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1" r:id="rId6"/>
    <p:sldId id="264" r:id="rId7"/>
    <p:sldId id="262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E689AB-F254-4284-8510-59F18AE1E0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0027B6-81B5-4F85-9346-BAC4CBA059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Ben &amp; Emily’s Summer Itinerary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30-June 22 – Trip to Zimbabwe</a:t>
            </a:r>
          </a:p>
          <a:p>
            <a:r>
              <a:rPr lang="en-US" dirty="0" smtClean="0"/>
              <a:t>July 3-9 – Northeast Youth Camp</a:t>
            </a:r>
          </a:p>
          <a:p>
            <a:r>
              <a:rPr lang="en-US" dirty="0" smtClean="0"/>
              <a:t>July 17-23 – Indiana Bible Camp</a:t>
            </a:r>
          </a:p>
          <a:p>
            <a:r>
              <a:rPr lang="en-US" dirty="0" smtClean="0"/>
              <a:t>July 24-30 – </a:t>
            </a:r>
            <a:r>
              <a:rPr lang="en-US" dirty="0" err="1" smtClean="0"/>
              <a:t>Bama</a:t>
            </a:r>
            <a:r>
              <a:rPr lang="en-US" dirty="0" smtClean="0"/>
              <a:t> Leadership/Indy DOV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077200" cy="12192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Grow in Grace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77200" cy="1499616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400" dirty="0" smtClean="0"/>
              <a:t>What does that mean?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400" dirty="0" smtClean="0"/>
              <a:t>How do I do it?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400" dirty="0" smtClean="0"/>
              <a:t>Why is it so important?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4694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Grace that Grows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“everything pertaining to life and godliness”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“exceedingly great and precious promises”</a:t>
            </a:r>
          </a:p>
          <a:p>
            <a:pPr>
              <a:lnSpc>
                <a:spcPct val="200000"/>
              </a:lnSpc>
            </a:pPr>
            <a:r>
              <a:rPr lang="en-US" sz="3800" b="1" dirty="0" smtClean="0"/>
              <a:t>“partakers of the divine nature”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7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Grow in Grace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Jesus’ “</a:t>
            </a:r>
            <a:r>
              <a:rPr lang="en-US" sz="3000" b="1" dirty="0"/>
              <a:t>D</a:t>
            </a:r>
            <a:r>
              <a:rPr lang="en-US" sz="3000" b="1" dirty="0" smtClean="0"/>
              <a:t>ivine Power…Glory and Excellence</a:t>
            </a:r>
            <a:r>
              <a:rPr lang="en-US" sz="3000" dirty="0" smtClean="0"/>
              <a:t>” (1:3)</a:t>
            </a:r>
          </a:p>
          <a:p>
            <a:r>
              <a:rPr lang="en-US" dirty="0" smtClean="0"/>
              <a:t>Transmission of power “through the </a:t>
            </a:r>
            <a:r>
              <a:rPr lang="en-US" b="1" dirty="0"/>
              <a:t>T</a:t>
            </a:r>
            <a:r>
              <a:rPr lang="en-US" b="1" dirty="0" smtClean="0"/>
              <a:t>rue </a:t>
            </a:r>
            <a:r>
              <a:rPr lang="en-US" b="1" dirty="0"/>
              <a:t>K</a:t>
            </a:r>
            <a:r>
              <a:rPr lang="en-US" b="1" dirty="0" smtClean="0"/>
              <a:t>nowledge</a:t>
            </a:r>
            <a:r>
              <a:rPr lang="en-US" dirty="0" smtClean="0"/>
              <a:t> of Him” (1:2,3,8)</a:t>
            </a:r>
          </a:p>
          <a:p>
            <a:pPr lvl="1"/>
            <a:r>
              <a:rPr lang="en-US" sz="2600" dirty="0" smtClean="0"/>
              <a:t>Knowledge vs. True Knowledge</a:t>
            </a:r>
          </a:p>
          <a:p>
            <a:pPr lvl="1"/>
            <a:r>
              <a:rPr lang="en-US" sz="2600" dirty="0" smtClean="0"/>
              <a:t>Danger of False Teachers</a:t>
            </a:r>
          </a:p>
        </p:txBody>
      </p:sp>
    </p:spTree>
    <p:extLst>
      <p:ext uri="{BB962C8B-B14F-4D97-AF65-F5344CB8AC3E}">
        <p14:creationId xmlns:p14="http://schemas.microsoft.com/office/powerpoint/2010/main" val="13543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Growing in Knowledge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074419" y="1600200"/>
            <a:ext cx="6995160" cy="4525963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04800" y="2957988"/>
            <a:ext cx="2165038" cy="1810385"/>
          </a:xfrm>
          <a:custGeom>
            <a:avLst/>
            <a:gdLst>
              <a:gd name="connsiteX0" fmla="*/ 0 w 1967595"/>
              <a:gd name="connsiteY0" fmla="*/ 301737 h 1810385"/>
              <a:gd name="connsiteX1" fmla="*/ 301737 w 1967595"/>
              <a:gd name="connsiteY1" fmla="*/ 0 h 1810385"/>
              <a:gd name="connsiteX2" fmla="*/ 1665858 w 1967595"/>
              <a:gd name="connsiteY2" fmla="*/ 0 h 1810385"/>
              <a:gd name="connsiteX3" fmla="*/ 1967595 w 1967595"/>
              <a:gd name="connsiteY3" fmla="*/ 301737 h 1810385"/>
              <a:gd name="connsiteX4" fmla="*/ 1967595 w 1967595"/>
              <a:gd name="connsiteY4" fmla="*/ 1508648 h 1810385"/>
              <a:gd name="connsiteX5" fmla="*/ 1665858 w 1967595"/>
              <a:gd name="connsiteY5" fmla="*/ 1810385 h 1810385"/>
              <a:gd name="connsiteX6" fmla="*/ 301737 w 1967595"/>
              <a:gd name="connsiteY6" fmla="*/ 1810385 h 1810385"/>
              <a:gd name="connsiteX7" fmla="*/ 0 w 1967595"/>
              <a:gd name="connsiteY7" fmla="*/ 1508648 h 1810385"/>
              <a:gd name="connsiteX8" fmla="*/ 0 w 1967595"/>
              <a:gd name="connsiteY8" fmla="*/ 301737 h 18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7595" h="1810385">
                <a:moveTo>
                  <a:pt x="0" y="301737"/>
                </a:moveTo>
                <a:cubicBezTo>
                  <a:pt x="0" y="135092"/>
                  <a:pt x="135092" y="0"/>
                  <a:pt x="301737" y="0"/>
                </a:cubicBezTo>
                <a:lnTo>
                  <a:pt x="1665858" y="0"/>
                </a:lnTo>
                <a:cubicBezTo>
                  <a:pt x="1832503" y="0"/>
                  <a:pt x="1967595" y="135092"/>
                  <a:pt x="1967595" y="301737"/>
                </a:cubicBezTo>
                <a:lnTo>
                  <a:pt x="1967595" y="1508648"/>
                </a:lnTo>
                <a:cubicBezTo>
                  <a:pt x="1967595" y="1675293"/>
                  <a:pt x="1832503" y="1810385"/>
                  <a:pt x="1665858" y="1810385"/>
                </a:cubicBezTo>
                <a:lnTo>
                  <a:pt x="301737" y="1810385"/>
                </a:lnTo>
                <a:cubicBezTo>
                  <a:pt x="135092" y="1810385"/>
                  <a:pt x="0" y="1675293"/>
                  <a:pt x="0" y="1508648"/>
                </a:cubicBezTo>
                <a:lnTo>
                  <a:pt x="0" y="3017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246" tIns="191246" rIns="191246" bIns="191246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Basic Knowledge</a:t>
            </a:r>
            <a:endParaRPr lang="en-US" sz="2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2590800" y="2957988"/>
            <a:ext cx="1967595" cy="1810385"/>
          </a:xfrm>
          <a:custGeom>
            <a:avLst/>
            <a:gdLst>
              <a:gd name="connsiteX0" fmla="*/ 0 w 1967595"/>
              <a:gd name="connsiteY0" fmla="*/ 301737 h 1810385"/>
              <a:gd name="connsiteX1" fmla="*/ 301737 w 1967595"/>
              <a:gd name="connsiteY1" fmla="*/ 0 h 1810385"/>
              <a:gd name="connsiteX2" fmla="*/ 1665858 w 1967595"/>
              <a:gd name="connsiteY2" fmla="*/ 0 h 1810385"/>
              <a:gd name="connsiteX3" fmla="*/ 1967595 w 1967595"/>
              <a:gd name="connsiteY3" fmla="*/ 301737 h 1810385"/>
              <a:gd name="connsiteX4" fmla="*/ 1967595 w 1967595"/>
              <a:gd name="connsiteY4" fmla="*/ 1508648 h 1810385"/>
              <a:gd name="connsiteX5" fmla="*/ 1665858 w 1967595"/>
              <a:gd name="connsiteY5" fmla="*/ 1810385 h 1810385"/>
              <a:gd name="connsiteX6" fmla="*/ 301737 w 1967595"/>
              <a:gd name="connsiteY6" fmla="*/ 1810385 h 1810385"/>
              <a:gd name="connsiteX7" fmla="*/ 0 w 1967595"/>
              <a:gd name="connsiteY7" fmla="*/ 1508648 h 1810385"/>
              <a:gd name="connsiteX8" fmla="*/ 0 w 1967595"/>
              <a:gd name="connsiteY8" fmla="*/ 301737 h 18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7595" h="1810385">
                <a:moveTo>
                  <a:pt x="0" y="301737"/>
                </a:moveTo>
                <a:cubicBezTo>
                  <a:pt x="0" y="135092"/>
                  <a:pt x="135092" y="0"/>
                  <a:pt x="301737" y="0"/>
                </a:cubicBezTo>
                <a:lnTo>
                  <a:pt x="1665858" y="0"/>
                </a:lnTo>
                <a:cubicBezTo>
                  <a:pt x="1832503" y="0"/>
                  <a:pt x="1967595" y="135092"/>
                  <a:pt x="1967595" y="301737"/>
                </a:cubicBezTo>
                <a:lnTo>
                  <a:pt x="1967595" y="1508648"/>
                </a:lnTo>
                <a:cubicBezTo>
                  <a:pt x="1967595" y="1675293"/>
                  <a:pt x="1832503" y="1810385"/>
                  <a:pt x="1665858" y="1810385"/>
                </a:cubicBezTo>
                <a:lnTo>
                  <a:pt x="301737" y="1810385"/>
                </a:lnTo>
                <a:cubicBezTo>
                  <a:pt x="135092" y="1810385"/>
                  <a:pt x="0" y="1675293"/>
                  <a:pt x="0" y="1508648"/>
                </a:cubicBezTo>
                <a:lnTo>
                  <a:pt x="0" y="3017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246" tIns="191246" rIns="191246" bIns="191246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Idea Changes</a:t>
            </a:r>
            <a:endParaRPr lang="en-US" sz="28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4661805" y="2957988"/>
            <a:ext cx="1967595" cy="1810385"/>
          </a:xfrm>
          <a:custGeom>
            <a:avLst/>
            <a:gdLst>
              <a:gd name="connsiteX0" fmla="*/ 0 w 1967595"/>
              <a:gd name="connsiteY0" fmla="*/ 301737 h 1810385"/>
              <a:gd name="connsiteX1" fmla="*/ 301737 w 1967595"/>
              <a:gd name="connsiteY1" fmla="*/ 0 h 1810385"/>
              <a:gd name="connsiteX2" fmla="*/ 1665858 w 1967595"/>
              <a:gd name="connsiteY2" fmla="*/ 0 h 1810385"/>
              <a:gd name="connsiteX3" fmla="*/ 1967595 w 1967595"/>
              <a:gd name="connsiteY3" fmla="*/ 301737 h 1810385"/>
              <a:gd name="connsiteX4" fmla="*/ 1967595 w 1967595"/>
              <a:gd name="connsiteY4" fmla="*/ 1508648 h 1810385"/>
              <a:gd name="connsiteX5" fmla="*/ 1665858 w 1967595"/>
              <a:gd name="connsiteY5" fmla="*/ 1810385 h 1810385"/>
              <a:gd name="connsiteX6" fmla="*/ 301737 w 1967595"/>
              <a:gd name="connsiteY6" fmla="*/ 1810385 h 1810385"/>
              <a:gd name="connsiteX7" fmla="*/ 0 w 1967595"/>
              <a:gd name="connsiteY7" fmla="*/ 1508648 h 1810385"/>
              <a:gd name="connsiteX8" fmla="*/ 0 w 1967595"/>
              <a:gd name="connsiteY8" fmla="*/ 301737 h 18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7595" h="1810385">
                <a:moveTo>
                  <a:pt x="0" y="301737"/>
                </a:moveTo>
                <a:cubicBezTo>
                  <a:pt x="0" y="135092"/>
                  <a:pt x="135092" y="0"/>
                  <a:pt x="301737" y="0"/>
                </a:cubicBezTo>
                <a:lnTo>
                  <a:pt x="1665858" y="0"/>
                </a:lnTo>
                <a:cubicBezTo>
                  <a:pt x="1832503" y="0"/>
                  <a:pt x="1967595" y="135092"/>
                  <a:pt x="1967595" y="301737"/>
                </a:cubicBezTo>
                <a:lnTo>
                  <a:pt x="1967595" y="1508648"/>
                </a:lnTo>
                <a:cubicBezTo>
                  <a:pt x="1967595" y="1675293"/>
                  <a:pt x="1832503" y="1810385"/>
                  <a:pt x="1665858" y="1810385"/>
                </a:cubicBezTo>
                <a:lnTo>
                  <a:pt x="301737" y="1810385"/>
                </a:lnTo>
                <a:cubicBezTo>
                  <a:pt x="135092" y="1810385"/>
                  <a:pt x="0" y="1675293"/>
                  <a:pt x="0" y="1508648"/>
                </a:cubicBezTo>
                <a:lnTo>
                  <a:pt x="0" y="3017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246" tIns="191246" rIns="191246" bIns="191246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Character Changes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6714695" y="2957988"/>
            <a:ext cx="2124505" cy="1810385"/>
          </a:xfrm>
          <a:custGeom>
            <a:avLst/>
            <a:gdLst>
              <a:gd name="connsiteX0" fmla="*/ 0 w 1967595"/>
              <a:gd name="connsiteY0" fmla="*/ 301737 h 1810385"/>
              <a:gd name="connsiteX1" fmla="*/ 301737 w 1967595"/>
              <a:gd name="connsiteY1" fmla="*/ 0 h 1810385"/>
              <a:gd name="connsiteX2" fmla="*/ 1665858 w 1967595"/>
              <a:gd name="connsiteY2" fmla="*/ 0 h 1810385"/>
              <a:gd name="connsiteX3" fmla="*/ 1967595 w 1967595"/>
              <a:gd name="connsiteY3" fmla="*/ 301737 h 1810385"/>
              <a:gd name="connsiteX4" fmla="*/ 1967595 w 1967595"/>
              <a:gd name="connsiteY4" fmla="*/ 1508648 h 1810385"/>
              <a:gd name="connsiteX5" fmla="*/ 1665858 w 1967595"/>
              <a:gd name="connsiteY5" fmla="*/ 1810385 h 1810385"/>
              <a:gd name="connsiteX6" fmla="*/ 301737 w 1967595"/>
              <a:gd name="connsiteY6" fmla="*/ 1810385 h 1810385"/>
              <a:gd name="connsiteX7" fmla="*/ 0 w 1967595"/>
              <a:gd name="connsiteY7" fmla="*/ 1508648 h 1810385"/>
              <a:gd name="connsiteX8" fmla="*/ 0 w 1967595"/>
              <a:gd name="connsiteY8" fmla="*/ 301737 h 181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7595" h="1810385">
                <a:moveTo>
                  <a:pt x="0" y="301737"/>
                </a:moveTo>
                <a:cubicBezTo>
                  <a:pt x="0" y="135092"/>
                  <a:pt x="135092" y="0"/>
                  <a:pt x="301737" y="0"/>
                </a:cubicBezTo>
                <a:lnTo>
                  <a:pt x="1665858" y="0"/>
                </a:lnTo>
                <a:cubicBezTo>
                  <a:pt x="1832503" y="0"/>
                  <a:pt x="1967595" y="135092"/>
                  <a:pt x="1967595" y="301737"/>
                </a:cubicBezTo>
                <a:lnTo>
                  <a:pt x="1967595" y="1508648"/>
                </a:lnTo>
                <a:cubicBezTo>
                  <a:pt x="1967595" y="1675293"/>
                  <a:pt x="1832503" y="1810385"/>
                  <a:pt x="1665858" y="1810385"/>
                </a:cubicBezTo>
                <a:lnTo>
                  <a:pt x="301737" y="1810385"/>
                </a:lnTo>
                <a:cubicBezTo>
                  <a:pt x="135092" y="1810385"/>
                  <a:pt x="0" y="1675293"/>
                  <a:pt x="0" y="1508648"/>
                </a:cubicBezTo>
                <a:lnTo>
                  <a:pt x="0" y="3017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246" tIns="191246" rIns="191246" bIns="191246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True Knowledge</a:t>
            </a:r>
            <a:endParaRPr lang="en-US" sz="2800" b="1" kern="1200" dirty="0"/>
          </a:p>
        </p:txBody>
      </p:sp>
    </p:spTree>
    <p:extLst>
      <p:ext uri="{BB962C8B-B14F-4D97-AF65-F5344CB8AC3E}">
        <p14:creationId xmlns:p14="http://schemas.microsoft.com/office/powerpoint/2010/main" val="19671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Grow in Grace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Jesus’ “</a:t>
            </a:r>
            <a:r>
              <a:rPr lang="en-US" sz="3000" b="1" dirty="0"/>
              <a:t>D</a:t>
            </a:r>
            <a:r>
              <a:rPr lang="en-US" sz="3000" b="1" dirty="0" smtClean="0"/>
              <a:t>ivine Power…Glory and Excellence</a:t>
            </a:r>
            <a:r>
              <a:rPr lang="en-US" sz="3000" dirty="0" smtClean="0"/>
              <a:t>” (1:3)</a:t>
            </a:r>
          </a:p>
          <a:p>
            <a:r>
              <a:rPr lang="en-US" dirty="0" smtClean="0"/>
              <a:t>Transmission of power “through the </a:t>
            </a:r>
            <a:r>
              <a:rPr lang="en-US" b="1" dirty="0"/>
              <a:t>T</a:t>
            </a:r>
            <a:r>
              <a:rPr lang="en-US" b="1" dirty="0" smtClean="0"/>
              <a:t>rue </a:t>
            </a:r>
            <a:r>
              <a:rPr lang="en-US" b="1" dirty="0"/>
              <a:t>K</a:t>
            </a:r>
            <a:r>
              <a:rPr lang="en-US" b="1" dirty="0" smtClean="0"/>
              <a:t>nowledge</a:t>
            </a:r>
            <a:r>
              <a:rPr lang="en-US" dirty="0" smtClean="0"/>
              <a:t> of Him” (1:2,3,8)</a:t>
            </a:r>
          </a:p>
          <a:p>
            <a:pPr lvl="1"/>
            <a:r>
              <a:rPr lang="en-US" sz="2600" dirty="0" smtClean="0"/>
              <a:t>Knowledge vs. True Knowledge</a:t>
            </a:r>
          </a:p>
          <a:p>
            <a:pPr lvl="1"/>
            <a:r>
              <a:rPr lang="en-US" sz="2600" dirty="0" smtClean="0"/>
              <a:t>Danger of False Teachers</a:t>
            </a:r>
          </a:p>
          <a:p>
            <a:r>
              <a:rPr lang="en-US" b="1" dirty="0" smtClean="0"/>
              <a:t>Faith</a:t>
            </a:r>
            <a:r>
              <a:rPr lang="en-US" dirty="0" smtClean="0"/>
              <a:t> that </a:t>
            </a:r>
            <a:r>
              <a:rPr lang="en-US" b="1" dirty="0" smtClean="0"/>
              <a:t>Supplies</a:t>
            </a:r>
            <a:r>
              <a:rPr lang="en-US" dirty="0" smtClean="0"/>
              <a:t> Jesus’ Divine Nature (1:5-7)</a:t>
            </a:r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8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ular Arrow 2"/>
          <p:cNvSpPr/>
          <p:nvPr/>
        </p:nvSpPr>
        <p:spPr>
          <a:xfrm>
            <a:off x="1428453" y="250979"/>
            <a:ext cx="6273894" cy="6273894"/>
          </a:xfrm>
          <a:prstGeom prst="circularArrow">
            <a:avLst>
              <a:gd name="adj1" fmla="val 5544"/>
              <a:gd name="adj2" fmla="val 330680"/>
              <a:gd name="adj3" fmla="val 14632021"/>
              <a:gd name="adj4" fmla="val 16884009"/>
              <a:gd name="adj5" fmla="val 575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3669753" y="305741"/>
            <a:ext cx="1791295" cy="895647"/>
          </a:xfrm>
          <a:custGeom>
            <a:avLst/>
            <a:gdLst>
              <a:gd name="connsiteX0" fmla="*/ 0 w 1791295"/>
              <a:gd name="connsiteY0" fmla="*/ 149277 h 895647"/>
              <a:gd name="connsiteX1" fmla="*/ 149277 w 1791295"/>
              <a:gd name="connsiteY1" fmla="*/ 0 h 895647"/>
              <a:gd name="connsiteX2" fmla="*/ 1642018 w 1791295"/>
              <a:gd name="connsiteY2" fmla="*/ 0 h 895647"/>
              <a:gd name="connsiteX3" fmla="*/ 1791295 w 1791295"/>
              <a:gd name="connsiteY3" fmla="*/ 149277 h 895647"/>
              <a:gd name="connsiteX4" fmla="*/ 1791295 w 1791295"/>
              <a:gd name="connsiteY4" fmla="*/ 746370 h 895647"/>
              <a:gd name="connsiteX5" fmla="*/ 1642018 w 1791295"/>
              <a:gd name="connsiteY5" fmla="*/ 895647 h 895647"/>
              <a:gd name="connsiteX6" fmla="*/ 149277 w 1791295"/>
              <a:gd name="connsiteY6" fmla="*/ 895647 h 895647"/>
              <a:gd name="connsiteX7" fmla="*/ 0 w 1791295"/>
              <a:gd name="connsiteY7" fmla="*/ 746370 h 895647"/>
              <a:gd name="connsiteX8" fmla="*/ 0 w 1791295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295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1642018" y="0"/>
                </a:lnTo>
                <a:cubicBezTo>
                  <a:pt x="1724461" y="0"/>
                  <a:pt x="1791295" y="66834"/>
                  <a:pt x="1791295" y="149277"/>
                </a:cubicBezTo>
                <a:lnTo>
                  <a:pt x="1791295" y="746370"/>
                </a:lnTo>
                <a:cubicBezTo>
                  <a:pt x="1791295" y="828813"/>
                  <a:pt x="1724461" y="895647"/>
                  <a:pt x="1642018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402" tIns="150402" rIns="150402" bIns="15040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Faith</a:t>
            </a:r>
            <a:endParaRPr lang="en-US" sz="2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5688625" y="1390359"/>
            <a:ext cx="2464768" cy="895647"/>
          </a:xfrm>
          <a:custGeom>
            <a:avLst/>
            <a:gdLst>
              <a:gd name="connsiteX0" fmla="*/ 0 w 2464768"/>
              <a:gd name="connsiteY0" fmla="*/ 149277 h 895647"/>
              <a:gd name="connsiteX1" fmla="*/ 149277 w 2464768"/>
              <a:gd name="connsiteY1" fmla="*/ 0 h 895647"/>
              <a:gd name="connsiteX2" fmla="*/ 2315491 w 2464768"/>
              <a:gd name="connsiteY2" fmla="*/ 0 h 895647"/>
              <a:gd name="connsiteX3" fmla="*/ 2464768 w 2464768"/>
              <a:gd name="connsiteY3" fmla="*/ 149277 h 895647"/>
              <a:gd name="connsiteX4" fmla="*/ 2464768 w 2464768"/>
              <a:gd name="connsiteY4" fmla="*/ 746370 h 895647"/>
              <a:gd name="connsiteX5" fmla="*/ 2315491 w 2464768"/>
              <a:gd name="connsiteY5" fmla="*/ 895647 h 895647"/>
              <a:gd name="connsiteX6" fmla="*/ 149277 w 2464768"/>
              <a:gd name="connsiteY6" fmla="*/ 895647 h 895647"/>
              <a:gd name="connsiteX7" fmla="*/ 0 w 2464768"/>
              <a:gd name="connsiteY7" fmla="*/ 746370 h 895647"/>
              <a:gd name="connsiteX8" fmla="*/ 0 w 2464768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768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315491" y="0"/>
                </a:lnTo>
                <a:cubicBezTo>
                  <a:pt x="2397934" y="0"/>
                  <a:pt x="2464768" y="66834"/>
                  <a:pt x="2464768" y="149277"/>
                </a:cubicBezTo>
                <a:lnTo>
                  <a:pt x="2464768" y="746370"/>
                </a:lnTo>
                <a:cubicBezTo>
                  <a:pt x="2464768" y="828813"/>
                  <a:pt x="2397934" y="895647"/>
                  <a:pt x="2315491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592" tIns="146592" rIns="146592" bIns="146592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Moral Excellence</a:t>
            </a:r>
            <a:endParaRPr lang="en-US" sz="27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6106264" y="2981176"/>
            <a:ext cx="2269141" cy="895647"/>
          </a:xfrm>
          <a:custGeom>
            <a:avLst/>
            <a:gdLst>
              <a:gd name="connsiteX0" fmla="*/ 0 w 2269141"/>
              <a:gd name="connsiteY0" fmla="*/ 149277 h 895647"/>
              <a:gd name="connsiteX1" fmla="*/ 149277 w 2269141"/>
              <a:gd name="connsiteY1" fmla="*/ 0 h 895647"/>
              <a:gd name="connsiteX2" fmla="*/ 2119864 w 2269141"/>
              <a:gd name="connsiteY2" fmla="*/ 0 h 895647"/>
              <a:gd name="connsiteX3" fmla="*/ 2269141 w 2269141"/>
              <a:gd name="connsiteY3" fmla="*/ 149277 h 895647"/>
              <a:gd name="connsiteX4" fmla="*/ 2269141 w 2269141"/>
              <a:gd name="connsiteY4" fmla="*/ 746370 h 895647"/>
              <a:gd name="connsiteX5" fmla="*/ 2119864 w 2269141"/>
              <a:gd name="connsiteY5" fmla="*/ 895647 h 895647"/>
              <a:gd name="connsiteX6" fmla="*/ 149277 w 2269141"/>
              <a:gd name="connsiteY6" fmla="*/ 895647 h 895647"/>
              <a:gd name="connsiteX7" fmla="*/ 0 w 2269141"/>
              <a:gd name="connsiteY7" fmla="*/ 746370 h 895647"/>
              <a:gd name="connsiteX8" fmla="*/ 0 w 2269141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9141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119864" y="0"/>
                </a:lnTo>
                <a:cubicBezTo>
                  <a:pt x="2202307" y="0"/>
                  <a:pt x="2269141" y="66834"/>
                  <a:pt x="2269141" y="149277"/>
                </a:cubicBezTo>
                <a:lnTo>
                  <a:pt x="2269141" y="746370"/>
                </a:lnTo>
                <a:cubicBezTo>
                  <a:pt x="2269141" y="828813"/>
                  <a:pt x="2202307" y="895647"/>
                  <a:pt x="2119864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592" tIns="146592" rIns="146592" bIns="146592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Knowledge</a:t>
            </a:r>
            <a:endParaRPr lang="en-US" sz="27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5561801" y="4495803"/>
            <a:ext cx="2475874" cy="895647"/>
          </a:xfrm>
          <a:custGeom>
            <a:avLst/>
            <a:gdLst>
              <a:gd name="connsiteX0" fmla="*/ 0 w 2475874"/>
              <a:gd name="connsiteY0" fmla="*/ 149277 h 895647"/>
              <a:gd name="connsiteX1" fmla="*/ 149277 w 2475874"/>
              <a:gd name="connsiteY1" fmla="*/ 0 h 895647"/>
              <a:gd name="connsiteX2" fmla="*/ 2326597 w 2475874"/>
              <a:gd name="connsiteY2" fmla="*/ 0 h 895647"/>
              <a:gd name="connsiteX3" fmla="*/ 2475874 w 2475874"/>
              <a:gd name="connsiteY3" fmla="*/ 149277 h 895647"/>
              <a:gd name="connsiteX4" fmla="*/ 2475874 w 2475874"/>
              <a:gd name="connsiteY4" fmla="*/ 746370 h 895647"/>
              <a:gd name="connsiteX5" fmla="*/ 2326597 w 2475874"/>
              <a:gd name="connsiteY5" fmla="*/ 895647 h 895647"/>
              <a:gd name="connsiteX6" fmla="*/ 149277 w 2475874"/>
              <a:gd name="connsiteY6" fmla="*/ 895647 h 895647"/>
              <a:gd name="connsiteX7" fmla="*/ 0 w 2475874"/>
              <a:gd name="connsiteY7" fmla="*/ 746370 h 895647"/>
              <a:gd name="connsiteX8" fmla="*/ 0 w 2475874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5874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326597" y="0"/>
                </a:lnTo>
                <a:cubicBezTo>
                  <a:pt x="2409040" y="0"/>
                  <a:pt x="2475874" y="66834"/>
                  <a:pt x="2475874" y="149277"/>
                </a:cubicBezTo>
                <a:lnTo>
                  <a:pt x="2475874" y="746370"/>
                </a:lnTo>
                <a:cubicBezTo>
                  <a:pt x="2475874" y="828813"/>
                  <a:pt x="2409040" y="895647"/>
                  <a:pt x="2326597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592" tIns="146592" rIns="146592" bIns="146592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Self-Control</a:t>
            </a:r>
            <a:endParaRPr lang="en-US" sz="27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3655553" y="5656605"/>
            <a:ext cx="2400908" cy="895647"/>
          </a:xfrm>
          <a:custGeom>
            <a:avLst/>
            <a:gdLst>
              <a:gd name="connsiteX0" fmla="*/ 0 w 2400908"/>
              <a:gd name="connsiteY0" fmla="*/ 149277 h 895647"/>
              <a:gd name="connsiteX1" fmla="*/ 149277 w 2400908"/>
              <a:gd name="connsiteY1" fmla="*/ 0 h 895647"/>
              <a:gd name="connsiteX2" fmla="*/ 2251631 w 2400908"/>
              <a:gd name="connsiteY2" fmla="*/ 0 h 895647"/>
              <a:gd name="connsiteX3" fmla="*/ 2400908 w 2400908"/>
              <a:gd name="connsiteY3" fmla="*/ 149277 h 895647"/>
              <a:gd name="connsiteX4" fmla="*/ 2400908 w 2400908"/>
              <a:gd name="connsiteY4" fmla="*/ 746370 h 895647"/>
              <a:gd name="connsiteX5" fmla="*/ 2251631 w 2400908"/>
              <a:gd name="connsiteY5" fmla="*/ 895647 h 895647"/>
              <a:gd name="connsiteX6" fmla="*/ 149277 w 2400908"/>
              <a:gd name="connsiteY6" fmla="*/ 895647 h 895647"/>
              <a:gd name="connsiteX7" fmla="*/ 0 w 2400908"/>
              <a:gd name="connsiteY7" fmla="*/ 746370 h 895647"/>
              <a:gd name="connsiteX8" fmla="*/ 0 w 2400908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0908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251631" y="0"/>
                </a:lnTo>
                <a:cubicBezTo>
                  <a:pt x="2334074" y="0"/>
                  <a:pt x="2400908" y="66834"/>
                  <a:pt x="2400908" y="149277"/>
                </a:cubicBezTo>
                <a:lnTo>
                  <a:pt x="2400908" y="746370"/>
                </a:lnTo>
                <a:cubicBezTo>
                  <a:pt x="2400908" y="828813"/>
                  <a:pt x="2334074" y="895647"/>
                  <a:pt x="2251631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592" tIns="146592" rIns="146592" bIns="146592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b="1" kern="1200" dirty="0" smtClean="0"/>
              <a:t>Perseverance</a:t>
            </a:r>
            <a:endParaRPr lang="en-US" sz="27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1255879" y="4495795"/>
            <a:ext cx="2248505" cy="895647"/>
          </a:xfrm>
          <a:custGeom>
            <a:avLst/>
            <a:gdLst>
              <a:gd name="connsiteX0" fmla="*/ 0 w 2248505"/>
              <a:gd name="connsiteY0" fmla="*/ 149277 h 895647"/>
              <a:gd name="connsiteX1" fmla="*/ 149277 w 2248505"/>
              <a:gd name="connsiteY1" fmla="*/ 0 h 895647"/>
              <a:gd name="connsiteX2" fmla="*/ 2099228 w 2248505"/>
              <a:gd name="connsiteY2" fmla="*/ 0 h 895647"/>
              <a:gd name="connsiteX3" fmla="*/ 2248505 w 2248505"/>
              <a:gd name="connsiteY3" fmla="*/ 149277 h 895647"/>
              <a:gd name="connsiteX4" fmla="*/ 2248505 w 2248505"/>
              <a:gd name="connsiteY4" fmla="*/ 746370 h 895647"/>
              <a:gd name="connsiteX5" fmla="*/ 2099228 w 2248505"/>
              <a:gd name="connsiteY5" fmla="*/ 895647 h 895647"/>
              <a:gd name="connsiteX6" fmla="*/ 149277 w 2248505"/>
              <a:gd name="connsiteY6" fmla="*/ 895647 h 895647"/>
              <a:gd name="connsiteX7" fmla="*/ 0 w 2248505"/>
              <a:gd name="connsiteY7" fmla="*/ 746370 h 895647"/>
              <a:gd name="connsiteX8" fmla="*/ 0 w 2248505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8505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099228" y="0"/>
                </a:lnTo>
                <a:cubicBezTo>
                  <a:pt x="2181671" y="0"/>
                  <a:pt x="2248505" y="66834"/>
                  <a:pt x="2248505" y="149277"/>
                </a:cubicBezTo>
                <a:lnTo>
                  <a:pt x="2248505" y="746370"/>
                </a:lnTo>
                <a:cubicBezTo>
                  <a:pt x="2248505" y="828813"/>
                  <a:pt x="2181671" y="895647"/>
                  <a:pt x="2099228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402" tIns="150402" rIns="150402" bIns="15040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Godliness</a:t>
            </a:r>
            <a:endParaRPr lang="en-US" sz="28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616197" y="2895601"/>
            <a:ext cx="2547544" cy="895647"/>
          </a:xfrm>
          <a:custGeom>
            <a:avLst/>
            <a:gdLst>
              <a:gd name="connsiteX0" fmla="*/ 0 w 2547544"/>
              <a:gd name="connsiteY0" fmla="*/ 149277 h 895647"/>
              <a:gd name="connsiteX1" fmla="*/ 149277 w 2547544"/>
              <a:gd name="connsiteY1" fmla="*/ 0 h 895647"/>
              <a:gd name="connsiteX2" fmla="*/ 2398267 w 2547544"/>
              <a:gd name="connsiteY2" fmla="*/ 0 h 895647"/>
              <a:gd name="connsiteX3" fmla="*/ 2547544 w 2547544"/>
              <a:gd name="connsiteY3" fmla="*/ 149277 h 895647"/>
              <a:gd name="connsiteX4" fmla="*/ 2547544 w 2547544"/>
              <a:gd name="connsiteY4" fmla="*/ 746370 h 895647"/>
              <a:gd name="connsiteX5" fmla="*/ 2398267 w 2547544"/>
              <a:gd name="connsiteY5" fmla="*/ 895647 h 895647"/>
              <a:gd name="connsiteX6" fmla="*/ 149277 w 2547544"/>
              <a:gd name="connsiteY6" fmla="*/ 895647 h 895647"/>
              <a:gd name="connsiteX7" fmla="*/ 0 w 2547544"/>
              <a:gd name="connsiteY7" fmla="*/ 746370 h 895647"/>
              <a:gd name="connsiteX8" fmla="*/ 0 w 2547544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7544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2398267" y="0"/>
                </a:lnTo>
                <a:cubicBezTo>
                  <a:pt x="2480710" y="0"/>
                  <a:pt x="2547544" y="66834"/>
                  <a:pt x="2547544" y="149277"/>
                </a:cubicBezTo>
                <a:lnTo>
                  <a:pt x="2547544" y="746370"/>
                </a:lnTo>
                <a:cubicBezTo>
                  <a:pt x="2547544" y="828813"/>
                  <a:pt x="2480710" y="895647"/>
                  <a:pt x="2398267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402" tIns="150402" rIns="150402" bIns="15040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Brotherly Kindness</a:t>
            </a:r>
            <a:endParaRPr lang="en-US" sz="28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1600197" y="1314139"/>
            <a:ext cx="1791295" cy="895647"/>
          </a:xfrm>
          <a:custGeom>
            <a:avLst/>
            <a:gdLst>
              <a:gd name="connsiteX0" fmla="*/ 0 w 1791295"/>
              <a:gd name="connsiteY0" fmla="*/ 149277 h 895647"/>
              <a:gd name="connsiteX1" fmla="*/ 149277 w 1791295"/>
              <a:gd name="connsiteY1" fmla="*/ 0 h 895647"/>
              <a:gd name="connsiteX2" fmla="*/ 1642018 w 1791295"/>
              <a:gd name="connsiteY2" fmla="*/ 0 h 895647"/>
              <a:gd name="connsiteX3" fmla="*/ 1791295 w 1791295"/>
              <a:gd name="connsiteY3" fmla="*/ 149277 h 895647"/>
              <a:gd name="connsiteX4" fmla="*/ 1791295 w 1791295"/>
              <a:gd name="connsiteY4" fmla="*/ 746370 h 895647"/>
              <a:gd name="connsiteX5" fmla="*/ 1642018 w 1791295"/>
              <a:gd name="connsiteY5" fmla="*/ 895647 h 895647"/>
              <a:gd name="connsiteX6" fmla="*/ 149277 w 1791295"/>
              <a:gd name="connsiteY6" fmla="*/ 895647 h 895647"/>
              <a:gd name="connsiteX7" fmla="*/ 0 w 1791295"/>
              <a:gd name="connsiteY7" fmla="*/ 746370 h 895647"/>
              <a:gd name="connsiteX8" fmla="*/ 0 w 1791295"/>
              <a:gd name="connsiteY8" fmla="*/ 149277 h 8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295" h="895647">
                <a:moveTo>
                  <a:pt x="0" y="149277"/>
                </a:moveTo>
                <a:cubicBezTo>
                  <a:pt x="0" y="66834"/>
                  <a:pt x="66834" y="0"/>
                  <a:pt x="149277" y="0"/>
                </a:cubicBezTo>
                <a:lnTo>
                  <a:pt x="1642018" y="0"/>
                </a:lnTo>
                <a:cubicBezTo>
                  <a:pt x="1724461" y="0"/>
                  <a:pt x="1791295" y="66834"/>
                  <a:pt x="1791295" y="149277"/>
                </a:cubicBezTo>
                <a:lnTo>
                  <a:pt x="1791295" y="746370"/>
                </a:lnTo>
                <a:cubicBezTo>
                  <a:pt x="1791295" y="828813"/>
                  <a:pt x="1724461" y="895647"/>
                  <a:pt x="1642018" y="895647"/>
                </a:cubicBezTo>
                <a:lnTo>
                  <a:pt x="149277" y="895647"/>
                </a:lnTo>
                <a:cubicBezTo>
                  <a:pt x="66834" y="895647"/>
                  <a:pt x="0" y="828813"/>
                  <a:pt x="0" y="746370"/>
                </a:cubicBezTo>
                <a:lnTo>
                  <a:pt x="0" y="1492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262" tIns="173262" rIns="173262" bIns="173262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400" b="1" kern="1200" dirty="0" smtClean="0"/>
              <a:t>Love</a:t>
            </a:r>
            <a:endParaRPr lang="en-US" sz="3400" b="1" kern="1200" dirty="0"/>
          </a:p>
        </p:txBody>
      </p:sp>
    </p:spTree>
    <p:extLst>
      <p:ext uri="{BB962C8B-B14F-4D97-AF65-F5344CB8AC3E}">
        <p14:creationId xmlns:p14="http://schemas.microsoft.com/office/powerpoint/2010/main" val="216033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Grow in Grace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27591"/>
            <a:ext cx="8686800" cy="46256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Jesus’ “</a:t>
            </a:r>
            <a:r>
              <a:rPr lang="en-US" sz="3000" b="1" dirty="0"/>
              <a:t>D</a:t>
            </a:r>
            <a:r>
              <a:rPr lang="en-US" sz="3000" b="1" dirty="0" smtClean="0"/>
              <a:t>ivine Power…Glory and Excellence</a:t>
            </a:r>
            <a:r>
              <a:rPr lang="en-US" sz="3000" dirty="0" smtClean="0"/>
              <a:t>” (1:3)</a:t>
            </a:r>
          </a:p>
          <a:p>
            <a:r>
              <a:rPr lang="en-US" dirty="0" smtClean="0"/>
              <a:t>Transmission of power “through the </a:t>
            </a:r>
            <a:r>
              <a:rPr lang="en-US" b="1" dirty="0"/>
              <a:t>T</a:t>
            </a:r>
            <a:r>
              <a:rPr lang="en-US" b="1" dirty="0" smtClean="0"/>
              <a:t>rue </a:t>
            </a:r>
            <a:r>
              <a:rPr lang="en-US" b="1" dirty="0"/>
              <a:t>K</a:t>
            </a:r>
            <a:r>
              <a:rPr lang="en-US" b="1" dirty="0" smtClean="0"/>
              <a:t>nowledge</a:t>
            </a:r>
            <a:r>
              <a:rPr lang="en-US" dirty="0" smtClean="0"/>
              <a:t> of Him” (1:2,3,8)</a:t>
            </a:r>
          </a:p>
          <a:p>
            <a:pPr lvl="1"/>
            <a:r>
              <a:rPr lang="en-US" sz="2600" dirty="0" smtClean="0"/>
              <a:t>Knowledge vs. True Knowledge</a:t>
            </a:r>
          </a:p>
          <a:p>
            <a:pPr lvl="1"/>
            <a:r>
              <a:rPr lang="en-US" sz="2600" dirty="0" smtClean="0"/>
              <a:t>Danger of False Teachers</a:t>
            </a:r>
          </a:p>
          <a:p>
            <a:r>
              <a:rPr lang="en-US" b="1" dirty="0" smtClean="0"/>
              <a:t>Faith</a:t>
            </a:r>
            <a:r>
              <a:rPr lang="en-US" dirty="0" smtClean="0"/>
              <a:t> that </a:t>
            </a:r>
            <a:r>
              <a:rPr lang="en-US" b="1" dirty="0" smtClean="0"/>
              <a:t>Supplies</a:t>
            </a:r>
            <a:r>
              <a:rPr lang="en-US" dirty="0" smtClean="0"/>
              <a:t> His Divine Nature (1:5-7)</a:t>
            </a:r>
          </a:p>
          <a:p>
            <a:r>
              <a:rPr lang="en-US" b="1" dirty="0" smtClean="0"/>
              <a:t>Diligent Pursuit </a:t>
            </a:r>
            <a:r>
              <a:rPr lang="en-US" dirty="0" smtClean="0"/>
              <a:t>of the grace of God (1:5,10)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Grow in Grace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“neither useless nor unfruitful”</a:t>
            </a:r>
          </a:p>
          <a:p>
            <a:r>
              <a:rPr lang="en-US" sz="3800" dirty="0" smtClean="0"/>
              <a:t>“purification from his former sins”</a:t>
            </a:r>
          </a:p>
          <a:p>
            <a:r>
              <a:rPr lang="en-US" sz="3800" dirty="0" smtClean="0"/>
              <a:t>“you will never stumble”</a:t>
            </a:r>
          </a:p>
          <a:p>
            <a:r>
              <a:rPr lang="en-US" sz="3800" dirty="0" smtClean="0"/>
              <a:t>“entrance into the eternal kingdom”</a:t>
            </a:r>
          </a:p>
          <a:p>
            <a:pPr marL="118872" indent="0">
              <a:buNone/>
            </a:pPr>
            <a:endParaRPr lang="en-US" sz="3800" dirty="0" smtClean="0"/>
          </a:p>
          <a:p>
            <a:pPr marL="118872" indent="0">
              <a:buNone/>
            </a:pPr>
            <a:r>
              <a:rPr lang="en-US" sz="3800" i="1" dirty="0" smtClean="0"/>
              <a:t>“To Him be the glory, both now and to the day of eternity. Amen.” </a:t>
            </a:r>
            <a:r>
              <a:rPr lang="en-US" sz="3800" dirty="0" smtClean="0"/>
              <a:t>– 2 Peter 3:18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026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</TotalTime>
  <Words>295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Ben &amp; Emily’s Summer Itinerary </vt:lpstr>
      <vt:lpstr>Grow in Grace</vt:lpstr>
      <vt:lpstr>The Grace that Grows</vt:lpstr>
      <vt:lpstr>How to Grow in Grace</vt:lpstr>
      <vt:lpstr>Growing in Knowledge</vt:lpstr>
      <vt:lpstr>How to Grow in Grace</vt:lpstr>
      <vt:lpstr>PowerPoint Presentation</vt:lpstr>
      <vt:lpstr>How to Grow in Grace</vt:lpstr>
      <vt:lpstr>Why Grow in Grace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32</cp:revision>
  <dcterms:created xsi:type="dcterms:W3CDTF">2011-05-08T02:42:58Z</dcterms:created>
  <dcterms:modified xsi:type="dcterms:W3CDTF">2011-05-08T21:24:33Z</dcterms:modified>
</cp:coreProperties>
</file>