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9" r:id="rId3"/>
    <p:sldId id="261" r:id="rId4"/>
    <p:sldId id="262" r:id="rId5"/>
    <p:sldId id="263" r:id="rId6"/>
    <p:sldId id="258" r:id="rId7"/>
    <p:sldId id="257" r:id="rId8"/>
    <p:sldId id="265" r:id="rId9"/>
    <p:sldId id="278" r:id="rId10"/>
    <p:sldId id="279" r:id="rId11"/>
    <p:sldId id="264" r:id="rId12"/>
    <p:sldId id="280" r:id="rId13"/>
    <p:sldId id="282" r:id="rId14"/>
    <p:sldId id="276" r:id="rId15"/>
    <p:sldId id="284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54" autoAdjust="0"/>
    <p:restoredTop sz="99834" autoAdjust="0"/>
  </p:normalViewPr>
  <p:slideViewPr>
    <p:cSldViewPr showGuides="1">
      <p:cViewPr varScale="1">
        <p:scale>
          <a:sx n="106" d="100"/>
          <a:sy n="106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0DFB86-9924-42E5-99E7-55FD7404B47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A0717E-0DB6-4EC8-B4E4-1D2A6BB021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Kings of Judah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evening series for 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2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 and rebellion!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And the carved image of the idol that he had made he set in the </a:t>
            </a:r>
            <a:r>
              <a:rPr lang="en-US" b="1" u="sng" dirty="0" smtClean="0"/>
              <a:t>house</a:t>
            </a:r>
            <a:r>
              <a:rPr lang="en-US" dirty="0" smtClean="0"/>
              <a:t> of </a:t>
            </a:r>
            <a:r>
              <a:rPr lang="en-US" b="1" u="sng" dirty="0" smtClean="0"/>
              <a:t>God</a:t>
            </a:r>
            <a:r>
              <a:rPr lang="en-US" dirty="0" smtClean="0"/>
              <a:t>, of which God said to David and to Solomon his son, “In this house, and in Jerusalem, which I have chosen out of all the tribes of Israel, I will put my name forever...” 33:7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But you are a chosen race, a royal priesthood, a holy nation, a people for his own possession, that you may proclaim the </a:t>
            </a:r>
            <a:r>
              <a:rPr lang="en-US" dirty="0" err="1" smtClean="0"/>
              <a:t>excellencies</a:t>
            </a:r>
            <a:r>
              <a:rPr lang="en-US" dirty="0"/>
              <a:t> </a:t>
            </a:r>
            <a:r>
              <a:rPr lang="en-US" dirty="0" smtClean="0"/>
              <a:t>of him who called you out of darkness into his marvelous light. 1 Peter 2:9</a:t>
            </a:r>
          </a:p>
        </p:txBody>
      </p:sp>
    </p:spTree>
    <p:extLst>
      <p:ext uri="{BB962C8B-B14F-4D97-AF65-F5344CB8AC3E}">
        <p14:creationId xmlns:p14="http://schemas.microsoft.com/office/powerpoint/2010/main" xmlns="" val="14887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olmons Temple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" b="89312"/>
          <a:stretch/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olmons Temple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" b="89312"/>
          <a:stretch/>
        </p:blipFill>
        <p:spPr bwMode="auto">
          <a:xfrm>
            <a:off x="0" y="8382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olmons Temple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" b="89312"/>
          <a:stretch/>
        </p:blipFill>
        <p:spPr bwMode="auto">
          <a:xfrm>
            <a:off x="0" y="17526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olmons Temple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2" b="-2432"/>
          <a:stretch/>
        </p:blipFill>
        <p:spPr bwMode="auto">
          <a:xfrm>
            <a:off x="0" y="2624137"/>
            <a:ext cx="9144000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" y="381000"/>
            <a:ext cx="731520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…you yourselves like living stones are being built up as a spiritual house, to be a holy priesthood, to offer spiritual sacrifices acceptable to God through Jesus Christ.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1 Peter 2:5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two expressions of grace!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The LORD </a:t>
            </a:r>
            <a:r>
              <a:rPr lang="en-US" b="1" u="sng" dirty="0" smtClean="0"/>
              <a:t>spoke</a:t>
            </a:r>
            <a:r>
              <a:rPr lang="en-US" dirty="0" smtClean="0"/>
              <a:t> to Manasseh and to his people… 33:10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Therefore the LORD </a:t>
            </a:r>
            <a:r>
              <a:rPr lang="en-US" b="1" u="sng" dirty="0" smtClean="0"/>
              <a:t>brought</a:t>
            </a:r>
            <a:r>
              <a:rPr lang="en-US" dirty="0" smtClean="0"/>
              <a:t> </a:t>
            </a:r>
            <a:r>
              <a:rPr lang="en-US" b="1" u="sng" dirty="0" smtClean="0"/>
              <a:t>upon</a:t>
            </a:r>
            <a:r>
              <a:rPr lang="en-US" dirty="0" smtClean="0"/>
              <a:t> them the commanders of the army of the king of Assyria… 33:11</a:t>
            </a:r>
          </a:p>
        </p:txBody>
      </p:sp>
    </p:spTree>
    <p:extLst>
      <p:ext uri="{BB962C8B-B14F-4D97-AF65-F5344CB8AC3E}">
        <p14:creationId xmlns:p14="http://schemas.microsoft.com/office/powerpoint/2010/main" xmlns="" val="5415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9" name="Picture 3" descr="G:\Misc\Divided Kingdom\Reference\Assyria\Assryia Images\Clipart\Assyrian captives with rings throught their lips - close-u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5924" y="914400"/>
            <a:ext cx="4241876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4341" name="Picture 5" descr="G:\Misc\Divided Kingdom\Reference\Assyria\Assryia Images\Clipart\Assyrian King putting out the eyes of a captive holding others by a hook through their lips - cf 2Kings 25_7- Jer39+6f- 52.10f 2Chron33_11 Ezek9_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1208316"/>
            <a:ext cx="4962525" cy="56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4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Humility and prayer!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And when he was in distress, he </a:t>
            </a:r>
            <a:r>
              <a:rPr lang="en-US" b="1" u="sng" dirty="0" smtClean="0"/>
              <a:t>entreated</a:t>
            </a:r>
            <a:r>
              <a:rPr lang="en-US" dirty="0" smtClean="0"/>
              <a:t> the favor of the LORD his God and </a:t>
            </a:r>
            <a:r>
              <a:rPr lang="en-US" b="1" u="sng" dirty="0" smtClean="0"/>
              <a:t>humbled</a:t>
            </a:r>
            <a:r>
              <a:rPr lang="en-US" dirty="0" smtClean="0"/>
              <a:t> himself greatly before the God of his fathers. 33:12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Then Manasseh knew that the LORD was God. 33:13</a:t>
            </a:r>
          </a:p>
        </p:txBody>
      </p:sp>
    </p:spTree>
    <p:extLst>
      <p:ext uri="{BB962C8B-B14F-4D97-AF65-F5344CB8AC3E}">
        <p14:creationId xmlns:p14="http://schemas.microsoft.com/office/powerpoint/2010/main" xmlns="" val="6263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olmons Temple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" b="89312"/>
          <a:stretch/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olmons Temple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" b="89312"/>
          <a:stretch/>
        </p:blipFill>
        <p:spPr bwMode="auto">
          <a:xfrm>
            <a:off x="0" y="8382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olmons Temple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" b="89312"/>
          <a:stretch/>
        </p:blipFill>
        <p:spPr bwMode="auto">
          <a:xfrm>
            <a:off x="0" y="17526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olmons Temple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2" b="-2432"/>
          <a:stretch/>
        </p:blipFill>
        <p:spPr bwMode="auto">
          <a:xfrm>
            <a:off x="0" y="2624137"/>
            <a:ext cx="9144000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" y="381000"/>
            <a:ext cx="73152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…if my people who are called by my name </a:t>
            </a:r>
            <a:r>
              <a:rPr lang="en-US" sz="3000" b="1" u="sng" dirty="0" smtClean="0">
                <a:solidFill>
                  <a:schemeClr val="bg1"/>
                </a:solidFill>
              </a:rPr>
              <a:t>humble</a:t>
            </a:r>
            <a:r>
              <a:rPr lang="en-US" sz="3000" dirty="0" smtClean="0">
                <a:solidFill>
                  <a:schemeClr val="bg1"/>
                </a:solidFill>
              </a:rPr>
              <a:t> themselves, and </a:t>
            </a:r>
            <a:r>
              <a:rPr lang="en-US" sz="3000" b="1" u="sng" dirty="0" smtClean="0">
                <a:solidFill>
                  <a:schemeClr val="bg1"/>
                </a:solidFill>
              </a:rPr>
              <a:t>pray</a:t>
            </a:r>
            <a:r>
              <a:rPr lang="en-US" sz="3000" dirty="0" smtClean="0">
                <a:solidFill>
                  <a:schemeClr val="bg1"/>
                </a:solidFill>
              </a:rPr>
              <a:t> and </a:t>
            </a:r>
            <a:r>
              <a:rPr lang="en-US" sz="3000" b="1" u="sng" dirty="0" smtClean="0">
                <a:solidFill>
                  <a:schemeClr val="bg1"/>
                </a:solidFill>
              </a:rPr>
              <a:t>seek</a:t>
            </a:r>
            <a:r>
              <a:rPr lang="en-US" sz="3000" dirty="0" smtClean="0">
                <a:solidFill>
                  <a:schemeClr val="bg1"/>
                </a:solidFill>
              </a:rPr>
              <a:t> my face and </a:t>
            </a:r>
            <a:r>
              <a:rPr lang="en-US" sz="3000" b="1" u="sng" dirty="0" smtClean="0">
                <a:solidFill>
                  <a:schemeClr val="bg1"/>
                </a:solidFill>
              </a:rPr>
              <a:t>turn</a:t>
            </a:r>
            <a:r>
              <a:rPr lang="en-US" sz="3000" dirty="0" smtClean="0">
                <a:solidFill>
                  <a:schemeClr val="bg1"/>
                </a:solidFill>
              </a:rPr>
              <a:t> from their wicked ways… 2 Chronicles 7:14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Greatest expression of grace!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The LORD </a:t>
            </a:r>
            <a:r>
              <a:rPr lang="en-US" b="1" u="sng" dirty="0" smtClean="0"/>
              <a:t>spoke</a:t>
            </a:r>
            <a:r>
              <a:rPr lang="en-US" dirty="0" smtClean="0"/>
              <a:t> to Manasseh and to his people… 33:10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Therefore the LORD </a:t>
            </a:r>
            <a:r>
              <a:rPr lang="en-US" b="1" u="sng" dirty="0" smtClean="0"/>
              <a:t>brought</a:t>
            </a:r>
            <a:r>
              <a:rPr lang="en-US" dirty="0" smtClean="0"/>
              <a:t> </a:t>
            </a:r>
            <a:r>
              <a:rPr lang="en-US" b="1" u="sng" dirty="0" smtClean="0"/>
              <a:t>upon</a:t>
            </a:r>
            <a:r>
              <a:rPr lang="en-US" dirty="0" smtClean="0"/>
              <a:t> them the commanders of the army of the king of Assyria… 33:11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God was </a:t>
            </a:r>
            <a:r>
              <a:rPr lang="en-US" b="1" u="sng" dirty="0" smtClean="0"/>
              <a:t>moved</a:t>
            </a:r>
            <a:r>
              <a:rPr lang="en-US" dirty="0" smtClean="0"/>
              <a:t> by his entreaty and </a:t>
            </a:r>
            <a:r>
              <a:rPr lang="en-US" b="1" u="sng" dirty="0" smtClean="0"/>
              <a:t>heard</a:t>
            </a:r>
            <a:r>
              <a:rPr lang="en-US" dirty="0" smtClean="0"/>
              <a:t> his plea and </a:t>
            </a:r>
            <a:r>
              <a:rPr lang="en-US" b="1" u="sng" dirty="0" smtClean="0"/>
              <a:t>brought</a:t>
            </a:r>
            <a:r>
              <a:rPr lang="en-US" dirty="0" smtClean="0"/>
              <a:t> him again to Jerusalem into his kingdom. 33:13</a:t>
            </a:r>
          </a:p>
        </p:txBody>
      </p:sp>
    </p:spTree>
    <p:extLst>
      <p:ext uri="{BB962C8B-B14F-4D97-AF65-F5344CB8AC3E}">
        <p14:creationId xmlns:p14="http://schemas.microsoft.com/office/powerpoint/2010/main" xmlns="" val="18837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773269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52400" y="4230469"/>
            <a:ext cx="762000" cy="990600"/>
            <a:chOff x="152400" y="4495800"/>
            <a:chExt cx="762000" cy="990600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95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Saul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52400" y="54864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52400" y="5117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40 </a:t>
              </a:r>
              <a:r>
                <a:rPr lang="en-US" dirty="0" err="1" smtClean="0"/>
                <a:t>yr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143000" y="4230469"/>
            <a:ext cx="914400" cy="990600"/>
            <a:chOff x="1143000" y="4495800"/>
            <a:chExt cx="914400" cy="990600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95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219200" y="54864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219200" y="5105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40 </a:t>
              </a:r>
              <a:r>
                <a:rPr lang="en-US" dirty="0" err="1" smtClean="0"/>
                <a:t>yr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4230469"/>
            <a:ext cx="1066800" cy="990600"/>
            <a:chOff x="2286000" y="4495800"/>
            <a:chExt cx="1066800" cy="990600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95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Solomon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438400" y="54864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438400" y="5105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40 </a:t>
              </a:r>
              <a:r>
                <a:rPr lang="en-US" dirty="0" err="1" smtClean="0"/>
                <a:t>yr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12586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931 BC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400" y="4800600"/>
            <a:ext cx="4953000" cy="874931"/>
            <a:chOff x="3581400" y="5105400"/>
            <a:chExt cx="5105400" cy="8749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3340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Southern Kingdom:</a:t>
              </a:r>
            </a:p>
            <a:p>
              <a:pPr algn="ctr"/>
              <a:r>
                <a:rPr lang="en-US" b="1" dirty="0" smtClean="0"/>
                <a:t>JUDAH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1868269"/>
            <a:ext cx="3429000" cy="876300"/>
            <a:chOff x="3581400" y="2133600"/>
            <a:chExt cx="3429000" cy="8763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21336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21336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Northern Kingdom:</a:t>
              </a:r>
            </a:p>
            <a:p>
              <a:pPr algn="ctr"/>
              <a:r>
                <a:rPr lang="en-US" b="1" dirty="0" smtClean="0"/>
                <a:t>ISRAEL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1639669"/>
            <a:ext cx="762000" cy="3172599"/>
            <a:chOff x="3200400" y="1905000"/>
            <a:chExt cx="762000" cy="3200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1905000"/>
              <a:ext cx="0" cy="990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1905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1270337"/>
            <a:ext cx="914400" cy="1359932"/>
            <a:chOff x="6553200" y="1535668"/>
            <a:chExt cx="914400" cy="13599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1535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722 BC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1905000"/>
              <a:ext cx="0" cy="990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1905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3352800"/>
            <a:ext cx="914400" cy="1371600"/>
            <a:chOff x="8229600" y="3657600"/>
            <a:chExt cx="914400" cy="1371600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657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586 BC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038600"/>
              <a:ext cx="0" cy="990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038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52400" y="1290935"/>
            <a:ext cx="1447800" cy="2025134"/>
            <a:chOff x="152400" y="1748135"/>
            <a:chExt cx="1447800" cy="2025134"/>
          </a:xfrm>
        </p:grpSpPr>
        <p:grpSp>
          <p:nvGrpSpPr>
            <p:cNvPr id="90" name="Group 89"/>
            <p:cNvGrpSpPr/>
            <p:nvPr/>
          </p:nvGrpSpPr>
          <p:grpSpPr>
            <a:xfrm>
              <a:off x="152400" y="1748135"/>
              <a:ext cx="1447800" cy="461665"/>
              <a:chOff x="152400" y="1443335"/>
              <a:chExt cx="1447800" cy="461665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152400" y="1443335"/>
                <a:ext cx="14478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52400" y="1443335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1 Samuel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2" name="Straight Connector 91"/>
            <p:cNvCxnSpPr>
              <a:stCxn id="89" idx="2"/>
            </p:cNvCxnSpPr>
            <p:nvPr/>
          </p:nvCxnSpPr>
          <p:spPr>
            <a:xfrm>
              <a:off x="876300" y="2205335"/>
              <a:ext cx="0" cy="156793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Left Brace 92"/>
          <p:cNvSpPr/>
          <p:nvPr/>
        </p:nvSpPr>
        <p:spPr>
          <a:xfrm>
            <a:off x="768096" y="2895600"/>
            <a:ext cx="228600" cy="1066800"/>
          </a:xfrm>
          <a:prstGeom prst="lef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066800" y="533400"/>
            <a:ext cx="1447800" cy="3188733"/>
            <a:chOff x="1066800" y="990600"/>
            <a:chExt cx="1447800" cy="3188733"/>
          </a:xfrm>
        </p:grpSpPr>
        <p:grpSp>
          <p:nvGrpSpPr>
            <p:cNvPr id="97" name="Group 96"/>
            <p:cNvGrpSpPr/>
            <p:nvPr/>
          </p:nvGrpSpPr>
          <p:grpSpPr>
            <a:xfrm>
              <a:off x="1066800" y="990600"/>
              <a:ext cx="1447800" cy="461665"/>
              <a:chOff x="152400" y="1443335"/>
              <a:chExt cx="1447800" cy="461665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52400" y="1443335"/>
                <a:ext cx="14478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52400" y="1443335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Samuel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8" name="Straight Connector 97"/>
            <p:cNvCxnSpPr>
              <a:stCxn id="99" idx="2"/>
            </p:cNvCxnSpPr>
            <p:nvPr/>
          </p:nvCxnSpPr>
          <p:spPr>
            <a:xfrm>
              <a:off x="1790700" y="1447800"/>
              <a:ext cx="0" cy="23622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Left Brace 100"/>
            <p:cNvSpPr/>
            <p:nvPr/>
          </p:nvSpPr>
          <p:spPr>
            <a:xfrm>
              <a:off x="1676400" y="3581401"/>
              <a:ext cx="228600" cy="597932"/>
            </a:xfrm>
            <a:prstGeom prst="leftBrac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Left Brace 101"/>
          <p:cNvSpPr/>
          <p:nvPr/>
        </p:nvSpPr>
        <p:spPr>
          <a:xfrm>
            <a:off x="3429000" y="-152400"/>
            <a:ext cx="304800" cy="2706469"/>
          </a:xfrm>
          <a:prstGeom prst="lef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2880360" y="300335"/>
            <a:ext cx="1447800" cy="842665"/>
            <a:chOff x="2880360" y="757535"/>
            <a:chExt cx="1447800" cy="842665"/>
          </a:xfrm>
        </p:grpSpPr>
        <p:grpSp>
          <p:nvGrpSpPr>
            <p:cNvPr id="116" name="Group 115"/>
            <p:cNvGrpSpPr/>
            <p:nvPr/>
          </p:nvGrpSpPr>
          <p:grpSpPr>
            <a:xfrm>
              <a:off x="2880360" y="757535"/>
              <a:ext cx="1447800" cy="461665"/>
              <a:chOff x="4267200" y="228600"/>
              <a:chExt cx="1447800" cy="461665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4267200" y="228600"/>
                <a:ext cx="14478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267200" y="22860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1 Kings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6" name="Straight Connector 105"/>
            <p:cNvCxnSpPr/>
            <p:nvPr/>
          </p:nvCxnSpPr>
          <p:spPr>
            <a:xfrm>
              <a:off x="3581400" y="1214735"/>
              <a:ext cx="0" cy="38546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Left Brace 127"/>
          <p:cNvSpPr/>
          <p:nvPr/>
        </p:nvSpPr>
        <p:spPr>
          <a:xfrm>
            <a:off x="6629400" y="-512064"/>
            <a:ext cx="304800" cy="3429000"/>
          </a:xfrm>
          <a:prstGeom prst="lef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6019800" y="304800"/>
            <a:ext cx="1447800" cy="842665"/>
            <a:chOff x="6096000" y="762000"/>
            <a:chExt cx="1447800" cy="842665"/>
          </a:xfrm>
        </p:grpSpPr>
        <p:grpSp>
          <p:nvGrpSpPr>
            <p:cNvPr id="125" name="Group 124"/>
            <p:cNvGrpSpPr/>
            <p:nvPr/>
          </p:nvGrpSpPr>
          <p:grpSpPr>
            <a:xfrm>
              <a:off x="6096000" y="762000"/>
              <a:ext cx="1447800" cy="461665"/>
              <a:chOff x="4267200" y="228600"/>
              <a:chExt cx="1447800" cy="461665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4267200" y="228600"/>
                <a:ext cx="14478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267200" y="22860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Kings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6858000" y="1219200"/>
              <a:ext cx="0" cy="38546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685800" y="5377934"/>
            <a:ext cx="1943100" cy="1327666"/>
            <a:chOff x="685800" y="5257800"/>
            <a:chExt cx="1943100" cy="1327666"/>
          </a:xfrm>
        </p:grpSpPr>
        <p:sp>
          <p:nvSpPr>
            <p:cNvPr id="103" name="Left Brace 102"/>
            <p:cNvSpPr/>
            <p:nvPr/>
          </p:nvSpPr>
          <p:spPr>
            <a:xfrm>
              <a:off x="1524000" y="5257800"/>
              <a:ext cx="228600" cy="1066800"/>
            </a:xfrm>
            <a:prstGeom prst="leftBrac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85800" y="6096000"/>
              <a:ext cx="1943100" cy="489466"/>
              <a:chOff x="876300" y="6096000"/>
              <a:chExt cx="1943100" cy="489466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882396" y="6128266"/>
                <a:ext cx="1937004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76300" y="6096000"/>
                <a:ext cx="1943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1 Chronicles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 flipV="1">
              <a:off x="1636776" y="5858217"/>
              <a:ext cx="3048" cy="23778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4457700" y="2798064"/>
            <a:ext cx="1943100" cy="6248400"/>
            <a:chOff x="685800" y="2677930"/>
            <a:chExt cx="1943100" cy="6248400"/>
          </a:xfrm>
        </p:grpSpPr>
        <p:sp>
          <p:nvSpPr>
            <p:cNvPr id="147" name="Left Brace 146"/>
            <p:cNvSpPr/>
            <p:nvPr/>
          </p:nvSpPr>
          <p:spPr>
            <a:xfrm>
              <a:off x="1524000" y="2677930"/>
              <a:ext cx="228600" cy="6248400"/>
            </a:xfrm>
            <a:prstGeom prst="leftBrac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85800" y="6096000"/>
              <a:ext cx="1943100" cy="489466"/>
              <a:chOff x="876300" y="6096000"/>
              <a:chExt cx="1943100" cy="489466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882396" y="6128266"/>
                <a:ext cx="1937004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876300" y="6096000"/>
                <a:ext cx="1943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Chronicles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>
            <a:xfrm flipV="1">
              <a:off x="1636776" y="5858217"/>
              <a:ext cx="3048" cy="23778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4572000" y="3316069"/>
            <a:ext cx="2514600" cy="874931"/>
            <a:chOff x="4572000" y="3316069"/>
            <a:chExt cx="2514600" cy="874931"/>
          </a:xfrm>
        </p:grpSpPr>
        <p:sp>
          <p:nvSpPr>
            <p:cNvPr id="152" name="TextBox 151"/>
            <p:cNvSpPr txBox="1"/>
            <p:nvPr/>
          </p:nvSpPr>
          <p:spPr>
            <a:xfrm>
              <a:off x="4610100" y="3360003"/>
              <a:ext cx="2476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i="1" dirty="0" smtClean="0"/>
                <a:t>20 Kings in the North and South</a:t>
              </a:r>
              <a:endParaRPr lang="en-US" sz="2200" b="1" i="1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572000" y="3316069"/>
              <a:ext cx="2514600" cy="874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607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3" grpId="0" animBg="1"/>
      <p:bldP spid="102" grpId="0" animBg="1"/>
      <p:bldP spid="1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3085841"/>
              </p:ext>
            </p:extLst>
          </p:nvPr>
        </p:nvGraphicFramePr>
        <p:xfrm>
          <a:off x="2438400" y="76200"/>
          <a:ext cx="4191000" cy="670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77583"/>
                <a:gridCol w="151341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Rehoboam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17 </a:t>
                      </a:r>
                      <a:r>
                        <a:rPr lang="en-US" sz="1600" b="0" dirty="0" err="1" smtClean="0"/>
                        <a:t>yr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Abijah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Asa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Jehoshaphat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Jehoram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Ahaziah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Athaliah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Joash</a:t>
                      </a:r>
                      <a:endParaRPr lang="en-US" sz="16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Amaziah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Uzziah</a:t>
                      </a:r>
                      <a:endParaRPr lang="en-US" sz="16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Jotham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Ahaz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Hezekiah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Manasseh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Amon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Josiah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Jehoahaz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mo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Jehoiakim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Jehoiachin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mo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Zedekiah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14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3717763"/>
              </p:ext>
            </p:extLst>
          </p:nvPr>
        </p:nvGraphicFramePr>
        <p:xfrm>
          <a:off x="2438400" y="76200"/>
          <a:ext cx="4191000" cy="670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77583"/>
                <a:gridCol w="151341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Rehoboam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17 </a:t>
                      </a:r>
                      <a:r>
                        <a:rPr lang="en-US" sz="1600" b="0" dirty="0" err="1" smtClean="0"/>
                        <a:t>yr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Abijah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Asa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Jehoshaphat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Jehoram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Ahaziah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Athaliah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Joash</a:t>
                      </a:r>
                      <a:endParaRPr lang="en-US" sz="16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Amaziah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Uzziah</a:t>
                      </a:r>
                      <a:endParaRPr lang="en-US" sz="16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Jotham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Ahaz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Hezekiah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Manasseh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Amon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Josiah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Jehoahaz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mo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Jehoiakim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Jehoiachin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mo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Zedekiah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79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3252147"/>
              </p:ext>
            </p:extLst>
          </p:nvPr>
        </p:nvGraphicFramePr>
        <p:xfrm>
          <a:off x="2438400" y="76200"/>
          <a:ext cx="4191000" cy="670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77583"/>
                <a:gridCol w="151341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Rehoboam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17 </a:t>
                      </a:r>
                      <a:r>
                        <a:rPr lang="en-US" sz="1600" b="0" dirty="0" err="1" smtClean="0"/>
                        <a:t>yr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Abijah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Asa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Jehoshaphat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Jehoram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Ahaziah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Athaliah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Joash</a:t>
                      </a:r>
                      <a:endParaRPr lang="en-US" sz="16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Amaziah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Uzziah</a:t>
                      </a:r>
                      <a:endParaRPr lang="en-US" sz="16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Jotham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Ahaz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Hezekiah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Manasseh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Amon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Josiah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Jehoahaz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mo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Jehoiakim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Jehoiachin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</a:t>
                      </a:r>
                      <a:r>
                        <a:rPr lang="en-US" sz="1600" dirty="0" err="1" smtClean="0"/>
                        <a:t>mo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Zedekiah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</a:t>
                      </a:r>
                      <a:r>
                        <a:rPr lang="en-US" sz="1600" dirty="0" err="1" smtClean="0"/>
                        <a:t>yr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676400" y="4419600"/>
            <a:ext cx="5715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40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Series Schedule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959323"/>
              </p:ext>
            </p:extLst>
          </p:nvPr>
        </p:nvGraphicFramePr>
        <p:xfrm>
          <a:off x="1371600" y="2209800"/>
          <a:ext cx="6400800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34662"/>
                <a:gridCol w="4966138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A.M.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/>
                        <a:t>David:</a:t>
                      </a:r>
                      <a:r>
                        <a:rPr lang="en-US" sz="2600" b="0" baseline="0" dirty="0" smtClean="0"/>
                        <a:t>  </a:t>
                      </a:r>
                      <a:r>
                        <a:rPr lang="en-US" sz="2600" baseline="0" dirty="0" smtClean="0"/>
                        <a:t>Priorities</a:t>
                      </a:r>
                      <a:endParaRPr lang="en-US" sz="2600" dirty="0"/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P.M.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/>
                        <a:t>Jehoshaphat:</a:t>
                      </a:r>
                      <a:r>
                        <a:rPr lang="en-US" sz="2600" b="0" baseline="0" dirty="0" smtClean="0"/>
                        <a:t>  </a:t>
                      </a:r>
                      <a:r>
                        <a:rPr lang="en-US" sz="2600" b="1" baseline="0" dirty="0" smtClean="0"/>
                        <a:t>Associations</a:t>
                      </a:r>
                      <a:endParaRPr lang="en-US" sz="2600" b="1" dirty="0"/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Feb 13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/>
                        <a:t>Hezekiah:  </a:t>
                      </a:r>
                      <a:r>
                        <a:rPr lang="en-US" sz="2600" b="1" dirty="0" smtClean="0"/>
                        <a:t>Devotion</a:t>
                      </a:r>
                      <a:endParaRPr lang="en-US" sz="2600" b="1" dirty="0"/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Feb 20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/>
                        <a:t>Manasseh:  </a:t>
                      </a:r>
                      <a:r>
                        <a:rPr lang="en-US" sz="2600" b="1" dirty="0" smtClean="0"/>
                        <a:t>Grace</a:t>
                      </a:r>
                      <a:endParaRPr lang="en-US" sz="2600" b="1" dirty="0"/>
                    </a:p>
                  </a:txBody>
                  <a:tcPr anchor="ctr"/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Feb 27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/>
                        <a:t>Josiah:</a:t>
                      </a:r>
                      <a:r>
                        <a:rPr lang="en-US" sz="2600" b="1" dirty="0" smtClean="0"/>
                        <a:t>  Word</a:t>
                      </a:r>
                      <a:endParaRPr lang="en-US" sz="2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9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Manasseh</a:t>
            </a:r>
            <a:endParaRPr lang="en-US" sz="6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Grace:  The Foundation of Restoration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074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 and rebellion!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And he did what was evil in the sight of the LORD, according to the abominations of the </a:t>
            </a:r>
            <a:r>
              <a:rPr lang="en-US" b="1" u="sng" dirty="0" smtClean="0"/>
              <a:t>nations</a:t>
            </a:r>
            <a:r>
              <a:rPr lang="en-US" dirty="0" smtClean="0"/>
              <a:t> whom the LORD drove out before Israel. 33:2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For he rebuilt the high places that his father Hezekiah had broken down… 33:3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…and he erected altars to the </a:t>
            </a:r>
            <a:r>
              <a:rPr lang="en-US" dirty="0" err="1" smtClean="0"/>
              <a:t>Baals</a:t>
            </a:r>
            <a:r>
              <a:rPr lang="en-US" dirty="0" smtClean="0"/>
              <a:t>, and made </a:t>
            </a:r>
            <a:r>
              <a:rPr lang="en-US" dirty="0" err="1" smtClean="0"/>
              <a:t>Asherahs</a:t>
            </a:r>
            <a:r>
              <a:rPr lang="en-US" dirty="0" smtClean="0"/>
              <a:t>, and worshiped all the host of heaven and served them. 33:3</a:t>
            </a:r>
          </a:p>
        </p:txBody>
      </p:sp>
    </p:spTree>
    <p:extLst>
      <p:ext uri="{BB962C8B-B14F-4D97-AF65-F5344CB8AC3E}">
        <p14:creationId xmlns:p14="http://schemas.microsoft.com/office/powerpoint/2010/main" xmlns="" val="26779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 and rebellion!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And he built altars in the house of the </a:t>
            </a:r>
            <a:r>
              <a:rPr lang="en-US" b="1" u="sng" dirty="0" smtClean="0"/>
              <a:t>LORD</a:t>
            </a:r>
            <a:r>
              <a:rPr lang="en-US" dirty="0" smtClean="0"/>
              <a:t>, of which the LORD had said, “In Jerusalem shall my name be forever.” 33:4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And he burned his </a:t>
            </a:r>
            <a:r>
              <a:rPr lang="en-US" b="1" u="sng" dirty="0" smtClean="0"/>
              <a:t>sons</a:t>
            </a:r>
            <a:r>
              <a:rPr lang="en-US" dirty="0" smtClean="0"/>
              <a:t> as an offering in the Valley of the Son of </a:t>
            </a:r>
            <a:r>
              <a:rPr lang="en-US" dirty="0" err="1" smtClean="0"/>
              <a:t>Hinnom</a:t>
            </a:r>
            <a:r>
              <a:rPr lang="en-US" dirty="0" smtClean="0"/>
              <a:t>… 33:6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…and used fortune-telling and omens and sorcery, and dealt with mediums and with wizards. He did much evil in the sight of the LORD, provoking him to anger. 33:6</a:t>
            </a:r>
          </a:p>
        </p:txBody>
      </p:sp>
    </p:spTree>
    <p:extLst>
      <p:ext uri="{BB962C8B-B14F-4D97-AF65-F5344CB8AC3E}">
        <p14:creationId xmlns:p14="http://schemas.microsoft.com/office/powerpoint/2010/main" xmlns="" val="37183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3112</TotalTime>
  <Words>726</Words>
  <Application>Microsoft Office PowerPoint</Application>
  <PresentationFormat>On-screen Show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Kings of Judah</vt:lpstr>
      <vt:lpstr>Slide 2</vt:lpstr>
      <vt:lpstr>Slide 3</vt:lpstr>
      <vt:lpstr>Slide 4</vt:lpstr>
      <vt:lpstr>Slide 5</vt:lpstr>
      <vt:lpstr>Series Schedule</vt:lpstr>
      <vt:lpstr>Manasseh</vt:lpstr>
      <vt:lpstr>Sin and rebellion!</vt:lpstr>
      <vt:lpstr>Sin and rebellion!</vt:lpstr>
      <vt:lpstr>Sin and rebellion!</vt:lpstr>
      <vt:lpstr>Slide 11</vt:lpstr>
      <vt:lpstr>First two expressions of grace!</vt:lpstr>
      <vt:lpstr>Slide 13</vt:lpstr>
      <vt:lpstr>Humility and prayer!</vt:lpstr>
      <vt:lpstr>Slide 15</vt:lpstr>
      <vt:lpstr>Greatest expression of grace!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Sunday Evening Series</dc:title>
  <dc:creator>David</dc:creator>
  <cp:lastModifiedBy> </cp:lastModifiedBy>
  <cp:revision>68</cp:revision>
  <dcterms:created xsi:type="dcterms:W3CDTF">2011-02-05T22:10:37Z</dcterms:created>
  <dcterms:modified xsi:type="dcterms:W3CDTF">2011-02-20T13:54:27Z</dcterms:modified>
</cp:coreProperties>
</file>