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handoutMasterIdLst>
    <p:handoutMasterId r:id="rId32"/>
  </p:handoutMasterIdLst>
  <p:sldIdLst>
    <p:sldId id="259" r:id="rId2"/>
    <p:sldId id="289" r:id="rId3"/>
    <p:sldId id="256" r:id="rId4"/>
    <p:sldId id="272" r:id="rId5"/>
    <p:sldId id="288" r:id="rId6"/>
    <p:sldId id="292" r:id="rId7"/>
    <p:sldId id="291" r:id="rId8"/>
    <p:sldId id="275" r:id="rId9"/>
    <p:sldId id="293" r:id="rId10"/>
    <p:sldId id="294" r:id="rId11"/>
    <p:sldId id="295" r:id="rId12"/>
    <p:sldId id="296" r:id="rId13"/>
    <p:sldId id="273" r:id="rId14"/>
    <p:sldId id="297" r:id="rId15"/>
    <p:sldId id="286" r:id="rId16"/>
    <p:sldId id="257" r:id="rId17"/>
    <p:sldId id="287" r:id="rId18"/>
    <p:sldId id="290" r:id="rId19"/>
    <p:sldId id="274" r:id="rId20"/>
    <p:sldId id="277" r:id="rId21"/>
    <p:sldId id="276" r:id="rId22"/>
    <p:sldId id="269" r:id="rId23"/>
    <p:sldId id="279" r:id="rId24"/>
    <p:sldId id="280" r:id="rId25"/>
    <p:sldId id="282" r:id="rId26"/>
    <p:sldId id="281" r:id="rId27"/>
    <p:sldId id="283" r:id="rId28"/>
    <p:sldId id="284" r:id="rId29"/>
    <p:sldId id="278" r:id="rId30"/>
    <p:sldId id="285"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08"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491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491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491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19AF67B-B724-4291-9395-96053019D8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509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4509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endParaRPr lang="en-US"/>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p>
        </p:txBody>
      </p:sp>
      <p:sp>
        <p:nvSpPr>
          <p:cNvPr id="46" name="Rectangle 46"/>
          <p:cNvSpPr>
            <a:spLocks noGrp="1" noChangeArrowheads="1"/>
          </p:cNvSpPr>
          <p:nvPr>
            <p:ph type="sldNum" sz="quarter" idx="12"/>
          </p:nvPr>
        </p:nvSpPr>
        <p:spPr/>
        <p:txBody>
          <a:bodyPr/>
          <a:lstStyle>
            <a:lvl1pPr>
              <a:defRPr smtClean="0"/>
            </a:lvl1pPr>
          </a:lstStyle>
          <a:p>
            <a:pPr>
              <a:defRPr/>
            </a:pPr>
            <a:fld id="{71BFECE3-2D61-49C7-8440-C9B781F224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EB9461B-9BB1-4E19-A961-F852F1CDAC4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28E0256-5ADA-4F07-BFBF-55448CA9B9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D083576-7E45-48CD-A5A0-C8712D5DDB1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CF841F08-A5E4-40F6-9A9B-313D34AA47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BE6E47C9-EBDA-4E0E-9B39-E362784E5C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2D479146-F2C8-462D-B4BC-46C77A4B0B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1E1D2F7B-C036-478F-AAE0-E0EEBC12FD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064D48AC-3A8E-4668-BD48-EB423D40AC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F94523D5-1739-4950-A6F5-D8CADFA4B9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D8C62EF4-35D9-4C40-A376-82928723D8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4403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4403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3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4403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3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404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p>
          </p:txBody>
        </p:sp>
        <p:sp>
          <p:nvSpPr>
            <p:cNvPr id="4404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p>
          </p:txBody>
        </p:sp>
        <p:sp>
          <p:nvSpPr>
            <p:cNvPr id="4404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4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p>
          </p:txBody>
        </p:sp>
        <p:sp>
          <p:nvSpPr>
            <p:cNvPr id="4404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4404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p>
          </p:txBody>
        </p:sp>
        <p:sp>
          <p:nvSpPr>
            <p:cNvPr id="4404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4404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4404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4404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4405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4405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p>
          </p:txBody>
        </p:sp>
        <p:sp>
          <p:nvSpPr>
            <p:cNvPr id="4405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4405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p>
          </p:txBody>
        </p:sp>
        <p:sp>
          <p:nvSpPr>
            <p:cNvPr id="4405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4405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405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4405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p>
          </p:txBody>
        </p:sp>
        <p:sp>
          <p:nvSpPr>
            <p:cNvPr id="4405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4405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4406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p>
          </p:txBody>
        </p:sp>
        <p:sp>
          <p:nvSpPr>
            <p:cNvPr id="4406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4406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p>
          </p:txBody>
        </p:sp>
        <p:sp>
          <p:nvSpPr>
            <p:cNvPr id="4406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4406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4406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4406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406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4406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4406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407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1068" name="Group 39"/>
            <p:cNvGrpSpPr>
              <a:grpSpLocks/>
            </p:cNvGrpSpPr>
            <p:nvPr userDrawn="1"/>
          </p:nvGrpSpPr>
          <p:grpSpPr bwMode="auto">
            <a:xfrm>
              <a:off x="0" y="1632"/>
              <a:ext cx="5758" cy="1858"/>
              <a:chOff x="0" y="1632"/>
              <a:chExt cx="5758" cy="1858"/>
            </a:xfrm>
          </p:grpSpPr>
          <p:sp>
            <p:nvSpPr>
              <p:cNvPr id="4407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407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4407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7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7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4407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4407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3B5F3563-2DFA-4142-9239-7ABAC84D22C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3"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I Thessalonians 4:16-18</a:t>
            </a:r>
          </a:p>
        </p:txBody>
      </p:sp>
      <p:sp>
        <p:nvSpPr>
          <p:cNvPr id="53251" name="Rectangle 3"/>
          <p:cNvSpPr>
            <a:spLocks noChangeArrowheads="1"/>
          </p:cNvSpPr>
          <p:nvPr/>
        </p:nvSpPr>
        <p:spPr bwMode="auto">
          <a:xfrm>
            <a:off x="457200" y="1399401"/>
            <a:ext cx="8534400" cy="4524315"/>
          </a:xfrm>
          <a:prstGeom prst="rect">
            <a:avLst/>
          </a:prstGeom>
          <a:noFill/>
          <a:ln w="9525">
            <a:noFill/>
            <a:miter lim="800000"/>
            <a:headEnd/>
            <a:tailEnd/>
          </a:ln>
        </p:spPr>
        <p:txBody>
          <a:bodyPr anchor="ctr">
            <a:spAutoFit/>
          </a:bodyPr>
          <a:lstStyle/>
          <a:p>
            <a:pPr eaLnBrk="1" hangingPunct="1"/>
            <a:r>
              <a:rPr lang="en-US" sz="2400" dirty="0">
                <a:latin typeface="Tahoma" charset="0"/>
              </a:rPr>
              <a:t> </a:t>
            </a:r>
            <a:r>
              <a:rPr lang="en-US" sz="2400" dirty="0" smtClean="0"/>
              <a:t>  </a:t>
            </a:r>
            <a:r>
              <a:rPr lang="en-US" sz="3200" b="1" i="1" baseline="30000" dirty="0" smtClean="0"/>
              <a:t>16</a:t>
            </a:r>
            <a:r>
              <a:rPr lang="en-US" sz="3200" i="1" dirty="0" smtClean="0"/>
              <a:t>For the Lord himself will descend from heaven with a cry of command, with the voice of an archangel, and with the sound of the trumpet of God. And the dead in Christ will rise first. </a:t>
            </a:r>
            <a:r>
              <a:rPr lang="en-US" sz="3200" b="1" i="1" baseline="30000" dirty="0" smtClean="0"/>
              <a:t>17</a:t>
            </a:r>
            <a:r>
              <a:rPr lang="en-US" sz="3200" i="1" dirty="0" smtClean="0"/>
              <a:t>Then we who are alive, who are left, will be caught up together with them in the clouds to meet the Lord in the air, and so we will always be with the Lord. </a:t>
            </a:r>
            <a:r>
              <a:rPr lang="en-US" sz="3200" b="1" i="1" baseline="30000" dirty="0" smtClean="0"/>
              <a:t>18</a:t>
            </a:r>
            <a:r>
              <a:rPr lang="en-US" sz="3200" i="1" dirty="0" smtClean="0"/>
              <a:t>Therefore encourage one another with these words.</a:t>
            </a:r>
            <a:endParaRPr lang="en-US" sz="3200" i="1" dirty="0">
              <a:latin typeface="Times New Roman" pitchFamily="18" charset="0"/>
              <a:cs typeface="Times New Roman" pitchFamily="18" charset="0"/>
            </a:endParaRPr>
          </a:p>
        </p:txBody>
      </p:sp>
      <p:cxnSp>
        <p:nvCxnSpPr>
          <p:cNvPr id="5" name="Straight Connector 4"/>
          <p:cNvCxnSpPr/>
          <p:nvPr/>
        </p:nvCxnSpPr>
        <p:spPr bwMode="auto">
          <a:xfrm>
            <a:off x="7391400" y="4876800"/>
            <a:ext cx="1371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6" name="Straight Connector 5"/>
          <p:cNvCxnSpPr/>
          <p:nvPr/>
        </p:nvCxnSpPr>
        <p:spPr bwMode="auto">
          <a:xfrm>
            <a:off x="609600" y="5410200"/>
            <a:ext cx="48768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cxnSp>
        <p:nvCxnSpPr>
          <p:cNvPr id="8" name="Straight Connector 7"/>
          <p:cNvCxnSpPr/>
          <p:nvPr/>
        </p:nvCxnSpPr>
        <p:spPr bwMode="auto">
          <a:xfrm>
            <a:off x="533400" y="5867400"/>
            <a:ext cx="7467600" cy="0"/>
          </a:xfrm>
          <a:prstGeom prst="line">
            <a:avLst/>
          </a:prstGeom>
          <a:solidFill>
            <a:schemeClr val="accent1"/>
          </a:solidFill>
          <a:ln w="38100"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par>
                                <p:cTn id="15" presetID="22" presetClass="entr" presetSubtype="8"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152400"/>
            <a:ext cx="8637588" cy="914400"/>
          </a:xfrm>
        </p:spPr>
        <p:txBody>
          <a:bodyPr/>
          <a:lstStyle/>
          <a:p>
            <a:pPr eaLnBrk="1" hangingPunct="1"/>
            <a:r>
              <a:rPr lang="en-US" sz="5400" dirty="0" smtClean="0">
                <a:solidFill>
                  <a:srgbClr val="FFFF66"/>
                </a:solidFill>
                <a:effectLst/>
                <a:latin typeface="Garamond" pitchFamily="18" charset="0"/>
              </a:rPr>
              <a:t>Hebrews 4:9-11a</a:t>
            </a:r>
          </a:p>
        </p:txBody>
      </p:sp>
      <p:sp>
        <p:nvSpPr>
          <p:cNvPr id="53251" name="Rectangle 3"/>
          <p:cNvSpPr>
            <a:spLocks noChangeArrowheads="1"/>
          </p:cNvSpPr>
          <p:nvPr/>
        </p:nvSpPr>
        <p:spPr bwMode="auto">
          <a:xfrm>
            <a:off x="228600" y="1752600"/>
            <a:ext cx="8686800" cy="3354765"/>
          </a:xfrm>
          <a:prstGeom prst="rect">
            <a:avLst/>
          </a:prstGeom>
          <a:noFill/>
          <a:ln w="9525">
            <a:noFill/>
            <a:miter lim="800000"/>
            <a:headEnd/>
            <a:tailEnd/>
          </a:ln>
        </p:spPr>
        <p:txBody>
          <a:bodyPr wrap="square" anchor="ctr">
            <a:spAutoFit/>
          </a:bodyPr>
          <a:lstStyle/>
          <a:p>
            <a:r>
              <a:rPr lang="en-US" sz="2400" dirty="0">
                <a:latin typeface="Tahoma" charset="0"/>
              </a:rPr>
              <a:t> </a:t>
            </a:r>
            <a:r>
              <a:rPr lang="en-US" sz="2400" dirty="0" smtClean="0"/>
              <a:t>  </a:t>
            </a:r>
            <a:r>
              <a:rPr lang="en-US" sz="3200" b="1" i="1" baseline="30000" dirty="0" smtClean="0"/>
              <a:t> </a:t>
            </a:r>
            <a:r>
              <a:rPr lang="en-US" sz="3600" i="1" baseline="30000" dirty="0" smtClean="0"/>
              <a:t>9</a:t>
            </a:r>
            <a:r>
              <a:rPr lang="en-US" sz="3600" i="1" dirty="0" smtClean="0"/>
              <a:t>So then, there remains </a:t>
            </a:r>
            <a:r>
              <a:rPr lang="en-US" sz="3600" i="1" dirty="0" smtClean="0">
                <a:solidFill>
                  <a:srgbClr val="FFFF00"/>
                </a:solidFill>
              </a:rPr>
              <a:t>a Sabbath rest for the people of God</a:t>
            </a:r>
            <a:r>
              <a:rPr lang="en-US" sz="3600" i="1" dirty="0" smtClean="0"/>
              <a:t>, </a:t>
            </a:r>
            <a:r>
              <a:rPr lang="en-US" sz="3600" i="1" baseline="30000" dirty="0" smtClean="0"/>
              <a:t>10</a:t>
            </a:r>
            <a:r>
              <a:rPr lang="en-US" sz="3600" i="1" dirty="0" smtClean="0"/>
              <a:t>for whoever has entered God’s rest has also rested from his works as God did from his. </a:t>
            </a:r>
          </a:p>
          <a:p>
            <a:r>
              <a:rPr lang="en-US" sz="3600" i="1" dirty="0" smtClean="0"/>
              <a:t> </a:t>
            </a:r>
            <a:r>
              <a:rPr lang="en-US" sz="3600" i="1" baseline="30000" dirty="0" smtClean="0"/>
              <a:t>11</a:t>
            </a:r>
            <a:r>
              <a:rPr lang="en-US" sz="3600" i="1" dirty="0" smtClean="0"/>
              <a:t>Let us therefore </a:t>
            </a:r>
            <a:r>
              <a:rPr lang="en-US" sz="3600" i="1" dirty="0" smtClean="0">
                <a:solidFill>
                  <a:srgbClr val="FFFF00"/>
                </a:solidFill>
              </a:rPr>
              <a:t>strive to enter that rest</a:t>
            </a:r>
            <a:r>
              <a:rPr lang="en-US" sz="3600" i="1" dirty="0" smtClean="0"/>
              <a:t>, </a:t>
            </a:r>
          </a:p>
          <a:p>
            <a:pPr eaLnBrk="1" hangingPunct="1"/>
            <a:endParaRPr lang="en-US" sz="32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1447800"/>
          </a:xfrm>
        </p:spPr>
        <p:txBody>
          <a:bodyPr/>
          <a:lstStyle/>
          <a:p>
            <a:pPr eaLnBrk="1" hangingPunct="1">
              <a:defRPr/>
            </a:pPr>
            <a:r>
              <a:rPr lang="en-US" sz="4800" i="1" dirty="0" smtClean="0">
                <a:solidFill>
                  <a:srgbClr val="FFFF66"/>
                </a:solidFill>
                <a:latin typeface="AGaramond" pitchFamily="18" charset="0"/>
              </a:rPr>
              <a:t>The Sweetest, Most Enjoyable Rest Occurs . . .</a:t>
            </a:r>
            <a:endParaRPr lang="en-US" sz="4800" i="1" dirty="0" smtClean="0">
              <a:latin typeface="AGaramond" pitchFamily="18" charset="0"/>
            </a:endParaRPr>
          </a:p>
        </p:txBody>
      </p:sp>
      <p:sp>
        <p:nvSpPr>
          <p:cNvPr id="70659" name="Rectangle 3"/>
          <p:cNvSpPr>
            <a:spLocks noGrp="1" noChangeArrowheads="1"/>
          </p:cNvSpPr>
          <p:nvPr>
            <p:ph type="body" sz="half" idx="1"/>
          </p:nvPr>
        </p:nvSpPr>
        <p:spPr>
          <a:xfrm>
            <a:off x="533400" y="1981200"/>
            <a:ext cx="8305800" cy="4572000"/>
          </a:xfrm>
        </p:spPr>
        <p:txBody>
          <a:bodyPr/>
          <a:lstStyle/>
          <a:p>
            <a:pPr eaLnBrk="1" hangingPunct="1">
              <a:buSzPct val="80000"/>
              <a:defRPr/>
            </a:pPr>
            <a:r>
              <a:rPr lang="en-US" sz="3600" dirty="0" smtClean="0">
                <a:effectLst/>
                <a:latin typeface="AGaramond" pitchFamily="18" charset="0"/>
              </a:rPr>
              <a:t>When it comes at the end of something</a:t>
            </a:r>
          </a:p>
          <a:p>
            <a:pPr eaLnBrk="1" hangingPunct="1">
              <a:buSzPct val="80000"/>
              <a:defRPr/>
            </a:pPr>
            <a:r>
              <a:rPr lang="en-US" sz="3600" dirty="0" smtClean="0">
                <a:effectLst/>
                <a:latin typeface="AGaramond" pitchFamily="18" charset="0"/>
              </a:rPr>
              <a:t>When it follows great effort or work</a:t>
            </a:r>
          </a:p>
          <a:p>
            <a:pPr eaLnBrk="1" hangingPunct="1">
              <a:buSzPct val="80000"/>
              <a:defRPr/>
            </a:pPr>
            <a:r>
              <a:rPr lang="en-US" sz="3600" dirty="0" smtClean="0">
                <a:effectLst/>
                <a:latin typeface="AGaramond" pitchFamily="18" charset="0"/>
              </a:rPr>
              <a:t>When it follows a period of fatigue or weariness</a:t>
            </a:r>
          </a:p>
          <a:p>
            <a:pPr eaLnBrk="1" hangingPunct="1">
              <a:buSzPct val="80000"/>
              <a:defRPr/>
            </a:pPr>
            <a:r>
              <a:rPr lang="en-US" sz="3600" dirty="0" smtClean="0">
                <a:effectLst/>
                <a:latin typeface="AGaramond" pitchFamily="18" charset="0"/>
              </a:rPr>
              <a:t>When it follows a period of stress or anxiety</a:t>
            </a: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1447800"/>
          </a:xfrm>
        </p:spPr>
        <p:txBody>
          <a:bodyPr/>
          <a:lstStyle/>
          <a:p>
            <a:pPr eaLnBrk="1" hangingPunct="1">
              <a:defRPr/>
            </a:pPr>
            <a:r>
              <a:rPr lang="en-US" sz="4800" i="1" dirty="0" smtClean="0">
                <a:solidFill>
                  <a:srgbClr val="FFFF66"/>
                </a:solidFill>
                <a:latin typeface="AGaramond" pitchFamily="18" charset="0"/>
              </a:rPr>
              <a:t>The Heavenly Rest . . .</a:t>
            </a:r>
            <a:endParaRPr lang="en-US" sz="4800" i="1" dirty="0" smtClean="0">
              <a:latin typeface="AGaramond" pitchFamily="18" charset="0"/>
            </a:endParaRPr>
          </a:p>
        </p:txBody>
      </p:sp>
      <p:sp>
        <p:nvSpPr>
          <p:cNvPr id="70659" name="Rectangle 3"/>
          <p:cNvSpPr>
            <a:spLocks noGrp="1" noChangeArrowheads="1"/>
          </p:cNvSpPr>
          <p:nvPr>
            <p:ph type="body" sz="half" idx="1"/>
          </p:nvPr>
        </p:nvSpPr>
        <p:spPr>
          <a:xfrm>
            <a:off x="533400" y="1828800"/>
            <a:ext cx="8305800" cy="4572000"/>
          </a:xfrm>
        </p:spPr>
        <p:txBody>
          <a:bodyPr/>
          <a:lstStyle/>
          <a:p>
            <a:pPr eaLnBrk="1" hangingPunct="1">
              <a:buSzPct val="80000"/>
              <a:defRPr/>
            </a:pPr>
            <a:r>
              <a:rPr lang="en-US" sz="3600" dirty="0" smtClean="0">
                <a:effectLst/>
                <a:latin typeface="AGaramond" pitchFamily="18" charset="0"/>
              </a:rPr>
              <a:t>Comes when this life is over</a:t>
            </a:r>
          </a:p>
          <a:p>
            <a:pPr eaLnBrk="1" hangingPunct="1">
              <a:buSzPct val="80000"/>
              <a:defRPr/>
            </a:pPr>
            <a:r>
              <a:rPr lang="en-US" sz="3600" dirty="0" smtClean="0">
                <a:effectLst/>
                <a:latin typeface="AGaramond" pitchFamily="18" charset="0"/>
              </a:rPr>
              <a:t>Comes to those who have made great effort or work</a:t>
            </a:r>
          </a:p>
          <a:p>
            <a:pPr eaLnBrk="1" hangingPunct="1">
              <a:buSzPct val="80000"/>
              <a:defRPr/>
            </a:pPr>
            <a:r>
              <a:rPr lang="en-US" sz="3600" dirty="0" smtClean="0">
                <a:effectLst/>
                <a:latin typeface="AGaramond" pitchFamily="18" charset="0"/>
              </a:rPr>
              <a:t>Often follows a life full of fatigue or weariness</a:t>
            </a:r>
          </a:p>
          <a:p>
            <a:pPr eaLnBrk="1" hangingPunct="1">
              <a:buSzPct val="80000"/>
              <a:defRPr/>
            </a:pPr>
            <a:r>
              <a:rPr lang="en-US" sz="3600" dirty="0" smtClean="0">
                <a:effectLst/>
                <a:latin typeface="AGaramond" pitchFamily="18" charset="0"/>
              </a:rPr>
              <a:t>Replaces stress and anxiety with abiding peace</a:t>
            </a: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Hebrews </a:t>
            </a:r>
            <a:r>
              <a:rPr lang="en-US" sz="6600" dirty="0" smtClean="0">
                <a:solidFill>
                  <a:srgbClr val="FFFF66"/>
                </a:solidFill>
                <a:effectLst/>
                <a:latin typeface="Garamond" pitchFamily="18" charset="0"/>
              </a:rPr>
              <a:t>4:7</a:t>
            </a:r>
            <a:r>
              <a:rPr lang="en-US" sz="6600" dirty="0" smtClean="0">
                <a:solidFill>
                  <a:srgbClr val="FFFF66"/>
                </a:solidFill>
                <a:effectLst/>
                <a:latin typeface="Garamond" pitchFamily="18" charset="0"/>
              </a:rPr>
              <a:t>, </a:t>
            </a:r>
            <a:r>
              <a:rPr lang="en-US" sz="6600" dirty="0" smtClean="0">
                <a:solidFill>
                  <a:srgbClr val="FFFF66"/>
                </a:solidFill>
                <a:effectLst/>
                <a:latin typeface="Garamond" pitchFamily="18" charset="0"/>
              </a:rPr>
              <a:t>11</a:t>
            </a:r>
            <a:endParaRPr lang="en-US" sz="6600" dirty="0" smtClean="0">
              <a:solidFill>
                <a:srgbClr val="FFFF66"/>
              </a:solidFill>
              <a:effectLst/>
              <a:latin typeface="Garamond" pitchFamily="18" charset="0"/>
            </a:endParaRPr>
          </a:p>
        </p:txBody>
      </p:sp>
      <p:sp>
        <p:nvSpPr>
          <p:cNvPr id="69635" name="Rectangle 3"/>
          <p:cNvSpPr>
            <a:spLocks noChangeArrowheads="1"/>
          </p:cNvSpPr>
          <p:nvPr/>
        </p:nvSpPr>
        <p:spPr bwMode="auto">
          <a:xfrm>
            <a:off x="457200" y="1710154"/>
            <a:ext cx="8534400" cy="1077218"/>
          </a:xfrm>
          <a:prstGeom prst="rect">
            <a:avLst/>
          </a:prstGeom>
          <a:noFill/>
          <a:ln w="9525">
            <a:noFill/>
            <a:miter lim="800000"/>
            <a:headEnd/>
            <a:tailEnd/>
          </a:ln>
        </p:spPr>
        <p:txBody>
          <a:bodyPr anchor="ctr">
            <a:spAutoFit/>
          </a:bodyPr>
          <a:lstStyle/>
          <a:p>
            <a:r>
              <a:rPr lang="en-US" sz="3200" i="1" dirty="0" smtClean="0"/>
              <a:t>"Today, if you hear his voice, do not harden your hearts</a:t>
            </a:r>
            <a:r>
              <a:rPr lang="en-US" sz="3200" i="1" dirty="0" smtClean="0"/>
              <a:t>.”</a:t>
            </a:r>
            <a:endParaRPr lang="en-US" sz="3200" dirty="0" smtClean="0"/>
          </a:p>
        </p:txBody>
      </p:sp>
      <p:sp>
        <p:nvSpPr>
          <p:cNvPr id="4" name="Rectangle 3"/>
          <p:cNvSpPr>
            <a:spLocks noChangeArrowheads="1"/>
          </p:cNvSpPr>
          <p:nvPr/>
        </p:nvSpPr>
        <p:spPr bwMode="auto">
          <a:xfrm>
            <a:off x="457200" y="3751421"/>
            <a:ext cx="8534400" cy="1569660"/>
          </a:xfrm>
          <a:prstGeom prst="rect">
            <a:avLst/>
          </a:prstGeom>
          <a:noFill/>
          <a:ln w="9525">
            <a:noFill/>
            <a:miter lim="800000"/>
            <a:headEnd/>
            <a:tailEnd/>
          </a:ln>
        </p:spPr>
        <p:txBody>
          <a:bodyPr anchor="ctr">
            <a:spAutoFit/>
          </a:bodyPr>
          <a:lstStyle/>
          <a:p>
            <a:r>
              <a:rPr lang="en-US" sz="3200" i="1" dirty="0">
                <a:latin typeface="Times New Roman" pitchFamily="18" charset="0"/>
              </a:rPr>
              <a:t> </a:t>
            </a:r>
            <a:r>
              <a:rPr lang="en-US" sz="3200" b="1" i="1" baseline="30000" dirty="0"/>
              <a:t> </a:t>
            </a:r>
            <a:r>
              <a:rPr lang="en-US" sz="3200" b="1" i="1" baseline="30000" dirty="0" smtClean="0"/>
              <a:t>11</a:t>
            </a:r>
            <a:r>
              <a:rPr lang="en-US" sz="3200" i="1" dirty="0" smtClean="0"/>
              <a:t>Let us therefore strive to enter that rest, so that no one may fall by the same sort of </a:t>
            </a:r>
            <a:r>
              <a:rPr lang="en-US" sz="3200" i="1" smtClean="0"/>
              <a:t>disobedience</a:t>
            </a:r>
            <a:r>
              <a:rPr lang="en-US" sz="3200" i="1" smtClean="0"/>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 calcmode="lin" valueType="num">
                                      <p:cBhvr>
                                        <p:cTn id="7" dur="1000" fill="hold"/>
                                        <p:tgtEl>
                                          <p:spTgt spid="69635"/>
                                        </p:tgtEl>
                                        <p:attrNameLst>
                                          <p:attrName>ppt_w</p:attrName>
                                        </p:attrNameLst>
                                      </p:cBhvr>
                                      <p:tavLst>
                                        <p:tav tm="0">
                                          <p:val>
                                            <p:strVal val="#ppt_w*0.70"/>
                                          </p:val>
                                        </p:tav>
                                        <p:tav tm="100000">
                                          <p:val>
                                            <p:strVal val="#ppt_w"/>
                                          </p:val>
                                        </p:tav>
                                      </p:tavLst>
                                    </p:anim>
                                    <p:anim calcmode="lin" valueType="num">
                                      <p:cBhvr>
                                        <p:cTn id="8" dur="1000" fill="hold"/>
                                        <p:tgtEl>
                                          <p:spTgt spid="69635"/>
                                        </p:tgtEl>
                                        <p:attrNameLst>
                                          <p:attrName>ppt_h</p:attrName>
                                        </p:attrNameLst>
                                      </p:cBhvr>
                                      <p:tavLst>
                                        <p:tav tm="0">
                                          <p:val>
                                            <p:strVal val="#ppt_h"/>
                                          </p:val>
                                        </p:tav>
                                        <p:tav tm="100000">
                                          <p:val>
                                            <p:strVal val="#ppt_h"/>
                                          </p:val>
                                        </p:tav>
                                      </p:tavLst>
                                    </p:anim>
                                    <p:animEffect transition="in" filter="fade">
                                      <p:cBhvr>
                                        <p:cTn id="9" dur="1000"/>
                                        <p:tgtEl>
                                          <p:spTgt spid="6963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Rest – A Vision of Heaven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637588" cy="914400"/>
          </a:xfrm>
        </p:spPr>
        <p:txBody>
          <a:bodyPr/>
          <a:lstStyle/>
          <a:p>
            <a:pPr eaLnBrk="1" hangingPunct="1"/>
            <a:r>
              <a:rPr lang="en-US" sz="4800" dirty="0" smtClean="0">
                <a:solidFill>
                  <a:srgbClr val="FFFF66"/>
                </a:solidFill>
                <a:effectLst/>
                <a:latin typeface="Garamond" pitchFamily="18" charset="0"/>
              </a:rPr>
              <a:t>C.S. Lewis – The Weight of Glory</a:t>
            </a:r>
          </a:p>
        </p:txBody>
      </p:sp>
      <p:sp>
        <p:nvSpPr>
          <p:cNvPr id="53251" name="Rectangle 3"/>
          <p:cNvSpPr>
            <a:spLocks noChangeArrowheads="1"/>
          </p:cNvSpPr>
          <p:nvPr/>
        </p:nvSpPr>
        <p:spPr bwMode="auto">
          <a:xfrm>
            <a:off x="381000" y="1143000"/>
            <a:ext cx="8534400" cy="5262979"/>
          </a:xfrm>
          <a:prstGeom prst="rect">
            <a:avLst/>
          </a:prstGeom>
          <a:noFill/>
          <a:ln w="9525">
            <a:noFill/>
            <a:miter lim="800000"/>
            <a:headEnd/>
            <a:tailEnd/>
          </a:ln>
        </p:spPr>
        <p:txBody>
          <a:bodyPr anchor="ctr">
            <a:spAutoFit/>
          </a:bodyPr>
          <a:lstStyle/>
          <a:p>
            <a:r>
              <a:rPr lang="en-US" sz="2400" dirty="0">
                <a:latin typeface="Tahoma" charset="0"/>
              </a:rPr>
              <a:t> </a:t>
            </a:r>
            <a:r>
              <a:rPr lang="en-US" sz="2800" i="1" dirty="0">
                <a:latin typeface="Times New Roman" pitchFamily="18" charset="0"/>
                <a:cs typeface="Times New Roman" pitchFamily="18" charset="0"/>
              </a:rPr>
              <a:t> </a:t>
            </a:r>
            <a:r>
              <a:rPr lang="en-US" sz="2800" i="1" dirty="0" smtClean="0">
                <a:latin typeface="Times New Roman" pitchFamily="18" charset="0"/>
                <a:cs typeface="Times New Roman" pitchFamily="18" charset="0"/>
              </a:rPr>
              <a:t>“</a:t>
            </a:r>
            <a:r>
              <a:rPr lang="en-US" sz="2800" i="1" dirty="0">
                <a:latin typeface="Times New Roman" pitchFamily="18" charset="0"/>
                <a:cs typeface="Times New Roman" pitchFamily="18" charset="0"/>
              </a:rPr>
              <a:t>If you asked twenty good men today what they thought the highest of virtues, nineteen of them would reply, Unselfishness. But if you had asked any of the great Christians of old, he would have replied, Love.  You see a negative term has been substituted for a positive . . . The negative idea of Unselfishness carries with it the suggestion not primarily of securing good things for others, but going without them ourselves, as if our abstinence and not their happiness was the important thing</a:t>
            </a:r>
            <a:r>
              <a:rPr lang="en-US" sz="2800" i="1" dirty="0" smtClean="0">
                <a:latin typeface="Times New Roman" pitchFamily="18" charset="0"/>
                <a:cs typeface="Times New Roman" pitchFamily="18" charset="0"/>
              </a:rPr>
              <a:t>.” </a:t>
            </a:r>
            <a:r>
              <a:rPr lang="en-US" sz="2800" i="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“The </a:t>
            </a:r>
            <a:r>
              <a:rPr lang="en-US" sz="2800" i="1" dirty="0">
                <a:latin typeface="Times New Roman" pitchFamily="18" charset="0"/>
                <a:cs typeface="Times New Roman" pitchFamily="18" charset="0"/>
              </a:rPr>
              <a:t>New Testament has lots to say about self-denial, but not about self-denial as an end in itself</a:t>
            </a:r>
            <a:r>
              <a:rPr lang="en-US" sz="2800" i="1"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Paul’s Example</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381000" y="914400"/>
            <a:ext cx="8662988" cy="5257800"/>
          </a:xfrm>
        </p:spPr>
        <p:txBody>
          <a:bodyPr/>
          <a:lstStyle/>
          <a:p>
            <a:pPr lvl="0">
              <a:buClr>
                <a:srgbClr val="FFC000"/>
              </a:buClr>
              <a:buFont typeface="Wingdings" pitchFamily="2" charset="2"/>
              <a:buChar char="ü"/>
            </a:pPr>
            <a:r>
              <a:rPr lang="en-US" sz="2600" i="1" dirty="0" smtClean="0"/>
              <a:t>Vs. 19  </a:t>
            </a:r>
            <a:r>
              <a:rPr lang="en-US" sz="2600" dirty="0" smtClean="0"/>
              <a:t>Served the Lord with all humility, tears and with trials</a:t>
            </a:r>
          </a:p>
          <a:p>
            <a:pPr lvl="0">
              <a:buClr>
                <a:srgbClr val="FFC000"/>
              </a:buClr>
              <a:buFont typeface="Wingdings" pitchFamily="2" charset="2"/>
              <a:buChar char="ü"/>
            </a:pPr>
            <a:r>
              <a:rPr lang="en-US" sz="2600" i="1" dirty="0" smtClean="0"/>
              <a:t>Vs. 20  </a:t>
            </a:r>
            <a:r>
              <a:rPr lang="en-US" sz="2600" dirty="0" smtClean="0"/>
              <a:t>Did not shrink from declaring anything profitable</a:t>
            </a:r>
          </a:p>
          <a:p>
            <a:pPr lvl="1">
              <a:buClr>
                <a:srgbClr val="FFC000"/>
              </a:buClr>
              <a:buFont typeface="Wingdings" pitchFamily="2" charset="2"/>
              <a:buChar char="§"/>
            </a:pPr>
            <a:r>
              <a:rPr lang="en-US" dirty="0" smtClean="0"/>
              <a:t> Taught in public and house to house</a:t>
            </a:r>
          </a:p>
          <a:p>
            <a:pPr lvl="1">
              <a:buClr>
                <a:srgbClr val="FFC000"/>
              </a:buClr>
              <a:buFont typeface="Wingdings" pitchFamily="2" charset="2"/>
              <a:buChar char="§"/>
            </a:pPr>
            <a:r>
              <a:rPr lang="en-US" dirty="0" smtClean="0"/>
              <a:t> Testified of faith and repentance to Jews and Gentiles (vs. 21)</a:t>
            </a:r>
          </a:p>
          <a:p>
            <a:pPr lvl="0">
              <a:buClr>
                <a:srgbClr val="FFC000"/>
              </a:buClr>
              <a:buFont typeface="Wingdings" pitchFamily="2" charset="2"/>
              <a:buChar char="ü"/>
            </a:pPr>
            <a:r>
              <a:rPr lang="en-US" sz="2600" i="1" dirty="0" smtClean="0"/>
              <a:t>Vs. 26  </a:t>
            </a:r>
            <a:r>
              <a:rPr lang="en-US" sz="2600" dirty="0" smtClean="0"/>
              <a:t>Innocent of the blood of all</a:t>
            </a:r>
          </a:p>
          <a:p>
            <a:pPr lvl="0">
              <a:buClr>
                <a:srgbClr val="FFC000"/>
              </a:buClr>
              <a:buFont typeface="Wingdings" pitchFamily="2" charset="2"/>
              <a:buChar char="ü"/>
            </a:pPr>
            <a:r>
              <a:rPr lang="en-US" sz="2600" i="1" dirty="0" smtClean="0"/>
              <a:t>Vs. 27  </a:t>
            </a:r>
            <a:r>
              <a:rPr lang="en-US" sz="2600" dirty="0" smtClean="0"/>
              <a:t>Declared the whole counsel of God</a:t>
            </a:r>
          </a:p>
          <a:p>
            <a:pPr lvl="0">
              <a:buClr>
                <a:srgbClr val="FFC000"/>
              </a:buClr>
              <a:buFont typeface="Wingdings" pitchFamily="2" charset="2"/>
              <a:buChar char="ü"/>
            </a:pPr>
            <a:r>
              <a:rPr lang="en-US" sz="2600" i="1" dirty="0" smtClean="0"/>
              <a:t>Vs. 31  </a:t>
            </a:r>
            <a:r>
              <a:rPr lang="en-US" sz="2600" dirty="0" smtClean="0"/>
              <a:t>Admonished everyone with tears night and day</a:t>
            </a:r>
          </a:p>
          <a:p>
            <a:pPr lvl="0">
              <a:buClr>
                <a:srgbClr val="FFC000"/>
              </a:buClr>
              <a:buFont typeface="Wingdings" pitchFamily="2" charset="2"/>
              <a:buChar char="ü"/>
            </a:pPr>
            <a:r>
              <a:rPr lang="en-US" sz="2600" i="1" dirty="0" smtClean="0"/>
              <a:t>Vs. 33  </a:t>
            </a:r>
            <a:r>
              <a:rPr lang="en-US" sz="2600" dirty="0" smtClean="0"/>
              <a:t>Coveted no one’s silver or gold or apparel</a:t>
            </a:r>
          </a:p>
          <a:p>
            <a:pPr lvl="0">
              <a:buClr>
                <a:srgbClr val="FFC000"/>
              </a:buClr>
              <a:buFont typeface="Wingdings" pitchFamily="2" charset="2"/>
              <a:buChar char="ü"/>
            </a:pPr>
            <a:r>
              <a:rPr lang="en-US" sz="2600" i="1" dirty="0" smtClean="0"/>
              <a:t>Vs. 34  </a:t>
            </a:r>
            <a:r>
              <a:rPr lang="en-US" sz="2600" dirty="0" smtClean="0"/>
              <a:t>With his own hands ministered to his needs and others</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Paul’s Instructions</a:t>
            </a:r>
            <a:endParaRPr lang="en-US" sz="4800" i="1" dirty="0" smtClean="0">
              <a:latin typeface="AGaramond" pitchFamily="18" charset="0"/>
            </a:endParaRPr>
          </a:p>
        </p:txBody>
      </p:sp>
      <p:sp>
        <p:nvSpPr>
          <p:cNvPr id="47107" name="Rectangle 3"/>
          <p:cNvSpPr>
            <a:spLocks noGrp="1" noChangeArrowheads="1"/>
          </p:cNvSpPr>
          <p:nvPr>
            <p:ph type="body" sz="half" idx="1"/>
          </p:nvPr>
        </p:nvSpPr>
        <p:spPr>
          <a:xfrm>
            <a:off x="481012" y="1600200"/>
            <a:ext cx="8662988" cy="3124200"/>
          </a:xfrm>
        </p:spPr>
        <p:txBody>
          <a:bodyPr/>
          <a:lstStyle/>
          <a:p>
            <a:pPr lvl="0">
              <a:buClr>
                <a:srgbClr val="FFC000"/>
              </a:buClr>
              <a:buSzPct val="96000"/>
              <a:buFont typeface="Wingdings" pitchFamily="2" charset="2"/>
              <a:buChar char="ü"/>
            </a:pPr>
            <a:r>
              <a:rPr lang="en-US" sz="3200" dirty="0" smtClean="0"/>
              <a:t> </a:t>
            </a:r>
            <a:r>
              <a:rPr lang="en-US" sz="3200" i="1" dirty="0" smtClean="0"/>
              <a:t>Vs. 28  </a:t>
            </a:r>
            <a:r>
              <a:rPr lang="en-US" sz="3200" dirty="0" smtClean="0"/>
              <a:t>Pay careful attention to yourself and to the flock</a:t>
            </a:r>
          </a:p>
          <a:p>
            <a:pPr lvl="0">
              <a:buClr>
                <a:srgbClr val="FFC000"/>
              </a:buClr>
              <a:buSzPct val="96000"/>
              <a:buFont typeface="Wingdings" pitchFamily="2" charset="2"/>
              <a:buChar char="ü"/>
            </a:pPr>
            <a:r>
              <a:rPr lang="en-US" sz="3200" dirty="0" smtClean="0"/>
              <a:t> </a:t>
            </a:r>
            <a:r>
              <a:rPr lang="en-US" sz="3200" i="1" dirty="0" smtClean="0"/>
              <a:t>Vs. 28  </a:t>
            </a:r>
            <a:r>
              <a:rPr lang="en-US" sz="3200" dirty="0" smtClean="0"/>
              <a:t>Care for the church of God</a:t>
            </a:r>
          </a:p>
          <a:p>
            <a:pPr lvl="0">
              <a:buClr>
                <a:srgbClr val="FFC000"/>
              </a:buClr>
              <a:buSzPct val="96000"/>
              <a:buFont typeface="Wingdings" pitchFamily="2" charset="2"/>
              <a:buChar char="ü"/>
            </a:pPr>
            <a:r>
              <a:rPr lang="en-US" sz="3200" dirty="0" smtClean="0"/>
              <a:t> </a:t>
            </a:r>
            <a:r>
              <a:rPr lang="en-US" sz="3200" i="1" dirty="0" smtClean="0"/>
              <a:t>Vs. 31  </a:t>
            </a:r>
            <a:r>
              <a:rPr lang="en-US" sz="3200" dirty="0" smtClean="0"/>
              <a:t>Be alert</a:t>
            </a: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Thoughts on the Future of this Church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70659" name="Rectangle 3"/>
          <p:cNvSpPr>
            <a:spLocks noGrp="1" noChangeArrowheads="1"/>
          </p:cNvSpPr>
          <p:nvPr>
            <p:ph type="body" sz="half" idx="1"/>
          </p:nvPr>
        </p:nvSpPr>
        <p:spPr>
          <a:xfrm>
            <a:off x="609600" y="914400"/>
            <a:ext cx="8434388" cy="5257800"/>
          </a:xfrm>
        </p:spPr>
        <p:txBody>
          <a:bodyPr/>
          <a:lstStyle/>
          <a:p>
            <a:pPr eaLnBrk="1" hangingPunct="1">
              <a:defRPr/>
            </a:pPr>
            <a:r>
              <a:rPr lang="en-US" sz="3600" smtClean="0">
                <a:latin typeface="AGaramond" pitchFamily="18" charset="0"/>
              </a:rPr>
              <a:t>Ephesus 			Fall 57 A.D.</a:t>
            </a:r>
          </a:p>
          <a:p>
            <a:pPr eaLnBrk="1" hangingPunct="1">
              <a:defRPr/>
            </a:pPr>
            <a:r>
              <a:rPr lang="en-US" sz="3600" smtClean="0">
                <a:latin typeface="AGaramond" pitchFamily="18" charset="0"/>
              </a:rPr>
              <a:t>Macedonia (Troas)	Fall 57 A.D.</a:t>
            </a:r>
          </a:p>
          <a:p>
            <a:pPr eaLnBrk="1" hangingPunct="1">
              <a:defRPr/>
            </a:pPr>
            <a:r>
              <a:rPr lang="en-US" sz="3600" smtClean="0">
                <a:latin typeface="AGaramond" pitchFamily="18" charset="0"/>
              </a:rPr>
              <a:t>Greece (Corinth)		Winter 57-58 A.D.</a:t>
            </a:r>
          </a:p>
          <a:p>
            <a:pPr eaLnBrk="1" hangingPunct="1">
              <a:defRPr/>
            </a:pPr>
            <a:r>
              <a:rPr lang="en-US" sz="3600" smtClean="0">
                <a:latin typeface="AGaramond" pitchFamily="18" charset="0"/>
              </a:rPr>
              <a:t>Miletus				Spring 58 A.D.</a:t>
            </a:r>
          </a:p>
          <a:p>
            <a:pPr eaLnBrk="1" hangingPunct="1">
              <a:defRPr/>
            </a:pPr>
            <a:r>
              <a:rPr lang="en-US" sz="3600" smtClean="0">
                <a:latin typeface="AGaramond" pitchFamily="18" charset="0"/>
              </a:rPr>
              <a:t>Tyre				58 A.D.</a:t>
            </a:r>
          </a:p>
          <a:p>
            <a:pPr eaLnBrk="1" hangingPunct="1">
              <a:defRPr/>
            </a:pPr>
            <a:r>
              <a:rPr lang="en-US" sz="3600" smtClean="0">
                <a:latin typeface="AGaramond" pitchFamily="18" charset="0"/>
              </a:rPr>
              <a:t>Caesarea			58 A.D.</a:t>
            </a:r>
          </a:p>
          <a:p>
            <a:pPr eaLnBrk="1" hangingPunct="1">
              <a:defRPr/>
            </a:pPr>
            <a:r>
              <a:rPr lang="en-US" sz="3600" smtClean="0">
                <a:latin typeface="AGaramond" pitchFamily="18" charset="0"/>
              </a:rPr>
              <a:t>Jerusalem/Caesarea	58-60 A.D.</a:t>
            </a:r>
          </a:p>
          <a:p>
            <a:pPr eaLnBrk="1" hangingPunct="1">
              <a:defRPr/>
            </a:pPr>
            <a:endParaRPr lang="en-US" sz="3600" smtClean="0">
              <a:latin typeface="AGaramond" pitchFamily="18" charset="0"/>
            </a:endParaRPr>
          </a:p>
          <a:p>
            <a:pPr eaLnBrk="1" hangingPunct="1">
              <a:defRPr/>
            </a:pPr>
            <a:endParaRPr lang="en-US" sz="36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animEffect transition="in" filter="dissolve">
                                      <p:cBhvr>
                                        <p:cTn id="7" dur="500"/>
                                        <p:tgtEl>
                                          <p:spTgt spid="706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3" end="3"/>
                                            </p:txEl>
                                          </p:spTgt>
                                        </p:tgtEl>
                                        <p:attrNameLst>
                                          <p:attrName>style.visibility</p:attrName>
                                        </p:attrNameLst>
                                      </p:cBhvr>
                                      <p:to>
                                        <p:strVal val="visible"/>
                                      </p:to>
                                    </p:set>
                                    <p:animEffect transition="in" filter="dissolve">
                                      <p:cBhvr>
                                        <p:cTn id="12" dur="500"/>
                                        <p:tgtEl>
                                          <p:spTgt spid="706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4" end="4"/>
                                            </p:txEl>
                                          </p:spTgt>
                                        </p:tgtEl>
                                        <p:attrNameLst>
                                          <p:attrName>style.visibility</p:attrName>
                                        </p:attrNameLst>
                                      </p:cBhvr>
                                      <p:to>
                                        <p:strVal val="visible"/>
                                      </p:to>
                                    </p:set>
                                    <p:animEffect transition="in" filter="dissolve">
                                      <p:cBhvr>
                                        <p:cTn id="17" dur="500"/>
                                        <p:tgtEl>
                                          <p:spTgt spid="706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5" end="5"/>
                                            </p:txEl>
                                          </p:spTgt>
                                        </p:tgtEl>
                                        <p:attrNameLst>
                                          <p:attrName>style.visibility</p:attrName>
                                        </p:attrNameLst>
                                      </p:cBhvr>
                                      <p:to>
                                        <p:strVal val="visible"/>
                                      </p:to>
                                    </p:set>
                                    <p:animEffect transition="in" filter="dissolve">
                                      <p:cBhvr>
                                        <p:cTn id="22" dur="500"/>
                                        <p:tgtEl>
                                          <p:spTgt spid="7065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59">
                                            <p:txEl>
                                              <p:pRg st="6" end="6"/>
                                            </p:txEl>
                                          </p:spTgt>
                                        </p:tgtEl>
                                        <p:attrNameLst>
                                          <p:attrName>style.visibility</p:attrName>
                                        </p:attrNameLst>
                                      </p:cBhvr>
                                      <p:to>
                                        <p:strVal val="visible"/>
                                      </p:to>
                                    </p:set>
                                    <p:animEffect transition="in" filter="dissolve">
                                      <p:cBhvr>
                                        <p:cTn id="27" dur="500"/>
                                        <p:tgtEl>
                                          <p:spTgt spid="706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04800" y="152400"/>
            <a:ext cx="8637588" cy="914400"/>
          </a:xfrm>
        </p:spPr>
        <p:txBody>
          <a:bodyPr/>
          <a:lstStyle/>
          <a:p>
            <a:pPr eaLnBrk="1" hangingPunct="1">
              <a:defRPr/>
            </a:pPr>
            <a:r>
              <a:rPr lang="en-US" sz="6000" i="1" dirty="0" smtClean="0">
                <a:solidFill>
                  <a:srgbClr val="FFFF66"/>
                </a:solidFill>
                <a:latin typeface="AGaramond" pitchFamily="18" charset="0"/>
              </a:rPr>
              <a:t>Images of Heaven</a:t>
            </a:r>
            <a:endParaRPr lang="en-US" sz="6000" i="1" dirty="0" smtClean="0">
              <a:latin typeface="AGaramond" pitchFamily="18" charset="0"/>
            </a:endParaRPr>
          </a:p>
        </p:txBody>
      </p:sp>
      <p:sp>
        <p:nvSpPr>
          <p:cNvPr id="70659" name="Rectangle 3"/>
          <p:cNvSpPr>
            <a:spLocks noGrp="1" noChangeArrowheads="1"/>
          </p:cNvSpPr>
          <p:nvPr>
            <p:ph type="body" sz="half" idx="1"/>
          </p:nvPr>
        </p:nvSpPr>
        <p:spPr>
          <a:xfrm>
            <a:off x="304800" y="1295400"/>
            <a:ext cx="8610600" cy="4572000"/>
          </a:xfrm>
        </p:spPr>
        <p:txBody>
          <a:bodyPr/>
          <a:lstStyle/>
          <a:p>
            <a:pPr eaLnBrk="1" hangingPunct="1">
              <a:defRPr/>
            </a:pPr>
            <a:r>
              <a:rPr lang="en-US" sz="4400" dirty="0" smtClean="0">
                <a:latin typeface="AGaramond" pitchFamily="18" charset="0"/>
              </a:rPr>
              <a:t>Reward or Prize – </a:t>
            </a:r>
            <a:r>
              <a:rPr lang="en-US" sz="4000" dirty="0" smtClean="0">
                <a:latin typeface="AGaramond" pitchFamily="18" charset="0"/>
              </a:rPr>
              <a:t>I Cor. 9:24-25 </a:t>
            </a:r>
          </a:p>
          <a:p>
            <a:pPr eaLnBrk="1" hangingPunct="1">
              <a:defRPr/>
            </a:pPr>
            <a:r>
              <a:rPr lang="en-US" sz="4400" dirty="0" smtClean="0">
                <a:latin typeface="AGaramond" pitchFamily="18" charset="0"/>
              </a:rPr>
              <a:t>House – </a:t>
            </a:r>
            <a:r>
              <a:rPr lang="en-US" sz="4000" dirty="0" smtClean="0">
                <a:latin typeface="AGaramond" pitchFamily="18" charset="0"/>
              </a:rPr>
              <a:t>II Cor. 5:1-5</a:t>
            </a:r>
          </a:p>
          <a:p>
            <a:pPr eaLnBrk="1" hangingPunct="1">
              <a:defRPr/>
            </a:pPr>
            <a:r>
              <a:rPr lang="en-US" sz="4400" dirty="0" smtClean="0">
                <a:latin typeface="AGaramond" pitchFamily="18" charset="0"/>
              </a:rPr>
              <a:t>City or Country – </a:t>
            </a:r>
            <a:r>
              <a:rPr lang="en-US" sz="4000" dirty="0" smtClean="0">
                <a:latin typeface="AGaramond" pitchFamily="18" charset="0"/>
              </a:rPr>
              <a:t>Hebrews 11:13-16</a:t>
            </a:r>
          </a:p>
          <a:p>
            <a:pPr eaLnBrk="1" hangingPunct="1">
              <a:defRPr/>
            </a:pPr>
            <a:r>
              <a:rPr lang="en-US" sz="4400" dirty="0" smtClean="0">
                <a:latin typeface="AGaramond" pitchFamily="18" charset="0"/>
              </a:rPr>
              <a:t>Glory – </a:t>
            </a:r>
            <a:r>
              <a:rPr lang="en-US" sz="4000" dirty="0" smtClean="0">
                <a:latin typeface="AGaramond" pitchFamily="18" charset="0"/>
              </a:rPr>
              <a:t>II Cor. 4:17</a:t>
            </a:r>
          </a:p>
          <a:p>
            <a:pPr eaLnBrk="1" hangingPunct="1">
              <a:defRPr/>
            </a:pPr>
            <a:r>
              <a:rPr lang="en-US" sz="4400" dirty="0" smtClean="0">
                <a:latin typeface="AGaramond" pitchFamily="18" charset="0"/>
              </a:rPr>
              <a:t>Rest</a:t>
            </a: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a:p>
            <a:pPr eaLnBrk="1" hangingPunct="1">
              <a:defRPr/>
            </a:pPr>
            <a:endParaRPr lang="en-US" sz="3600" dirty="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dissolve">
                                      <p:cBhvr>
                                        <p:cTn id="7" dur="500"/>
                                        <p:tgtEl>
                                          <p:spTgt spid="70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dissolve">
                                      <p:cBhvr>
                                        <p:cTn id="12" dur="500"/>
                                        <p:tgtEl>
                                          <p:spTgt spid="70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dissolve">
                                      <p:cBhvr>
                                        <p:cTn id="17" dur="500"/>
                                        <p:tgtEl>
                                          <p:spTgt spid="70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dissolve">
                                      <p:cBhvr>
                                        <p:cTn id="22" dur="500"/>
                                        <p:tgtEl>
                                          <p:spTgt spid="70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dissolve">
                                      <p:cBhvr>
                                        <p:cTn id="27" dur="500"/>
                                        <p:tgtEl>
                                          <p:spTgt spid="706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Trials in Jerusalem/Caesarea</a:t>
            </a:r>
            <a:r>
              <a:rPr lang="en-US" sz="4800" i="1" smtClean="0">
                <a:latin typeface="AGaramond" pitchFamily="18" charset="0"/>
              </a:rPr>
              <a:t> </a:t>
            </a:r>
          </a:p>
        </p:txBody>
      </p:sp>
      <p:sp>
        <p:nvSpPr>
          <p:cNvPr id="73731" name="Rectangle 3"/>
          <p:cNvSpPr>
            <a:spLocks noGrp="1" noChangeArrowheads="1"/>
          </p:cNvSpPr>
          <p:nvPr>
            <p:ph type="body" sz="half" idx="1"/>
          </p:nvPr>
        </p:nvSpPr>
        <p:spPr>
          <a:xfrm>
            <a:off x="709613" y="1371600"/>
            <a:ext cx="8434387" cy="5257800"/>
          </a:xfrm>
        </p:spPr>
        <p:txBody>
          <a:bodyPr/>
          <a:lstStyle/>
          <a:p>
            <a:pPr eaLnBrk="1" hangingPunct="1">
              <a:defRPr/>
            </a:pPr>
            <a:r>
              <a:rPr lang="en-US" sz="3200" smtClean="0">
                <a:latin typeface="AGaramond" pitchFamily="18" charset="0"/>
              </a:rPr>
              <a:t>Seized and Beaten in the Temple</a:t>
            </a:r>
          </a:p>
          <a:p>
            <a:pPr eaLnBrk="1" hangingPunct="1">
              <a:defRPr/>
            </a:pPr>
            <a:r>
              <a:rPr lang="en-US" sz="3200" smtClean="0">
                <a:latin typeface="AGaramond" pitchFamily="18" charset="0"/>
              </a:rPr>
              <a:t>Arrested by the Romans</a:t>
            </a:r>
          </a:p>
          <a:p>
            <a:pPr eaLnBrk="1" hangingPunct="1">
              <a:defRPr/>
            </a:pPr>
            <a:r>
              <a:rPr lang="en-US" sz="3200" smtClean="0">
                <a:latin typeface="AGaramond" pitchFamily="18" charset="0"/>
              </a:rPr>
              <a:t>Constant Efforts to Kill Paul</a:t>
            </a:r>
          </a:p>
          <a:p>
            <a:pPr eaLnBrk="1" hangingPunct="1">
              <a:defRPr/>
            </a:pPr>
            <a:r>
              <a:rPr lang="en-US" sz="3200" smtClean="0">
                <a:latin typeface="AGaramond" pitchFamily="18" charset="0"/>
              </a:rPr>
              <a:t>Struck by the High Priest</a:t>
            </a:r>
          </a:p>
          <a:p>
            <a:pPr eaLnBrk="1" hangingPunct="1">
              <a:defRPr/>
            </a:pPr>
            <a:r>
              <a:rPr lang="en-US" sz="3200" smtClean="0">
                <a:latin typeface="AGaramond" pitchFamily="18" charset="0"/>
              </a:rPr>
              <a:t>Romans Fear for His Life</a:t>
            </a:r>
          </a:p>
          <a:p>
            <a:pPr eaLnBrk="1" hangingPunct="1">
              <a:defRPr/>
            </a:pPr>
            <a:r>
              <a:rPr lang="en-US" sz="3200" smtClean="0">
                <a:latin typeface="AGaramond" pitchFamily="18" charset="0"/>
              </a:rPr>
              <a:t>Forty Men Take an Oath to Kill Paul</a:t>
            </a:r>
          </a:p>
          <a:p>
            <a:pPr eaLnBrk="1" hangingPunct="1">
              <a:defRPr/>
            </a:pPr>
            <a:r>
              <a:rPr lang="en-US" sz="3200" smtClean="0">
                <a:latin typeface="AGaramond" pitchFamily="18" charset="0"/>
              </a:rPr>
              <a:t>Secret Journey to Caesarea</a:t>
            </a:r>
          </a:p>
          <a:p>
            <a:pPr eaLnBrk="1" hangingPunct="1">
              <a:defRPr/>
            </a:pPr>
            <a:r>
              <a:rPr lang="en-US" sz="3200" smtClean="0">
                <a:latin typeface="AGaramond" pitchFamily="18" charset="0"/>
              </a:rPr>
              <a:t>Languished for Two Years – Felix &amp; Festus</a:t>
            </a:r>
          </a:p>
          <a:p>
            <a:pPr eaLnBrk="1" hangingPunct="1">
              <a:defRPr/>
            </a:pPr>
            <a:endParaRPr lang="en-US" sz="32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dissolve">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dissolve">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dissolve">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dissolve">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dissolve">
                                      <p:cBhvr>
                                        <p:cTn id="32" dur="500"/>
                                        <p:tgtEl>
                                          <p:spTgt spid="737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3731">
                                            <p:txEl>
                                              <p:pRg st="6" end="6"/>
                                            </p:txEl>
                                          </p:spTgt>
                                        </p:tgtEl>
                                        <p:attrNameLst>
                                          <p:attrName>style.visibility</p:attrName>
                                        </p:attrNameLst>
                                      </p:cBhvr>
                                      <p:to>
                                        <p:strVal val="visible"/>
                                      </p:to>
                                    </p:set>
                                    <p:animEffect transition="in" filter="dissolve">
                                      <p:cBhvr>
                                        <p:cTn id="37" dur="500"/>
                                        <p:tgtEl>
                                          <p:spTgt spid="737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3731">
                                            <p:txEl>
                                              <p:pRg st="7" end="7"/>
                                            </p:txEl>
                                          </p:spTgt>
                                        </p:tgtEl>
                                        <p:attrNameLst>
                                          <p:attrName>style.visibility</p:attrName>
                                        </p:attrNameLst>
                                      </p:cBhvr>
                                      <p:to>
                                        <p:strVal val="visible"/>
                                      </p:to>
                                    </p:set>
                                    <p:animEffect transition="in" filter="dissolve">
                                      <p:cBhvr>
                                        <p:cTn id="42" dur="500"/>
                                        <p:tgtEl>
                                          <p:spTgt spid="737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4800" y="152400"/>
            <a:ext cx="8637588" cy="914400"/>
          </a:xfrm>
        </p:spPr>
        <p:txBody>
          <a:bodyPr/>
          <a:lstStyle/>
          <a:p>
            <a:pPr eaLnBrk="1" hangingPunct="1">
              <a:defRPr/>
            </a:pPr>
            <a:r>
              <a:rPr lang="en-US" sz="4800" i="1" smtClean="0">
                <a:solidFill>
                  <a:srgbClr val="FFFF66"/>
                </a:solidFill>
                <a:latin typeface="AGaramond" pitchFamily="18" charset="0"/>
              </a:rPr>
              <a:t>Five Years of Crisis</a:t>
            </a:r>
            <a:r>
              <a:rPr lang="en-US" sz="4800" i="1" smtClean="0">
                <a:latin typeface="AGaramond" pitchFamily="18" charset="0"/>
              </a:rPr>
              <a:t> </a:t>
            </a:r>
          </a:p>
        </p:txBody>
      </p:sp>
      <p:sp>
        <p:nvSpPr>
          <p:cNvPr id="72707" name="Rectangle 3"/>
          <p:cNvSpPr>
            <a:spLocks noGrp="1" noChangeArrowheads="1"/>
          </p:cNvSpPr>
          <p:nvPr>
            <p:ph type="body" sz="half" idx="1"/>
          </p:nvPr>
        </p:nvSpPr>
        <p:spPr>
          <a:xfrm>
            <a:off x="609600" y="914400"/>
            <a:ext cx="8434388" cy="5257800"/>
          </a:xfrm>
        </p:spPr>
        <p:txBody>
          <a:bodyPr/>
          <a:lstStyle/>
          <a:p>
            <a:pPr eaLnBrk="1" hangingPunct="1">
              <a:defRPr/>
            </a:pPr>
            <a:r>
              <a:rPr lang="en-US" sz="3200" smtClean="0">
                <a:latin typeface="AGaramond" pitchFamily="18" charset="0"/>
              </a:rPr>
              <a:t>Ephesus 				Fall 57 A.D.</a:t>
            </a:r>
          </a:p>
          <a:p>
            <a:pPr eaLnBrk="1" hangingPunct="1">
              <a:defRPr/>
            </a:pPr>
            <a:r>
              <a:rPr lang="en-US" sz="3200" smtClean="0">
                <a:latin typeface="AGaramond" pitchFamily="18" charset="0"/>
              </a:rPr>
              <a:t>Macedonia (Troas)		Fall 57 A.D.</a:t>
            </a:r>
          </a:p>
          <a:p>
            <a:pPr eaLnBrk="1" hangingPunct="1">
              <a:defRPr/>
            </a:pPr>
            <a:r>
              <a:rPr lang="en-US" sz="3200" smtClean="0">
                <a:latin typeface="AGaramond" pitchFamily="18" charset="0"/>
              </a:rPr>
              <a:t>Greece (Corinth)		Winter 57-58 A.D.</a:t>
            </a:r>
          </a:p>
          <a:p>
            <a:pPr eaLnBrk="1" hangingPunct="1">
              <a:defRPr/>
            </a:pPr>
            <a:r>
              <a:rPr lang="en-US" sz="3200" smtClean="0">
                <a:latin typeface="AGaramond" pitchFamily="18" charset="0"/>
              </a:rPr>
              <a:t>Miletus				Spring 58 A.D.</a:t>
            </a:r>
          </a:p>
          <a:p>
            <a:pPr eaLnBrk="1" hangingPunct="1">
              <a:defRPr/>
            </a:pPr>
            <a:r>
              <a:rPr lang="en-US" sz="3200" smtClean="0">
                <a:latin typeface="AGaramond" pitchFamily="18" charset="0"/>
              </a:rPr>
              <a:t>Tyre				58 A.D.</a:t>
            </a:r>
          </a:p>
          <a:p>
            <a:pPr eaLnBrk="1" hangingPunct="1">
              <a:defRPr/>
            </a:pPr>
            <a:r>
              <a:rPr lang="en-US" sz="3200" smtClean="0">
                <a:latin typeface="AGaramond" pitchFamily="18" charset="0"/>
              </a:rPr>
              <a:t>Caesarea				58 A.D.</a:t>
            </a:r>
          </a:p>
          <a:p>
            <a:pPr eaLnBrk="1" hangingPunct="1">
              <a:defRPr/>
            </a:pPr>
            <a:r>
              <a:rPr lang="en-US" sz="3200" smtClean="0">
                <a:latin typeface="AGaramond" pitchFamily="18" charset="0"/>
              </a:rPr>
              <a:t>Jerusalem/Caesarea		58-60 A.D.</a:t>
            </a:r>
          </a:p>
          <a:p>
            <a:pPr eaLnBrk="1" hangingPunct="1">
              <a:defRPr/>
            </a:pPr>
            <a:r>
              <a:rPr lang="en-US" sz="3200" smtClean="0">
                <a:latin typeface="AGaramond" pitchFamily="18" charset="0"/>
              </a:rPr>
              <a:t>Trip to Rome			60-61 A.D.</a:t>
            </a:r>
          </a:p>
          <a:p>
            <a:pPr eaLnBrk="1" hangingPunct="1">
              <a:defRPr/>
            </a:pPr>
            <a:r>
              <a:rPr lang="en-US" sz="3200" smtClean="0">
                <a:latin typeface="AGaramond" pitchFamily="18" charset="0"/>
              </a:rPr>
              <a:t>Rome – Prison		61-63 A.D.</a:t>
            </a:r>
          </a:p>
          <a:p>
            <a:pPr eaLnBrk="1" hangingPunct="1">
              <a:defRPr/>
            </a:pPr>
            <a:endParaRPr lang="en-US" sz="3200" smtClean="0">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707">
                                            <p:txEl>
                                              <p:pRg st="7" end="7"/>
                                            </p:txEl>
                                          </p:spTgt>
                                        </p:tgtEl>
                                        <p:attrNameLst>
                                          <p:attrName>style.visibility</p:attrName>
                                        </p:attrNameLst>
                                      </p:cBhvr>
                                      <p:to>
                                        <p:strVal val="visible"/>
                                      </p:to>
                                    </p:set>
                                    <p:animEffect transition="in" filter="dissolve">
                                      <p:cBhvr>
                                        <p:cTn id="7" dur="500"/>
                                        <p:tgtEl>
                                          <p:spTgt spid="72707">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2707">
                                            <p:txEl>
                                              <p:pRg st="8" end="8"/>
                                            </p:txEl>
                                          </p:spTgt>
                                        </p:tgtEl>
                                        <p:attrNameLst>
                                          <p:attrName>style.visibility</p:attrName>
                                        </p:attrNameLst>
                                      </p:cBhvr>
                                      <p:to>
                                        <p:strVal val="visible"/>
                                      </p:to>
                                    </p:set>
                                    <p:animEffect transition="in" filter="dissolve">
                                      <p:cBhvr>
                                        <p:cTn id="12" dur="500"/>
                                        <p:tgtEl>
                                          <p:spTgt spid="72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63491"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effectLst/>
                <a:latin typeface="AGaramond" pitchFamily="18" charset="0"/>
              </a:rPr>
              <a:t>Paul Looked to God for Comfort</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dissolve">
                                      <p:cBhvr>
                                        <p:cTn id="7" dur="500"/>
                                        <p:tgtEl>
                                          <p:spTgt spid="63491">
                                            <p:txEl>
                                              <p:pRg st="0" end="0"/>
                                            </p:txEl>
                                          </p:spTgt>
                                        </p:tgtEl>
                                      </p:cBhvr>
                                    </p:animEffect>
                                  </p:childTnLst>
                                  <p:subTnLst>
                                    <p:animClr clrSpc="rgb" dir="cw">
                                      <p:cBhvr override="childStyle">
                                        <p:cTn dur="1" fill="hold" display="0" masterRel="nextClick" afterEffect="1"/>
                                        <p:tgtEl>
                                          <p:spTgt spid="63491">
                                            <p:txEl>
                                              <p:pRg st="0" end="0"/>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1:3-5</a:t>
            </a:r>
          </a:p>
        </p:txBody>
      </p:sp>
      <p:sp>
        <p:nvSpPr>
          <p:cNvPr id="75779" name="Rectangle 3"/>
          <p:cNvSpPr>
            <a:spLocks noChangeArrowheads="1"/>
          </p:cNvSpPr>
          <p:nvPr/>
        </p:nvSpPr>
        <p:spPr bwMode="auto">
          <a:xfrm>
            <a:off x="381000" y="1733550"/>
            <a:ext cx="8534400" cy="4021138"/>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200" i="1">
                <a:latin typeface="Times New Roman" pitchFamily="18" charset="0"/>
              </a:rPr>
              <a:t>3Blessed be the God and Father of our Lord Jesus Christ, the Father of mercies and God of all comfort, 4 who comforts us in all our affliction, so that we may be able to comfort those who are in any affliction, with the comfort with which we ourselves are comforted by God. 5 For as we share abundantly in Christ’s sufferings, so through Christ we share abundantly in comfort too.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p:cTn id="7" dur="1000" fill="hold"/>
                                        <p:tgtEl>
                                          <p:spTgt spid="75779"/>
                                        </p:tgtEl>
                                        <p:attrNameLst>
                                          <p:attrName>ppt_w</p:attrName>
                                        </p:attrNameLst>
                                      </p:cBhvr>
                                      <p:tavLst>
                                        <p:tav tm="0">
                                          <p:val>
                                            <p:strVal val="#ppt_w*0.70"/>
                                          </p:val>
                                        </p:tav>
                                        <p:tav tm="100000">
                                          <p:val>
                                            <p:strVal val="#ppt_w"/>
                                          </p:val>
                                        </p:tav>
                                      </p:tavLst>
                                    </p:anim>
                                    <p:anim calcmode="lin" valueType="num">
                                      <p:cBhvr>
                                        <p:cTn id="8" dur="1000" fill="hold"/>
                                        <p:tgtEl>
                                          <p:spTgt spid="75779"/>
                                        </p:tgtEl>
                                        <p:attrNameLst>
                                          <p:attrName>ppt_h</p:attrName>
                                        </p:attrNameLst>
                                      </p:cBhvr>
                                      <p:tavLst>
                                        <p:tav tm="0">
                                          <p:val>
                                            <p:strVal val="#ppt_h"/>
                                          </p:val>
                                        </p:tav>
                                        <p:tav tm="100000">
                                          <p:val>
                                            <p:strVal val="#ppt_h"/>
                                          </p:val>
                                        </p:tav>
                                      </p:tavLst>
                                    </p:anim>
                                    <p:animEffect transition="in" filter="fade">
                                      <p:cBhvr>
                                        <p:cTn id="9" dur="1000"/>
                                        <p:tgtEl>
                                          <p:spTgt spid="75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6803"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Found Comfort in the Spiritual Accomplishments of Others</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6803">
                                            <p:txEl>
                                              <p:pRg st="1" end="1"/>
                                            </p:txEl>
                                          </p:spTgt>
                                        </p:tgtEl>
                                        <p:attrNameLst>
                                          <p:attrName>style.visibility</p:attrName>
                                        </p:attrNameLst>
                                      </p:cBhvr>
                                      <p:to>
                                        <p:strVal val="visible"/>
                                      </p:to>
                                    </p:set>
                                    <p:animEffect transition="in" filter="dissolve">
                                      <p:cBhvr>
                                        <p:cTn id="7" dur="500"/>
                                        <p:tgtEl>
                                          <p:spTgt spid="76803">
                                            <p:txEl>
                                              <p:pRg st="1" end="1"/>
                                            </p:txEl>
                                          </p:spTgt>
                                        </p:tgtEl>
                                      </p:cBhvr>
                                    </p:animEffect>
                                  </p:childTnLst>
                                  <p:subTnLst>
                                    <p:animClr clrSpc="rgb" dir="cw">
                                      <p:cBhvr override="childStyle">
                                        <p:cTn dur="1" fill="hold" display="0" masterRel="nextClick" afterEffect="1"/>
                                        <p:tgtEl>
                                          <p:spTgt spid="76803">
                                            <p:txEl>
                                              <p:pRg st="1" end="1"/>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1:6-7</a:t>
            </a:r>
          </a:p>
        </p:txBody>
      </p:sp>
      <p:sp>
        <p:nvSpPr>
          <p:cNvPr id="78851" name="Rectangle 3"/>
          <p:cNvSpPr>
            <a:spLocks noChangeArrowheads="1"/>
          </p:cNvSpPr>
          <p:nvPr/>
        </p:nvSpPr>
        <p:spPr bwMode="auto">
          <a:xfrm>
            <a:off x="304800" y="1776413"/>
            <a:ext cx="8610600" cy="3937000"/>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600" i="1">
                <a:latin typeface="Times New Roman" pitchFamily="18" charset="0"/>
              </a:rPr>
              <a:t>6 If we are afflicted, it is for your comfort and salvation; and if we are comforted, it is for your comfort, which you experience when you patiently endure the same sufferings that we suffer. 7 Our hope for you is unshaken, for we know that as you share in our sufferings, you will also share in our comfort.</a:t>
            </a:r>
            <a:r>
              <a:rPr lang="en-US" sz="360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 calcmode="lin" valueType="num">
                                      <p:cBhvr>
                                        <p:cTn id="7" dur="1000" fill="hold"/>
                                        <p:tgtEl>
                                          <p:spTgt spid="78851"/>
                                        </p:tgtEl>
                                        <p:attrNameLst>
                                          <p:attrName>ppt_w</p:attrName>
                                        </p:attrNameLst>
                                      </p:cBhvr>
                                      <p:tavLst>
                                        <p:tav tm="0">
                                          <p:val>
                                            <p:strVal val="#ppt_w*0.70"/>
                                          </p:val>
                                        </p:tav>
                                        <p:tav tm="100000">
                                          <p:val>
                                            <p:strVal val="#ppt_w"/>
                                          </p:val>
                                        </p:tav>
                                      </p:tavLst>
                                    </p:anim>
                                    <p:anim calcmode="lin" valueType="num">
                                      <p:cBhvr>
                                        <p:cTn id="8" dur="1000" fill="hold"/>
                                        <p:tgtEl>
                                          <p:spTgt spid="78851"/>
                                        </p:tgtEl>
                                        <p:attrNameLst>
                                          <p:attrName>ppt_h</p:attrName>
                                        </p:attrNameLst>
                                      </p:cBhvr>
                                      <p:tavLst>
                                        <p:tav tm="0">
                                          <p:val>
                                            <p:strVal val="#ppt_h"/>
                                          </p:val>
                                        </p:tav>
                                        <p:tav tm="100000">
                                          <p:val>
                                            <p:strVal val="#ppt_h"/>
                                          </p:val>
                                        </p:tav>
                                      </p:tavLst>
                                    </p:anim>
                                    <p:animEffect transition="in" filter="fade">
                                      <p:cBhvr>
                                        <p:cTn id="9" dur="10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II Corinthians 4:8-12</a:t>
            </a:r>
          </a:p>
        </p:txBody>
      </p:sp>
      <p:sp>
        <p:nvSpPr>
          <p:cNvPr id="77827" name="Rectangle 3"/>
          <p:cNvSpPr>
            <a:spLocks noChangeArrowheads="1"/>
          </p:cNvSpPr>
          <p:nvPr/>
        </p:nvSpPr>
        <p:spPr bwMode="auto">
          <a:xfrm>
            <a:off x="381000" y="1489075"/>
            <a:ext cx="8534400" cy="4508500"/>
          </a:xfrm>
          <a:prstGeom prst="rect">
            <a:avLst/>
          </a:prstGeom>
          <a:noFill/>
          <a:ln w="9525">
            <a:noFill/>
            <a:miter lim="800000"/>
            <a:headEnd/>
            <a:tailEnd/>
          </a:ln>
        </p:spPr>
        <p:txBody>
          <a:bodyPr anchor="ctr">
            <a:spAutoFit/>
          </a:bodyPr>
          <a:lstStyle/>
          <a:p>
            <a:pPr eaLnBrk="1" hangingPunct="1"/>
            <a:r>
              <a:rPr lang="en-US" sz="3400" i="1">
                <a:latin typeface="Times New Roman" pitchFamily="18" charset="0"/>
              </a:rPr>
              <a:t> </a:t>
            </a:r>
            <a:r>
              <a:rPr lang="en-US" sz="3200" i="1">
                <a:latin typeface="Times New Roman" pitchFamily="18" charset="0"/>
              </a:rPr>
              <a:t>8 We are afflicted in every way, but not crushed; perplexed, but not driven to despair; 9 persecuted, but not forsaken; struck down, but not destroyed; 10 always 	carrying in the body the death of Jesus, so that the life of Jesus may also be manifested in our bodies. 11 For we who live are always being given over to death for Jesus’ sake, so that the life of Jesus also may be manifested in our 	mortal flesh. 12 So death is at work in us, but life in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7827"/>
                                        </p:tgtEl>
                                        <p:attrNameLst>
                                          <p:attrName>style.visibility</p:attrName>
                                        </p:attrNameLst>
                                      </p:cBhvr>
                                      <p:to>
                                        <p:strVal val="visible"/>
                                      </p:to>
                                    </p:set>
                                    <p:anim calcmode="lin" valueType="num">
                                      <p:cBhvr>
                                        <p:cTn id="7" dur="1000" fill="hold"/>
                                        <p:tgtEl>
                                          <p:spTgt spid="77827"/>
                                        </p:tgtEl>
                                        <p:attrNameLst>
                                          <p:attrName>ppt_w</p:attrName>
                                        </p:attrNameLst>
                                      </p:cBhvr>
                                      <p:tavLst>
                                        <p:tav tm="0">
                                          <p:val>
                                            <p:strVal val="#ppt_w*0.70"/>
                                          </p:val>
                                        </p:tav>
                                        <p:tav tm="100000">
                                          <p:val>
                                            <p:strVal val="#ppt_w"/>
                                          </p:val>
                                        </p:tav>
                                      </p:tavLst>
                                    </p:anim>
                                    <p:anim calcmode="lin" valueType="num">
                                      <p:cBhvr>
                                        <p:cTn id="8" dur="1000" fill="hold"/>
                                        <p:tgtEl>
                                          <p:spTgt spid="77827"/>
                                        </p:tgtEl>
                                        <p:attrNameLst>
                                          <p:attrName>ppt_h</p:attrName>
                                        </p:attrNameLst>
                                      </p:cBhvr>
                                      <p:tavLst>
                                        <p:tav tm="0">
                                          <p:val>
                                            <p:strVal val="#ppt_h"/>
                                          </p:val>
                                        </p:tav>
                                        <p:tav tm="100000">
                                          <p:val>
                                            <p:strVal val="#ppt_h"/>
                                          </p:val>
                                        </p:tav>
                                      </p:tavLst>
                                    </p:anim>
                                    <p:animEffect transition="in" filter="fade">
                                      <p:cBhvr>
                                        <p:cTn id="9" dur="10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9875" name="Rectangle 3"/>
          <p:cNvSpPr>
            <a:spLocks noGrp="1" noChangeArrowheads="1"/>
          </p:cNvSpPr>
          <p:nvPr>
            <p:ph type="body" sz="half" idx="1"/>
          </p:nvPr>
        </p:nvSpPr>
        <p:spPr>
          <a:xfrm>
            <a:off x="381000" y="1371600"/>
            <a:ext cx="8434388" cy="4648200"/>
          </a:xfrm>
        </p:spPr>
        <p:txBody>
          <a:bodyPr/>
          <a:lstStyle/>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buClr>
                <a:srgbClr val="FFFF00"/>
              </a:buClr>
              <a:buFont typeface="Wingdings" pitchFamily="2" charset="2"/>
              <a:buAutoNum type="arabicPeriod"/>
            </a:pPr>
            <a:r>
              <a:rPr lang="en-US" sz="3600" smtClean="0">
                <a:solidFill>
                  <a:srgbClr val="FFFF99"/>
                </a:solidFill>
                <a:effectLst/>
                <a:latin typeface="AGaramond" pitchFamily="18" charset="0"/>
              </a:rPr>
              <a:t>Paul Found Comfort in the Spiritual Accomplishments of Others</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Maintained Close Relationships with Many Christians</a:t>
            </a:r>
          </a:p>
          <a:p>
            <a:pPr marL="533400" indent="-533400" eaLnBrk="1" hangingPunct="1">
              <a:buClr>
                <a:srgbClr val="FFFF00"/>
              </a:buClr>
              <a:buFont typeface="Wingdings" pitchFamily="2" charset="2"/>
              <a:buAutoNum type="arabicPeriod"/>
            </a:pPr>
            <a:r>
              <a:rPr lang="en-US" sz="3600" smtClean="0">
                <a:effectLst/>
                <a:latin typeface="AGaramond" pitchFamily="18" charset="0"/>
              </a:rPr>
              <a:t>Paul Focused on the Task at Hand</a:t>
            </a:r>
          </a:p>
          <a:p>
            <a:pPr marL="533400" indent="-533400" eaLnBrk="1" hangingPunct="1">
              <a:buClr>
                <a:srgbClr val="FFFF00"/>
              </a:buClr>
              <a:buFont typeface="Wingdings" pitchFamily="2" charset="2"/>
              <a:buAutoNum type="arabicPeriod"/>
            </a:pPr>
            <a:endParaRPr lang="en-US" sz="3600" smtClean="0">
              <a:effectLst/>
              <a:latin typeface="A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dissolve">
                                      <p:cBhvr>
                                        <p:cTn id="7" dur="500"/>
                                        <p:tgtEl>
                                          <p:spTgt spid="79875">
                                            <p:txEl>
                                              <p:pRg st="2" end="2"/>
                                            </p:txEl>
                                          </p:spTgt>
                                        </p:tgtEl>
                                      </p:cBhvr>
                                    </p:animEffect>
                                  </p:childTnLst>
                                  <p:subTnLst>
                                    <p:animClr clrSpc="rgb" dir="cw">
                                      <p:cBhvr override="childStyle">
                                        <p:cTn dur="1" fill="hold" display="0" masterRel="nextClick" afterEffect="1"/>
                                        <p:tgtEl>
                                          <p:spTgt spid="79875">
                                            <p:txEl>
                                              <p:pRg st="2" end="2"/>
                                            </p:txEl>
                                          </p:spTgt>
                                        </p:tgtEl>
                                        <p:attrNameLst>
                                          <p:attrName>ppt_c</p:attrName>
                                        </p:attrNameLst>
                                      </p:cBhvr>
                                      <p:to>
                                        <a:srgbClr val="FFFF99"/>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3" end="3"/>
                                            </p:txEl>
                                          </p:spTgt>
                                        </p:tgtEl>
                                        <p:attrNameLst>
                                          <p:attrName>style.visibility</p:attrName>
                                        </p:attrNameLst>
                                      </p:cBhvr>
                                      <p:to>
                                        <p:strVal val="visible"/>
                                      </p:to>
                                    </p:set>
                                    <p:animEffect transition="in" filter="dissolve">
                                      <p:cBhvr>
                                        <p:cTn id="12" dur="500"/>
                                        <p:tgtEl>
                                          <p:spTgt spid="79875">
                                            <p:txEl>
                                              <p:pRg st="3" end="3"/>
                                            </p:txEl>
                                          </p:spTgt>
                                        </p:tgtEl>
                                      </p:cBhvr>
                                    </p:animEffect>
                                  </p:childTnLst>
                                  <p:subTnLst>
                                    <p:animClr clrSpc="rgb" dir="cw">
                                      <p:cBhvr override="childStyle">
                                        <p:cTn dur="1" fill="hold" display="0" masterRel="nextClick" afterEffect="1"/>
                                        <p:tgtEl>
                                          <p:spTgt spid="79875">
                                            <p:txEl>
                                              <p:pRg st="3" end="3"/>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Philippians 3:13-17</a:t>
            </a:r>
          </a:p>
        </p:txBody>
      </p:sp>
      <p:sp>
        <p:nvSpPr>
          <p:cNvPr id="80899" name="Rectangle 3"/>
          <p:cNvSpPr>
            <a:spLocks noChangeArrowheads="1"/>
          </p:cNvSpPr>
          <p:nvPr/>
        </p:nvSpPr>
        <p:spPr bwMode="auto">
          <a:xfrm>
            <a:off x="381000" y="1260475"/>
            <a:ext cx="8534400" cy="4965700"/>
          </a:xfrm>
          <a:prstGeom prst="rect">
            <a:avLst/>
          </a:prstGeom>
          <a:noFill/>
          <a:ln w="9525">
            <a:noFill/>
            <a:miter lim="800000"/>
            <a:headEnd/>
            <a:tailEnd/>
          </a:ln>
        </p:spPr>
        <p:txBody>
          <a:bodyPr anchor="ctr">
            <a:spAutoFit/>
          </a:bodyPr>
          <a:lstStyle/>
          <a:p>
            <a:pPr eaLnBrk="1" hangingPunct="1"/>
            <a:r>
              <a:rPr lang="en-US" sz="3200" i="1">
                <a:latin typeface="Times New Roman" pitchFamily="18" charset="0"/>
              </a:rPr>
              <a:t> But one thing I do: forgetting what lies behind and straining forward to what lies ahead, 14 I press on toward the goal for the prize of the upward call of God in Christ Jesus. 15 Let those of us who are mature think this way, and if in anything you think otherwise, God will reveal that also to you. 16 Only let us hold true to 	what we have attained. 17 Brothers, join in imitating me, and keep your eyes on those who walk according to the example you have in us.</a:t>
            </a:r>
            <a:r>
              <a:rPr lang="en-US" sz="320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0899"/>
                                        </p:tgtEl>
                                        <p:attrNameLst>
                                          <p:attrName>style.visibility</p:attrName>
                                        </p:attrNameLst>
                                      </p:cBhvr>
                                      <p:to>
                                        <p:strVal val="visible"/>
                                      </p:to>
                                    </p:set>
                                    <p:anim calcmode="lin" valueType="num">
                                      <p:cBhvr>
                                        <p:cTn id="7" dur="1000" fill="hold"/>
                                        <p:tgtEl>
                                          <p:spTgt spid="80899"/>
                                        </p:tgtEl>
                                        <p:attrNameLst>
                                          <p:attrName>ppt_w</p:attrName>
                                        </p:attrNameLst>
                                      </p:cBhvr>
                                      <p:tavLst>
                                        <p:tav tm="0">
                                          <p:val>
                                            <p:strVal val="#ppt_w*0.70"/>
                                          </p:val>
                                        </p:tav>
                                        <p:tav tm="100000">
                                          <p:val>
                                            <p:strVal val="#ppt_w"/>
                                          </p:val>
                                        </p:tav>
                                      </p:tavLst>
                                    </p:anim>
                                    <p:anim calcmode="lin" valueType="num">
                                      <p:cBhvr>
                                        <p:cTn id="8" dur="1000" fill="hold"/>
                                        <p:tgtEl>
                                          <p:spTgt spid="80899"/>
                                        </p:tgtEl>
                                        <p:attrNameLst>
                                          <p:attrName>ppt_h</p:attrName>
                                        </p:attrNameLst>
                                      </p:cBhvr>
                                      <p:tavLst>
                                        <p:tav tm="0">
                                          <p:val>
                                            <p:strVal val="#ppt_h"/>
                                          </p:val>
                                        </p:tav>
                                        <p:tav tm="100000">
                                          <p:val>
                                            <p:strVal val="#ppt_h"/>
                                          </p:val>
                                        </p:tav>
                                      </p:tavLst>
                                    </p:anim>
                                    <p:animEffect transition="in" filter="fade">
                                      <p:cBhvr>
                                        <p:cTn id="9" dur="1000"/>
                                        <p:tgtEl>
                                          <p:spTgt spid="80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152400"/>
            <a:ext cx="8637588" cy="1219200"/>
          </a:xfrm>
        </p:spPr>
        <p:txBody>
          <a:bodyPr/>
          <a:lstStyle/>
          <a:p>
            <a:pPr eaLnBrk="1" hangingPunct="1">
              <a:defRPr/>
            </a:pPr>
            <a:r>
              <a:rPr lang="en-US" sz="4800" i="1" smtClean="0">
                <a:solidFill>
                  <a:srgbClr val="FFFF66"/>
                </a:solidFill>
                <a:latin typeface="AGaramond" pitchFamily="18" charset="0"/>
              </a:rPr>
              <a:t>Five Keys to Steadfastness</a:t>
            </a:r>
            <a:endParaRPr lang="en-US" sz="4800" i="1" smtClean="0">
              <a:latin typeface="AGaramond" pitchFamily="18" charset="0"/>
            </a:endParaRPr>
          </a:p>
        </p:txBody>
      </p:sp>
      <p:sp>
        <p:nvSpPr>
          <p:cNvPr id="74755" name="Rectangle 3"/>
          <p:cNvSpPr>
            <a:spLocks noGrp="1" noChangeArrowheads="1"/>
          </p:cNvSpPr>
          <p:nvPr>
            <p:ph type="body" sz="half" idx="1"/>
          </p:nvPr>
        </p:nvSpPr>
        <p:spPr>
          <a:xfrm>
            <a:off x="381000" y="1371600"/>
            <a:ext cx="8434388" cy="4648200"/>
          </a:xfrm>
        </p:spPr>
        <p:txBody>
          <a:bodyPr/>
          <a:lstStyle/>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Looked to God for Comfort</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Found Comfort in the Spiritual Accomplishments of Others</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Maintained Close Relationships with Many Christians</a:t>
            </a:r>
          </a:p>
          <a:p>
            <a:pPr marL="533400" indent="-533400" eaLnBrk="1" hangingPunct="1">
              <a:lnSpc>
                <a:spcPct val="90000"/>
              </a:lnSpc>
              <a:buClr>
                <a:srgbClr val="FFFF00"/>
              </a:buClr>
              <a:buFont typeface="Wingdings" pitchFamily="2" charset="2"/>
              <a:buAutoNum type="arabicPeriod"/>
            </a:pPr>
            <a:r>
              <a:rPr lang="en-US" sz="3600" smtClean="0">
                <a:solidFill>
                  <a:srgbClr val="FFFF99"/>
                </a:solidFill>
                <a:effectLst/>
                <a:latin typeface="AGaramond" pitchFamily="18" charset="0"/>
              </a:rPr>
              <a:t>Paul Focused on the Task at Hand</a:t>
            </a:r>
          </a:p>
          <a:p>
            <a:pPr marL="533400" indent="-533400" eaLnBrk="1" hangingPunct="1">
              <a:lnSpc>
                <a:spcPct val="90000"/>
              </a:lnSpc>
              <a:buClr>
                <a:srgbClr val="FFFF00"/>
              </a:buClr>
              <a:buFont typeface="Wingdings" pitchFamily="2" charset="2"/>
              <a:buAutoNum type="arabicPeriod"/>
            </a:pPr>
            <a:r>
              <a:rPr lang="en-US" sz="3600" smtClean="0">
                <a:effectLst/>
                <a:latin typeface="AGaramond" pitchFamily="18" charset="0"/>
              </a:rPr>
              <a:t>Paul Constantly Prayed and Rejoiced in His Blessings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4" end="4"/>
                                            </p:txEl>
                                          </p:spTgt>
                                        </p:tgtEl>
                                        <p:attrNameLst>
                                          <p:attrName>style.visibility</p:attrName>
                                        </p:attrNameLst>
                                      </p:cBhvr>
                                      <p:to>
                                        <p:strVal val="visible"/>
                                      </p:to>
                                    </p:set>
                                    <p:animEffect transition="in" filter="dissolve">
                                      <p:cBhvr>
                                        <p:cTn id="7" dur="500"/>
                                        <p:tgtEl>
                                          <p:spTgt spid="74755">
                                            <p:txEl>
                                              <p:pRg st="4" end="4"/>
                                            </p:txEl>
                                          </p:spTgt>
                                        </p:tgtEl>
                                      </p:cBhvr>
                                    </p:animEffect>
                                  </p:childTnLst>
                                  <p:subTnLst>
                                    <p:animClr clrSpc="rgb" dir="cw">
                                      <p:cBhvr override="childStyle">
                                        <p:cTn dur="1" fill="hold" display="0" masterRel="nextClick" afterEffect="1"/>
                                        <p:tgtEl>
                                          <p:spTgt spid="74755">
                                            <p:txEl>
                                              <p:pRg st="4" end="4"/>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2209800"/>
            <a:ext cx="6248400" cy="2286000"/>
          </a:xfrm>
        </p:spPr>
        <p:txBody>
          <a:bodyPr/>
          <a:lstStyle/>
          <a:p>
            <a:pPr eaLnBrk="1" hangingPunct="1">
              <a:defRPr/>
            </a:pPr>
            <a:r>
              <a:rPr lang="en-US" sz="6000" i="1" dirty="0" smtClean="0">
                <a:solidFill>
                  <a:srgbClr val="FFFF66"/>
                </a:solidFill>
                <a:latin typeface="AGaramond" pitchFamily="18" charset="0"/>
              </a:rPr>
              <a:t>Rest – A Vision of Heaven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381000"/>
            <a:ext cx="8637588" cy="914400"/>
          </a:xfrm>
        </p:spPr>
        <p:txBody>
          <a:bodyPr/>
          <a:lstStyle/>
          <a:p>
            <a:pPr eaLnBrk="1" hangingPunct="1"/>
            <a:r>
              <a:rPr lang="en-US" sz="6600" smtClean="0">
                <a:solidFill>
                  <a:srgbClr val="FFFF66"/>
                </a:solidFill>
                <a:effectLst/>
                <a:latin typeface="Garamond" pitchFamily="18" charset="0"/>
              </a:rPr>
              <a:t>Philippians 4:11-13</a:t>
            </a:r>
          </a:p>
        </p:txBody>
      </p:sp>
      <p:sp>
        <p:nvSpPr>
          <p:cNvPr id="81923" name="Rectangle 3"/>
          <p:cNvSpPr>
            <a:spLocks noChangeArrowheads="1"/>
          </p:cNvSpPr>
          <p:nvPr/>
        </p:nvSpPr>
        <p:spPr bwMode="auto">
          <a:xfrm>
            <a:off x="381000" y="1846263"/>
            <a:ext cx="8534400" cy="4486275"/>
          </a:xfrm>
          <a:prstGeom prst="rect">
            <a:avLst/>
          </a:prstGeom>
          <a:noFill/>
          <a:ln w="9525">
            <a:noFill/>
            <a:miter lim="800000"/>
            <a:headEnd/>
            <a:tailEnd/>
          </a:ln>
        </p:spPr>
        <p:txBody>
          <a:bodyPr anchor="ctr">
            <a:spAutoFit/>
          </a:bodyPr>
          <a:lstStyle/>
          <a:p>
            <a:pPr eaLnBrk="1" hangingPunct="1"/>
            <a:r>
              <a:rPr lang="en-US" sz="2400">
                <a:latin typeface="Tahoma" charset="0"/>
              </a:rPr>
              <a:t> </a:t>
            </a:r>
            <a:r>
              <a:rPr lang="en-US" sz="2400" i="1">
                <a:latin typeface="Garamond" pitchFamily="18" charset="0"/>
              </a:rPr>
              <a:t>    </a:t>
            </a:r>
            <a:r>
              <a:rPr lang="en-US" sz="3600" i="1">
                <a:latin typeface="Times New Roman" pitchFamily="18" charset="0"/>
              </a:rPr>
              <a:t>11 Not that I am speaking of being in need, for I have learned in whatever situation I am to be content. 12 I know how to be brought low, and I know how to 	abound. In any and every circumstance, I have learned the secret of facing plenty and hunger, abundance and need. 13 I can do all things through him who strengthens me</a:t>
            </a:r>
            <a:r>
              <a:rPr lang="en-US" sz="360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23"/>
                                        </p:tgtEl>
                                        <p:attrNameLst>
                                          <p:attrName>style.visibility</p:attrName>
                                        </p:attrNameLst>
                                      </p:cBhvr>
                                      <p:to>
                                        <p:strVal val="visible"/>
                                      </p:to>
                                    </p:set>
                                    <p:anim calcmode="lin" valueType="num">
                                      <p:cBhvr>
                                        <p:cTn id="7" dur="1000" fill="hold"/>
                                        <p:tgtEl>
                                          <p:spTgt spid="81923"/>
                                        </p:tgtEl>
                                        <p:attrNameLst>
                                          <p:attrName>ppt_w</p:attrName>
                                        </p:attrNameLst>
                                      </p:cBhvr>
                                      <p:tavLst>
                                        <p:tav tm="0">
                                          <p:val>
                                            <p:strVal val="#ppt_w*0.70"/>
                                          </p:val>
                                        </p:tav>
                                        <p:tav tm="100000">
                                          <p:val>
                                            <p:strVal val="#ppt_w"/>
                                          </p:val>
                                        </p:tav>
                                      </p:tavLst>
                                    </p:anim>
                                    <p:anim calcmode="lin" valueType="num">
                                      <p:cBhvr>
                                        <p:cTn id="8" dur="1000" fill="hold"/>
                                        <p:tgtEl>
                                          <p:spTgt spid="81923"/>
                                        </p:tgtEl>
                                        <p:attrNameLst>
                                          <p:attrName>ppt_h</p:attrName>
                                        </p:attrNameLst>
                                      </p:cBhvr>
                                      <p:tavLst>
                                        <p:tav tm="0">
                                          <p:val>
                                            <p:strVal val="#ppt_h"/>
                                          </p:val>
                                        </p:tav>
                                        <p:tav tm="100000">
                                          <p:val>
                                            <p:strVal val="#ppt_h"/>
                                          </p:val>
                                        </p:tav>
                                      </p:tavLst>
                                    </p:anim>
                                    <p:animEffect transition="in" filter="fade">
                                      <p:cBhvr>
                                        <p:cTn id="9" dur="1000"/>
                                        <p:tgtEl>
                                          <p:spTgt spid="81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04800" y="152400"/>
            <a:ext cx="8637588" cy="914400"/>
          </a:xfrm>
        </p:spPr>
        <p:txBody>
          <a:bodyPr/>
          <a:lstStyle/>
          <a:p>
            <a:pPr eaLnBrk="1" hangingPunct="1">
              <a:defRPr/>
            </a:pPr>
            <a:r>
              <a:rPr lang="en-US" sz="4800" i="1" dirty="0" smtClean="0">
                <a:solidFill>
                  <a:srgbClr val="FFFF66"/>
                </a:solidFill>
                <a:latin typeface="AGaramond" pitchFamily="18" charset="0"/>
              </a:rPr>
              <a:t>Songs of Heaven and Rest</a:t>
            </a:r>
            <a:r>
              <a:rPr lang="en-US" sz="4800" i="1" dirty="0" smtClean="0">
                <a:latin typeface="AGaramond" pitchFamily="18" charset="0"/>
              </a:rPr>
              <a:t> </a:t>
            </a:r>
          </a:p>
        </p:txBody>
      </p:sp>
      <p:sp>
        <p:nvSpPr>
          <p:cNvPr id="68611" name="Rectangle 3"/>
          <p:cNvSpPr>
            <a:spLocks noGrp="1" noChangeArrowheads="1"/>
          </p:cNvSpPr>
          <p:nvPr>
            <p:ph type="body" sz="half" idx="1"/>
          </p:nvPr>
        </p:nvSpPr>
        <p:spPr>
          <a:xfrm>
            <a:off x="1066800" y="1066800"/>
            <a:ext cx="7239000" cy="5257800"/>
          </a:xfrm>
        </p:spPr>
        <p:txBody>
          <a:bodyPr/>
          <a:lstStyle/>
          <a:p>
            <a:pPr eaLnBrk="1" hangingPunct="1">
              <a:buNone/>
              <a:defRPr/>
            </a:pPr>
            <a:r>
              <a:rPr lang="en-US" sz="3600" dirty="0" smtClean="0">
                <a:latin typeface="AGaramond" pitchFamily="18" charset="0"/>
              </a:rPr>
              <a:t>  11 		26		69		185</a:t>
            </a:r>
          </a:p>
          <a:p>
            <a:pPr eaLnBrk="1" hangingPunct="1">
              <a:buNone/>
              <a:defRPr/>
            </a:pPr>
            <a:endParaRPr lang="en-US" sz="3600" dirty="0" smtClean="0">
              <a:latin typeface="AGaramond" pitchFamily="18" charset="0"/>
            </a:endParaRPr>
          </a:p>
          <a:p>
            <a:pPr eaLnBrk="1" hangingPunct="1">
              <a:buNone/>
              <a:defRPr/>
            </a:pPr>
            <a:r>
              <a:rPr lang="en-US" sz="3600" dirty="0" smtClean="0">
                <a:latin typeface="AGaramond" pitchFamily="18" charset="0"/>
              </a:rPr>
              <a:t> 242		243		336		509</a:t>
            </a:r>
          </a:p>
          <a:p>
            <a:pPr eaLnBrk="1" hangingPunct="1">
              <a:buNone/>
              <a:defRPr/>
            </a:pPr>
            <a:endParaRPr lang="en-US" sz="3600" dirty="0" smtClean="0">
              <a:latin typeface="AGaramond" pitchFamily="18" charset="0"/>
            </a:endParaRPr>
          </a:p>
          <a:p>
            <a:pPr eaLnBrk="1" hangingPunct="1">
              <a:buNone/>
              <a:defRPr/>
            </a:pPr>
            <a:r>
              <a:rPr lang="en-US" sz="3600" dirty="0" smtClean="0">
                <a:latin typeface="AGaramond" pitchFamily="18" charset="0"/>
              </a:rPr>
              <a:t> 527		570		583		626</a:t>
            </a:r>
          </a:p>
          <a:p>
            <a:pPr eaLnBrk="1" hangingPunct="1">
              <a:buNone/>
              <a:defRPr/>
            </a:pPr>
            <a:endParaRPr lang="en-US" sz="3600" dirty="0" smtClean="0">
              <a:latin typeface="AGaramond" pitchFamily="18" charset="0"/>
            </a:endParaRPr>
          </a:p>
          <a:p>
            <a:pPr eaLnBrk="1" hangingPunct="1">
              <a:buNone/>
              <a:defRPr/>
            </a:pPr>
            <a:r>
              <a:rPr lang="en-US" sz="3600" dirty="0" smtClean="0">
                <a:latin typeface="AGaramond" pitchFamily="18" charset="0"/>
              </a:rPr>
              <a:t>637		780		785</a:t>
            </a:r>
          </a:p>
          <a:p>
            <a:pPr eaLnBrk="1" hangingPunct="1">
              <a:buNone/>
              <a:defRPr/>
            </a:pPr>
            <a:endParaRPr lang="en-US" sz="3600" dirty="0" smtClean="0">
              <a:latin typeface="A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304800"/>
            <a:ext cx="6096000" cy="914400"/>
          </a:xfrm>
        </p:spPr>
        <p:txBody>
          <a:bodyPr/>
          <a:lstStyle/>
          <a:p>
            <a:pPr algn="l" eaLnBrk="1" hangingPunct="1">
              <a:defRPr/>
            </a:pPr>
            <a:r>
              <a:rPr lang="en-US" sz="3200" i="1" dirty="0" smtClean="0">
                <a:solidFill>
                  <a:srgbClr val="FFFF66"/>
                </a:solidFill>
                <a:latin typeface="AGaramond" pitchFamily="18" charset="0"/>
              </a:rPr>
              <a:t>11- Above the Bright Blue</a:t>
            </a:r>
            <a:endParaRPr lang="en-US" sz="3200" i="1" dirty="0" smtClean="0">
              <a:latin typeface="AGaramond" pitchFamily="18" charset="0"/>
            </a:endParaRPr>
          </a:p>
        </p:txBody>
      </p:sp>
      <p:sp>
        <p:nvSpPr>
          <p:cNvPr id="47107" name="Rectangle 3"/>
          <p:cNvSpPr>
            <a:spLocks noGrp="1" noChangeArrowheads="1"/>
          </p:cNvSpPr>
          <p:nvPr>
            <p:ph type="body" sz="half" idx="1"/>
          </p:nvPr>
        </p:nvSpPr>
        <p:spPr>
          <a:xfrm>
            <a:off x="481012" y="1066800"/>
            <a:ext cx="8662988" cy="762000"/>
          </a:xfrm>
        </p:spPr>
        <p:txBody>
          <a:bodyPr/>
          <a:lstStyle/>
          <a:p>
            <a:pPr lvl="0">
              <a:buNone/>
            </a:pPr>
            <a:r>
              <a:rPr lang="en-US" sz="3200" dirty="0" smtClean="0"/>
              <a:t> </a:t>
            </a:r>
            <a:r>
              <a:rPr lang="en-US" sz="3000" dirty="0" smtClean="0">
                <a:latin typeface="AGaramond"/>
              </a:rPr>
              <a:t>“This land of sweet rest awaits us”</a:t>
            </a:r>
          </a:p>
          <a:p>
            <a:pPr lvl="0">
              <a:buClr>
                <a:srgbClr val="FFC000"/>
              </a:buClr>
              <a:buSzPct val="96000"/>
              <a:buFont typeface="Wingdings" pitchFamily="2" charset="2"/>
              <a:buChar char="ü"/>
            </a:pPr>
            <a:endParaRPr lang="en-US" sz="3200" dirty="0" smtClean="0"/>
          </a:p>
          <a:p>
            <a:pPr eaLnBrk="1" hangingPunct="1">
              <a:defRPr/>
            </a:pPr>
            <a:endParaRPr lang="en-US" sz="3600" dirty="0" smtClean="0">
              <a:latin typeface="AGaramond" pitchFamily="18" charset="0"/>
            </a:endParaRPr>
          </a:p>
        </p:txBody>
      </p:sp>
      <p:sp>
        <p:nvSpPr>
          <p:cNvPr id="6" name="Rectangle 2"/>
          <p:cNvSpPr txBox="1">
            <a:spLocks noChangeArrowheads="1"/>
          </p:cNvSpPr>
          <p:nvPr/>
        </p:nvSpPr>
        <p:spPr bwMode="auto">
          <a:xfrm>
            <a:off x="381000" y="16002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185 – God Shall Wipe Away All Tears</a:t>
            </a:r>
            <a:endParaRPr kumimoji="0" lang="en-US" sz="32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7" name="Rectangle 3"/>
          <p:cNvSpPr txBox="1">
            <a:spLocks noChangeArrowheads="1"/>
          </p:cNvSpPr>
          <p:nvPr/>
        </p:nvSpPr>
        <p:spPr bwMode="auto">
          <a:xfrm>
            <a:off x="481012" y="2286000"/>
            <a:ext cx="8662988"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“When</a:t>
            </a:r>
            <a:r>
              <a:rPr kumimoji="0" lang="en-US" sz="3000" b="0" i="0" u="none" strike="noStrike" kern="0" cap="none" spc="0" normalizeH="0" noProof="0" dirty="0" smtClean="0">
                <a:ln>
                  <a:noFill/>
                </a:ln>
                <a:solidFill>
                  <a:schemeClr val="tx1"/>
                </a:solidFill>
                <a:effectLst>
                  <a:outerShdw blurRad="38100" dist="38100" dir="2700000" algn="tl">
                    <a:srgbClr val="000000"/>
                  </a:outerShdw>
                </a:effectLst>
                <a:uLnTx/>
                <a:uFillTx/>
                <a:latin typeface="AGaramond"/>
                <a:ea typeface="+mn-ea"/>
                <a:cs typeface="+mn-cs"/>
              </a:rPr>
              <a:t> we reach that home and lay our burden down</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a:t>
            </a:r>
          </a:p>
          <a:p>
            <a:pPr marL="342900" marR="0" lvl="0" indent="-342900" algn="l" defTabSz="914400" rtl="0" eaLnBrk="0" fontAlgn="base" latinLnBrk="0" hangingPunct="0">
              <a:lnSpc>
                <a:spcPct val="100000"/>
              </a:lnSpc>
              <a:spcBef>
                <a:spcPct val="20000"/>
              </a:spcBef>
              <a:spcAft>
                <a:spcPct val="0"/>
              </a:spcAft>
              <a:buClr>
                <a:srgbClr val="FFC000"/>
              </a:buClr>
              <a:buSzPct val="96000"/>
              <a:buFont typeface="Wingdings" pitchFamily="2" charset="2"/>
              <a:buChar char="ü"/>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
        <p:nvSpPr>
          <p:cNvPr id="8" name="Rectangle 2"/>
          <p:cNvSpPr txBox="1">
            <a:spLocks noChangeArrowheads="1"/>
          </p:cNvSpPr>
          <p:nvPr/>
        </p:nvSpPr>
        <p:spPr bwMode="auto">
          <a:xfrm>
            <a:off x="304800" y="28956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242 – How Beautiful Heaven Must Be</a:t>
            </a:r>
            <a:endParaRPr kumimoji="0" lang="en-US" sz="32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9" name="Rectangle 3"/>
          <p:cNvSpPr txBox="1">
            <a:spLocks noChangeArrowheads="1"/>
          </p:cNvSpPr>
          <p:nvPr/>
        </p:nvSpPr>
        <p:spPr bwMode="auto">
          <a:xfrm>
            <a:off x="609600" y="3657600"/>
            <a:ext cx="8662988"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“Fair haven of rest for the weary”</a:t>
            </a:r>
          </a:p>
          <a:p>
            <a:pPr marL="342900" marR="0" lvl="0" indent="-342900" algn="l" defTabSz="914400" rtl="0" eaLnBrk="0" fontAlgn="base" latinLnBrk="0" hangingPunct="0">
              <a:lnSpc>
                <a:spcPct val="100000"/>
              </a:lnSpc>
              <a:spcBef>
                <a:spcPct val="20000"/>
              </a:spcBef>
              <a:spcAft>
                <a:spcPct val="0"/>
              </a:spcAft>
              <a:buClr>
                <a:srgbClr val="FFC000"/>
              </a:buClr>
              <a:buSzPct val="96000"/>
              <a:buFont typeface="Wingdings" pitchFamily="2" charset="2"/>
              <a:buChar char="ü"/>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
        <p:nvSpPr>
          <p:cNvPr id="10" name="Rectangle 2"/>
          <p:cNvSpPr txBox="1">
            <a:spLocks noChangeArrowheads="1"/>
          </p:cNvSpPr>
          <p:nvPr/>
        </p:nvSpPr>
        <p:spPr bwMode="auto">
          <a:xfrm>
            <a:off x="304800" y="42672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243 – Home of the Soul</a:t>
            </a:r>
            <a:endParaRPr kumimoji="0" lang="en-US" sz="32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11" name="Rectangle 3"/>
          <p:cNvSpPr txBox="1">
            <a:spLocks noChangeArrowheads="1"/>
          </p:cNvSpPr>
          <p:nvPr/>
        </p:nvSpPr>
        <p:spPr bwMode="auto">
          <a:xfrm>
            <a:off x="685800" y="4953000"/>
            <a:ext cx="8662988" cy="190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“If for the prize we have striven, after</a:t>
            </a:r>
            <a:r>
              <a:rPr kumimoji="0" lang="en-US" sz="3000" b="0" i="0" u="none" strike="noStrike" kern="0" cap="none" spc="0" normalizeH="0" noProof="0" dirty="0" smtClean="0">
                <a:ln>
                  <a:noFill/>
                </a:ln>
                <a:solidFill>
                  <a:schemeClr val="tx1"/>
                </a:solidFill>
                <a:effectLst>
                  <a:outerShdw blurRad="38100" dist="38100" dir="2700000" algn="tl">
                    <a:srgbClr val="000000"/>
                  </a:outerShdw>
                </a:effectLst>
                <a:uLnTx/>
                <a:uFillTx/>
                <a:latin typeface="AGaramond"/>
                <a:ea typeface="+mn-ea"/>
                <a:cs typeface="+mn-cs"/>
              </a:rPr>
              <a:t> our labors are o’er, rest to our souls will be given, on that eternal shore</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a:t>
            </a:r>
          </a:p>
          <a:p>
            <a:pPr marL="342900" marR="0" lvl="0" indent="-342900" algn="l" defTabSz="914400" rtl="0" eaLnBrk="0" fontAlgn="base" latinLnBrk="0" hangingPunct="0">
              <a:lnSpc>
                <a:spcPct val="100000"/>
              </a:lnSpc>
              <a:spcBef>
                <a:spcPct val="20000"/>
              </a:spcBef>
              <a:spcAft>
                <a:spcPct val="0"/>
              </a:spcAft>
              <a:buClr>
                <a:srgbClr val="FFC000"/>
              </a:buClr>
              <a:buSzPct val="96000"/>
              <a:buFont typeface="Wingdings" pitchFamily="2" charset="2"/>
              <a:buChar char="ü"/>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dissolv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dissolv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dissolve">
                                      <p:cBhvr>
                                        <p:cTn id="4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bldLvl="2"/>
      <p:bldP spid="6" grpId="0"/>
      <p:bldP spid="7" grpId="0" build="p" bldLvl="2"/>
      <p:bldP spid="8" grpId="0"/>
      <p:bldP spid="9" grpId="0" build="p" bldLvl="2"/>
      <p:bldP spid="10" grpId="0"/>
      <p:bldP spid="11"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304800"/>
            <a:ext cx="6096000" cy="914400"/>
          </a:xfrm>
        </p:spPr>
        <p:txBody>
          <a:bodyPr/>
          <a:lstStyle/>
          <a:p>
            <a:pPr algn="l" eaLnBrk="1" hangingPunct="1">
              <a:defRPr/>
            </a:pPr>
            <a:r>
              <a:rPr lang="en-US" sz="3200" i="1" dirty="0" smtClean="0">
                <a:solidFill>
                  <a:srgbClr val="FFFF66"/>
                </a:solidFill>
                <a:latin typeface="AGaramond" pitchFamily="18" charset="0"/>
              </a:rPr>
              <a:t>336 – Is it for Me?</a:t>
            </a:r>
            <a:endParaRPr lang="en-US" sz="3200" i="1" dirty="0" smtClean="0">
              <a:latin typeface="AGaramond" pitchFamily="18" charset="0"/>
            </a:endParaRPr>
          </a:p>
        </p:txBody>
      </p:sp>
      <p:sp>
        <p:nvSpPr>
          <p:cNvPr id="47107" name="Rectangle 3"/>
          <p:cNvSpPr>
            <a:spLocks noGrp="1" noChangeArrowheads="1"/>
          </p:cNvSpPr>
          <p:nvPr>
            <p:ph type="body" sz="half" idx="1"/>
          </p:nvPr>
        </p:nvSpPr>
        <p:spPr>
          <a:xfrm>
            <a:off x="481012" y="1066800"/>
            <a:ext cx="8662988" cy="762000"/>
          </a:xfrm>
        </p:spPr>
        <p:txBody>
          <a:bodyPr/>
          <a:lstStyle/>
          <a:p>
            <a:pPr lvl="0">
              <a:buNone/>
            </a:pPr>
            <a:r>
              <a:rPr lang="en-US" sz="3200" dirty="0" smtClean="0"/>
              <a:t> </a:t>
            </a:r>
            <a:r>
              <a:rPr lang="en-US" sz="3000" dirty="0" smtClean="0">
                <a:latin typeface="AGaramond"/>
              </a:rPr>
              <a:t>“</a:t>
            </a:r>
            <a:r>
              <a:rPr lang="en-US" sz="3000" dirty="0" smtClean="0">
                <a:effectLst/>
                <a:latin typeface="AGaramond"/>
              </a:rPr>
              <a:t>Is it for me dear Savior, thy glory and thy rest</a:t>
            </a:r>
            <a:r>
              <a:rPr lang="en-US" sz="3000" dirty="0" smtClean="0">
                <a:latin typeface="AGaramond"/>
              </a:rPr>
              <a:t>”</a:t>
            </a:r>
          </a:p>
          <a:p>
            <a:pPr lvl="0">
              <a:buClr>
                <a:srgbClr val="FFC000"/>
              </a:buClr>
              <a:buSzPct val="96000"/>
              <a:buFont typeface="Wingdings" pitchFamily="2" charset="2"/>
              <a:buChar char="ü"/>
            </a:pPr>
            <a:endParaRPr lang="en-US" sz="3200" dirty="0" smtClean="0"/>
          </a:p>
          <a:p>
            <a:pPr eaLnBrk="1" hangingPunct="1">
              <a:defRPr/>
            </a:pPr>
            <a:endParaRPr lang="en-US" sz="3600" dirty="0" smtClean="0">
              <a:latin typeface="AGaramond" pitchFamily="18" charset="0"/>
            </a:endParaRPr>
          </a:p>
        </p:txBody>
      </p:sp>
      <p:sp>
        <p:nvSpPr>
          <p:cNvPr id="6" name="Rectangle 2"/>
          <p:cNvSpPr txBox="1">
            <a:spLocks noChangeArrowheads="1"/>
          </p:cNvSpPr>
          <p:nvPr/>
        </p:nvSpPr>
        <p:spPr bwMode="auto">
          <a:xfrm>
            <a:off x="381000" y="16764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527 – Paradise Valley</a:t>
            </a:r>
            <a:endParaRPr kumimoji="0" lang="en-US" sz="32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7" name="Rectangle 3"/>
          <p:cNvSpPr txBox="1">
            <a:spLocks noChangeArrowheads="1"/>
          </p:cNvSpPr>
          <p:nvPr/>
        </p:nvSpPr>
        <p:spPr bwMode="auto">
          <a:xfrm>
            <a:off x="481012" y="2286000"/>
            <a:ext cx="8662988"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“Soon my toil will be o’er and I’ll rest on that shore”</a:t>
            </a:r>
          </a:p>
          <a:p>
            <a:pPr marL="342900" marR="0" lvl="0" indent="-342900" algn="l" defTabSz="914400" rtl="0" eaLnBrk="0" fontAlgn="base" latinLnBrk="0" hangingPunct="0">
              <a:lnSpc>
                <a:spcPct val="100000"/>
              </a:lnSpc>
              <a:spcBef>
                <a:spcPct val="20000"/>
              </a:spcBef>
              <a:spcAft>
                <a:spcPct val="0"/>
              </a:spcAft>
              <a:buClr>
                <a:srgbClr val="FFC000"/>
              </a:buClr>
              <a:buSzPct val="96000"/>
              <a:buFont typeface="Wingdings" pitchFamily="2" charset="2"/>
              <a:buChar char="ü"/>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
        <p:nvSpPr>
          <p:cNvPr id="8" name="Rectangle 2"/>
          <p:cNvSpPr txBox="1">
            <a:spLocks noChangeArrowheads="1"/>
          </p:cNvSpPr>
          <p:nvPr/>
        </p:nvSpPr>
        <p:spPr bwMode="auto">
          <a:xfrm>
            <a:off x="304800" y="28956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626 – The Christian’s Welcome Home</a:t>
            </a:r>
            <a:endParaRPr kumimoji="0" lang="en-US" sz="32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9" name="Rectangle 3"/>
          <p:cNvSpPr txBox="1">
            <a:spLocks noChangeArrowheads="1"/>
          </p:cNvSpPr>
          <p:nvPr/>
        </p:nvSpPr>
        <p:spPr bwMode="auto">
          <a:xfrm>
            <a:off x="481012" y="3657600"/>
            <a:ext cx="8662988" cy="76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“If we are faithful</a:t>
            </a:r>
            <a:r>
              <a:rPr kumimoji="0" lang="en-US" sz="3000" b="0" i="0" u="none" strike="noStrike" kern="0" cap="none" spc="0" normalizeH="0" noProof="0" dirty="0" smtClean="0">
                <a:ln>
                  <a:noFill/>
                </a:ln>
                <a:solidFill>
                  <a:schemeClr val="tx1"/>
                </a:solidFill>
                <a:effectLst>
                  <a:outerShdw blurRad="38100" dist="38100" dir="2700000" algn="tl">
                    <a:srgbClr val="000000"/>
                  </a:outerShdw>
                </a:effectLst>
                <a:uLnTx/>
                <a:uFillTx/>
                <a:latin typeface="AGaramond"/>
                <a:ea typeface="+mn-ea"/>
                <a:cs typeface="+mn-cs"/>
              </a:rPr>
              <a:t> we shall gain the land </a:t>
            </a:r>
            <a:r>
              <a:rPr lang="en-US" sz="3000" kern="0" dirty="0" smtClean="0">
                <a:effectLst>
                  <a:outerShdw blurRad="38100" dist="38100" dir="2700000" algn="tl">
                    <a:srgbClr val="000000"/>
                  </a:outerShdw>
                </a:effectLst>
                <a:latin typeface="AGaramond"/>
              </a:rPr>
              <a:t>of promised rest”</a:t>
            </a:r>
            <a:endPar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C000"/>
              </a:buClr>
              <a:buSzPct val="96000"/>
              <a:buFont typeface="Wingdings" pitchFamily="2" charset="2"/>
              <a:buChar char="ü"/>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
        <p:nvSpPr>
          <p:cNvPr id="10" name="Rectangle 2"/>
          <p:cNvSpPr txBox="1">
            <a:spLocks noChangeArrowheads="1"/>
          </p:cNvSpPr>
          <p:nvPr/>
        </p:nvSpPr>
        <p:spPr bwMode="auto">
          <a:xfrm>
            <a:off x="304800" y="4648200"/>
            <a:ext cx="7696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637 – The</a:t>
            </a:r>
            <a:r>
              <a:rPr kumimoji="0" lang="en-US" sz="3200" b="0" i="1" u="none" strike="noStrike" kern="0" cap="none" spc="0" normalizeH="0" noProof="0" dirty="0" smtClean="0">
                <a:ln>
                  <a:noFill/>
                </a:ln>
                <a:solidFill>
                  <a:srgbClr val="FFFF66"/>
                </a:solidFill>
                <a:effectLst>
                  <a:outerShdw blurRad="38100" dist="38100" dir="2700000" algn="tl">
                    <a:srgbClr val="000000"/>
                  </a:outerShdw>
                </a:effectLst>
                <a:uLnTx/>
                <a:uFillTx/>
                <a:latin typeface="AGaramond" pitchFamily="18" charset="0"/>
                <a:ea typeface="+mj-ea"/>
                <a:cs typeface="+mj-cs"/>
              </a:rPr>
              <a:t> Last Mile of the Way</a:t>
            </a:r>
            <a:endParaRPr kumimoji="0" lang="en-US" sz="3200" b="0" i="1"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AGaramond" pitchFamily="18" charset="0"/>
              <a:ea typeface="+mj-ea"/>
              <a:cs typeface="+mj-cs"/>
            </a:endParaRPr>
          </a:p>
        </p:txBody>
      </p:sp>
      <p:sp>
        <p:nvSpPr>
          <p:cNvPr id="11" name="Rectangle 3"/>
          <p:cNvSpPr txBox="1">
            <a:spLocks noChangeArrowheads="1"/>
          </p:cNvSpPr>
          <p:nvPr/>
        </p:nvSpPr>
        <p:spPr bwMode="auto">
          <a:xfrm>
            <a:off x="481012" y="5257800"/>
            <a:ext cx="8434388"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Pct val="90000"/>
              <a:buFont typeface="Wingdings" pitchFamily="2" charset="2"/>
              <a:buNone/>
              <a:tabLst/>
              <a:defRPr/>
            </a:pPr>
            <a:r>
              <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“When I’ve gone the last mile of the way, I will</a:t>
            </a:r>
            <a:r>
              <a:rPr kumimoji="0" lang="en-US" sz="3000" b="0" i="0" u="none" strike="noStrike" kern="0" cap="none" spc="0" normalizeH="0" noProof="0" dirty="0" smtClean="0">
                <a:ln>
                  <a:noFill/>
                </a:ln>
                <a:solidFill>
                  <a:schemeClr val="tx1"/>
                </a:solidFill>
                <a:effectLst>
                  <a:outerShdw blurRad="38100" dist="38100" dir="2700000" algn="tl">
                    <a:srgbClr val="000000"/>
                  </a:outerShdw>
                </a:effectLst>
                <a:uLnTx/>
                <a:uFillTx/>
                <a:latin typeface="AGaramond"/>
                <a:ea typeface="+mn-ea"/>
                <a:cs typeface="+mn-cs"/>
              </a:rPr>
              <a:t> rest at the close of the day</a:t>
            </a:r>
            <a:r>
              <a:rPr kumimoji="0" lang="en-US" sz="3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a:ea typeface="+mn-ea"/>
                <a:cs typeface="+mn-cs"/>
              </a:rPr>
              <a:t>”</a:t>
            </a:r>
          </a:p>
          <a:p>
            <a:pPr marL="342900" marR="0" lvl="0" indent="-342900" algn="l" defTabSz="914400" rtl="0" eaLnBrk="0" fontAlgn="base" latinLnBrk="0" hangingPunct="0">
              <a:lnSpc>
                <a:spcPct val="100000"/>
              </a:lnSpc>
              <a:spcBef>
                <a:spcPct val="20000"/>
              </a:spcBef>
              <a:spcAft>
                <a:spcPct val="0"/>
              </a:spcAft>
              <a:buClr>
                <a:srgbClr val="FFC000"/>
              </a:buClr>
              <a:buSzPct val="96000"/>
              <a:buFont typeface="Wingdings" pitchFamily="2" charset="2"/>
              <a:buChar char="ü"/>
              <a:tabLst/>
              <a:defRPr/>
            </a:pPr>
            <a:endParaRPr kumimoji="0"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defRPr/>
            </a:pPr>
            <a:endParaRPr kumimoji="0" lang="en-US" sz="36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AGaramond"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dissolve">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dissolve">
                                      <p:cBhvr>
                                        <p:cTn id="32" dur="5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
                                            <p:txEl>
                                              <p:pRg st="0" end="0"/>
                                            </p:txEl>
                                          </p:spTgt>
                                        </p:tgtEl>
                                        <p:attrNameLst>
                                          <p:attrName>style.visibility</p:attrName>
                                        </p:attrNameLst>
                                      </p:cBhvr>
                                      <p:to>
                                        <p:strVal val="visible"/>
                                      </p:to>
                                    </p:set>
                                    <p:animEffect transition="in" filter="dissolve">
                                      <p:cBhvr>
                                        <p:cTn id="42"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bldLvl="2"/>
      <p:bldP spid="6" grpId="0"/>
      <p:bldP spid="7" grpId="0" build="p" bldLvl="2"/>
      <p:bldP spid="8" grpId="0"/>
      <p:bldP spid="9" grpId="0" build="p" bldLvl="2"/>
      <p:bldP spid="10" grpId="0"/>
      <p:bldP spid="11"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152400"/>
            <a:ext cx="8637588" cy="914400"/>
          </a:xfrm>
        </p:spPr>
        <p:txBody>
          <a:bodyPr/>
          <a:lstStyle/>
          <a:p>
            <a:pPr eaLnBrk="1" hangingPunct="1"/>
            <a:r>
              <a:rPr lang="en-US" sz="5400" dirty="0" smtClean="0">
                <a:solidFill>
                  <a:srgbClr val="FFFF66"/>
                </a:solidFill>
                <a:effectLst/>
                <a:latin typeface="Garamond" pitchFamily="18" charset="0"/>
              </a:rPr>
              <a:t>II Thessalonians 1:6-10</a:t>
            </a:r>
          </a:p>
        </p:txBody>
      </p:sp>
      <p:sp>
        <p:nvSpPr>
          <p:cNvPr id="53251" name="Rectangle 3"/>
          <p:cNvSpPr>
            <a:spLocks noChangeArrowheads="1"/>
          </p:cNvSpPr>
          <p:nvPr/>
        </p:nvSpPr>
        <p:spPr bwMode="auto">
          <a:xfrm>
            <a:off x="228600" y="1143000"/>
            <a:ext cx="8763000" cy="5262979"/>
          </a:xfrm>
          <a:prstGeom prst="rect">
            <a:avLst/>
          </a:prstGeom>
          <a:noFill/>
          <a:ln w="9525">
            <a:noFill/>
            <a:miter lim="800000"/>
            <a:headEnd/>
            <a:tailEnd/>
          </a:ln>
        </p:spPr>
        <p:txBody>
          <a:bodyPr wrap="square" anchor="ctr">
            <a:spAutoFit/>
          </a:bodyPr>
          <a:lstStyle/>
          <a:p>
            <a:pPr eaLnBrk="1" hangingPunct="1"/>
            <a:r>
              <a:rPr lang="en-US" sz="2400" dirty="0">
                <a:latin typeface="Tahoma" charset="0"/>
              </a:rPr>
              <a:t> </a:t>
            </a:r>
            <a:r>
              <a:rPr lang="en-US" sz="2400" dirty="0" smtClean="0"/>
              <a:t>  </a:t>
            </a:r>
            <a:r>
              <a:rPr lang="en-US" sz="3200" b="1" i="1" baseline="30000" dirty="0" smtClean="0"/>
              <a:t> </a:t>
            </a:r>
            <a:r>
              <a:rPr lang="en-US" sz="2800" b="1" i="1" baseline="30000" dirty="0" smtClean="0"/>
              <a:t>6</a:t>
            </a:r>
            <a:r>
              <a:rPr lang="en-US" sz="2800" i="1" dirty="0" smtClean="0"/>
              <a:t> since it is a righteous thing with God to repay with tribulation those who trouble you, </a:t>
            </a:r>
            <a:r>
              <a:rPr lang="en-US" sz="2800" b="1" i="1" baseline="30000" dirty="0" smtClean="0"/>
              <a:t>7</a:t>
            </a:r>
            <a:r>
              <a:rPr lang="en-US" sz="2800" i="1" dirty="0" smtClean="0"/>
              <a:t> and </a:t>
            </a:r>
            <a:r>
              <a:rPr lang="en-US" sz="2800" i="1" dirty="0" smtClean="0">
                <a:solidFill>
                  <a:srgbClr val="FFFF00"/>
                </a:solidFill>
              </a:rPr>
              <a:t>to give you who are troubled rest with us when the Lord Jesus is revealed from heaven </a:t>
            </a:r>
            <a:r>
              <a:rPr lang="en-US" sz="2800" i="1" dirty="0" smtClean="0"/>
              <a:t>with His mighty angels, </a:t>
            </a:r>
            <a:r>
              <a:rPr lang="en-US" sz="2800" b="1" i="1" baseline="30000" dirty="0" smtClean="0"/>
              <a:t>8</a:t>
            </a:r>
            <a:r>
              <a:rPr lang="en-US" sz="2800" i="1" dirty="0" smtClean="0"/>
              <a:t> in flaming fire taking vengeance on those who do not know God, and on those who do not obey the gospel of our Lord Jesus Christ. </a:t>
            </a:r>
            <a:r>
              <a:rPr lang="en-US" sz="2800" b="1" i="1" baseline="30000" dirty="0" smtClean="0"/>
              <a:t>9</a:t>
            </a:r>
            <a:r>
              <a:rPr lang="en-US" sz="2800" i="1" dirty="0" smtClean="0"/>
              <a:t> These shall be punished with everlasting destruction from the presence of the Lord and from the glory of His power, </a:t>
            </a:r>
            <a:r>
              <a:rPr lang="en-US" sz="2800" b="1" i="1" baseline="30000" dirty="0" smtClean="0"/>
              <a:t>10</a:t>
            </a:r>
            <a:r>
              <a:rPr lang="en-US" sz="2800" i="1" dirty="0" smtClean="0"/>
              <a:t> when He comes, in that Day, to be glorified in His saints and to be admired among all those who believe, because our testimony among you was believed.</a:t>
            </a:r>
            <a:endParaRPr lang="en-US" sz="2800"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Revelation 14:13</a:t>
            </a:r>
          </a:p>
        </p:txBody>
      </p:sp>
      <p:sp>
        <p:nvSpPr>
          <p:cNvPr id="71683" name="Rectangle 3"/>
          <p:cNvSpPr>
            <a:spLocks noChangeArrowheads="1"/>
          </p:cNvSpPr>
          <p:nvPr/>
        </p:nvSpPr>
        <p:spPr bwMode="auto">
          <a:xfrm>
            <a:off x="381000" y="1600200"/>
            <a:ext cx="8534400" cy="3970318"/>
          </a:xfrm>
          <a:prstGeom prst="rect">
            <a:avLst/>
          </a:prstGeom>
          <a:noFill/>
          <a:ln w="9525">
            <a:noFill/>
            <a:miter lim="800000"/>
            <a:headEnd/>
            <a:tailEnd/>
          </a:ln>
        </p:spPr>
        <p:txBody>
          <a:bodyPr anchor="ctr">
            <a:spAutoFit/>
          </a:bodyPr>
          <a:lstStyle/>
          <a:p>
            <a:pPr eaLnBrk="1" hangingPunct="1"/>
            <a:r>
              <a:rPr lang="en-US" sz="3400" i="1" dirty="0">
                <a:latin typeface="Times New Roman" pitchFamily="18" charset="0"/>
              </a:rPr>
              <a:t> </a:t>
            </a:r>
            <a:r>
              <a:rPr lang="en-US" sz="3600" b="1" i="1" baseline="30000" dirty="0"/>
              <a:t> </a:t>
            </a:r>
            <a:r>
              <a:rPr lang="en-US" sz="3600" b="1" i="1" baseline="30000" dirty="0" smtClean="0"/>
              <a:t>13</a:t>
            </a:r>
            <a:r>
              <a:rPr lang="en-US" sz="3600" i="1" dirty="0" smtClean="0"/>
              <a:t>And I heard a voice from heaven saying, "Write this: Blessed are the dead who die in the Lord from now on." "Blessed indeed," says the Spirit, "that </a:t>
            </a:r>
            <a:r>
              <a:rPr lang="en-US" sz="3600" i="1" dirty="0" smtClean="0">
                <a:solidFill>
                  <a:srgbClr val="FFFF00"/>
                </a:solidFill>
              </a:rPr>
              <a:t>they may rest from their labors</a:t>
            </a:r>
            <a:r>
              <a:rPr lang="en-US" sz="3600" i="1" dirty="0" smtClean="0"/>
              <a:t>, for their deeds follow them!"</a:t>
            </a:r>
            <a:endParaRPr lang="en-US" sz="3600" dirty="0" smtClean="0"/>
          </a:p>
          <a:p>
            <a:pPr eaLnBrk="1" hangingPunct="1"/>
            <a:endParaRPr lang="en-US" sz="36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381000"/>
            <a:ext cx="8637588" cy="914400"/>
          </a:xfrm>
        </p:spPr>
        <p:txBody>
          <a:bodyPr/>
          <a:lstStyle/>
          <a:p>
            <a:pPr eaLnBrk="1" hangingPunct="1"/>
            <a:r>
              <a:rPr lang="en-US" sz="6600" dirty="0" smtClean="0">
                <a:solidFill>
                  <a:srgbClr val="FFFF66"/>
                </a:solidFill>
                <a:effectLst/>
                <a:latin typeface="Garamond" pitchFamily="18" charset="0"/>
              </a:rPr>
              <a:t>Matthew 11:28-29</a:t>
            </a:r>
          </a:p>
        </p:txBody>
      </p:sp>
      <p:sp>
        <p:nvSpPr>
          <p:cNvPr id="71683" name="Rectangle 3"/>
          <p:cNvSpPr>
            <a:spLocks noChangeArrowheads="1"/>
          </p:cNvSpPr>
          <p:nvPr/>
        </p:nvSpPr>
        <p:spPr bwMode="auto">
          <a:xfrm>
            <a:off x="457200" y="1600200"/>
            <a:ext cx="8534400" cy="4524315"/>
          </a:xfrm>
          <a:prstGeom prst="rect">
            <a:avLst/>
          </a:prstGeom>
          <a:noFill/>
          <a:ln w="9525">
            <a:noFill/>
            <a:miter lim="800000"/>
            <a:headEnd/>
            <a:tailEnd/>
          </a:ln>
        </p:spPr>
        <p:txBody>
          <a:bodyPr wrap="square" anchor="ctr">
            <a:spAutoFit/>
          </a:bodyPr>
          <a:lstStyle/>
          <a:p>
            <a:pPr eaLnBrk="1" hangingPunct="1"/>
            <a:r>
              <a:rPr lang="en-US" sz="3600" i="1" baseline="30000" dirty="0" smtClean="0"/>
              <a:t>28</a:t>
            </a:r>
            <a:r>
              <a:rPr lang="en-US" sz="3600" i="1" dirty="0" smtClean="0"/>
              <a:t> Come to me, all who labor and are heavy laden, and </a:t>
            </a:r>
            <a:r>
              <a:rPr lang="en-US" sz="3600" i="1" dirty="0" smtClean="0">
                <a:solidFill>
                  <a:srgbClr val="FFFF00"/>
                </a:solidFill>
              </a:rPr>
              <a:t>I will give you rest. </a:t>
            </a:r>
            <a:r>
              <a:rPr lang="en-US" sz="3400" i="1" dirty="0">
                <a:latin typeface="Times New Roman" pitchFamily="18" charset="0"/>
              </a:rPr>
              <a:t> </a:t>
            </a:r>
            <a:r>
              <a:rPr lang="en-US" sz="3600" b="1" i="1" baseline="30000" dirty="0"/>
              <a:t> </a:t>
            </a:r>
            <a:r>
              <a:rPr lang="en-US" sz="3600" b="1" i="1" baseline="30000" dirty="0" smtClean="0"/>
              <a:t>29</a:t>
            </a:r>
            <a:r>
              <a:rPr lang="en-US" sz="3600" i="1" dirty="0" smtClean="0"/>
              <a:t>Take my yoke upon you, and learn from me, for I am gentle and lowly in heart, and </a:t>
            </a:r>
            <a:r>
              <a:rPr lang="en-US" sz="3600" i="1" dirty="0" smtClean="0">
                <a:solidFill>
                  <a:srgbClr val="FFFF00"/>
                </a:solidFill>
              </a:rPr>
              <a:t>you will find rest for your souls. </a:t>
            </a:r>
            <a:r>
              <a:rPr lang="en-US" sz="3600" b="1" i="1" baseline="30000" dirty="0" smtClean="0"/>
              <a:t>30</a:t>
            </a:r>
            <a:r>
              <a:rPr lang="en-US" sz="3600" i="1" dirty="0" smtClean="0"/>
              <a:t>For my yoke is easy, and my burden is light.”</a:t>
            </a:r>
          </a:p>
          <a:p>
            <a:pPr eaLnBrk="1" hangingPunct="1"/>
            <a:endParaRPr lang="en-US" sz="36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p:cTn id="7" dur="1000" fill="hold"/>
                                        <p:tgtEl>
                                          <p:spTgt spid="71683"/>
                                        </p:tgtEl>
                                        <p:attrNameLst>
                                          <p:attrName>ppt_w</p:attrName>
                                        </p:attrNameLst>
                                      </p:cBhvr>
                                      <p:tavLst>
                                        <p:tav tm="0">
                                          <p:val>
                                            <p:strVal val="#ppt_w*0.70"/>
                                          </p:val>
                                        </p:tav>
                                        <p:tav tm="100000">
                                          <p:val>
                                            <p:strVal val="#ppt_w"/>
                                          </p:val>
                                        </p:tav>
                                      </p:tavLst>
                                    </p:anim>
                                    <p:anim calcmode="lin" valueType="num">
                                      <p:cBhvr>
                                        <p:cTn id="8" dur="1000" fill="hold"/>
                                        <p:tgtEl>
                                          <p:spTgt spid="71683"/>
                                        </p:tgtEl>
                                        <p:attrNameLst>
                                          <p:attrName>ppt_h</p:attrName>
                                        </p:attrNameLst>
                                      </p:cBhvr>
                                      <p:tavLst>
                                        <p:tav tm="0">
                                          <p:val>
                                            <p:strVal val="#ppt_h"/>
                                          </p:val>
                                        </p:tav>
                                        <p:tav tm="100000">
                                          <p:val>
                                            <p:strVal val="#ppt_h"/>
                                          </p:val>
                                        </p:tav>
                                      </p:tavLst>
                                    </p:anim>
                                    <p:animEffect transition="in" filter="fade">
                                      <p:cBhvr>
                                        <p:cTn id="9" dur="10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4158</TotalTime>
  <Words>682</Words>
  <Application>Microsoft Office PowerPoint</Application>
  <PresentationFormat>On-screen Show (4:3)</PresentationFormat>
  <Paragraphs>130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Beam</vt:lpstr>
      <vt:lpstr>I Thessalonians 4:16-18</vt:lpstr>
      <vt:lpstr>Images of Heaven</vt:lpstr>
      <vt:lpstr>Rest – A Vision of Heaven</vt:lpstr>
      <vt:lpstr>Songs of Heaven and Rest </vt:lpstr>
      <vt:lpstr>11- Above the Bright Blue</vt:lpstr>
      <vt:lpstr>336 – Is it for Me?</vt:lpstr>
      <vt:lpstr>II Thessalonians 1:6-10</vt:lpstr>
      <vt:lpstr>Revelation 14:13</vt:lpstr>
      <vt:lpstr>Matthew 11:28-29</vt:lpstr>
      <vt:lpstr>Hebrews 4:9-11a</vt:lpstr>
      <vt:lpstr>The Sweetest, Most Enjoyable Rest Occurs . . .</vt:lpstr>
      <vt:lpstr>The Heavenly Rest . . .</vt:lpstr>
      <vt:lpstr>Hebrews 4:7, 11</vt:lpstr>
      <vt:lpstr>Rest – A Vision of Heaven</vt:lpstr>
      <vt:lpstr>C.S. Lewis – The Weight of Glory</vt:lpstr>
      <vt:lpstr>Paul’s Example</vt:lpstr>
      <vt:lpstr>Paul’s Instructions</vt:lpstr>
      <vt:lpstr>Thoughts on the Future of this Church</vt:lpstr>
      <vt:lpstr>Five Years of Crisis </vt:lpstr>
      <vt:lpstr>Trials in Jerusalem/Caesarea </vt:lpstr>
      <vt:lpstr>Five Years of Crisis </vt:lpstr>
      <vt:lpstr>Five Keys to Steadfastness</vt:lpstr>
      <vt:lpstr>II Corinthians 1:3-5</vt:lpstr>
      <vt:lpstr>Five Keys to Steadfastness</vt:lpstr>
      <vt:lpstr>II Corinthians 1:6-7</vt:lpstr>
      <vt:lpstr>II Corinthians 4:8-12</vt:lpstr>
      <vt:lpstr>Five Keys to Steadfastness</vt:lpstr>
      <vt:lpstr>Philippians 3:13-17</vt:lpstr>
      <vt:lpstr>Five Keys to Steadfastness</vt:lpstr>
      <vt:lpstr>Philippians 4:11-13</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 </cp:lastModifiedBy>
  <cp:revision>49</cp:revision>
  <dcterms:created xsi:type="dcterms:W3CDTF">2007-11-30T02:06:12Z</dcterms:created>
  <dcterms:modified xsi:type="dcterms:W3CDTF">2011-01-23T02:53:45Z</dcterms:modified>
</cp:coreProperties>
</file>