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theme/themeOverride12.xml" ContentType="application/vnd.openxmlformats-officedocument.themeOverride+xml"/>
  <Override PartName="/ppt/theme/themeOverride21.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theme/themeOverride10.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heme/themeOverride19.xml" ContentType="application/vnd.openxmlformats-officedocument.themeOverride+xml"/>
  <Override PartName="/ppt/theme/themeOverride17.xml" ContentType="application/vnd.openxmlformats-officedocument.themeOverride+xml"/>
  <Override PartName="/ppt/theme/themeOverride15.xml" ContentType="application/vnd.openxmlformats-officedocument.themeOverride+xml"/>
  <Override PartName="/ppt/theme/themeOverride24.xml" ContentType="application/vnd.openxmlformats-officedocument.themeOverr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Override13.xml" ContentType="application/vnd.openxmlformats-officedocument.themeOverride+xml"/>
  <Override PartName="/ppt/theme/themeOverride22.xml" ContentType="application/vnd.openxmlformats-officedocument.themeOverr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theme/themeOverride8.xml" ContentType="application/vnd.openxmlformats-officedocument.themeOverride+xml"/>
  <Override PartName="/ppt/theme/themeOverride11.xml" ContentType="application/vnd.openxmlformats-officedocument.themeOverride+xml"/>
  <Override PartName="/ppt/theme/themeOverride20.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theme/themeOverride18.xml" ContentType="application/vnd.openxmlformats-officedocument.themeOverride+xml"/>
  <Override PartName="/ppt/theme/themeOverride16.xml" ContentType="application/vnd.openxmlformats-officedocument.themeOverride+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Override9.xml" ContentType="application/vnd.openxmlformats-officedocument.themeOverride+xml"/>
  <Override PartName="/ppt/theme/themeOverride14.xml" ContentType="application/vnd.openxmlformats-officedocument.themeOverride+xml"/>
  <Override PartName="/ppt/theme/themeOverride23.xml" ContentType="application/vnd.openxmlformats-officedocument.themeOverr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46"/>
  </p:handoutMasterIdLst>
  <p:sldIdLst>
    <p:sldId id="266" r:id="rId2"/>
    <p:sldId id="289" r:id="rId3"/>
    <p:sldId id="290" r:id="rId4"/>
    <p:sldId id="257" r:id="rId5"/>
    <p:sldId id="261" r:id="rId6"/>
    <p:sldId id="292" r:id="rId7"/>
    <p:sldId id="293" r:id="rId8"/>
    <p:sldId id="297" r:id="rId9"/>
    <p:sldId id="294" r:id="rId10"/>
    <p:sldId id="295" r:id="rId11"/>
    <p:sldId id="296" r:id="rId12"/>
    <p:sldId id="299" r:id="rId13"/>
    <p:sldId id="298" r:id="rId14"/>
    <p:sldId id="291" r:id="rId15"/>
    <p:sldId id="256" r:id="rId16"/>
    <p:sldId id="258" r:id="rId17"/>
    <p:sldId id="259" r:id="rId18"/>
    <p:sldId id="260" r:id="rId19"/>
    <p:sldId id="262" r:id="rId20"/>
    <p:sldId id="263" r:id="rId21"/>
    <p:sldId id="264" r:id="rId22"/>
    <p:sldId id="265" r:id="rId23"/>
    <p:sldId id="267" r:id="rId24"/>
    <p:sldId id="268" r:id="rId25"/>
    <p:sldId id="269" r:id="rId26"/>
    <p:sldId id="270" r:id="rId27"/>
    <p:sldId id="271" r:id="rId28"/>
    <p:sldId id="272" r:id="rId29"/>
    <p:sldId id="273" r:id="rId30"/>
    <p:sldId id="274" r:id="rId31"/>
    <p:sldId id="275" r:id="rId32"/>
    <p:sldId id="276" r:id="rId33"/>
    <p:sldId id="277" r:id="rId34"/>
    <p:sldId id="278" r:id="rId35"/>
    <p:sldId id="279" r:id="rId36"/>
    <p:sldId id="280" r:id="rId37"/>
    <p:sldId id="281" r:id="rId38"/>
    <p:sldId id="282" r:id="rId39"/>
    <p:sldId id="283" r:id="rId40"/>
    <p:sldId id="284" r:id="rId41"/>
    <p:sldId id="285" r:id="rId42"/>
    <p:sldId id="286" r:id="rId43"/>
    <p:sldId id="287" r:id="rId44"/>
    <p:sldId id="288" r:id="rId45"/>
  </p:sldIdLst>
  <p:sldSz cx="9144000" cy="6858000" type="screen4x3"/>
  <p:notesSz cx="7077075" cy="89550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30" y="-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4775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47754"/>
          </a:xfrm>
          <a:prstGeom prst="rect">
            <a:avLst/>
          </a:prstGeom>
        </p:spPr>
        <p:txBody>
          <a:bodyPr vert="horz" lIns="91440" tIns="45720" rIns="91440" bIns="45720" rtlCol="0"/>
          <a:lstStyle>
            <a:lvl1pPr algn="r">
              <a:defRPr sz="1200"/>
            </a:lvl1pPr>
          </a:lstStyle>
          <a:p>
            <a:fld id="{2A2975F8-E544-4632-AD0B-4937AF33718E}" type="datetimeFigureOut">
              <a:rPr lang="en-US" smtClean="0"/>
              <a:t>7/23/2011</a:t>
            </a:fld>
            <a:endParaRPr lang="en-US"/>
          </a:p>
        </p:txBody>
      </p:sp>
      <p:sp>
        <p:nvSpPr>
          <p:cNvPr id="4" name="Footer Placeholder 3"/>
          <p:cNvSpPr>
            <a:spLocks noGrp="1"/>
          </p:cNvSpPr>
          <p:nvPr>
            <p:ph type="ftr" sz="quarter" idx="2"/>
          </p:nvPr>
        </p:nvSpPr>
        <p:spPr>
          <a:xfrm>
            <a:off x="0" y="8505780"/>
            <a:ext cx="3066733" cy="44775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05780"/>
            <a:ext cx="3066733" cy="447754"/>
          </a:xfrm>
          <a:prstGeom prst="rect">
            <a:avLst/>
          </a:prstGeom>
        </p:spPr>
        <p:txBody>
          <a:bodyPr vert="horz" lIns="91440" tIns="45720" rIns="91440" bIns="45720" rtlCol="0" anchor="b"/>
          <a:lstStyle>
            <a:lvl1pPr algn="r">
              <a:defRPr sz="1200"/>
            </a:lvl1pPr>
          </a:lstStyle>
          <a:p>
            <a:fld id="{357B1BCD-6180-452D-8A67-CF202D9EED55}"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8A015DA-3F12-4383-8732-5BF549505E80}" type="datetimeFigureOut">
              <a:rPr lang="en-US" smtClean="0"/>
              <a:pPr/>
              <a:t>7/23/2011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8AFC2FA-F11D-439B-86F7-31272C6E74C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A015DA-3F12-4383-8732-5BF549505E80}" type="datetimeFigureOut">
              <a:rPr lang="en-US" smtClean="0"/>
              <a:pPr/>
              <a:t>7/23/2011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FC2FA-F11D-439B-86F7-31272C6E74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A015DA-3F12-4383-8732-5BF549505E80}" type="datetimeFigureOut">
              <a:rPr lang="en-US" smtClean="0"/>
              <a:pPr/>
              <a:t>7/23/2011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FC2FA-F11D-439B-86F7-31272C6E74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A015DA-3F12-4383-8732-5BF549505E80}" type="datetimeFigureOut">
              <a:rPr lang="en-US" smtClean="0"/>
              <a:pPr/>
              <a:t>7/23/2011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FC2FA-F11D-439B-86F7-31272C6E74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8A015DA-3F12-4383-8732-5BF549505E80}" type="datetimeFigureOut">
              <a:rPr lang="en-US" smtClean="0"/>
              <a:pPr/>
              <a:t>7/23/2011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FC2FA-F11D-439B-86F7-31272C6E74C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A015DA-3F12-4383-8732-5BF549505E80}" type="datetimeFigureOut">
              <a:rPr lang="en-US" smtClean="0"/>
              <a:pPr/>
              <a:t>7/23/2011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AFC2FA-F11D-439B-86F7-31272C6E74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8A015DA-3F12-4383-8732-5BF549505E80}" type="datetimeFigureOut">
              <a:rPr lang="en-US" smtClean="0"/>
              <a:pPr/>
              <a:t>7/23/2011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AFC2FA-F11D-439B-86F7-31272C6E74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8A015DA-3F12-4383-8732-5BF549505E80}" type="datetimeFigureOut">
              <a:rPr lang="en-US" smtClean="0"/>
              <a:pPr/>
              <a:t>7/23/2011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AFC2FA-F11D-439B-86F7-31272C6E74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A015DA-3F12-4383-8732-5BF549505E80}" type="datetimeFigureOut">
              <a:rPr lang="en-US" smtClean="0"/>
              <a:pPr/>
              <a:t>7/23/2011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AFC2FA-F11D-439B-86F7-31272C6E74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A015DA-3F12-4383-8732-5BF549505E80}" type="datetimeFigureOut">
              <a:rPr lang="en-US" smtClean="0"/>
              <a:pPr/>
              <a:t>7/23/2011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AFC2FA-F11D-439B-86F7-31272C6E74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8A015DA-3F12-4383-8732-5BF549505E80}" type="datetimeFigureOut">
              <a:rPr lang="en-US" smtClean="0"/>
              <a:pPr/>
              <a:t>7/23/2011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8AFC2FA-F11D-439B-86F7-31272C6E74C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8A015DA-3F12-4383-8732-5BF549505E80}" type="datetimeFigureOut">
              <a:rPr lang="en-US" smtClean="0"/>
              <a:pPr/>
              <a:t>7/23/2011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8AFC2FA-F11D-439B-86F7-31272C6E74C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9.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0.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1.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3.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685800"/>
            <a:ext cx="8637588" cy="914400"/>
          </a:xfrm>
        </p:spPr>
        <p:txBody>
          <a:bodyPr>
            <a:normAutofit fontScale="90000"/>
          </a:bodyPr>
          <a:lstStyle/>
          <a:p>
            <a:pPr algn="ctr" eaLnBrk="1" hangingPunct="1"/>
            <a:r>
              <a:rPr lang="en-US" sz="6600" dirty="0" smtClean="0">
                <a:solidFill>
                  <a:srgbClr val="FFFF66"/>
                </a:solidFill>
                <a:effectLst/>
                <a:latin typeface="Garamond" pitchFamily="18" charset="0"/>
              </a:rPr>
              <a:t>II Corinthians 5:10</a:t>
            </a:r>
          </a:p>
        </p:txBody>
      </p:sp>
      <p:sp>
        <p:nvSpPr>
          <p:cNvPr id="53251" name="Rectangle 3"/>
          <p:cNvSpPr>
            <a:spLocks noChangeArrowheads="1"/>
          </p:cNvSpPr>
          <p:nvPr/>
        </p:nvSpPr>
        <p:spPr bwMode="auto">
          <a:xfrm>
            <a:off x="457200" y="2451439"/>
            <a:ext cx="8534400" cy="2308324"/>
          </a:xfrm>
          <a:prstGeom prst="rect">
            <a:avLst/>
          </a:prstGeom>
          <a:noFill/>
          <a:ln w="9525">
            <a:noFill/>
            <a:miter lim="800000"/>
            <a:headEnd/>
            <a:tailEnd/>
          </a:ln>
        </p:spPr>
        <p:txBody>
          <a:bodyPr wrap="square" anchor="ctr">
            <a:spAutoFit/>
          </a:bodyPr>
          <a:lstStyle/>
          <a:p>
            <a:r>
              <a:rPr lang="en-US" sz="2400" dirty="0">
                <a:latin typeface="Tahoma" charset="0"/>
              </a:rPr>
              <a:t> </a:t>
            </a:r>
            <a:r>
              <a:rPr lang="en-US" sz="3600" i="1" baseline="30000" dirty="0" smtClean="0">
                <a:latin typeface="Calibri" pitchFamily="34" charset="0"/>
              </a:rPr>
              <a:t> </a:t>
            </a:r>
            <a:r>
              <a:rPr lang="en-US" sz="3600" i="1" baseline="30000" dirty="0" smtClean="0"/>
              <a:t>“</a:t>
            </a:r>
            <a:r>
              <a:rPr lang="en-US" sz="3600" i="1" dirty="0" smtClean="0"/>
              <a:t>For we must all appear before the judgment seat of Christ, so that each one may receive what is due for what he has done in the body, </a:t>
            </a:r>
            <a:r>
              <a:rPr lang="en-US" sz="3600" i="1" dirty="0" smtClean="0">
                <a:solidFill>
                  <a:srgbClr val="FFFF00"/>
                </a:solidFill>
              </a:rPr>
              <a:t>whether good or evil. </a:t>
            </a:r>
            <a:endParaRPr lang="en-US" sz="3600" dirty="0">
              <a:solidFill>
                <a:srgbClr val="FFFF00"/>
              </a:solidFill>
              <a:latin typeface="Arial" pitchFamily="34" charset="0"/>
              <a:cs typeface="Arial" pitchFamily="34"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1066800" y="83820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Godly Seeking of Glory,</a:t>
            </a:r>
            <a:r>
              <a:rPr kumimoji="0" lang="en-US" sz="4400" b="0" i="1" u="none" strike="noStrike" kern="0" cap="none" spc="0" normalizeH="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 Honor and Immortality</a:t>
            </a:r>
            <a:endPar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TextBox 4"/>
          <p:cNvSpPr txBox="1"/>
          <p:nvPr/>
        </p:nvSpPr>
        <p:spPr>
          <a:xfrm>
            <a:off x="457200" y="2209800"/>
            <a:ext cx="8534400" cy="1938992"/>
          </a:xfrm>
          <a:prstGeom prst="rect">
            <a:avLst/>
          </a:prstGeom>
          <a:noFill/>
        </p:spPr>
        <p:txBody>
          <a:bodyPr wrap="square" rtlCol="0">
            <a:spAutoFit/>
          </a:bodyPr>
          <a:lstStyle/>
          <a:p>
            <a:pPr marL="342900" indent="-342900">
              <a:buFont typeface="+mj-lt"/>
              <a:buAutoNum type="arabicPeriod"/>
            </a:pPr>
            <a:r>
              <a:rPr lang="en-US" sz="3200" dirty="0" smtClean="0"/>
              <a:t> </a:t>
            </a:r>
            <a:r>
              <a:rPr lang="en-US" sz="4000" dirty="0" smtClean="0"/>
              <a:t> Done with patience  </a:t>
            </a:r>
          </a:p>
          <a:p>
            <a:pPr marL="342900" indent="-342900">
              <a:buFont typeface="+mj-lt"/>
              <a:buAutoNum type="arabicPeriod"/>
            </a:pPr>
            <a:r>
              <a:rPr lang="en-US" sz="3600" dirty="0" smtClean="0"/>
              <a:t>  </a:t>
            </a:r>
            <a:r>
              <a:rPr lang="en-US" sz="4000" dirty="0" smtClean="0"/>
              <a:t>Requires well doing – good works</a:t>
            </a:r>
          </a:p>
          <a:p>
            <a:pPr marL="574675" indent="-574675">
              <a:buFont typeface="+mj-lt"/>
              <a:buAutoNum type="arabicPeriod"/>
            </a:pPr>
            <a:endParaRPr lang="en-US" sz="4000" dirty="0"/>
          </a:p>
        </p:txBody>
      </p:sp>
      <p:sp>
        <p:nvSpPr>
          <p:cNvPr id="4" name="Rectangle 3"/>
          <p:cNvSpPr>
            <a:spLocks noChangeArrowheads="1"/>
          </p:cNvSpPr>
          <p:nvPr/>
        </p:nvSpPr>
        <p:spPr bwMode="auto">
          <a:xfrm>
            <a:off x="304800" y="3657600"/>
            <a:ext cx="8534400" cy="2677656"/>
          </a:xfrm>
          <a:prstGeom prst="rect">
            <a:avLst/>
          </a:prstGeom>
          <a:noFill/>
          <a:ln w="38100">
            <a:solidFill>
              <a:srgbClr val="92D050"/>
            </a:solidFill>
            <a:miter lim="800000"/>
            <a:headEnd/>
            <a:tailEnd/>
          </a:ln>
        </p:spPr>
        <p:txBody>
          <a:bodyPr anchor="ctr">
            <a:spAutoFit/>
          </a:bodyPr>
          <a:lstStyle/>
          <a:p>
            <a:r>
              <a:rPr lang="en-US" sz="2800" i="1" baseline="30000" dirty="0" smtClean="0"/>
              <a:t>8</a:t>
            </a:r>
            <a:r>
              <a:rPr lang="en-US" sz="2800" i="1" dirty="0" smtClean="0"/>
              <a:t>For by grace you have been saved through faith. And this is not your own doing; it is the gift of God, </a:t>
            </a:r>
            <a:r>
              <a:rPr lang="en-US" sz="2800" i="1" baseline="30000" dirty="0" smtClean="0"/>
              <a:t>9</a:t>
            </a:r>
            <a:r>
              <a:rPr lang="en-US" sz="2800" i="1" dirty="0" smtClean="0"/>
              <a:t> not a result of works, so that no one may boast. </a:t>
            </a:r>
            <a:r>
              <a:rPr lang="en-US" sz="2800" i="1" baseline="30000" dirty="0" smtClean="0"/>
              <a:t>10</a:t>
            </a:r>
            <a:r>
              <a:rPr lang="en-US" sz="2800" i="1" dirty="0" smtClean="0"/>
              <a:t>For we are his workmanship, created in Christ Jesus for good works, which God prepared beforehand, that we should walk in them</a:t>
            </a:r>
            <a:r>
              <a:rPr lang="en-US" sz="2800" i="1" dirty="0" smtClean="0"/>
              <a:t>.</a:t>
            </a:r>
            <a:r>
              <a:rPr lang="en-US" sz="2800" dirty="0" smtClean="0"/>
              <a:t> – </a:t>
            </a:r>
            <a:r>
              <a:rPr lang="en-US" sz="2800" dirty="0" smtClean="0">
                <a:solidFill>
                  <a:srgbClr val="FFFF00"/>
                </a:solidFill>
              </a:rPr>
              <a:t>Ephesians 2:8-10</a:t>
            </a:r>
            <a:endParaRPr lang="en-US" sz="2800" dirty="0" smtClean="0">
              <a:solidFill>
                <a:srgbClr val="FFFF00"/>
              </a:solidFill>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dissolv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0.70"/>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1066800" y="83820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Godly Seeking of Glory,</a:t>
            </a:r>
            <a:r>
              <a:rPr kumimoji="0" lang="en-US" sz="4400" b="0" i="1" u="none" strike="noStrike" kern="0" cap="none" spc="0" normalizeH="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 Honor and Immortality</a:t>
            </a:r>
            <a:endPar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TextBox 4"/>
          <p:cNvSpPr txBox="1"/>
          <p:nvPr/>
        </p:nvSpPr>
        <p:spPr>
          <a:xfrm>
            <a:off x="457200" y="2133600"/>
            <a:ext cx="8534400" cy="2554545"/>
          </a:xfrm>
          <a:prstGeom prst="rect">
            <a:avLst/>
          </a:prstGeom>
          <a:noFill/>
        </p:spPr>
        <p:txBody>
          <a:bodyPr wrap="square" rtlCol="0">
            <a:spAutoFit/>
          </a:bodyPr>
          <a:lstStyle/>
          <a:p>
            <a:pPr marL="342900" indent="-342900">
              <a:buFont typeface="+mj-lt"/>
              <a:buAutoNum type="arabicPeriod"/>
            </a:pPr>
            <a:r>
              <a:rPr lang="en-US" sz="3200" dirty="0" smtClean="0"/>
              <a:t> </a:t>
            </a:r>
            <a:r>
              <a:rPr lang="en-US" sz="4000" dirty="0" smtClean="0"/>
              <a:t> Done with patience  </a:t>
            </a:r>
          </a:p>
          <a:p>
            <a:pPr marL="342900" indent="-342900">
              <a:buFont typeface="+mj-lt"/>
              <a:buAutoNum type="arabicPeriod"/>
            </a:pPr>
            <a:r>
              <a:rPr lang="en-US" sz="3600" dirty="0" smtClean="0"/>
              <a:t>  </a:t>
            </a:r>
            <a:r>
              <a:rPr lang="en-US" sz="4000" dirty="0" smtClean="0"/>
              <a:t>Requires well doing – good works</a:t>
            </a:r>
          </a:p>
          <a:p>
            <a:pPr marL="574675" indent="-574675">
              <a:buFont typeface="+mj-lt"/>
              <a:buAutoNum type="arabicPeriod"/>
            </a:pPr>
            <a:r>
              <a:rPr lang="en-US" sz="4000" dirty="0" smtClean="0"/>
              <a:t>Involves hidden, seemingly  unimportant acts</a:t>
            </a:r>
          </a:p>
        </p:txBody>
      </p:sp>
      <p:sp>
        <p:nvSpPr>
          <p:cNvPr id="4" name="Rectangle 3"/>
          <p:cNvSpPr>
            <a:spLocks noChangeArrowheads="1"/>
          </p:cNvSpPr>
          <p:nvPr/>
        </p:nvSpPr>
        <p:spPr bwMode="auto">
          <a:xfrm>
            <a:off x="304800" y="4724400"/>
            <a:ext cx="8534400" cy="1815882"/>
          </a:xfrm>
          <a:prstGeom prst="rect">
            <a:avLst/>
          </a:prstGeom>
          <a:noFill/>
          <a:ln w="38100">
            <a:solidFill>
              <a:srgbClr val="92D050"/>
            </a:solidFill>
            <a:miter lim="800000"/>
            <a:headEnd/>
            <a:tailEnd/>
          </a:ln>
        </p:spPr>
        <p:txBody>
          <a:bodyPr anchor="ctr">
            <a:spAutoFit/>
          </a:bodyPr>
          <a:lstStyle/>
          <a:p>
            <a:r>
              <a:rPr lang="en-US" sz="2800" i="1" baseline="30000" dirty="0" smtClean="0"/>
              <a:t>3</a:t>
            </a:r>
            <a:r>
              <a:rPr lang="en-US" sz="2800" i="1" dirty="0" smtClean="0"/>
              <a:t>But when you give to the needy, do not let your left hand know what your right hand is doing, </a:t>
            </a:r>
            <a:r>
              <a:rPr lang="en-US" sz="2800" i="1" baseline="30000" dirty="0" smtClean="0"/>
              <a:t>4</a:t>
            </a:r>
            <a:r>
              <a:rPr lang="en-US" sz="2800" i="1" dirty="0" smtClean="0"/>
              <a:t>so that your giving may be in secret. And your Father who sees in secret will reward you</a:t>
            </a:r>
            <a:r>
              <a:rPr lang="en-US" sz="2800" i="1" dirty="0" smtClean="0"/>
              <a:t>.</a:t>
            </a:r>
            <a:r>
              <a:rPr lang="en-US" sz="2800" dirty="0" smtClean="0"/>
              <a:t> – </a:t>
            </a:r>
            <a:r>
              <a:rPr lang="en-US" sz="2800" dirty="0" smtClean="0">
                <a:solidFill>
                  <a:srgbClr val="FFFF00"/>
                </a:solidFill>
              </a:rPr>
              <a:t>Matthew 6:3-4</a:t>
            </a:r>
            <a:endParaRPr lang="en-US" sz="2800" dirty="0" smtClean="0">
              <a:solidFill>
                <a:srgbClr val="FFFF00"/>
              </a:solidFill>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dissolv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0.70"/>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1066800" y="83820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Godly Seeking of Glory,</a:t>
            </a:r>
            <a:r>
              <a:rPr kumimoji="0" lang="en-US" sz="4400" b="0" i="1" u="none" strike="noStrike" kern="0" cap="none" spc="0" normalizeH="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 Honor and Immortality</a:t>
            </a:r>
            <a:endPar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TextBox 4"/>
          <p:cNvSpPr txBox="1"/>
          <p:nvPr/>
        </p:nvSpPr>
        <p:spPr>
          <a:xfrm>
            <a:off x="457200" y="2133600"/>
            <a:ext cx="8534400" cy="3170099"/>
          </a:xfrm>
          <a:prstGeom prst="rect">
            <a:avLst/>
          </a:prstGeom>
          <a:noFill/>
        </p:spPr>
        <p:txBody>
          <a:bodyPr wrap="square" rtlCol="0">
            <a:spAutoFit/>
          </a:bodyPr>
          <a:lstStyle/>
          <a:p>
            <a:pPr marL="342900" indent="-342900">
              <a:buFont typeface="+mj-lt"/>
              <a:buAutoNum type="arabicPeriod"/>
            </a:pPr>
            <a:r>
              <a:rPr lang="en-US" sz="3200" dirty="0" smtClean="0"/>
              <a:t> </a:t>
            </a:r>
            <a:r>
              <a:rPr lang="en-US" sz="4000" dirty="0" smtClean="0"/>
              <a:t> Done with patience  </a:t>
            </a:r>
          </a:p>
          <a:p>
            <a:pPr marL="342900" indent="-342900">
              <a:buFont typeface="+mj-lt"/>
              <a:buAutoNum type="arabicPeriod"/>
            </a:pPr>
            <a:r>
              <a:rPr lang="en-US" sz="3600" dirty="0" smtClean="0"/>
              <a:t>  </a:t>
            </a:r>
            <a:r>
              <a:rPr lang="en-US" sz="4000" dirty="0" smtClean="0"/>
              <a:t>Requires well doing – good works</a:t>
            </a:r>
          </a:p>
          <a:p>
            <a:pPr marL="574675" indent="-574675">
              <a:buFont typeface="+mj-lt"/>
              <a:buAutoNum type="arabicPeriod"/>
            </a:pPr>
            <a:r>
              <a:rPr lang="en-US" sz="4000" dirty="0" smtClean="0"/>
              <a:t>Involves hidden, seemingly  unimportant acts</a:t>
            </a:r>
          </a:p>
          <a:p>
            <a:pPr marL="574675" indent="-574675">
              <a:buFont typeface="+mj-lt"/>
              <a:buAutoNum type="arabicPeriod"/>
            </a:pPr>
            <a:r>
              <a:rPr lang="en-US" sz="4000" dirty="0" smtClean="0"/>
              <a:t>Must be done to God’s glory</a:t>
            </a:r>
            <a:endParaRPr lang="en-US" sz="4000"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dissolve">
                                      <p:cBhvr>
                                        <p:cTn id="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685800"/>
            <a:ext cx="8637588" cy="914400"/>
          </a:xfrm>
        </p:spPr>
        <p:txBody>
          <a:bodyPr>
            <a:normAutofit fontScale="90000"/>
          </a:bodyPr>
          <a:lstStyle/>
          <a:p>
            <a:pPr algn="ctr" eaLnBrk="1" hangingPunct="1"/>
            <a:r>
              <a:rPr lang="en-US" sz="6600" dirty="0" smtClean="0">
                <a:solidFill>
                  <a:srgbClr val="FFFF66"/>
                </a:solidFill>
                <a:effectLst/>
                <a:latin typeface="Garamond" pitchFamily="18" charset="0"/>
              </a:rPr>
              <a:t>Matthew 10:34-39</a:t>
            </a:r>
            <a:endParaRPr lang="en-US" sz="6600" dirty="0" smtClean="0">
              <a:solidFill>
                <a:srgbClr val="FFFF66"/>
              </a:solidFill>
              <a:effectLst/>
              <a:latin typeface="Garamond" pitchFamily="18" charset="0"/>
            </a:endParaRPr>
          </a:p>
        </p:txBody>
      </p:sp>
      <p:sp>
        <p:nvSpPr>
          <p:cNvPr id="53251" name="Rectangle 3"/>
          <p:cNvSpPr>
            <a:spLocks noChangeArrowheads="1"/>
          </p:cNvSpPr>
          <p:nvPr/>
        </p:nvSpPr>
        <p:spPr bwMode="auto">
          <a:xfrm>
            <a:off x="304800" y="1474110"/>
            <a:ext cx="8534400" cy="4832092"/>
          </a:xfrm>
          <a:prstGeom prst="rect">
            <a:avLst/>
          </a:prstGeom>
          <a:noFill/>
          <a:ln w="9525">
            <a:noFill/>
            <a:miter lim="800000"/>
            <a:headEnd/>
            <a:tailEnd/>
          </a:ln>
        </p:spPr>
        <p:txBody>
          <a:bodyPr wrap="square" anchor="ctr">
            <a:spAutoFit/>
          </a:bodyPr>
          <a:lstStyle/>
          <a:p>
            <a:r>
              <a:rPr lang="en-US" sz="2400" dirty="0">
                <a:latin typeface="Tahoma" charset="0"/>
              </a:rPr>
              <a:t> </a:t>
            </a:r>
            <a:r>
              <a:rPr lang="en-US" sz="3600" i="1" baseline="30000" dirty="0" smtClean="0">
                <a:latin typeface="Calibri" pitchFamily="34" charset="0"/>
              </a:rPr>
              <a:t> </a:t>
            </a:r>
            <a:r>
              <a:rPr lang="en-US" sz="2800" i="1" baseline="30000" dirty="0" smtClean="0"/>
              <a:t>34</a:t>
            </a:r>
            <a:r>
              <a:rPr lang="en-US" sz="2800" i="1" dirty="0" smtClean="0"/>
              <a:t> "Do not think that I have come to bring peace to the earth. I have not come to bring peace, but a sword. </a:t>
            </a:r>
            <a:r>
              <a:rPr lang="en-US" sz="2800" i="1" baseline="30000" dirty="0" smtClean="0"/>
              <a:t>35</a:t>
            </a:r>
            <a:r>
              <a:rPr lang="en-US" sz="2800" i="1" dirty="0" smtClean="0"/>
              <a:t> For I have come to set a man against his father, and a daughter against her mother, and a daughter-in-law against her mother-in-law. </a:t>
            </a:r>
            <a:r>
              <a:rPr lang="en-US" sz="2800" i="1" baseline="30000" dirty="0" smtClean="0"/>
              <a:t>36</a:t>
            </a:r>
            <a:r>
              <a:rPr lang="en-US" sz="2800" i="1" dirty="0" smtClean="0"/>
              <a:t> And a person’s enemies will be those of his own household. </a:t>
            </a:r>
            <a:r>
              <a:rPr lang="en-US" sz="2800" i="1" baseline="30000" dirty="0" smtClean="0"/>
              <a:t>37</a:t>
            </a:r>
            <a:r>
              <a:rPr lang="en-US" sz="2800" i="1" dirty="0" smtClean="0"/>
              <a:t> Whoever loves father or mother more than me is not worthy of me, and whoever loves son or daughter more than me is not worthy of me. </a:t>
            </a:r>
            <a:r>
              <a:rPr lang="en-US" sz="2800" i="1" baseline="30000" dirty="0" smtClean="0"/>
              <a:t>38</a:t>
            </a:r>
            <a:r>
              <a:rPr lang="en-US" sz="2800" i="1" dirty="0" smtClean="0"/>
              <a:t>And whoever does not take his cross and follow me is not worthy of me. </a:t>
            </a:r>
            <a:r>
              <a:rPr lang="en-US" sz="2800" i="1" baseline="30000" dirty="0" smtClean="0"/>
              <a:t>39</a:t>
            </a:r>
            <a:r>
              <a:rPr lang="en-US" sz="2800" i="1" dirty="0" smtClean="0"/>
              <a:t> Whoever finds his life will lose it, and whoever loses his life for my sake will find it.</a:t>
            </a:r>
            <a:endParaRPr lang="en-US" sz="2800"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685800"/>
            <a:ext cx="8637588" cy="914400"/>
          </a:xfrm>
        </p:spPr>
        <p:txBody>
          <a:bodyPr>
            <a:normAutofit fontScale="90000"/>
          </a:bodyPr>
          <a:lstStyle/>
          <a:p>
            <a:pPr algn="ctr" eaLnBrk="1" hangingPunct="1"/>
            <a:r>
              <a:rPr lang="en-US" sz="6600" dirty="0" smtClean="0">
                <a:solidFill>
                  <a:srgbClr val="FFFF66"/>
                </a:solidFill>
                <a:effectLst/>
                <a:latin typeface="Garamond" pitchFamily="18" charset="0"/>
              </a:rPr>
              <a:t>Romans 2:7</a:t>
            </a:r>
          </a:p>
        </p:txBody>
      </p:sp>
      <p:sp>
        <p:nvSpPr>
          <p:cNvPr id="53251" name="Rectangle 3"/>
          <p:cNvSpPr>
            <a:spLocks noChangeArrowheads="1"/>
          </p:cNvSpPr>
          <p:nvPr/>
        </p:nvSpPr>
        <p:spPr bwMode="auto">
          <a:xfrm>
            <a:off x="304800" y="2551331"/>
            <a:ext cx="8534400" cy="2677656"/>
          </a:xfrm>
          <a:prstGeom prst="rect">
            <a:avLst/>
          </a:prstGeom>
          <a:noFill/>
          <a:ln w="9525">
            <a:noFill/>
            <a:miter lim="800000"/>
            <a:headEnd/>
            <a:tailEnd/>
          </a:ln>
        </p:spPr>
        <p:txBody>
          <a:bodyPr wrap="square" anchor="ctr">
            <a:spAutoFit/>
          </a:bodyPr>
          <a:lstStyle/>
          <a:p>
            <a:r>
              <a:rPr lang="en-US" sz="2400" dirty="0">
                <a:latin typeface="Tahoma" charset="0"/>
              </a:rPr>
              <a:t> </a:t>
            </a:r>
            <a:r>
              <a:rPr lang="en-US" sz="3600" i="1" baseline="30000" dirty="0" smtClean="0">
                <a:latin typeface="Calibri" pitchFamily="34" charset="0"/>
              </a:rPr>
              <a:t> </a:t>
            </a:r>
            <a:r>
              <a:rPr lang="en-US" sz="4400" i="1" baseline="30000" dirty="0" smtClean="0"/>
              <a:t>7</a:t>
            </a:r>
            <a:r>
              <a:rPr lang="en-US" sz="4400" i="1" dirty="0" smtClean="0"/>
              <a:t>to those who by patience in well-doing </a:t>
            </a:r>
            <a:r>
              <a:rPr lang="en-US" sz="4400" i="1" dirty="0" smtClean="0">
                <a:solidFill>
                  <a:srgbClr val="FFFF00"/>
                </a:solidFill>
              </a:rPr>
              <a:t>seek for glory and honor and immortality</a:t>
            </a:r>
            <a:r>
              <a:rPr lang="en-US" sz="4400" i="1" dirty="0" smtClean="0"/>
              <a:t>, he will give eternal life;</a:t>
            </a:r>
            <a:endParaRPr lang="en-US" sz="3600" dirty="0" smtClean="0"/>
          </a:p>
          <a:p>
            <a:endParaRPr lang="en-US" sz="3600" dirty="0">
              <a:solidFill>
                <a:srgbClr val="FFFF00"/>
              </a:solidFill>
              <a:latin typeface="Arial" pitchFamily="34" charset="0"/>
              <a:cs typeface="Arial" pitchFamily="34"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lstStyle/>
          <a:p>
            <a:r>
              <a:rPr lang="en-US" i="1" dirty="0" smtClean="0"/>
              <a:t>Eight Needed Actions</a:t>
            </a:r>
            <a:endParaRPr lang="en-US" i="1" dirty="0"/>
          </a:p>
        </p:txBody>
      </p:sp>
      <p:sp>
        <p:nvSpPr>
          <p:cNvPr id="3" name="Subtitle 2"/>
          <p:cNvSpPr>
            <a:spLocks noGrp="1"/>
          </p:cNvSpPr>
          <p:nvPr>
            <p:ph type="subTitle" idx="1"/>
          </p:nvPr>
        </p:nvSpPr>
        <p:spPr>
          <a:xfrm>
            <a:off x="1371600" y="1981200"/>
            <a:ext cx="6400800" cy="3886200"/>
          </a:xfrm>
        </p:spPr>
        <p:txBody>
          <a:bodyPr>
            <a:normAutofit/>
          </a:bodyPr>
          <a:lstStyle/>
          <a:p>
            <a:pPr algn="l">
              <a:buFont typeface="Arial" pitchFamily="34" charset="0"/>
              <a:buChar char="•"/>
            </a:pPr>
            <a:r>
              <a:rPr lang="en-US" sz="2400" dirty="0" smtClean="0">
                <a:solidFill>
                  <a:schemeClr val="tx1"/>
                </a:solidFill>
                <a:latin typeface="+mj-lt"/>
              </a:rPr>
              <a:t>Receive my words</a:t>
            </a:r>
          </a:p>
          <a:p>
            <a:pPr algn="l">
              <a:buFont typeface="Arial" pitchFamily="34" charset="0"/>
              <a:buChar char="•"/>
            </a:pPr>
            <a:r>
              <a:rPr lang="en-US" sz="2400" dirty="0" smtClean="0">
                <a:solidFill>
                  <a:schemeClr val="tx1"/>
                </a:solidFill>
                <a:latin typeface="+mj-lt"/>
              </a:rPr>
              <a:t>Treasure my commands</a:t>
            </a:r>
          </a:p>
          <a:p>
            <a:pPr algn="l">
              <a:buFont typeface="Arial" pitchFamily="34" charset="0"/>
              <a:buChar char="•"/>
            </a:pPr>
            <a:r>
              <a:rPr lang="en-US" sz="2400" dirty="0" smtClean="0">
                <a:solidFill>
                  <a:schemeClr val="tx1"/>
                </a:solidFill>
                <a:latin typeface="+mj-lt"/>
              </a:rPr>
              <a:t>Incline your ear to wisdom</a:t>
            </a:r>
          </a:p>
          <a:p>
            <a:pPr algn="l">
              <a:buFont typeface="Arial" pitchFamily="34" charset="0"/>
              <a:buChar char="•"/>
            </a:pPr>
            <a:r>
              <a:rPr lang="en-US" sz="2400" dirty="0" smtClean="0">
                <a:solidFill>
                  <a:schemeClr val="tx1"/>
                </a:solidFill>
                <a:latin typeface="+mj-lt"/>
              </a:rPr>
              <a:t>Apply your heart to understanding</a:t>
            </a:r>
          </a:p>
          <a:p>
            <a:pPr algn="l">
              <a:buFont typeface="Arial" pitchFamily="34" charset="0"/>
              <a:buChar char="•"/>
            </a:pPr>
            <a:r>
              <a:rPr lang="en-US" sz="2400" dirty="0" smtClean="0">
                <a:solidFill>
                  <a:schemeClr val="tx1"/>
                </a:solidFill>
                <a:latin typeface="+mj-lt"/>
              </a:rPr>
              <a:t>Seek wisdom as treasure</a:t>
            </a:r>
          </a:p>
          <a:p>
            <a:pPr algn="l">
              <a:buFont typeface="Arial" pitchFamily="34" charset="0"/>
              <a:buChar char="•"/>
            </a:pPr>
            <a:r>
              <a:rPr lang="en-US" sz="2400" dirty="0" smtClean="0">
                <a:solidFill>
                  <a:schemeClr val="tx1"/>
                </a:solidFill>
                <a:latin typeface="+mj-lt"/>
              </a:rPr>
              <a:t>Search for wisdom as a hidden treasure</a:t>
            </a:r>
          </a:p>
          <a:p>
            <a:pPr algn="l">
              <a:buFont typeface="Arial" pitchFamily="34" charset="0"/>
              <a:buChar char="•"/>
            </a:pPr>
            <a:r>
              <a:rPr lang="en-US" sz="2400" dirty="0" smtClean="0">
                <a:solidFill>
                  <a:schemeClr val="tx1"/>
                </a:solidFill>
                <a:latin typeface="+mj-lt"/>
              </a:rPr>
              <a:t>Cry out for discernment</a:t>
            </a:r>
          </a:p>
          <a:p>
            <a:pPr algn="l">
              <a:buFont typeface="Arial" pitchFamily="34" charset="0"/>
              <a:buChar char="•"/>
            </a:pPr>
            <a:r>
              <a:rPr lang="en-US" sz="2400" dirty="0" smtClean="0">
                <a:solidFill>
                  <a:schemeClr val="tx1"/>
                </a:solidFill>
                <a:latin typeface="+mj-lt"/>
              </a:rPr>
              <a:t>Lift up your voice for understanding</a:t>
            </a:r>
          </a:p>
          <a:p>
            <a:pPr algn="l">
              <a:buFont typeface="Arial" pitchFamily="34" charset="0"/>
              <a:buChar char="•"/>
            </a:pPr>
            <a:endParaRPr lang="en-US" sz="2400" b="1" dirty="0" smtClean="0"/>
          </a:p>
          <a:p>
            <a:pPr algn="l">
              <a:buFont typeface="Arial" pitchFamily="34" charset="0"/>
              <a:buChar char="•"/>
            </a:pPr>
            <a:endParaRPr lang="en-US" sz="2400" b="1" dirty="0" smtClean="0"/>
          </a:p>
          <a:p>
            <a:pPr algn="l">
              <a:buFont typeface="Arial" pitchFamily="34" charset="0"/>
              <a:buChar char="•"/>
            </a:pP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2057400"/>
            <a:ext cx="4876800" cy="914400"/>
          </a:xfrm>
        </p:spPr>
        <p:txBody>
          <a:bodyPr/>
          <a:lstStyle/>
          <a:p>
            <a:pPr eaLnBrk="1" hangingPunct="1"/>
            <a:r>
              <a:rPr lang="en-US" dirty="0" smtClean="0">
                <a:solidFill>
                  <a:srgbClr val="FFFF66"/>
                </a:solidFill>
                <a:effectLst/>
                <a:latin typeface="Garamond" pitchFamily="18" charset="0"/>
              </a:rPr>
              <a:t>Ephesians 3:3-4</a:t>
            </a:r>
          </a:p>
        </p:txBody>
      </p:sp>
      <p:sp>
        <p:nvSpPr>
          <p:cNvPr id="71683" name="Rectangle 3"/>
          <p:cNvSpPr>
            <a:spLocks noChangeArrowheads="1"/>
          </p:cNvSpPr>
          <p:nvPr/>
        </p:nvSpPr>
        <p:spPr bwMode="auto">
          <a:xfrm>
            <a:off x="609600" y="2743200"/>
            <a:ext cx="8534400" cy="2862322"/>
          </a:xfrm>
          <a:prstGeom prst="rect">
            <a:avLst/>
          </a:prstGeom>
          <a:noFill/>
          <a:ln w="9525">
            <a:noFill/>
            <a:miter lim="800000"/>
            <a:headEnd/>
            <a:tailEnd/>
          </a:ln>
        </p:spPr>
        <p:txBody>
          <a:bodyPr anchor="ctr">
            <a:spAutoFit/>
          </a:bodyPr>
          <a:lstStyle/>
          <a:p>
            <a:pPr eaLnBrk="1" hangingPunct="1"/>
            <a:r>
              <a:rPr lang="en-US" sz="3400" i="1" dirty="0">
                <a:latin typeface="Times New Roman" pitchFamily="18" charset="0"/>
              </a:rPr>
              <a:t> </a:t>
            </a:r>
            <a:r>
              <a:rPr lang="en-US" sz="3600" i="1" baseline="30000" dirty="0" smtClean="0">
                <a:latin typeface="Calibri" pitchFamily="34" charset="0"/>
              </a:rPr>
              <a:t>3</a:t>
            </a:r>
            <a:r>
              <a:rPr lang="en-US" sz="3600" i="1" dirty="0" smtClean="0">
                <a:latin typeface="Calibri" pitchFamily="34" charset="0"/>
              </a:rPr>
              <a:t> how the mystery was made known to me by revelation, as I have written briefly. </a:t>
            </a:r>
            <a:r>
              <a:rPr lang="en-US" sz="3600" i="1" baseline="30000" dirty="0" smtClean="0">
                <a:latin typeface="Calibri" pitchFamily="34" charset="0"/>
              </a:rPr>
              <a:t>4</a:t>
            </a:r>
            <a:r>
              <a:rPr lang="en-US" sz="3600" i="1" dirty="0" smtClean="0">
                <a:latin typeface="Calibri" pitchFamily="34" charset="0"/>
              </a:rPr>
              <a:t> When you read this, you can perceive my insight into the mystery of Christ,</a:t>
            </a:r>
            <a:endParaRPr lang="en-US" sz="2000" dirty="0" smtClean="0">
              <a:latin typeface="Calibri" pitchFamily="34" charset="0"/>
            </a:endParaRPr>
          </a:p>
          <a:p>
            <a:pPr eaLnBrk="1" hangingPunct="1"/>
            <a:endParaRPr lang="en-US" sz="3600" i="1" dirty="0">
              <a:latin typeface="Times New Roman" pitchFamily="18" charset="0"/>
            </a:endParaRPr>
          </a:p>
        </p:txBody>
      </p:sp>
      <p:sp>
        <p:nvSpPr>
          <p:cNvPr id="6" name="Rectangle 2"/>
          <p:cNvSpPr txBox="1">
            <a:spLocks noChangeArrowheads="1"/>
          </p:cNvSpPr>
          <p:nvPr/>
        </p:nvSpPr>
        <p:spPr bwMode="auto">
          <a:xfrm>
            <a:off x="381000" y="762000"/>
            <a:ext cx="8382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4000" dirty="0" smtClean="0">
                <a:solidFill>
                  <a:srgbClr val="FFFF66"/>
                </a:solidFill>
                <a:latin typeface="Calibri" pitchFamily="34" charset="0"/>
                <a:ea typeface="+mj-ea"/>
                <a:cs typeface="+mj-cs"/>
              </a:rPr>
              <a:t>Common Ground – through His Word</a:t>
            </a:r>
          </a:p>
        </p:txBody>
      </p:sp>
      <p:sp>
        <p:nvSpPr>
          <p:cNvPr id="8"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How is God Speaking to Me?</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ssolve">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71683"/>
                                        </p:tgtEl>
                                        <p:attrNameLst>
                                          <p:attrName>style.visibility</p:attrName>
                                        </p:attrNameLst>
                                      </p:cBhvr>
                                      <p:to>
                                        <p:strVal val="visible"/>
                                      </p:to>
                                    </p:set>
                                    <p:anim calcmode="lin" valueType="num">
                                      <p:cBhvr>
                                        <p:cTn id="12" dur="1000" fill="hold"/>
                                        <p:tgtEl>
                                          <p:spTgt spid="71683"/>
                                        </p:tgtEl>
                                        <p:attrNameLst>
                                          <p:attrName>ppt_w</p:attrName>
                                        </p:attrNameLst>
                                      </p:cBhvr>
                                      <p:tavLst>
                                        <p:tav tm="0">
                                          <p:val>
                                            <p:strVal val="#ppt_w*0.70"/>
                                          </p:val>
                                        </p:tav>
                                        <p:tav tm="100000">
                                          <p:val>
                                            <p:strVal val="#ppt_w"/>
                                          </p:val>
                                        </p:tav>
                                      </p:tavLst>
                                    </p:anim>
                                    <p:anim calcmode="lin" valueType="num">
                                      <p:cBhvr>
                                        <p:cTn id="13" dur="1000" fill="hold"/>
                                        <p:tgtEl>
                                          <p:spTgt spid="71683"/>
                                        </p:tgtEl>
                                        <p:attrNameLst>
                                          <p:attrName>ppt_h</p:attrName>
                                        </p:attrNameLst>
                                      </p:cBhvr>
                                      <p:tavLst>
                                        <p:tav tm="0">
                                          <p:val>
                                            <p:strVal val="#ppt_h"/>
                                          </p:val>
                                        </p:tav>
                                        <p:tav tm="100000">
                                          <p:val>
                                            <p:strVal val="#ppt_h"/>
                                          </p:val>
                                        </p:tav>
                                      </p:tavLst>
                                    </p:anim>
                                    <p:animEffect transition="in" filter="fade">
                                      <p:cBhvr>
                                        <p:cTn id="14" dur="1000"/>
                                        <p:tgtEl>
                                          <p:spTgt spid="71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71683"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1905000"/>
            <a:ext cx="4876800" cy="914400"/>
          </a:xfrm>
        </p:spPr>
        <p:txBody>
          <a:bodyPr/>
          <a:lstStyle/>
          <a:p>
            <a:pPr eaLnBrk="1" hangingPunct="1"/>
            <a:r>
              <a:rPr lang="en-US" dirty="0" smtClean="0">
                <a:solidFill>
                  <a:srgbClr val="FFFF66"/>
                </a:solidFill>
                <a:effectLst/>
                <a:latin typeface="Garamond" pitchFamily="18" charset="0"/>
              </a:rPr>
              <a:t>II Timothy 3:16-17</a:t>
            </a:r>
          </a:p>
        </p:txBody>
      </p:sp>
      <p:sp>
        <p:nvSpPr>
          <p:cNvPr id="71683" name="Rectangle 3"/>
          <p:cNvSpPr>
            <a:spLocks noChangeArrowheads="1"/>
          </p:cNvSpPr>
          <p:nvPr/>
        </p:nvSpPr>
        <p:spPr bwMode="auto">
          <a:xfrm>
            <a:off x="609600" y="2590800"/>
            <a:ext cx="8534400" cy="3416320"/>
          </a:xfrm>
          <a:prstGeom prst="rect">
            <a:avLst/>
          </a:prstGeom>
          <a:noFill/>
          <a:ln w="9525">
            <a:noFill/>
            <a:miter lim="800000"/>
            <a:headEnd/>
            <a:tailEnd/>
          </a:ln>
        </p:spPr>
        <p:txBody>
          <a:bodyPr anchor="ctr">
            <a:spAutoFit/>
          </a:bodyPr>
          <a:lstStyle/>
          <a:p>
            <a:pPr eaLnBrk="1" hangingPunct="1"/>
            <a:r>
              <a:rPr lang="en-US" sz="3600" i="1" baseline="30000" dirty="0" smtClean="0"/>
              <a:t>16</a:t>
            </a:r>
            <a:r>
              <a:rPr lang="en-US" sz="3600" i="1" dirty="0" smtClean="0"/>
              <a:t> All Scripture is breathed out by God and profitable for teaching, for reproof, for correction, and for training in righteousness, </a:t>
            </a:r>
            <a:r>
              <a:rPr lang="en-US" sz="3600" i="1" baseline="30000" dirty="0" smtClean="0"/>
              <a:t>17</a:t>
            </a:r>
            <a:r>
              <a:rPr lang="en-US" sz="3600" i="1" dirty="0" smtClean="0"/>
              <a:t>that the man of God may be competent, equipped for every good work.</a:t>
            </a:r>
            <a:endParaRPr lang="en-US" sz="3600" i="1" dirty="0">
              <a:latin typeface="Times New Roman" pitchFamily="18" charset="0"/>
            </a:endParaRPr>
          </a:p>
        </p:txBody>
      </p:sp>
      <p:sp>
        <p:nvSpPr>
          <p:cNvPr id="6" name="Rectangle 2"/>
          <p:cNvSpPr txBox="1">
            <a:spLocks noChangeArrowheads="1"/>
          </p:cNvSpPr>
          <p:nvPr/>
        </p:nvSpPr>
        <p:spPr bwMode="auto">
          <a:xfrm>
            <a:off x="381000" y="762000"/>
            <a:ext cx="8382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4000" dirty="0" smtClean="0">
                <a:solidFill>
                  <a:srgbClr val="FFFF66"/>
                </a:solidFill>
                <a:latin typeface="Calibri" pitchFamily="34" charset="0"/>
                <a:ea typeface="+mj-ea"/>
                <a:cs typeface="+mj-cs"/>
              </a:rPr>
              <a:t>Common Ground – through His Word</a:t>
            </a:r>
          </a:p>
        </p:txBody>
      </p:sp>
      <p:sp>
        <p:nvSpPr>
          <p:cNvPr id="8"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How is God Speaking to Me?</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ssolve">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71683"/>
                                        </p:tgtEl>
                                        <p:attrNameLst>
                                          <p:attrName>style.visibility</p:attrName>
                                        </p:attrNameLst>
                                      </p:cBhvr>
                                      <p:to>
                                        <p:strVal val="visible"/>
                                      </p:to>
                                    </p:set>
                                    <p:anim calcmode="lin" valueType="num">
                                      <p:cBhvr>
                                        <p:cTn id="12" dur="1000" fill="hold"/>
                                        <p:tgtEl>
                                          <p:spTgt spid="71683"/>
                                        </p:tgtEl>
                                        <p:attrNameLst>
                                          <p:attrName>ppt_w</p:attrName>
                                        </p:attrNameLst>
                                      </p:cBhvr>
                                      <p:tavLst>
                                        <p:tav tm="0">
                                          <p:val>
                                            <p:strVal val="#ppt_w*0.70"/>
                                          </p:val>
                                        </p:tav>
                                        <p:tav tm="100000">
                                          <p:val>
                                            <p:strVal val="#ppt_w"/>
                                          </p:val>
                                        </p:tav>
                                      </p:tavLst>
                                    </p:anim>
                                    <p:anim calcmode="lin" valueType="num">
                                      <p:cBhvr>
                                        <p:cTn id="13" dur="1000" fill="hold"/>
                                        <p:tgtEl>
                                          <p:spTgt spid="71683"/>
                                        </p:tgtEl>
                                        <p:attrNameLst>
                                          <p:attrName>ppt_h</p:attrName>
                                        </p:attrNameLst>
                                      </p:cBhvr>
                                      <p:tavLst>
                                        <p:tav tm="0">
                                          <p:val>
                                            <p:strVal val="#ppt_h"/>
                                          </p:val>
                                        </p:tav>
                                        <p:tav tm="100000">
                                          <p:val>
                                            <p:strVal val="#ppt_h"/>
                                          </p:val>
                                        </p:tav>
                                      </p:tavLst>
                                    </p:anim>
                                    <p:animEffect transition="in" filter="fade">
                                      <p:cBhvr>
                                        <p:cTn id="14" dur="1000"/>
                                        <p:tgtEl>
                                          <p:spTgt spid="71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71683"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2400" y="1676400"/>
            <a:ext cx="4876800" cy="914400"/>
          </a:xfrm>
        </p:spPr>
        <p:txBody>
          <a:bodyPr/>
          <a:lstStyle/>
          <a:p>
            <a:pPr eaLnBrk="1" hangingPunct="1"/>
            <a:r>
              <a:rPr lang="en-US" dirty="0" smtClean="0">
                <a:solidFill>
                  <a:srgbClr val="FFFF66"/>
                </a:solidFill>
                <a:effectLst/>
                <a:latin typeface="Garamond" pitchFamily="18" charset="0"/>
              </a:rPr>
              <a:t>II Peter 1:20-21</a:t>
            </a:r>
          </a:p>
        </p:txBody>
      </p:sp>
      <p:sp>
        <p:nvSpPr>
          <p:cNvPr id="71683" name="Rectangle 3"/>
          <p:cNvSpPr>
            <a:spLocks noChangeArrowheads="1"/>
          </p:cNvSpPr>
          <p:nvPr/>
        </p:nvSpPr>
        <p:spPr bwMode="auto">
          <a:xfrm>
            <a:off x="228600" y="2438400"/>
            <a:ext cx="8534400" cy="3970318"/>
          </a:xfrm>
          <a:prstGeom prst="rect">
            <a:avLst/>
          </a:prstGeom>
          <a:noFill/>
          <a:ln w="9525">
            <a:noFill/>
            <a:miter lim="800000"/>
            <a:headEnd/>
            <a:tailEnd/>
          </a:ln>
        </p:spPr>
        <p:txBody>
          <a:bodyPr anchor="ctr">
            <a:spAutoFit/>
          </a:bodyPr>
          <a:lstStyle/>
          <a:p>
            <a:r>
              <a:rPr lang="en-US" sz="3600" i="1" baseline="30000" dirty="0" smtClean="0"/>
              <a:t>20</a:t>
            </a:r>
            <a:r>
              <a:rPr lang="en-US" sz="3600" i="1" dirty="0" smtClean="0"/>
              <a:t>knowing this first of all, that no prophecy of Scripture comes from someone’s own interpretation. </a:t>
            </a:r>
            <a:r>
              <a:rPr lang="en-US" sz="3600" i="1" baseline="30000" dirty="0" smtClean="0"/>
              <a:t>21</a:t>
            </a:r>
            <a:r>
              <a:rPr lang="en-US" sz="3600" i="1" dirty="0" smtClean="0"/>
              <a:t>For no prophecy was ever produced by the will of man, but men spoke from God as they were carried along by the Holy Spirit.</a:t>
            </a:r>
            <a:endParaRPr lang="en-US" sz="3600" dirty="0" smtClean="0"/>
          </a:p>
          <a:p>
            <a:pPr eaLnBrk="1" hangingPunct="1"/>
            <a:endParaRPr lang="en-US" sz="3600" i="1" dirty="0">
              <a:latin typeface="Times New Roman" pitchFamily="18" charset="0"/>
            </a:endParaRPr>
          </a:p>
        </p:txBody>
      </p:sp>
      <p:sp>
        <p:nvSpPr>
          <p:cNvPr id="6" name="Rectangle 2"/>
          <p:cNvSpPr txBox="1">
            <a:spLocks noChangeArrowheads="1"/>
          </p:cNvSpPr>
          <p:nvPr/>
        </p:nvSpPr>
        <p:spPr bwMode="auto">
          <a:xfrm>
            <a:off x="381000" y="762000"/>
            <a:ext cx="8382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4000" dirty="0" smtClean="0">
                <a:solidFill>
                  <a:srgbClr val="FFFF66"/>
                </a:solidFill>
                <a:latin typeface="Calibri" pitchFamily="34" charset="0"/>
                <a:ea typeface="+mj-ea"/>
                <a:cs typeface="+mj-cs"/>
              </a:rPr>
              <a:t>Common Ground – through His Word</a:t>
            </a:r>
          </a:p>
        </p:txBody>
      </p:sp>
      <p:sp>
        <p:nvSpPr>
          <p:cNvPr id="8"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How is God Speaking to Me?</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ssolve">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71683"/>
                                        </p:tgtEl>
                                        <p:attrNameLst>
                                          <p:attrName>style.visibility</p:attrName>
                                        </p:attrNameLst>
                                      </p:cBhvr>
                                      <p:to>
                                        <p:strVal val="visible"/>
                                      </p:to>
                                    </p:set>
                                    <p:anim calcmode="lin" valueType="num">
                                      <p:cBhvr>
                                        <p:cTn id="12" dur="1000" fill="hold"/>
                                        <p:tgtEl>
                                          <p:spTgt spid="71683"/>
                                        </p:tgtEl>
                                        <p:attrNameLst>
                                          <p:attrName>ppt_w</p:attrName>
                                        </p:attrNameLst>
                                      </p:cBhvr>
                                      <p:tavLst>
                                        <p:tav tm="0">
                                          <p:val>
                                            <p:strVal val="#ppt_w*0.70"/>
                                          </p:val>
                                        </p:tav>
                                        <p:tav tm="100000">
                                          <p:val>
                                            <p:strVal val="#ppt_w"/>
                                          </p:val>
                                        </p:tav>
                                      </p:tavLst>
                                    </p:anim>
                                    <p:anim calcmode="lin" valueType="num">
                                      <p:cBhvr>
                                        <p:cTn id="13" dur="1000" fill="hold"/>
                                        <p:tgtEl>
                                          <p:spTgt spid="71683"/>
                                        </p:tgtEl>
                                        <p:attrNameLst>
                                          <p:attrName>ppt_h</p:attrName>
                                        </p:attrNameLst>
                                      </p:cBhvr>
                                      <p:tavLst>
                                        <p:tav tm="0">
                                          <p:val>
                                            <p:strVal val="#ppt_h"/>
                                          </p:val>
                                        </p:tav>
                                        <p:tav tm="100000">
                                          <p:val>
                                            <p:strVal val="#ppt_h"/>
                                          </p:val>
                                        </p:tav>
                                      </p:tavLst>
                                    </p:anim>
                                    <p:animEffect transition="in" filter="fade">
                                      <p:cBhvr>
                                        <p:cTn id="14" dur="1000"/>
                                        <p:tgtEl>
                                          <p:spTgt spid="71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71683"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2400" y="1676400"/>
            <a:ext cx="8610600" cy="914400"/>
          </a:xfrm>
        </p:spPr>
        <p:txBody>
          <a:bodyPr>
            <a:normAutofit fontScale="90000"/>
          </a:bodyPr>
          <a:lstStyle/>
          <a:p>
            <a:pPr marL="519113" indent="-519113" algn="l" eaLnBrk="1" hangingPunct="1">
              <a:buFont typeface="+mj-lt"/>
              <a:buAutoNum type="arabicPeriod"/>
              <a:tabLst>
                <a:tab pos="519113" algn="l"/>
              </a:tabLst>
            </a:pPr>
            <a:r>
              <a:rPr lang="en-US" sz="3600" dirty="0" smtClean="0">
                <a:solidFill>
                  <a:srgbClr val="FFFF66"/>
                </a:solidFill>
                <a:effectLst/>
                <a:latin typeface="Garamond" pitchFamily="18" charset="0"/>
              </a:rPr>
              <a:t>The New Testament is the end of revelation to man</a:t>
            </a:r>
          </a:p>
        </p:txBody>
      </p:sp>
      <p:sp>
        <p:nvSpPr>
          <p:cNvPr id="71683" name="Rectangle 3"/>
          <p:cNvSpPr>
            <a:spLocks noChangeArrowheads="1"/>
          </p:cNvSpPr>
          <p:nvPr/>
        </p:nvSpPr>
        <p:spPr bwMode="auto">
          <a:xfrm>
            <a:off x="381000" y="2989421"/>
            <a:ext cx="8534400" cy="2062103"/>
          </a:xfrm>
          <a:prstGeom prst="rect">
            <a:avLst/>
          </a:prstGeom>
          <a:noFill/>
          <a:ln w="9525">
            <a:noFill/>
            <a:miter lim="800000"/>
            <a:headEnd/>
            <a:tailEnd/>
          </a:ln>
        </p:spPr>
        <p:txBody>
          <a:bodyPr anchor="ctr">
            <a:spAutoFit/>
          </a:bodyPr>
          <a:lstStyle/>
          <a:p>
            <a:r>
              <a:rPr lang="en-US" sz="3200" i="1" baseline="30000" dirty="0" smtClean="0"/>
              <a:t>1</a:t>
            </a:r>
            <a:r>
              <a:rPr lang="en-US" sz="3200" i="1" dirty="0" smtClean="0"/>
              <a:t>Long ago, at many times and in many ways, God spoke to our fathers by the prophets, </a:t>
            </a:r>
            <a:r>
              <a:rPr lang="en-US" sz="3200" i="1" baseline="30000" dirty="0" smtClean="0"/>
              <a:t>2</a:t>
            </a:r>
            <a:r>
              <a:rPr lang="en-US" sz="3200" i="1" dirty="0" smtClean="0"/>
              <a:t>but in these last days he has spoken to us by his Son, </a:t>
            </a:r>
            <a:r>
              <a:rPr lang="en-US" sz="3200" i="1" dirty="0" smtClean="0">
                <a:solidFill>
                  <a:srgbClr val="FFC000"/>
                </a:solidFill>
              </a:rPr>
              <a:t>– Hebrews 1:1-2</a:t>
            </a:r>
            <a:endParaRPr lang="en-US" sz="3200" i="1" dirty="0">
              <a:solidFill>
                <a:srgbClr val="FFC000"/>
              </a:solidFill>
              <a:latin typeface="Times New Roman" pitchFamily="18" charset="0"/>
            </a:endParaRPr>
          </a:p>
        </p:txBody>
      </p:sp>
      <p:sp>
        <p:nvSpPr>
          <p:cNvPr id="6" name="Rectangle 2"/>
          <p:cNvSpPr txBox="1">
            <a:spLocks noChangeArrowheads="1"/>
          </p:cNvSpPr>
          <p:nvPr/>
        </p:nvSpPr>
        <p:spPr bwMode="auto">
          <a:xfrm>
            <a:off x="381000" y="762000"/>
            <a:ext cx="8382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4000" dirty="0" smtClean="0">
                <a:solidFill>
                  <a:srgbClr val="FFFF66"/>
                </a:solidFill>
                <a:latin typeface="Calibri" pitchFamily="34" charset="0"/>
                <a:ea typeface="+mj-ea"/>
                <a:cs typeface="+mj-cs"/>
              </a:rPr>
              <a:t>Only through His Word</a:t>
            </a:r>
          </a:p>
        </p:txBody>
      </p:sp>
      <p:sp>
        <p:nvSpPr>
          <p:cNvPr id="8"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How is God Speaking to Me?</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683"/>
                                        </p:tgtEl>
                                        <p:attrNameLst>
                                          <p:attrName>style.visibility</p:attrName>
                                        </p:attrNameLst>
                                      </p:cBhvr>
                                      <p:to>
                                        <p:strVal val="visible"/>
                                      </p:to>
                                    </p:set>
                                    <p:anim calcmode="lin" valueType="num">
                                      <p:cBhvr>
                                        <p:cTn id="7" dur="1000" fill="hold"/>
                                        <p:tgtEl>
                                          <p:spTgt spid="71683"/>
                                        </p:tgtEl>
                                        <p:attrNameLst>
                                          <p:attrName>ppt_w</p:attrName>
                                        </p:attrNameLst>
                                      </p:cBhvr>
                                      <p:tavLst>
                                        <p:tav tm="0">
                                          <p:val>
                                            <p:strVal val="#ppt_w*0.70"/>
                                          </p:val>
                                        </p:tav>
                                        <p:tav tm="100000">
                                          <p:val>
                                            <p:strVal val="#ppt_w"/>
                                          </p:val>
                                        </p:tav>
                                      </p:tavLst>
                                    </p:anim>
                                    <p:anim calcmode="lin" valueType="num">
                                      <p:cBhvr>
                                        <p:cTn id="8" dur="1000" fill="hold"/>
                                        <p:tgtEl>
                                          <p:spTgt spid="71683"/>
                                        </p:tgtEl>
                                        <p:attrNameLst>
                                          <p:attrName>ppt_h</p:attrName>
                                        </p:attrNameLst>
                                      </p:cBhvr>
                                      <p:tavLst>
                                        <p:tav tm="0">
                                          <p:val>
                                            <p:strVal val="#ppt_h"/>
                                          </p:val>
                                        </p:tav>
                                        <p:tav tm="100000">
                                          <p:val>
                                            <p:strVal val="#ppt_h"/>
                                          </p:val>
                                        </p:tav>
                                      </p:tavLst>
                                    </p:anim>
                                    <p:animEffect transition="in" filter="fade">
                                      <p:cBhvr>
                                        <p:cTn id="9" dur="1000"/>
                                        <p:tgtEl>
                                          <p:spTgt spid="71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685800"/>
            <a:ext cx="8637588" cy="914400"/>
          </a:xfrm>
        </p:spPr>
        <p:txBody>
          <a:bodyPr>
            <a:normAutofit fontScale="90000"/>
          </a:bodyPr>
          <a:lstStyle/>
          <a:p>
            <a:pPr algn="ctr" eaLnBrk="1" hangingPunct="1"/>
            <a:r>
              <a:rPr lang="en-US" sz="6600" dirty="0" smtClean="0">
                <a:solidFill>
                  <a:srgbClr val="FFFF66"/>
                </a:solidFill>
                <a:effectLst/>
                <a:latin typeface="Garamond" pitchFamily="18" charset="0"/>
              </a:rPr>
              <a:t>Matthew 25:31-32</a:t>
            </a:r>
          </a:p>
        </p:txBody>
      </p:sp>
      <p:sp>
        <p:nvSpPr>
          <p:cNvPr id="53251" name="Rectangle 3"/>
          <p:cNvSpPr>
            <a:spLocks noChangeArrowheads="1"/>
          </p:cNvSpPr>
          <p:nvPr/>
        </p:nvSpPr>
        <p:spPr bwMode="auto">
          <a:xfrm>
            <a:off x="304800" y="1905000"/>
            <a:ext cx="8534400" cy="3970318"/>
          </a:xfrm>
          <a:prstGeom prst="rect">
            <a:avLst/>
          </a:prstGeom>
          <a:noFill/>
          <a:ln w="9525">
            <a:noFill/>
            <a:miter lim="800000"/>
            <a:headEnd/>
            <a:tailEnd/>
          </a:ln>
        </p:spPr>
        <p:txBody>
          <a:bodyPr wrap="square" anchor="ctr">
            <a:spAutoFit/>
          </a:bodyPr>
          <a:lstStyle/>
          <a:p>
            <a:r>
              <a:rPr lang="en-US" sz="2400" dirty="0">
                <a:latin typeface="Tahoma" charset="0"/>
              </a:rPr>
              <a:t> </a:t>
            </a:r>
            <a:r>
              <a:rPr lang="en-US" sz="3600" i="1" baseline="30000" dirty="0" smtClean="0">
                <a:latin typeface="Calibri" pitchFamily="34" charset="0"/>
              </a:rPr>
              <a:t> </a:t>
            </a:r>
            <a:r>
              <a:rPr lang="en-US" sz="3600" i="1" baseline="30000" dirty="0" smtClean="0"/>
              <a:t>31</a:t>
            </a:r>
            <a:r>
              <a:rPr lang="en-US" sz="3600" i="1" dirty="0" smtClean="0"/>
              <a:t> "When the Son of Man comes in his glory, and all the angels with him, then he will sit on his glorious throne. </a:t>
            </a:r>
            <a:r>
              <a:rPr lang="en-US" sz="3600" i="1" baseline="30000" dirty="0" smtClean="0"/>
              <a:t>32</a:t>
            </a:r>
            <a:r>
              <a:rPr lang="en-US" sz="3600" i="1" dirty="0" smtClean="0"/>
              <a:t>Before him will be gathered all the nations, and he will </a:t>
            </a:r>
            <a:r>
              <a:rPr lang="en-US" sz="3600" i="1" dirty="0" smtClean="0">
                <a:solidFill>
                  <a:srgbClr val="FFFF00"/>
                </a:solidFill>
              </a:rPr>
              <a:t>separate people one from another as a shepherd separates the sheep from the goats. </a:t>
            </a:r>
            <a:endParaRPr lang="en-US" sz="3600" dirty="0">
              <a:solidFill>
                <a:srgbClr val="FFFF00"/>
              </a:solidFill>
              <a:latin typeface="Arial" pitchFamily="34" charset="0"/>
              <a:cs typeface="Arial" pitchFamily="34"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2400" y="1676400"/>
            <a:ext cx="8610600" cy="914400"/>
          </a:xfrm>
        </p:spPr>
        <p:txBody>
          <a:bodyPr>
            <a:normAutofit fontScale="90000"/>
          </a:bodyPr>
          <a:lstStyle/>
          <a:p>
            <a:pPr marL="519113" indent="-519113" algn="l" eaLnBrk="1" hangingPunct="1">
              <a:buFont typeface="+mj-lt"/>
              <a:buAutoNum type="arabicPeriod"/>
              <a:tabLst>
                <a:tab pos="519113" algn="l"/>
              </a:tabLst>
            </a:pPr>
            <a:r>
              <a:rPr lang="en-US" sz="3600" dirty="0" smtClean="0">
                <a:solidFill>
                  <a:srgbClr val="FFFF66"/>
                </a:solidFill>
                <a:effectLst/>
                <a:latin typeface="Garamond" pitchFamily="18" charset="0"/>
              </a:rPr>
              <a:t>The New Testament is the end of revelation to man</a:t>
            </a:r>
          </a:p>
        </p:txBody>
      </p:sp>
      <p:sp>
        <p:nvSpPr>
          <p:cNvPr id="71683" name="Rectangle 3"/>
          <p:cNvSpPr>
            <a:spLocks noChangeArrowheads="1"/>
          </p:cNvSpPr>
          <p:nvPr/>
        </p:nvSpPr>
        <p:spPr bwMode="auto">
          <a:xfrm>
            <a:off x="381000" y="2895600"/>
            <a:ext cx="8534400" cy="3539430"/>
          </a:xfrm>
          <a:prstGeom prst="rect">
            <a:avLst/>
          </a:prstGeom>
          <a:noFill/>
          <a:ln w="9525">
            <a:noFill/>
            <a:miter lim="800000"/>
            <a:headEnd/>
            <a:tailEnd/>
          </a:ln>
        </p:spPr>
        <p:txBody>
          <a:bodyPr anchor="ctr">
            <a:spAutoFit/>
          </a:bodyPr>
          <a:lstStyle/>
          <a:p>
            <a:r>
              <a:rPr lang="en-US" sz="3200" i="1" baseline="30000" dirty="0" smtClean="0"/>
              <a:t>9</a:t>
            </a:r>
            <a:r>
              <a:rPr lang="en-US" sz="3200" i="1" dirty="0" smtClean="0"/>
              <a:t>Everyone who goes on ahead and does not abide in the teaching of Christ, does not have God. Whoever abides in the teaching has both the Father and the Son. </a:t>
            </a:r>
            <a:r>
              <a:rPr lang="en-US" sz="3200" i="1" baseline="30000" dirty="0" smtClean="0"/>
              <a:t>10</a:t>
            </a:r>
            <a:r>
              <a:rPr lang="en-US" sz="3200" i="1" dirty="0" smtClean="0"/>
              <a:t>If anyone comes to you and does not bring this teaching, do not receive him into your house or give him any greeting </a:t>
            </a:r>
            <a:r>
              <a:rPr lang="en-US" sz="3200" i="1" dirty="0" smtClean="0">
                <a:solidFill>
                  <a:srgbClr val="FFC000"/>
                </a:solidFill>
              </a:rPr>
              <a:t>– II John 9, 10</a:t>
            </a:r>
            <a:endParaRPr lang="en-US" sz="3200" i="1" dirty="0">
              <a:solidFill>
                <a:srgbClr val="FFC000"/>
              </a:solidFill>
              <a:latin typeface="Times New Roman" pitchFamily="18" charset="0"/>
            </a:endParaRPr>
          </a:p>
        </p:txBody>
      </p:sp>
      <p:sp>
        <p:nvSpPr>
          <p:cNvPr id="6" name="Rectangle 2"/>
          <p:cNvSpPr txBox="1">
            <a:spLocks noChangeArrowheads="1"/>
          </p:cNvSpPr>
          <p:nvPr/>
        </p:nvSpPr>
        <p:spPr bwMode="auto">
          <a:xfrm>
            <a:off x="381000" y="762000"/>
            <a:ext cx="8382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4000" dirty="0" smtClean="0">
                <a:solidFill>
                  <a:srgbClr val="FFFF66"/>
                </a:solidFill>
                <a:latin typeface="Calibri" pitchFamily="34" charset="0"/>
                <a:ea typeface="+mj-ea"/>
                <a:cs typeface="+mj-cs"/>
              </a:rPr>
              <a:t>Only through His Word</a:t>
            </a:r>
          </a:p>
        </p:txBody>
      </p:sp>
      <p:sp>
        <p:nvSpPr>
          <p:cNvPr id="8"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How is God Speaking to Me?</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683"/>
                                        </p:tgtEl>
                                        <p:attrNameLst>
                                          <p:attrName>style.visibility</p:attrName>
                                        </p:attrNameLst>
                                      </p:cBhvr>
                                      <p:to>
                                        <p:strVal val="visible"/>
                                      </p:to>
                                    </p:set>
                                    <p:anim calcmode="lin" valueType="num">
                                      <p:cBhvr>
                                        <p:cTn id="7" dur="1000" fill="hold"/>
                                        <p:tgtEl>
                                          <p:spTgt spid="71683"/>
                                        </p:tgtEl>
                                        <p:attrNameLst>
                                          <p:attrName>ppt_w</p:attrName>
                                        </p:attrNameLst>
                                      </p:cBhvr>
                                      <p:tavLst>
                                        <p:tav tm="0">
                                          <p:val>
                                            <p:strVal val="#ppt_w*0.70"/>
                                          </p:val>
                                        </p:tav>
                                        <p:tav tm="100000">
                                          <p:val>
                                            <p:strVal val="#ppt_w"/>
                                          </p:val>
                                        </p:tav>
                                      </p:tavLst>
                                    </p:anim>
                                    <p:anim calcmode="lin" valueType="num">
                                      <p:cBhvr>
                                        <p:cTn id="8" dur="1000" fill="hold"/>
                                        <p:tgtEl>
                                          <p:spTgt spid="71683"/>
                                        </p:tgtEl>
                                        <p:attrNameLst>
                                          <p:attrName>ppt_h</p:attrName>
                                        </p:attrNameLst>
                                      </p:cBhvr>
                                      <p:tavLst>
                                        <p:tav tm="0">
                                          <p:val>
                                            <p:strVal val="#ppt_h"/>
                                          </p:val>
                                        </p:tav>
                                        <p:tav tm="100000">
                                          <p:val>
                                            <p:strVal val="#ppt_h"/>
                                          </p:val>
                                        </p:tav>
                                      </p:tavLst>
                                    </p:anim>
                                    <p:animEffect transition="in" filter="fade">
                                      <p:cBhvr>
                                        <p:cTn id="9" dur="1000"/>
                                        <p:tgtEl>
                                          <p:spTgt spid="71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1683" name="Rectangle 3"/>
          <p:cNvSpPr>
            <a:spLocks noChangeArrowheads="1"/>
          </p:cNvSpPr>
          <p:nvPr/>
        </p:nvSpPr>
        <p:spPr bwMode="auto">
          <a:xfrm>
            <a:off x="457200" y="3505200"/>
            <a:ext cx="8534400" cy="1569660"/>
          </a:xfrm>
          <a:prstGeom prst="rect">
            <a:avLst/>
          </a:prstGeom>
          <a:noFill/>
          <a:ln w="9525">
            <a:noFill/>
            <a:miter lim="800000"/>
            <a:headEnd/>
            <a:tailEnd/>
          </a:ln>
        </p:spPr>
        <p:txBody>
          <a:bodyPr anchor="ctr">
            <a:spAutoFit/>
          </a:bodyPr>
          <a:lstStyle/>
          <a:p>
            <a:pPr lvl="0"/>
            <a:r>
              <a:rPr lang="en-US" sz="3200" i="1" baseline="30000" dirty="0" smtClean="0"/>
              <a:t>17</a:t>
            </a:r>
            <a:r>
              <a:rPr lang="en-US" sz="3200" i="1" dirty="0" smtClean="0"/>
              <a:t>that the man of God may be competent, equipped for </a:t>
            </a:r>
            <a:r>
              <a:rPr lang="en-US" sz="3200" i="1" u="sng" dirty="0" smtClean="0"/>
              <a:t>every</a:t>
            </a:r>
            <a:r>
              <a:rPr lang="en-US" sz="3200" i="1" dirty="0" smtClean="0"/>
              <a:t> good work.</a:t>
            </a:r>
            <a:endParaRPr lang="en-US" sz="3200" dirty="0" smtClean="0"/>
          </a:p>
          <a:p>
            <a:r>
              <a:rPr lang="en-US" sz="3200" i="1" dirty="0" smtClean="0"/>
              <a:t> </a:t>
            </a:r>
            <a:r>
              <a:rPr lang="en-US" sz="3200" i="1" dirty="0" smtClean="0">
                <a:solidFill>
                  <a:srgbClr val="FFC000"/>
                </a:solidFill>
              </a:rPr>
              <a:t>– II Timothy 3:17</a:t>
            </a:r>
            <a:endParaRPr lang="en-US" sz="3200" i="1" dirty="0">
              <a:solidFill>
                <a:srgbClr val="FFC000"/>
              </a:solidFill>
              <a:latin typeface="Times New Roman" pitchFamily="18" charset="0"/>
            </a:endParaRPr>
          </a:p>
        </p:txBody>
      </p:sp>
      <p:sp>
        <p:nvSpPr>
          <p:cNvPr id="6" name="Rectangle 2"/>
          <p:cNvSpPr txBox="1">
            <a:spLocks noChangeArrowheads="1"/>
          </p:cNvSpPr>
          <p:nvPr/>
        </p:nvSpPr>
        <p:spPr bwMode="auto">
          <a:xfrm>
            <a:off x="381000" y="762000"/>
            <a:ext cx="8382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4000" dirty="0" smtClean="0">
                <a:solidFill>
                  <a:srgbClr val="FFFF66"/>
                </a:solidFill>
                <a:latin typeface="Calibri" pitchFamily="34" charset="0"/>
                <a:ea typeface="+mj-ea"/>
                <a:cs typeface="+mj-cs"/>
              </a:rPr>
              <a:t>Only through His Word</a:t>
            </a:r>
          </a:p>
        </p:txBody>
      </p:sp>
      <p:sp>
        <p:nvSpPr>
          <p:cNvPr id="8"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How is God Speaking to Me?</a:t>
            </a:r>
          </a:p>
        </p:txBody>
      </p:sp>
      <p:sp>
        <p:nvSpPr>
          <p:cNvPr id="11" name="Rectangle 3"/>
          <p:cNvSpPr txBox="1">
            <a:spLocks noChangeArrowheads="1"/>
          </p:cNvSpPr>
          <p:nvPr/>
        </p:nvSpPr>
        <p:spPr bwMode="auto">
          <a:xfrm>
            <a:off x="228600" y="1524000"/>
            <a:ext cx="8586788" cy="2209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533400" marR="0" lvl="0" indent="-533400" algn="l" defTabSz="914400" rtl="0" eaLnBrk="1" fontAlgn="base" latinLnBrk="0" hangingPunct="1">
              <a:lnSpc>
                <a:spcPct val="90000"/>
              </a:lnSpc>
              <a:spcBef>
                <a:spcPct val="20000"/>
              </a:spcBef>
              <a:spcAft>
                <a:spcPct val="0"/>
              </a:spcAft>
              <a:buClr>
                <a:srgbClr val="FFFF00"/>
              </a:buClr>
              <a:buSzPct val="90000"/>
              <a:buFont typeface="Wingdings" pitchFamily="2" charset="2"/>
              <a:buAutoNum type="arabicPeriod"/>
              <a:tabLst/>
              <a:defRPr/>
            </a:pPr>
            <a:r>
              <a:rPr kumimoji="0" lang="en-US" sz="3600" b="0" i="0" u="none" strike="noStrike" kern="0" cap="none" spc="0" normalizeH="0" baseline="0" noProof="0" dirty="0" smtClean="0">
                <a:ln>
                  <a:noFill/>
                </a:ln>
                <a:solidFill>
                  <a:srgbClr val="FFFF00"/>
                </a:solidFill>
                <a:effectLst/>
                <a:uLnTx/>
                <a:uFillTx/>
                <a:latin typeface="Garamond" pitchFamily="18" charset="0"/>
              </a:rPr>
              <a:t>The New Testament is the end of revelation to man</a:t>
            </a:r>
          </a:p>
          <a:p>
            <a:pPr marL="533400" marR="0" lvl="0" indent="-533400" algn="l" defTabSz="914400" rtl="0" eaLnBrk="1" fontAlgn="base" latinLnBrk="0" hangingPunct="1">
              <a:lnSpc>
                <a:spcPct val="90000"/>
              </a:lnSpc>
              <a:spcBef>
                <a:spcPct val="20000"/>
              </a:spcBef>
              <a:spcAft>
                <a:spcPct val="0"/>
              </a:spcAft>
              <a:buClr>
                <a:srgbClr val="FFFF00"/>
              </a:buClr>
              <a:buSzPct val="90000"/>
              <a:buFont typeface="Wingdings" pitchFamily="2" charset="2"/>
              <a:buAutoNum type="arabicPeriod"/>
              <a:tabLst/>
              <a:defRPr/>
            </a:pPr>
            <a:r>
              <a:rPr kumimoji="0" lang="en-US" sz="3600" b="0" i="0" u="none" strike="noStrike" kern="0" cap="none" spc="0" normalizeH="0" baseline="0" noProof="0" dirty="0" smtClean="0">
                <a:ln>
                  <a:noFill/>
                </a:ln>
                <a:solidFill>
                  <a:srgbClr val="FFFF00"/>
                </a:solidFill>
                <a:effectLst/>
                <a:uLnTx/>
                <a:uFillTx/>
                <a:latin typeface="Garamond" pitchFamily="18" charset="0"/>
              </a:rPr>
              <a:t>The New Testament is completely sufficient</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dissolve">
                                      <p:cBhvr>
                                        <p:cTn id="7" dur="50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71683"/>
                                        </p:tgtEl>
                                        <p:attrNameLst>
                                          <p:attrName>style.visibility</p:attrName>
                                        </p:attrNameLst>
                                      </p:cBhvr>
                                      <p:to>
                                        <p:strVal val="visible"/>
                                      </p:to>
                                    </p:set>
                                    <p:anim calcmode="lin" valueType="num">
                                      <p:cBhvr>
                                        <p:cTn id="12" dur="1000" fill="hold"/>
                                        <p:tgtEl>
                                          <p:spTgt spid="71683"/>
                                        </p:tgtEl>
                                        <p:attrNameLst>
                                          <p:attrName>ppt_w</p:attrName>
                                        </p:attrNameLst>
                                      </p:cBhvr>
                                      <p:tavLst>
                                        <p:tav tm="0">
                                          <p:val>
                                            <p:strVal val="#ppt_w*0.70"/>
                                          </p:val>
                                        </p:tav>
                                        <p:tav tm="100000">
                                          <p:val>
                                            <p:strVal val="#ppt_w"/>
                                          </p:val>
                                        </p:tav>
                                      </p:tavLst>
                                    </p:anim>
                                    <p:anim calcmode="lin" valueType="num">
                                      <p:cBhvr>
                                        <p:cTn id="13" dur="1000" fill="hold"/>
                                        <p:tgtEl>
                                          <p:spTgt spid="71683"/>
                                        </p:tgtEl>
                                        <p:attrNameLst>
                                          <p:attrName>ppt_h</p:attrName>
                                        </p:attrNameLst>
                                      </p:cBhvr>
                                      <p:tavLst>
                                        <p:tav tm="0">
                                          <p:val>
                                            <p:strVal val="#ppt_h"/>
                                          </p:val>
                                        </p:tav>
                                        <p:tav tm="100000">
                                          <p:val>
                                            <p:strVal val="#ppt_h"/>
                                          </p:val>
                                        </p:tav>
                                      </p:tavLst>
                                    </p:anim>
                                    <p:animEffect transition="in" filter="fade">
                                      <p:cBhvr>
                                        <p:cTn id="14" dur="1000"/>
                                        <p:tgtEl>
                                          <p:spTgt spid="71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p:bldP spid="1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1683" name="Rectangle 3"/>
          <p:cNvSpPr>
            <a:spLocks noChangeArrowheads="1"/>
          </p:cNvSpPr>
          <p:nvPr/>
        </p:nvSpPr>
        <p:spPr bwMode="auto">
          <a:xfrm>
            <a:off x="457200" y="3352800"/>
            <a:ext cx="8534400" cy="2554545"/>
          </a:xfrm>
          <a:prstGeom prst="rect">
            <a:avLst/>
          </a:prstGeom>
          <a:noFill/>
          <a:ln w="9525">
            <a:noFill/>
            <a:miter lim="800000"/>
            <a:headEnd/>
            <a:tailEnd/>
          </a:ln>
        </p:spPr>
        <p:txBody>
          <a:bodyPr anchor="ctr">
            <a:spAutoFit/>
          </a:bodyPr>
          <a:lstStyle/>
          <a:p>
            <a:pPr lvl="0"/>
            <a:r>
              <a:rPr lang="en-US" sz="3200" i="1" dirty="0" smtClean="0"/>
              <a:t>When the Spirit of truth comes, he will guide you into </a:t>
            </a:r>
            <a:r>
              <a:rPr lang="en-US" sz="3200" i="1" u="sng" dirty="0" smtClean="0"/>
              <a:t>all the truth,</a:t>
            </a:r>
            <a:r>
              <a:rPr lang="en-US" sz="3200" i="1" dirty="0" smtClean="0"/>
              <a:t> for he will not speak on his own authority, but whatever he hears he will speak, and he will declare to you the things that are to come. </a:t>
            </a:r>
            <a:r>
              <a:rPr lang="en-US" sz="3200" i="1" dirty="0" smtClean="0">
                <a:solidFill>
                  <a:srgbClr val="FFC000"/>
                </a:solidFill>
              </a:rPr>
              <a:t>– John 16:13</a:t>
            </a:r>
            <a:endParaRPr lang="en-US" sz="3200" i="1" dirty="0">
              <a:solidFill>
                <a:srgbClr val="FFC000"/>
              </a:solidFill>
              <a:latin typeface="Times New Roman" pitchFamily="18" charset="0"/>
            </a:endParaRPr>
          </a:p>
        </p:txBody>
      </p:sp>
      <p:sp>
        <p:nvSpPr>
          <p:cNvPr id="6" name="Rectangle 2"/>
          <p:cNvSpPr txBox="1">
            <a:spLocks noChangeArrowheads="1"/>
          </p:cNvSpPr>
          <p:nvPr/>
        </p:nvSpPr>
        <p:spPr bwMode="auto">
          <a:xfrm>
            <a:off x="381000" y="762000"/>
            <a:ext cx="8382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4000" dirty="0" smtClean="0">
                <a:solidFill>
                  <a:srgbClr val="FFFF66"/>
                </a:solidFill>
                <a:latin typeface="Calibri" pitchFamily="34" charset="0"/>
                <a:ea typeface="+mj-ea"/>
                <a:cs typeface="+mj-cs"/>
              </a:rPr>
              <a:t>Only through His Word</a:t>
            </a:r>
          </a:p>
        </p:txBody>
      </p:sp>
      <p:sp>
        <p:nvSpPr>
          <p:cNvPr id="8"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How is God Speaking to Me?</a:t>
            </a:r>
          </a:p>
        </p:txBody>
      </p:sp>
      <p:sp>
        <p:nvSpPr>
          <p:cNvPr id="11" name="Rectangle 3"/>
          <p:cNvSpPr txBox="1">
            <a:spLocks noChangeArrowheads="1"/>
          </p:cNvSpPr>
          <p:nvPr/>
        </p:nvSpPr>
        <p:spPr bwMode="auto">
          <a:xfrm>
            <a:off x="228600" y="1524000"/>
            <a:ext cx="8586788" cy="2209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533400" marR="0" lvl="0" indent="-533400" algn="l" defTabSz="914400" rtl="0" eaLnBrk="1" fontAlgn="base" latinLnBrk="0" hangingPunct="1">
              <a:lnSpc>
                <a:spcPct val="90000"/>
              </a:lnSpc>
              <a:spcBef>
                <a:spcPct val="20000"/>
              </a:spcBef>
              <a:spcAft>
                <a:spcPct val="0"/>
              </a:spcAft>
              <a:buClr>
                <a:srgbClr val="FFFF00"/>
              </a:buClr>
              <a:buSzPct val="90000"/>
              <a:buFont typeface="Wingdings" pitchFamily="2" charset="2"/>
              <a:buAutoNum type="arabicPeriod"/>
              <a:tabLst/>
              <a:defRPr/>
            </a:pPr>
            <a:r>
              <a:rPr kumimoji="0" lang="en-US" sz="3600" b="0" i="0" u="none" strike="noStrike" kern="0" cap="none" spc="0" normalizeH="0" baseline="0" noProof="0" dirty="0" smtClean="0">
                <a:ln>
                  <a:noFill/>
                </a:ln>
                <a:solidFill>
                  <a:srgbClr val="FFFF00"/>
                </a:solidFill>
                <a:effectLst/>
                <a:uLnTx/>
                <a:uFillTx/>
                <a:latin typeface="Garamond" pitchFamily="18" charset="0"/>
              </a:rPr>
              <a:t>The New Testament is the end of revelation to man</a:t>
            </a:r>
          </a:p>
          <a:p>
            <a:pPr marL="533400" marR="0" lvl="0" indent="-533400" algn="l" defTabSz="914400" rtl="0" eaLnBrk="1" fontAlgn="base" latinLnBrk="0" hangingPunct="1">
              <a:lnSpc>
                <a:spcPct val="90000"/>
              </a:lnSpc>
              <a:spcBef>
                <a:spcPct val="20000"/>
              </a:spcBef>
              <a:spcAft>
                <a:spcPct val="0"/>
              </a:spcAft>
              <a:buClr>
                <a:srgbClr val="FFFF00"/>
              </a:buClr>
              <a:buSzPct val="90000"/>
              <a:buFont typeface="Wingdings" pitchFamily="2" charset="2"/>
              <a:buAutoNum type="arabicPeriod"/>
              <a:tabLst/>
              <a:defRPr/>
            </a:pPr>
            <a:r>
              <a:rPr kumimoji="0" lang="en-US" sz="3600" b="0" i="0" u="none" strike="noStrike" kern="0" cap="none" spc="0" normalizeH="0" baseline="0" noProof="0" dirty="0" smtClean="0">
                <a:ln>
                  <a:noFill/>
                </a:ln>
                <a:solidFill>
                  <a:srgbClr val="FFFF00"/>
                </a:solidFill>
                <a:effectLst/>
                <a:uLnTx/>
                <a:uFillTx/>
                <a:latin typeface="Garamond" pitchFamily="18" charset="0"/>
              </a:rPr>
              <a:t>The New Testament is completely sufficient</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683"/>
                                        </p:tgtEl>
                                        <p:attrNameLst>
                                          <p:attrName>style.visibility</p:attrName>
                                        </p:attrNameLst>
                                      </p:cBhvr>
                                      <p:to>
                                        <p:strVal val="visible"/>
                                      </p:to>
                                    </p:set>
                                    <p:anim calcmode="lin" valueType="num">
                                      <p:cBhvr>
                                        <p:cTn id="7" dur="1000" fill="hold"/>
                                        <p:tgtEl>
                                          <p:spTgt spid="71683"/>
                                        </p:tgtEl>
                                        <p:attrNameLst>
                                          <p:attrName>ppt_w</p:attrName>
                                        </p:attrNameLst>
                                      </p:cBhvr>
                                      <p:tavLst>
                                        <p:tav tm="0">
                                          <p:val>
                                            <p:strVal val="#ppt_w*0.70"/>
                                          </p:val>
                                        </p:tav>
                                        <p:tav tm="100000">
                                          <p:val>
                                            <p:strVal val="#ppt_w"/>
                                          </p:val>
                                        </p:tav>
                                      </p:tavLst>
                                    </p:anim>
                                    <p:anim calcmode="lin" valueType="num">
                                      <p:cBhvr>
                                        <p:cTn id="8" dur="1000" fill="hold"/>
                                        <p:tgtEl>
                                          <p:spTgt spid="71683"/>
                                        </p:tgtEl>
                                        <p:attrNameLst>
                                          <p:attrName>ppt_h</p:attrName>
                                        </p:attrNameLst>
                                      </p:cBhvr>
                                      <p:tavLst>
                                        <p:tav tm="0">
                                          <p:val>
                                            <p:strVal val="#ppt_h"/>
                                          </p:val>
                                        </p:tav>
                                        <p:tav tm="100000">
                                          <p:val>
                                            <p:strVal val="#ppt_h"/>
                                          </p:val>
                                        </p:tav>
                                      </p:tavLst>
                                    </p:anim>
                                    <p:animEffect transition="in" filter="fade">
                                      <p:cBhvr>
                                        <p:cTn id="9" dur="1000"/>
                                        <p:tgtEl>
                                          <p:spTgt spid="71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304800" y="152400"/>
            <a:ext cx="8637588" cy="914400"/>
          </a:xfrm>
        </p:spPr>
        <p:txBody>
          <a:bodyPr/>
          <a:lstStyle/>
          <a:p>
            <a:pPr eaLnBrk="1" hangingPunct="1">
              <a:defRPr/>
            </a:pPr>
            <a:r>
              <a:rPr lang="en-US" sz="4800" i="1" dirty="0" smtClean="0">
                <a:solidFill>
                  <a:srgbClr val="FFFF66"/>
                </a:solidFill>
                <a:latin typeface="Calibri" pitchFamily="34" charset="0"/>
              </a:rPr>
              <a:t>Other Ideas of How God Speaks</a:t>
            </a:r>
            <a:endParaRPr lang="en-US" sz="4800" i="1" dirty="0" smtClean="0">
              <a:latin typeface="Calibri" pitchFamily="34" charset="0"/>
            </a:endParaRPr>
          </a:p>
        </p:txBody>
      </p:sp>
      <p:sp>
        <p:nvSpPr>
          <p:cNvPr id="73731" name="Rectangle 3"/>
          <p:cNvSpPr>
            <a:spLocks noGrp="1" noChangeArrowheads="1"/>
          </p:cNvSpPr>
          <p:nvPr>
            <p:ph sz="half" idx="1"/>
          </p:nvPr>
        </p:nvSpPr>
        <p:spPr>
          <a:xfrm>
            <a:off x="381001" y="1371600"/>
            <a:ext cx="8763000" cy="3886200"/>
          </a:xfrm>
        </p:spPr>
        <p:txBody>
          <a:bodyPr/>
          <a:lstStyle/>
          <a:p>
            <a:pPr eaLnBrk="1" hangingPunct="1">
              <a:buSzPct val="110000"/>
              <a:buFont typeface="Wingdings" pitchFamily="2" charset="2"/>
              <a:buChar char="§"/>
              <a:defRPr/>
            </a:pPr>
            <a:r>
              <a:rPr lang="en-US" sz="3600" dirty="0" smtClean="0">
                <a:latin typeface="Calibri" pitchFamily="34" charset="0"/>
              </a:rPr>
              <a:t>Through a literal voice (a direct revelation)</a:t>
            </a:r>
          </a:p>
          <a:p>
            <a:pPr eaLnBrk="1" hangingPunct="1">
              <a:buSzPct val="110000"/>
              <a:buFont typeface="Wingdings" pitchFamily="2" charset="2"/>
              <a:buChar char="§"/>
              <a:defRPr/>
            </a:pPr>
            <a:r>
              <a:rPr lang="en-US" sz="3600" dirty="0" smtClean="0">
                <a:latin typeface="Calibri" pitchFamily="34" charset="0"/>
              </a:rPr>
              <a:t>Through dreams</a:t>
            </a:r>
          </a:p>
          <a:p>
            <a:pPr eaLnBrk="1" hangingPunct="1">
              <a:buSzPct val="110000"/>
              <a:buFont typeface="Wingdings" pitchFamily="2" charset="2"/>
              <a:buChar char="§"/>
              <a:defRPr/>
            </a:pPr>
            <a:r>
              <a:rPr lang="en-US" sz="3600" dirty="0" smtClean="0">
                <a:latin typeface="Calibri" pitchFamily="34" charset="0"/>
              </a:rPr>
              <a:t>Through sensations or inward promptings</a:t>
            </a:r>
          </a:p>
          <a:p>
            <a:pPr eaLnBrk="1" hangingPunct="1">
              <a:buSzPct val="110000"/>
              <a:buFont typeface="Wingdings" pitchFamily="2" charset="2"/>
              <a:buChar char="§"/>
              <a:defRPr/>
            </a:pPr>
            <a:r>
              <a:rPr lang="en-US" sz="3600" dirty="0" smtClean="0">
                <a:latin typeface="Calibri" pitchFamily="34" charset="0"/>
              </a:rPr>
              <a:t>Through a sense of God’s peace</a:t>
            </a:r>
          </a:p>
          <a:p>
            <a:pPr eaLnBrk="1" hangingPunct="1">
              <a:buSzPct val="110000"/>
              <a:buFont typeface="Wingdings" pitchFamily="2" charset="2"/>
              <a:buChar char="§"/>
              <a:defRPr/>
            </a:pPr>
            <a:r>
              <a:rPr lang="en-US" sz="3600" dirty="0" smtClean="0">
                <a:latin typeface="Calibri" pitchFamily="34" charset="0"/>
              </a:rPr>
              <a:t>Through meanings of events and circumstances</a:t>
            </a:r>
            <a:endParaRPr lang="en-US" sz="3200" dirty="0" smtClean="0">
              <a:latin typeface="AGaramond"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dissolve">
                                      <p:cBhvr>
                                        <p:cTn id="7" dur="500"/>
                                        <p:tgtEl>
                                          <p:spTgt spid="737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3731">
                                            <p:txEl>
                                              <p:pRg st="1" end="1"/>
                                            </p:txEl>
                                          </p:spTgt>
                                        </p:tgtEl>
                                        <p:attrNameLst>
                                          <p:attrName>style.visibility</p:attrName>
                                        </p:attrNameLst>
                                      </p:cBhvr>
                                      <p:to>
                                        <p:strVal val="visible"/>
                                      </p:to>
                                    </p:set>
                                    <p:animEffect transition="in" filter="dissolve">
                                      <p:cBhvr>
                                        <p:cTn id="12" dur="500"/>
                                        <p:tgtEl>
                                          <p:spTgt spid="737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3731">
                                            <p:txEl>
                                              <p:pRg st="2" end="2"/>
                                            </p:txEl>
                                          </p:spTgt>
                                        </p:tgtEl>
                                        <p:attrNameLst>
                                          <p:attrName>style.visibility</p:attrName>
                                        </p:attrNameLst>
                                      </p:cBhvr>
                                      <p:to>
                                        <p:strVal val="visible"/>
                                      </p:to>
                                    </p:set>
                                    <p:animEffect transition="in" filter="dissolve">
                                      <p:cBhvr>
                                        <p:cTn id="17" dur="500"/>
                                        <p:tgtEl>
                                          <p:spTgt spid="737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3731">
                                            <p:txEl>
                                              <p:pRg st="3" end="3"/>
                                            </p:txEl>
                                          </p:spTgt>
                                        </p:tgtEl>
                                        <p:attrNameLst>
                                          <p:attrName>style.visibility</p:attrName>
                                        </p:attrNameLst>
                                      </p:cBhvr>
                                      <p:to>
                                        <p:strVal val="visible"/>
                                      </p:to>
                                    </p:set>
                                    <p:animEffect transition="in" filter="dissolve">
                                      <p:cBhvr>
                                        <p:cTn id="22" dur="500"/>
                                        <p:tgtEl>
                                          <p:spTgt spid="737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3731">
                                            <p:txEl>
                                              <p:pRg st="4" end="4"/>
                                            </p:txEl>
                                          </p:spTgt>
                                        </p:tgtEl>
                                        <p:attrNameLst>
                                          <p:attrName>style.visibility</p:attrName>
                                        </p:attrNameLst>
                                      </p:cBhvr>
                                      <p:to>
                                        <p:strVal val="visible"/>
                                      </p:to>
                                    </p:set>
                                    <p:animEffect transition="in" filter="dissolve">
                                      <p:cBhvr>
                                        <p:cTn id="27" dur="500"/>
                                        <p:tgtEl>
                                          <p:spTgt spid="737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228600"/>
            <a:ext cx="8637588" cy="914400"/>
          </a:xfrm>
        </p:spPr>
        <p:txBody>
          <a:bodyPr/>
          <a:lstStyle/>
          <a:p>
            <a:pPr eaLnBrk="1" hangingPunct="1"/>
            <a:r>
              <a:rPr lang="en-US" dirty="0" smtClean="0">
                <a:solidFill>
                  <a:srgbClr val="FFFF66"/>
                </a:solidFill>
                <a:effectLst/>
                <a:latin typeface="Calibri" pitchFamily="34" charset="0"/>
              </a:rPr>
              <a:t>Gary Gilley – </a:t>
            </a:r>
            <a:r>
              <a:rPr lang="en-US" u="sng" dirty="0" smtClean="0">
                <a:solidFill>
                  <a:srgbClr val="FFFF66"/>
                </a:solidFill>
                <a:effectLst/>
                <a:latin typeface="Calibri" pitchFamily="34" charset="0"/>
              </a:rPr>
              <a:t>Is That You Lord?</a:t>
            </a:r>
          </a:p>
        </p:txBody>
      </p:sp>
      <p:sp>
        <p:nvSpPr>
          <p:cNvPr id="53251" name="Rectangle 3"/>
          <p:cNvSpPr>
            <a:spLocks noChangeArrowheads="1"/>
          </p:cNvSpPr>
          <p:nvPr/>
        </p:nvSpPr>
        <p:spPr bwMode="auto">
          <a:xfrm>
            <a:off x="381000" y="1143000"/>
            <a:ext cx="8534400" cy="5262979"/>
          </a:xfrm>
          <a:prstGeom prst="rect">
            <a:avLst/>
          </a:prstGeom>
          <a:noFill/>
          <a:ln w="9525">
            <a:noFill/>
            <a:miter lim="800000"/>
            <a:headEnd/>
            <a:tailEnd/>
          </a:ln>
        </p:spPr>
        <p:txBody>
          <a:bodyPr anchor="ctr">
            <a:spAutoFit/>
          </a:bodyPr>
          <a:lstStyle/>
          <a:p>
            <a:r>
              <a:rPr lang="en-US" sz="2400" dirty="0">
                <a:latin typeface="Tahoma" charset="0"/>
              </a:rPr>
              <a:t> </a:t>
            </a:r>
            <a:r>
              <a:rPr lang="en-US" sz="2800" i="1" dirty="0">
                <a:latin typeface="Times New Roman" pitchFamily="18" charset="0"/>
                <a:cs typeface="Times New Roman" pitchFamily="18" charset="0"/>
              </a:rPr>
              <a:t> </a:t>
            </a:r>
            <a:r>
              <a:rPr lang="en-US" sz="2800" i="1" dirty="0" smtClean="0"/>
              <a:t>We constantly overhear in Christian circles that someone is looking for the will of God for his life.  He is most likely speaking of the major decisions - who to marry, where to attend school, what vocations to follow, etc. Others are seeking God’s will for slightly lesser concerns: what car or house to buy, church to attend, vacation to take.  We have been taught that the will of God can be ascertained through divinely prompted feelings, hunches, impressions or dreams. . . To be sure these methods are usually coupled with analysis of circumstances, wise counsel and the peace of God.  </a:t>
            </a:r>
            <a:endParaRPr lang="en-US" sz="2800"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228600"/>
            <a:ext cx="8637588" cy="914400"/>
          </a:xfrm>
        </p:spPr>
        <p:txBody>
          <a:bodyPr/>
          <a:lstStyle/>
          <a:p>
            <a:pPr eaLnBrk="1" hangingPunct="1"/>
            <a:r>
              <a:rPr lang="en-US" dirty="0" smtClean="0">
                <a:solidFill>
                  <a:srgbClr val="FFFF66"/>
                </a:solidFill>
                <a:effectLst/>
                <a:latin typeface="Calibri" pitchFamily="34" charset="0"/>
              </a:rPr>
              <a:t>Gary Gilley – </a:t>
            </a:r>
            <a:r>
              <a:rPr lang="en-US" u="sng" dirty="0" smtClean="0">
                <a:solidFill>
                  <a:srgbClr val="FFFF66"/>
                </a:solidFill>
                <a:effectLst/>
                <a:latin typeface="Calibri" pitchFamily="34" charset="0"/>
              </a:rPr>
              <a:t>Is That You Lord?</a:t>
            </a:r>
          </a:p>
        </p:txBody>
      </p:sp>
      <p:sp>
        <p:nvSpPr>
          <p:cNvPr id="53251" name="Rectangle 3"/>
          <p:cNvSpPr>
            <a:spLocks noChangeArrowheads="1"/>
          </p:cNvSpPr>
          <p:nvPr/>
        </p:nvSpPr>
        <p:spPr bwMode="auto">
          <a:xfrm>
            <a:off x="381000" y="2404885"/>
            <a:ext cx="8534400" cy="2739211"/>
          </a:xfrm>
          <a:prstGeom prst="rect">
            <a:avLst/>
          </a:prstGeom>
          <a:noFill/>
          <a:ln w="9525">
            <a:noFill/>
            <a:miter lim="800000"/>
            <a:headEnd/>
            <a:tailEnd/>
          </a:ln>
        </p:spPr>
        <p:txBody>
          <a:bodyPr anchor="ctr">
            <a:spAutoFit/>
          </a:bodyPr>
          <a:lstStyle/>
          <a:p>
            <a:r>
              <a:rPr lang="en-US" sz="2400" dirty="0">
                <a:latin typeface="Tahoma" charset="0"/>
              </a:rPr>
              <a:t> </a:t>
            </a:r>
            <a:r>
              <a:rPr lang="en-US" sz="2800" i="1" dirty="0">
                <a:latin typeface="Times New Roman" pitchFamily="18" charset="0"/>
                <a:cs typeface="Times New Roman" pitchFamily="18" charset="0"/>
              </a:rPr>
              <a:t> </a:t>
            </a:r>
            <a:r>
              <a:rPr lang="en-US" sz="3600" i="1" dirty="0" smtClean="0"/>
              <a:t>But here a serious question arises – does the Bible prescribe such methods? Is this how God says we are to discern his will?</a:t>
            </a:r>
            <a:endParaRPr lang="en-US" sz="2800" dirty="0" smtClean="0"/>
          </a:p>
          <a:p>
            <a:endParaRPr lang="en-US" sz="2800"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4755" name="Rectangle 3"/>
          <p:cNvSpPr>
            <a:spLocks noGrp="1" noChangeArrowheads="1"/>
          </p:cNvSpPr>
          <p:nvPr>
            <p:ph sz="half" idx="1"/>
          </p:nvPr>
        </p:nvSpPr>
        <p:spPr>
          <a:xfrm>
            <a:off x="457200" y="1981200"/>
            <a:ext cx="8434388" cy="3200400"/>
          </a:xfrm>
        </p:spPr>
        <p:txBody>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Silence of the Scriptures</a:t>
            </a:r>
          </a:p>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Rare when God spoke</a:t>
            </a:r>
          </a:p>
        </p:txBody>
      </p:sp>
      <p:sp>
        <p:nvSpPr>
          <p:cNvPr id="4"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How is God Speaking to Me?</a:t>
            </a:r>
          </a:p>
        </p:txBody>
      </p:sp>
      <p:sp>
        <p:nvSpPr>
          <p:cNvPr id="6" name="Rectangle 2"/>
          <p:cNvSpPr txBox="1">
            <a:spLocks noChangeArrowheads="1"/>
          </p:cNvSpPr>
          <p:nvPr/>
        </p:nvSpPr>
        <p:spPr bwMode="auto">
          <a:xfrm>
            <a:off x="228600" y="762000"/>
            <a:ext cx="85344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3600" u="sng" dirty="0" smtClean="0">
                <a:solidFill>
                  <a:srgbClr val="FFFF66"/>
                </a:solidFill>
                <a:latin typeface="Calibri" pitchFamily="34" charset="0"/>
                <a:ea typeface="+mj-ea"/>
                <a:cs typeface="+mj-cs"/>
              </a:rPr>
              <a:t>Only</a:t>
            </a:r>
            <a:r>
              <a:rPr lang="en-US" sz="3600" dirty="0" smtClean="0">
                <a:solidFill>
                  <a:srgbClr val="FFFF66"/>
                </a:solidFill>
                <a:latin typeface="Calibri" pitchFamily="34" charset="0"/>
                <a:ea typeface="+mj-ea"/>
                <a:cs typeface="+mj-cs"/>
              </a:rPr>
              <a:t> through His Word – Further Evidence</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dissolve">
                                      <p:cBhvr>
                                        <p:cTn id="12" dur="500"/>
                                        <p:tgtEl>
                                          <p:spTgt spid="747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533400" y="1600200"/>
            <a:ext cx="8434388" cy="3200400"/>
          </a:xfrm>
        </p:spPr>
        <p:txBody>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Silence of the Scriptures</a:t>
            </a:r>
          </a:p>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Rare when God spoke</a:t>
            </a:r>
          </a:p>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No doubt when God spoke</a:t>
            </a:r>
          </a:p>
        </p:txBody>
      </p:sp>
      <p:sp>
        <p:nvSpPr>
          <p:cNvPr id="4"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How is God Speaking to Me?</a:t>
            </a:r>
          </a:p>
        </p:txBody>
      </p:sp>
      <p:sp>
        <p:nvSpPr>
          <p:cNvPr id="6" name="Rectangle 2"/>
          <p:cNvSpPr txBox="1">
            <a:spLocks noChangeArrowheads="1"/>
          </p:cNvSpPr>
          <p:nvPr/>
        </p:nvSpPr>
        <p:spPr bwMode="auto">
          <a:xfrm>
            <a:off x="228600" y="762000"/>
            <a:ext cx="85344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3600" u="sng" dirty="0" smtClean="0">
                <a:solidFill>
                  <a:srgbClr val="FFFF66"/>
                </a:solidFill>
                <a:latin typeface="Calibri" pitchFamily="34" charset="0"/>
                <a:ea typeface="+mj-ea"/>
                <a:cs typeface="+mj-cs"/>
              </a:rPr>
              <a:t>Only</a:t>
            </a:r>
            <a:r>
              <a:rPr lang="en-US" sz="3600" dirty="0" smtClean="0">
                <a:solidFill>
                  <a:srgbClr val="FFFF66"/>
                </a:solidFill>
                <a:latin typeface="Calibri" pitchFamily="34" charset="0"/>
                <a:ea typeface="+mj-ea"/>
                <a:cs typeface="+mj-cs"/>
              </a:rPr>
              <a:t> through His Word – Further Evidence</a:t>
            </a:r>
          </a:p>
        </p:txBody>
      </p:sp>
      <p:sp>
        <p:nvSpPr>
          <p:cNvPr id="5" name="TextBox 4"/>
          <p:cNvSpPr txBox="1"/>
          <p:nvPr/>
        </p:nvSpPr>
        <p:spPr>
          <a:xfrm>
            <a:off x="762000" y="3962400"/>
            <a:ext cx="7467600" cy="2000548"/>
          </a:xfrm>
          <a:prstGeom prst="rect">
            <a:avLst/>
          </a:prstGeom>
          <a:noFill/>
          <a:ln w="28575">
            <a:solidFill>
              <a:srgbClr val="FFC000"/>
            </a:solidFill>
          </a:ln>
        </p:spPr>
        <p:txBody>
          <a:bodyPr wrap="square" rtlCol="0">
            <a:spAutoFit/>
          </a:bodyPr>
          <a:lstStyle/>
          <a:p>
            <a:r>
              <a:rPr lang="en-US" sz="2800" dirty="0" smtClean="0">
                <a:solidFill>
                  <a:srgbClr val="FFFF00"/>
                </a:solidFill>
                <a:latin typeface="Calibri" pitchFamily="34" charset="0"/>
              </a:rPr>
              <a:t>God Speaks in Acts – 13 times</a:t>
            </a:r>
          </a:p>
          <a:p>
            <a:r>
              <a:rPr lang="en-US" sz="2400" dirty="0" smtClean="0">
                <a:latin typeface="Calibri" pitchFamily="34" charset="0"/>
              </a:rPr>
              <a:t>8:26-29		9:4-15			10:1-16</a:t>
            </a:r>
          </a:p>
          <a:p>
            <a:r>
              <a:rPr lang="en-US" sz="2400" dirty="0" smtClean="0">
                <a:latin typeface="Calibri" pitchFamily="34" charset="0"/>
              </a:rPr>
              <a:t>12:7-8			13:2-4			16:6, 9-10</a:t>
            </a:r>
          </a:p>
          <a:p>
            <a:r>
              <a:rPr lang="en-US" sz="2400" dirty="0" smtClean="0">
                <a:latin typeface="Calibri" pitchFamily="34" charset="0"/>
              </a:rPr>
              <a:t>18:9			21:4, 11		22:17-21</a:t>
            </a:r>
          </a:p>
          <a:p>
            <a:r>
              <a:rPr lang="en-US" sz="2400" dirty="0" smtClean="0">
                <a:latin typeface="Calibri" pitchFamily="34" charset="0"/>
              </a:rPr>
              <a:t>23:11</a:t>
            </a:r>
            <a:endParaRPr lang="en-US" sz="24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2" end="2"/>
                                            </p:txEl>
                                          </p:spTgt>
                                        </p:tgtEl>
                                        <p:attrNameLst>
                                          <p:attrName>style.visibility</p:attrName>
                                        </p:attrNameLst>
                                      </p:cBhvr>
                                      <p:to>
                                        <p:strVal val="visible"/>
                                      </p:to>
                                    </p:set>
                                    <p:animEffect transition="in" filter="dissolve">
                                      <p:cBhvr>
                                        <p:cTn id="7" dur="500"/>
                                        <p:tgtEl>
                                          <p:spTgt spid="7475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381000" y="1600200"/>
            <a:ext cx="8434388" cy="3200400"/>
          </a:xfrm>
        </p:spPr>
        <p:txBody>
          <a:bodyPr/>
          <a:lstStyle/>
          <a:p>
            <a:pPr marL="533400" indent="-533400" eaLnBrk="1" hangingPunct="1">
              <a:lnSpc>
                <a:spcPct val="90000"/>
              </a:lnSpc>
              <a:buClr>
                <a:srgbClr val="FFFF00"/>
              </a:buClr>
              <a:buFont typeface="Wingdings" pitchFamily="2" charset="2"/>
              <a:buAutoNum type="arabicPeriod"/>
            </a:pPr>
            <a:r>
              <a:rPr lang="en-US" sz="3600" dirty="0" smtClean="0">
                <a:effectLst/>
                <a:latin typeface="Calibri" pitchFamily="34" charset="0"/>
              </a:rPr>
              <a:t>Silence of the Scriptures</a:t>
            </a:r>
          </a:p>
          <a:p>
            <a:pPr marL="533400" indent="-533400" eaLnBrk="1" hangingPunct="1">
              <a:lnSpc>
                <a:spcPct val="90000"/>
              </a:lnSpc>
              <a:buClr>
                <a:srgbClr val="FFFF00"/>
              </a:buClr>
              <a:buFont typeface="Wingdings" pitchFamily="2" charset="2"/>
              <a:buAutoNum type="arabicPeriod"/>
            </a:pPr>
            <a:r>
              <a:rPr lang="en-US" sz="3600" dirty="0" smtClean="0">
                <a:effectLst/>
                <a:latin typeface="Calibri" pitchFamily="34" charset="0"/>
              </a:rPr>
              <a:t>Rare when God spoke</a:t>
            </a:r>
          </a:p>
          <a:p>
            <a:pPr marL="533400" indent="-533400" eaLnBrk="1" hangingPunct="1">
              <a:lnSpc>
                <a:spcPct val="90000"/>
              </a:lnSpc>
              <a:buClr>
                <a:srgbClr val="FFFF00"/>
              </a:buClr>
              <a:buFont typeface="Wingdings" pitchFamily="2" charset="2"/>
              <a:buAutoNum type="arabicPeriod"/>
            </a:pPr>
            <a:r>
              <a:rPr lang="en-US" sz="3600" dirty="0" smtClean="0">
                <a:effectLst/>
                <a:latin typeface="Calibri" pitchFamily="34" charset="0"/>
              </a:rPr>
              <a:t>No doubt when God spoke</a:t>
            </a:r>
          </a:p>
          <a:p>
            <a:pPr marL="533400" indent="-533400" eaLnBrk="1" hangingPunct="1">
              <a:lnSpc>
                <a:spcPct val="90000"/>
              </a:lnSpc>
              <a:buClr>
                <a:srgbClr val="FFFF00"/>
              </a:buClr>
              <a:buFont typeface="Wingdings" pitchFamily="2" charset="2"/>
              <a:buAutoNum type="arabicPeriod"/>
            </a:pPr>
            <a:r>
              <a:rPr lang="en-US" sz="3600" dirty="0" smtClean="0">
                <a:effectLst/>
                <a:latin typeface="Calibri" pitchFamily="34" charset="0"/>
              </a:rPr>
              <a:t>Decisions are to be made on our own</a:t>
            </a:r>
          </a:p>
        </p:txBody>
      </p:sp>
      <p:sp>
        <p:nvSpPr>
          <p:cNvPr id="4"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How is God Speaking to Me?</a:t>
            </a:r>
          </a:p>
        </p:txBody>
      </p:sp>
      <p:sp>
        <p:nvSpPr>
          <p:cNvPr id="6" name="Rectangle 2"/>
          <p:cNvSpPr txBox="1">
            <a:spLocks noChangeArrowheads="1"/>
          </p:cNvSpPr>
          <p:nvPr/>
        </p:nvSpPr>
        <p:spPr bwMode="auto">
          <a:xfrm>
            <a:off x="228600" y="762000"/>
            <a:ext cx="85344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3600" u="sng" dirty="0" smtClean="0">
                <a:solidFill>
                  <a:srgbClr val="FFFF66"/>
                </a:solidFill>
                <a:latin typeface="Calibri" pitchFamily="34" charset="0"/>
                <a:ea typeface="+mj-ea"/>
                <a:cs typeface="+mj-cs"/>
              </a:rPr>
              <a:t>Only</a:t>
            </a:r>
            <a:r>
              <a:rPr lang="en-US" sz="3600" dirty="0" smtClean="0">
                <a:solidFill>
                  <a:srgbClr val="FFFF66"/>
                </a:solidFill>
                <a:latin typeface="Calibri" pitchFamily="34" charset="0"/>
                <a:ea typeface="+mj-ea"/>
                <a:cs typeface="+mj-cs"/>
              </a:rPr>
              <a:t> through His Word – Further Evidence</a:t>
            </a:r>
          </a:p>
        </p:txBody>
      </p:sp>
      <p:sp>
        <p:nvSpPr>
          <p:cNvPr id="5" name="TextBox 4"/>
          <p:cNvSpPr txBox="1"/>
          <p:nvPr/>
        </p:nvSpPr>
        <p:spPr>
          <a:xfrm>
            <a:off x="685800" y="3962400"/>
            <a:ext cx="8001000" cy="2893100"/>
          </a:xfrm>
          <a:prstGeom prst="rect">
            <a:avLst/>
          </a:prstGeom>
          <a:noFill/>
          <a:ln w="28575">
            <a:solidFill>
              <a:srgbClr val="FFC000"/>
            </a:solidFill>
          </a:ln>
        </p:spPr>
        <p:txBody>
          <a:bodyPr wrap="square" rtlCol="0">
            <a:spAutoFit/>
          </a:bodyPr>
          <a:lstStyle/>
          <a:p>
            <a:r>
              <a:rPr lang="en-US" sz="2600" i="1" baseline="30000" dirty="0" smtClean="0">
                <a:latin typeface="Calibri" pitchFamily="34" charset="0"/>
              </a:rPr>
              <a:t>13</a:t>
            </a:r>
            <a:r>
              <a:rPr lang="en-US" sz="2600" i="1" dirty="0" smtClean="0">
                <a:latin typeface="Calibri" pitchFamily="34" charset="0"/>
              </a:rPr>
              <a:t>Come now, you who say, "Today or tomorrow we will go into such and such a town and spend a year there and trade and make a profit"— </a:t>
            </a:r>
            <a:r>
              <a:rPr lang="en-US" sz="2600" i="1" baseline="30000" dirty="0" smtClean="0">
                <a:latin typeface="Calibri" pitchFamily="34" charset="0"/>
              </a:rPr>
              <a:t>14</a:t>
            </a:r>
            <a:r>
              <a:rPr lang="en-US" sz="2600" i="1" dirty="0" smtClean="0">
                <a:latin typeface="Calibri" pitchFamily="34" charset="0"/>
              </a:rPr>
              <a:t>yet you do not know what tomorrow will bring. What is your life? For you are a mist that appears for a little time and then vanishes. </a:t>
            </a:r>
            <a:r>
              <a:rPr lang="en-US" sz="2600" i="1" baseline="30000" dirty="0" smtClean="0">
                <a:latin typeface="Calibri" pitchFamily="34" charset="0"/>
              </a:rPr>
              <a:t>15</a:t>
            </a:r>
            <a:r>
              <a:rPr lang="en-US" sz="2600" i="1" dirty="0" smtClean="0">
                <a:latin typeface="Calibri" pitchFamily="34" charset="0"/>
              </a:rPr>
              <a:t>Instead you ought to say, "If the Lord wills, we will live and do this or that."  </a:t>
            </a:r>
            <a:r>
              <a:rPr lang="en-US" sz="2600" i="1" dirty="0" smtClean="0">
                <a:solidFill>
                  <a:srgbClr val="FFC000"/>
                </a:solidFill>
                <a:latin typeface="Calibri" pitchFamily="34" charset="0"/>
              </a:rPr>
              <a:t>- James 4:13-15</a:t>
            </a:r>
            <a:endParaRPr lang="en-US" sz="2600" dirty="0">
              <a:solidFill>
                <a:srgbClr val="FFC0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3" end="3"/>
                                            </p:txEl>
                                          </p:spTgt>
                                        </p:tgtEl>
                                        <p:attrNameLst>
                                          <p:attrName>style.visibility</p:attrName>
                                        </p:attrNameLst>
                                      </p:cBhvr>
                                      <p:to>
                                        <p:strVal val="visible"/>
                                      </p:to>
                                    </p:set>
                                    <p:animEffect transition="in" filter="dissolve">
                                      <p:cBhvr>
                                        <p:cTn id="7" dur="500"/>
                                        <p:tgtEl>
                                          <p:spTgt spid="7475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1981200"/>
            <a:ext cx="8434388" cy="3200400"/>
          </a:xfrm>
        </p:spPr>
        <p:txBody>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Aren’t we told we are to learn lessons from the trials of life?</a:t>
            </a:r>
          </a:p>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What about prayer?  We speak to God, doesn’t he respond in some recognizable way?</a:t>
            </a:r>
          </a:p>
        </p:txBody>
      </p:sp>
      <p:sp>
        <p:nvSpPr>
          <p:cNvPr id="4"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How is God Speaking to Me?</a:t>
            </a:r>
          </a:p>
        </p:txBody>
      </p:sp>
      <p:sp>
        <p:nvSpPr>
          <p:cNvPr id="6" name="Rectangle 2"/>
          <p:cNvSpPr txBox="1">
            <a:spLocks noChangeArrowheads="1"/>
          </p:cNvSpPr>
          <p:nvPr/>
        </p:nvSpPr>
        <p:spPr bwMode="auto">
          <a:xfrm>
            <a:off x="228600" y="762000"/>
            <a:ext cx="85344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3600" u="sng" dirty="0" smtClean="0">
                <a:solidFill>
                  <a:srgbClr val="FFFF66"/>
                </a:solidFill>
                <a:latin typeface="Calibri" pitchFamily="34" charset="0"/>
                <a:ea typeface="+mj-ea"/>
                <a:cs typeface="+mj-cs"/>
              </a:rPr>
              <a:t>Only</a:t>
            </a:r>
            <a:r>
              <a:rPr lang="en-US" sz="3600" dirty="0" smtClean="0">
                <a:solidFill>
                  <a:srgbClr val="FFFF66"/>
                </a:solidFill>
                <a:latin typeface="Calibri" pitchFamily="34" charset="0"/>
                <a:ea typeface="+mj-ea"/>
                <a:cs typeface="+mj-cs"/>
              </a:rPr>
              <a:t> through His Word – Two Objections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dissolve">
                                      <p:cBhvr>
                                        <p:cTn id="12" dur="500"/>
                                        <p:tgtEl>
                                          <p:spTgt spid="747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685800"/>
            <a:ext cx="8637588" cy="914400"/>
          </a:xfrm>
        </p:spPr>
        <p:txBody>
          <a:bodyPr>
            <a:normAutofit fontScale="90000"/>
          </a:bodyPr>
          <a:lstStyle/>
          <a:p>
            <a:pPr algn="ctr" eaLnBrk="1" hangingPunct="1"/>
            <a:r>
              <a:rPr lang="en-US" sz="6600" dirty="0" smtClean="0">
                <a:solidFill>
                  <a:srgbClr val="FFFF66"/>
                </a:solidFill>
                <a:effectLst/>
                <a:latin typeface="Garamond" pitchFamily="18" charset="0"/>
              </a:rPr>
              <a:t>Romans 2:7</a:t>
            </a:r>
          </a:p>
        </p:txBody>
      </p:sp>
      <p:sp>
        <p:nvSpPr>
          <p:cNvPr id="53251" name="Rectangle 3"/>
          <p:cNvSpPr>
            <a:spLocks noChangeArrowheads="1"/>
          </p:cNvSpPr>
          <p:nvPr/>
        </p:nvSpPr>
        <p:spPr bwMode="auto">
          <a:xfrm>
            <a:off x="304800" y="2551331"/>
            <a:ext cx="8534400" cy="2677656"/>
          </a:xfrm>
          <a:prstGeom prst="rect">
            <a:avLst/>
          </a:prstGeom>
          <a:noFill/>
          <a:ln w="9525">
            <a:noFill/>
            <a:miter lim="800000"/>
            <a:headEnd/>
            <a:tailEnd/>
          </a:ln>
        </p:spPr>
        <p:txBody>
          <a:bodyPr wrap="square" anchor="ctr">
            <a:spAutoFit/>
          </a:bodyPr>
          <a:lstStyle/>
          <a:p>
            <a:r>
              <a:rPr lang="en-US" sz="2400" dirty="0">
                <a:latin typeface="Tahoma" charset="0"/>
              </a:rPr>
              <a:t> </a:t>
            </a:r>
            <a:r>
              <a:rPr lang="en-US" sz="3600" i="1" baseline="30000" dirty="0" smtClean="0">
                <a:latin typeface="Calibri" pitchFamily="34" charset="0"/>
              </a:rPr>
              <a:t> </a:t>
            </a:r>
            <a:r>
              <a:rPr lang="en-US" sz="4400" i="1" baseline="30000" dirty="0" smtClean="0"/>
              <a:t>7</a:t>
            </a:r>
            <a:r>
              <a:rPr lang="en-US" sz="4400" i="1" dirty="0" smtClean="0"/>
              <a:t>to those who by patience in well-doing </a:t>
            </a:r>
            <a:r>
              <a:rPr lang="en-US" sz="4400" i="1" dirty="0" smtClean="0">
                <a:solidFill>
                  <a:srgbClr val="FFFF00"/>
                </a:solidFill>
              </a:rPr>
              <a:t>seek for glory and honor and immortality</a:t>
            </a:r>
            <a:r>
              <a:rPr lang="en-US" sz="4400" i="1" dirty="0" smtClean="0"/>
              <a:t>, he will give eternal life;</a:t>
            </a:r>
            <a:endParaRPr lang="en-US" sz="3600" dirty="0" smtClean="0"/>
          </a:p>
          <a:p>
            <a:endParaRPr lang="en-US" sz="3600" dirty="0">
              <a:solidFill>
                <a:srgbClr val="FFFF00"/>
              </a:solidFill>
              <a:latin typeface="Arial" pitchFamily="34" charset="0"/>
              <a:cs typeface="Arial" pitchFamily="34"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304800" y="152400"/>
            <a:ext cx="8637588" cy="914400"/>
          </a:xfrm>
        </p:spPr>
        <p:txBody>
          <a:bodyPr/>
          <a:lstStyle/>
          <a:p>
            <a:pPr lvl="0" eaLnBrk="1" hangingPunct="1">
              <a:defRPr/>
            </a:pPr>
            <a:r>
              <a:rPr lang="en-US" sz="4800" i="1" dirty="0" smtClean="0">
                <a:solidFill>
                  <a:srgbClr val="FFFF66"/>
                </a:solidFill>
                <a:latin typeface="Calibri" pitchFamily="34" charset="0"/>
              </a:rPr>
              <a:t>How is God Speaking to Me?</a:t>
            </a:r>
          </a:p>
        </p:txBody>
      </p:sp>
      <p:sp>
        <p:nvSpPr>
          <p:cNvPr id="73731" name="Rectangle 3"/>
          <p:cNvSpPr>
            <a:spLocks noGrp="1" noChangeArrowheads="1"/>
          </p:cNvSpPr>
          <p:nvPr>
            <p:ph type="body" sz="half" idx="1"/>
          </p:nvPr>
        </p:nvSpPr>
        <p:spPr>
          <a:xfrm>
            <a:off x="381000" y="1752600"/>
            <a:ext cx="8763000" cy="3886200"/>
          </a:xfrm>
        </p:spPr>
        <p:txBody>
          <a:bodyPr>
            <a:normAutofit fontScale="92500"/>
          </a:bodyPr>
          <a:lstStyle/>
          <a:p>
            <a:pPr eaLnBrk="1" hangingPunct="1">
              <a:buSzPct val="110000"/>
              <a:buFont typeface="Wingdings" pitchFamily="2" charset="2"/>
              <a:buChar char="§"/>
              <a:defRPr/>
            </a:pPr>
            <a:r>
              <a:rPr lang="en-US" sz="3600" dirty="0" smtClean="0">
                <a:effectLst/>
                <a:latin typeface="Calibri" pitchFamily="34" charset="0"/>
              </a:rPr>
              <a:t>How much should we contribute? (II Cor. 9:7)</a:t>
            </a:r>
          </a:p>
          <a:p>
            <a:pPr eaLnBrk="1" hangingPunct="1">
              <a:buSzPct val="110000"/>
              <a:buFont typeface="Wingdings" pitchFamily="2" charset="2"/>
              <a:buChar char="§"/>
              <a:defRPr/>
            </a:pPr>
            <a:r>
              <a:rPr lang="en-US" sz="3600" dirty="0" smtClean="0">
                <a:effectLst/>
                <a:latin typeface="Calibri" pitchFamily="34" charset="0"/>
              </a:rPr>
              <a:t>How should we act on certain holidays? (Romans 14:5-9)</a:t>
            </a:r>
          </a:p>
          <a:p>
            <a:pPr eaLnBrk="1" hangingPunct="1">
              <a:buSzPct val="110000"/>
              <a:buFont typeface="Wingdings" pitchFamily="2" charset="2"/>
              <a:buChar char="§"/>
              <a:defRPr/>
            </a:pPr>
            <a:r>
              <a:rPr lang="en-US" sz="3600" dirty="0" smtClean="0">
                <a:effectLst/>
                <a:latin typeface="Calibri" pitchFamily="34" charset="0"/>
              </a:rPr>
              <a:t>What to eat? (I Corinthians 8)</a:t>
            </a:r>
          </a:p>
          <a:p>
            <a:pPr eaLnBrk="1" hangingPunct="1">
              <a:buSzPct val="110000"/>
              <a:buFont typeface="Wingdings" pitchFamily="2" charset="2"/>
              <a:buChar char="§"/>
              <a:defRPr/>
            </a:pPr>
            <a:r>
              <a:rPr lang="en-US" sz="3600" dirty="0" smtClean="0">
                <a:effectLst/>
                <a:latin typeface="Calibri" pitchFamily="34" charset="0"/>
              </a:rPr>
              <a:t>Should we marry? (I Corinthians 7:39-40)</a:t>
            </a:r>
          </a:p>
          <a:p>
            <a:pPr eaLnBrk="1" hangingPunct="1">
              <a:buSzPct val="110000"/>
              <a:buFont typeface="Wingdings" pitchFamily="2" charset="2"/>
              <a:buChar char="§"/>
              <a:defRPr/>
            </a:pPr>
            <a:r>
              <a:rPr lang="en-US" sz="3600" dirty="0" smtClean="0">
                <a:effectLst/>
                <a:latin typeface="Calibri" pitchFamily="34" charset="0"/>
              </a:rPr>
              <a:t>How to conduct business (James 4:13-15)</a:t>
            </a:r>
            <a:endParaRPr lang="en-US" sz="3200" dirty="0" smtClean="0">
              <a:effectLst/>
              <a:latin typeface="AGaramond" pitchFamily="18" charset="0"/>
            </a:endParaRPr>
          </a:p>
        </p:txBody>
      </p:sp>
      <p:sp>
        <p:nvSpPr>
          <p:cNvPr id="4" name="Rectangle 2"/>
          <p:cNvSpPr txBox="1">
            <a:spLocks noChangeArrowheads="1"/>
          </p:cNvSpPr>
          <p:nvPr/>
        </p:nvSpPr>
        <p:spPr bwMode="auto">
          <a:xfrm>
            <a:off x="228600" y="762000"/>
            <a:ext cx="85344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3600" dirty="0" smtClean="0">
                <a:solidFill>
                  <a:srgbClr val="FFFF66"/>
                </a:solidFill>
                <a:latin typeface="Calibri" pitchFamily="34" charset="0"/>
                <a:ea typeface="+mj-ea"/>
                <a:cs typeface="+mj-cs"/>
              </a:rPr>
              <a:t>Scriptural Guidance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dissolve">
                                      <p:cBhvr>
                                        <p:cTn id="7" dur="500"/>
                                        <p:tgtEl>
                                          <p:spTgt spid="737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3731">
                                            <p:txEl>
                                              <p:pRg st="1" end="1"/>
                                            </p:txEl>
                                          </p:spTgt>
                                        </p:tgtEl>
                                        <p:attrNameLst>
                                          <p:attrName>style.visibility</p:attrName>
                                        </p:attrNameLst>
                                      </p:cBhvr>
                                      <p:to>
                                        <p:strVal val="visible"/>
                                      </p:to>
                                    </p:set>
                                    <p:animEffect transition="in" filter="dissolve">
                                      <p:cBhvr>
                                        <p:cTn id="12" dur="500"/>
                                        <p:tgtEl>
                                          <p:spTgt spid="737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3731">
                                            <p:txEl>
                                              <p:pRg st="2" end="2"/>
                                            </p:txEl>
                                          </p:spTgt>
                                        </p:tgtEl>
                                        <p:attrNameLst>
                                          <p:attrName>style.visibility</p:attrName>
                                        </p:attrNameLst>
                                      </p:cBhvr>
                                      <p:to>
                                        <p:strVal val="visible"/>
                                      </p:to>
                                    </p:set>
                                    <p:animEffect transition="in" filter="dissolve">
                                      <p:cBhvr>
                                        <p:cTn id="17" dur="500"/>
                                        <p:tgtEl>
                                          <p:spTgt spid="737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3731">
                                            <p:txEl>
                                              <p:pRg st="3" end="3"/>
                                            </p:txEl>
                                          </p:spTgt>
                                        </p:tgtEl>
                                        <p:attrNameLst>
                                          <p:attrName>style.visibility</p:attrName>
                                        </p:attrNameLst>
                                      </p:cBhvr>
                                      <p:to>
                                        <p:strVal val="visible"/>
                                      </p:to>
                                    </p:set>
                                    <p:animEffect transition="in" filter="dissolve">
                                      <p:cBhvr>
                                        <p:cTn id="22" dur="500"/>
                                        <p:tgtEl>
                                          <p:spTgt spid="737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3731">
                                            <p:txEl>
                                              <p:pRg st="4" end="4"/>
                                            </p:txEl>
                                          </p:spTgt>
                                        </p:tgtEl>
                                        <p:attrNameLst>
                                          <p:attrName>style.visibility</p:attrName>
                                        </p:attrNameLst>
                                      </p:cBhvr>
                                      <p:to>
                                        <p:strVal val="visible"/>
                                      </p:to>
                                    </p:set>
                                    <p:animEffect transition="in" filter="dissolve">
                                      <p:cBhvr>
                                        <p:cTn id="27" dur="500"/>
                                        <p:tgtEl>
                                          <p:spTgt spid="737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47800" y="2057400"/>
            <a:ext cx="6248400" cy="2286000"/>
          </a:xfrm>
        </p:spPr>
        <p:txBody>
          <a:bodyPr/>
          <a:lstStyle/>
          <a:p>
            <a:pPr eaLnBrk="1" hangingPunct="1">
              <a:defRPr/>
            </a:pPr>
            <a:r>
              <a:rPr lang="en-US" sz="6000" i="1" dirty="0" smtClean="0">
                <a:solidFill>
                  <a:srgbClr val="FFFF66"/>
                </a:solidFill>
                <a:latin typeface="Calibri" pitchFamily="34" charset="0"/>
              </a:rPr>
              <a:t>How is God Speaking to Me?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381000"/>
            <a:ext cx="8637588" cy="914400"/>
          </a:xfrm>
        </p:spPr>
        <p:txBody>
          <a:bodyPr>
            <a:normAutofit fontScale="90000"/>
          </a:bodyPr>
          <a:lstStyle/>
          <a:p>
            <a:pPr eaLnBrk="1" hangingPunct="1"/>
            <a:r>
              <a:rPr lang="en-US" sz="6600" dirty="0" smtClean="0">
                <a:solidFill>
                  <a:srgbClr val="FFFF66"/>
                </a:solidFill>
                <a:effectLst/>
                <a:latin typeface="Garamond" pitchFamily="18" charset="0"/>
              </a:rPr>
              <a:t>I Peter 1:8b</a:t>
            </a:r>
          </a:p>
        </p:txBody>
      </p:sp>
      <p:sp>
        <p:nvSpPr>
          <p:cNvPr id="53251" name="Rectangle 3"/>
          <p:cNvSpPr>
            <a:spLocks noChangeArrowheads="1"/>
          </p:cNvSpPr>
          <p:nvPr/>
        </p:nvSpPr>
        <p:spPr bwMode="auto">
          <a:xfrm>
            <a:off x="381000" y="1981200"/>
            <a:ext cx="8534400" cy="2123658"/>
          </a:xfrm>
          <a:prstGeom prst="rect">
            <a:avLst/>
          </a:prstGeom>
          <a:noFill/>
          <a:ln w="9525">
            <a:noFill/>
            <a:miter lim="800000"/>
            <a:headEnd/>
            <a:tailEnd/>
          </a:ln>
        </p:spPr>
        <p:txBody>
          <a:bodyPr wrap="square" anchor="ctr">
            <a:spAutoFit/>
          </a:bodyPr>
          <a:lstStyle/>
          <a:p>
            <a:pPr eaLnBrk="1" hangingPunct="1"/>
            <a:r>
              <a:rPr lang="en-US" sz="2400" dirty="0">
                <a:latin typeface="Tahoma" charset="0"/>
              </a:rPr>
              <a:t> </a:t>
            </a:r>
            <a:r>
              <a:rPr lang="en-US" sz="2000" i="1" dirty="0"/>
              <a:t> </a:t>
            </a:r>
            <a:r>
              <a:rPr lang="en-US" sz="4400" i="1" dirty="0"/>
              <a:t>you believe in him and rejoice with joy that is inexpressible and filled with </a:t>
            </a:r>
            <a:r>
              <a:rPr lang="en-US" sz="4400" i="1" dirty="0" smtClean="0"/>
              <a:t>glory</a:t>
            </a:r>
            <a:endParaRPr lang="en-US" sz="36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381000"/>
            <a:ext cx="8637588" cy="914400"/>
          </a:xfrm>
        </p:spPr>
        <p:txBody>
          <a:bodyPr>
            <a:normAutofit fontScale="90000"/>
          </a:bodyPr>
          <a:lstStyle/>
          <a:p>
            <a:pPr eaLnBrk="1" hangingPunct="1"/>
            <a:r>
              <a:rPr lang="en-US" sz="6600" dirty="0" smtClean="0">
                <a:solidFill>
                  <a:srgbClr val="FFFF66"/>
                </a:solidFill>
                <a:effectLst/>
                <a:latin typeface="Garamond" pitchFamily="18" charset="0"/>
              </a:rPr>
              <a:t>II Peter 1:3-4</a:t>
            </a:r>
          </a:p>
        </p:txBody>
      </p:sp>
      <p:sp>
        <p:nvSpPr>
          <p:cNvPr id="53251" name="Rectangle 3"/>
          <p:cNvSpPr>
            <a:spLocks noChangeArrowheads="1"/>
          </p:cNvSpPr>
          <p:nvPr/>
        </p:nvSpPr>
        <p:spPr bwMode="auto">
          <a:xfrm>
            <a:off x="457200" y="1524000"/>
            <a:ext cx="8534400" cy="4524315"/>
          </a:xfrm>
          <a:prstGeom prst="rect">
            <a:avLst/>
          </a:prstGeom>
          <a:noFill/>
          <a:ln w="9525">
            <a:noFill/>
            <a:miter lim="800000"/>
            <a:headEnd/>
            <a:tailEnd/>
          </a:ln>
        </p:spPr>
        <p:txBody>
          <a:bodyPr anchor="ctr">
            <a:spAutoFit/>
          </a:bodyPr>
          <a:lstStyle/>
          <a:p>
            <a:pPr eaLnBrk="1" hangingPunct="1"/>
            <a:r>
              <a:rPr lang="en-US" sz="2400" dirty="0">
                <a:latin typeface="Tahoma" charset="0"/>
              </a:rPr>
              <a:t> </a:t>
            </a:r>
            <a:r>
              <a:rPr lang="en-US" sz="2000" i="1" dirty="0">
                <a:latin typeface="Garamond" pitchFamily="18" charset="0"/>
              </a:rPr>
              <a:t>    </a:t>
            </a:r>
            <a:r>
              <a:rPr lang="en-US" sz="3200" b="1" i="1" baseline="30000" dirty="0"/>
              <a:t>3</a:t>
            </a:r>
            <a:r>
              <a:rPr lang="en-US" sz="3200" i="1" dirty="0"/>
              <a:t>His divine power has granted to us all things that pertain to life and godliness, through the knowledge of him who called us to his own glory and excellence, </a:t>
            </a:r>
            <a:r>
              <a:rPr lang="en-US" sz="3200" b="1" i="1" baseline="30000" dirty="0"/>
              <a:t>4</a:t>
            </a:r>
            <a:r>
              <a:rPr lang="en-US" sz="3200" i="1" dirty="0"/>
              <a:t>by which he has granted to us his precious and very great promises, so that through them you may become partakers of the divine nature, having escaped from the corruption that is in the world because of sinful desire</a:t>
            </a:r>
            <a:r>
              <a:rPr lang="en-US" sz="3200" i="1" dirty="0" smtClean="0"/>
              <a:t>.</a:t>
            </a:r>
            <a:endParaRPr lang="en-US" sz="36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304800" y="152400"/>
            <a:ext cx="8637588" cy="914400"/>
          </a:xfrm>
        </p:spPr>
        <p:txBody>
          <a:bodyPr/>
          <a:lstStyle/>
          <a:p>
            <a:pPr eaLnBrk="1" hangingPunct="1">
              <a:defRPr/>
            </a:pPr>
            <a:r>
              <a:rPr lang="en-US" sz="4800" i="1" dirty="0" smtClean="0">
                <a:solidFill>
                  <a:srgbClr val="FFFF66"/>
                </a:solidFill>
                <a:latin typeface="AGaramond" pitchFamily="18" charset="0"/>
              </a:rPr>
              <a:t>Peter’s Failures</a:t>
            </a:r>
            <a:endParaRPr lang="en-US" sz="4800" i="1" dirty="0" smtClean="0">
              <a:latin typeface="AGaramond" pitchFamily="18" charset="0"/>
            </a:endParaRPr>
          </a:p>
        </p:txBody>
      </p:sp>
      <p:sp>
        <p:nvSpPr>
          <p:cNvPr id="73731" name="Rectangle 3"/>
          <p:cNvSpPr>
            <a:spLocks noGrp="1" noChangeArrowheads="1"/>
          </p:cNvSpPr>
          <p:nvPr>
            <p:ph type="body" sz="half" idx="1"/>
          </p:nvPr>
        </p:nvSpPr>
        <p:spPr>
          <a:xfrm>
            <a:off x="381001" y="1371600"/>
            <a:ext cx="8763000" cy="5257800"/>
          </a:xfrm>
        </p:spPr>
        <p:txBody>
          <a:bodyPr/>
          <a:lstStyle/>
          <a:p>
            <a:pPr eaLnBrk="1" hangingPunct="1">
              <a:defRPr/>
            </a:pPr>
            <a:r>
              <a:rPr lang="en-US" sz="3200" dirty="0" smtClean="0">
                <a:latin typeface="AGaramond" pitchFamily="18" charset="0"/>
              </a:rPr>
              <a:t>Walking on Water – Matthew 14:28-32</a:t>
            </a:r>
          </a:p>
          <a:p>
            <a:pPr eaLnBrk="1" hangingPunct="1">
              <a:defRPr/>
            </a:pPr>
            <a:r>
              <a:rPr lang="en-US" sz="3200" dirty="0" smtClean="0">
                <a:latin typeface="AGaramond" pitchFamily="18" charset="0"/>
              </a:rPr>
              <a:t>Confession of Faith – Matthew 16:21-23</a:t>
            </a:r>
          </a:p>
          <a:p>
            <a:pPr eaLnBrk="1" hangingPunct="1">
              <a:defRPr/>
            </a:pPr>
            <a:r>
              <a:rPr lang="en-US" sz="3200" dirty="0" smtClean="0">
                <a:latin typeface="AGaramond" pitchFamily="18" charset="0"/>
              </a:rPr>
              <a:t>Transfiguration – Matthew 17:4-5</a:t>
            </a:r>
          </a:p>
          <a:p>
            <a:pPr eaLnBrk="1" hangingPunct="1">
              <a:defRPr/>
            </a:pPr>
            <a:r>
              <a:rPr lang="en-US" sz="3200" dirty="0" smtClean="0">
                <a:latin typeface="AGaramond" pitchFamily="18" charset="0"/>
              </a:rPr>
              <a:t>In the Garden – Mark 14:32-40</a:t>
            </a:r>
          </a:p>
          <a:p>
            <a:pPr eaLnBrk="1" hangingPunct="1">
              <a:defRPr/>
            </a:pPr>
            <a:r>
              <a:rPr lang="en-US" sz="3200" dirty="0" smtClean="0">
                <a:latin typeface="AGaramond" pitchFamily="18" charset="0"/>
              </a:rPr>
              <a:t>Denying Christ – Matt. 26:33-35, Luke 22:54-62</a:t>
            </a:r>
          </a:p>
          <a:p>
            <a:pPr eaLnBrk="1" hangingPunct="1">
              <a:defRPr/>
            </a:pPr>
            <a:r>
              <a:rPr lang="en-US" sz="3200" dirty="0" smtClean="0">
                <a:latin typeface="AGaramond" pitchFamily="18" charset="0"/>
              </a:rPr>
              <a:t>Withstood to the Face – Galatians 2:11-14</a:t>
            </a:r>
          </a:p>
          <a:p>
            <a:pPr eaLnBrk="1" hangingPunct="1">
              <a:defRPr/>
            </a:pPr>
            <a:endParaRPr lang="en-US" sz="3200" dirty="0" smtClean="0">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dissolve">
                                      <p:cBhvr>
                                        <p:cTn id="7" dur="500"/>
                                        <p:tgtEl>
                                          <p:spTgt spid="737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3731">
                                            <p:txEl>
                                              <p:pRg st="1" end="1"/>
                                            </p:txEl>
                                          </p:spTgt>
                                        </p:tgtEl>
                                        <p:attrNameLst>
                                          <p:attrName>style.visibility</p:attrName>
                                        </p:attrNameLst>
                                      </p:cBhvr>
                                      <p:to>
                                        <p:strVal val="visible"/>
                                      </p:to>
                                    </p:set>
                                    <p:animEffect transition="in" filter="dissolve">
                                      <p:cBhvr>
                                        <p:cTn id="12" dur="500"/>
                                        <p:tgtEl>
                                          <p:spTgt spid="737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3731">
                                            <p:txEl>
                                              <p:pRg st="2" end="2"/>
                                            </p:txEl>
                                          </p:spTgt>
                                        </p:tgtEl>
                                        <p:attrNameLst>
                                          <p:attrName>style.visibility</p:attrName>
                                        </p:attrNameLst>
                                      </p:cBhvr>
                                      <p:to>
                                        <p:strVal val="visible"/>
                                      </p:to>
                                    </p:set>
                                    <p:animEffect transition="in" filter="dissolve">
                                      <p:cBhvr>
                                        <p:cTn id="17" dur="500"/>
                                        <p:tgtEl>
                                          <p:spTgt spid="737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3731">
                                            <p:txEl>
                                              <p:pRg st="3" end="3"/>
                                            </p:txEl>
                                          </p:spTgt>
                                        </p:tgtEl>
                                        <p:attrNameLst>
                                          <p:attrName>style.visibility</p:attrName>
                                        </p:attrNameLst>
                                      </p:cBhvr>
                                      <p:to>
                                        <p:strVal val="visible"/>
                                      </p:to>
                                    </p:set>
                                    <p:animEffect transition="in" filter="dissolve">
                                      <p:cBhvr>
                                        <p:cTn id="22" dur="500"/>
                                        <p:tgtEl>
                                          <p:spTgt spid="737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3731">
                                            <p:txEl>
                                              <p:pRg st="4" end="4"/>
                                            </p:txEl>
                                          </p:spTgt>
                                        </p:tgtEl>
                                        <p:attrNameLst>
                                          <p:attrName>style.visibility</p:attrName>
                                        </p:attrNameLst>
                                      </p:cBhvr>
                                      <p:to>
                                        <p:strVal val="visible"/>
                                      </p:to>
                                    </p:set>
                                    <p:animEffect transition="in" filter="dissolve">
                                      <p:cBhvr>
                                        <p:cTn id="27" dur="500"/>
                                        <p:tgtEl>
                                          <p:spTgt spid="737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3731">
                                            <p:txEl>
                                              <p:pRg st="5" end="5"/>
                                            </p:txEl>
                                          </p:spTgt>
                                        </p:tgtEl>
                                        <p:attrNameLst>
                                          <p:attrName>style.visibility</p:attrName>
                                        </p:attrNameLst>
                                      </p:cBhvr>
                                      <p:to>
                                        <p:strVal val="visible"/>
                                      </p:to>
                                    </p:set>
                                    <p:animEffect transition="in" filter="dissolve">
                                      <p:cBhvr>
                                        <p:cTn id="32" dur="500"/>
                                        <p:tgtEl>
                                          <p:spTgt spid="737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304800" y="152400"/>
            <a:ext cx="8637588" cy="914400"/>
          </a:xfrm>
        </p:spPr>
        <p:txBody>
          <a:bodyPr/>
          <a:lstStyle/>
          <a:p>
            <a:pPr eaLnBrk="1" hangingPunct="1">
              <a:defRPr/>
            </a:pPr>
            <a:r>
              <a:rPr lang="en-US" sz="4800" i="1" dirty="0" smtClean="0">
                <a:solidFill>
                  <a:srgbClr val="FFFF66"/>
                </a:solidFill>
                <a:latin typeface="AGaramond" pitchFamily="18" charset="0"/>
              </a:rPr>
              <a:t>Peter’s Trials and Tragedies</a:t>
            </a:r>
            <a:endParaRPr lang="en-US" sz="4800" i="1" dirty="0" smtClean="0">
              <a:latin typeface="AGaramond" pitchFamily="18" charset="0"/>
            </a:endParaRPr>
          </a:p>
        </p:txBody>
      </p:sp>
      <p:sp>
        <p:nvSpPr>
          <p:cNvPr id="73731" name="Rectangle 3"/>
          <p:cNvSpPr>
            <a:spLocks noGrp="1" noChangeArrowheads="1"/>
          </p:cNvSpPr>
          <p:nvPr>
            <p:ph type="body" sz="half" idx="1"/>
          </p:nvPr>
        </p:nvSpPr>
        <p:spPr>
          <a:xfrm>
            <a:off x="381001" y="1371600"/>
            <a:ext cx="8763000" cy="3886200"/>
          </a:xfrm>
        </p:spPr>
        <p:txBody>
          <a:bodyPr/>
          <a:lstStyle/>
          <a:p>
            <a:pPr eaLnBrk="1" hangingPunct="1">
              <a:defRPr/>
            </a:pPr>
            <a:r>
              <a:rPr lang="en-US" sz="3200" dirty="0" smtClean="0">
                <a:latin typeface="AGaramond" pitchFamily="18" charset="0"/>
              </a:rPr>
              <a:t>Time away from home – Mark 1:30</a:t>
            </a:r>
          </a:p>
          <a:p>
            <a:pPr eaLnBrk="1" hangingPunct="1">
              <a:defRPr/>
            </a:pPr>
            <a:r>
              <a:rPr lang="en-US" sz="3200" dirty="0" smtClean="0">
                <a:latin typeface="AGaramond" pitchFamily="18" charset="0"/>
              </a:rPr>
              <a:t>Witnessed the suffering of Christ – I Peter 4:1</a:t>
            </a:r>
          </a:p>
          <a:p>
            <a:pPr eaLnBrk="1" hangingPunct="1">
              <a:defRPr/>
            </a:pPr>
            <a:r>
              <a:rPr lang="en-US" sz="3200" dirty="0" smtClean="0">
                <a:latin typeface="AGaramond" pitchFamily="18" charset="0"/>
              </a:rPr>
              <a:t>Death of James – Acts 12:1-3</a:t>
            </a:r>
          </a:p>
          <a:p>
            <a:pPr eaLnBrk="1" hangingPunct="1">
              <a:defRPr/>
            </a:pPr>
            <a:r>
              <a:rPr lang="en-US" sz="3200" dirty="0" smtClean="0">
                <a:latin typeface="AGaramond" pitchFamily="18" charset="0"/>
              </a:rPr>
              <a:t>Jerusalem church scattered – Acts 8:1</a:t>
            </a:r>
          </a:p>
          <a:p>
            <a:pPr eaLnBrk="1" hangingPunct="1">
              <a:defRPr/>
            </a:pPr>
            <a:r>
              <a:rPr lang="en-US" sz="3200" dirty="0" smtClean="0">
                <a:latin typeface="AGaramond" pitchFamily="18" charset="0"/>
              </a:rPr>
              <a:t>Various imprisonments and beatings</a:t>
            </a:r>
          </a:p>
          <a:p>
            <a:pPr eaLnBrk="1" hangingPunct="1">
              <a:defRPr/>
            </a:pPr>
            <a:r>
              <a:rPr lang="en-US" sz="3200" dirty="0" smtClean="0">
                <a:latin typeface="AGaramond" pitchFamily="18" charset="0"/>
              </a:rPr>
              <a:t>No hope of relief – John 21:18-19</a:t>
            </a:r>
          </a:p>
          <a:p>
            <a:pPr eaLnBrk="1" hangingPunct="1">
              <a:defRPr/>
            </a:pPr>
            <a:endParaRPr lang="en-US" sz="3200" dirty="0" smtClean="0">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dissolve">
                                      <p:cBhvr>
                                        <p:cTn id="7" dur="500"/>
                                        <p:tgtEl>
                                          <p:spTgt spid="737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3731">
                                            <p:txEl>
                                              <p:pRg st="1" end="1"/>
                                            </p:txEl>
                                          </p:spTgt>
                                        </p:tgtEl>
                                        <p:attrNameLst>
                                          <p:attrName>style.visibility</p:attrName>
                                        </p:attrNameLst>
                                      </p:cBhvr>
                                      <p:to>
                                        <p:strVal val="visible"/>
                                      </p:to>
                                    </p:set>
                                    <p:animEffect transition="in" filter="dissolve">
                                      <p:cBhvr>
                                        <p:cTn id="12" dur="500"/>
                                        <p:tgtEl>
                                          <p:spTgt spid="737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3731">
                                            <p:txEl>
                                              <p:pRg st="2" end="2"/>
                                            </p:txEl>
                                          </p:spTgt>
                                        </p:tgtEl>
                                        <p:attrNameLst>
                                          <p:attrName>style.visibility</p:attrName>
                                        </p:attrNameLst>
                                      </p:cBhvr>
                                      <p:to>
                                        <p:strVal val="visible"/>
                                      </p:to>
                                    </p:set>
                                    <p:animEffect transition="in" filter="dissolve">
                                      <p:cBhvr>
                                        <p:cTn id="17" dur="500"/>
                                        <p:tgtEl>
                                          <p:spTgt spid="737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3731">
                                            <p:txEl>
                                              <p:pRg st="3" end="3"/>
                                            </p:txEl>
                                          </p:spTgt>
                                        </p:tgtEl>
                                        <p:attrNameLst>
                                          <p:attrName>style.visibility</p:attrName>
                                        </p:attrNameLst>
                                      </p:cBhvr>
                                      <p:to>
                                        <p:strVal val="visible"/>
                                      </p:to>
                                    </p:set>
                                    <p:animEffect transition="in" filter="dissolve">
                                      <p:cBhvr>
                                        <p:cTn id="22" dur="500"/>
                                        <p:tgtEl>
                                          <p:spTgt spid="737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3731">
                                            <p:txEl>
                                              <p:pRg st="4" end="4"/>
                                            </p:txEl>
                                          </p:spTgt>
                                        </p:tgtEl>
                                        <p:attrNameLst>
                                          <p:attrName>style.visibility</p:attrName>
                                        </p:attrNameLst>
                                      </p:cBhvr>
                                      <p:to>
                                        <p:strVal val="visible"/>
                                      </p:to>
                                    </p:set>
                                    <p:animEffect transition="in" filter="dissolve">
                                      <p:cBhvr>
                                        <p:cTn id="27" dur="500"/>
                                        <p:tgtEl>
                                          <p:spTgt spid="737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3731">
                                            <p:txEl>
                                              <p:pRg st="5" end="5"/>
                                            </p:txEl>
                                          </p:spTgt>
                                        </p:tgtEl>
                                        <p:attrNameLst>
                                          <p:attrName>style.visibility</p:attrName>
                                        </p:attrNameLst>
                                      </p:cBhvr>
                                      <p:to>
                                        <p:strVal val="visible"/>
                                      </p:to>
                                    </p:set>
                                    <p:animEffect transition="in" filter="dissolve">
                                      <p:cBhvr>
                                        <p:cTn id="32" dur="500"/>
                                        <p:tgtEl>
                                          <p:spTgt spid="737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838200" y="228600"/>
            <a:ext cx="7162800" cy="1219200"/>
          </a:xfrm>
        </p:spPr>
        <p:txBody>
          <a:bodyPr/>
          <a:lstStyle/>
          <a:p>
            <a:pPr eaLnBrk="1" hangingPunct="1">
              <a:defRPr/>
            </a:pPr>
            <a:r>
              <a:rPr lang="en-US" sz="4800" i="1" dirty="0" smtClean="0">
                <a:solidFill>
                  <a:srgbClr val="FFFF66"/>
                </a:solidFill>
                <a:latin typeface="AGaramond" pitchFamily="18" charset="0"/>
              </a:rPr>
              <a:t>Four Reasons </a:t>
            </a:r>
            <a:br>
              <a:rPr lang="en-US" sz="4800" i="1" dirty="0" smtClean="0">
                <a:solidFill>
                  <a:srgbClr val="FFFF66"/>
                </a:solidFill>
                <a:latin typeface="AGaramond" pitchFamily="18" charset="0"/>
              </a:rPr>
            </a:br>
            <a:r>
              <a:rPr lang="en-US" sz="4800" i="1" dirty="0" smtClean="0">
                <a:solidFill>
                  <a:srgbClr val="FFFF66"/>
                </a:solidFill>
                <a:latin typeface="AGaramond" pitchFamily="18" charset="0"/>
              </a:rPr>
              <a:t>Peter Remained Faithful</a:t>
            </a:r>
            <a:endParaRPr lang="en-US" sz="4800" i="1" dirty="0" smtClean="0">
              <a:latin typeface="AGaramond" pitchFamily="18" charset="0"/>
            </a:endParaRPr>
          </a:p>
        </p:txBody>
      </p:sp>
      <p:sp>
        <p:nvSpPr>
          <p:cNvPr id="74755" name="Rectangle 3"/>
          <p:cNvSpPr>
            <a:spLocks noGrp="1" noChangeArrowheads="1"/>
          </p:cNvSpPr>
          <p:nvPr>
            <p:ph type="body" sz="half" idx="1"/>
          </p:nvPr>
        </p:nvSpPr>
        <p:spPr>
          <a:xfrm>
            <a:off x="457200" y="1981200"/>
            <a:ext cx="8434388" cy="3200400"/>
          </a:xfrm>
        </p:spPr>
        <p:txBody>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God was real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228600"/>
            <a:ext cx="8637588" cy="914400"/>
          </a:xfrm>
        </p:spPr>
        <p:txBody>
          <a:bodyPr/>
          <a:lstStyle/>
          <a:p>
            <a:pPr eaLnBrk="1" hangingPunct="1"/>
            <a:r>
              <a:rPr lang="en-US" sz="6600" dirty="0" smtClean="0">
                <a:solidFill>
                  <a:srgbClr val="FFFF66"/>
                </a:solidFill>
                <a:effectLst/>
                <a:latin typeface="Garamond" pitchFamily="18" charset="0"/>
              </a:rPr>
              <a:t>II Peter 1:16-21</a:t>
            </a:r>
          </a:p>
        </p:txBody>
      </p:sp>
      <p:sp>
        <p:nvSpPr>
          <p:cNvPr id="53251" name="Rectangle 3"/>
          <p:cNvSpPr>
            <a:spLocks noChangeArrowheads="1"/>
          </p:cNvSpPr>
          <p:nvPr/>
        </p:nvSpPr>
        <p:spPr bwMode="auto">
          <a:xfrm>
            <a:off x="457200" y="1125382"/>
            <a:ext cx="8534400" cy="5570756"/>
          </a:xfrm>
          <a:prstGeom prst="rect">
            <a:avLst/>
          </a:prstGeom>
          <a:noFill/>
          <a:ln w="9525">
            <a:noFill/>
            <a:miter lim="800000"/>
            <a:headEnd/>
            <a:tailEnd/>
          </a:ln>
        </p:spPr>
        <p:txBody>
          <a:bodyPr anchor="ctr">
            <a:spAutoFit/>
          </a:bodyPr>
          <a:lstStyle/>
          <a:p>
            <a:pPr eaLnBrk="1" hangingPunct="1"/>
            <a:r>
              <a:rPr lang="en-US" sz="2800" dirty="0">
                <a:latin typeface="Tahoma" charset="0"/>
              </a:rPr>
              <a:t> </a:t>
            </a:r>
            <a:r>
              <a:rPr lang="en-US" sz="2400" i="1" dirty="0">
                <a:latin typeface="Garamond" pitchFamily="18" charset="0"/>
              </a:rPr>
              <a:t> </a:t>
            </a:r>
            <a:r>
              <a:rPr lang="en-US" sz="3200" b="1" i="1" baseline="30000" dirty="0"/>
              <a:t>16</a:t>
            </a:r>
            <a:r>
              <a:rPr lang="en-US" sz="3200" i="1" dirty="0"/>
              <a:t>For we did not follow cleverly devised myths when we made known to you the power and coming of our Lord Jesus Christ, but we were eyewitnesses of his majesty. </a:t>
            </a:r>
            <a:r>
              <a:rPr lang="en-US" sz="3200" b="1" i="1" baseline="30000" dirty="0"/>
              <a:t>17</a:t>
            </a:r>
            <a:r>
              <a:rPr lang="en-US" sz="3200" i="1" dirty="0"/>
              <a:t>For when he received honor and glory from God the Father, and the voice was borne to him by the Majestic Glory, "This is my beloved Son, with whom I am well pleased," </a:t>
            </a:r>
            <a:r>
              <a:rPr lang="en-US" sz="3200" b="1" i="1" baseline="30000" dirty="0"/>
              <a:t>18</a:t>
            </a:r>
            <a:r>
              <a:rPr lang="en-US" sz="3200" i="1" dirty="0"/>
              <a:t>we ourselves heard this very voice borne from heaven, for we were with him on the holy mountain.</a:t>
            </a:r>
            <a:r>
              <a:rPr lang="en-US" sz="3200" dirty="0"/>
              <a:t> </a:t>
            </a:r>
            <a:endParaRPr lang="en-US" sz="4000" dirty="0"/>
          </a:p>
          <a:p>
            <a:pPr eaLnBrk="1" hangingPunct="1"/>
            <a:r>
              <a:rPr lang="en-US" sz="3600" dirty="0" smtClean="0">
                <a:latin typeface="Arial" pitchFamily="34" charset="0"/>
                <a:cs typeface="Arial" pitchFamily="34" charset="0"/>
              </a:rPr>
              <a:t>.</a:t>
            </a:r>
            <a:endParaRPr lang="en-US" sz="3600" dirty="0">
              <a:latin typeface="Arial" pitchFamily="34" charset="0"/>
              <a:cs typeface="Arial" pitchFamily="34" charset="0"/>
            </a:endParaRPr>
          </a:p>
        </p:txBody>
      </p:sp>
      <p:cxnSp>
        <p:nvCxnSpPr>
          <p:cNvPr id="5" name="Straight Connector 4"/>
          <p:cNvCxnSpPr/>
          <p:nvPr/>
        </p:nvCxnSpPr>
        <p:spPr bwMode="auto">
          <a:xfrm>
            <a:off x="1524000" y="3124200"/>
            <a:ext cx="50292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6" name="Straight Connector 5"/>
          <p:cNvCxnSpPr/>
          <p:nvPr/>
        </p:nvCxnSpPr>
        <p:spPr bwMode="auto">
          <a:xfrm>
            <a:off x="5562600" y="5029200"/>
            <a:ext cx="25146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8" name="Straight Connector 7"/>
          <p:cNvCxnSpPr/>
          <p:nvPr/>
        </p:nvCxnSpPr>
        <p:spPr bwMode="auto">
          <a:xfrm>
            <a:off x="533400" y="5562600"/>
            <a:ext cx="71628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11" name="Straight Connector 10"/>
          <p:cNvCxnSpPr/>
          <p:nvPr/>
        </p:nvCxnSpPr>
        <p:spPr bwMode="auto">
          <a:xfrm>
            <a:off x="609600" y="6019800"/>
            <a:ext cx="31242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par>
                                <p:cTn id="20" presetID="22" presetClass="entr" presetSubtype="8"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838200" y="228600"/>
            <a:ext cx="7162800" cy="1219200"/>
          </a:xfrm>
        </p:spPr>
        <p:txBody>
          <a:bodyPr/>
          <a:lstStyle/>
          <a:p>
            <a:pPr eaLnBrk="1" hangingPunct="1">
              <a:defRPr/>
            </a:pPr>
            <a:r>
              <a:rPr lang="en-US" sz="4800" i="1" dirty="0" smtClean="0">
                <a:solidFill>
                  <a:srgbClr val="FFFF66"/>
                </a:solidFill>
                <a:latin typeface="AGaramond" pitchFamily="18" charset="0"/>
              </a:rPr>
              <a:t>Four Reasons </a:t>
            </a:r>
            <a:br>
              <a:rPr lang="en-US" sz="4800" i="1" dirty="0" smtClean="0">
                <a:solidFill>
                  <a:srgbClr val="FFFF66"/>
                </a:solidFill>
                <a:latin typeface="AGaramond" pitchFamily="18" charset="0"/>
              </a:rPr>
            </a:br>
            <a:r>
              <a:rPr lang="en-US" sz="4800" i="1" dirty="0" smtClean="0">
                <a:solidFill>
                  <a:srgbClr val="FFFF66"/>
                </a:solidFill>
                <a:latin typeface="AGaramond" pitchFamily="18" charset="0"/>
              </a:rPr>
              <a:t>Peter Remained Faithful</a:t>
            </a:r>
            <a:endParaRPr lang="en-US" sz="4800" i="1" dirty="0" smtClean="0">
              <a:latin typeface="AGaramond" pitchFamily="18" charset="0"/>
            </a:endParaRPr>
          </a:p>
        </p:txBody>
      </p:sp>
      <p:sp>
        <p:nvSpPr>
          <p:cNvPr id="74755" name="Rectangle 3"/>
          <p:cNvSpPr>
            <a:spLocks noGrp="1" noChangeArrowheads="1"/>
          </p:cNvSpPr>
          <p:nvPr>
            <p:ph type="body" sz="half" idx="1"/>
          </p:nvPr>
        </p:nvSpPr>
        <p:spPr>
          <a:xfrm>
            <a:off x="457200" y="1981200"/>
            <a:ext cx="8434388" cy="3200400"/>
          </a:xfrm>
        </p:spPr>
        <p:txBody>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God was real</a:t>
            </a:r>
          </a:p>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God was good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1" end="1"/>
                                            </p:txEl>
                                          </p:spTgt>
                                        </p:tgtEl>
                                        <p:attrNameLst>
                                          <p:attrName>style.visibility</p:attrName>
                                        </p:attrNameLst>
                                      </p:cBhvr>
                                      <p:to>
                                        <p:strVal val="visible"/>
                                      </p:to>
                                    </p:set>
                                    <p:animEffect transition="in" filter="dissolve">
                                      <p:cBhvr>
                                        <p:cTn id="7" dur="500"/>
                                        <p:tgtEl>
                                          <p:spTgt spid="747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838200" y="228600"/>
            <a:ext cx="7162800" cy="1219200"/>
          </a:xfrm>
        </p:spPr>
        <p:txBody>
          <a:bodyPr/>
          <a:lstStyle/>
          <a:p>
            <a:pPr eaLnBrk="1" hangingPunct="1">
              <a:defRPr/>
            </a:pPr>
            <a:r>
              <a:rPr lang="en-US" sz="4800" i="1" dirty="0" smtClean="0">
                <a:solidFill>
                  <a:srgbClr val="FFFF66"/>
                </a:solidFill>
                <a:latin typeface="AGaramond" pitchFamily="18" charset="0"/>
              </a:rPr>
              <a:t>Four Reasons </a:t>
            </a:r>
            <a:br>
              <a:rPr lang="en-US" sz="4800" i="1" dirty="0" smtClean="0">
                <a:solidFill>
                  <a:srgbClr val="FFFF66"/>
                </a:solidFill>
                <a:latin typeface="AGaramond" pitchFamily="18" charset="0"/>
              </a:rPr>
            </a:br>
            <a:r>
              <a:rPr lang="en-US" sz="4800" i="1" dirty="0" smtClean="0">
                <a:solidFill>
                  <a:srgbClr val="FFFF66"/>
                </a:solidFill>
                <a:latin typeface="AGaramond" pitchFamily="18" charset="0"/>
              </a:rPr>
              <a:t>Peter Remained Faithful</a:t>
            </a:r>
            <a:endParaRPr lang="en-US" sz="4800" i="1" dirty="0" smtClean="0">
              <a:latin typeface="AGaramond" pitchFamily="18" charset="0"/>
            </a:endParaRPr>
          </a:p>
        </p:txBody>
      </p:sp>
      <p:sp>
        <p:nvSpPr>
          <p:cNvPr id="74755" name="Rectangle 3"/>
          <p:cNvSpPr>
            <a:spLocks noGrp="1" noChangeArrowheads="1"/>
          </p:cNvSpPr>
          <p:nvPr>
            <p:ph type="body" sz="half" idx="1"/>
          </p:nvPr>
        </p:nvSpPr>
        <p:spPr>
          <a:xfrm>
            <a:off x="457200" y="1981200"/>
            <a:ext cx="8434388" cy="3200400"/>
          </a:xfrm>
        </p:spPr>
        <p:txBody>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God was real</a:t>
            </a:r>
          </a:p>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God was good</a:t>
            </a:r>
          </a:p>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the grace and mercy of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2" end="2"/>
                                            </p:txEl>
                                          </p:spTgt>
                                        </p:tgtEl>
                                        <p:attrNameLst>
                                          <p:attrName>style.visibility</p:attrName>
                                        </p:attrNameLst>
                                      </p:cBhvr>
                                      <p:to>
                                        <p:strVal val="visible"/>
                                      </p:to>
                                    </p:set>
                                    <p:animEffect transition="in" filter="dissolve">
                                      <p:cBhvr>
                                        <p:cTn id="7" dur="500"/>
                                        <p:tgtEl>
                                          <p:spTgt spid="747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1981200"/>
            <a:ext cx="7543800" cy="2286000"/>
          </a:xfrm>
        </p:spPr>
        <p:txBody>
          <a:bodyPr>
            <a:noAutofit/>
          </a:bodyPr>
          <a:lstStyle/>
          <a:p>
            <a:pPr algn="ctr" eaLnBrk="1" hangingPunct="1">
              <a:defRPr/>
            </a:pPr>
            <a:r>
              <a:rPr lang="en-US" sz="6600" b="0" i="1" dirty="0" smtClean="0">
                <a:solidFill>
                  <a:srgbClr val="FFFF66"/>
                </a:solidFill>
                <a:effectLst/>
                <a:latin typeface="Calibri" pitchFamily="34" charset="0"/>
              </a:rPr>
              <a:t>Seeking Glory, Honor and Immortality</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600200" y="152400"/>
            <a:ext cx="6019800" cy="914400"/>
          </a:xfrm>
        </p:spPr>
        <p:txBody>
          <a:bodyPr/>
          <a:lstStyle/>
          <a:p>
            <a:pPr eaLnBrk="1" hangingPunct="1"/>
            <a:r>
              <a:rPr lang="en-US" sz="5400" dirty="0" smtClean="0">
                <a:solidFill>
                  <a:srgbClr val="FFFF66"/>
                </a:solidFill>
                <a:effectLst/>
                <a:latin typeface="Garamond" pitchFamily="18" charset="0"/>
              </a:rPr>
              <a:t>I Peter 1:18-19</a:t>
            </a:r>
          </a:p>
        </p:txBody>
      </p:sp>
      <p:sp>
        <p:nvSpPr>
          <p:cNvPr id="71683" name="Rectangle 3"/>
          <p:cNvSpPr>
            <a:spLocks noChangeArrowheads="1"/>
          </p:cNvSpPr>
          <p:nvPr/>
        </p:nvSpPr>
        <p:spPr bwMode="auto">
          <a:xfrm>
            <a:off x="457200" y="838200"/>
            <a:ext cx="8534400" cy="1538883"/>
          </a:xfrm>
          <a:prstGeom prst="rect">
            <a:avLst/>
          </a:prstGeom>
          <a:noFill/>
          <a:ln w="9525">
            <a:noFill/>
            <a:miter lim="800000"/>
            <a:headEnd/>
            <a:tailEnd/>
          </a:ln>
        </p:spPr>
        <p:txBody>
          <a:bodyPr anchor="ctr">
            <a:spAutoFit/>
          </a:bodyPr>
          <a:lstStyle/>
          <a:p>
            <a:pPr eaLnBrk="1" hangingPunct="1"/>
            <a:r>
              <a:rPr lang="en-US" sz="3400" i="1" dirty="0">
                <a:latin typeface="Times New Roman" pitchFamily="18" charset="0"/>
              </a:rPr>
              <a:t> </a:t>
            </a:r>
            <a:r>
              <a:rPr lang="en-US" sz="3000" b="1" i="1" baseline="30000" dirty="0"/>
              <a:t> 18</a:t>
            </a:r>
            <a:r>
              <a:rPr lang="en-US" sz="3000" i="1" dirty="0"/>
              <a:t>knowing that you were ransomed . . .with the </a:t>
            </a:r>
            <a:r>
              <a:rPr lang="en-US" sz="3000" i="1" dirty="0">
                <a:solidFill>
                  <a:srgbClr val="FFFF66"/>
                </a:solidFill>
              </a:rPr>
              <a:t>precious blood of Christ</a:t>
            </a:r>
            <a:r>
              <a:rPr lang="en-US" sz="3000" i="1" dirty="0"/>
              <a:t>, like that of a lamb without blemish or spot </a:t>
            </a:r>
            <a:endParaRPr lang="en-US" sz="3000" i="1" dirty="0">
              <a:latin typeface="Times New Roman" pitchFamily="18" charset="0"/>
            </a:endParaRPr>
          </a:p>
        </p:txBody>
      </p:sp>
      <p:sp>
        <p:nvSpPr>
          <p:cNvPr id="6" name="Rectangle 2"/>
          <p:cNvSpPr txBox="1">
            <a:spLocks noChangeArrowheads="1"/>
          </p:cNvSpPr>
          <p:nvPr/>
        </p:nvSpPr>
        <p:spPr bwMode="auto">
          <a:xfrm>
            <a:off x="1143000" y="2286000"/>
            <a:ext cx="73152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400" b="0" i="0" u="none" strike="noStrike" kern="0" cap="none" spc="0" normalizeH="0" baseline="0" noProof="0" dirty="0" smtClean="0">
                <a:ln>
                  <a:noFill/>
                </a:ln>
                <a:solidFill>
                  <a:srgbClr val="FFFF66"/>
                </a:solidFill>
                <a:effectLst/>
                <a:uLnTx/>
                <a:uFillTx/>
                <a:latin typeface="Garamond" pitchFamily="18" charset="0"/>
                <a:ea typeface="+mj-ea"/>
                <a:cs typeface="+mj-cs"/>
              </a:rPr>
              <a:t>I Peter 2:21-22,</a:t>
            </a:r>
            <a:r>
              <a:rPr kumimoji="0" lang="en-US" sz="5400" b="0" i="0" u="none" strike="noStrike" kern="0" cap="none" spc="0" normalizeH="0" noProof="0" dirty="0" smtClean="0">
                <a:ln>
                  <a:noFill/>
                </a:ln>
                <a:solidFill>
                  <a:srgbClr val="FFFF66"/>
                </a:solidFill>
                <a:effectLst/>
                <a:uLnTx/>
                <a:uFillTx/>
                <a:latin typeface="Garamond" pitchFamily="18" charset="0"/>
                <a:ea typeface="+mj-ea"/>
                <a:cs typeface="+mj-cs"/>
              </a:rPr>
              <a:t> 24-25</a:t>
            </a:r>
            <a:endParaRPr kumimoji="0" lang="en-US" sz="5400" b="0" i="0" u="none" strike="noStrike" kern="0" cap="none" spc="0" normalizeH="0" baseline="0" noProof="0" dirty="0" smtClean="0">
              <a:ln>
                <a:noFill/>
              </a:ln>
              <a:solidFill>
                <a:srgbClr val="FFFF66"/>
              </a:solidFill>
              <a:effectLst/>
              <a:uLnTx/>
              <a:uFillTx/>
              <a:latin typeface="Garamond" pitchFamily="18" charset="0"/>
              <a:ea typeface="+mj-ea"/>
              <a:cs typeface="+mj-cs"/>
            </a:endParaRPr>
          </a:p>
        </p:txBody>
      </p:sp>
      <p:sp>
        <p:nvSpPr>
          <p:cNvPr id="7" name="Rectangle 3"/>
          <p:cNvSpPr>
            <a:spLocks noChangeArrowheads="1"/>
          </p:cNvSpPr>
          <p:nvPr/>
        </p:nvSpPr>
        <p:spPr bwMode="auto">
          <a:xfrm>
            <a:off x="304800" y="2952691"/>
            <a:ext cx="8534400" cy="3631763"/>
          </a:xfrm>
          <a:prstGeom prst="rect">
            <a:avLst/>
          </a:prstGeom>
          <a:noFill/>
          <a:ln w="9525">
            <a:noFill/>
            <a:miter lim="800000"/>
            <a:headEnd/>
            <a:tailEnd/>
          </a:ln>
        </p:spPr>
        <p:txBody>
          <a:bodyPr anchor="ctr">
            <a:spAutoFit/>
          </a:bodyPr>
          <a:lstStyle/>
          <a:p>
            <a:pPr eaLnBrk="1" hangingPunct="1"/>
            <a:r>
              <a:rPr lang="en-US" sz="3400" i="1" dirty="0">
                <a:latin typeface="Times New Roman" pitchFamily="18" charset="0"/>
              </a:rPr>
              <a:t> </a:t>
            </a:r>
            <a:r>
              <a:rPr lang="en-US" sz="2800" b="1" i="1" baseline="30000" dirty="0"/>
              <a:t> 21</a:t>
            </a:r>
            <a:r>
              <a:rPr lang="en-US" sz="2800" i="1" dirty="0"/>
              <a:t>For to this you have been called, because </a:t>
            </a:r>
            <a:r>
              <a:rPr lang="en-US" sz="2800" i="1" dirty="0">
                <a:solidFill>
                  <a:srgbClr val="FFFF66"/>
                </a:solidFill>
              </a:rPr>
              <a:t>Christ also suffered for you,</a:t>
            </a:r>
            <a:r>
              <a:rPr lang="en-US" sz="2800" i="1" dirty="0"/>
              <a:t> leaving you an example, so that you might follow in his steps. </a:t>
            </a:r>
            <a:r>
              <a:rPr lang="en-US" sz="2800" b="1" i="1" baseline="30000" dirty="0"/>
              <a:t>22</a:t>
            </a:r>
            <a:r>
              <a:rPr lang="en-US" sz="2800" i="1" dirty="0"/>
              <a:t> He committed no sin, neither was deceit found in his mouth. </a:t>
            </a:r>
            <a:r>
              <a:rPr lang="en-US" sz="2800" b="1" i="1" baseline="30000" dirty="0" smtClean="0"/>
              <a:t>24</a:t>
            </a:r>
            <a:r>
              <a:rPr lang="en-US" sz="2800" i="1" dirty="0" smtClean="0"/>
              <a:t> </a:t>
            </a:r>
            <a:r>
              <a:rPr lang="en-US" sz="2800" i="1" dirty="0">
                <a:solidFill>
                  <a:srgbClr val="FFFF66"/>
                </a:solidFill>
              </a:rPr>
              <a:t>He himself bore our sins in his body on the tree</a:t>
            </a:r>
            <a:r>
              <a:rPr lang="en-US" sz="2800" i="1" dirty="0"/>
              <a:t>, that we might die to sin and live to righteousness. </a:t>
            </a:r>
            <a:r>
              <a:rPr lang="en-US" sz="2800" i="1" dirty="0">
                <a:solidFill>
                  <a:srgbClr val="FFFF66"/>
                </a:solidFill>
              </a:rPr>
              <a:t>By his wounds you have been healed. </a:t>
            </a:r>
            <a:r>
              <a:rPr lang="en-US" sz="2800" b="1" i="1" baseline="30000" dirty="0"/>
              <a:t>25</a:t>
            </a:r>
            <a:r>
              <a:rPr lang="en-US" sz="2800" i="1" dirty="0"/>
              <a:t>For you were straying like sheep, but have now returned </a:t>
            </a:r>
            <a:r>
              <a:rPr lang="en-US" sz="2800" i="1" dirty="0" smtClean="0"/>
              <a:t>. . .</a:t>
            </a:r>
            <a:endParaRPr lang="en-US" sz="2800" i="1"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683"/>
                                        </p:tgtEl>
                                        <p:attrNameLst>
                                          <p:attrName>style.visibility</p:attrName>
                                        </p:attrNameLst>
                                      </p:cBhvr>
                                      <p:to>
                                        <p:strVal val="visible"/>
                                      </p:to>
                                    </p:set>
                                    <p:anim calcmode="lin" valueType="num">
                                      <p:cBhvr>
                                        <p:cTn id="7" dur="1000" fill="hold"/>
                                        <p:tgtEl>
                                          <p:spTgt spid="71683"/>
                                        </p:tgtEl>
                                        <p:attrNameLst>
                                          <p:attrName>ppt_w</p:attrName>
                                        </p:attrNameLst>
                                      </p:cBhvr>
                                      <p:tavLst>
                                        <p:tav tm="0">
                                          <p:val>
                                            <p:strVal val="#ppt_w*0.70"/>
                                          </p:val>
                                        </p:tav>
                                        <p:tav tm="100000">
                                          <p:val>
                                            <p:strVal val="#ppt_w"/>
                                          </p:val>
                                        </p:tav>
                                      </p:tavLst>
                                    </p:anim>
                                    <p:anim calcmode="lin" valueType="num">
                                      <p:cBhvr>
                                        <p:cTn id="8" dur="1000" fill="hold"/>
                                        <p:tgtEl>
                                          <p:spTgt spid="71683"/>
                                        </p:tgtEl>
                                        <p:attrNameLst>
                                          <p:attrName>ppt_h</p:attrName>
                                        </p:attrNameLst>
                                      </p:cBhvr>
                                      <p:tavLst>
                                        <p:tav tm="0">
                                          <p:val>
                                            <p:strVal val="#ppt_h"/>
                                          </p:val>
                                        </p:tav>
                                        <p:tav tm="100000">
                                          <p:val>
                                            <p:strVal val="#ppt_h"/>
                                          </p:val>
                                        </p:tav>
                                      </p:tavLst>
                                    </p:anim>
                                    <p:animEffect transition="in" filter="fade">
                                      <p:cBhvr>
                                        <p:cTn id="9" dur="1000"/>
                                        <p:tgtEl>
                                          <p:spTgt spid="71683"/>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dissolv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strVal val="#ppt_w*0.70"/>
                                          </p:val>
                                        </p:tav>
                                        <p:tav tm="100000">
                                          <p:val>
                                            <p:strVal val="#ppt_w"/>
                                          </p:val>
                                        </p:tav>
                                      </p:tavLst>
                                    </p:anim>
                                    <p:anim calcmode="lin" valueType="num">
                                      <p:cBhvr>
                                        <p:cTn id="20" dur="1000" fill="hold"/>
                                        <p:tgtEl>
                                          <p:spTgt spid="7"/>
                                        </p:tgtEl>
                                        <p:attrNameLst>
                                          <p:attrName>ppt_h</p:attrName>
                                        </p:attrNameLst>
                                      </p:cBhvr>
                                      <p:tavLst>
                                        <p:tav tm="0">
                                          <p:val>
                                            <p:strVal val="#ppt_h"/>
                                          </p:val>
                                        </p:tav>
                                        <p:tav tm="100000">
                                          <p:val>
                                            <p:strVal val="#ppt_h"/>
                                          </p:val>
                                        </p:tav>
                                      </p:tavLst>
                                    </p:anim>
                                    <p:animEffect transition="in" filter="fade">
                                      <p:cBhvr>
                                        <p:cTn id="2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p:bldP spid="6" grpId="0"/>
      <p:bldP spid="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838200" y="228600"/>
            <a:ext cx="7162800" cy="1219200"/>
          </a:xfrm>
        </p:spPr>
        <p:txBody>
          <a:bodyPr/>
          <a:lstStyle/>
          <a:p>
            <a:pPr eaLnBrk="1" hangingPunct="1">
              <a:defRPr/>
            </a:pPr>
            <a:r>
              <a:rPr lang="en-US" sz="4800" i="1" dirty="0" smtClean="0">
                <a:solidFill>
                  <a:srgbClr val="FFFF66"/>
                </a:solidFill>
                <a:latin typeface="AGaramond" pitchFamily="18" charset="0"/>
              </a:rPr>
              <a:t>Four Reasons </a:t>
            </a:r>
            <a:br>
              <a:rPr lang="en-US" sz="4800" i="1" dirty="0" smtClean="0">
                <a:solidFill>
                  <a:srgbClr val="FFFF66"/>
                </a:solidFill>
                <a:latin typeface="AGaramond" pitchFamily="18" charset="0"/>
              </a:rPr>
            </a:br>
            <a:r>
              <a:rPr lang="en-US" sz="4800" i="1" dirty="0" smtClean="0">
                <a:solidFill>
                  <a:srgbClr val="FFFF66"/>
                </a:solidFill>
                <a:latin typeface="AGaramond" pitchFamily="18" charset="0"/>
              </a:rPr>
              <a:t>Peter Remained Faithful</a:t>
            </a:r>
            <a:endParaRPr lang="en-US" sz="4800" i="1" dirty="0" smtClean="0">
              <a:latin typeface="AGaramond" pitchFamily="18" charset="0"/>
            </a:endParaRPr>
          </a:p>
        </p:txBody>
      </p:sp>
      <p:sp>
        <p:nvSpPr>
          <p:cNvPr id="74755" name="Rectangle 3"/>
          <p:cNvSpPr>
            <a:spLocks noGrp="1" noChangeArrowheads="1"/>
          </p:cNvSpPr>
          <p:nvPr>
            <p:ph type="body" sz="half" idx="1"/>
          </p:nvPr>
        </p:nvSpPr>
        <p:spPr>
          <a:xfrm>
            <a:off x="457200" y="1981200"/>
            <a:ext cx="8434388" cy="3200400"/>
          </a:xfrm>
        </p:spPr>
        <p:txBody>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God was real</a:t>
            </a:r>
          </a:p>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God was good</a:t>
            </a:r>
          </a:p>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the grace and mercy of God</a:t>
            </a:r>
          </a:p>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he could be faithful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3" end="3"/>
                                            </p:txEl>
                                          </p:spTgt>
                                        </p:tgtEl>
                                        <p:attrNameLst>
                                          <p:attrName>style.visibility</p:attrName>
                                        </p:attrNameLst>
                                      </p:cBhvr>
                                      <p:to>
                                        <p:strVal val="visible"/>
                                      </p:to>
                                    </p:set>
                                    <p:animEffect transition="in" filter="dissolve">
                                      <p:cBhvr>
                                        <p:cTn id="7" dur="500"/>
                                        <p:tgtEl>
                                          <p:spTgt spid="747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228600"/>
            <a:ext cx="8637588" cy="914400"/>
          </a:xfrm>
        </p:spPr>
        <p:txBody>
          <a:bodyPr/>
          <a:lstStyle/>
          <a:p>
            <a:pPr eaLnBrk="1" hangingPunct="1"/>
            <a:r>
              <a:rPr lang="en-US" sz="6600" dirty="0" smtClean="0">
                <a:solidFill>
                  <a:srgbClr val="FFFF66"/>
                </a:solidFill>
                <a:effectLst/>
                <a:latin typeface="Garamond" pitchFamily="18" charset="0"/>
              </a:rPr>
              <a:t>II Peter 1:8-11</a:t>
            </a:r>
          </a:p>
        </p:txBody>
      </p:sp>
      <p:sp>
        <p:nvSpPr>
          <p:cNvPr id="53251" name="Rectangle 3"/>
          <p:cNvSpPr>
            <a:spLocks noChangeArrowheads="1"/>
          </p:cNvSpPr>
          <p:nvPr/>
        </p:nvSpPr>
        <p:spPr bwMode="auto">
          <a:xfrm>
            <a:off x="457200" y="1295400"/>
            <a:ext cx="8534400" cy="4832092"/>
          </a:xfrm>
          <a:prstGeom prst="rect">
            <a:avLst/>
          </a:prstGeom>
          <a:noFill/>
          <a:ln w="9525">
            <a:noFill/>
            <a:miter lim="800000"/>
            <a:headEnd/>
            <a:tailEnd/>
          </a:ln>
        </p:spPr>
        <p:txBody>
          <a:bodyPr anchor="ctr">
            <a:spAutoFit/>
          </a:bodyPr>
          <a:lstStyle/>
          <a:p>
            <a:pPr eaLnBrk="1" hangingPunct="1"/>
            <a:r>
              <a:rPr lang="en-US" sz="2800" dirty="0">
                <a:latin typeface="Tahoma" charset="0"/>
              </a:rPr>
              <a:t> </a:t>
            </a:r>
            <a:r>
              <a:rPr lang="en-US" sz="2400" i="1" dirty="0">
                <a:latin typeface="Garamond" pitchFamily="18" charset="0"/>
              </a:rPr>
              <a:t> </a:t>
            </a:r>
            <a:r>
              <a:rPr lang="en-US" sz="2800" b="1" i="1" baseline="30000" dirty="0"/>
              <a:t>8</a:t>
            </a:r>
            <a:r>
              <a:rPr lang="en-US" sz="2800" i="1" dirty="0"/>
              <a:t>For if these qualities are yours and are increasing, they keep you from being ineffective or unfruitful in the knowledge of our Lord Jesus Christ. </a:t>
            </a:r>
            <a:r>
              <a:rPr lang="en-US" sz="2800" b="1" i="1" baseline="30000" dirty="0"/>
              <a:t>9</a:t>
            </a:r>
            <a:r>
              <a:rPr lang="en-US" sz="2800" i="1" dirty="0"/>
              <a:t>For whoever lacks these qualities is so nearsighted that he is blind, having forgotten that he was cleansed from his former sins. </a:t>
            </a:r>
            <a:r>
              <a:rPr lang="en-US" sz="2800" b="1" i="1" baseline="30000" dirty="0"/>
              <a:t>10</a:t>
            </a:r>
            <a:r>
              <a:rPr lang="en-US" sz="2800" i="1" dirty="0"/>
              <a:t>Therefore, brothers, be all the more diligent to make your calling and election sure, for if you practice these qualities you will never fall. </a:t>
            </a:r>
            <a:r>
              <a:rPr lang="en-US" sz="2800" b="1" i="1" baseline="30000" dirty="0"/>
              <a:t>11</a:t>
            </a:r>
            <a:r>
              <a:rPr lang="en-US" sz="2800" i="1" dirty="0"/>
              <a:t>For in this way there will be richly provided for you an entrance into the eternal kingdom of our Lord and Savior Jesus </a:t>
            </a:r>
            <a:r>
              <a:rPr lang="en-US" sz="2800" i="1" dirty="0" smtClean="0"/>
              <a:t>Christ</a:t>
            </a:r>
            <a:endParaRPr lang="en-US" sz="3600" dirty="0">
              <a:latin typeface="Arial" pitchFamily="34" charset="0"/>
              <a:cs typeface="Arial" pitchFamily="34" charset="0"/>
            </a:endParaRPr>
          </a:p>
        </p:txBody>
      </p:sp>
      <p:cxnSp>
        <p:nvCxnSpPr>
          <p:cNvPr id="5" name="Straight Connector 4"/>
          <p:cNvCxnSpPr/>
          <p:nvPr/>
        </p:nvCxnSpPr>
        <p:spPr bwMode="auto">
          <a:xfrm>
            <a:off x="457200" y="2209800"/>
            <a:ext cx="75438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6" name="Straight Connector 5"/>
          <p:cNvCxnSpPr/>
          <p:nvPr/>
        </p:nvCxnSpPr>
        <p:spPr bwMode="auto">
          <a:xfrm>
            <a:off x="4876800" y="4343400"/>
            <a:ext cx="38862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11" name="Straight Connector 10"/>
          <p:cNvCxnSpPr/>
          <p:nvPr/>
        </p:nvCxnSpPr>
        <p:spPr bwMode="auto">
          <a:xfrm>
            <a:off x="5715000" y="4800600"/>
            <a:ext cx="28194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14" name="Straight Connector 13"/>
          <p:cNvCxnSpPr/>
          <p:nvPr/>
        </p:nvCxnSpPr>
        <p:spPr bwMode="auto">
          <a:xfrm>
            <a:off x="5181600" y="5181600"/>
            <a:ext cx="35052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16" name="Straight Connector 15"/>
          <p:cNvCxnSpPr/>
          <p:nvPr/>
        </p:nvCxnSpPr>
        <p:spPr bwMode="auto">
          <a:xfrm>
            <a:off x="609600" y="5638800"/>
            <a:ext cx="57912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500"/>
                                        <p:tgtEl>
                                          <p:spTgt spid="14"/>
                                        </p:tgtEl>
                                      </p:cBhvr>
                                    </p:animEffect>
                                  </p:childTnLst>
                                </p:cTn>
                              </p:par>
                              <p:par>
                                <p:cTn id="30" presetID="22" presetClass="entr" presetSubtype="8" fill="hold"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left)">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838200" y="228600"/>
            <a:ext cx="7162800" cy="1219200"/>
          </a:xfrm>
        </p:spPr>
        <p:txBody>
          <a:bodyPr/>
          <a:lstStyle/>
          <a:p>
            <a:pPr eaLnBrk="1" hangingPunct="1">
              <a:defRPr/>
            </a:pPr>
            <a:r>
              <a:rPr lang="en-US" sz="4800" i="1" dirty="0" smtClean="0">
                <a:solidFill>
                  <a:srgbClr val="FFFF66"/>
                </a:solidFill>
                <a:latin typeface="AGaramond" pitchFamily="18" charset="0"/>
              </a:rPr>
              <a:t>Four Reasons </a:t>
            </a:r>
            <a:br>
              <a:rPr lang="en-US" sz="4800" i="1" dirty="0" smtClean="0">
                <a:solidFill>
                  <a:srgbClr val="FFFF66"/>
                </a:solidFill>
                <a:latin typeface="AGaramond" pitchFamily="18" charset="0"/>
              </a:rPr>
            </a:br>
            <a:r>
              <a:rPr lang="en-US" sz="4800" i="1" dirty="0" smtClean="0">
                <a:solidFill>
                  <a:srgbClr val="FFFF66"/>
                </a:solidFill>
                <a:latin typeface="AGaramond" pitchFamily="18" charset="0"/>
              </a:rPr>
              <a:t>Peter Remained Faithful</a:t>
            </a:r>
            <a:endParaRPr lang="en-US" sz="4800" i="1" dirty="0" smtClean="0">
              <a:latin typeface="AGaramond" pitchFamily="18" charset="0"/>
            </a:endParaRPr>
          </a:p>
        </p:txBody>
      </p:sp>
      <p:sp>
        <p:nvSpPr>
          <p:cNvPr id="74755" name="Rectangle 3"/>
          <p:cNvSpPr>
            <a:spLocks noGrp="1" noChangeArrowheads="1"/>
          </p:cNvSpPr>
          <p:nvPr>
            <p:ph type="body" sz="half" idx="1"/>
          </p:nvPr>
        </p:nvSpPr>
        <p:spPr>
          <a:xfrm>
            <a:off x="457200" y="1981200"/>
            <a:ext cx="8434388" cy="3200400"/>
          </a:xfrm>
        </p:spPr>
        <p:txBody>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God was real</a:t>
            </a:r>
          </a:p>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God was good</a:t>
            </a:r>
          </a:p>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the grace and mercy of God</a:t>
            </a:r>
          </a:p>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he could be faithful</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71600" y="2209800"/>
            <a:ext cx="6248400" cy="2286000"/>
          </a:xfrm>
        </p:spPr>
        <p:txBody>
          <a:bodyPr/>
          <a:lstStyle/>
          <a:p>
            <a:pPr eaLnBrk="1" hangingPunct="1">
              <a:defRPr/>
            </a:pPr>
            <a:r>
              <a:rPr lang="en-US" sz="6000" i="1" dirty="0" smtClean="0">
                <a:solidFill>
                  <a:srgbClr val="FFFF66"/>
                </a:solidFill>
                <a:latin typeface="AGaramond" pitchFamily="18" charset="0"/>
              </a:rPr>
              <a:t>Peter – A Life of Failure and Difficulty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0" y="1600200"/>
            <a:ext cx="5181600" cy="914400"/>
          </a:xfrm>
        </p:spPr>
        <p:txBody>
          <a:bodyPr>
            <a:normAutofit/>
          </a:bodyPr>
          <a:lstStyle/>
          <a:p>
            <a:pPr marL="519113" indent="-519113" algn="l" eaLnBrk="1" hangingPunct="1">
              <a:buFont typeface="+mj-lt"/>
              <a:buAutoNum type="arabicPeriod"/>
              <a:tabLst>
                <a:tab pos="519113" algn="l"/>
              </a:tabLst>
            </a:pPr>
            <a:r>
              <a:rPr lang="en-US" sz="3600" dirty="0" smtClean="0">
                <a:solidFill>
                  <a:srgbClr val="FFFF66"/>
                </a:solidFill>
                <a:effectLst/>
                <a:latin typeface="+mn-lt"/>
              </a:rPr>
              <a:t>Honor</a:t>
            </a:r>
            <a:endParaRPr lang="en-US" sz="3600" dirty="0" smtClean="0">
              <a:solidFill>
                <a:srgbClr val="FFFF66"/>
              </a:solidFill>
              <a:effectLst/>
              <a:latin typeface="+mn-lt"/>
            </a:endParaRPr>
          </a:p>
        </p:txBody>
      </p:sp>
      <p:sp>
        <p:nvSpPr>
          <p:cNvPr id="71683" name="Rectangle 3"/>
          <p:cNvSpPr>
            <a:spLocks noChangeArrowheads="1"/>
          </p:cNvSpPr>
          <p:nvPr/>
        </p:nvSpPr>
        <p:spPr bwMode="auto">
          <a:xfrm>
            <a:off x="304800" y="2707958"/>
            <a:ext cx="8534400" cy="1569660"/>
          </a:xfrm>
          <a:prstGeom prst="rect">
            <a:avLst/>
          </a:prstGeom>
          <a:noFill/>
          <a:ln w="38100">
            <a:solidFill>
              <a:srgbClr val="FFFF00"/>
            </a:solidFill>
            <a:miter lim="800000"/>
            <a:headEnd/>
            <a:tailEnd/>
          </a:ln>
        </p:spPr>
        <p:txBody>
          <a:bodyPr anchor="ctr">
            <a:spAutoFit/>
          </a:bodyPr>
          <a:lstStyle/>
          <a:p>
            <a:r>
              <a:rPr lang="en-US" sz="3200" i="1" dirty="0" smtClean="0">
                <a:latin typeface="+mj-lt"/>
              </a:rPr>
              <a:t>time </a:t>
            </a:r>
            <a:r>
              <a:rPr lang="en-US" sz="3200" i="1" dirty="0" smtClean="0">
                <a:latin typeface="Symbol" pitchFamily="18" charset="2"/>
              </a:rPr>
              <a:t>(</a:t>
            </a:r>
            <a:r>
              <a:rPr lang="en-US" sz="3200" i="1" dirty="0" err="1" smtClean="0">
                <a:latin typeface="Symbol" pitchFamily="18" charset="2"/>
              </a:rPr>
              <a:t>timh</a:t>
            </a:r>
            <a:r>
              <a:rPr lang="en-US" sz="3200" i="1" dirty="0" smtClean="0">
                <a:latin typeface="Symbol" pitchFamily="18" charset="2"/>
              </a:rPr>
              <a:t>) </a:t>
            </a:r>
            <a:r>
              <a:rPr lang="en-US" sz="3200" i="1" dirty="0" smtClean="0">
                <a:latin typeface="+mj-lt"/>
              </a:rPr>
              <a:t>– </a:t>
            </a:r>
            <a:r>
              <a:rPr lang="en-US" sz="3200" dirty="0" smtClean="0">
                <a:latin typeface="+mj-lt"/>
              </a:rPr>
              <a:t>value, respect, to set a price on. The honor due to a specific role or position – </a:t>
            </a:r>
            <a:r>
              <a:rPr lang="en-US" sz="3200" u="sng" dirty="0" smtClean="0">
                <a:latin typeface="+mj-lt"/>
              </a:rPr>
              <a:t>Dictionary of New Testament Theology</a:t>
            </a:r>
            <a:endParaRPr lang="en-US" sz="3200" i="1" u="sng" dirty="0">
              <a:latin typeface="+mj-lt"/>
            </a:endParaRPr>
          </a:p>
        </p:txBody>
      </p:sp>
      <p:sp>
        <p:nvSpPr>
          <p:cNvPr id="8" name="Rectangle 2"/>
          <p:cNvSpPr txBox="1">
            <a:spLocks noChangeArrowheads="1"/>
          </p:cNvSpPr>
          <p:nvPr/>
        </p:nvSpPr>
        <p:spPr bwMode="auto">
          <a:xfrm>
            <a:off x="1066800" y="60960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Worldly Self-Seeking</a:t>
            </a:r>
            <a:endPar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ssolve">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71683"/>
                                        </p:tgtEl>
                                        <p:attrNameLst>
                                          <p:attrName>style.visibility</p:attrName>
                                        </p:attrNameLst>
                                      </p:cBhvr>
                                      <p:to>
                                        <p:strVal val="visible"/>
                                      </p:to>
                                    </p:set>
                                    <p:anim calcmode="lin" valueType="num">
                                      <p:cBhvr>
                                        <p:cTn id="12" dur="1000" fill="hold"/>
                                        <p:tgtEl>
                                          <p:spTgt spid="71683"/>
                                        </p:tgtEl>
                                        <p:attrNameLst>
                                          <p:attrName>ppt_w</p:attrName>
                                        </p:attrNameLst>
                                      </p:cBhvr>
                                      <p:tavLst>
                                        <p:tav tm="0">
                                          <p:val>
                                            <p:strVal val="#ppt_w*0.70"/>
                                          </p:val>
                                        </p:tav>
                                        <p:tav tm="100000">
                                          <p:val>
                                            <p:strVal val="#ppt_w"/>
                                          </p:val>
                                        </p:tav>
                                      </p:tavLst>
                                    </p:anim>
                                    <p:anim calcmode="lin" valueType="num">
                                      <p:cBhvr>
                                        <p:cTn id="13" dur="1000" fill="hold"/>
                                        <p:tgtEl>
                                          <p:spTgt spid="71683"/>
                                        </p:tgtEl>
                                        <p:attrNameLst>
                                          <p:attrName>ppt_h</p:attrName>
                                        </p:attrNameLst>
                                      </p:cBhvr>
                                      <p:tavLst>
                                        <p:tav tm="0">
                                          <p:val>
                                            <p:strVal val="#ppt_h"/>
                                          </p:val>
                                        </p:tav>
                                        <p:tav tm="100000">
                                          <p:val>
                                            <p:strVal val="#ppt_h"/>
                                          </p:val>
                                        </p:tav>
                                      </p:tavLst>
                                    </p:anim>
                                    <p:animEffect transition="in" filter="fade">
                                      <p:cBhvr>
                                        <p:cTn id="14" dur="1000"/>
                                        <p:tgtEl>
                                          <p:spTgt spid="71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7168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1683" name="Rectangle 3"/>
          <p:cNvSpPr>
            <a:spLocks noChangeArrowheads="1"/>
          </p:cNvSpPr>
          <p:nvPr/>
        </p:nvSpPr>
        <p:spPr bwMode="auto">
          <a:xfrm>
            <a:off x="304800" y="3581400"/>
            <a:ext cx="8534400" cy="2062103"/>
          </a:xfrm>
          <a:prstGeom prst="rect">
            <a:avLst/>
          </a:prstGeom>
          <a:noFill/>
          <a:ln w="38100">
            <a:solidFill>
              <a:srgbClr val="FFFF00"/>
            </a:solidFill>
            <a:miter lim="800000"/>
            <a:headEnd/>
            <a:tailEnd/>
          </a:ln>
        </p:spPr>
        <p:txBody>
          <a:bodyPr anchor="ctr">
            <a:spAutoFit/>
          </a:bodyPr>
          <a:lstStyle/>
          <a:p>
            <a:r>
              <a:rPr lang="en-US" sz="3200" i="1" dirty="0" err="1" smtClean="0">
                <a:latin typeface="+mj-lt"/>
              </a:rPr>
              <a:t>doxa</a:t>
            </a:r>
            <a:r>
              <a:rPr lang="en-US" sz="3200" i="1" dirty="0" smtClean="0">
                <a:latin typeface="+mj-lt"/>
              </a:rPr>
              <a:t> </a:t>
            </a:r>
            <a:r>
              <a:rPr lang="en-US" sz="3200" i="1" dirty="0" smtClean="0">
                <a:latin typeface="Symbol" pitchFamily="18" charset="2"/>
              </a:rPr>
              <a:t>(</a:t>
            </a:r>
            <a:r>
              <a:rPr lang="en-US" sz="3200" i="1" dirty="0" err="1" smtClean="0">
                <a:latin typeface="Symbol" pitchFamily="18" charset="2"/>
              </a:rPr>
              <a:t>doxa</a:t>
            </a:r>
            <a:r>
              <a:rPr lang="en-US" sz="3200" i="1" dirty="0" smtClean="0">
                <a:latin typeface="Symbol" pitchFamily="18" charset="2"/>
              </a:rPr>
              <a:t>) </a:t>
            </a:r>
            <a:r>
              <a:rPr lang="en-US" sz="3200" i="1" dirty="0" smtClean="0">
                <a:latin typeface="+mj-lt"/>
              </a:rPr>
              <a:t>– </a:t>
            </a:r>
            <a:r>
              <a:rPr lang="en-US" sz="3200" dirty="0" smtClean="0">
                <a:latin typeface="+mj-lt"/>
              </a:rPr>
              <a:t>radiance, used to describe God’s majesty and power.  Fame and glory when used with men and women – </a:t>
            </a:r>
            <a:r>
              <a:rPr lang="en-US" sz="3200" u="sng" dirty="0" smtClean="0">
                <a:latin typeface="+mj-lt"/>
              </a:rPr>
              <a:t>Dictionary of New Testament Theology</a:t>
            </a:r>
            <a:endParaRPr lang="en-US" sz="3200" i="1" u="sng" dirty="0">
              <a:latin typeface="+mj-lt"/>
            </a:endParaRPr>
          </a:p>
        </p:txBody>
      </p:sp>
      <p:sp>
        <p:nvSpPr>
          <p:cNvPr id="8" name="Rectangle 2"/>
          <p:cNvSpPr txBox="1">
            <a:spLocks noChangeArrowheads="1"/>
          </p:cNvSpPr>
          <p:nvPr/>
        </p:nvSpPr>
        <p:spPr bwMode="auto">
          <a:xfrm>
            <a:off x="1066800" y="60960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Worldly Self-Seeking</a:t>
            </a:r>
            <a:endPar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TextBox 4"/>
          <p:cNvSpPr txBox="1"/>
          <p:nvPr/>
        </p:nvSpPr>
        <p:spPr>
          <a:xfrm>
            <a:off x="838200" y="1905000"/>
            <a:ext cx="3657600" cy="1200329"/>
          </a:xfrm>
          <a:prstGeom prst="rect">
            <a:avLst/>
          </a:prstGeom>
          <a:noFill/>
        </p:spPr>
        <p:txBody>
          <a:bodyPr wrap="square" rtlCol="0">
            <a:spAutoFit/>
          </a:bodyPr>
          <a:lstStyle/>
          <a:p>
            <a:pPr marL="342900" indent="-342900">
              <a:buFont typeface="+mj-lt"/>
              <a:buAutoNum type="arabicPeriod"/>
            </a:pPr>
            <a:r>
              <a:rPr lang="en-US" sz="3600" dirty="0" smtClean="0">
                <a:solidFill>
                  <a:srgbClr val="FFFF00"/>
                </a:solidFill>
              </a:rPr>
              <a:t>  Honor</a:t>
            </a:r>
          </a:p>
          <a:p>
            <a:pPr marL="342900" indent="-342900">
              <a:buFont typeface="+mj-lt"/>
              <a:buAutoNum type="arabicPeriod"/>
            </a:pPr>
            <a:r>
              <a:rPr lang="en-US" sz="3600" dirty="0" smtClean="0">
                <a:solidFill>
                  <a:srgbClr val="FFFF00"/>
                </a:solidFill>
              </a:rPr>
              <a:t>  Glory</a:t>
            </a:r>
            <a:endParaRPr lang="en-US" sz="3600" dirty="0">
              <a:solidFill>
                <a:srgbClr val="FFFF00"/>
              </a:solidFill>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dissolv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71683"/>
                                        </p:tgtEl>
                                        <p:attrNameLst>
                                          <p:attrName>style.visibility</p:attrName>
                                        </p:attrNameLst>
                                      </p:cBhvr>
                                      <p:to>
                                        <p:strVal val="visible"/>
                                      </p:to>
                                    </p:set>
                                    <p:anim calcmode="lin" valueType="num">
                                      <p:cBhvr>
                                        <p:cTn id="12" dur="1000" fill="hold"/>
                                        <p:tgtEl>
                                          <p:spTgt spid="71683"/>
                                        </p:tgtEl>
                                        <p:attrNameLst>
                                          <p:attrName>ppt_w</p:attrName>
                                        </p:attrNameLst>
                                      </p:cBhvr>
                                      <p:tavLst>
                                        <p:tav tm="0">
                                          <p:val>
                                            <p:strVal val="#ppt_w*0.70"/>
                                          </p:val>
                                        </p:tav>
                                        <p:tav tm="100000">
                                          <p:val>
                                            <p:strVal val="#ppt_w"/>
                                          </p:val>
                                        </p:tav>
                                      </p:tavLst>
                                    </p:anim>
                                    <p:anim calcmode="lin" valueType="num">
                                      <p:cBhvr>
                                        <p:cTn id="13" dur="1000" fill="hold"/>
                                        <p:tgtEl>
                                          <p:spTgt spid="71683"/>
                                        </p:tgtEl>
                                        <p:attrNameLst>
                                          <p:attrName>ppt_h</p:attrName>
                                        </p:attrNameLst>
                                      </p:cBhvr>
                                      <p:tavLst>
                                        <p:tav tm="0">
                                          <p:val>
                                            <p:strVal val="#ppt_h"/>
                                          </p:val>
                                        </p:tav>
                                        <p:tav tm="100000">
                                          <p:val>
                                            <p:strVal val="#ppt_h"/>
                                          </p:val>
                                        </p:tav>
                                      </p:tavLst>
                                    </p:anim>
                                    <p:animEffect transition="in" filter="fade">
                                      <p:cBhvr>
                                        <p:cTn id="14" dur="1000"/>
                                        <p:tgtEl>
                                          <p:spTgt spid="71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1066800" y="60960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Worldly Self-Seeking</a:t>
            </a:r>
            <a:endPar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TextBox 4"/>
          <p:cNvSpPr txBox="1"/>
          <p:nvPr/>
        </p:nvSpPr>
        <p:spPr>
          <a:xfrm>
            <a:off x="1295400" y="2209800"/>
            <a:ext cx="3657600" cy="2123658"/>
          </a:xfrm>
          <a:prstGeom prst="rect">
            <a:avLst/>
          </a:prstGeom>
          <a:noFill/>
        </p:spPr>
        <p:txBody>
          <a:bodyPr wrap="square" rtlCol="0">
            <a:spAutoFit/>
          </a:bodyPr>
          <a:lstStyle/>
          <a:p>
            <a:pPr marL="342900" indent="-342900">
              <a:buFont typeface="+mj-lt"/>
              <a:buAutoNum type="arabicPeriod"/>
            </a:pPr>
            <a:r>
              <a:rPr lang="en-US" sz="3600" dirty="0" smtClean="0">
                <a:solidFill>
                  <a:srgbClr val="FFFF00"/>
                </a:solidFill>
              </a:rPr>
              <a:t>  </a:t>
            </a:r>
            <a:r>
              <a:rPr lang="en-US" sz="4400" dirty="0" smtClean="0">
                <a:solidFill>
                  <a:srgbClr val="FFFF00"/>
                </a:solidFill>
              </a:rPr>
              <a:t>Honor</a:t>
            </a:r>
          </a:p>
          <a:p>
            <a:pPr marL="342900" indent="-342900">
              <a:buFont typeface="+mj-lt"/>
              <a:buAutoNum type="arabicPeriod"/>
            </a:pPr>
            <a:r>
              <a:rPr lang="en-US" sz="4400" dirty="0" smtClean="0">
                <a:solidFill>
                  <a:srgbClr val="FFFF00"/>
                </a:solidFill>
              </a:rPr>
              <a:t>  Glory</a:t>
            </a:r>
          </a:p>
          <a:p>
            <a:pPr marL="342900" indent="-342900">
              <a:buFont typeface="+mj-lt"/>
              <a:buAutoNum type="arabicPeriod"/>
            </a:pPr>
            <a:r>
              <a:rPr lang="en-US" sz="4400" dirty="0" smtClean="0">
                <a:solidFill>
                  <a:srgbClr val="FFFF00"/>
                </a:solidFill>
              </a:rPr>
              <a:t>  Immortality</a:t>
            </a:r>
            <a:endParaRPr lang="en-US" sz="4400" dirty="0">
              <a:solidFill>
                <a:srgbClr val="FFFF00"/>
              </a:solidFill>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dissolve">
                                      <p:cBhvr>
                                        <p:cTn id="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685800"/>
            <a:ext cx="8637588" cy="914400"/>
          </a:xfrm>
        </p:spPr>
        <p:txBody>
          <a:bodyPr>
            <a:normAutofit fontScale="90000"/>
          </a:bodyPr>
          <a:lstStyle/>
          <a:p>
            <a:pPr algn="ctr" eaLnBrk="1" hangingPunct="1"/>
            <a:r>
              <a:rPr lang="en-US" sz="6600" dirty="0" smtClean="0">
                <a:solidFill>
                  <a:srgbClr val="FFFF66"/>
                </a:solidFill>
                <a:effectLst/>
                <a:latin typeface="Garamond" pitchFamily="18" charset="0"/>
              </a:rPr>
              <a:t>Romans </a:t>
            </a:r>
            <a:r>
              <a:rPr lang="en-US" sz="6600" dirty="0" smtClean="0">
                <a:solidFill>
                  <a:srgbClr val="FFFF66"/>
                </a:solidFill>
                <a:effectLst/>
                <a:latin typeface="Garamond" pitchFamily="18" charset="0"/>
              </a:rPr>
              <a:t>2:6-10</a:t>
            </a:r>
            <a:endParaRPr lang="en-US" sz="6600" dirty="0" smtClean="0">
              <a:solidFill>
                <a:srgbClr val="FFFF66"/>
              </a:solidFill>
              <a:effectLst/>
              <a:latin typeface="Garamond" pitchFamily="18" charset="0"/>
            </a:endParaRPr>
          </a:p>
        </p:txBody>
      </p:sp>
      <p:sp>
        <p:nvSpPr>
          <p:cNvPr id="53251" name="Rectangle 3"/>
          <p:cNvSpPr>
            <a:spLocks noChangeArrowheads="1"/>
          </p:cNvSpPr>
          <p:nvPr/>
        </p:nvSpPr>
        <p:spPr bwMode="auto">
          <a:xfrm>
            <a:off x="304800" y="1535666"/>
            <a:ext cx="8534400" cy="4708981"/>
          </a:xfrm>
          <a:prstGeom prst="rect">
            <a:avLst/>
          </a:prstGeom>
          <a:noFill/>
          <a:ln w="9525">
            <a:noFill/>
            <a:miter lim="800000"/>
            <a:headEnd/>
            <a:tailEnd/>
          </a:ln>
        </p:spPr>
        <p:txBody>
          <a:bodyPr wrap="square" anchor="ctr">
            <a:spAutoFit/>
          </a:bodyPr>
          <a:lstStyle/>
          <a:p>
            <a:r>
              <a:rPr lang="en-US" sz="2400" dirty="0">
                <a:latin typeface="Tahoma" charset="0"/>
              </a:rPr>
              <a:t> </a:t>
            </a:r>
            <a:r>
              <a:rPr lang="en-US" sz="3600" i="1" baseline="30000" dirty="0" smtClean="0">
                <a:latin typeface="Calibri" pitchFamily="34" charset="0"/>
              </a:rPr>
              <a:t> </a:t>
            </a:r>
            <a:r>
              <a:rPr lang="en-US" sz="3000" i="1" baseline="30000" dirty="0" smtClean="0"/>
              <a:t>6</a:t>
            </a:r>
            <a:r>
              <a:rPr lang="en-US" sz="3000" i="1" dirty="0" smtClean="0"/>
              <a:t> He will render to each one according to his works: </a:t>
            </a:r>
            <a:r>
              <a:rPr lang="en-US" sz="3000" i="1" baseline="30000" dirty="0" smtClean="0"/>
              <a:t>7</a:t>
            </a:r>
            <a:r>
              <a:rPr lang="en-US" sz="3000" i="1" dirty="0" smtClean="0"/>
              <a:t>to those who by patience in well-doing seek for glory and honor and immortality, he will give eternal life; </a:t>
            </a:r>
            <a:r>
              <a:rPr lang="en-US" sz="3000" i="1" baseline="30000" dirty="0" smtClean="0"/>
              <a:t>8</a:t>
            </a:r>
            <a:r>
              <a:rPr lang="en-US" sz="3000" i="1" dirty="0" smtClean="0"/>
              <a:t>but for those who are self-seeking and do not obey the truth, but obey unrighteousness, there will be wrath and fury. </a:t>
            </a:r>
            <a:r>
              <a:rPr lang="en-US" sz="3000" i="1" baseline="30000" dirty="0" smtClean="0"/>
              <a:t>9</a:t>
            </a:r>
            <a:r>
              <a:rPr lang="en-US" sz="3000" i="1" dirty="0" smtClean="0"/>
              <a:t>There will be tribulation and distress for every human being who does evil, the Jew first and also the Greek, </a:t>
            </a:r>
            <a:r>
              <a:rPr lang="en-US" sz="3000" i="1" baseline="30000" dirty="0" smtClean="0"/>
              <a:t>10</a:t>
            </a:r>
            <a:r>
              <a:rPr lang="en-US" sz="3000" i="1" dirty="0" smtClean="0"/>
              <a:t>but glory and honor and peace for everyone who does good, the Jew first and also the Greek</a:t>
            </a:r>
            <a:r>
              <a:rPr lang="en-US" sz="3000" i="1" dirty="0" smtClean="0"/>
              <a:t>.</a:t>
            </a:r>
            <a:endParaRPr lang="en-US" sz="3000" dirty="0">
              <a:solidFill>
                <a:srgbClr val="FFFF00"/>
              </a:solidFill>
              <a:latin typeface="Arial" pitchFamily="34" charset="0"/>
              <a:cs typeface="Arial" pitchFamily="34"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1066800" y="83820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Godly Seeking of Glory,</a:t>
            </a:r>
            <a:r>
              <a:rPr kumimoji="0" lang="en-US" sz="4400" b="0" i="1" u="none" strike="noStrike" kern="0" cap="none" spc="0" normalizeH="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 Honor and Immortality</a:t>
            </a:r>
            <a:endPar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TextBox 4"/>
          <p:cNvSpPr txBox="1"/>
          <p:nvPr/>
        </p:nvSpPr>
        <p:spPr>
          <a:xfrm>
            <a:off x="457200" y="1752600"/>
            <a:ext cx="8534400" cy="707886"/>
          </a:xfrm>
          <a:prstGeom prst="rect">
            <a:avLst/>
          </a:prstGeom>
          <a:noFill/>
        </p:spPr>
        <p:txBody>
          <a:bodyPr wrap="square" rtlCol="0">
            <a:spAutoFit/>
          </a:bodyPr>
          <a:lstStyle/>
          <a:p>
            <a:pPr marL="342900" indent="-342900">
              <a:buFont typeface="+mj-lt"/>
              <a:buAutoNum type="arabicPeriod"/>
            </a:pPr>
            <a:r>
              <a:rPr lang="en-US" sz="3200" dirty="0" smtClean="0"/>
              <a:t> </a:t>
            </a:r>
            <a:r>
              <a:rPr lang="en-US" sz="4000" dirty="0" smtClean="0"/>
              <a:t> Done with patience</a:t>
            </a:r>
            <a:r>
              <a:rPr lang="en-US" sz="3600" dirty="0" smtClean="0"/>
              <a:t>  </a:t>
            </a:r>
            <a:endParaRPr lang="en-US" sz="4000" dirty="0"/>
          </a:p>
        </p:txBody>
      </p:sp>
      <p:sp>
        <p:nvSpPr>
          <p:cNvPr id="4" name="Rectangle 3"/>
          <p:cNvSpPr>
            <a:spLocks noChangeArrowheads="1"/>
          </p:cNvSpPr>
          <p:nvPr/>
        </p:nvSpPr>
        <p:spPr bwMode="auto">
          <a:xfrm>
            <a:off x="381000" y="2514600"/>
            <a:ext cx="8534400" cy="4154984"/>
          </a:xfrm>
          <a:prstGeom prst="rect">
            <a:avLst/>
          </a:prstGeom>
          <a:noFill/>
          <a:ln w="38100">
            <a:solidFill>
              <a:srgbClr val="92D050"/>
            </a:solidFill>
            <a:miter lim="800000"/>
            <a:headEnd/>
            <a:tailEnd/>
          </a:ln>
        </p:spPr>
        <p:txBody>
          <a:bodyPr anchor="ctr">
            <a:spAutoFit/>
          </a:bodyPr>
          <a:lstStyle/>
          <a:p>
            <a:r>
              <a:rPr lang="en-US" sz="2400" i="1" baseline="30000" dirty="0" smtClean="0"/>
              <a:t>3</a:t>
            </a:r>
            <a:r>
              <a:rPr lang="en-US" sz="2400" i="1" dirty="0" smtClean="0"/>
              <a:t> Blessed be the God and Father of our Lord Jesus Christ! According to his great mercy, he has caused us to be born again to a living hope through the resurrection of Jesus Christ from the dead, </a:t>
            </a:r>
            <a:r>
              <a:rPr lang="en-US" sz="2400" i="1" baseline="30000" dirty="0" smtClean="0"/>
              <a:t>4</a:t>
            </a:r>
            <a:r>
              <a:rPr lang="en-US" sz="2400" i="1" dirty="0" smtClean="0"/>
              <a:t>to an inheritance that is imperishable, undefiled, and unfading, kept in heaven for you, </a:t>
            </a:r>
            <a:r>
              <a:rPr lang="en-US" sz="2400" i="1" baseline="30000" dirty="0" smtClean="0"/>
              <a:t>5</a:t>
            </a:r>
            <a:r>
              <a:rPr lang="en-US" sz="2400" i="1" dirty="0" smtClean="0"/>
              <a:t>who by God’s power are being guarded through faith for a salvation ready to be revealed in the last time. </a:t>
            </a:r>
            <a:r>
              <a:rPr lang="en-US" sz="2400" i="1" baseline="30000" dirty="0" smtClean="0"/>
              <a:t>6</a:t>
            </a:r>
            <a:r>
              <a:rPr lang="en-US" sz="2400" i="1" dirty="0" smtClean="0"/>
              <a:t>In this you rejoice, though now for a little while, if necessary, you have been grieved by various trials, </a:t>
            </a:r>
            <a:r>
              <a:rPr lang="en-US" sz="2400" i="1" baseline="30000" dirty="0" smtClean="0"/>
              <a:t>7</a:t>
            </a:r>
            <a:r>
              <a:rPr lang="en-US" sz="2400" i="1" dirty="0" smtClean="0"/>
              <a:t>so that the tested genuineness of your faith—more precious than gold that perishes though it is tested by fire—may be found to result in praise and glory and honor at the revelation of Jesus Christ</a:t>
            </a:r>
            <a:r>
              <a:rPr lang="en-US" sz="2400" i="1" dirty="0" smtClean="0"/>
              <a:t>. – </a:t>
            </a:r>
            <a:r>
              <a:rPr lang="en-US" sz="2400" i="1" dirty="0" smtClean="0">
                <a:solidFill>
                  <a:srgbClr val="FFFF00"/>
                </a:solidFill>
              </a:rPr>
              <a:t>I Peter 1:3-7</a:t>
            </a:r>
            <a:endParaRPr lang="en-US" sz="2400" dirty="0">
              <a:solidFill>
                <a:srgbClr val="FFFF00"/>
              </a:solidFill>
            </a:endParaRPr>
          </a:p>
        </p:txBody>
      </p:sp>
      <p:cxnSp>
        <p:nvCxnSpPr>
          <p:cNvPr id="7" name="Straight Connector 6"/>
          <p:cNvCxnSpPr/>
          <p:nvPr/>
        </p:nvCxnSpPr>
        <p:spPr>
          <a:xfrm>
            <a:off x="2286000" y="6172200"/>
            <a:ext cx="5715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33400" y="6553200"/>
            <a:ext cx="46482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0.70"/>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par>
                                <p:cTn id="20" presetID="22" presetClass="entr" presetSubtype="8"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10.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1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1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13.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14.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15.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16.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17.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18.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19.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0.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3.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4.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3.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4.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5.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6.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7.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8.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9.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
  <TotalTime>763</TotalTime>
  <Words>1417</Words>
  <Application>Microsoft Office PowerPoint</Application>
  <PresentationFormat>On-screen Show (4:3)</PresentationFormat>
  <Paragraphs>172</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Flow</vt:lpstr>
      <vt:lpstr>II Corinthians 5:10</vt:lpstr>
      <vt:lpstr>Matthew 25:31-32</vt:lpstr>
      <vt:lpstr>Romans 2:7</vt:lpstr>
      <vt:lpstr>Seeking Glory, Honor and Immortality</vt:lpstr>
      <vt:lpstr>Honor</vt:lpstr>
      <vt:lpstr>Slide 6</vt:lpstr>
      <vt:lpstr>Slide 7</vt:lpstr>
      <vt:lpstr>Romans 2:6-10</vt:lpstr>
      <vt:lpstr>Slide 9</vt:lpstr>
      <vt:lpstr>Slide 10</vt:lpstr>
      <vt:lpstr>Slide 11</vt:lpstr>
      <vt:lpstr>Slide 12</vt:lpstr>
      <vt:lpstr>Matthew 10:34-39</vt:lpstr>
      <vt:lpstr>Romans 2:7</vt:lpstr>
      <vt:lpstr>Eight Needed Actions</vt:lpstr>
      <vt:lpstr>Ephesians 3:3-4</vt:lpstr>
      <vt:lpstr>II Timothy 3:16-17</vt:lpstr>
      <vt:lpstr>II Peter 1:20-21</vt:lpstr>
      <vt:lpstr>The New Testament is the end of revelation to man</vt:lpstr>
      <vt:lpstr>The New Testament is the end of revelation to man</vt:lpstr>
      <vt:lpstr>Slide 21</vt:lpstr>
      <vt:lpstr>Slide 22</vt:lpstr>
      <vt:lpstr>Other Ideas of How God Speaks</vt:lpstr>
      <vt:lpstr>Gary Gilley – Is That You Lord?</vt:lpstr>
      <vt:lpstr>Gary Gilley – Is That You Lord?</vt:lpstr>
      <vt:lpstr>Slide 26</vt:lpstr>
      <vt:lpstr>Slide 27</vt:lpstr>
      <vt:lpstr>Slide 28</vt:lpstr>
      <vt:lpstr>Slide 29</vt:lpstr>
      <vt:lpstr>How is God Speaking to Me?</vt:lpstr>
      <vt:lpstr>How is God Speaking to Me?</vt:lpstr>
      <vt:lpstr>I Peter 1:8b</vt:lpstr>
      <vt:lpstr>II Peter 1:3-4</vt:lpstr>
      <vt:lpstr>Peter’s Failures</vt:lpstr>
      <vt:lpstr>Peter’s Trials and Tragedies</vt:lpstr>
      <vt:lpstr>Four Reasons  Peter Remained Faithful</vt:lpstr>
      <vt:lpstr>II Peter 1:16-21</vt:lpstr>
      <vt:lpstr>Four Reasons  Peter Remained Faithful</vt:lpstr>
      <vt:lpstr>Four Reasons  Peter Remained Faithful</vt:lpstr>
      <vt:lpstr>I Peter 1:18-19</vt:lpstr>
      <vt:lpstr>Four Reasons  Peter Remained Faithful</vt:lpstr>
      <vt:lpstr>II Peter 1:8-11</vt:lpstr>
      <vt:lpstr>Four Reasons  Peter Remained Faithful</vt:lpstr>
      <vt:lpstr>Peter – A Life of Failure and Difficulty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Eight Needed Actions</dc:title>
  <dc:creator> </dc:creator>
  <cp:lastModifiedBy> </cp:lastModifiedBy>
  <cp:revision>16</cp:revision>
  <dcterms:created xsi:type="dcterms:W3CDTF">2008-11-23T02:59:44Z</dcterms:created>
  <dcterms:modified xsi:type="dcterms:W3CDTF">2011-07-24T02:00:17Z</dcterms:modified>
</cp:coreProperties>
</file>