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handoutMasterIdLst>
    <p:handoutMasterId r:id="rId25"/>
  </p:handoutMasterIdLst>
  <p:sldIdLst>
    <p:sldId id="286" r:id="rId2"/>
    <p:sldId id="259" r:id="rId3"/>
    <p:sldId id="256" r:id="rId4"/>
    <p:sldId id="273" r:id="rId5"/>
    <p:sldId id="275" r:id="rId6"/>
    <p:sldId id="257" r:id="rId7"/>
    <p:sldId id="287" r:id="rId8"/>
    <p:sldId id="288" r:id="rId9"/>
    <p:sldId id="289" r:id="rId10"/>
    <p:sldId id="290" r:id="rId11"/>
    <p:sldId id="272" r:id="rId12"/>
    <p:sldId id="274" r:id="rId13"/>
    <p:sldId id="277" r:id="rId14"/>
    <p:sldId id="276" r:id="rId15"/>
    <p:sldId id="269" r:id="rId16"/>
    <p:sldId id="279" r:id="rId17"/>
    <p:sldId id="280" r:id="rId18"/>
    <p:sldId id="282" r:id="rId19"/>
    <p:sldId id="281" r:id="rId20"/>
    <p:sldId id="283" r:id="rId21"/>
    <p:sldId id="284" r:id="rId22"/>
    <p:sldId id="278" r:id="rId23"/>
    <p:sldId id="28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49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9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9AF67B-B724-4291-9395-96053019D8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509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450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71BFECE3-2D61-49C7-8440-C9B781F224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EB9461B-9BB1-4E19-A961-F852F1CDAC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28E0256-5ADA-4F07-BFBF-55448CA9B9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D083576-7E45-48CD-A5A0-C8712D5DDB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F841F08-A5E4-40F6-9A9B-313D34AA47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E6E47C9-EBDA-4E0E-9B39-E362784E5C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2D479146-F2C8-462D-B4BC-46C77A4B0B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1E1D2F7B-C036-478F-AAE0-E0EEBC12FD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064D48AC-3A8E-4668-BD48-EB423D40AC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94523D5-1739-4950-A6F5-D8CADFA4B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D8C62EF4-35D9-4C40-A376-82928723D8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403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403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3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4403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3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404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4404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4404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4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4404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4404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4404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4404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4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404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405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4405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4405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4405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4405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405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405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4405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4405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405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06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4406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4406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4406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6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406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406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406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406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406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407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4407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7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07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7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7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4407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4407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3B5F3563-2DFA-4142-9239-7ABAC84D22C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sz="4800" dirty="0" smtClean="0">
                <a:solidFill>
                  <a:srgbClr val="FFFF66"/>
                </a:solidFill>
                <a:effectLst/>
                <a:latin typeface="Garamond" pitchFamily="18" charset="0"/>
              </a:rPr>
              <a:t>C.S. Lewis – The Weight of Glory</a:t>
            </a:r>
          </a:p>
        </p:txBody>
      </p:sp>
      <p:sp>
        <p:nvSpPr>
          <p:cNvPr id="53251" name="Rectangle 3"/>
          <p:cNvSpPr>
            <a:spLocks noChangeArrowheads="1"/>
          </p:cNvSpPr>
          <p:nvPr/>
        </p:nvSpPr>
        <p:spPr bwMode="auto">
          <a:xfrm>
            <a:off x="381000" y="1143000"/>
            <a:ext cx="8534400" cy="5262979"/>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2800" i="1" dirty="0" smtClean="0">
                <a:latin typeface="Times New Roman" pitchFamily="18" charset="0"/>
                <a:cs typeface="Times New Roman" pitchFamily="18" charset="0"/>
              </a:rPr>
              <a:t>“</a:t>
            </a:r>
            <a:r>
              <a:rPr lang="en-US" sz="2800" i="1" dirty="0">
                <a:latin typeface="Times New Roman" pitchFamily="18" charset="0"/>
                <a:cs typeface="Times New Roman" pitchFamily="18" charset="0"/>
              </a:rPr>
              <a:t>If you asked twenty good men today what they thought the highest of virtues, nineteen of them would reply, Unselfishness. But if you had asked any of the great Christians of old, he would have replied, Love.  You see a negative term has been substituted for a positive . . . The negative idea of Unselfishness carries with it the suggestion not primarily of securing good things for others, but going without them ourselves, as if our abstinence and not their happiness was the important thing</a:t>
            </a:r>
            <a:r>
              <a:rPr lang="en-US" sz="2800" i="1" dirty="0" smtClean="0">
                <a:latin typeface="Times New Roman" pitchFamily="18" charset="0"/>
                <a:cs typeface="Times New Roman" pitchFamily="18" charset="0"/>
              </a:rPr>
              <a:t>.” </a:t>
            </a:r>
            <a:r>
              <a:rPr lang="en-US" sz="2800" i="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“The </a:t>
            </a:r>
            <a:r>
              <a:rPr lang="en-US" sz="2800" i="1" dirty="0">
                <a:latin typeface="Times New Roman" pitchFamily="18" charset="0"/>
                <a:cs typeface="Times New Roman" pitchFamily="18" charset="0"/>
              </a:rPr>
              <a:t>New Testament has lots to say about self-denial, but not about self-denial as an end in itself</a:t>
            </a:r>
            <a:r>
              <a:rPr lang="en-US" sz="2800" i="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Thoughts on the Future of this Church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68611" name="Rectangle 3"/>
          <p:cNvSpPr>
            <a:spLocks noGrp="1" noChangeArrowheads="1"/>
          </p:cNvSpPr>
          <p:nvPr>
            <p:ph type="body" sz="half" idx="1"/>
          </p:nvPr>
        </p:nvSpPr>
        <p:spPr>
          <a:xfrm>
            <a:off x="609600" y="914400"/>
            <a:ext cx="8434388" cy="5257800"/>
          </a:xfrm>
        </p:spPr>
        <p:txBody>
          <a:bodyPr/>
          <a:lstStyle/>
          <a:p>
            <a:pPr eaLnBrk="1" hangingPunct="1">
              <a:defRPr/>
            </a:pPr>
            <a:r>
              <a:rPr lang="en-US" sz="3600" smtClean="0">
                <a:latin typeface="AGaramond" pitchFamily="18" charset="0"/>
              </a:rPr>
              <a:t>Ephesus 				Fall 57 A.D.</a:t>
            </a:r>
          </a:p>
          <a:p>
            <a:pPr eaLnBrk="1" hangingPunct="1">
              <a:defRPr/>
            </a:pPr>
            <a:endParaRPr lang="en-US" sz="3600" smtClean="0">
              <a:latin typeface="AGaramond" pitchFamily="18" charset="0"/>
            </a:endParaRPr>
          </a:p>
          <a:p>
            <a:pPr eaLnBrk="1" hangingPunct="1">
              <a:defRPr/>
            </a:pPr>
            <a:endParaRPr lang="en-US" sz="36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dissolve">
                                      <p:cBhvr>
                                        <p:cTn id="7" dur="5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70659" name="Rectangle 3"/>
          <p:cNvSpPr>
            <a:spLocks noGrp="1" noChangeArrowheads="1"/>
          </p:cNvSpPr>
          <p:nvPr>
            <p:ph type="body" sz="half" idx="1"/>
          </p:nvPr>
        </p:nvSpPr>
        <p:spPr>
          <a:xfrm>
            <a:off x="609600" y="914400"/>
            <a:ext cx="8434388" cy="5257800"/>
          </a:xfrm>
        </p:spPr>
        <p:txBody>
          <a:bodyPr/>
          <a:lstStyle/>
          <a:p>
            <a:pPr eaLnBrk="1" hangingPunct="1">
              <a:defRPr/>
            </a:pPr>
            <a:r>
              <a:rPr lang="en-US" sz="3600" smtClean="0">
                <a:latin typeface="AGaramond" pitchFamily="18" charset="0"/>
              </a:rPr>
              <a:t>Ephesus 			Fall 57 A.D.</a:t>
            </a:r>
          </a:p>
          <a:p>
            <a:pPr eaLnBrk="1" hangingPunct="1">
              <a:defRPr/>
            </a:pPr>
            <a:r>
              <a:rPr lang="en-US" sz="3600" smtClean="0">
                <a:latin typeface="AGaramond" pitchFamily="18" charset="0"/>
              </a:rPr>
              <a:t>Macedonia (Troas)	Fall 57 A.D.</a:t>
            </a:r>
          </a:p>
          <a:p>
            <a:pPr eaLnBrk="1" hangingPunct="1">
              <a:defRPr/>
            </a:pPr>
            <a:r>
              <a:rPr lang="en-US" sz="3600" smtClean="0">
                <a:latin typeface="AGaramond" pitchFamily="18" charset="0"/>
              </a:rPr>
              <a:t>Greece (Corinth)		Winter 57-58 A.D.</a:t>
            </a:r>
          </a:p>
          <a:p>
            <a:pPr eaLnBrk="1" hangingPunct="1">
              <a:defRPr/>
            </a:pPr>
            <a:r>
              <a:rPr lang="en-US" sz="3600" smtClean="0">
                <a:latin typeface="AGaramond" pitchFamily="18" charset="0"/>
              </a:rPr>
              <a:t>Miletus				Spring 58 A.D.</a:t>
            </a:r>
          </a:p>
          <a:p>
            <a:pPr eaLnBrk="1" hangingPunct="1">
              <a:defRPr/>
            </a:pPr>
            <a:r>
              <a:rPr lang="en-US" sz="3600" smtClean="0">
                <a:latin typeface="AGaramond" pitchFamily="18" charset="0"/>
              </a:rPr>
              <a:t>Tyre				58 A.D.</a:t>
            </a:r>
          </a:p>
          <a:p>
            <a:pPr eaLnBrk="1" hangingPunct="1">
              <a:defRPr/>
            </a:pPr>
            <a:r>
              <a:rPr lang="en-US" sz="3600" smtClean="0">
                <a:latin typeface="AGaramond" pitchFamily="18" charset="0"/>
              </a:rPr>
              <a:t>Caesarea			58 A.D.</a:t>
            </a:r>
          </a:p>
          <a:p>
            <a:pPr eaLnBrk="1" hangingPunct="1">
              <a:defRPr/>
            </a:pPr>
            <a:r>
              <a:rPr lang="en-US" sz="3600" smtClean="0">
                <a:latin typeface="AGaramond" pitchFamily="18" charset="0"/>
              </a:rPr>
              <a:t>Jerusalem/Caesarea	58-60 A.D.</a:t>
            </a:r>
          </a:p>
          <a:p>
            <a:pPr eaLnBrk="1" hangingPunct="1">
              <a:defRPr/>
            </a:pPr>
            <a:endParaRPr lang="en-US" sz="3600" smtClean="0">
              <a:latin typeface="AGaramond" pitchFamily="18" charset="0"/>
            </a:endParaRPr>
          </a:p>
          <a:p>
            <a:pPr eaLnBrk="1" hangingPunct="1">
              <a:defRPr/>
            </a:pPr>
            <a:endParaRPr lang="en-US" sz="36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Effect transition="in" filter="dissolve">
                                      <p:cBhvr>
                                        <p:cTn id="7" dur="500"/>
                                        <p:tgtEl>
                                          <p:spTgt spid="706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3" end="3"/>
                                            </p:txEl>
                                          </p:spTgt>
                                        </p:tgtEl>
                                        <p:attrNameLst>
                                          <p:attrName>style.visibility</p:attrName>
                                        </p:attrNameLst>
                                      </p:cBhvr>
                                      <p:to>
                                        <p:strVal val="visible"/>
                                      </p:to>
                                    </p:set>
                                    <p:animEffect transition="in" filter="dissolve">
                                      <p:cBhvr>
                                        <p:cTn id="12" dur="500"/>
                                        <p:tgtEl>
                                          <p:spTgt spid="706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4" end="4"/>
                                            </p:txEl>
                                          </p:spTgt>
                                        </p:tgtEl>
                                        <p:attrNameLst>
                                          <p:attrName>style.visibility</p:attrName>
                                        </p:attrNameLst>
                                      </p:cBhvr>
                                      <p:to>
                                        <p:strVal val="visible"/>
                                      </p:to>
                                    </p:set>
                                    <p:animEffect transition="in" filter="dissolve">
                                      <p:cBhvr>
                                        <p:cTn id="17" dur="500"/>
                                        <p:tgtEl>
                                          <p:spTgt spid="706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5" end="5"/>
                                            </p:txEl>
                                          </p:spTgt>
                                        </p:tgtEl>
                                        <p:attrNameLst>
                                          <p:attrName>style.visibility</p:attrName>
                                        </p:attrNameLst>
                                      </p:cBhvr>
                                      <p:to>
                                        <p:strVal val="visible"/>
                                      </p:to>
                                    </p:set>
                                    <p:animEffect transition="in" filter="dissolve">
                                      <p:cBhvr>
                                        <p:cTn id="22" dur="500"/>
                                        <p:tgtEl>
                                          <p:spTgt spid="7065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59">
                                            <p:txEl>
                                              <p:pRg st="6" end="6"/>
                                            </p:txEl>
                                          </p:spTgt>
                                        </p:tgtEl>
                                        <p:attrNameLst>
                                          <p:attrName>style.visibility</p:attrName>
                                        </p:attrNameLst>
                                      </p:cBhvr>
                                      <p:to>
                                        <p:strVal val="visible"/>
                                      </p:to>
                                    </p:set>
                                    <p:animEffect transition="in" filter="dissolve">
                                      <p:cBhvr>
                                        <p:cTn id="27" dur="500"/>
                                        <p:tgtEl>
                                          <p:spTgt spid="70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Trials in Jerusalem/Caesarea</a:t>
            </a:r>
            <a:r>
              <a:rPr lang="en-US" sz="4800" i="1" smtClean="0">
                <a:latin typeface="AGaramond" pitchFamily="18" charset="0"/>
              </a:rPr>
              <a:t> </a:t>
            </a:r>
          </a:p>
        </p:txBody>
      </p:sp>
      <p:sp>
        <p:nvSpPr>
          <p:cNvPr id="73731" name="Rectangle 3"/>
          <p:cNvSpPr>
            <a:spLocks noGrp="1" noChangeArrowheads="1"/>
          </p:cNvSpPr>
          <p:nvPr>
            <p:ph type="body" sz="half" idx="1"/>
          </p:nvPr>
        </p:nvSpPr>
        <p:spPr>
          <a:xfrm>
            <a:off x="709613" y="1371600"/>
            <a:ext cx="8434387" cy="5257800"/>
          </a:xfrm>
        </p:spPr>
        <p:txBody>
          <a:bodyPr/>
          <a:lstStyle/>
          <a:p>
            <a:pPr eaLnBrk="1" hangingPunct="1">
              <a:defRPr/>
            </a:pPr>
            <a:r>
              <a:rPr lang="en-US" sz="3200" smtClean="0">
                <a:latin typeface="AGaramond" pitchFamily="18" charset="0"/>
              </a:rPr>
              <a:t>Seized and Beaten in the Temple</a:t>
            </a:r>
          </a:p>
          <a:p>
            <a:pPr eaLnBrk="1" hangingPunct="1">
              <a:defRPr/>
            </a:pPr>
            <a:r>
              <a:rPr lang="en-US" sz="3200" smtClean="0">
                <a:latin typeface="AGaramond" pitchFamily="18" charset="0"/>
              </a:rPr>
              <a:t>Arrested by the Romans</a:t>
            </a:r>
          </a:p>
          <a:p>
            <a:pPr eaLnBrk="1" hangingPunct="1">
              <a:defRPr/>
            </a:pPr>
            <a:r>
              <a:rPr lang="en-US" sz="3200" smtClean="0">
                <a:latin typeface="AGaramond" pitchFamily="18" charset="0"/>
              </a:rPr>
              <a:t>Constant Efforts to Kill Paul</a:t>
            </a:r>
          </a:p>
          <a:p>
            <a:pPr eaLnBrk="1" hangingPunct="1">
              <a:defRPr/>
            </a:pPr>
            <a:r>
              <a:rPr lang="en-US" sz="3200" smtClean="0">
                <a:latin typeface="AGaramond" pitchFamily="18" charset="0"/>
              </a:rPr>
              <a:t>Struck by the High Priest</a:t>
            </a:r>
          </a:p>
          <a:p>
            <a:pPr eaLnBrk="1" hangingPunct="1">
              <a:defRPr/>
            </a:pPr>
            <a:r>
              <a:rPr lang="en-US" sz="3200" smtClean="0">
                <a:latin typeface="AGaramond" pitchFamily="18" charset="0"/>
              </a:rPr>
              <a:t>Romans Fear for His Life</a:t>
            </a:r>
          </a:p>
          <a:p>
            <a:pPr eaLnBrk="1" hangingPunct="1">
              <a:defRPr/>
            </a:pPr>
            <a:r>
              <a:rPr lang="en-US" sz="3200" smtClean="0">
                <a:latin typeface="AGaramond" pitchFamily="18" charset="0"/>
              </a:rPr>
              <a:t>Forty Men Take an Oath to Kill Paul</a:t>
            </a:r>
          </a:p>
          <a:p>
            <a:pPr eaLnBrk="1" hangingPunct="1">
              <a:defRPr/>
            </a:pPr>
            <a:r>
              <a:rPr lang="en-US" sz="3200" smtClean="0">
                <a:latin typeface="AGaramond" pitchFamily="18" charset="0"/>
              </a:rPr>
              <a:t>Secret Journey to Caesarea</a:t>
            </a:r>
          </a:p>
          <a:p>
            <a:pPr eaLnBrk="1" hangingPunct="1">
              <a:defRPr/>
            </a:pPr>
            <a:r>
              <a:rPr lang="en-US" sz="3200" smtClean="0">
                <a:latin typeface="AGaramond" pitchFamily="18" charset="0"/>
              </a:rPr>
              <a:t>Languished for Two Years – Felix &amp; Festus</a:t>
            </a:r>
          </a:p>
          <a:p>
            <a:pPr eaLnBrk="1" hangingPunct="1">
              <a:defRPr/>
            </a:pPr>
            <a:endParaRPr lang="en-US" sz="32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3731">
                                            <p:txEl>
                                              <p:pRg st="6" end="6"/>
                                            </p:txEl>
                                          </p:spTgt>
                                        </p:tgtEl>
                                        <p:attrNameLst>
                                          <p:attrName>style.visibility</p:attrName>
                                        </p:attrNameLst>
                                      </p:cBhvr>
                                      <p:to>
                                        <p:strVal val="visible"/>
                                      </p:to>
                                    </p:set>
                                    <p:animEffect transition="in" filter="dissolve">
                                      <p:cBhvr>
                                        <p:cTn id="37" dur="500"/>
                                        <p:tgtEl>
                                          <p:spTgt spid="737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3731">
                                            <p:txEl>
                                              <p:pRg st="7" end="7"/>
                                            </p:txEl>
                                          </p:spTgt>
                                        </p:tgtEl>
                                        <p:attrNameLst>
                                          <p:attrName>style.visibility</p:attrName>
                                        </p:attrNameLst>
                                      </p:cBhvr>
                                      <p:to>
                                        <p:strVal val="visible"/>
                                      </p:to>
                                    </p:set>
                                    <p:animEffect transition="in" filter="dissolve">
                                      <p:cBhvr>
                                        <p:cTn id="42" dur="5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72707" name="Rectangle 3"/>
          <p:cNvSpPr>
            <a:spLocks noGrp="1" noChangeArrowheads="1"/>
          </p:cNvSpPr>
          <p:nvPr>
            <p:ph type="body" sz="half" idx="1"/>
          </p:nvPr>
        </p:nvSpPr>
        <p:spPr>
          <a:xfrm>
            <a:off x="609600" y="914400"/>
            <a:ext cx="8434388" cy="5257800"/>
          </a:xfrm>
        </p:spPr>
        <p:txBody>
          <a:bodyPr/>
          <a:lstStyle/>
          <a:p>
            <a:pPr eaLnBrk="1" hangingPunct="1">
              <a:defRPr/>
            </a:pPr>
            <a:r>
              <a:rPr lang="en-US" sz="3200" smtClean="0">
                <a:latin typeface="AGaramond" pitchFamily="18" charset="0"/>
              </a:rPr>
              <a:t>Ephesus 				Fall 57 A.D.</a:t>
            </a:r>
          </a:p>
          <a:p>
            <a:pPr eaLnBrk="1" hangingPunct="1">
              <a:defRPr/>
            </a:pPr>
            <a:r>
              <a:rPr lang="en-US" sz="3200" smtClean="0">
                <a:latin typeface="AGaramond" pitchFamily="18" charset="0"/>
              </a:rPr>
              <a:t>Macedonia (Troas)		Fall 57 A.D.</a:t>
            </a:r>
          </a:p>
          <a:p>
            <a:pPr eaLnBrk="1" hangingPunct="1">
              <a:defRPr/>
            </a:pPr>
            <a:r>
              <a:rPr lang="en-US" sz="3200" smtClean="0">
                <a:latin typeface="AGaramond" pitchFamily="18" charset="0"/>
              </a:rPr>
              <a:t>Greece (Corinth)		Winter 57-58 A.D.</a:t>
            </a:r>
          </a:p>
          <a:p>
            <a:pPr eaLnBrk="1" hangingPunct="1">
              <a:defRPr/>
            </a:pPr>
            <a:r>
              <a:rPr lang="en-US" sz="3200" smtClean="0">
                <a:latin typeface="AGaramond" pitchFamily="18" charset="0"/>
              </a:rPr>
              <a:t>Miletus				Spring 58 A.D.</a:t>
            </a:r>
          </a:p>
          <a:p>
            <a:pPr eaLnBrk="1" hangingPunct="1">
              <a:defRPr/>
            </a:pPr>
            <a:r>
              <a:rPr lang="en-US" sz="3200" smtClean="0">
                <a:latin typeface="AGaramond" pitchFamily="18" charset="0"/>
              </a:rPr>
              <a:t>Tyre				58 A.D.</a:t>
            </a:r>
          </a:p>
          <a:p>
            <a:pPr eaLnBrk="1" hangingPunct="1">
              <a:defRPr/>
            </a:pPr>
            <a:r>
              <a:rPr lang="en-US" sz="3200" smtClean="0">
                <a:latin typeface="AGaramond" pitchFamily="18" charset="0"/>
              </a:rPr>
              <a:t>Caesarea				58 A.D.</a:t>
            </a:r>
          </a:p>
          <a:p>
            <a:pPr eaLnBrk="1" hangingPunct="1">
              <a:defRPr/>
            </a:pPr>
            <a:r>
              <a:rPr lang="en-US" sz="3200" smtClean="0">
                <a:latin typeface="AGaramond" pitchFamily="18" charset="0"/>
              </a:rPr>
              <a:t>Jerusalem/Caesarea		58-60 A.D.</a:t>
            </a:r>
          </a:p>
          <a:p>
            <a:pPr eaLnBrk="1" hangingPunct="1">
              <a:defRPr/>
            </a:pPr>
            <a:r>
              <a:rPr lang="en-US" sz="3200" smtClean="0">
                <a:latin typeface="AGaramond" pitchFamily="18" charset="0"/>
              </a:rPr>
              <a:t>Trip to Rome			60-61 A.D.</a:t>
            </a:r>
          </a:p>
          <a:p>
            <a:pPr eaLnBrk="1" hangingPunct="1">
              <a:defRPr/>
            </a:pPr>
            <a:r>
              <a:rPr lang="en-US" sz="3200" smtClean="0">
                <a:latin typeface="AGaramond" pitchFamily="18" charset="0"/>
              </a:rPr>
              <a:t>Rome – Prison		61-63 A.D.</a:t>
            </a:r>
          </a:p>
          <a:p>
            <a:pPr eaLnBrk="1" hangingPunct="1">
              <a:defRPr/>
            </a:pPr>
            <a:endParaRPr lang="en-US" sz="32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7">
                                            <p:txEl>
                                              <p:pRg st="7" end="7"/>
                                            </p:txEl>
                                          </p:spTgt>
                                        </p:tgtEl>
                                        <p:attrNameLst>
                                          <p:attrName>style.visibility</p:attrName>
                                        </p:attrNameLst>
                                      </p:cBhvr>
                                      <p:to>
                                        <p:strVal val="visible"/>
                                      </p:to>
                                    </p:set>
                                    <p:animEffect transition="in" filter="dissolve">
                                      <p:cBhvr>
                                        <p:cTn id="7" dur="500"/>
                                        <p:tgtEl>
                                          <p:spTgt spid="72707">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07">
                                            <p:txEl>
                                              <p:pRg st="8" end="8"/>
                                            </p:txEl>
                                          </p:spTgt>
                                        </p:tgtEl>
                                        <p:attrNameLst>
                                          <p:attrName>style.visibility</p:attrName>
                                        </p:attrNameLst>
                                      </p:cBhvr>
                                      <p:to>
                                        <p:strVal val="visible"/>
                                      </p:to>
                                    </p:set>
                                    <p:animEffect transition="in" filter="dissolve">
                                      <p:cBhvr>
                                        <p:cTn id="12" dur="5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63491"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effectLst/>
                <a:latin typeface="AGaramond" pitchFamily="18" charset="0"/>
              </a:rPr>
              <a:t>Paul Looked to God for Comfort</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subTnLst>
                                    <p:animClr clrSpc="rgb" dir="cw">
                                      <p:cBhvr override="childStyle">
                                        <p:cTn dur="1" fill="hold" display="0" masterRel="nextClick" afterEffect="1"/>
                                        <p:tgtEl>
                                          <p:spTgt spid="63491">
                                            <p:txEl>
                                              <p:pRg st="0" end="0"/>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1:3-5</a:t>
            </a:r>
          </a:p>
        </p:txBody>
      </p:sp>
      <p:sp>
        <p:nvSpPr>
          <p:cNvPr id="75779" name="Rectangle 3"/>
          <p:cNvSpPr>
            <a:spLocks noChangeArrowheads="1"/>
          </p:cNvSpPr>
          <p:nvPr/>
        </p:nvSpPr>
        <p:spPr bwMode="auto">
          <a:xfrm>
            <a:off x="381000" y="1733550"/>
            <a:ext cx="8534400" cy="4021138"/>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200" i="1">
                <a:latin typeface="Times New Roman" pitchFamily="18" charset="0"/>
              </a:rPr>
              <a:t>3Blessed be the God and Father of our Lord Jesus Christ, the Father of mercies and God of all comfort, 4 who comforts us in all our affliction, so that we may be able to comfort those who are in any affliction, with the comfort with which we ourselves are comforted by God. 5 For as we share abundantly in Christ’s sufferings, so through Christ we share abundantly in comfort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p:cTn id="7" dur="1000" fill="hold"/>
                                        <p:tgtEl>
                                          <p:spTgt spid="75779"/>
                                        </p:tgtEl>
                                        <p:attrNameLst>
                                          <p:attrName>ppt_w</p:attrName>
                                        </p:attrNameLst>
                                      </p:cBhvr>
                                      <p:tavLst>
                                        <p:tav tm="0">
                                          <p:val>
                                            <p:strVal val="#ppt_w*0.70"/>
                                          </p:val>
                                        </p:tav>
                                        <p:tav tm="100000">
                                          <p:val>
                                            <p:strVal val="#ppt_w"/>
                                          </p:val>
                                        </p:tav>
                                      </p:tavLst>
                                    </p:anim>
                                    <p:anim calcmode="lin" valueType="num">
                                      <p:cBhvr>
                                        <p:cTn id="8" dur="1000" fill="hold"/>
                                        <p:tgtEl>
                                          <p:spTgt spid="75779"/>
                                        </p:tgtEl>
                                        <p:attrNameLst>
                                          <p:attrName>ppt_h</p:attrName>
                                        </p:attrNameLst>
                                      </p:cBhvr>
                                      <p:tavLst>
                                        <p:tav tm="0">
                                          <p:val>
                                            <p:strVal val="#ppt_h"/>
                                          </p:val>
                                        </p:tav>
                                        <p:tav tm="100000">
                                          <p:val>
                                            <p:strVal val="#ppt_h"/>
                                          </p:val>
                                        </p:tav>
                                      </p:tavLst>
                                    </p:anim>
                                    <p:animEffect transition="in" filter="fade">
                                      <p:cBhvr>
                                        <p:cTn id="9" dur="10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6803"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Found Comfort in the Spiritual Accomplishments of Others</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animEffect transition="in" filter="dissolve">
                                      <p:cBhvr>
                                        <p:cTn id="7" dur="500"/>
                                        <p:tgtEl>
                                          <p:spTgt spid="76803">
                                            <p:txEl>
                                              <p:pRg st="1" end="1"/>
                                            </p:txEl>
                                          </p:spTgt>
                                        </p:tgtEl>
                                      </p:cBhvr>
                                    </p:animEffect>
                                  </p:childTnLst>
                                  <p:subTnLst>
                                    <p:animClr clrSpc="rgb" dir="cw">
                                      <p:cBhvr override="childStyle">
                                        <p:cTn dur="1" fill="hold" display="0" masterRel="nextClick" afterEffect="1"/>
                                        <p:tgtEl>
                                          <p:spTgt spid="76803">
                                            <p:txEl>
                                              <p:pRg st="1" end="1"/>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1:6-7</a:t>
            </a:r>
          </a:p>
        </p:txBody>
      </p:sp>
      <p:sp>
        <p:nvSpPr>
          <p:cNvPr id="78851" name="Rectangle 3"/>
          <p:cNvSpPr>
            <a:spLocks noChangeArrowheads="1"/>
          </p:cNvSpPr>
          <p:nvPr/>
        </p:nvSpPr>
        <p:spPr bwMode="auto">
          <a:xfrm>
            <a:off x="304800" y="1776413"/>
            <a:ext cx="8610600" cy="3937000"/>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600" i="1">
                <a:latin typeface="Times New Roman" pitchFamily="18" charset="0"/>
              </a:rPr>
              <a:t>6 If we are afflicted, it is for your comfort and salvation; and if we are comforted, it is for your comfort, which you experience when you patiently endure the same sufferings that we suffer. 7 Our hope for you is unshaken, for we know that as you share in our sufferings, you will also share in our comfort.</a:t>
            </a:r>
            <a:r>
              <a:rPr lang="en-US" sz="360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 calcmode="lin" valueType="num">
                                      <p:cBhvr>
                                        <p:cTn id="7" dur="1000" fill="hold"/>
                                        <p:tgtEl>
                                          <p:spTgt spid="78851"/>
                                        </p:tgtEl>
                                        <p:attrNameLst>
                                          <p:attrName>ppt_w</p:attrName>
                                        </p:attrNameLst>
                                      </p:cBhvr>
                                      <p:tavLst>
                                        <p:tav tm="0">
                                          <p:val>
                                            <p:strVal val="#ppt_w*0.70"/>
                                          </p:val>
                                        </p:tav>
                                        <p:tav tm="100000">
                                          <p:val>
                                            <p:strVal val="#ppt_w"/>
                                          </p:val>
                                        </p:tav>
                                      </p:tavLst>
                                    </p:anim>
                                    <p:anim calcmode="lin" valueType="num">
                                      <p:cBhvr>
                                        <p:cTn id="8" dur="1000" fill="hold"/>
                                        <p:tgtEl>
                                          <p:spTgt spid="78851"/>
                                        </p:tgtEl>
                                        <p:attrNameLst>
                                          <p:attrName>ppt_h</p:attrName>
                                        </p:attrNameLst>
                                      </p:cBhvr>
                                      <p:tavLst>
                                        <p:tav tm="0">
                                          <p:val>
                                            <p:strVal val="#ppt_h"/>
                                          </p:val>
                                        </p:tav>
                                        <p:tav tm="100000">
                                          <p:val>
                                            <p:strVal val="#ppt_h"/>
                                          </p:val>
                                        </p:tav>
                                      </p:tavLst>
                                    </p:anim>
                                    <p:animEffect transition="in" filter="fade">
                                      <p:cBhvr>
                                        <p:cTn id="9" dur="10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4:8-12</a:t>
            </a:r>
          </a:p>
        </p:txBody>
      </p:sp>
      <p:sp>
        <p:nvSpPr>
          <p:cNvPr id="77827" name="Rectangle 3"/>
          <p:cNvSpPr>
            <a:spLocks noChangeArrowheads="1"/>
          </p:cNvSpPr>
          <p:nvPr/>
        </p:nvSpPr>
        <p:spPr bwMode="auto">
          <a:xfrm>
            <a:off x="381000" y="1489075"/>
            <a:ext cx="8534400" cy="4508500"/>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200" i="1">
                <a:latin typeface="Times New Roman" pitchFamily="18" charset="0"/>
              </a:rPr>
              <a:t>8 We are afflicted in every way, but not crushed; perplexed, but not driven to despair; 9 persecuted, but not forsaken; struck down, but not destroyed; 10 always 	carrying in the body the death of Jesus, so that the life of Jesus may also be manifested in our bodies. 11 For we who live are always being given over to death for Jesus’ sake, so that the life of Jesus also may be manifested in our 	mortal flesh. 12 So death is at work in us, but life in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 calcmode="lin" valueType="num">
                                      <p:cBhvr>
                                        <p:cTn id="7" dur="1000" fill="hold"/>
                                        <p:tgtEl>
                                          <p:spTgt spid="77827"/>
                                        </p:tgtEl>
                                        <p:attrNameLst>
                                          <p:attrName>ppt_w</p:attrName>
                                        </p:attrNameLst>
                                      </p:cBhvr>
                                      <p:tavLst>
                                        <p:tav tm="0">
                                          <p:val>
                                            <p:strVal val="#ppt_w*0.70"/>
                                          </p:val>
                                        </p:tav>
                                        <p:tav tm="100000">
                                          <p:val>
                                            <p:strVal val="#ppt_w"/>
                                          </p:val>
                                        </p:tav>
                                      </p:tavLst>
                                    </p:anim>
                                    <p:anim calcmode="lin" valueType="num">
                                      <p:cBhvr>
                                        <p:cTn id="8" dur="1000" fill="hold"/>
                                        <p:tgtEl>
                                          <p:spTgt spid="77827"/>
                                        </p:tgtEl>
                                        <p:attrNameLst>
                                          <p:attrName>ppt_h</p:attrName>
                                        </p:attrNameLst>
                                      </p:cBhvr>
                                      <p:tavLst>
                                        <p:tav tm="0">
                                          <p:val>
                                            <p:strVal val="#ppt_h"/>
                                          </p:val>
                                        </p:tav>
                                        <p:tav tm="100000">
                                          <p:val>
                                            <p:strVal val="#ppt_h"/>
                                          </p:val>
                                        </p:tav>
                                      </p:tavLst>
                                    </p:anim>
                                    <p:animEffect transition="in" filter="fade">
                                      <p:cBhvr>
                                        <p:cTn id="9" dur="10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Luke 9:23-25</a:t>
            </a:r>
          </a:p>
        </p:txBody>
      </p:sp>
      <p:sp>
        <p:nvSpPr>
          <p:cNvPr id="53251" name="Rectangle 3"/>
          <p:cNvSpPr>
            <a:spLocks noChangeArrowheads="1"/>
          </p:cNvSpPr>
          <p:nvPr/>
        </p:nvSpPr>
        <p:spPr bwMode="auto">
          <a:xfrm>
            <a:off x="457200" y="1676400"/>
            <a:ext cx="8534400" cy="3970318"/>
          </a:xfrm>
          <a:prstGeom prst="rect">
            <a:avLst/>
          </a:prstGeom>
          <a:noFill/>
          <a:ln w="9525">
            <a:noFill/>
            <a:miter lim="800000"/>
            <a:headEnd/>
            <a:tailEnd/>
          </a:ln>
        </p:spPr>
        <p:txBody>
          <a:bodyPr anchor="ctr">
            <a:spAutoFit/>
          </a:bodyPr>
          <a:lstStyle/>
          <a:p>
            <a:pPr eaLnBrk="1" hangingPunct="1"/>
            <a:r>
              <a:rPr lang="en-US" sz="2400" dirty="0">
                <a:latin typeface="Tahoma" charset="0"/>
              </a:rPr>
              <a:t> </a:t>
            </a:r>
            <a:r>
              <a:rPr lang="en-US" sz="2400" dirty="0" smtClean="0"/>
              <a:t>  </a:t>
            </a:r>
            <a:r>
              <a:rPr lang="en-US" sz="3600" i="1" baseline="30000" dirty="0" smtClean="0">
                <a:latin typeface="Times New Roman" pitchFamily="18" charset="0"/>
                <a:cs typeface="Times New Roman" pitchFamily="18" charset="0"/>
              </a:rPr>
              <a:t>23</a:t>
            </a:r>
            <a:r>
              <a:rPr lang="en-US" sz="3600" i="1" dirty="0" smtClean="0">
                <a:latin typeface="Times New Roman" pitchFamily="18" charset="0"/>
                <a:cs typeface="Times New Roman" pitchFamily="18" charset="0"/>
              </a:rPr>
              <a:t>And he said to all, "If anyone would come after me, let him deny himself and take up his cross daily and follow me. </a:t>
            </a:r>
            <a:r>
              <a:rPr lang="en-US" sz="3600" i="1" baseline="30000" dirty="0" smtClean="0">
                <a:latin typeface="Times New Roman" pitchFamily="18" charset="0"/>
                <a:cs typeface="Times New Roman" pitchFamily="18" charset="0"/>
              </a:rPr>
              <a:t>24</a:t>
            </a:r>
            <a:r>
              <a:rPr lang="en-US" sz="3600" i="1" dirty="0" smtClean="0">
                <a:latin typeface="Times New Roman" pitchFamily="18" charset="0"/>
                <a:cs typeface="Times New Roman" pitchFamily="18" charset="0"/>
              </a:rPr>
              <a:t>For whoever would save his life will lose it, but whoever loses his life for my sake will save it. </a:t>
            </a:r>
            <a:r>
              <a:rPr lang="en-US" sz="3600" i="1" baseline="30000" dirty="0" smtClean="0">
                <a:latin typeface="Times New Roman" pitchFamily="18" charset="0"/>
                <a:cs typeface="Times New Roman" pitchFamily="18" charset="0"/>
              </a:rPr>
              <a:t>25</a:t>
            </a:r>
            <a:r>
              <a:rPr lang="en-US" sz="3600" i="1" dirty="0" smtClean="0">
                <a:latin typeface="Times New Roman" pitchFamily="18" charset="0"/>
                <a:cs typeface="Times New Roman" pitchFamily="18" charset="0"/>
              </a:rPr>
              <a:t> For what does it profit a man if he gains the whole world and loses or forfeits himself?</a:t>
            </a:r>
            <a:endParaRPr lang="en-US" sz="36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9875"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Found Comfort in the Spiritual Accomplishments of Others</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Maintained Close Relationships with Many Christians</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Focused on the Task at Hand</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dissolve">
                                      <p:cBhvr>
                                        <p:cTn id="7" dur="500"/>
                                        <p:tgtEl>
                                          <p:spTgt spid="79875">
                                            <p:txEl>
                                              <p:pRg st="2" end="2"/>
                                            </p:txEl>
                                          </p:spTgt>
                                        </p:tgtEl>
                                      </p:cBhvr>
                                    </p:animEffect>
                                  </p:childTnLst>
                                  <p:subTnLst>
                                    <p:animClr clrSpc="rgb" dir="cw">
                                      <p:cBhvr override="childStyle">
                                        <p:cTn dur="1" fill="hold" display="0" masterRel="nextClick" afterEffect="1"/>
                                        <p:tgtEl>
                                          <p:spTgt spid="79875">
                                            <p:txEl>
                                              <p:pRg st="2" end="2"/>
                                            </p:txEl>
                                          </p:spTgt>
                                        </p:tgtEl>
                                        <p:attrNameLst>
                                          <p:attrName>ppt_c</p:attrName>
                                        </p:attrNameLst>
                                      </p:cBhvr>
                                      <p:to>
                                        <a:srgbClr val="FFFF99"/>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3" end="3"/>
                                            </p:txEl>
                                          </p:spTgt>
                                        </p:tgtEl>
                                        <p:attrNameLst>
                                          <p:attrName>style.visibility</p:attrName>
                                        </p:attrNameLst>
                                      </p:cBhvr>
                                      <p:to>
                                        <p:strVal val="visible"/>
                                      </p:to>
                                    </p:set>
                                    <p:animEffect transition="in" filter="dissolve">
                                      <p:cBhvr>
                                        <p:cTn id="12" dur="500"/>
                                        <p:tgtEl>
                                          <p:spTgt spid="79875">
                                            <p:txEl>
                                              <p:pRg st="3" end="3"/>
                                            </p:txEl>
                                          </p:spTgt>
                                        </p:tgtEl>
                                      </p:cBhvr>
                                    </p:animEffect>
                                  </p:childTnLst>
                                  <p:subTnLst>
                                    <p:animClr clrSpc="rgb" dir="cw">
                                      <p:cBhvr override="childStyle">
                                        <p:cTn dur="1" fill="hold" display="0" masterRel="nextClick" afterEffect="1"/>
                                        <p:tgtEl>
                                          <p:spTgt spid="79875">
                                            <p:txEl>
                                              <p:pRg st="3" end="3"/>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Philippians 3:13-17</a:t>
            </a:r>
          </a:p>
        </p:txBody>
      </p:sp>
      <p:sp>
        <p:nvSpPr>
          <p:cNvPr id="80899" name="Rectangle 3"/>
          <p:cNvSpPr>
            <a:spLocks noChangeArrowheads="1"/>
          </p:cNvSpPr>
          <p:nvPr/>
        </p:nvSpPr>
        <p:spPr bwMode="auto">
          <a:xfrm>
            <a:off x="381000" y="1260475"/>
            <a:ext cx="8534400" cy="4965700"/>
          </a:xfrm>
          <a:prstGeom prst="rect">
            <a:avLst/>
          </a:prstGeom>
          <a:noFill/>
          <a:ln w="9525">
            <a:noFill/>
            <a:miter lim="800000"/>
            <a:headEnd/>
            <a:tailEnd/>
          </a:ln>
        </p:spPr>
        <p:txBody>
          <a:bodyPr anchor="ctr">
            <a:spAutoFit/>
          </a:bodyPr>
          <a:lstStyle/>
          <a:p>
            <a:pPr eaLnBrk="1" hangingPunct="1"/>
            <a:r>
              <a:rPr lang="en-US" sz="3200" i="1">
                <a:latin typeface="Times New Roman" pitchFamily="18" charset="0"/>
              </a:rPr>
              <a:t> But one thing I do: forgetting what lies behind and straining forward to what lies ahead, 14 I press on toward the goal for the prize of the upward call of God in Christ Jesus. 15 Let those of us who are mature think this way, and if in anything you think otherwise, God will reveal that also to you. 16 Only let us hold true to 	what we have attained. 17 Brothers, join in imitating me, and keep your eyes on those who walk according to the example you have in us.</a:t>
            </a:r>
            <a:r>
              <a:rPr lang="en-US" sz="320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 calcmode="lin" valueType="num">
                                      <p:cBhvr>
                                        <p:cTn id="7" dur="1000" fill="hold"/>
                                        <p:tgtEl>
                                          <p:spTgt spid="80899"/>
                                        </p:tgtEl>
                                        <p:attrNameLst>
                                          <p:attrName>ppt_w</p:attrName>
                                        </p:attrNameLst>
                                      </p:cBhvr>
                                      <p:tavLst>
                                        <p:tav tm="0">
                                          <p:val>
                                            <p:strVal val="#ppt_w*0.70"/>
                                          </p:val>
                                        </p:tav>
                                        <p:tav tm="100000">
                                          <p:val>
                                            <p:strVal val="#ppt_w"/>
                                          </p:val>
                                        </p:tav>
                                      </p:tavLst>
                                    </p:anim>
                                    <p:anim calcmode="lin" valueType="num">
                                      <p:cBhvr>
                                        <p:cTn id="8" dur="1000" fill="hold"/>
                                        <p:tgtEl>
                                          <p:spTgt spid="80899"/>
                                        </p:tgtEl>
                                        <p:attrNameLst>
                                          <p:attrName>ppt_h</p:attrName>
                                        </p:attrNameLst>
                                      </p:cBhvr>
                                      <p:tavLst>
                                        <p:tav tm="0">
                                          <p:val>
                                            <p:strVal val="#ppt_h"/>
                                          </p:val>
                                        </p:tav>
                                        <p:tav tm="100000">
                                          <p:val>
                                            <p:strVal val="#ppt_h"/>
                                          </p:val>
                                        </p:tav>
                                      </p:tavLst>
                                    </p:anim>
                                    <p:animEffect transition="in" filter="fade">
                                      <p:cBhvr>
                                        <p:cTn id="9" dur="1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4755" name="Rectangle 3"/>
          <p:cNvSpPr>
            <a:spLocks noGrp="1" noChangeArrowheads="1"/>
          </p:cNvSpPr>
          <p:nvPr>
            <p:ph type="body" sz="half" idx="1"/>
          </p:nvPr>
        </p:nvSpPr>
        <p:spPr>
          <a:xfrm>
            <a:off x="381000" y="1371600"/>
            <a:ext cx="8434388" cy="4648200"/>
          </a:xfrm>
        </p:spPr>
        <p:txBody>
          <a:bodyPr/>
          <a:lstStyle/>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Found Comfort in the Spiritual Accomplishments of Others</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Maintained Close Relationships with Many Christians</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Focused on the Task at Hand</a:t>
            </a:r>
          </a:p>
          <a:p>
            <a:pPr marL="533400" indent="-533400" eaLnBrk="1" hangingPunct="1">
              <a:lnSpc>
                <a:spcPct val="90000"/>
              </a:lnSpc>
              <a:buClr>
                <a:srgbClr val="FFFF00"/>
              </a:buClr>
              <a:buFont typeface="Wingdings" pitchFamily="2" charset="2"/>
              <a:buAutoNum type="arabicPeriod"/>
            </a:pPr>
            <a:r>
              <a:rPr lang="en-US" sz="3600" smtClean="0">
                <a:effectLst/>
                <a:latin typeface="AGaramond" pitchFamily="18" charset="0"/>
              </a:rPr>
              <a:t>Paul Constantly Prayed and Rejoiced in His Blessings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animEffect transition="in" filter="dissolve">
                                      <p:cBhvr>
                                        <p:cTn id="7" dur="500"/>
                                        <p:tgtEl>
                                          <p:spTgt spid="74755">
                                            <p:txEl>
                                              <p:pRg st="4" end="4"/>
                                            </p:txEl>
                                          </p:spTgt>
                                        </p:tgtEl>
                                      </p:cBhvr>
                                    </p:animEffect>
                                  </p:childTnLst>
                                  <p:subTnLst>
                                    <p:animClr clrSpc="rgb" dir="cw">
                                      <p:cBhvr override="childStyle">
                                        <p:cTn dur="1" fill="hold" display="0" masterRel="nextClick" afterEffect="1"/>
                                        <p:tgtEl>
                                          <p:spTgt spid="74755">
                                            <p:txEl>
                                              <p:pRg st="4" end="4"/>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Philippians 4:11-13</a:t>
            </a:r>
          </a:p>
        </p:txBody>
      </p:sp>
      <p:sp>
        <p:nvSpPr>
          <p:cNvPr id="81923" name="Rectangle 3"/>
          <p:cNvSpPr>
            <a:spLocks noChangeArrowheads="1"/>
          </p:cNvSpPr>
          <p:nvPr/>
        </p:nvSpPr>
        <p:spPr bwMode="auto">
          <a:xfrm>
            <a:off x="381000" y="1846263"/>
            <a:ext cx="8534400" cy="4486275"/>
          </a:xfrm>
          <a:prstGeom prst="rect">
            <a:avLst/>
          </a:prstGeom>
          <a:noFill/>
          <a:ln w="9525">
            <a:noFill/>
            <a:miter lim="800000"/>
            <a:headEnd/>
            <a:tailEnd/>
          </a:ln>
        </p:spPr>
        <p:txBody>
          <a:bodyPr anchor="ctr">
            <a:spAutoFit/>
          </a:bodyPr>
          <a:lstStyle/>
          <a:p>
            <a:pPr eaLnBrk="1" hangingPunct="1"/>
            <a:r>
              <a:rPr lang="en-US" sz="2400">
                <a:latin typeface="Tahoma" charset="0"/>
              </a:rPr>
              <a:t> </a:t>
            </a:r>
            <a:r>
              <a:rPr lang="en-US" sz="2400" i="1">
                <a:latin typeface="Garamond" pitchFamily="18" charset="0"/>
              </a:rPr>
              <a:t>    </a:t>
            </a:r>
            <a:r>
              <a:rPr lang="en-US" sz="3600" i="1">
                <a:latin typeface="Times New Roman" pitchFamily="18" charset="0"/>
              </a:rPr>
              <a:t>11 Not that I am speaking of being in need, for I have learned in whatever situation I am to be content. 12 I know how to be brought low, and I know how to 	abound. In any and every circumstance, I have learned the secret of facing plenty and hunger, abundance and need. 13 I can do all things through him who strengthens me</a:t>
            </a:r>
            <a:r>
              <a:rPr lang="en-US" sz="360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 calcmode="lin" valueType="num">
                                      <p:cBhvr>
                                        <p:cTn id="7" dur="1000" fill="hold"/>
                                        <p:tgtEl>
                                          <p:spTgt spid="81923"/>
                                        </p:tgtEl>
                                        <p:attrNameLst>
                                          <p:attrName>ppt_w</p:attrName>
                                        </p:attrNameLst>
                                      </p:cBhvr>
                                      <p:tavLst>
                                        <p:tav tm="0">
                                          <p:val>
                                            <p:strVal val="#ppt_w*0.70"/>
                                          </p:val>
                                        </p:tav>
                                        <p:tav tm="100000">
                                          <p:val>
                                            <p:strVal val="#ppt_w"/>
                                          </p:val>
                                        </p:tav>
                                      </p:tavLst>
                                    </p:anim>
                                    <p:anim calcmode="lin" valueType="num">
                                      <p:cBhvr>
                                        <p:cTn id="8" dur="1000" fill="hold"/>
                                        <p:tgtEl>
                                          <p:spTgt spid="81923"/>
                                        </p:tgtEl>
                                        <p:attrNameLst>
                                          <p:attrName>ppt_h</p:attrName>
                                        </p:attrNameLst>
                                      </p:cBhvr>
                                      <p:tavLst>
                                        <p:tav tm="0">
                                          <p:val>
                                            <p:strVal val="#ppt_h"/>
                                          </p:val>
                                        </p:tav>
                                        <p:tav tm="100000">
                                          <p:val>
                                            <p:strVal val="#ppt_h"/>
                                          </p:val>
                                        </p:tav>
                                      </p:tavLst>
                                    </p:anim>
                                    <p:animEffect transition="in" filter="fade">
                                      <p:cBhvr>
                                        <p:cTn id="9" dur="10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Thoughts on the Future of this Church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Hebrews 13:7, 17</a:t>
            </a:r>
          </a:p>
        </p:txBody>
      </p:sp>
      <p:sp>
        <p:nvSpPr>
          <p:cNvPr id="69635" name="Rectangle 3"/>
          <p:cNvSpPr>
            <a:spLocks noChangeArrowheads="1"/>
          </p:cNvSpPr>
          <p:nvPr/>
        </p:nvSpPr>
        <p:spPr bwMode="auto">
          <a:xfrm>
            <a:off x="457200" y="1463933"/>
            <a:ext cx="8534400" cy="1569660"/>
          </a:xfrm>
          <a:prstGeom prst="rect">
            <a:avLst/>
          </a:prstGeom>
          <a:noFill/>
          <a:ln w="9525">
            <a:noFill/>
            <a:miter lim="800000"/>
            <a:headEnd/>
            <a:tailEnd/>
          </a:ln>
        </p:spPr>
        <p:txBody>
          <a:bodyPr anchor="ctr">
            <a:spAutoFit/>
          </a:bodyPr>
          <a:lstStyle/>
          <a:p>
            <a:r>
              <a:rPr lang="en-US" sz="3200" b="1" i="1" baseline="30000" dirty="0">
                <a:latin typeface="Times New Roman" pitchFamily="18" charset="0"/>
                <a:cs typeface="Times New Roman" pitchFamily="18" charset="0"/>
              </a:rPr>
              <a:t>7</a:t>
            </a:r>
            <a:r>
              <a:rPr lang="en-US" sz="3200" i="1" dirty="0">
                <a:latin typeface="Times New Roman" pitchFamily="18" charset="0"/>
                <a:cs typeface="Times New Roman" pitchFamily="18" charset="0"/>
              </a:rPr>
              <a:t>Remember your leaders, those who spoke to you the word of God. Consider the outcome of their way of life, and imitate their faith.</a:t>
            </a:r>
            <a:endParaRPr lang="en-US" sz="3200" dirty="0">
              <a:latin typeface="Times New Roman" pitchFamily="18" charset="0"/>
              <a:cs typeface="Times New Roman" pitchFamily="18" charset="0"/>
            </a:endParaRPr>
          </a:p>
        </p:txBody>
      </p:sp>
      <p:sp>
        <p:nvSpPr>
          <p:cNvPr id="4" name="Rectangle 3"/>
          <p:cNvSpPr>
            <a:spLocks noChangeArrowheads="1"/>
          </p:cNvSpPr>
          <p:nvPr/>
        </p:nvSpPr>
        <p:spPr bwMode="auto">
          <a:xfrm>
            <a:off x="457200" y="3505200"/>
            <a:ext cx="8534400" cy="2554545"/>
          </a:xfrm>
          <a:prstGeom prst="rect">
            <a:avLst/>
          </a:prstGeom>
          <a:noFill/>
          <a:ln w="9525">
            <a:noFill/>
            <a:miter lim="800000"/>
            <a:headEnd/>
            <a:tailEnd/>
          </a:ln>
        </p:spPr>
        <p:txBody>
          <a:bodyPr anchor="ctr">
            <a:spAutoFit/>
          </a:bodyPr>
          <a:lstStyle/>
          <a:p>
            <a:r>
              <a:rPr lang="en-US" sz="3200" i="1" dirty="0">
                <a:latin typeface="Times New Roman" pitchFamily="18" charset="0"/>
              </a:rPr>
              <a:t> </a:t>
            </a:r>
            <a:r>
              <a:rPr lang="en-US" sz="3200" b="1" i="1" baseline="30000" dirty="0"/>
              <a:t> </a:t>
            </a:r>
            <a:r>
              <a:rPr lang="en-US" sz="3200" b="1" i="1" baseline="30000" dirty="0">
                <a:latin typeface="Times New Roman" pitchFamily="18" charset="0"/>
                <a:cs typeface="Times New Roman" pitchFamily="18" charset="0"/>
              </a:rPr>
              <a:t>17</a:t>
            </a:r>
            <a:r>
              <a:rPr lang="en-US" sz="3200" i="1" dirty="0">
                <a:latin typeface="Times New Roman" pitchFamily="18" charset="0"/>
                <a:cs typeface="Times New Roman" pitchFamily="18" charset="0"/>
              </a:rPr>
              <a:t>Obey your leaders and submit to them, for they are keeping watch over your souls, as those who will have to give an account. Let them do this with joy and not with groaning, for that would be of no advantage to you.</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p:cTn id="7" dur="1000" fill="hold"/>
                                        <p:tgtEl>
                                          <p:spTgt spid="69635"/>
                                        </p:tgtEl>
                                        <p:attrNameLst>
                                          <p:attrName>ppt_w</p:attrName>
                                        </p:attrNameLst>
                                      </p:cBhvr>
                                      <p:tavLst>
                                        <p:tav tm="0">
                                          <p:val>
                                            <p:strVal val="#ppt_w*0.70"/>
                                          </p:val>
                                        </p:tav>
                                        <p:tav tm="100000">
                                          <p:val>
                                            <p:strVal val="#ppt_w"/>
                                          </p:val>
                                        </p:tav>
                                      </p:tavLst>
                                    </p:anim>
                                    <p:anim calcmode="lin" valueType="num">
                                      <p:cBhvr>
                                        <p:cTn id="8" dur="1000" fill="hold"/>
                                        <p:tgtEl>
                                          <p:spTgt spid="69635"/>
                                        </p:tgtEl>
                                        <p:attrNameLst>
                                          <p:attrName>ppt_h</p:attrName>
                                        </p:attrNameLst>
                                      </p:cBhvr>
                                      <p:tavLst>
                                        <p:tav tm="0">
                                          <p:val>
                                            <p:strVal val="#ppt_h"/>
                                          </p:val>
                                        </p:tav>
                                        <p:tav tm="100000">
                                          <p:val>
                                            <p:strVal val="#ppt_h"/>
                                          </p:val>
                                        </p:tav>
                                      </p:tavLst>
                                    </p:anim>
                                    <p:animEffect transition="in" filter="fade">
                                      <p:cBhvr>
                                        <p:cTn id="9" dur="1000"/>
                                        <p:tgtEl>
                                          <p:spTgt spid="6963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Acts 20:35</a:t>
            </a:r>
          </a:p>
        </p:txBody>
      </p:sp>
      <p:sp>
        <p:nvSpPr>
          <p:cNvPr id="71683" name="Rectangle 3"/>
          <p:cNvSpPr>
            <a:spLocks noChangeArrowheads="1"/>
          </p:cNvSpPr>
          <p:nvPr/>
        </p:nvSpPr>
        <p:spPr bwMode="auto">
          <a:xfrm>
            <a:off x="381000" y="1752600"/>
            <a:ext cx="8534400" cy="3170099"/>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b="1" i="1" baseline="30000" dirty="0"/>
              <a:t> </a:t>
            </a:r>
            <a:r>
              <a:rPr lang="en-US" sz="4000" b="1" i="1" baseline="30000" dirty="0">
                <a:latin typeface="Times New Roman" pitchFamily="18" charset="0"/>
                <a:cs typeface="Times New Roman" pitchFamily="18" charset="0"/>
              </a:rPr>
              <a:t>35</a:t>
            </a:r>
            <a:r>
              <a:rPr lang="en-US" sz="4000" i="1" dirty="0">
                <a:latin typeface="Times New Roman" pitchFamily="18" charset="0"/>
                <a:cs typeface="Times New Roman" pitchFamily="18" charset="0"/>
              </a:rPr>
              <a:t>In all things </a:t>
            </a:r>
            <a:r>
              <a:rPr lang="en-US" sz="4000" i="1" dirty="0">
                <a:solidFill>
                  <a:srgbClr val="FFFF00"/>
                </a:solidFill>
                <a:latin typeface="Times New Roman" pitchFamily="18" charset="0"/>
                <a:cs typeface="Times New Roman" pitchFamily="18" charset="0"/>
              </a:rPr>
              <a:t>I have shown you </a:t>
            </a:r>
            <a:r>
              <a:rPr lang="en-US" sz="4000" i="1" dirty="0">
                <a:latin typeface="Times New Roman" pitchFamily="18" charset="0"/>
                <a:cs typeface="Times New Roman" pitchFamily="18" charset="0"/>
              </a:rPr>
              <a:t>that by working hard in this way we must help the weak and remember the words of the Lord Jesus, how he himself said, 'It is more blessed to give than to receive</a:t>
            </a:r>
            <a:r>
              <a:rPr lang="en-US" sz="4000" i="1" dirty="0" smtClean="0">
                <a:latin typeface="Times New Roman" pitchFamily="18" charset="0"/>
                <a:cs typeface="Times New Roman" pitchFamily="18" charset="0"/>
              </a:rPr>
              <a:t>.'“ </a:t>
            </a:r>
            <a:endParaRPr lang="en-US" sz="36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Paul’s Example</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381000" y="914400"/>
            <a:ext cx="8662988" cy="5257800"/>
          </a:xfrm>
        </p:spPr>
        <p:txBody>
          <a:bodyPr/>
          <a:lstStyle/>
          <a:p>
            <a:pPr lvl="0">
              <a:buClr>
                <a:srgbClr val="FFC000"/>
              </a:buClr>
              <a:buFont typeface="Wingdings" pitchFamily="2" charset="2"/>
              <a:buChar char="ü"/>
            </a:pPr>
            <a:r>
              <a:rPr lang="en-US" sz="2600" i="1" dirty="0" smtClean="0"/>
              <a:t>Vs. 19  </a:t>
            </a:r>
            <a:r>
              <a:rPr lang="en-US" sz="2600" dirty="0" smtClean="0"/>
              <a:t>Served the Lord with all humility, tears and with trials</a:t>
            </a:r>
          </a:p>
          <a:p>
            <a:pPr lvl="0">
              <a:buClr>
                <a:srgbClr val="FFC000"/>
              </a:buClr>
              <a:buFont typeface="Wingdings" pitchFamily="2" charset="2"/>
              <a:buChar char="ü"/>
            </a:pPr>
            <a:r>
              <a:rPr lang="en-US" sz="2600" i="1" dirty="0" smtClean="0"/>
              <a:t>Vs. 20  </a:t>
            </a:r>
            <a:r>
              <a:rPr lang="en-US" sz="2600" dirty="0" smtClean="0"/>
              <a:t>Did not shrink from declaring anything profitable</a:t>
            </a:r>
          </a:p>
          <a:p>
            <a:pPr lvl="1">
              <a:buClr>
                <a:srgbClr val="FFC000"/>
              </a:buClr>
              <a:buFont typeface="Wingdings" pitchFamily="2" charset="2"/>
              <a:buChar char="§"/>
            </a:pPr>
            <a:r>
              <a:rPr lang="en-US" dirty="0" smtClean="0"/>
              <a:t> Taught in public and house to house</a:t>
            </a:r>
          </a:p>
          <a:p>
            <a:pPr lvl="1">
              <a:buClr>
                <a:srgbClr val="FFC000"/>
              </a:buClr>
              <a:buFont typeface="Wingdings" pitchFamily="2" charset="2"/>
              <a:buChar char="§"/>
            </a:pPr>
            <a:r>
              <a:rPr lang="en-US" dirty="0" smtClean="0"/>
              <a:t> Testified of faith and repentance to Jews and Gentiles (vs. 21)</a:t>
            </a:r>
          </a:p>
          <a:p>
            <a:pPr lvl="0">
              <a:buClr>
                <a:srgbClr val="FFC000"/>
              </a:buClr>
              <a:buFont typeface="Wingdings" pitchFamily="2" charset="2"/>
              <a:buChar char="ü"/>
            </a:pPr>
            <a:r>
              <a:rPr lang="en-US" sz="2600" i="1" dirty="0" smtClean="0"/>
              <a:t>Vs. 26  </a:t>
            </a:r>
            <a:r>
              <a:rPr lang="en-US" sz="2600" dirty="0" smtClean="0"/>
              <a:t>Innocent of the blood of all</a:t>
            </a:r>
          </a:p>
          <a:p>
            <a:pPr lvl="0">
              <a:buClr>
                <a:srgbClr val="FFC000"/>
              </a:buClr>
              <a:buFont typeface="Wingdings" pitchFamily="2" charset="2"/>
              <a:buChar char="ü"/>
            </a:pPr>
            <a:r>
              <a:rPr lang="en-US" sz="2600" i="1" dirty="0" smtClean="0"/>
              <a:t>Vs. 27  </a:t>
            </a:r>
            <a:r>
              <a:rPr lang="en-US" sz="2600" dirty="0" smtClean="0"/>
              <a:t>Declared the whole counsel of God</a:t>
            </a:r>
          </a:p>
          <a:p>
            <a:pPr lvl="0">
              <a:buClr>
                <a:srgbClr val="FFC000"/>
              </a:buClr>
              <a:buFont typeface="Wingdings" pitchFamily="2" charset="2"/>
              <a:buChar char="ü"/>
            </a:pPr>
            <a:r>
              <a:rPr lang="en-US" sz="2600" i="1" dirty="0" smtClean="0"/>
              <a:t>Vs. 31  </a:t>
            </a:r>
            <a:r>
              <a:rPr lang="en-US" sz="2600" dirty="0" smtClean="0"/>
              <a:t>Admonished everyone with tears night and day</a:t>
            </a:r>
          </a:p>
          <a:p>
            <a:pPr lvl="0">
              <a:buClr>
                <a:srgbClr val="FFC000"/>
              </a:buClr>
              <a:buFont typeface="Wingdings" pitchFamily="2" charset="2"/>
              <a:buChar char="ü"/>
            </a:pPr>
            <a:r>
              <a:rPr lang="en-US" sz="2600" i="1" dirty="0" smtClean="0"/>
              <a:t>Vs. 33  </a:t>
            </a:r>
            <a:r>
              <a:rPr lang="en-US" sz="2600" dirty="0" smtClean="0"/>
              <a:t>Coveted no one’s silver or gold or apparel</a:t>
            </a:r>
          </a:p>
          <a:p>
            <a:pPr lvl="0">
              <a:buClr>
                <a:srgbClr val="FFC000"/>
              </a:buClr>
              <a:buFont typeface="Wingdings" pitchFamily="2" charset="2"/>
              <a:buChar char="ü"/>
            </a:pPr>
            <a:r>
              <a:rPr lang="en-US" sz="2600" i="1" dirty="0" smtClean="0"/>
              <a:t>Vs. 34  </a:t>
            </a:r>
            <a:r>
              <a:rPr lang="en-US" sz="2600" dirty="0" smtClean="0"/>
              <a:t>With his own hands ministered to his needs and others</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Paul’s Instructions</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481012" y="1600200"/>
            <a:ext cx="8662988" cy="3124200"/>
          </a:xfrm>
        </p:spPr>
        <p:txBody>
          <a:bodyPr/>
          <a:lstStyle/>
          <a:p>
            <a:pPr lvl="0">
              <a:buClr>
                <a:srgbClr val="FFC000"/>
              </a:buClr>
              <a:buSzPct val="96000"/>
              <a:buFont typeface="Wingdings" pitchFamily="2" charset="2"/>
              <a:buChar char="ü"/>
            </a:pPr>
            <a:r>
              <a:rPr lang="en-US" sz="3200" dirty="0" smtClean="0"/>
              <a:t> </a:t>
            </a:r>
            <a:r>
              <a:rPr lang="en-US" sz="3200" i="1" dirty="0" smtClean="0"/>
              <a:t>Vs. 28  </a:t>
            </a:r>
            <a:r>
              <a:rPr lang="en-US" sz="3200" dirty="0" smtClean="0"/>
              <a:t>Pay careful attention to yourself and to the flock</a:t>
            </a:r>
          </a:p>
          <a:p>
            <a:pPr lvl="0">
              <a:buClr>
                <a:srgbClr val="FFC000"/>
              </a:buClr>
              <a:buSzPct val="96000"/>
              <a:buFont typeface="Wingdings" pitchFamily="2" charset="2"/>
              <a:buChar char="ü"/>
            </a:pPr>
            <a:r>
              <a:rPr lang="en-US" sz="3200" dirty="0" smtClean="0"/>
              <a:t> </a:t>
            </a:r>
            <a:r>
              <a:rPr lang="en-US" sz="3200" i="1" dirty="0" smtClean="0"/>
              <a:t>Vs. 28  </a:t>
            </a:r>
            <a:r>
              <a:rPr lang="en-US" sz="3200" dirty="0" smtClean="0"/>
              <a:t>Care for the church of God</a:t>
            </a:r>
          </a:p>
          <a:p>
            <a:pPr lvl="0">
              <a:buClr>
                <a:srgbClr val="FFC000"/>
              </a:buClr>
              <a:buSzPct val="96000"/>
              <a:buFont typeface="Wingdings" pitchFamily="2" charset="2"/>
              <a:buChar char="ü"/>
            </a:pPr>
            <a:r>
              <a:rPr lang="en-US" sz="3200" dirty="0" smtClean="0"/>
              <a:t> </a:t>
            </a:r>
            <a:r>
              <a:rPr lang="en-US" sz="3200" i="1" dirty="0" smtClean="0"/>
              <a:t>Vs. 31  </a:t>
            </a:r>
            <a:r>
              <a:rPr lang="en-US" sz="3200" dirty="0" smtClean="0"/>
              <a:t>Be alert</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304800"/>
            <a:ext cx="3200400" cy="914400"/>
          </a:xfrm>
        </p:spPr>
        <p:txBody>
          <a:bodyPr/>
          <a:lstStyle/>
          <a:p>
            <a:pPr eaLnBrk="1" hangingPunct="1">
              <a:defRPr/>
            </a:pPr>
            <a:r>
              <a:rPr lang="en-US" sz="4800" i="1" dirty="0" smtClean="0">
                <a:solidFill>
                  <a:srgbClr val="FFFF66"/>
                </a:solidFill>
                <a:latin typeface="AGaramond" pitchFamily="18" charset="0"/>
              </a:rPr>
              <a:t>Titus 1:6-9</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481012" y="1066800"/>
            <a:ext cx="8662988" cy="3505200"/>
          </a:xfrm>
        </p:spPr>
        <p:txBody>
          <a:bodyPr/>
          <a:lstStyle/>
          <a:p>
            <a:pPr lvl="0"/>
            <a:r>
              <a:rPr lang="en-US" sz="3200" dirty="0" smtClean="0"/>
              <a:t> </a:t>
            </a:r>
            <a:r>
              <a:rPr lang="en-US" dirty="0" smtClean="0"/>
              <a:t>Main emphasis is on being above reproach</a:t>
            </a:r>
          </a:p>
          <a:p>
            <a:pPr lvl="0"/>
            <a:r>
              <a:rPr lang="en-US" dirty="0" smtClean="0"/>
              <a:t>Not arrogant or quick tempered (vs. 7)</a:t>
            </a:r>
          </a:p>
          <a:p>
            <a:pPr lvl="0"/>
            <a:r>
              <a:rPr lang="en-US" dirty="0" smtClean="0"/>
              <a:t>Not greedy for gain (lover of money – I Timothy 3)</a:t>
            </a:r>
          </a:p>
          <a:p>
            <a:pPr lvl="0"/>
            <a:r>
              <a:rPr lang="en-US" dirty="0" smtClean="0"/>
              <a:t>Self-controlled/disciplined (vs. 8)</a:t>
            </a:r>
          </a:p>
          <a:p>
            <a:pPr lvl="0"/>
            <a:r>
              <a:rPr lang="en-US" dirty="0" smtClean="0"/>
              <a:t>Hospitable (vs. 8)</a:t>
            </a:r>
          </a:p>
          <a:p>
            <a:pPr lvl="0"/>
            <a:r>
              <a:rPr lang="en-US" dirty="0" smtClean="0"/>
              <a:t>Able to give instruction in sound doctrine (not just his opinion)</a:t>
            </a:r>
          </a:p>
          <a:p>
            <a:pPr lvl="0">
              <a:buClr>
                <a:srgbClr val="FFC000"/>
              </a:buClr>
              <a:buSzPct val="96000"/>
              <a:buFont typeface="Wingdings" pitchFamily="2" charset="2"/>
              <a:buChar char="ü"/>
            </a:pPr>
            <a:endParaRPr lang="en-US" sz="3200" dirty="0" smtClean="0"/>
          </a:p>
          <a:p>
            <a:pPr eaLnBrk="1" hangingPunct="1">
              <a:defRPr/>
            </a:pPr>
            <a:endParaRPr lang="en-US" sz="3600" dirty="0" smtClean="0">
              <a:latin typeface="AGaramond" pitchFamily="18" charset="0"/>
            </a:endParaRPr>
          </a:p>
        </p:txBody>
      </p:sp>
      <p:sp>
        <p:nvSpPr>
          <p:cNvPr id="4" name="Rectangle 2"/>
          <p:cNvSpPr txBox="1">
            <a:spLocks noChangeArrowheads="1"/>
          </p:cNvSpPr>
          <p:nvPr/>
        </p:nvSpPr>
        <p:spPr bwMode="auto">
          <a:xfrm>
            <a:off x="228600" y="4572000"/>
            <a:ext cx="4648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I Timothy 3:1-7</a:t>
            </a:r>
            <a:endParaRPr kumimoji="0" lang="en-US" sz="48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5" name="Rectangle 3"/>
          <p:cNvSpPr txBox="1">
            <a:spLocks noChangeArrowheads="1"/>
          </p:cNvSpPr>
          <p:nvPr/>
        </p:nvSpPr>
        <p:spPr bwMode="auto">
          <a:xfrm>
            <a:off x="152400" y="5257800"/>
            <a:ext cx="8662988" cy="190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31825" marR="0" lvl="0" indent="-292100" algn="l" defTabSz="914400" rtl="0" eaLnBrk="0" fontAlgn="base" latinLnBrk="0" hangingPunct="0">
              <a:lnSpc>
                <a:spcPct val="100000"/>
              </a:lnSpc>
              <a:spcBef>
                <a:spcPct val="20000"/>
              </a:spcBef>
              <a:spcAft>
                <a:spcPct val="0"/>
              </a:spcAft>
              <a:buClr>
                <a:schemeClr val="hlink"/>
              </a:buClr>
              <a:buSzPct val="90000"/>
              <a:buFont typeface="Wingdings" pitchFamily="2" charset="2"/>
              <a:buBlip>
                <a:blip r:embed="rId2"/>
              </a:buBlip>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Gentle (vs. 3)</a:t>
            </a:r>
          </a:p>
          <a:p>
            <a:pPr marL="631825" marR="0" lvl="0" indent="-292100" algn="l" defTabSz="914400" rtl="0" eaLnBrk="0" fontAlgn="base" latinLnBrk="0" hangingPunct="0">
              <a:lnSpc>
                <a:spcPct val="100000"/>
              </a:lnSpc>
              <a:spcBef>
                <a:spcPct val="20000"/>
              </a:spcBef>
              <a:spcAft>
                <a:spcPct val="0"/>
              </a:spcAft>
              <a:buClr>
                <a:schemeClr val="hlink"/>
              </a:buClr>
              <a:buSzPct val="90000"/>
              <a:buFont typeface="Wingdings" pitchFamily="2" charset="2"/>
              <a:buBlip>
                <a:blip r:embed="rId2"/>
              </a:buBlip>
              <a:tabLst/>
              <a:defRPr/>
            </a:pPr>
            <a:r>
              <a:rPr lang="en-US" sz="2800" kern="0" dirty="0" smtClean="0">
                <a:effectLst>
                  <a:outerShdw blurRad="38100" dist="38100" dir="2700000" algn="tl">
                    <a:srgbClr val="000000"/>
                  </a:outerShdw>
                </a:effectLst>
                <a:latin typeface="+mn-lt"/>
              </a:rPr>
              <a:t> Not puffed up with conceit (vs. 6)</a:t>
            </a: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dissolv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dissolve">
                                      <p:cBhvr>
                                        <p:cTn id="4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p:bldP spid="4" grpId="0"/>
      <p:bldP spid="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What Can We Be Doing?</a:t>
            </a:r>
            <a:endParaRPr lang="en-US" sz="4800" i="1" dirty="0" smtClean="0">
              <a:latin typeface="AGaramond" pitchFamily="18" charset="0"/>
            </a:endParaRPr>
          </a:p>
        </p:txBody>
      </p:sp>
      <p:sp>
        <p:nvSpPr>
          <p:cNvPr id="70659" name="Rectangle 3"/>
          <p:cNvSpPr>
            <a:spLocks noGrp="1" noChangeArrowheads="1"/>
          </p:cNvSpPr>
          <p:nvPr>
            <p:ph type="body" sz="half" idx="1"/>
          </p:nvPr>
        </p:nvSpPr>
        <p:spPr>
          <a:xfrm>
            <a:off x="609600" y="1066800"/>
            <a:ext cx="8434388" cy="5257800"/>
          </a:xfrm>
        </p:spPr>
        <p:txBody>
          <a:bodyPr/>
          <a:lstStyle/>
          <a:p>
            <a:pPr eaLnBrk="1" hangingPunct="1">
              <a:defRPr/>
            </a:pPr>
            <a:r>
              <a:rPr lang="en-US" sz="3600" dirty="0" smtClean="0">
                <a:latin typeface="AGaramond" pitchFamily="18" charset="0"/>
              </a:rPr>
              <a:t>The Basics – pray, study the qualifications, meditate on them</a:t>
            </a:r>
          </a:p>
          <a:p>
            <a:pPr eaLnBrk="1" hangingPunct="1">
              <a:defRPr/>
            </a:pPr>
            <a:r>
              <a:rPr lang="en-US" sz="3600" dirty="0" smtClean="0">
                <a:latin typeface="AGaramond" pitchFamily="18" charset="0"/>
              </a:rPr>
              <a:t>Demand and expect sacrificial service from the current elders</a:t>
            </a:r>
          </a:p>
          <a:p>
            <a:pPr eaLnBrk="1" hangingPunct="1">
              <a:defRPr/>
            </a:pPr>
            <a:r>
              <a:rPr lang="en-US" sz="3600" dirty="0" smtClean="0">
                <a:latin typeface="AGaramond" pitchFamily="18" charset="0"/>
              </a:rPr>
              <a:t>Observe man who may be qualified</a:t>
            </a:r>
          </a:p>
          <a:p>
            <a:pPr eaLnBrk="1" hangingPunct="1">
              <a:defRPr/>
            </a:pPr>
            <a:r>
              <a:rPr lang="en-US" sz="3600" dirty="0" smtClean="0">
                <a:latin typeface="AGaramond" pitchFamily="18" charset="0"/>
              </a:rPr>
              <a:t>Take the process seriously</a:t>
            </a:r>
          </a:p>
          <a:p>
            <a:pPr eaLnBrk="1" hangingPunct="1">
              <a:defRPr/>
            </a:pPr>
            <a:r>
              <a:rPr lang="en-US" sz="3600" dirty="0" smtClean="0">
                <a:latin typeface="AGaramond" pitchFamily="18" charset="0"/>
              </a:rPr>
              <a:t>Consider your own qualifications</a:t>
            </a: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dissolve">
                                      <p:cBhvr>
                                        <p:cTn id="27" dur="500"/>
                                        <p:tgtEl>
                                          <p:spTgt spid="70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3856</TotalTime>
  <Words>489</Words>
  <Application>Microsoft Office PowerPoint</Application>
  <PresentationFormat>On-screen Show (4:3)</PresentationFormat>
  <Paragraphs>98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Beam</vt:lpstr>
      <vt:lpstr>C.S. Lewis – The Weight of Glory</vt:lpstr>
      <vt:lpstr>Luke 9:23-25</vt:lpstr>
      <vt:lpstr>Thoughts on the Future of this Church</vt:lpstr>
      <vt:lpstr>Hebrews 13:7, 17</vt:lpstr>
      <vt:lpstr>Acts 20:35</vt:lpstr>
      <vt:lpstr>Paul’s Example</vt:lpstr>
      <vt:lpstr>Paul’s Instructions</vt:lpstr>
      <vt:lpstr>Titus 1:6-9</vt:lpstr>
      <vt:lpstr>What Can We Be Doing?</vt:lpstr>
      <vt:lpstr>Thoughts on the Future of this Church</vt:lpstr>
      <vt:lpstr>Five Years of Crisis </vt:lpstr>
      <vt:lpstr>Five Years of Crisis </vt:lpstr>
      <vt:lpstr>Trials in Jerusalem/Caesarea </vt:lpstr>
      <vt:lpstr>Five Years of Crisis </vt:lpstr>
      <vt:lpstr>Five Keys to Steadfastness</vt:lpstr>
      <vt:lpstr>II Corinthians 1:3-5</vt:lpstr>
      <vt:lpstr>Five Keys to Steadfastness</vt:lpstr>
      <vt:lpstr>II Corinthians 1:6-7</vt:lpstr>
      <vt:lpstr>II Corinthians 4:8-12</vt:lpstr>
      <vt:lpstr>Five Keys to Steadfastness</vt:lpstr>
      <vt:lpstr>Philippians 3:13-17</vt:lpstr>
      <vt:lpstr>Five Keys to Steadfastness</vt:lpstr>
      <vt:lpstr>Philippians 4:11-13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 </cp:lastModifiedBy>
  <cp:revision>36</cp:revision>
  <dcterms:created xsi:type="dcterms:W3CDTF">2007-11-30T02:06:12Z</dcterms:created>
  <dcterms:modified xsi:type="dcterms:W3CDTF">2010-12-05T23:01:12Z</dcterms:modified>
</cp:coreProperties>
</file>