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281" r:id="rId3"/>
    <p:sldId id="282" r:id="rId4"/>
    <p:sldId id="266" r:id="rId5"/>
    <p:sldId id="267" r:id="rId6"/>
    <p:sldId id="264" r:id="rId7"/>
    <p:sldId id="268" r:id="rId8"/>
    <p:sldId id="265" r:id="rId9"/>
    <p:sldId id="260" r:id="rId10"/>
    <p:sldId id="283" r:id="rId11"/>
    <p:sldId id="269" r:id="rId12"/>
    <p:sldId id="270" r:id="rId13"/>
    <p:sldId id="271" r:id="rId14"/>
    <p:sldId id="272" r:id="rId15"/>
    <p:sldId id="273" r:id="rId16"/>
    <p:sldId id="274" r:id="rId17"/>
    <p:sldId id="275" r:id="rId18"/>
    <p:sldId id="276" r:id="rId19"/>
    <p:sldId id="277" r:id="rId20"/>
    <p:sldId id="278" r:id="rId21"/>
    <p:sldId id="279" r:id="rId22"/>
    <p:sldId id="256" r:id="rId23"/>
    <p:sldId id="257" r:id="rId24"/>
    <p:sldId id="284" r:id="rId25"/>
    <p:sldId id="258" r:id="rId26"/>
    <p:sldId id="287" r:id="rId27"/>
    <p:sldId id="290" r:id="rId28"/>
    <p:sldId id="285" r:id="rId29"/>
    <p:sldId id="288" r:id="rId30"/>
    <p:sldId id="286" r:id="rId31"/>
    <p:sldId id="291" r:id="rId32"/>
    <p:sldId id="28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50" d="100"/>
          <a:sy n="50" d="100"/>
        </p:scale>
        <p:origin x="-1734" y="-125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1BF41F-1514-47B6-8523-7B3A0000A52A}" type="datetimeFigureOut">
              <a:rPr lang="en-US" smtClean="0"/>
              <a:pPr/>
              <a:t>12/11/2011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660EF-6989-4C35-B823-3F48DBB95B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1BF41F-1514-47B6-8523-7B3A0000A52A}" type="datetimeFigureOut">
              <a:rPr lang="en-US" smtClean="0"/>
              <a:pPr/>
              <a:t>12/11/2011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660EF-6989-4C35-B823-3F48DBB95B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1BF41F-1514-47B6-8523-7B3A0000A52A}" type="datetimeFigureOut">
              <a:rPr lang="en-US" smtClean="0"/>
              <a:pPr/>
              <a:t>12/11/2011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660EF-6989-4C35-B823-3F48DBB95B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1BF41F-1514-47B6-8523-7B3A0000A52A}" type="datetimeFigureOut">
              <a:rPr lang="en-US" smtClean="0"/>
              <a:pPr/>
              <a:t>12/11/2011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660EF-6989-4C35-B823-3F48DBB95B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C1BF41F-1514-47B6-8523-7B3A0000A52A}" type="datetimeFigureOut">
              <a:rPr lang="en-US" smtClean="0"/>
              <a:pPr/>
              <a:t>12/11/2011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660EF-6989-4C35-B823-3F48DBB95BE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1BF41F-1514-47B6-8523-7B3A0000A52A}" type="datetimeFigureOut">
              <a:rPr lang="en-US" smtClean="0"/>
              <a:pPr/>
              <a:t>12/11/2011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660EF-6989-4C35-B823-3F48DBB95BEA}"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1BF41F-1514-47B6-8523-7B3A0000A52A}" type="datetimeFigureOut">
              <a:rPr lang="en-US" smtClean="0"/>
              <a:pPr/>
              <a:t>12/11/2011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2660EF-6989-4C35-B823-3F48DBB95B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1BF41F-1514-47B6-8523-7B3A0000A52A}" type="datetimeFigureOut">
              <a:rPr lang="en-US" smtClean="0"/>
              <a:pPr/>
              <a:t>12/11/2011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2660EF-6989-4C35-B823-3F48DBB95B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1BF41F-1514-47B6-8523-7B3A0000A52A}" type="datetimeFigureOut">
              <a:rPr lang="en-US" smtClean="0"/>
              <a:pPr/>
              <a:t>12/11/2011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2660EF-6989-4C35-B823-3F48DBB95B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C1BF41F-1514-47B6-8523-7B3A0000A52A}" type="datetimeFigureOut">
              <a:rPr lang="en-US" smtClean="0"/>
              <a:pPr/>
              <a:t>12/11/2011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E2660EF-6989-4C35-B823-3F48DBB95B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1BF41F-1514-47B6-8523-7B3A0000A52A}" type="datetimeFigureOut">
              <a:rPr lang="en-US" smtClean="0"/>
              <a:pPr/>
              <a:t>12/11/2011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660EF-6989-4C35-B823-3F48DBB95B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C1BF41F-1514-47B6-8523-7B3A0000A52A}" type="datetimeFigureOut">
              <a:rPr lang="en-US" smtClean="0"/>
              <a:pPr/>
              <a:t>12/11/2011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E2660EF-6989-4C35-B823-3F48DBB95B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xanga.com/ISpeakLife/photos/95294234794790/" TargetMode="External"/><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2" name="Picture 8" descr="Bulging Squares Optical Illusion"/>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69217" y="1142204"/>
            <a:ext cx="4588783" cy="4572796"/>
          </a:xfrm>
          <a:prstGeom prst="rect">
            <a:avLst/>
          </a:prstGeom>
          <a:noFill/>
          <a:extLst>
            <a:ext uri="{909E8E84-426E-40DD-AFC4-6F175D3DCCD1}">
              <a14:hiddenFill xmlns:a14="http://schemas.microsoft.com/office/drawing/2010/main" xmlns="">
                <a:solidFill>
                  <a:srgbClr val="FFFFFF"/>
                </a:solidFill>
              </a14:hiddenFill>
            </a:ext>
          </a:extLst>
        </p:spPr>
      </p:pic>
      <p:cxnSp>
        <p:nvCxnSpPr>
          <p:cNvPr id="4" name="Straight Connector 3"/>
          <p:cNvCxnSpPr/>
          <p:nvPr/>
        </p:nvCxnSpPr>
        <p:spPr>
          <a:xfrm>
            <a:off x="4572000" y="228600"/>
            <a:ext cx="0" cy="63246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219200" y="3390900"/>
            <a:ext cx="6705600" cy="381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3233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a:spLocks noChangeAspect="1"/>
          </p:cNvSpPr>
          <p:nvPr/>
        </p:nvSpPr>
        <p:spPr>
          <a:xfrm>
            <a:off x="4556760" y="3413760"/>
            <a:ext cx="15240" cy="152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914400" y="1676400"/>
            <a:ext cx="7467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03839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a:spLocks noChangeAspect="1"/>
          </p:cNvSpPr>
          <p:nvPr/>
        </p:nvSpPr>
        <p:spPr>
          <a:xfrm>
            <a:off x="4541520" y="3398520"/>
            <a:ext cx="30480" cy="304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914400" y="1676400"/>
            <a:ext cx="7467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42318227"/>
      </p:ext>
    </p:extLst>
  </p:cSld>
  <p:clrMapOvr>
    <a:masterClrMapping/>
  </p:clrMapOvr>
  <mc:AlternateContent xmlns:mc="http://schemas.openxmlformats.org/markup-compatibility/2006">
    <mc:Choice xmlns:p14="http://schemas.microsoft.com/office/powerpoint/2010/main" xmlns="" Requires="p14">
      <p:transition spd="med" p14:dur="700" advClick="0" advTm="0">
        <p:fade/>
      </p:transition>
    </mc:Choice>
    <mc:Fallback>
      <p:transition spd="med" advClick="0" advTm="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a:spLocks noChangeAspect="1"/>
          </p:cNvSpPr>
          <p:nvPr/>
        </p:nvSpPr>
        <p:spPr>
          <a:xfrm>
            <a:off x="4526280" y="3383280"/>
            <a:ext cx="60960" cy="609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914400" y="1676400"/>
            <a:ext cx="7467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48493389"/>
      </p:ext>
    </p:extLst>
  </p:cSld>
  <p:clrMapOvr>
    <a:masterClrMapping/>
  </p:clrMapOvr>
  <mc:AlternateContent xmlns:mc="http://schemas.openxmlformats.org/markup-compatibility/2006">
    <mc:Choice xmlns:p14="http://schemas.microsoft.com/office/powerpoint/2010/main" xmlns="" Requires="p14">
      <p:transition spd="med" p14:dur="700" advClick="0" advTm="0">
        <p:fade/>
      </p:transition>
    </mc:Choice>
    <mc:Fallback>
      <p:transition spd="med" advClick="0" advTm="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a:spLocks noChangeAspect="1"/>
          </p:cNvSpPr>
          <p:nvPr/>
        </p:nvSpPr>
        <p:spPr>
          <a:xfrm>
            <a:off x="4507992" y="3355848"/>
            <a:ext cx="121920" cy="1219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914400" y="1676400"/>
            <a:ext cx="7467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46606566"/>
      </p:ext>
    </p:extLst>
  </p:cSld>
  <p:clrMapOvr>
    <a:masterClrMapping/>
  </p:clrMapOvr>
  <mc:AlternateContent xmlns:mc="http://schemas.openxmlformats.org/markup-compatibility/2006">
    <mc:Choice xmlns:p14="http://schemas.microsoft.com/office/powerpoint/2010/main" xmlns="" Requires="p14">
      <p:transition spd="med" p14:dur="700" advClick="0" advTm="0">
        <p:fade/>
      </p:transition>
    </mc:Choice>
    <mc:Fallback>
      <p:transition spd="med" advClick="0" advTm="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a:spLocks noChangeAspect="1"/>
          </p:cNvSpPr>
          <p:nvPr/>
        </p:nvSpPr>
        <p:spPr>
          <a:xfrm>
            <a:off x="4434840" y="3300984"/>
            <a:ext cx="243840" cy="2438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914400" y="1676400"/>
            <a:ext cx="7467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07054861"/>
      </p:ext>
    </p:extLst>
  </p:cSld>
  <p:clrMapOvr>
    <a:masterClrMapping/>
  </p:clrMapOvr>
  <mc:AlternateContent xmlns:mc="http://schemas.openxmlformats.org/markup-compatibility/2006">
    <mc:Choice xmlns:p14="http://schemas.microsoft.com/office/powerpoint/2010/main" xmlns="" Requires="p14">
      <p:transition spd="med" p14:dur="700" advClick="0" advTm="0">
        <p:fade/>
      </p:transition>
    </mc:Choice>
    <mc:Fallback>
      <p:transition spd="med" advClick="0" advTm="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a:spLocks noChangeAspect="1"/>
          </p:cNvSpPr>
          <p:nvPr/>
        </p:nvSpPr>
        <p:spPr>
          <a:xfrm>
            <a:off x="4343400" y="3200400"/>
            <a:ext cx="487680" cy="4876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914400" y="1676400"/>
            <a:ext cx="7467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75783603"/>
      </p:ext>
    </p:extLst>
  </p:cSld>
  <p:clrMapOvr>
    <a:masterClrMapping/>
  </p:clrMapOvr>
  <mc:AlternateContent xmlns:mc="http://schemas.openxmlformats.org/markup-compatibility/2006">
    <mc:Choice xmlns:p14="http://schemas.microsoft.com/office/powerpoint/2010/main" xmlns="" Requires="p14">
      <p:transition spd="med" p14:dur="700" advClick="0" advTm="0">
        <p:fade/>
      </p:transition>
    </mc:Choice>
    <mc:Fallback>
      <p:transition spd="med" advClick="0" advTm="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a:spLocks noChangeAspect="1"/>
          </p:cNvSpPr>
          <p:nvPr/>
        </p:nvSpPr>
        <p:spPr>
          <a:xfrm>
            <a:off x="4053840" y="2910840"/>
            <a:ext cx="975360" cy="9753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914400" y="1676400"/>
            <a:ext cx="7467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5636939"/>
      </p:ext>
    </p:extLst>
  </p:cSld>
  <p:clrMapOvr>
    <a:masterClrMapping/>
  </p:clrMapOvr>
  <mc:AlternateContent xmlns:mc="http://schemas.openxmlformats.org/markup-compatibility/2006">
    <mc:Choice xmlns:p14="http://schemas.microsoft.com/office/powerpoint/2010/main" xmlns="" Requires="p14">
      <p:transition spd="med" p14:dur="700" advClick="0" advTm="0">
        <p:fade/>
      </p:transition>
    </mc:Choice>
    <mc:Fallback>
      <p:transition spd="med" advClick="0" advTm="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a:spLocks noChangeAspect="1"/>
          </p:cNvSpPr>
          <p:nvPr/>
        </p:nvSpPr>
        <p:spPr>
          <a:xfrm>
            <a:off x="3581400" y="2438400"/>
            <a:ext cx="1950720" cy="19507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914400" y="1676400"/>
            <a:ext cx="7467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27606218"/>
      </p:ext>
    </p:extLst>
  </p:cSld>
  <p:clrMapOvr>
    <a:masterClrMapping/>
  </p:clrMapOvr>
  <mc:AlternateContent xmlns:mc="http://schemas.openxmlformats.org/markup-compatibility/2006">
    <mc:Choice xmlns:p14="http://schemas.microsoft.com/office/powerpoint/2010/main" xmlns="" Requires="p14">
      <p:transition spd="med" p14:dur="700" advClick="0" advTm="0">
        <p:fade/>
      </p:transition>
    </mc:Choice>
    <mc:Fallback>
      <p:transition spd="med" advClick="0" advTm="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a:spLocks noChangeAspect="1"/>
          </p:cNvSpPr>
          <p:nvPr/>
        </p:nvSpPr>
        <p:spPr>
          <a:xfrm>
            <a:off x="2590800" y="1447800"/>
            <a:ext cx="3901440" cy="39014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914400" y="1676400"/>
            <a:ext cx="7467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45174780"/>
      </p:ext>
    </p:extLst>
  </p:cSld>
  <p:clrMapOvr>
    <a:masterClrMapping/>
  </p:clrMapOvr>
  <mc:AlternateContent xmlns:mc="http://schemas.openxmlformats.org/markup-compatibility/2006">
    <mc:Choice xmlns:p14="http://schemas.microsoft.com/office/powerpoint/2010/main" xmlns="" Requires="p14">
      <p:transition spd="med" p14:dur="700" advClick="0" advTm="0">
        <p:fade/>
      </p:transition>
    </mc:Choice>
    <mc:Fallback>
      <p:transition spd="med" advClick="0" advTm="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89402"/>
          </a:xfrm>
          <a:prstGeom prst="rect">
            <a:avLst/>
          </a:prstGeom>
        </p:spPr>
      </p:pic>
    </p:spTree>
    <p:extLst>
      <p:ext uri="{BB962C8B-B14F-4D97-AF65-F5344CB8AC3E}">
        <p14:creationId xmlns:p14="http://schemas.microsoft.com/office/powerpoint/2010/main" xmlns="" val="21906513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a:spLocks noChangeAspect="1"/>
          </p:cNvSpPr>
          <p:nvPr/>
        </p:nvSpPr>
        <p:spPr>
          <a:xfrm>
            <a:off x="685800" y="-457200"/>
            <a:ext cx="7802880" cy="780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914400" y="1676400"/>
            <a:ext cx="7467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61138876"/>
      </p:ext>
    </p:extLst>
  </p:cSld>
  <p:clrMapOvr>
    <a:masterClrMapping/>
  </p:clrMapOvr>
  <mc:AlternateContent xmlns:mc="http://schemas.openxmlformats.org/markup-compatibility/2006">
    <mc:Choice xmlns:p14="http://schemas.microsoft.com/office/powerpoint/2010/main" xmlns="" Requires="p14">
      <p:transition spd="med" p14:dur="700" advClick="0" advTm="0">
        <p:fade/>
      </p:transition>
    </mc:Choice>
    <mc:Fallback>
      <p:transition spd="med" advClick="0" advTm="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914400" y="1676400"/>
            <a:ext cx="7467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Oval 5"/>
          <p:cNvSpPr>
            <a:spLocks noChangeAspect="1"/>
          </p:cNvSpPr>
          <p:nvPr/>
        </p:nvSpPr>
        <p:spPr>
          <a:xfrm>
            <a:off x="-381000" y="-1524000"/>
            <a:ext cx="9831629" cy="983162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869267583"/>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Question of Worldview</a:t>
            </a:r>
            <a:endParaRPr lang="en-US" dirty="0"/>
          </a:p>
        </p:txBody>
      </p:sp>
      <p:sp>
        <p:nvSpPr>
          <p:cNvPr id="3" name="Subtitle 2"/>
          <p:cNvSpPr>
            <a:spLocks noGrp="1"/>
          </p:cNvSpPr>
          <p:nvPr>
            <p:ph type="subTitle" idx="1"/>
          </p:nvPr>
        </p:nvSpPr>
        <p:spPr/>
        <p:txBody>
          <a:bodyPr/>
          <a:lstStyle/>
          <a:p>
            <a:r>
              <a:rPr lang="en-US" dirty="0" smtClean="0"/>
              <a:t>Are you living for the line or the dot?</a:t>
            </a:r>
            <a:endParaRPr lang="en-US" dirty="0"/>
          </a:p>
        </p:txBody>
      </p:sp>
    </p:spTree>
    <p:extLst>
      <p:ext uri="{BB962C8B-B14F-4D97-AF65-F5344CB8AC3E}">
        <p14:creationId xmlns:p14="http://schemas.microsoft.com/office/powerpoint/2010/main" xmlns="" val="2218122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eternal perspective</a:t>
            </a:r>
            <a:endParaRPr lang="en-US" dirty="0"/>
          </a:p>
        </p:txBody>
      </p:sp>
      <p:sp>
        <p:nvSpPr>
          <p:cNvPr id="3" name="Content Placeholder 2"/>
          <p:cNvSpPr>
            <a:spLocks noGrp="1"/>
          </p:cNvSpPr>
          <p:nvPr>
            <p:ph idx="1"/>
          </p:nvPr>
        </p:nvSpPr>
        <p:spPr/>
        <p:txBody>
          <a:bodyPr>
            <a:normAutofit/>
          </a:bodyPr>
          <a:lstStyle/>
          <a:p>
            <a:pPr marL="0" indent="0">
              <a:lnSpc>
                <a:spcPts val="2800"/>
              </a:lnSpc>
            </a:pPr>
            <a:r>
              <a:rPr lang="en-US" sz="2000" dirty="0" smtClean="0"/>
              <a:t>For whoever would save his life will lose it, but whoever loses his life for my sake and the gospel’s will save it. For what does it profit a man to gain the whole world and forfeit his </a:t>
            </a:r>
            <a:r>
              <a:rPr lang="en-US" sz="2000" u="sng" dirty="0" smtClean="0"/>
              <a:t>soul</a:t>
            </a:r>
            <a:r>
              <a:rPr lang="en-US" sz="2000" dirty="0" smtClean="0"/>
              <a:t>? For what can a man give in return for his </a:t>
            </a:r>
            <a:r>
              <a:rPr lang="en-US" sz="2000" u="sng" dirty="0" smtClean="0"/>
              <a:t>soul</a:t>
            </a:r>
            <a:r>
              <a:rPr lang="en-US" sz="2000" dirty="0" smtClean="0"/>
              <a:t>?</a:t>
            </a:r>
          </a:p>
          <a:p>
            <a:pPr marL="0" indent="0">
              <a:lnSpc>
                <a:spcPts val="2800"/>
              </a:lnSpc>
            </a:pPr>
            <a:r>
              <a:rPr lang="en-US" sz="2000" dirty="0"/>
              <a:t>Mark </a:t>
            </a:r>
            <a:r>
              <a:rPr lang="en-US" sz="2000" dirty="0" smtClean="0"/>
              <a:t>8:35-37</a:t>
            </a:r>
            <a:endParaRPr lang="en-US" sz="2000" dirty="0"/>
          </a:p>
        </p:txBody>
      </p:sp>
    </p:spTree>
    <p:extLst>
      <p:ext uri="{BB962C8B-B14F-4D97-AF65-F5344CB8AC3E}">
        <p14:creationId xmlns:p14="http://schemas.microsoft.com/office/powerpoint/2010/main" xmlns="" val="1572318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eternal perspective</a:t>
            </a:r>
            <a:endParaRPr lang="en-US" dirty="0"/>
          </a:p>
        </p:txBody>
      </p:sp>
      <p:sp>
        <p:nvSpPr>
          <p:cNvPr id="3" name="Content Placeholder 2"/>
          <p:cNvSpPr>
            <a:spLocks noGrp="1"/>
          </p:cNvSpPr>
          <p:nvPr>
            <p:ph idx="1"/>
          </p:nvPr>
        </p:nvSpPr>
        <p:spPr/>
        <p:txBody>
          <a:bodyPr>
            <a:normAutofit/>
          </a:bodyPr>
          <a:lstStyle/>
          <a:p>
            <a:pPr marL="0" indent="0">
              <a:lnSpc>
                <a:spcPts val="2800"/>
              </a:lnSpc>
            </a:pPr>
            <a:r>
              <a:rPr lang="en-US" sz="2000" dirty="0" smtClean="0"/>
              <a:t>“And I will say to my soul, Soul, you have ample goods laid up for many years; relax, eat, drink, be merry.” But God said to him, “Fool! This night your </a:t>
            </a:r>
            <a:r>
              <a:rPr lang="en-US" sz="2000" u="sng" dirty="0" smtClean="0"/>
              <a:t>soul</a:t>
            </a:r>
            <a:r>
              <a:rPr lang="en-US" sz="2000" dirty="0" smtClean="0"/>
              <a:t> is required of you, and the things you have prepared, whose will they be?” So is the one who lays up treasure for himself and is not rich toward God.</a:t>
            </a:r>
          </a:p>
          <a:p>
            <a:pPr marL="0" indent="0">
              <a:lnSpc>
                <a:spcPts val="2800"/>
              </a:lnSpc>
            </a:pPr>
            <a:r>
              <a:rPr lang="en-US" sz="2000" dirty="0" smtClean="0"/>
              <a:t>Luke 12:19-21</a:t>
            </a:r>
            <a:endParaRPr lang="en-US" sz="2000" dirty="0"/>
          </a:p>
        </p:txBody>
      </p:sp>
    </p:spTree>
    <p:extLst>
      <p:ext uri="{BB962C8B-B14F-4D97-AF65-F5344CB8AC3E}">
        <p14:creationId xmlns:p14="http://schemas.microsoft.com/office/powerpoint/2010/main" xmlns="" val="29047282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eternal perspective</a:t>
            </a:r>
            <a:endParaRPr lang="en-US" dirty="0"/>
          </a:p>
        </p:txBody>
      </p:sp>
      <p:sp>
        <p:nvSpPr>
          <p:cNvPr id="3" name="Content Placeholder 2"/>
          <p:cNvSpPr>
            <a:spLocks noGrp="1"/>
          </p:cNvSpPr>
          <p:nvPr>
            <p:ph idx="1"/>
          </p:nvPr>
        </p:nvSpPr>
        <p:spPr/>
        <p:txBody>
          <a:bodyPr>
            <a:normAutofit/>
          </a:bodyPr>
          <a:lstStyle/>
          <a:p>
            <a:pPr marL="0" indent="0">
              <a:lnSpc>
                <a:spcPts val="2800"/>
              </a:lnSpc>
            </a:pPr>
            <a:r>
              <a:rPr lang="en-US" sz="2000" dirty="0" smtClean="0"/>
              <a:t>Do not lay up for yourselves treasures on </a:t>
            </a:r>
            <a:r>
              <a:rPr lang="en-US" sz="2000" u="sng" dirty="0" smtClean="0"/>
              <a:t>earth</a:t>
            </a:r>
            <a:r>
              <a:rPr lang="en-US" sz="2000" dirty="0" smtClean="0"/>
              <a:t>, where moth and rust destroy and where thieves break in and steal, but lay up for yourselves treasures in </a:t>
            </a:r>
            <a:r>
              <a:rPr lang="en-US" sz="2000" u="sng" dirty="0" smtClean="0"/>
              <a:t>heaven</a:t>
            </a:r>
            <a:r>
              <a:rPr lang="en-US" sz="2000" dirty="0" smtClean="0"/>
              <a:t>, where neither moth nor rust destroys and where thieves do not break in and steal. For where your treasure is, there your heart will be also.</a:t>
            </a:r>
          </a:p>
          <a:p>
            <a:pPr marL="0" indent="0">
              <a:lnSpc>
                <a:spcPts val="2800"/>
              </a:lnSpc>
            </a:pPr>
            <a:r>
              <a:rPr lang="en-US" sz="2000" dirty="0" smtClean="0"/>
              <a:t>Matthew 6:19-20</a:t>
            </a:r>
            <a:endParaRPr lang="en-US" sz="2000" dirty="0"/>
          </a:p>
        </p:txBody>
      </p:sp>
    </p:spTree>
    <p:extLst>
      <p:ext uri="{BB962C8B-B14F-4D97-AF65-F5344CB8AC3E}">
        <p14:creationId xmlns:p14="http://schemas.microsoft.com/office/powerpoint/2010/main" xmlns="" val="41852194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eternal perspective</a:t>
            </a:r>
            <a:endParaRPr lang="en-US" dirty="0"/>
          </a:p>
        </p:txBody>
      </p:sp>
      <p:sp>
        <p:nvSpPr>
          <p:cNvPr id="3" name="Content Placeholder 2"/>
          <p:cNvSpPr>
            <a:spLocks noGrp="1"/>
          </p:cNvSpPr>
          <p:nvPr>
            <p:ph idx="1"/>
          </p:nvPr>
        </p:nvSpPr>
        <p:spPr/>
        <p:txBody>
          <a:bodyPr>
            <a:normAutofit/>
          </a:bodyPr>
          <a:lstStyle/>
          <a:p>
            <a:pPr marL="0" indent="0">
              <a:lnSpc>
                <a:spcPts val="2800"/>
              </a:lnSpc>
            </a:pPr>
            <a:r>
              <a:rPr lang="en-US" sz="2000" dirty="0" smtClean="0"/>
              <a:t>Rather train yourself for godliness; for while bodily training is of some value, godliness is of value in every way, as it holds promise for the </a:t>
            </a:r>
            <a:r>
              <a:rPr lang="en-US" sz="2000" u="sng" dirty="0" smtClean="0"/>
              <a:t>present</a:t>
            </a:r>
            <a:r>
              <a:rPr lang="en-US" sz="2000" dirty="0" smtClean="0"/>
              <a:t> life and also for the life to </a:t>
            </a:r>
            <a:r>
              <a:rPr lang="en-US" sz="2000" u="sng" dirty="0" smtClean="0"/>
              <a:t>come</a:t>
            </a:r>
            <a:r>
              <a:rPr lang="en-US" sz="2000" dirty="0" smtClean="0"/>
              <a:t>.</a:t>
            </a:r>
          </a:p>
          <a:p>
            <a:pPr marL="0" indent="0">
              <a:lnSpc>
                <a:spcPts val="2800"/>
              </a:lnSpc>
            </a:pPr>
            <a:r>
              <a:rPr lang="en-US" sz="2000" dirty="0" smtClean="0"/>
              <a:t>1 Timothy 4:7-8</a:t>
            </a:r>
            <a:endParaRPr lang="en-US" sz="2000" dirty="0"/>
          </a:p>
        </p:txBody>
      </p:sp>
    </p:spTree>
    <p:extLst>
      <p:ext uri="{BB962C8B-B14F-4D97-AF65-F5344CB8AC3E}">
        <p14:creationId xmlns:p14="http://schemas.microsoft.com/office/powerpoint/2010/main" xmlns="" val="27860230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eternal perspective</a:t>
            </a:r>
            <a:endParaRPr lang="en-US" dirty="0"/>
          </a:p>
        </p:txBody>
      </p:sp>
      <p:sp>
        <p:nvSpPr>
          <p:cNvPr id="3" name="Content Placeholder 2"/>
          <p:cNvSpPr>
            <a:spLocks noGrp="1"/>
          </p:cNvSpPr>
          <p:nvPr>
            <p:ph idx="1"/>
          </p:nvPr>
        </p:nvSpPr>
        <p:spPr/>
        <p:txBody>
          <a:bodyPr>
            <a:normAutofit/>
          </a:bodyPr>
          <a:lstStyle/>
          <a:p>
            <a:pPr marL="0" indent="0">
              <a:lnSpc>
                <a:spcPts val="2800"/>
              </a:lnSpc>
            </a:pPr>
            <a:r>
              <a:rPr lang="en-US" sz="2000" dirty="0" smtClean="0"/>
              <a:t>Blessed be the God and Father of our Lord Jesus Christ! According to his great mercy, he has caused us to be born again to a </a:t>
            </a:r>
            <a:r>
              <a:rPr lang="en-US" sz="2000" u="sng" dirty="0" smtClean="0"/>
              <a:t>living</a:t>
            </a:r>
            <a:r>
              <a:rPr lang="en-US" sz="2000" dirty="0" smtClean="0"/>
              <a:t> hope through the resurrection of Jesus Christ from the dead, to an inheritance that is imperishable, undefiled, and unfading, reserved in heaven for you, who by God’s power are being guarded through faith for a salvation ready to be revealed in the last time.</a:t>
            </a:r>
          </a:p>
          <a:p>
            <a:pPr marL="0" indent="0">
              <a:lnSpc>
                <a:spcPts val="2800"/>
              </a:lnSpc>
            </a:pPr>
            <a:r>
              <a:rPr lang="en-US" sz="2000" dirty="0" smtClean="0"/>
              <a:t>1 Peter 1:3-5</a:t>
            </a:r>
            <a:endParaRPr lang="en-US" sz="2000" dirty="0"/>
          </a:p>
        </p:txBody>
      </p:sp>
    </p:spTree>
    <p:extLst>
      <p:ext uri="{BB962C8B-B14F-4D97-AF65-F5344CB8AC3E}">
        <p14:creationId xmlns:p14="http://schemas.microsoft.com/office/powerpoint/2010/main" xmlns="" val="33658574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worldview in </a:t>
            </a:r>
            <a:r>
              <a:rPr lang="en-US" dirty="0" err="1" smtClean="0"/>
              <a:t>corinth</a:t>
            </a:r>
            <a:endParaRPr lang="en-US" dirty="0"/>
          </a:p>
        </p:txBody>
      </p:sp>
      <p:sp>
        <p:nvSpPr>
          <p:cNvPr id="3" name="Content Placeholder 2"/>
          <p:cNvSpPr>
            <a:spLocks noGrp="1"/>
          </p:cNvSpPr>
          <p:nvPr>
            <p:ph idx="1"/>
          </p:nvPr>
        </p:nvSpPr>
        <p:spPr>
          <a:xfrm>
            <a:off x="822960" y="1100628"/>
            <a:ext cx="7520940" cy="3699972"/>
          </a:xfrm>
        </p:spPr>
        <p:txBody>
          <a:bodyPr>
            <a:normAutofit/>
          </a:bodyPr>
          <a:lstStyle/>
          <a:p>
            <a:pPr marL="0" indent="0">
              <a:lnSpc>
                <a:spcPts val="2800"/>
              </a:lnSpc>
            </a:pPr>
            <a:r>
              <a:rPr lang="en-US" sz="2000" dirty="0" smtClean="0"/>
              <a:t>For I delivered to you as of first importance what I also received: that Christ died for our sins in accordance with the Scriptures, that he was buried, that he was </a:t>
            </a:r>
            <a:r>
              <a:rPr lang="en-US" sz="2000" u="sng" dirty="0" smtClean="0"/>
              <a:t>raised</a:t>
            </a:r>
            <a:r>
              <a:rPr lang="en-US" sz="2000" dirty="0" smtClean="0"/>
              <a:t> on the third day in accordance with the Scriptures, and that he appeared to </a:t>
            </a:r>
            <a:r>
              <a:rPr lang="en-US" sz="2000" dirty="0" err="1" smtClean="0"/>
              <a:t>Cephas</a:t>
            </a:r>
            <a:r>
              <a:rPr lang="en-US" sz="2000" dirty="0" smtClean="0"/>
              <a:t>, then to the twelve.</a:t>
            </a:r>
          </a:p>
          <a:p>
            <a:pPr marL="0" indent="0">
              <a:lnSpc>
                <a:spcPts val="2800"/>
              </a:lnSpc>
            </a:pPr>
            <a:r>
              <a:rPr lang="en-US" sz="2000" dirty="0" smtClean="0"/>
              <a:t>1 Corinthians 15:3-5</a:t>
            </a:r>
            <a:endParaRPr lang="en-US" sz="2000" dirty="0"/>
          </a:p>
        </p:txBody>
      </p:sp>
    </p:spTree>
    <p:extLst>
      <p:ext uri="{BB962C8B-B14F-4D97-AF65-F5344CB8AC3E}">
        <p14:creationId xmlns:p14="http://schemas.microsoft.com/office/powerpoint/2010/main" xmlns="" val="1982090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worldview in </a:t>
            </a:r>
            <a:r>
              <a:rPr lang="en-US" dirty="0" err="1" smtClean="0"/>
              <a:t>corinth</a:t>
            </a:r>
            <a:endParaRPr lang="en-US" dirty="0"/>
          </a:p>
        </p:txBody>
      </p:sp>
      <p:sp>
        <p:nvSpPr>
          <p:cNvPr id="3" name="Content Placeholder 2"/>
          <p:cNvSpPr>
            <a:spLocks noGrp="1"/>
          </p:cNvSpPr>
          <p:nvPr>
            <p:ph idx="1"/>
          </p:nvPr>
        </p:nvSpPr>
        <p:spPr>
          <a:xfrm>
            <a:off x="822960" y="1100628"/>
            <a:ext cx="7520940" cy="3699972"/>
          </a:xfrm>
        </p:spPr>
        <p:txBody>
          <a:bodyPr>
            <a:normAutofit/>
          </a:bodyPr>
          <a:lstStyle/>
          <a:p>
            <a:pPr marL="0" indent="0">
              <a:lnSpc>
                <a:spcPts val="2800"/>
              </a:lnSpc>
            </a:pPr>
            <a:r>
              <a:rPr lang="en-US" sz="2000" dirty="0"/>
              <a:t>For this light momentary affliction is preparing for us an eternal weight of glory beyond all comparison, as we look not to the things that are seen but to the things that are unseen. For the things that are seen are </a:t>
            </a:r>
            <a:r>
              <a:rPr lang="en-US" sz="2000" u="sng" dirty="0"/>
              <a:t>transient</a:t>
            </a:r>
            <a:r>
              <a:rPr lang="en-US" sz="2000" dirty="0"/>
              <a:t>, but the things that are unseen are </a:t>
            </a:r>
            <a:r>
              <a:rPr lang="en-US" sz="2000" u="sng" dirty="0"/>
              <a:t>eternal</a:t>
            </a:r>
            <a:r>
              <a:rPr lang="en-US" sz="2000" dirty="0"/>
              <a:t>. </a:t>
            </a:r>
            <a:endParaRPr lang="en-US" sz="2000" dirty="0" smtClean="0"/>
          </a:p>
          <a:p>
            <a:pPr marL="0" indent="0">
              <a:lnSpc>
                <a:spcPts val="2800"/>
              </a:lnSpc>
            </a:pPr>
            <a:r>
              <a:rPr lang="en-US" sz="2000" dirty="0" smtClean="0"/>
              <a:t>2 </a:t>
            </a:r>
            <a:r>
              <a:rPr lang="en-US" sz="2000" dirty="0"/>
              <a:t>Corinthians 5:18</a:t>
            </a:r>
          </a:p>
        </p:txBody>
      </p:sp>
    </p:spTree>
    <p:extLst>
      <p:ext uri="{BB962C8B-B14F-4D97-AF65-F5344CB8AC3E}">
        <p14:creationId xmlns:p14="http://schemas.microsoft.com/office/powerpoint/2010/main" xmlns="" val="481260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554" name="Picture 2" descr="tophatillusion_copy">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67000" y="2209800"/>
            <a:ext cx="3810000" cy="3810000"/>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11" descr="C:\Users\David\AppData\Local\Microsoft\Windows\Temporary Internet Files\Content.IE5\RZXTUA3N\MC900015071[1].wm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048000" y="5981029"/>
            <a:ext cx="5490241" cy="49597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C:\Users\David\AppData\Local\Microsoft\Windows\Temporary Internet Files\Content.IE5\RZXTUA3N\MC900015071[1].wm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714655" y="2696163"/>
            <a:ext cx="5581745" cy="504237"/>
          </a:xfrm>
          <a:prstGeom prst="rect">
            <a:avLst/>
          </a:prstGeom>
          <a:noFill/>
          <a:scene3d>
            <a:camera prst="orthographicFront">
              <a:rot lat="0" lon="0" rev="5400000"/>
            </a:camera>
            <a:lightRig rig="threePt" dir="t"/>
          </a:scene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9433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worldview in </a:t>
            </a:r>
            <a:r>
              <a:rPr lang="en-US" dirty="0" err="1" smtClean="0"/>
              <a:t>corinth</a:t>
            </a:r>
            <a:endParaRPr lang="en-US" dirty="0"/>
          </a:p>
        </p:txBody>
      </p:sp>
      <p:sp>
        <p:nvSpPr>
          <p:cNvPr id="3" name="Content Placeholder 2"/>
          <p:cNvSpPr>
            <a:spLocks noGrp="1"/>
          </p:cNvSpPr>
          <p:nvPr>
            <p:ph idx="1"/>
          </p:nvPr>
        </p:nvSpPr>
        <p:spPr>
          <a:xfrm>
            <a:off x="822960" y="1100628"/>
            <a:ext cx="7520940" cy="3699972"/>
          </a:xfrm>
        </p:spPr>
        <p:txBody>
          <a:bodyPr>
            <a:normAutofit/>
          </a:bodyPr>
          <a:lstStyle/>
          <a:p>
            <a:pPr>
              <a:lnSpc>
                <a:spcPts val="2800"/>
              </a:lnSpc>
              <a:buFont typeface="Arial" pitchFamily="34" charset="0"/>
              <a:buChar char="•"/>
            </a:pPr>
            <a:r>
              <a:rPr lang="en-US" sz="2000" dirty="0"/>
              <a:t>Lawsuits</a:t>
            </a:r>
          </a:p>
          <a:p>
            <a:pPr lvl="2">
              <a:lnSpc>
                <a:spcPts val="2800"/>
              </a:lnSpc>
              <a:buFont typeface="Arial" pitchFamily="34" charset="0"/>
              <a:buChar char="•"/>
            </a:pPr>
            <a:r>
              <a:rPr lang="en-US" sz="2000" dirty="0" smtClean="0"/>
              <a:t>Why </a:t>
            </a:r>
            <a:r>
              <a:rPr lang="en-US" sz="2000" dirty="0"/>
              <a:t>not suffer wrong? Why not rather be defrauded? </a:t>
            </a:r>
            <a:r>
              <a:rPr lang="en-US" sz="2000" dirty="0" smtClean="0"/>
              <a:t> 6:7</a:t>
            </a:r>
            <a:endParaRPr lang="en-US" sz="2000" dirty="0"/>
          </a:p>
          <a:p>
            <a:pPr>
              <a:lnSpc>
                <a:spcPts val="2800"/>
              </a:lnSpc>
              <a:buFont typeface="Arial" pitchFamily="34" charset="0"/>
              <a:buChar char="•"/>
            </a:pPr>
            <a:r>
              <a:rPr lang="en-US" sz="2000" dirty="0"/>
              <a:t>Marriage</a:t>
            </a:r>
          </a:p>
          <a:p>
            <a:pPr lvl="2">
              <a:lnSpc>
                <a:spcPts val="2800"/>
              </a:lnSpc>
              <a:buFont typeface="Arial" pitchFamily="34" charset="0"/>
              <a:buChar char="•"/>
            </a:pPr>
            <a:r>
              <a:rPr lang="en-US" sz="2000" dirty="0" smtClean="0"/>
              <a:t>…</a:t>
            </a:r>
            <a:r>
              <a:rPr lang="en-US" sz="2000" dirty="0"/>
              <a:t>and those who deal with the world as though they had no dealings with it. For the present form of this world is passing away.  7:31</a:t>
            </a:r>
          </a:p>
          <a:p>
            <a:pPr>
              <a:lnSpc>
                <a:spcPts val="2800"/>
              </a:lnSpc>
              <a:buFont typeface="Arial" pitchFamily="34" charset="0"/>
              <a:buChar char="•"/>
            </a:pPr>
            <a:r>
              <a:rPr lang="en-US" sz="2000" dirty="0" smtClean="0"/>
              <a:t>Meat</a:t>
            </a:r>
          </a:p>
          <a:p>
            <a:pPr lvl="2">
              <a:lnSpc>
                <a:spcPts val="2800"/>
              </a:lnSpc>
              <a:buFont typeface="Arial" pitchFamily="34" charset="0"/>
              <a:buChar char="•"/>
            </a:pPr>
            <a:r>
              <a:rPr lang="en-US" sz="2000" dirty="0" smtClean="0"/>
              <a:t>Therefore, if food makes my brother stumble, I will never eat meat, lest I make my brother stumble.  8:13</a:t>
            </a:r>
          </a:p>
        </p:txBody>
      </p:sp>
    </p:spTree>
    <p:extLst>
      <p:ext uri="{BB962C8B-B14F-4D97-AF65-F5344CB8AC3E}">
        <p14:creationId xmlns:p14="http://schemas.microsoft.com/office/powerpoint/2010/main" xmlns="" val="3590788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develop this view</a:t>
            </a:r>
            <a:endParaRPr lang="en-US" dirty="0"/>
          </a:p>
        </p:txBody>
      </p:sp>
      <p:sp>
        <p:nvSpPr>
          <p:cNvPr id="3" name="Content Placeholder 2"/>
          <p:cNvSpPr>
            <a:spLocks noGrp="1"/>
          </p:cNvSpPr>
          <p:nvPr>
            <p:ph idx="1"/>
          </p:nvPr>
        </p:nvSpPr>
        <p:spPr>
          <a:xfrm>
            <a:off x="822960" y="1100628"/>
            <a:ext cx="7520940" cy="3699972"/>
          </a:xfrm>
        </p:spPr>
        <p:txBody>
          <a:bodyPr>
            <a:normAutofit/>
          </a:bodyPr>
          <a:lstStyle/>
          <a:p>
            <a:pPr>
              <a:lnSpc>
                <a:spcPct val="150000"/>
              </a:lnSpc>
              <a:buFont typeface="Arial" pitchFamily="34" charset="0"/>
              <a:buChar char="•"/>
            </a:pPr>
            <a:r>
              <a:rPr lang="en-US" sz="2300" dirty="0" smtClean="0"/>
              <a:t>Keep daily disciplines</a:t>
            </a:r>
            <a:endParaRPr lang="en-US" sz="2300" dirty="0"/>
          </a:p>
          <a:p>
            <a:pPr>
              <a:lnSpc>
                <a:spcPct val="150000"/>
              </a:lnSpc>
              <a:buFont typeface="Arial" pitchFamily="34" charset="0"/>
              <a:buChar char="•"/>
            </a:pPr>
            <a:r>
              <a:rPr lang="en-US" sz="2300" dirty="0" smtClean="0"/>
              <a:t>Practice moderation</a:t>
            </a:r>
            <a:endParaRPr lang="en-US" sz="2300" dirty="0"/>
          </a:p>
          <a:p>
            <a:pPr>
              <a:lnSpc>
                <a:spcPct val="150000"/>
              </a:lnSpc>
              <a:buFont typeface="Arial" pitchFamily="34" charset="0"/>
              <a:buChar char="•"/>
            </a:pPr>
            <a:r>
              <a:rPr lang="en-US" sz="2300" dirty="0" smtClean="0"/>
              <a:t>Invest in eternity</a:t>
            </a:r>
          </a:p>
        </p:txBody>
      </p:sp>
    </p:spTree>
    <p:extLst>
      <p:ext uri="{BB962C8B-B14F-4D97-AF65-F5344CB8AC3E}">
        <p14:creationId xmlns:p14="http://schemas.microsoft.com/office/powerpoint/2010/main" xmlns="" val="3955009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descr="Optical Illusion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81262" y="1414462"/>
            <a:ext cx="4181475" cy="402907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Oval 1"/>
          <p:cNvSpPr/>
          <p:nvPr/>
        </p:nvSpPr>
        <p:spPr>
          <a:xfrm>
            <a:off x="3048000" y="1905000"/>
            <a:ext cx="3124200" cy="3081337"/>
          </a:xfrm>
          <a:prstGeom prst="ellipse">
            <a:avLst/>
          </a:prstGeom>
          <a:noFill/>
          <a:ln w="660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145095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1295400" y="3505200"/>
            <a:ext cx="5791200" cy="4724400"/>
            <a:chOff x="533400" y="2438400"/>
            <a:chExt cx="5486400" cy="4495800"/>
          </a:xfrm>
        </p:grpSpPr>
        <p:sp>
          <p:nvSpPr>
            <p:cNvPr id="12" name="Arc 11"/>
            <p:cNvSpPr/>
            <p:nvPr/>
          </p:nvSpPr>
          <p:spPr>
            <a:xfrm>
              <a:off x="533400" y="2438400"/>
              <a:ext cx="5486400" cy="4495800"/>
            </a:xfrm>
            <a:prstGeom prst="arc">
              <a:avLst>
                <a:gd name="adj1" fmla="val 16200000"/>
                <a:gd name="adj2" fmla="val 21575626"/>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p:cNvSpPr/>
            <p:nvPr/>
          </p:nvSpPr>
          <p:spPr>
            <a:xfrm>
              <a:off x="1205204" y="3069771"/>
              <a:ext cx="4142792" cy="3156857"/>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 name="Straight Connector 13"/>
            <p:cNvCxnSpPr>
              <a:stCxn id="12" idx="0"/>
            </p:cNvCxnSpPr>
            <p:nvPr/>
          </p:nvCxnSpPr>
          <p:spPr>
            <a:xfrm>
              <a:off x="3276600" y="2438400"/>
              <a:ext cx="0" cy="63137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683898" y="4332514"/>
              <a:ext cx="0" cy="631371"/>
            </a:xfrm>
            <a:prstGeom prst="line">
              <a:avLst/>
            </a:prstGeom>
            <a:ln w="38100">
              <a:solidFill>
                <a:schemeClr val="tx1"/>
              </a:solidFill>
            </a:ln>
            <a:scene3d>
              <a:camera prst="orthographicFront">
                <a:rot lat="0" lon="0" rev="5400000"/>
              </a:camera>
              <a:lightRig rig="threePt" dir="t"/>
            </a:scene3d>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0" y="2590800"/>
            <a:ext cx="5791200" cy="4724400"/>
            <a:chOff x="533400" y="2438400"/>
            <a:chExt cx="5486400" cy="4495800"/>
          </a:xfrm>
        </p:grpSpPr>
        <p:sp>
          <p:nvSpPr>
            <p:cNvPr id="19" name="Arc 18"/>
            <p:cNvSpPr/>
            <p:nvPr/>
          </p:nvSpPr>
          <p:spPr>
            <a:xfrm>
              <a:off x="533400" y="2438400"/>
              <a:ext cx="5486400" cy="4495800"/>
            </a:xfrm>
            <a:prstGeom prst="arc">
              <a:avLst>
                <a:gd name="adj1" fmla="val 16200000"/>
                <a:gd name="adj2" fmla="val 21575626"/>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p:cNvSpPr/>
            <p:nvPr/>
          </p:nvSpPr>
          <p:spPr>
            <a:xfrm>
              <a:off x="1205204" y="3069771"/>
              <a:ext cx="4142792" cy="3156857"/>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1" name="Straight Connector 20"/>
            <p:cNvCxnSpPr>
              <a:stCxn id="19" idx="0"/>
            </p:cNvCxnSpPr>
            <p:nvPr/>
          </p:nvCxnSpPr>
          <p:spPr>
            <a:xfrm>
              <a:off x="3276600" y="2438400"/>
              <a:ext cx="0" cy="63137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683898" y="4332514"/>
              <a:ext cx="0" cy="631371"/>
            </a:xfrm>
            <a:prstGeom prst="line">
              <a:avLst/>
            </a:prstGeom>
            <a:ln w="38100">
              <a:solidFill>
                <a:schemeClr val="tx1"/>
              </a:solidFill>
            </a:ln>
            <a:scene3d>
              <a:camera prst="orthographicFront">
                <a:rot lat="0" lon="0" rev="5400000"/>
              </a:camera>
              <a:lightRig rig="threePt" dir="t"/>
            </a:scene3d>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684139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nodeType="clickEffect">
                                  <p:stCondLst>
                                    <p:cond delay="0"/>
                                  </p:stCondLst>
                                  <p:childTnLst>
                                    <p:animMotion origin="layout" path="M 0 -4.10731E-6 L 0.14167 -0.13321 " pathEditMode="relative" rAng="0" ptsTypes="AA">
                                      <p:cBhvr>
                                        <p:cTn id="6" dur="2000" fill="hold"/>
                                        <p:tgtEl>
                                          <p:spTgt spid="16"/>
                                        </p:tgtEl>
                                        <p:attrNameLst>
                                          <p:attrName>ppt_x</p:attrName>
                                          <p:attrName>ppt_y</p:attrName>
                                        </p:attrNameLst>
                                      </p:cBhvr>
                                      <p:rCtr x="7083" y="-666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p:nvPr/>
        </p:nvCxnSpPr>
        <p:spPr>
          <a:xfrm>
            <a:off x="2362200" y="2308908"/>
            <a:ext cx="44196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362200" y="4495800"/>
            <a:ext cx="44196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rot="2703978">
            <a:off x="1743376" y="1916454"/>
            <a:ext cx="2286000" cy="762000"/>
            <a:chOff x="1600200" y="2057400"/>
            <a:chExt cx="2286000" cy="762000"/>
          </a:xfrm>
        </p:grpSpPr>
        <p:cxnSp>
          <p:nvCxnSpPr>
            <p:cNvPr id="18" name="Straight Connector 17"/>
            <p:cNvCxnSpPr/>
            <p:nvPr/>
          </p:nvCxnSpPr>
          <p:spPr>
            <a:xfrm>
              <a:off x="2362200" y="2819400"/>
              <a:ext cx="1524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600200" y="2057400"/>
              <a:ext cx="1524000" cy="0"/>
            </a:xfrm>
            <a:prstGeom prst="line">
              <a:avLst/>
            </a:prstGeom>
            <a:ln w="57150">
              <a:solidFill>
                <a:schemeClr val="tx1"/>
              </a:solidFill>
            </a:ln>
            <a:scene3d>
              <a:camera prst="orthographicFront">
                <a:rot lat="0" lon="0" rev="5400000"/>
              </a:camera>
              <a:lightRig rig="threePt" dir="t"/>
            </a:scene3d>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rot="2703978">
            <a:off x="6161993" y="4103346"/>
            <a:ext cx="2286000" cy="762000"/>
            <a:chOff x="1600200" y="2057400"/>
            <a:chExt cx="2286000" cy="762000"/>
          </a:xfrm>
        </p:grpSpPr>
        <p:cxnSp>
          <p:nvCxnSpPr>
            <p:cNvPr id="27" name="Straight Connector 26"/>
            <p:cNvCxnSpPr/>
            <p:nvPr/>
          </p:nvCxnSpPr>
          <p:spPr>
            <a:xfrm>
              <a:off x="2362200" y="2819400"/>
              <a:ext cx="1524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600200" y="2057400"/>
              <a:ext cx="1524000" cy="0"/>
            </a:xfrm>
            <a:prstGeom prst="line">
              <a:avLst/>
            </a:prstGeom>
            <a:ln w="57150">
              <a:solidFill>
                <a:schemeClr val="tx1"/>
              </a:solidFill>
            </a:ln>
            <a:scene3d>
              <a:camera prst="orthographicFront">
                <a:rot lat="0" lon="0" rev="5400000"/>
              </a:camera>
              <a:lightRig rig="threePt" dir="t"/>
            </a:scene3d>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rot="13470913">
            <a:off x="5108951" y="1921674"/>
            <a:ext cx="2286000" cy="762000"/>
            <a:chOff x="1600200" y="2057400"/>
            <a:chExt cx="2286000" cy="762000"/>
          </a:xfrm>
        </p:grpSpPr>
        <p:cxnSp>
          <p:nvCxnSpPr>
            <p:cNvPr id="30" name="Straight Connector 29"/>
            <p:cNvCxnSpPr/>
            <p:nvPr/>
          </p:nvCxnSpPr>
          <p:spPr>
            <a:xfrm>
              <a:off x="2362200" y="2819400"/>
              <a:ext cx="1524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600200" y="2057400"/>
              <a:ext cx="1524000" cy="0"/>
            </a:xfrm>
            <a:prstGeom prst="line">
              <a:avLst/>
            </a:prstGeom>
            <a:ln w="57150">
              <a:solidFill>
                <a:schemeClr val="tx1"/>
              </a:solidFill>
            </a:ln>
            <a:scene3d>
              <a:camera prst="orthographicFront">
                <a:rot lat="0" lon="0" rev="5400000"/>
              </a:camera>
              <a:lightRig rig="threePt" dir="t"/>
            </a:scene3d>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rot="13470913">
            <a:off x="701152" y="4108566"/>
            <a:ext cx="2286000" cy="762000"/>
            <a:chOff x="1600200" y="2057400"/>
            <a:chExt cx="2286000" cy="762000"/>
          </a:xfrm>
        </p:grpSpPr>
        <p:cxnSp>
          <p:nvCxnSpPr>
            <p:cNvPr id="33" name="Straight Connector 32"/>
            <p:cNvCxnSpPr/>
            <p:nvPr/>
          </p:nvCxnSpPr>
          <p:spPr>
            <a:xfrm>
              <a:off x="2362200" y="2819400"/>
              <a:ext cx="1524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600200" y="2057400"/>
              <a:ext cx="1524000" cy="0"/>
            </a:xfrm>
            <a:prstGeom prst="line">
              <a:avLst/>
            </a:prstGeom>
            <a:ln w="57150">
              <a:solidFill>
                <a:schemeClr val="tx1"/>
              </a:solidFill>
            </a:ln>
            <a:scene3d>
              <a:camera prst="orthographicFront">
                <a:rot lat="0" lon="0" rev="5400000"/>
              </a:camera>
              <a:lightRig rig="threePt" dir="t"/>
            </a:scene3d>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152726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3"/>
                                        </p:tgtEl>
                                      </p:cBhvr>
                                    </p:animEffect>
                                    <p:set>
                                      <p:cBhvr>
                                        <p:cTn id="7" dur="1" fill="hold">
                                          <p:stCondLst>
                                            <p:cond delay="499"/>
                                          </p:stCondLst>
                                        </p:cTn>
                                        <p:tgtEl>
                                          <p:spTgt spid="23"/>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32"/>
                                        </p:tgtEl>
                                      </p:cBhvr>
                                    </p:animEffect>
                                    <p:set>
                                      <p:cBhvr>
                                        <p:cTn id="10" dur="1" fill="hold">
                                          <p:stCondLst>
                                            <p:cond delay="499"/>
                                          </p:stCondLst>
                                        </p:cTn>
                                        <p:tgtEl>
                                          <p:spTgt spid="32"/>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26"/>
                                        </p:tgtEl>
                                      </p:cBhvr>
                                    </p:animEffect>
                                    <p:set>
                                      <p:cBhvr>
                                        <p:cTn id="13" dur="1" fill="hold">
                                          <p:stCondLst>
                                            <p:cond delay="499"/>
                                          </p:stCondLst>
                                        </p:cTn>
                                        <p:tgtEl>
                                          <p:spTgt spid="26"/>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29"/>
                                        </p:tgtEl>
                                      </p:cBhvr>
                                    </p:animEffect>
                                    <p:set>
                                      <p:cBhvr>
                                        <p:cTn id="16" dur="1" fill="hold">
                                          <p:stCondLst>
                                            <p:cond delay="4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p:nvCxnSpPr>
        <p:spPr>
          <a:xfrm>
            <a:off x="5181600" y="228600"/>
            <a:ext cx="0" cy="63246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3886200" y="228600"/>
            <a:ext cx="0" cy="63246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79" name="Group 78"/>
          <p:cNvGrpSpPr/>
          <p:nvPr/>
        </p:nvGrpSpPr>
        <p:grpSpPr>
          <a:xfrm>
            <a:off x="1981200" y="203430"/>
            <a:ext cx="5181600" cy="6374940"/>
            <a:chOff x="1583140" y="203430"/>
            <a:chExt cx="5960660" cy="6374940"/>
          </a:xfrm>
        </p:grpSpPr>
        <p:cxnSp>
          <p:nvCxnSpPr>
            <p:cNvPr id="4" name="Straight Connector 3"/>
            <p:cNvCxnSpPr/>
            <p:nvPr/>
          </p:nvCxnSpPr>
          <p:spPr>
            <a:xfrm>
              <a:off x="1600200" y="228600"/>
              <a:ext cx="5943600" cy="634977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286000" y="228600"/>
              <a:ext cx="4495800" cy="6324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048000" y="228600"/>
              <a:ext cx="2971800" cy="6324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600200" y="1524000"/>
              <a:ext cx="5943600" cy="381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2743200"/>
              <a:ext cx="5943600" cy="1371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600200" y="3403485"/>
              <a:ext cx="5943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1600200" y="2641830"/>
              <a:ext cx="5943600" cy="154917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1583140" y="1981200"/>
              <a:ext cx="5960660" cy="28774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600200" y="1143000"/>
              <a:ext cx="5943600" cy="4495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1600200" y="228600"/>
              <a:ext cx="5943600" cy="6324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2438400" y="228600"/>
              <a:ext cx="4267200" cy="6324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3124200" y="228600"/>
              <a:ext cx="2895600" cy="6324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1600200" y="1524000"/>
              <a:ext cx="5943600" cy="3733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1600200" y="2362200"/>
              <a:ext cx="5943600" cy="2133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1600200" y="3048000"/>
              <a:ext cx="594360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600200" y="3048000"/>
              <a:ext cx="594360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600200" y="2133600"/>
              <a:ext cx="5943600" cy="2590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600200" y="914400"/>
              <a:ext cx="5943600" cy="5029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352800" y="228600"/>
              <a:ext cx="2362200" cy="634977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a:off x="3429000" y="203430"/>
              <a:ext cx="2284863" cy="637494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V="1">
              <a:off x="2819400" y="228600"/>
              <a:ext cx="3505200" cy="6324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H="1" flipV="1">
              <a:off x="2667000" y="228600"/>
              <a:ext cx="3733800" cy="6324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H="1" flipV="1">
              <a:off x="1981200" y="228600"/>
              <a:ext cx="5181600" cy="634977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V="1">
              <a:off x="2057400" y="228600"/>
              <a:ext cx="5029200" cy="6324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V="1">
              <a:off x="1600200" y="685800"/>
              <a:ext cx="5943600" cy="5410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1600200" y="1828800"/>
              <a:ext cx="5943600" cy="3200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1600200" y="2362200"/>
              <a:ext cx="5943600" cy="205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1600200" y="1219200"/>
              <a:ext cx="5943600" cy="441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1600200" y="609600"/>
              <a:ext cx="5943600" cy="5638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1600200" y="3200400"/>
              <a:ext cx="5943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61360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79"/>
                                        </p:tgtEl>
                                      </p:cBhvr>
                                    </p:animEffect>
                                    <p:set>
                                      <p:cBhvr>
                                        <p:cTn id="7" dur="1" fill="hold">
                                          <p:stCondLst>
                                            <p:cond delay="499"/>
                                          </p:stCondLst>
                                        </p:cTn>
                                        <p:tgtEl>
                                          <p:spTgt spid="7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25" name="Group 1024"/>
          <p:cNvGrpSpPr/>
          <p:nvPr/>
        </p:nvGrpSpPr>
        <p:grpSpPr>
          <a:xfrm>
            <a:off x="914400" y="838200"/>
            <a:ext cx="7391400" cy="4953000"/>
            <a:chOff x="914400" y="838200"/>
            <a:chExt cx="7391400" cy="4953000"/>
          </a:xfrm>
        </p:grpSpPr>
        <p:sp>
          <p:nvSpPr>
            <p:cNvPr id="3" name="Rectangle 2"/>
            <p:cNvSpPr/>
            <p:nvPr/>
          </p:nvSpPr>
          <p:spPr>
            <a:xfrm>
              <a:off x="914400" y="838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90600" y="1219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066800" y="1600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90600" y="1981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14400" y="2362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90600" y="2743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066800" y="3124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90600" y="3505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914400" y="3886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990600" y="4267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066800" y="4648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990600" y="5029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914400" y="5410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676400" y="838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1752600" y="1219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828800" y="1600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1752600" y="1981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1676400" y="2362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752600" y="2743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828800" y="3124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752600" y="3505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676400" y="3886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1752600" y="4267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1828800" y="4648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752600" y="5029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1676400" y="5410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2438400" y="838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2514600" y="1219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2590800" y="1600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2514600" y="1981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2438400" y="2362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2514600" y="2743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2590800" y="3124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2514600" y="3505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438400" y="3886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2514600" y="4267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2590800" y="4648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2514600" y="5029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2438400" y="5410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200400" y="838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276600" y="1219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352800" y="1600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276600" y="1981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3200400" y="2362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3276600" y="2743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3352800" y="3124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276600" y="3505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3200400" y="3886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276600" y="4267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3352800" y="4648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3276600" y="5029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3200400" y="5410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3962400" y="838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4038600" y="1219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4114800" y="1600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4038600" y="1981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962400" y="2362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4038600" y="2743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4114800" y="3124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4038600" y="3505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3962400" y="3886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038600" y="4267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114800" y="4648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4038600" y="5029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3962400" y="5410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4724400" y="838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4800600" y="1219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4876800" y="1600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4800600" y="1981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4724400" y="2362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4800600" y="2743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4876800" y="3124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4800600" y="3505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4724400" y="3886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4800600" y="4267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4876800" y="4648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4800600" y="5029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4724400" y="5410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5486400" y="838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5562600" y="1219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638800" y="1600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5562600" y="1981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5486400" y="2362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5562600" y="2743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5638800" y="3124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5562600" y="3505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5486400" y="3886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5562600" y="4267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5638800" y="4648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5562600" y="5029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5486400" y="5410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6248400" y="838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324600" y="1219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6400800" y="1600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6324600" y="1981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6248400" y="2362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6324600" y="2743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6400800" y="3124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6324600" y="3505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6248400" y="3886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6324600" y="4267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a:off x="6400800" y="4648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6324600" y="5029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6248400" y="5410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7010400" y="838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7086600" y="1219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7162800" y="1600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7086600" y="1981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7010400" y="2362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086600" y="2743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7162800" y="3124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7086600" y="3505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7010400" y="3886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7086600" y="4267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7162800" y="4648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7086600" y="5029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7010400" y="5410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7772400" y="838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7848600" y="1219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7924800" y="1600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7848600" y="1981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7772400" y="2362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7848600" y="2743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7924800" y="3124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7848600" y="3505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7772400" y="3886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7848600" y="4267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7924800" y="4648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7848600" y="5029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a:off x="7772400" y="5410200"/>
              <a:ext cx="381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024" name="Straight Connector 1023"/>
          <p:cNvCxnSpPr/>
          <p:nvPr/>
        </p:nvCxnSpPr>
        <p:spPr>
          <a:xfrm>
            <a:off x="381000" y="1219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381000" y="1600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381000" y="1981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381000" y="2362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381000" y="2743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381000" y="3124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381000" y="3505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381000" y="3886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381000" y="4267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381000" y="4648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381000" y="5029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381000" y="5410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33897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025"/>
                                        </p:tgtEl>
                                      </p:cBhvr>
                                    </p:animEffect>
                                    <p:set>
                                      <p:cBhvr>
                                        <p:cTn id="7" dur="1" fill="hold">
                                          <p:stCondLst>
                                            <p:cond delay="499"/>
                                          </p:stCondLst>
                                        </p:cTn>
                                        <p:tgtEl>
                                          <p:spTgt spid="10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4" name="Picture 10" descr="Optical Illusion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81275" y="1371600"/>
            <a:ext cx="4048125" cy="4048125"/>
          </a:xfrm>
          <a:prstGeom prst="rect">
            <a:avLst/>
          </a:prstGeom>
          <a:noFill/>
          <a:extLst>
            <a:ext uri="{909E8E84-426E-40DD-AFC4-6F175D3DCCD1}">
              <a14:hiddenFill xmlns:a14="http://schemas.microsoft.com/office/drawing/2010/main" xmlns="">
                <a:solidFill>
                  <a:srgbClr val="FFFFFF"/>
                </a:solidFill>
              </a14:hiddenFill>
            </a:ext>
          </a:extLst>
        </p:spPr>
      </p:pic>
      <p:sp>
        <p:nvSpPr>
          <p:cNvPr id="7" name="Oval 6"/>
          <p:cNvSpPr/>
          <p:nvPr/>
        </p:nvSpPr>
        <p:spPr>
          <a:xfrm>
            <a:off x="3124200" y="1905000"/>
            <a:ext cx="2971800" cy="3005137"/>
          </a:xfrm>
          <a:prstGeom prst="ellipse">
            <a:avLst/>
          </a:prstGeom>
          <a:no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743200" y="1524000"/>
            <a:ext cx="3733800" cy="3733800"/>
          </a:xfrm>
          <a:prstGeom prst="ellipse">
            <a:avLst/>
          </a:prstGeom>
          <a:no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429000" y="2209799"/>
            <a:ext cx="2362200" cy="2362201"/>
          </a:xfrm>
          <a:prstGeom prst="ellipse">
            <a:avLst/>
          </a:prstGeom>
          <a:no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657600" y="2438401"/>
            <a:ext cx="1905000" cy="1905000"/>
          </a:xfrm>
          <a:prstGeom prst="ellipse">
            <a:avLst/>
          </a:prstGeom>
          <a:no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886200" y="2590800"/>
            <a:ext cx="1447800" cy="1600200"/>
          </a:xfrm>
          <a:prstGeom prst="ellipse">
            <a:avLst/>
          </a:prstGeom>
          <a:no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52216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500"/>
                                        <p:tgtEl>
                                          <p:spTgt spid="7"/>
                                        </p:tgtEl>
                                      </p:cBhvr>
                                    </p:animEffect>
                                  </p:childTnLst>
                                </p:cTn>
                              </p:par>
                            </p:childTnLst>
                          </p:cTn>
                        </p:par>
                        <p:par>
                          <p:cTn id="12" fill="hold">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500"/>
                                        <p:tgtEl>
                                          <p:spTgt spid="10"/>
                                        </p:tgtEl>
                                      </p:cBhvr>
                                    </p:animEffect>
                                  </p:childTnLst>
                                </p:cTn>
                              </p:par>
                            </p:childTnLst>
                          </p:cTn>
                        </p:par>
                        <p:par>
                          <p:cTn id="16" fill="hold">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500"/>
                                        <p:tgtEl>
                                          <p:spTgt spid="11"/>
                                        </p:tgtEl>
                                      </p:cBhvr>
                                    </p:animEffect>
                                  </p:childTnLst>
                                </p:cTn>
                              </p:par>
                            </p:childTnLst>
                          </p:cTn>
                        </p:par>
                        <p:par>
                          <p:cTn id="20" fill="hold">
                            <p:stCondLst>
                              <p:cond delay="6000"/>
                            </p:stCondLst>
                            <p:childTnLst>
                              <p:par>
                                <p:cTn id="21" presetID="10"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Line Illusion"/>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92199" y="838200"/>
            <a:ext cx="6908801" cy="5181601"/>
          </a:xfrm>
          <a:prstGeom prst="rect">
            <a:avLst/>
          </a:prstGeom>
          <a:noFill/>
          <a:extLst>
            <a:ext uri="{909E8E84-426E-40DD-AFC4-6F175D3DCCD1}">
              <a14:hiddenFill xmlns:a14="http://schemas.microsoft.com/office/drawing/2010/main" xmlns="">
                <a:solidFill>
                  <a:srgbClr val="FFFFFF"/>
                </a:solidFill>
              </a14:hiddenFill>
            </a:ext>
          </a:extLst>
        </p:spPr>
      </p:pic>
      <p:cxnSp>
        <p:nvCxnSpPr>
          <p:cNvPr id="9" name="Straight Connector 8"/>
          <p:cNvCxnSpPr/>
          <p:nvPr/>
        </p:nvCxnSpPr>
        <p:spPr>
          <a:xfrm>
            <a:off x="1219200" y="228600"/>
            <a:ext cx="0" cy="63246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905000" y="228600"/>
            <a:ext cx="0" cy="63246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667000" y="228600"/>
            <a:ext cx="0" cy="63246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429000" y="228600"/>
            <a:ext cx="0" cy="63246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114800" y="228600"/>
            <a:ext cx="0" cy="63246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876800" y="228600"/>
            <a:ext cx="0" cy="63246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638800" y="228600"/>
            <a:ext cx="0" cy="63246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400800" y="228600"/>
            <a:ext cx="0" cy="63246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162800" y="228600"/>
            <a:ext cx="0" cy="63246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848600" y="228600"/>
            <a:ext cx="0" cy="63246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88780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25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50"/>
                            </p:stCondLst>
                            <p:childTnLst>
                              <p:par>
                                <p:cTn id="11" presetID="1" presetClass="entr" presetSubtype="0" fill="hold" nodeType="afterEffect">
                                  <p:stCondLst>
                                    <p:cond delay="25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nodeType="afterEffect">
                                  <p:stCondLst>
                                    <p:cond delay="25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750"/>
                            </p:stCondLst>
                            <p:childTnLst>
                              <p:par>
                                <p:cTn id="17" presetID="1" presetClass="entr" presetSubtype="0" fill="hold" nodeType="afterEffect">
                                  <p:stCondLst>
                                    <p:cond delay="25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1000"/>
                            </p:stCondLst>
                            <p:childTnLst>
                              <p:par>
                                <p:cTn id="20" presetID="1" presetClass="entr" presetSubtype="0" fill="hold" nodeType="afterEffect">
                                  <p:stCondLst>
                                    <p:cond delay="25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1250"/>
                            </p:stCondLst>
                            <p:childTnLst>
                              <p:par>
                                <p:cTn id="23" presetID="1" presetClass="entr" presetSubtype="0" fill="hold" nodeType="afterEffect">
                                  <p:stCondLst>
                                    <p:cond delay="25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1500"/>
                            </p:stCondLst>
                            <p:childTnLst>
                              <p:par>
                                <p:cTn id="26" presetID="1" presetClass="entr" presetSubtype="0" fill="hold" nodeType="afterEffect">
                                  <p:stCondLst>
                                    <p:cond delay="25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1750"/>
                            </p:stCondLst>
                            <p:childTnLst>
                              <p:par>
                                <p:cTn id="29" presetID="1" presetClass="entr" presetSubtype="0" fill="hold" nodeType="afterEffect">
                                  <p:stCondLst>
                                    <p:cond delay="25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2000"/>
                            </p:stCondLst>
                            <p:childTnLst>
                              <p:par>
                                <p:cTn id="32" presetID="1" presetClass="entr" presetSubtype="0" fill="hold" nodeType="afterEffect">
                                  <p:stCondLst>
                                    <p:cond delay="250"/>
                                  </p:stCondLst>
                                  <p:childTnLst>
                                    <p:set>
                                      <p:cBhvr>
                                        <p:cTn id="33"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2465</TotalTime>
  <Words>560</Words>
  <Application>Microsoft Office PowerPoint</Application>
  <PresentationFormat>On-screen Show (4:3)</PresentationFormat>
  <Paragraphs>34</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Angles</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A Question of Worldview</vt:lpstr>
      <vt:lpstr>an eternal perspective</vt:lpstr>
      <vt:lpstr>An eternal perspective</vt:lpstr>
      <vt:lpstr>An eternal perspective</vt:lpstr>
      <vt:lpstr>An eternal perspective</vt:lpstr>
      <vt:lpstr>An eternal perspective</vt:lpstr>
      <vt:lpstr>Paul’s worldview in corinth</vt:lpstr>
      <vt:lpstr>Paul’s worldview in corinth</vt:lpstr>
      <vt:lpstr>Paul’s worldview in corinth</vt:lpstr>
      <vt:lpstr>How to develop this view</vt:lpstr>
      <vt:lpstr>Slide 32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Question of Worldview</dc:title>
  <dc:creator>David</dc:creator>
  <cp:lastModifiedBy>Brad Beutjer</cp:lastModifiedBy>
  <cp:revision>37</cp:revision>
  <dcterms:created xsi:type="dcterms:W3CDTF">2011-12-09T21:21:10Z</dcterms:created>
  <dcterms:modified xsi:type="dcterms:W3CDTF">2011-12-11T14:52:40Z</dcterms:modified>
</cp:coreProperties>
</file>