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4" r:id="rId2"/>
    <p:sldId id="263" r:id="rId3"/>
    <p:sldId id="256" r:id="rId4"/>
    <p:sldId id="257" r:id="rId5"/>
    <p:sldId id="258" r:id="rId6"/>
    <p:sldId id="259"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951561-2694-48EB-A346-D9E52F460081}"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1D7B-686D-4D39-A991-9A0BA26B2F3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51561-2694-48EB-A346-D9E52F460081}"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951561-2694-48EB-A346-D9E52F460081}"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51561-2694-48EB-A346-D9E52F460081}"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951561-2694-48EB-A346-D9E52F460081}"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1D7B-686D-4D39-A991-9A0BA26B2F3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951561-2694-48EB-A346-D9E52F460081}"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951561-2694-48EB-A346-D9E52F460081}" type="datetimeFigureOut">
              <a:rPr lang="en-US" smtClean="0"/>
              <a:pPr/>
              <a:t>9/25/2011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591D7B-686D-4D39-A991-9A0BA26B2F3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951561-2694-48EB-A346-D9E52F460081}" type="datetimeFigureOut">
              <a:rPr lang="en-US" smtClean="0"/>
              <a:pPr/>
              <a:t>9/25/2011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51561-2694-48EB-A346-D9E52F460081}" type="datetimeFigureOut">
              <a:rPr lang="en-US" smtClean="0"/>
              <a:pPr/>
              <a:t>9/25/2011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951561-2694-48EB-A346-D9E52F460081}"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91D7B-686D-4D39-A991-9A0BA26B2F3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951561-2694-48EB-A346-D9E52F460081}"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91D7B-686D-4D39-A991-9A0BA26B2F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B951561-2694-48EB-A346-D9E52F460081}" type="datetimeFigureOut">
              <a:rPr lang="en-US" smtClean="0"/>
              <a:pPr/>
              <a:t>9/25/2011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7591D7B-686D-4D39-A991-9A0BA26B2F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Rockwell" pitchFamily="18" charset="0"/>
              </a:rPr>
              <a:t>The Gospel of the Kingdom</a:t>
            </a:r>
            <a:endParaRPr lang="en-US" b="1" i="1" dirty="0">
              <a:latin typeface="Rockwell" pitchFamily="18" charset="0"/>
            </a:endParaRPr>
          </a:p>
        </p:txBody>
      </p:sp>
      <p:sp>
        <p:nvSpPr>
          <p:cNvPr id="3" name="Content Placeholder 2"/>
          <p:cNvSpPr>
            <a:spLocks noGrp="1"/>
          </p:cNvSpPr>
          <p:nvPr>
            <p:ph idx="1"/>
          </p:nvPr>
        </p:nvSpPr>
        <p:spPr>
          <a:xfrm>
            <a:off x="457200" y="1828800"/>
            <a:ext cx="8382000" cy="4876800"/>
          </a:xfrm>
        </p:spPr>
        <p:txBody>
          <a:bodyPr>
            <a:normAutofit/>
          </a:bodyPr>
          <a:lstStyle/>
          <a:p>
            <a:r>
              <a:rPr lang="en-US" sz="3000" dirty="0" smtClean="0"/>
              <a:t>Different People Make a Difference </a:t>
            </a:r>
            <a:r>
              <a:rPr lang="en-US" sz="2500" dirty="0" smtClean="0"/>
              <a:t>(Matt. 5:1-16)</a:t>
            </a:r>
          </a:p>
          <a:p>
            <a:endParaRPr lang="en-US" sz="3000" dirty="0" smtClean="0"/>
          </a:p>
          <a:p>
            <a:r>
              <a:rPr lang="en-US" sz="3000" dirty="0" smtClean="0"/>
              <a:t>Righteousness That Exceeds (Matt. 5:17-48)</a:t>
            </a:r>
          </a:p>
          <a:p>
            <a:endParaRPr lang="en-US" sz="3000" dirty="0" smtClean="0"/>
          </a:p>
          <a:p>
            <a:r>
              <a:rPr lang="en-US" sz="3000" b="1" i="1" u="sng" dirty="0" smtClean="0"/>
              <a:t>Is Your Eye Good? (Matthew 6:1-7:12)</a:t>
            </a:r>
          </a:p>
          <a:p>
            <a:endParaRPr lang="en-US" sz="3000" dirty="0" smtClean="0"/>
          </a:p>
          <a:p>
            <a:r>
              <a:rPr lang="en-US" sz="3000" dirty="0" smtClean="0"/>
              <a:t>Life and Death Decisions (Matthew 7:13-29)</a:t>
            </a:r>
            <a:endParaRPr lang="en-US" sz="3000" dirty="0"/>
          </a:p>
        </p:txBody>
      </p:sp>
    </p:spTree>
    <p:extLst>
      <p:ext uri="{BB962C8B-B14F-4D97-AF65-F5344CB8AC3E}">
        <p14:creationId xmlns="" xmlns:p14="http://schemas.microsoft.com/office/powerpoint/2010/main" val="2651566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Rockwell" pitchFamily="18" charset="0"/>
                <a:cs typeface="Calibri" pitchFamily="34" charset="0"/>
              </a:rPr>
              <a:t>Is Your Eye Good? </a:t>
            </a:r>
            <a:r>
              <a:rPr lang="en-US" dirty="0" smtClean="0">
                <a:latin typeface="Rockwell" pitchFamily="18" charset="0"/>
                <a:cs typeface="Calibri" pitchFamily="34" charset="0"/>
              </a:rPr>
              <a:t>(Matthew 6:1-7:12)</a:t>
            </a:r>
            <a:endParaRPr lang="en-US" dirty="0">
              <a:latin typeface="Rockwell" pitchFamily="18" charset="0"/>
              <a:cs typeface="Calibri" pitchFamily="34" charset="0"/>
            </a:endParaRPr>
          </a:p>
        </p:txBody>
      </p:sp>
      <p:sp>
        <p:nvSpPr>
          <p:cNvPr id="3" name="Subtitle 2"/>
          <p:cNvSpPr>
            <a:spLocks noGrp="1"/>
          </p:cNvSpPr>
          <p:nvPr>
            <p:ph type="subTitle" idx="1"/>
          </p:nvPr>
        </p:nvSpPr>
        <p:spPr>
          <a:xfrm>
            <a:off x="685800" y="3505200"/>
            <a:ext cx="7543800" cy="2209800"/>
          </a:xfrm>
        </p:spPr>
        <p:txBody>
          <a:bodyPr>
            <a:noAutofit/>
          </a:bodyPr>
          <a:lstStyle/>
          <a:p>
            <a:r>
              <a:rPr lang="en-US" sz="2500" dirty="0" smtClean="0">
                <a:latin typeface="Rockwell" pitchFamily="18" charset="0"/>
              </a:rPr>
              <a:t>“The lamp of the body is the eye. If therefore your eye is good, your whole body will be full of light. But if your eye is bad, your whole body will be full of darkness. If therefore the light that is in you is darkness, how great is that darkness.” </a:t>
            </a:r>
          </a:p>
          <a:p>
            <a:r>
              <a:rPr lang="en-US" sz="2500" dirty="0" smtClean="0">
                <a:latin typeface="Rockwell" pitchFamily="18" charset="0"/>
              </a:rPr>
              <a:t>(Matthew 6:22-23)</a:t>
            </a:r>
            <a:endParaRPr lang="en-US" sz="2500" dirty="0">
              <a:latin typeface="Rockwell" pitchFamily="18" charset="0"/>
            </a:endParaRPr>
          </a:p>
        </p:txBody>
      </p:sp>
    </p:spTree>
    <p:extLst>
      <p:ext uri="{BB962C8B-B14F-4D97-AF65-F5344CB8AC3E}">
        <p14:creationId xmlns="" xmlns:p14="http://schemas.microsoft.com/office/powerpoint/2010/main" val="388892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Rockwell" pitchFamily="18" charset="0"/>
              </a:rPr>
              <a:t>Two Sources of Darkness</a:t>
            </a:r>
            <a:endParaRPr lang="en-US" b="1" dirty="0">
              <a:latin typeface="Rockwell" pitchFamily="18" charset="0"/>
            </a:endParaRPr>
          </a:p>
        </p:txBody>
      </p:sp>
      <p:sp>
        <p:nvSpPr>
          <p:cNvPr id="3" name="Content Placeholder 2"/>
          <p:cNvSpPr>
            <a:spLocks noGrp="1"/>
          </p:cNvSpPr>
          <p:nvPr>
            <p:ph idx="1"/>
          </p:nvPr>
        </p:nvSpPr>
        <p:spPr/>
        <p:txBody>
          <a:bodyPr>
            <a:normAutofit/>
          </a:bodyPr>
          <a:lstStyle/>
          <a:p>
            <a:endParaRPr lang="en-US" sz="3500" dirty="0" smtClean="0">
              <a:latin typeface="Rockwell" pitchFamily="18" charset="0"/>
            </a:endParaRPr>
          </a:p>
          <a:p>
            <a:r>
              <a:rPr lang="en-US" sz="3500" dirty="0" smtClean="0">
                <a:latin typeface="Rockwell" pitchFamily="18" charset="0"/>
              </a:rPr>
              <a:t>Prideful Hypocrisy (6:1-18)</a:t>
            </a:r>
          </a:p>
          <a:p>
            <a:endParaRPr lang="en-US" sz="3500" dirty="0" smtClean="0">
              <a:latin typeface="Rockwell" pitchFamily="18" charset="0"/>
            </a:endParaRPr>
          </a:p>
          <a:p>
            <a:r>
              <a:rPr lang="en-US" sz="3500" dirty="0" smtClean="0">
                <a:latin typeface="Rockwell" pitchFamily="18" charset="0"/>
              </a:rPr>
              <a:t>Worldly Materialism (6:19-34)</a:t>
            </a:r>
          </a:p>
        </p:txBody>
      </p:sp>
    </p:spTree>
    <p:extLst>
      <p:ext uri="{BB962C8B-B14F-4D97-AF65-F5344CB8AC3E}">
        <p14:creationId xmlns="" xmlns:p14="http://schemas.microsoft.com/office/powerpoint/2010/main" val="3521564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Rockwell" pitchFamily="18" charset="0"/>
              </a:rPr>
              <a:t>Darkness of Prideful Hypocrisy</a:t>
            </a:r>
            <a:endParaRPr lang="en-US" b="1" dirty="0">
              <a:latin typeface="Rockwell" pitchFamily="18" charset="0"/>
            </a:endParaRPr>
          </a:p>
        </p:txBody>
      </p:sp>
      <p:sp>
        <p:nvSpPr>
          <p:cNvPr id="3" name="Content Placeholder 2"/>
          <p:cNvSpPr>
            <a:spLocks noGrp="1"/>
          </p:cNvSpPr>
          <p:nvPr>
            <p:ph idx="1"/>
          </p:nvPr>
        </p:nvSpPr>
        <p:spPr/>
        <p:txBody>
          <a:bodyPr>
            <a:normAutofit/>
          </a:bodyPr>
          <a:lstStyle/>
          <a:p>
            <a:r>
              <a:rPr lang="en-US" sz="3000" dirty="0" smtClean="0">
                <a:latin typeface="Rockwell" pitchFamily="18" charset="0"/>
              </a:rPr>
              <a:t>Occasions for Pride</a:t>
            </a:r>
          </a:p>
          <a:p>
            <a:pPr lvl="1"/>
            <a:r>
              <a:rPr lang="en-US" sz="2500" dirty="0" smtClean="0">
                <a:latin typeface="Rockwell" pitchFamily="18" charset="0"/>
              </a:rPr>
              <a:t>Good Deeds</a:t>
            </a:r>
          </a:p>
          <a:p>
            <a:pPr lvl="1"/>
            <a:r>
              <a:rPr lang="en-US" sz="2500" dirty="0" smtClean="0">
                <a:latin typeface="Rockwell" pitchFamily="18" charset="0"/>
              </a:rPr>
              <a:t>Prayer (i.e. – Worship)</a:t>
            </a:r>
          </a:p>
          <a:p>
            <a:pPr lvl="1"/>
            <a:r>
              <a:rPr lang="en-US" sz="2500" dirty="0" smtClean="0">
                <a:latin typeface="Rockwell" pitchFamily="18" charset="0"/>
              </a:rPr>
              <a:t>Religious Practices</a:t>
            </a:r>
          </a:p>
          <a:p>
            <a:r>
              <a:rPr lang="en-US" sz="3000" dirty="0" smtClean="0">
                <a:latin typeface="Rockwell" pitchFamily="18" charset="0"/>
              </a:rPr>
              <a:t>Problem of Putting on a Show</a:t>
            </a:r>
          </a:p>
          <a:p>
            <a:pPr lvl="1"/>
            <a:r>
              <a:rPr lang="en-US" sz="2500" dirty="0" smtClean="0">
                <a:latin typeface="Rockwell" pitchFamily="18" charset="0"/>
              </a:rPr>
              <a:t>Audience of Others (6:1,2,5,16)</a:t>
            </a:r>
          </a:p>
          <a:p>
            <a:pPr lvl="1"/>
            <a:r>
              <a:rPr lang="en-US" sz="2500" dirty="0" smtClean="0">
                <a:latin typeface="Rockwell" pitchFamily="18" charset="0"/>
              </a:rPr>
              <a:t>Audience of Self (6:3)</a:t>
            </a:r>
          </a:p>
          <a:p>
            <a:pPr lvl="1"/>
            <a:r>
              <a:rPr lang="en-US" sz="2500" dirty="0" smtClean="0">
                <a:latin typeface="Rockwell" pitchFamily="18" charset="0"/>
              </a:rPr>
              <a:t>Audience of God (6:7-8)</a:t>
            </a:r>
          </a:p>
          <a:p>
            <a:r>
              <a:rPr lang="en-US" sz="2900" dirty="0" smtClean="0">
                <a:latin typeface="Rockwell" pitchFamily="18" charset="0"/>
              </a:rPr>
              <a:t>Root of Self-Righteousness</a:t>
            </a:r>
          </a:p>
          <a:p>
            <a:pPr lvl="1"/>
            <a:endParaRPr lang="en-US" dirty="0">
              <a:latin typeface="Lucida Console" pitchFamily="49" charset="0"/>
            </a:endParaRPr>
          </a:p>
        </p:txBody>
      </p:sp>
    </p:spTree>
    <p:extLst>
      <p:ext uri="{BB962C8B-B14F-4D97-AF65-F5344CB8AC3E}">
        <p14:creationId xmlns="" xmlns:p14="http://schemas.microsoft.com/office/powerpoint/2010/main" val="310956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Rockwell" pitchFamily="18" charset="0"/>
              </a:rPr>
              <a:t>Darkness of Worldly Materialism</a:t>
            </a:r>
            <a:endParaRPr lang="en-US" b="1" dirty="0">
              <a:latin typeface="Rockwell" pitchFamily="18" charset="0"/>
            </a:endParaRPr>
          </a:p>
        </p:txBody>
      </p:sp>
      <p:sp>
        <p:nvSpPr>
          <p:cNvPr id="3" name="Content Placeholder 2"/>
          <p:cNvSpPr>
            <a:spLocks noGrp="1"/>
          </p:cNvSpPr>
          <p:nvPr>
            <p:ph idx="1"/>
          </p:nvPr>
        </p:nvSpPr>
        <p:spPr/>
        <p:txBody>
          <a:bodyPr>
            <a:normAutofit/>
          </a:bodyPr>
          <a:lstStyle/>
          <a:p>
            <a:r>
              <a:rPr lang="en-US" sz="3000" dirty="0" smtClean="0">
                <a:latin typeface="Rockwell" pitchFamily="18" charset="0"/>
              </a:rPr>
              <a:t>Foolishness of Materialism</a:t>
            </a:r>
          </a:p>
          <a:p>
            <a:pPr lvl="1"/>
            <a:r>
              <a:rPr lang="en-US" sz="2500" dirty="0" smtClean="0">
                <a:latin typeface="Rockwell" pitchFamily="18" charset="0"/>
              </a:rPr>
              <a:t>Inevitable Decay of Physical (6:19-20)</a:t>
            </a:r>
          </a:p>
          <a:p>
            <a:pPr lvl="1"/>
            <a:r>
              <a:rPr lang="en-US" sz="2500" dirty="0" smtClean="0">
                <a:latin typeface="Rockwell" pitchFamily="18" charset="0"/>
              </a:rPr>
              <a:t>Impossibility of Dual-Service (6:24)</a:t>
            </a:r>
          </a:p>
          <a:p>
            <a:pPr lvl="1"/>
            <a:r>
              <a:rPr lang="en-US" sz="2500" dirty="0" smtClean="0">
                <a:latin typeface="Rockwell" pitchFamily="18" charset="0"/>
              </a:rPr>
              <a:t>Intrusion of Daily Anxiety (6:25,34)</a:t>
            </a:r>
          </a:p>
          <a:p>
            <a:r>
              <a:rPr lang="en-US" sz="3000" dirty="0" smtClean="0">
                <a:latin typeface="Rockwell" pitchFamily="18" charset="0"/>
              </a:rPr>
              <a:t>Indicators of Materialism</a:t>
            </a:r>
          </a:p>
          <a:p>
            <a:pPr lvl="1"/>
            <a:r>
              <a:rPr lang="en-US" sz="2500" b="1" u="sng" dirty="0" smtClean="0">
                <a:latin typeface="Rockwell" pitchFamily="18" charset="0"/>
              </a:rPr>
              <a:t>Desire</a:t>
            </a:r>
            <a:r>
              <a:rPr lang="en-US" sz="2500" dirty="0" smtClean="0">
                <a:latin typeface="Rockwell" pitchFamily="18" charset="0"/>
              </a:rPr>
              <a:t>: </a:t>
            </a:r>
            <a:r>
              <a:rPr lang="en-US" sz="2500" i="1" dirty="0" smtClean="0">
                <a:latin typeface="Rockwell" pitchFamily="18" charset="0"/>
              </a:rPr>
              <a:t>“there your heart will be” </a:t>
            </a:r>
            <a:r>
              <a:rPr lang="en-US" sz="2500" dirty="0" smtClean="0">
                <a:latin typeface="Rockwell" pitchFamily="18" charset="0"/>
              </a:rPr>
              <a:t>(6:21)</a:t>
            </a:r>
          </a:p>
          <a:p>
            <a:pPr lvl="1"/>
            <a:r>
              <a:rPr lang="en-US" sz="2500" b="1" u="sng" dirty="0" smtClean="0">
                <a:latin typeface="Rockwell" pitchFamily="18" charset="0"/>
              </a:rPr>
              <a:t>Service</a:t>
            </a:r>
            <a:r>
              <a:rPr lang="en-US" sz="2500" dirty="0" smtClean="0">
                <a:latin typeface="Rockwell" pitchFamily="18" charset="0"/>
              </a:rPr>
              <a:t>: </a:t>
            </a:r>
            <a:r>
              <a:rPr lang="en-US" sz="2500" i="1" dirty="0" smtClean="0">
                <a:latin typeface="Rockwell" pitchFamily="18" charset="0"/>
              </a:rPr>
              <a:t>“cannot serve God and Mammon” </a:t>
            </a:r>
            <a:r>
              <a:rPr lang="en-US" sz="2500" dirty="0" smtClean="0">
                <a:latin typeface="Rockwell" pitchFamily="18" charset="0"/>
              </a:rPr>
              <a:t>(6:24)</a:t>
            </a:r>
          </a:p>
          <a:p>
            <a:pPr lvl="1"/>
            <a:r>
              <a:rPr lang="en-US" sz="2500" b="1" u="sng" dirty="0" smtClean="0">
                <a:latin typeface="Rockwell" pitchFamily="18" charset="0"/>
              </a:rPr>
              <a:t>Worry</a:t>
            </a:r>
            <a:r>
              <a:rPr lang="en-US" sz="2500" dirty="0" smtClean="0">
                <a:latin typeface="Rockwell" pitchFamily="18" charset="0"/>
              </a:rPr>
              <a:t>: </a:t>
            </a:r>
            <a:r>
              <a:rPr lang="en-US" sz="2500" i="1" dirty="0" smtClean="0">
                <a:latin typeface="Rockwell" pitchFamily="18" charset="0"/>
              </a:rPr>
              <a:t>“‘What will we eat…drink…wear’” </a:t>
            </a:r>
            <a:r>
              <a:rPr lang="en-US" sz="2500" dirty="0" smtClean="0">
                <a:latin typeface="Rockwell" pitchFamily="18" charset="0"/>
              </a:rPr>
              <a:t>(6:31) </a:t>
            </a:r>
          </a:p>
          <a:p>
            <a:pPr lvl="1"/>
            <a:endParaRPr lang="en-US" sz="2500" dirty="0" smtClean="0">
              <a:latin typeface="Rockwell" pitchFamily="18" charset="0"/>
            </a:endParaRPr>
          </a:p>
        </p:txBody>
      </p:sp>
    </p:spTree>
    <p:extLst>
      <p:ext uri="{BB962C8B-B14F-4D97-AF65-F5344CB8AC3E}">
        <p14:creationId xmlns="" xmlns:p14="http://schemas.microsoft.com/office/powerpoint/2010/main" val="276374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Rockwell" pitchFamily="18" charset="0"/>
              </a:rPr>
              <a:t>Healing from the Father of Light</a:t>
            </a:r>
            <a:endParaRPr lang="en-US" b="1" dirty="0">
              <a:latin typeface="Rockwell" pitchFamily="18" charset="0"/>
            </a:endParaRPr>
          </a:p>
        </p:txBody>
      </p:sp>
      <p:sp>
        <p:nvSpPr>
          <p:cNvPr id="3" name="Content Placeholder 2"/>
          <p:cNvSpPr>
            <a:spLocks noGrp="1"/>
          </p:cNvSpPr>
          <p:nvPr>
            <p:ph idx="1"/>
          </p:nvPr>
        </p:nvSpPr>
        <p:spPr/>
        <p:txBody>
          <a:bodyPr>
            <a:normAutofit/>
          </a:bodyPr>
          <a:lstStyle/>
          <a:p>
            <a:r>
              <a:rPr lang="en-US" sz="3000" dirty="0" smtClean="0">
                <a:latin typeface="Rockwell" pitchFamily="18" charset="0"/>
              </a:rPr>
              <a:t>“Father” mentioned </a:t>
            </a:r>
            <a:r>
              <a:rPr lang="en-US" sz="3000" i="1" dirty="0" smtClean="0">
                <a:latin typeface="Rockwell" pitchFamily="18" charset="0"/>
              </a:rPr>
              <a:t>12 times</a:t>
            </a:r>
            <a:endParaRPr lang="en-US" sz="3000" dirty="0" smtClean="0">
              <a:latin typeface="Rockwell" pitchFamily="18" charset="0"/>
            </a:endParaRPr>
          </a:p>
          <a:p>
            <a:r>
              <a:rPr lang="en-US" sz="3000" dirty="0" smtClean="0">
                <a:latin typeface="Rockwell" pitchFamily="18" charset="0"/>
              </a:rPr>
              <a:t>Need for the Father</a:t>
            </a:r>
          </a:p>
          <a:p>
            <a:pPr lvl="1"/>
            <a:r>
              <a:rPr lang="en-US" sz="2500" dirty="0" smtClean="0">
                <a:latin typeface="Rockwell" pitchFamily="18" charset="0"/>
              </a:rPr>
              <a:t>Human Desire for </a:t>
            </a:r>
            <a:r>
              <a:rPr lang="en-US" sz="2500" b="1" i="1" dirty="0" smtClean="0">
                <a:latin typeface="Rockwell" pitchFamily="18" charset="0"/>
              </a:rPr>
              <a:t>Approval</a:t>
            </a:r>
            <a:r>
              <a:rPr lang="en-US" sz="2500" dirty="0" smtClean="0">
                <a:latin typeface="Rockwell" pitchFamily="18" charset="0"/>
              </a:rPr>
              <a:t> &amp; </a:t>
            </a:r>
            <a:r>
              <a:rPr lang="en-US" sz="2500" b="1" i="1" dirty="0" smtClean="0">
                <a:latin typeface="Rockwell" pitchFamily="18" charset="0"/>
              </a:rPr>
              <a:t>Security</a:t>
            </a:r>
          </a:p>
          <a:p>
            <a:pPr lvl="1"/>
            <a:r>
              <a:rPr lang="en-US" sz="2500" dirty="0" smtClean="0">
                <a:latin typeface="Rockwell" pitchFamily="18" charset="0"/>
              </a:rPr>
              <a:t>Hypocrisy </a:t>
            </a:r>
            <a:r>
              <a:rPr lang="en-US" sz="2500" dirty="0" smtClean="0">
                <a:latin typeface="Rockwell" pitchFamily="18" charset="0"/>
                <a:sym typeface="Wingdings" pitchFamily="2" charset="2"/>
              </a:rPr>
              <a:t> Approval, Materialism  Security</a:t>
            </a:r>
            <a:endParaRPr lang="en-US" sz="2500" dirty="0" smtClean="0">
              <a:latin typeface="Rockwell" pitchFamily="18" charset="0"/>
            </a:endParaRPr>
          </a:p>
          <a:p>
            <a:pPr lvl="1"/>
            <a:r>
              <a:rPr lang="en-US" sz="2500" dirty="0" smtClean="0">
                <a:latin typeface="Rockwell" pitchFamily="18" charset="0"/>
              </a:rPr>
              <a:t>Core Problem: </a:t>
            </a:r>
            <a:r>
              <a:rPr lang="en-US" sz="2500" i="1" dirty="0" smtClean="0">
                <a:latin typeface="Rockwell" pitchFamily="18" charset="0"/>
              </a:rPr>
              <a:t>“You of little faith!” </a:t>
            </a:r>
            <a:r>
              <a:rPr lang="en-US" sz="2500" dirty="0" smtClean="0">
                <a:latin typeface="Rockwell" pitchFamily="18" charset="0"/>
              </a:rPr>
              <a:t>(6:30)</a:t>
            </a:r>
          </a:p>
          <a:p>
            <a:r>
              <a:rPr lang="en-US" sz="2800" dirty="0" smtClean="0">
                <a:latin typeface="Rockwell" pitchFamily="18" charset="0"/>
              </a:rPr>
              <a:t>Faith in the Father </a:t>
            </a:r>
            <a:r>
              <a:rPr lang="en-US" sz="2800" dirty="0" smtClean="0">
                <a:latin typeface="Rockwell" pitchFamily="18" charset="0"/>
                <a:sym typeface="Wingdings" pitchFamily="2" charset="2"/>
              </a:rPr>
              <a:t> Seeking the Father (6:33)</a:t>
            </a:r>
          </a:p>
          <a:p>
            <a:pPr lvl="1"/>
            <a:r>
              <a:rPr lang="en-US" sz="2500" dirty="0" smtClean="0">
                <a:latin typeface="Rockwell" pitchFamily="18" charset="0"/>
                <a:sym typeface="Wingdings" pitchFamily="2" charset="2"/>
              </a:rPr>
              <a:t>Not Prideful, Hypocritical ‘Righteousness’</a:t>
            </a:r>
          </a:p>
          <a:p>
            <a:pPr lvl="1"/>
            <a:r>
              <a:rPr lang="en-US" sz="2500" dirty="0" smtClean="0">
                <a:latin typeface="Rockwell" pitchFamily="18" charset="0"/>
                <a:sym typeface="Wingdings" pitchFamily="2" charset="2"/>
              </a:rPr>
              <a:t>Not Worldly, Material ‘Security’</a:t>
            </a:r>
            <a:endParaRPr lang="en-US" sz="2500" dirty="0" smtClean="0">
              <a:latin typeface="Rockwell" pitchFamily="18" charset="0"/>
            </a:endParaRPr>
          </a:p>
          <a:p>
            <a:pPr marL="457200" lvl="1" indent="0">
              <a:buNone/>
            </a:pPr>
            <a:endParaRPr lang="en-US" dirty="0"/>
          </a:p>
        </p:txBody>
      </p:sp>
    </p:spTree>
    <p:extLst>
      <p:ext uri="{BB962C8B-B14F-4D97-AF65-F5344CB8AC3E}">
        <p14:creationId xmlns="" xmlns:p14="http://schemas.microsoft.com/office/powerpoint/2010/main" val="145607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Rockwell" pitchFamily="18" charset="0"/>
              </a:rPr>
              <a:t> Testing My Eye</a:t>
            </a:r>
            <a:endParaRPr lang="en-US" b="1" dirty="0">
              <a:latin typeface="Rockwell" pitchFamily="18" charset="0"/>
            </a:endParaRPr>
          </a:p>
        </p:txBody>
      </p:sp>
      <p:sp>
        <p:nvSpPr>
          <p:cNvPr id="3" name="Content Placeholder 2"/>
          <p:cNvSpPr>
            <a:spLocks noGrp="1"/>
          </p:cNvSpPr>
          <p:nvPr>
            <p:ph idx="1"/>
          </p:nvPr>
        </p:nvSpPr>
        <p:spPr>
          <a:xfrm>
            <a:off x="304800" y="1600200"/>
            <a:ext cx="8534400" cy="4876800"/>
          </a:xfrm>
        </p:spPr>
        <p:txBody>
          <a:bodyPr/>
          <a:lstStyle/>
          <a:p>
            <a:pPr>
              <a:lnSpc>
                <a:spcPct val="200000"/>
              </a:lnSpc>
            </a:pPr>
            <a:r>
              <a:rPr lang="en-US" sz="2600" dirty="0" smtClean="0">
                <a:latin typeface="Rockwell" pitchFamily="18" charset="0"/>
              </a:rPr>
              <a:t>How judgmental am I of others? (7:1-5)</a:t>
            </a:r>
          </a:p>
          <a:p>
            <a:r>
              <a:rPr lang="en-US" sz="2600" dirty="0" smtClean="0">
                <a:latin typeface="Rockwell" pitchFamily="18" charset="0"/>
              </a:rPr>
              <a:t>Do I try to appeal to others or force truth onto them? (7:6)</a:t>
            </a:r>
            <a:endParaRPr lang="en-US" sz="2600" dirty="0">
              <a:latin typeface="Rockwell" pitchFamily="18" charset="0"/>
            </a:endParaRPr>
          </a:p>
          <a:p>
            <a:pPr>
              <a:lnSpc>
                <a:spcPct val="200000"/>
              </a:lnSpc>
            </a:pPr>
            <a:r>
              <a:rPr lang="en-US" sz="2600" dirty="0" smtClean="0">
                <a:latin typeface="Rockwell" pitchFamily="18" charset="0"/>
              </a:rPr>
              <a:t>Do I seek Father God always for everything? (7:7-11)</a:t>
            </a:r>
          </a:p>
          <a:p>
            <a:r>
              <a:rPr lang="en-US" sz="2600" dirty="0">
                <a:latin typeface="Rockwell" pitchFamily="18" charset="0"/>
              </a:rPr>
              <a:t>A</a:t>
            </a:r>
            <a:r>
              <a:rPr lang="en-US" sz="2600" dirty="0" smtClean="0">
                <a:latin typeface="Rockwell" pitchFamily="18" charset="0"/>
              </a:rPr>
              <a:t>m I serving  and treating others as I would want to be served and treated? (7:12)</a:t>
            </a:r>
          </a:p>
          <a:p>
            <a:endParaRPr lang="en-US" dirty="0"/>
          </a:p>
        </p:txBody>
      </p:sp>
    </p:spTree>
    <p:extLst>
      <p:ext uri="{BB962C8B-B14F-4D97-AF65-F5344CB8AC3E}">
        <p14:creationId xmlns="" xmlns:p14="http://schemas.microsoft.com/office/powerpoint/2010/main" val="32561805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1511</TotalTime>
  <Words>363</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Slide 1</vt:lpstr>
      <vt:lpstr>The Gospel of the Kingdom</vt:lpstr>
      <vt:lpstr>Is Your Eye Good? (Matthew 6:1-7:12)</vt:lpstr>
      <vt:lpstr>Two Sources of Darkness</vt:lpstr>
      <vt:lpstr>Darkness of Prideful Hypocrisy</vt:lpstr>
      <vt:lpstr>Darkness of Worldly Materialism</vt:lpstr>
      <vt:lpstr>Healing from the Father of Light</vt:lpstr>
      <vt:lpstr> Testing My Eye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Your Eye Clear? (Matthew 6:1-34)</dc:title>
  <dc:creator>Windows User</dc:creator>
  <cp:lastModifiedBy>Brad Beutjer</cp:lastModifiedBy>
  <cp:revision>39</cp:revision>
  <dcterms:created xsi:type="dcterms:W3CDTF">2011-09-09T12:53:06Z</dcterms:created>
  <dcterms:modified xsi:type="dcterms:W3CDTF">2011-09-25T12:51:53Z</dcterms:modified>
</cp:coreProperties>
</file>