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handoutMasterIdLst>
    <p:handoutMasterId r:id="rId9"/>
  </p:handoutMasterIdLst>
  <p:sldIdLst>
    <p:sldId id="449" r:id="rId2"/>
    <p:sldId id="467" r:id="rId3"/>
    <p:sldId id="468" r:id="rId4"/>
    <p:sldId id="478" r:id="rId5"/>
    <p:sldId id="479" r:id="rId6"/>
    <p:sldId id="480" r:id="rId7"/>
    <p:sldId id="481" r:id="rId8"/>
  </p:sldIdLst>
  <p:sldSz cx="9144000" cy="5715000" type="screen16x10"/>
  <p:notesSz cx="7077075" cy="9369425"/>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CCFF66"/>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4668" autoAdjust="0"/>
  </p:normalViewPr>
  <p:slideViewPr>
    <p:cSldViewPr>
      <p:cViewPr varScale="1">
        <p:scale>
          <a:sx n="100" d="100"/>
          <a:sy n="100" d="100"/>
        </p:scale>
        <p:origin x="-474" y="-90"/>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1"/>
            <a:ext cx="3066733" cy="468471"/>
          </a:xfrm>
          <a:prstGeom prst="rect">
            <a:avLst/>
          </a:prstGeom>
          <a:noFill/>
          <a:ln w="9525">
            <a:noFill/>
            <a:miter lim="800000"/>
            <a:headEnd/>
            <a:tailEnd/>
          </a:ln>
          <a:effectLst/>
        </p:spPr>
        <p:txBody>
          <a:bodyPr vert="horz" wrap="square" lIns="93607" tIns="46804" rIns="93607" bIns="46804" numCol="1" anchor="t"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5" name="Rectangle 3"/>
          <p:cNvSpPr>
            <a:spLocks noGrp="1" noChangeArrowheads="1"/>
          </p:cNvSpPr>
          <p:nvPr>
            <p:ph type="dt" sz="quarter" idx="1"/>
          </p:nvPr>
        </p:nvSpPr>
        <p:spPr bwMode="auto">
          <a:xfrm>
            <a:off x="4010342" y="1"/>
            <a:ext cx="3066733" cy="468471"/>
          </a:xfrm>
          <a:prstGeom prst="rect">
            <a:avLst/>
          </a:prstGeom>
          <a:noFill/>
          <a:ln w="9525">
            <a:noFill/>
            <a:miter lim="800000"/>
            <a:headEnd/>
            <a:tailEnd/>
          </a:ln>
          <a:effectLst/>
        </p:spPr>
        <p:txBody>
          <a:bodyPr vert="horz" wrap="square" lIns="93607" tIns="46804" rIns="93607" bIns="46804"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54276" name="Rectangle 4"/>
          <p:cNvSpPr>
            <a:spLocks noGrp="1" noChangeArrowheads="1"/>
          </p:cNvSpPr>
          <p:nvPr>
            <p:ph type="ftr" sz="quarter" idx="2"/>
          </p:nvPr>
        </p:nvSpPr>
        <p:spPr bwMode="auto">
          <a:xfrm>
            <a:off x="0" y="8900954"/>
            <a:ext cx="3066733" cy="468471"/>
          </a:xfrm>
          <a:prstGeom prst="rect">
            <a:avLst/>
          </a:prstGeom>
          <a:noFill/>
          <a:ln w="9525">
            <a:noFill/>
            <a:miter lim="800000"/>
            <a:headEnd/>
            <a:tailEnd/>
          </a:ln>
          <a:effectLst/>
        </p:spPr>
        <p:txBody>
          <a:bodyPr vert="horz" wrap="square" lIns="93607" tIns="46804" rIns="93607" bIns="46804" numCol="1" anchor="b"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7" name="Rectangle 5"/>
          <p:cNvSpPr>
            <a:spLocks noGrp="1" noChangeArrowheads="1"/>
          </p:cNvSpPr>
          <p:nvPr>
            <p:ph type="sldNum" sz="quarter" idx="3"/>
          </p:nvPr>
        </p:nvSpPr>
        <p:spPr bwMode="auto">
          <a:xfrm>
            <a:off x="4010342" y="8900954"/>
            <a:ext cx="3066733" cy="468471"/>
          </a:xfrm>
          <a:prstGeom prst="rect">
            <a:avLst/>
          </a:prstGeom>
          <a:noFill/>
          <a:ln w="9525">
            <a:noFill/>
            <a:miter lim="800000"/>
            <a:headEnd/>
            <a:tailEnd/>
          </a:ln>
          <a:effectLst/>
        </p:spPr>
        <p:txBody>
          <a:bodyPr vert="horz" wrap="square" lIns="93607" tIns="46804" rIns="93607" bIns="46804" numCol="1" anchor="b" anchorCtr="0" compatLnSpc="1">
            <a:prstTxWarp prst="textNoShape">
              <a:avLst/>
            </a:prstTxWarp>
          </a:bodyPr>
          <a:lstStyle>
            <a:lvl1pPr algn="r" eaLnBrk="1" hangingPunct="1">
              <a:defRPr sz="1200">
                <a:latin typeface="Times New Roman" pitchFamily="18" charset="0"/>
              </a:defRPr>
            </a:lvl1pPr>
          </a:lstStyle>
          <a:p>
            <a:pPr>
              <a:defRPr/>
            </a:pPr>
            <a:fld id="{23755D90-8BC8-4561-8684-09563889AF9E}" type="slidenum">
              <a:rPr lang="en-US"/>
              <a:pPr>
                <a:defRPr/>
              </a:pPr>
              <a:t>‹#›</a:t>
            </a:fld>
            <a:endParaRPr lang="en-US"/>
          </a:p>
        </p:txBody>
      </p:sp>
    </p:spTree>
    <p:extLst>
      <p:ext uri="{BB962C8B-B14F-4D97-AF65-F5344CB8AC3E}">
        <p14:creationId xmlns:p14="http://schemas.microsoft.com/office/powerpoint/2010/main" val="10452722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3886789"/>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460501"/>
            <a:ext cx="7772400" cy="152480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009673"/>
            <a:ext cx="7772400" cy="999753"/>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127500"/>
            <a:ext cx="9147765" cy="1593407"/>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338BC733-4BE4-4D2C-9EE9-5036C22003EF}"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234441"/>
            <a:ext cx="8229600" cy="3655059"/>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2D44894F-2D26-4B9A-BC3C-8A693663E45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28867"/>
            <a:ext cx="1777470" cy="4660634"/>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28868"/>
            <a:ext cx="6324600" cy="466063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7F99B101-B360-43A2-97F4-DA7289552730}"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69AE14CE-D5E2-40F3-8DE4-98CE5C6635AC}"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883093"/>
            <a:ext cx="7772400" cy="15240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443093"/>
            <a:ext cx="4572000" cy="1212407"/>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D8012A19-7DEC-4DAC-B2F4-770A6FD2E024}" type="slidenum">
              <a:rPr lang="en-US" smtClean="0"/>
              <a:pPr>
                <a:defRPr/>
              </a:pPr>
              <a:t>‹#›</a:t>
            </a:fld>
            <a:endParaRPr lang="en-US"/>
          </a:p>
        </p:txBody>
      </p:sp>
      <p:sp>
        <p:nvSpPr>
          <p:cNvPr id="7" name="Chevron 6"/>
          <p:cNvSpPr/>
          <p:nvPr/>
        </p:nvSpPr>
        <p:spPr>
          <a:xfrm>
            <a:off x="3636680" y="2504560"/>
            <a:ext cx="182880" cy="1905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2504560"/>
            <a:ext cx="182880" cy="1905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34440"/>
            <a:ext cx="4038600" cy="3771636"/>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234440"/>
            <a:ext cx="4038600" cy="3771636"/>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457753DA-34C7-4255-A447-2D5D9837B93B}"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7542"/>
            <a:ext cx="8229600" cy="9525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4508500"/>
            <a:ext cx="4040188" cy="635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4508500"/>
            <a:ext cx="4041775" cy="635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203579"/>
            <a:ext cx="4040188" cy="328480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203579"/>
            <a:ext cx="4041775" cy="328480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5DCAEEC9-F976-455D-A485-0D1DD58C8B04}"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D6FA768E-A441-42E0-834D-836592E75A11}"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A73F0C89-C58A-477C-A1AF-F042D4D23DDF}"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064000"/>
            <a:ext cx="7481776" cy="3810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4462585"/>
            <a:ext cx="3974592" cy="7620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28600"/>
            <a:ext cx="7479792" cy="3810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5339953"/>
            <a:ext cx="1920240" cy="30480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2279533F-2B57-40DA-92FA-A060A1E4803D}"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4536169"/>
            <a:ext cx="7162800" cy="540193"/>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58307"/>
            <a:ext cx="8686800" cy="365760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3" y="5339954"/>
            <a:ext cx="2350681" cy="304271"/>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67022845-4FCE-43A7-B27F-B31797BC0832}" type="slidenum">
              <a:rPr lang="en-US" smtClean="0"/>
              <a:pPr>
                <a:defRPr/>
              </a:pPr>
              <a:t>‹#›</a:t>
            </a:fld>
            <a:endParaRPr lang="en-US"/>
          </a:p>
        </p:txBody>
      </p:sp>
      <p:sp>
        <p:nvSpPr>
          <p:cNvPr id="2" name="Title 1"/>
          <p:cNvSpPr>
            <a:spLocks noGrp="1"/>
          </p:cNvSpPr>
          <p:nvPr>
            <p:ph type="title"/>
          </p:nvPr>
        </p:nvSpPr>
        <p:spPr>
          <a:xfrm>
            <a:off x="228600" y="4054269"/>
            <a:ext cx="8075432" cy="468893"/>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4954114"/>
            <a:ext cx="4940624" cy="76756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4949176"/>
            <a:ext cx="3690451" cy="777875"/>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4826044"/>
            <a:ext cx="3402314" cy="900723"/>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4823115"/>
            <a:ext cx="3405509" cy="90365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157033"/>
            <a:ext cx="182880" cy="1905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157033"/>
            <a:ext cx="182880" cy="1905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4954114"/>
            <a:ext cx="4940624" cy="76756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4949176"/>
            <a:ext cx="3690451" cy="777875"/>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4826044"/>
            <a:ext cx="3402314" cy="900723"/>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4823115"/>
            <a:ext cx="3405509" cy="90365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28865"/>
            <a:ext cx="8229600" cy="9525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234440"/>
            <a:ext cx="8229600" cy="3771636"/>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5339953"/>
            <a:ext cx="1920240" cy="30480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3" y="5339954"/>
            <a:ext cx="2350681" cy="304271"/>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5339954"/>
            <a:ext cx="365760" cy="304271"/>
          </a:xfrm>
          <a:prstGeom prst="rect">
            <a:avLst/>
          </a:prstGeom>
        </p:spPr>
        <p:txBody>
          <a:bodyPr vert="horz" anchor="b"/>
          <a:lstStyle>
            <a:lvl1pPr algn="r" eaLnBrk="1" latinLnBrk="0" hangingPunct="1">
              <a:defRPr kumimoji="0" sz="1000" b="0">
                <a:solidFill>
                  <a:schemeClr val="tx1"/>
                </a:solidFill>
              </a:defRPr>
            </a:lvl1pPr>
            <a:extLst/>
          </a:lstStyle>
          <a:p>
            <a:pPr>
              <a:defRPr/>
            </a:pPr>
            <a:fld id="{204067F7-FDF9-4CE7-9E44-6F52B00E6BEB}"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487364" y="2159000"/>
            <a:ext cx="8637587" cy="762000"/>
          </a:xfrm>
        </p:spPr>
        <p:txBody>
          <a:bodyPr>
            <a:normAutofit fontScale="90000"/>
          </a:bodyPr>
          <a:lstStyle/>
          <a:p>
            <a:pPr algn="ctr" eaLnBrk="1" hangingPunct="1">
              <a:defRPr/>
            </a:pPr>
            <a:r>
              <a:rPr lang="en-US" sz="6600" i="1" dirty="0" smtClean="0">
                <a:solidFill>
                  <a:schemeClr val="tx1"/>
                </a:solidFill>
                <a:latin typeface="Calibri" pitchFamily="34" charset="0"/>
              </a:rPr>
              <a:t>Chapters of Bad Advice</a:t>
            </a:r>
            <a:endParaRPr lang="en-US" sz="6600" i="1" dirty="0" smtClean="0">
              <a:solidFill>
                <a:schemeClr val="tx1"/>
              </a:solidFill>
              <a:latin typeface="Calibri" pitchFamily="34" charset="0"/>
            </a:endParaRPr>
          </a:p>
        </p:txBody>
      </p:sp>
    </p:spTree>
    <p:extLst>
      <p:ext uri="{BB962C8B-B14F-4D97-AF65-F5344CB8AC3E}">
        <p14:creationId xmlns:p14="http://schemas.microsoft.com/office/powerpoint/2010/main" val="3648403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291307" y="127000"/>
            <a:ext cx="8637587" cy="762000"/>
          </a:xfrm>
        </p:spPr>
        <p:txBody>
          <a:bodyPr>
            <a:noAutofit/>
          </a:bodyPr>
          <a:lstStyle/>
          <a:p>
            <a:pPr algn="ctr" eaLnBrk="1" hangingPunct="1">
              <a:defRPr/>
            </a:pPr>
            <a:r>
              <a:rPr lang="en-US" sz="4800" i="1" dirty="0" smtClean="0">
                <a:solidFill>
                  <a:schemeClr val="tx1"/>
                </a:solidFill>
                <a:latin typeface="Calibri" pitchFamily="34" charset="0"/>
              </a:rPr>
              <a:t>Three Stories – I Kings 12 and 13</a:t>
            </a:r>
            <a:endParaRPr lang="en-US" sz="4800" i="1" dirty="0" smtClean="0">
              <a:solidFill>
                <a:schemeClr val="tx1"/>
              </a:solidFill>
              <a:latin typeface="Calibri" pitchFamily="34" charset="0"/>
            </a:endParaRPr>
          </a:p>
        </p:txBody>
      </p:sp>
      <p:sp>
        <p:nvSpPr>
          <p:cNvPr id="2" name="TextBox 1"/>
          <p:cNvSpPr txBox="1"/>
          <p:nvPr/>
        </p:nvSpPr>
        <p:spPr>
          <a:xfrm>
            <a:off x="762000" y="1104900"/>
            <a:ext cx="8153400" cy="1077218"/>
          </a:xfrm>
          <a:prstGeom prst="rect">
            <a:avLst/>
          </a:prstGeom>
          <a:noFill/>
        </p:spPr>
        <p:txBody>
          <a:bodyPr wrap="square" rtlCol="0">
            <a:spAutoFit/>
          </a:bodyPr>
          <a:lstStyle/>
          <a:p>
            <a:pPr marL="514350" lvl="0" indent="-514350" algn="l">
              <a:buFont typeface="+mj-lt"/>
              <a:buAutoNum type="arabicPeriod"/>
            </a:pPr>
            <a:r>
              <a:rPr lang="en-US" sz="4000" dirty="0" err="1" smtClean="0">
                <a:latin typeface="+mn-lt"/>
              </a:rPr>
              <a:t>Rehoboam</a:t>
            </a:r>
            <a:endParaRPr lang="en-US" sz="4000" dirty="0">
              <a:latin typeface="+mn-lt"/>
            </a:endParaRPr>
          </a:p>
          <a:p>
            <a:pPr marL="342900" indent="-342900" algn="l">
              <a:buClr>
                <a:schemeClr val="tx2"/>
              </a:buClr>
              <a:buSzPct val="105000"/>
              <a:buFont typeface="Wingdings" panose="05000000000000000000" pitchFamily="2" charset="2"/>
              <a:buChar char="§"/>
            </a:pPr>
            <a:endParaRPr lang="en-US" sz="2400" dirty="0">
              <a:latin typeface="+mn-lt"/>
            </a:endParaRPr>
          </a:p>
        </p:txBody>
      </p:sp>
    </p:spTree>
    <p:extLst>
      <p:ext uri="{BB962C8B-B14F-4D97-AF65-F5344CB8AC3E}">
        <p14:creationId xmlns:p14="http://schemas.microsoft.com/office/powerpoint/2010/main" val="1416198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291307" y="127000"/>
            <a:ext cx="8637587" cy="762000"/>
          </a:xfrm>
        </p:spPr>
        <p:txBody>
          <a:bodyPr>
            <a:noAutofit/>
          </a:bodyPr>
          <a:lstStyle/>
          <a:p>
            <a:pPr algn="ctr" eaLnBrk="1" hangingPunct="1">
              <a:defRPr/>
            </a:pPr>
            <a:r>
              <a:rPr lang="en-US" sz="4800" i="1" dirty="0" smtClean="0">
                <a:solidFill>
                  <a:schemeClr val="tx1"/>
                </a:solidFill>
                <a:latin typeface="Calibri" pitchFamily="34" charset="0"/>
              </a:rPr>
              <a:t>Two </a:t>
            </a:r>
            <a:r>
              <a:rPr lang="en-US" sz="4800" i="1" dirty="0" smtClean="0">
                <a:solidFill>
                  <a:schemeClr val="tx1"/>
                </a:solidFill>
                <a:latin typeface="Calibri" pitchFamily="34" charset="0"/>
              </a:rPr>
              <a:t>Sources of Advice</a:t>
            </a:r>
            <a:endParaRPr lang="en-US" sz="4800" i="1" dirty="0" smtClean="0">
              <a:solidFill>
                <a:schemeClr val="tx1"/>
              </a:solidFill>
              <a:latin typeface="Calibri" pitchFamily="34" charset="0"/>
            </a:endParaRPr>
          </a:p>
        </p:txBody>
      </p:sp>
      <p:sp>
        <p:nvSpPr>
          <p:cNvPr id="2" name="TextBox 1"/>
          <p:cNvSpPr txBox="1"/>
          <p:nvPr/>
        </p:nvSpPr>
        <p:spPr>
          <a:xfrm>
            <a:off x="276226" y="876300"/>
            <a:ext cx="8763000" cy="584775"/>
          </a:xfrm>
          <a:prstGeom prst="rect">
            <a:avLst/>
          </a:prstGeom>
          <a:noFill/>
        </p:spPr>
        <p:txBody>
          <a:bodyPr wrap="square" rtlCol="0">
            <a:spAutoFit/>
          </a:bodyPr>
          <a:lstStyle/>
          <a:p>
            <a:pPr marL="342900" lvl="0" indent="-342900" algn="l">
              <a:buSzPct val="115000"/>
              <a:buFont typeface="Arial" panose="020B0604020202020204" pitchFamily="34" charset="0"/>
              <a:buChar char="•"/>
            </a:pPr>
            <a:r>
              <a:rPr lang="en-US" sz="3200" dirty="0" smtClean="0">
                <a:latin typeface="+mn-lt"/>
              </a:rPr>
              <a:t>Old Men – who had </a:t>
            </a:r>
            <a:r>
              <a:rPr lang="en-US" sz="3200" i="1" dirty="0" smtClean="0">
                <a:latin typeface="+mn-lt"/>
              </a:rPr>
              <a:t>“stood before Solomon”</a:t>
            </a:r>
            <a:endParaRPr lang="en-US" sz="3200" i="1" dirty="0" smtClean="0">
              <a:latin typeface="+mn-lt"/>
            </a:endParaRPr>
          </a:p>
        </p:txBody>
      </p:sp>
      <p:sp>
        <p:nvSpPr>
          <p:cNvPr id="4" name="TextBox 3"/>
          <p:cNvSpPr txBox="1"/>
          <p:nvPr/>
        </p:nvSpPr>
        <p:spPr>
          <a:xfrm>
            <a:off x="409575" y="2781300"/>
            <a:ext cx="8763000" cy="584775"/>
          </a:xfrm>
          <a:prstGeom prst="rect">
            <a:avLst/>
          </a:prstGeom>
          <a:noFill/>
        </p:spPr>
        <p:txBody>
          <a:bodyPr wrap="square" rtlCol="0">
            <a:spAutoFit/>
          </a:bodyPr>
          <a:lstStyle/>
          <a:p>
            <a:pPr marL="342900" lvl="0" indent="-342900" algn="l">
              <a:buSzPct val="115000"/>
              <a:buFont typeface="Arial" panose="020B0604020202020204" pitchFamily="34" charset="0"/>
              <a:buChar char="•"/>
            </a:pPr>
            <a:r>
              <a:rPr lang="en-US" sz="3200" dirty="0" smtClean="0">
                <a:latin typeface="+mn-lt"/>
              </a:rPr>
              <a:t>Young Men – who had grown up with him</a:t>
            </a:r>
            <a:endParaRPr lang="en-US" sz="2400" dirty="0">
              <a:latin typeface="+mn-lt"/>
            </a:endParaRPr>
          </a:p>
        </p:txBody>
      </p:sp>
      <p:sp>
        <p:nvSpPr>
          <p:cNvPr id="5" name="TextBox 4"/>
          <p:cNvSpPr txBox="1"/>
          <p:nvPr/>
        </p:nvSpPr>
        <p:spPr>
          <a:xfrm>
            <a:off x="304801" y="1461075"/>
            <a:ext cx="8534400" cy="1107996"/>
          </a:xfrm>
          <a:prstGeom prst="rect">
            <a:avLst/>
          </a:prstGeom>
          <a:noFill/>
          <a:ln w="38100">
            <a:solidFill>
              <a:schemeClr val="accent1"/>
            </a:solidFill>
          </a:ln>
        </p:spPr>
        <p:txBody>
          <a:bodyPr wrap="square" rtlCol="0">
            <a:spAutoFit/>
          </a:bodyPr>
          <a:lstStyle/>
          <a:p>
            <a:pPr algn="l"/>
            <a:r>
              <a:rPr lang="en-US" sz="2200" i="1" baseline="30000" dirty="0">
                <a:latin typeface="+mn-lt"/>
              </a:rPr>
              <a:t>7 </a:t>
            </a:r>
            <a:r>
              <a:rPr lang="en-US" sz="2200" i="1" dirty="0">
                <a:latin typeface="+mn-lt"/>
              </a:rPr>
              <a:t>And they said to him, “If you will be a servant to this people today and serve them, and speak good words to them when you answer them, then they will be your servants forever</a:t>
            </a:r>
            <a:r>
              <a:rPr lang="en-US" sz="2200" i="1" dirty="0" smtClean="0">
                <a:latin typeface="+mn-lt"/>
              </a:rPr>
              <a:t>.” </a:t>
            </a:r>
            <a:r>
              <a:rPr lang="en-US" sz="2200" b="1" dirty="0" smtClean="0">
                <a:solidFill>
                  <a:schemeClr val="accent1">
                    <a:lumMod val="50000"/>
                  </a:schemeClr>
                </a:solidFill>
                <a:latin typeface="Calibri" panose="020F0502020204030204" pitchFamily="34" charset="0"/>
              </a:rPr>
              <a:t>I Kings 12:7</a:t>
            </a:r>
            <a:endParaRPr lang="en-US" sz="2200" b="1" dirty="0">
              <a:solidFill>
                <a:schemeClr val="accent1">
                  <a:lumMod val="50000"/>
                </a:schemeClr>
              </a:solidFill>
              <a:latin typeface="Calibri" panose="020F0502020204030204" pitchFamily="34" charset="0"/>
            </a:endParaRPr>
          </a:p>
        </p:txBody>
      </p:sp>
      <p:sp>
        <p:nvSpPr>
          <p:cNvPr id="6" name="TextBox 5"/>
          <p:cNvSpPr txBox="1"/>
          <p:nvPr/>
        </p:nvSpPr>
        <p:spPr>
          <a:xfrm>
            <a:off x="304801" y="3345743"/>
            <a:ext cx="8686801" cy="1785104"/>
          </a:xfrm>
          <a:prstGeom prst="rect">
            <a:avLst/>
          </a:prstGeom>
          <a:noFill/>
          <a:ln w="38100">
            <a:solidFill>
              <a:schemeClr val="accent1"/>
            </a:solidFill>
          </a:ln>
        </p:spPr>
        <p:txBody>
          <a:bodyPr wrap="square" rtlCol="0">
            <a:spAutoFit/>
          </a:bodyPr>
          <a:lstStyle/>
          <a:p>
            <a:pPr algn="l"/>
            <a:r>
              <a:rPr lang="en-US" sz="2200" i="1" dirty="0">
                <a:latin typeface="+mn-lt"/>
              </a:rPr>
              <a:t>“Thus shall you speak to this people who said to you, ‘Your father made our yoke heavy, but you lighten it for us,’ thus shall you say to them, ‘My little finger is thicker than my father's thighs. </a:t>
            </a:r>
            <a:r>
              <a:rPr lang="en-US" sz="2200" i="1" baseline="30000" dirty="0">
                <a:latin typeface="+mn-lt"/>
              </a:rPr>
              <a:t>11 </a:t>
            </a:r>
            <a:r>
              <a:rPr lang="en-US" sz="2200" i="1" dirty="0">
                <a:latin typeface="+mn-lt"/>
              </a:rPr>
              <a:t>And now, whereas my father laid on you a heavy yoke, I will add to your yoke. My father disciplined you with whips, but I will discipline you with scorpions”</a:t>
            </a:r>
            <a:r>
              <a:rPr lang="en-US" sz="2200" i="1" dirty="0" smtClean="0">
                <a:latin typeface="+mn-lt"/>
              </a:rPr>
              <a:t> </a:t>
            </a:r>
            <a:r>
              <a:rPr lang="en-US" sz="2200" b="1" dirty="0" smtClean="0">
                <a:solidFill>
                  <a:schemeClr val="accent1">
                    <a:lumMod val="50000"/>
                  </a:schemeClr>
                </a:solidFill>
                <a:latin typeface="Calibri" panose="020F0502020204030204" pitchFamily="34" charset="0"/>
              </a:rPr>
              <a:t>I Kings 12:10-11</a:t>
            </a:r>
            <a:endParaRPr lang="en-US" sz="2200" b="1" dirty="0">
              <a:solidFill>
                <a:schemeClr val="accent1">
                  <a:lumMod val="50000"/>
                </a:schemeClr>
              </a:solidFill>
              <a:latin typeface="Calibri" panose="020F0502020204030204" pitchFamily="34" charset="0"/>
            </a:endParaRPr>
          </a:p>
        </p:txBody>
      </p:sp>
    </p:spTree>
    <p:extLst>
      <p:ext uri="{BB962C8B-B14F-4D97-AF65-F5344CB8AC3E}">
        <p14:creationId xmlns:p14="http://schemas.microsoft.com/office/powerpoint/2010/main" val="22249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dissolve">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build="p"/>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291307" y="127000"/>
            <a:ext cx="8637587" cy="762000"/>
          </a:xfrm>
        </p:spPr>
        <p:txBody>
          <a:bodyPr>
            <a:noAutofit/>
          </a:bodyPr>
          <a:lstStyle/>
          <a:p>
            <a:pPr algn="ctr" eaLnBrk="1" hangingPunct="1">
              <a:defRPr/>
            </a:pPr>
            <a:r>
              <a:rPr lang="en-US" sz="4800" i="1" dirty="0" smtClean="0">
                <a:solidFill>
                  <a:schemeClr val="tx1"/>
                </a:solidFill>
                <a:latin typeface="Calibri" pitchFamily="34" charset="0"/>
              </a:rPr>
              <a:t>Three Stories – I Kings 12 and 13</a:t>
            </a:r>
            <a:endParaRPr lang="en-US" sz="4800" i="1" dirty="0" smtClean="0">
              <a:solidFill>
                <a:schemeClr val="tx1"/>
              </a:solidFill>
              <a:latin typeface="Calibri" pitchFamily="34" charset="0"/>
            </a:endParaRPr>
          </a:p>
        </p:txBody>
      </p:sp>
      <p:sp>
        <p:nvSpPr>
          <p:cNvPr id="2" name="TextBox 1"/>
          <p:cNvSpPr txBox="1"/>
          <p:nvPr/>
        </p:nvSpPr>
        <p:spPr>
          <a:xfrm>
            <a:off x="762000" y="1104900"/>
            <a:ext cx="8153400" cy="1323439"/>
          </a:xfrm>
          <a:prstGeom prst="rect">
            <a:avLst/>
          </a:prstGeom>
          <a:noFill/>
        </p:spPr>
        <p:txBody>
          <a:bodyPr wrap="square" rtlCol="0">
            <a:spAutoFit/>
          </a:bodyPr>
          <a:lstStyle/>
          <a:p>
            <a:pPr marL="514350" lvl="0" indent="-514350" algn="l">
              <a:buFont typeface="+mj-lt"/>
              <a:buAutoNum type="arabicPeriod"/>
            </a:pPr>
            <a:r>
              <a:rPr lang="en-US" sz="4000" dirty="0" err="1" smtClean="0">
                <a:latin typeface="+mn-lt"/>
              </a:rPr>
              <a:t>Rehoboam</a:t>
            </a:r>
            <a:endParaRPr lang="en-US" sz="4000" dirty="0">
              <a:latin typeface="+mn-lt"/>
            </a:endParaRPr>
          </a:p>
          <a:p>
            <a:pPr marL="514350" lvl="0" indent="-514350" algn="l">
              <a:buFont typeface="+mj-lt"/>
              <a:buAutoNum type="arabicPeriod"/>
            </a:pPr>
            <a:r>
              <a:rPr lang="en-US" sz="4000" dirty="0" smtClean="0">
                <a:latin typeface="+mn-lt"/>
              </a:rPr>
              <a:t>Jeroboam</a:t>
            </a:r>
            <a:endParaRPr lang="en-US" sz="2400" dirty="0">
              <a:latin typeface="+mn-lt"/>
            </a:endParaRPr>
          </a:p>
        </p:txBody>
      </p:sp>
      <p:sp>
        <p:nvSpPr>
          <p:cNvPr id="4" name="TextBox 3"/>
          <p:cNvSpPr txBox="1"/>
          <p:nvPr/>
        </p:nvSpPr>
        <p:spPr>
          <a:xfrm>
            <a:off x="276226" y="2324100"/>
            <a:ext cx="8534400" cy="830997"/>
          </a:xfrm>
          <a:prstGeom prst="rect">
            <a:avLst/>
          </a:prstGeom>
          <a:noFill/>
          <a:ln w="38100">
            <a:solidFill>
              <a:schemeClr val="accent1"/>
            </a:solidFill>
          </a:ln>
        </p:spPr>
        <p:txBody>
          <a:bodyPr wrap="square" rtlCol="0">
            <a:spAutoFit/>
          </a:bodyPr>
          <a:lstStyle/>
          <a:p>
            <a:pPr algn="l"/>
            <a:r>
              <a:rPr lang="en-US" sz="2400" i="1" baseline="30000" dirty="0">
                <a:latin typeface="+mn-lt"/>
              </a:rPr>
              <a:t>26 </a:t>
            </a:r>
            <a:r>
              <a:rPr lang="en-US" sz="2400" i="1" dirty="0">
                <a:latin typeface="+mn-lt"/>
              </a:rPr>
              <a:t>And Jeroboam said in his heart, “Now the kingdom will turn back to the house of David</a:t>
            </a:r>
            <a:r>
              <a:rPr lang="en-US" sz="2400" i="1" dirty="0" smtClean="0">
                <a:latin typeface="+mn-lt"/>
              </a:rPr>
              <a:t>.  </a:t>
            </a:r>
            <a:r>
              <a:rPr lang="en-US" sz="2400" b="1" dirty="0" smtClean="0">
                <a:solidFill>
                  <a:schemeClr val="accent1">
                    <a:lumMod val="50000"/>
                  </a:schemeClr>
                </a:solidFill>
                <a:latin typeface="Calibri" panose="020F0502020204030204" pitchFamily="34" charset="0"/>
              </a:rPr>
              <a:t>I Kings 12:26</a:t>
            </a:r>
            <a:endParaRPr lang="en-US" sz="2400" b="1" dirty="0">
              <a:solidFill>
                <a:schemeClr val="accent1">
                  <a:lumMod val="50000"/>
                </a:schemeClr>
              </a:solidFill>
              <a:latin typeface="Calibri" panose="020F0502020204030204" pitchFamily="34" charset="0"/>
            </a:endParaRPr>
          </a:p>
        </p:txBody>
      </p:sp>
      <p:sp>
        <p:nvSpPr>
          <p:cNvPr id="5" name="TextBox 4"/>
          <p:cNvSpPr txBox="1"/>
          <p:nvPr/>
        </p:nvSpPr>
        <p:spPr>
          <a:xfrm>
            <a:off x="257176" y="3307497"/>
            <a:ext cx="8534400" cy="1569660"/>
          </a:xfrm>
          <a:prstGeom prst="rect">
            <a:avLst/>
          </a:prstGeom>
          <a:noFill/>
          <a:ln w="38100">
            <a:solidFill>
              <a:schemeClr val="accent1"/>
            </a:solidFill>
          </a:ln>
        </p:spPr>
        <p:txBody>
          <a:bodyPr wrap="square" rtlCol="0">
            <a:spAutoFit/>
          </a:bodyPr>
          <a:lstStyle/>
          <a:p>
            <a:pPr algn="l"/>
            <a:r>
              <a:rPr lang="en-US" sz="2400" i="1" baseline="30000" dirty="0">
                <a:latin typeface="+mn-lt"/>
              </a:rPr>
              <a:t>28 </a:t>
            </a:r>
            <a:r>
              <a:rPr lang="en-US" sz="2400" i="1" dirty="0">
                <a:latin typeface="+mn-lt"/>
              </a:rPr>
              <a:t>So the king took counsel and made two calves of gold. And he said to the people, “You have gone up to Jerusalem long enough. Behold your gods, O Israel, who brought you up out of the land of Egypt</a:t>
            </a:r>
            <a:r>
              <a:rPr lang="en-US" sz="2400" i="1" dirty="0" smtClean="0">
                <a:latin typeface="+mn-lt"/>
              </a:rPr>
              <a:t>.”  </a:t>
            </a:r>
            <a:r>
              <a:rPr lang="en-US" sz="2400" b="1" dirty="0" smtClean="0">
                <a:solidFill>
                  <a:schemeClr val="accent1">
                    <a:lumMod val="50000"/>
                  </a:schemeClr>
                </a:solidFill>
                <a:latin typeface="+mn-lt"/>
              </a:rPr>
              <a:t>I Kings 12:28</a:t>
            </a:r>
            <a:endParaRPr lang="en-US" sz="2400" b="1" dirty="0">
              <a:solidFill>
                <a:schemeClr val="accent1">
                  <a:lumMod val="50000"/>
                </a:schemeClr>
              </a:solidFill>
              <a:latin typeface="+mn-lt"/>
            </a:endParaRPr>
          </a:p>
        </p:txBody>
      </p:sp>
    </p:spTree>
    <p:extLst>
      <p:ext uri="{BB962C8B-B14F-4D97-AF65-F5344CB8AC3E}">
        <p14:creationId xmlns:p14="http://schemas.microsoft.com/office/powerpoint/2010/main" val="3105156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dissolv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291307" y="127000"/>
            <a:ext cx="8637587" cy="762000"/>
          </a:xfrm>
        </p:spPr>
        <p:txBody>
          <a:bodyPr>
            <a:noAutofit/>
          </a:bodyPr>
          <a:lstStyle/>
          <a:p>
            <a:pPr algn="ctr" eaLnBrk="1" hangingPunct="1">
              <a:defRPr/>
            </a:pPr>
            <a:r>
              <a:rPr lang="en-US" sz="4800" i="1" dirty="0" smtClean="0">
                <a:solidFill>
                  <a:schemeClr val="tx1"/>
                </a:solidFill>
                <a:latin typeface="Calibri" pitchFamily="34" charset="0"/>
              </a:rPr>
              <a:t>Three Stories – I Kings 12 and 13</a:t>
            </a:r>
            <a:endParaRPr lang="en-US" sz="4800" i="1" dirty="0" smtClean="0">
              <a:solidFill>
                <a:schemeClr val="tx1"/>
              </a:solidFill>
              <a:latin typeface="Calibri" pitchFamily="34" charset="0"/>
            </a:endParaRPr>
          </a:p>
        </p:txBody>
      </p:sp>
      <p:sp>
        <p:nvSpPr>
          <p:cNvPr id="2" name="TextBox 1"/>
          <p:cNvSpPr txBox="1"/>
          <p:nvPr/>
        </p:nvSpPr>
        <p:spPr>
          <a:xfrm>
            <a:off x="762000" y="1104900"/>
            <a:ext cx="8153400" cy="2308324"/>
          </a:xfrm>
          <a:prstGeom prst="rect">
            <a:avLst/>
          </a:prstGeom>
          <a:noFill/>
        </p:spPr>
        <p:txBody>
          <a:bodyPr wrap="square" rtlCol="0">
            <a:spAutoFit/>
          </a:bodyPr>
          <a:lstStyle/>
          <a:p>
            <a:pPr marL="514350" lvl="0" indent="-514350" algn="l">
              <a:buFont typeface="+mj-lt"/>
              <a:buAutoNum type="arabicPeriod"/>
            </a:pPr>
            <a:r>
              <a:rPr lang="en-US" sz="4000" dirty="0" err="1" smtClean="0">
                <a:latin typeface="+mn-lt"/>
              </a:rPr>
              <a:t>Rehoboam</a:t>
            </a:r>
            <a:endParaRPr lang="en-US" sz="4000" dirty="0">
              <a:latin typeface="+mn-lt"/>
            </a:endParaRPr>
          </a:p>
          <a:p>
            <a:pPr marL="514350" lvl="0" indent="-514350" algn="l">
              <a:buFont typeface="+mj-lt"/>
              <a:buAutoNum type="arabicPeriod"/>
            </a:pPr>
            <a:r>
              <a:rPr lang="en-US" sz="4000" dirty="0" smtClean="0">
                <a:latin typeface="+mn-lt"/>
              </a:rPr>
              <a:t>Jeroboam</a:t>
            </a:r>
            <a:endParaRPr lang="en-US" sz="4000" dirty="0">
              <a:latin typeface="+mn-lt"/>
            </a:endParaRPr>
          </a:p>
          <a:p>
            <a:pPr marL="514350" lvl="0" indent="-514350" algn="l">
              <a:buFont typeface="+mj-lt"/>
              <a:buAutoNum type="arabicPeriod"/>
            </a:pPr>
            <a:r>
              <a:rPr lang="en-US" sz="4000" dirty="0" smtClean="0">
                <a:latin typeface="+mn-lt"/>
              </a:rPr>
              <a:t>A Man of God</a:t>
            </a:r>
            <a:endParaRPr lang="en-US" sz="4000" dirty="0">
              <a:latin typeface="+mn-lt"/>
            </a:endParaRPr>
          </a:p>
          <a:p>
            <a:pPr marL="342900" indent="-342900" algn="l">
              <a:buClr>
                <a:schemeClr val="tx2"/>
              </a:buClr>
              <a:buSzPct val="105000"/>
              <a:buFont typeface="Wingdings" panose="05000000000000000000" pitchFamily="2" charset="2"/>
              <a:buChar char="§"/>
            </a:pPr>
            <a:endParaRPr lang="en-US" sz="2400" dirty="0">
              <a:latin typeface="+mn-lt"/>
            </a:endParaRPr>
          </a:p>
        </p:txBody>
      </p:sp>
    </p:spTree>
    <p:extLst>
      <p:ext uri="{BB962C8B-B14F-4D97-AF65-F5344CB8AC3E}">
        <p14:creationId xmlns:p14="http://schemas.microsoft.com/office/powerpoint/2010/main" val="1107640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dissolve">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291307" y="127000"/>
            <a:ext cx="8637587" cy="762000"/>
          </a:xfrm>
        </p:spPr>
        <p:txBody>
          <a:bodyPr>
            <a:noAutofit/>
          </a:bodyPr>
          <a:lstStyle/>
          <a:p>
            <a:pPr algn="ctr" eaLnBrk="1" hangingPunct="1">
              <a:defRPr/>
            </a:pPr>
            <a:r>
              <a:rPr lang="en-US" sz="4400" i="1" dirty="0" smtClean="0">
                <a:solidFill>
                  <a:schemeClr val="tx1"/>
                </a:solidFill>
                <a:latin typeface="Calibri" pitchFamily="34" charset="0"/>
              </a:rPr>
              <a:t>Finding and Following Good Counsel</a:t>
            </a:r>
            <a:endParaRPr lang="en-US" sz="4400" i="1" dirty="0" smtClean="0">
              <a:solidFill>
                <a:schemeClr val="tx1"/>
              </a:solidFill>
              <a:latin typeface="Calibri" pitchFamily="34" charset="0"/>
            </a:endParaRPr>
          </a:p>
        </p:txBody>
      </p:sp>
      <p:sp>
        <p:nvSpPr>
          <p:cNvPr id="2" name="TextBox 1"/>
          <p:cNvSpPr txBox="1"/>
          <p:nvPr/>
        </p:nvSpPr>
        <p:spPr>
          <a:xfrm>
            <a:off x="762000" y="1104900"/>
            <a:ext cx="8153400" cy="2308324"/>
          </a:xfrm>
          <a:prstGeom prst="rect">
            <a:avLst/>
          </a:prstGeom>
          <a:noFill/>
        </p:spPr>
        <p:txBody>
          <a:bodyPr wrap="square" rtlCol="0">
            <a:spAutoFit/>
          </a:bodyPr>
          <a:lstStyle/>
          <a:p>
            <a:pPr marL="514350" lvl="0" indent="-514350" algn="l">
              <a:buFont typeface="+mj-lt"/>
              <a:buAutoNum type="arabicPeriod"/>
            </a:pPr>
            <a:r>
              <a:rPr lang="en-US" sz="4000" dirty="0" err="1" smtClean="0">
                <a:latin typeface="+mn-lt"/>
              </a:rPr>
              <a:t>Rehoboam</a:t>
            </a:r>
            <a:endParaRPr lang="en-US" sz="4000" dirty="0">
              <a:latin typeface="+mn-lt"/>
            </a:endParaRPr>
          </a:p>
          <a:p>
            <a:pPr marL="514350" lvl="0" indent="-514350" algn="l">
              <a:buFont typeface="+mj-lt"/>
              <a:buAutoNum type="arabicPeriod"/>
            </a:pPr>
            <a:r>
              <a:rPr lang="en-US" sz="4000" dirty="0" smtClean="0">
                <a:latin typeface="+mn-lt"/>
              </a:rPr>
              <a:t>Jeroboam</a:t>
            </a:r>
            <a:endParaRPr lang="en-US" sz="4000" dirty="0">
              <a:latin typeface="+mn-lt"/>
            </a:endParaRPr>
          </a:p>
          <a:p>
            <a:pPr marL="514350" lvl="0" indent="-514350" algn="l">
              <a:buFont typeface="+mj-lt"/>
              <a:buAutoNum type="arabicPeriod"/>
            </a:pPr>
            <a:r>
              <a:rPr lang="en-US" sz="4000" dirty="0" smtClean="0">
                <a:latin typeface="+mn-lt"/>
              </a:rPr>
              <a:t>A Man of God</a:t>
            </a:r>
            <a:endParaRPr lang="en-US" sz="4000" dirty="0">
              <a:latin typeface="+mn-lt"/>
            </a:endParaRPr>
          </a:p>
          <a:p>
            <a:pPr marL="342900" indent="-342900" algn="l">
              <a:buClr>
                <a:schemeClr val="tx2"/>
              </a:buClr>
              <a:buSzPct val="105000"/>
              <a:buFont typeface="Wingdings" panose="05000000000000000000" pitchFamily="2" charset="2"/>
              <a:buChar char="§"/>
            </a:pPr>
            <a:endParaRPr lang="en-US" sz="2400" dirty="0">
              <a:latin typeface="+mn-lt"/>
            </a:endParaRPr>
          </a:p>
        </p:txBody>
      </p:sp>
    </p:spTree>
    <p:extLst>
      <p:ext uri="{BB962C8B-B14F-4D97-AF65-F5344CB8AC3E}">
        <p14:creationId xmlns:p14="http://schemas.microsoft.com/office/powerpoint/2010/main" val="362682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291307" y="127000"/>
            <a:ext cx="8637587" cy="762000"/>
          </a:xfrm>
        </p:spPr>
        <p:txBody>
          <a:bodyPr>
            <a:noAutofit/>
          </a:bodyPr>
          <a:lstStyle/>
          <a:p>
            <a:pPr algn="ctr" eaLnBrk="1" hangingPunct="1">
              <a:defRPr/>
            </a:pPr>
            <a:r>
              <a:rPr lang="en-US" sz="4400" i="1" dirty="0" smtClean="0">
                <a:solidFill>
                  <a:schemeClr val="tx1"/>
                </a:solidFill>
                <a:latin typeface="Calibri" pitchFamily="34" charset="0"/>
              </a:rPr>
              <a:t>Sources of Good Advice</a:t>
            </a:r>
            <a:endParaRPr lang="en-US" sz="4400" i="1" dirty="0" smtClean="0">
              <a:solidFill>
                <a:schemeClr val="tx1"/>
              </a:solidFill>
              <a:latin typeface="Calibri" pitchFamily="34" charset="0"/>
            </a:endParaRPr>
          </a:p>
        </p:txBody>
      </p:sp>
      <p:sp>
        <p:nvSpPr>
          <p:cNvPr id="2" name="TextBox 1"/>
          <p:cNvSpPr txBox="1"/>
          <p:nvPr/>
        </p:nvSpPr>
        <p:spPr>
          <a:xfrm>
            <a:off x="762000" y="1104900"/>
            <a:ext cx="8153400" cy="2308324"/>
          </a:xfrm>
          <a:prstGeom prst="rect">
            <a:avLst/>
          </a:prstGeom>
          <a:noFill/>
        </p:spPr>
        <p:txBody>
          <a:bodyPr wrap="square" rtlCol="0">
            <a:spAutoFit/>
          </a:bodyPr>
          <a:lstStyle/>
          <a:p>
            <a:pPr marL="514350" lvl="0" indent="-514350" algn="l">
              <a:buFont typeface="+mj-lt"/>
              <a:buAutoNum type="arabicPeriod"/>
            </a:pPr>
            <a:r>
              <a:rPr lang="en-US" sz="4000" dirty="0" smtClean="0">
                <a:latin typeface="+mn-lt"/>
              </a:rPr>
              <a:t>Elders</a:t>
            </a:r>
            <a:endParaRPr lang="en-US" sz="4000" dirty="0">
              <a:latin typeface="+mn-lt"/>
            </a:endParaRPr>
          </a:p>
          <a:p>
            <a:pPr marL="514350" lvl="0" indent="-514350" algn="l">
              <a:buFont typeface="+mj-lt"/>
              <a:buAutoNum type="arabicPeriod"/>
            </a:pPr>
            <a:r>
              <a:rPr lang="en-US" sz="4000" dirty="0" smtClean="0">
                <a:latin typeface="+mn-lt"/>
              </a:rPr>
              <a:t>Close Friends</a:t>
            </a:r>
            <a:endParaRPr lang="en-US" sz="4000" dirty="0">
              <a:latin typeface="+mn-lt"/>
            </a:endParaRPr>
          </a:p>
          <a:p>
            <a:pPr marL="514350" lvl="0" indent="-514350" algn="l">
              <a:buFont typeface="+mj-lt"/>
              <a:buAutoNum type="arabicPeriod"/>
            </a:pPr>
            <a:r>
              <a:rPr lang="en-US" sz="4000" dirty="0" smtClean="0">
                <a:latin typeface="+mn-lt"/>
              </a:rPr>
              <a:t>Parents</a:t>
            </a:r>
            <a:endParaRPr lang="en-US" sz="4000" dirty="0">
              <a:latin typeface="+mn-lt"/>
            </a:endParaRPr>
          </a:p>
          <a:p>
            <a:pPr marL="342900" indent="-342900" algn="l">
              <a:buClr>
                <a:schemeClr val="tx2"/>
              </a:buClr>
              <a:buSzPct val="105000"/>
              <a:buFont typeface="Wingdings" panose="05000000000000000000" pitchFamily="2" charset="2"/>
              <a:buChar char="§"/>
            </a:pPr>
            <a:endParaRPr lang="en-US" sz="2400" dirty="0">
              <a:latin typeface="+mn-lt"/>
            </a:endParaRPr>
          </a:p>
        </p:txBody>
      </p:sp>
    </p:spTree>
    <p:extLst>
      <p:ext uri="{BB962C8B-B14F-4D97-AF65-F5344CB8AC3E}">
        <p14:creationId xmlns:p14="http://schemas.microsoft.com/office/powerpoint/2010/main" val="220232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11422</TotalTime>
  <Words>129</Words>
  <Application>Microsoft Office PowerPoint</Application>
  <PresentationFormat>On-screen Show (16:10)</PresentationFormat>
  <Paragraphs>25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Chapters of Bad Advice</vt:lpstr>
      <vt:lpstr>Three Stories – I Kings 12 and 13</vt:lpstr>
      <vt:lpstr>Two Sources of Advice</vt:lpstr>
      <vt:lpstr>Three Stories – I Kings 12 and 13</vt:lpstr>
      <vt:lpstr>Three Stories – I Kings 12 and 13</vt:lpstr>
      <vt:lpstr>Finding and Following Good Counsel</vt:lpstr>
      <vt:lpstr>Sources of Good Advice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 LaGrone</dc:creator>
  <cp:lastModifiedBy>russell lagrone</cp:lastModifiedBy>
  <cp:revision>185</cp:revision>
  <cp:lastPrinted>2014-04-13T01:44:54Z</cp:lastPrinted>
  <dcterms:created xsi:type="dcterms:W3CDTF">2002-05-07T01:10:22Z</dcterms:created>
  <dcterms:modified xsi:type="dcterms:W3CDTF">2016-04-03T12:05:46Z</dcterms:modified>
</cp:coreProperties>
</file>