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6"/>
  </p:notesMasterIdLst>
  <p:sldIdLst>
    <p:sldId id="287" r:id="rId2"/>
    <p:sldId id="286" r:id="rId3"/>
    <p:sldId id="280" r:id="rId4"/>
    <p:sldId id="293" r:id="rId5"/>
    <p:sldId id="295" r:id="rId6"/>
    <p:sldId id="301" r:id="rId7"/>
    <p:sldId id="300" r:id="rId8"/>
    <p:sldId id="302" r:id="rId9"/>
    <p:sldId id="299" r:id="rId10"/>
    <p:sldId id="303" r:id="rId11"/>
    <p:sldId id="298" r:id="rId12"/>
    <p:sldId id="304" r:id="rId13"/>
    <p:sldId id="288" r:id="rId14"/>
    <p:sldId id="305" r:id="rId15"/>
  </p:sldIdLst>
  <p:sldSz cx="9144000" cy="5715000" type="screen16x1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High Tower Text" panose="02040502050506030303" pitchFamily="18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151" autoAdjust="0"/>
  </p:normalViewPr>
  <p:slideViewPr>
    <p:cSldViewPr snapToGrid="0">
      <p:cViewPr varScale="1">
        <p:scale>
          <a:sx n="103" d="100"/>
          <a:sy n="103" d="100"/>
        </p:scale>
        <p:origin x="18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Remind of theme of series by showing Kingdom emphasis throughout Acts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28.30-31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5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27" y="1631657"/>
            <a:ext cx="7429499" cy="2603501"/>
          </a:xfrm>
        </p:spPr>
        <p:txBody>
          <a:bodyPr/>
          <a:lstStyle/>
          <a:p>
            <a:pPr marL="0" indent="0">
              <a:buNone/>
            </a:pPr>
            <a:r>
              <a:rPr lang="en-US" sz="3500" b="1" dirty="0"/>
              <a:t>Through many </a:t>
            </a:r>
            <a:r>
              <a:rPr lang="en-US" sz="3500" b="1" dirty="0">
                <a:solidFill>
                  <a:schemeClr val="accent1"/>
                </a:solidFill>
              </a:rPr>
              <a:t>tribulations</a:t>
            </a:r>
            <a:r>
              <a:rPr lang="en-US" sz="3500" b="1" dirty="0"/>
              <a:t> we must </a:t>
            </a:r>
            <a:r>
              <a:rPr lang="en-US" sz="3500" b="1" dirty="0">
                <a:solidFill>
                  <a:schemeClr val="accent1"/>
                </a:solidFill>
              </a:rPr>
              <a:t>enter the kingdom </a:t>
            </a:r>
            <a:r>
              <a:rPr lang="en-US" sz="3500" b="1" dirty="0"/>
              <a:t>of God.</a:t>
            </a:r>
          </a:p>
          <a:p>
            <a:pPr marL="0" indent="0" algn="r">
              <a:buNone/>
            </a:pPr>
            <a:r>
              <a:rPr lang="en-US" sz="2500" dirty="0"/>
              <a:t>Acts 14:22</a:t>
            </a:r>
          </a:p>
        </p:txBody>
      </p:sp>
    </p:spTree>
    <p:extLst>
      <p:ext uri="{BB962C8B-B14F-4D97-AF65-F5344CB8AC3E}">
        <p14:creationId xmlns:p14="http://schemas.microsoft.com/office/powerpoint/2010/main" val="37333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6" y="323558"/>
            <a:ext cx="7863528" cy="647114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Tests of the Kingdom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45385"/>
              </p:ext>
            </p:extLst>
          </p:nvPr>
        </p:nvGraphicFramePr>
        <p:xfrm>
          <a:off x="267285" y="1154281"/>
          <a:ext cx="862349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09">
                  <a:extLst>
                    <a:ext uri="{9D8B030D-6E8A-4147-A177-3AD203B41FA5}">
                      <a16:colId xmlns:a16="http://schemas.microsoft.com/office/drawing/2014/main" val="3700736940"/>
                    </a:ext>
                  </a:extLst>
                </a:gridCol>
                <a:gridCol w="4135901">
                  <a:extLst>
                    <a:ext uri="{9D8B030D-6E8A-4147-A177-3AD203B41FA5}">
                      <a16:colId xmlns:a16="http://schemas.microsoft.com/office/drawing/2014/main" val="2557100784"/>
                    </a:ext>
                  </a:extLst>
                </a:gridCol>
                <a:gridCol w="3010487">
                  <a:extLst>
                    <a:ext uri="{9D8B030D-6E8A-4147-A177-3AD203B41FA5}">
                      <a16:colId xmlns:a16="http://schemas.microsoft.com/office/drawing/2014/main" val="19321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What Happened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How Handled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6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Corruption</a:t>
                      </a:r>
                    </a:p>
                    <a:p>
                      <a:pPr algn="ctr"/>
                      <a:r>
                        <a:rPr lang="en-US" sz="1800" b="1" dirty="0"/>
                        <a:t>(5:1-16)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             Lying</a:t>
                      </a:r>
                    </a:p>
                    <a:p>
                      <a:pPr lvl="0"/>
                      <a:r>
                        <a:rPr lang="en-US" sz="2100" dirty="0"/>
                        <a:t>Greed                  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Confrontation</a:t>
                      </a:r>
                    </a:p>
                    <a:p>
                      <a:pPr lvl="0"/>
                      <a:r>
                        <a:rPr lang="en-US" sz="2100" dirty="0"/>
                        <a:t>Execution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3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Attack</a:t>
                      </a:r>
                    </a:p>
                    <a:p>
                      <a:pPr algn="ctr"/>
                      <a:r>
                        <a:rPr lang="en-US" sz="1800" b="1" dirty="0"/>
                        <a:t>(5:17-42)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&amp;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Arrest</a:t>
                      </a:r>
                    </a:p>
                    <a:p>
                      <a:pPr lvl="0"/>
                      <a:r>
                        <a:rPr lang="en-US" sz="2100" baseline="0" dirty="0"/>
                        <a:t>Threats &amp; Abuse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Respect to Gov’t</a:t>
                      </a:r>
                    </a:p>
                    <a:p>
                      <a:pPr lvl="0"/>
                      <a:r>
                        <a:rPr lang="en-US" sz="2100" dirty="0"/>
                        <a:t>Obedience to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Division</a:t>
                      </a:r>
                    </a:p>
                    <a:p>
                      <a:pPr algn="ctr"/>
                      <a:r>
                        <a:rPr lang="en-US" sz="1800" b="1" dirty="0"/>
                        <a:t>(6:1-7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0" dirty="0"/>
                        <a:t>More Numbers, More</a:t>
                      </a:r>
                      <a:r>
                        <a:rPr lang="en-US" sz="2100" b="0" dirty="0">
                          <a:sym typeface="Wingdings" panose="05000000000000000000" pitchFamily="2" charset="2"/>
                        </a:rPr>
                        <a:t> Needs</a:t>
                      </a:r>
                    </a:p>
                    <a:p>
                      <a:pPr lvl="0"/>
                      <a:r>
                        <a:rPr lang="en-US" sz="2000" b="0" dirty="0"/>
                        <a:t>Difference/</a:t>
                      </a:r>
                      <a:r>
                        <a:rPr lang="en-US" sz="2000" b="0" dirty="0">
                          <a:sym typeface="Wingdings" panose="05000000000000000000" pitchFamily="2" charset="2"/>
                        </a:rPr>
                        <a:t>Neglect/Frustration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Open Discussion</a:t>
                      </a:r>
                    </a:p>
                    <a:p>
                      <a:pPr lvl="0"/>
                      <a:r>
                        <a:rPr lang="en-US" sz="2100" dirty="0"/>
                        <a:t>Leaders Active</a:t>
                      </a:r>
                    </a:p>
                    <a:p>
                      <a:pPr lvl="0"/>
                      <a:r>
                        <a:rPr lang="en-US" sz="2100" dirty="0"/>
                        <a:t>Church Responsible</a:t>
                      </a:r>
                    </a:p>
                    <a:p>
                      <a:pPr lvl="0"/>
                      <a:r>
                        <a:rPr lang="en-US" sz="2100" dirty="0"/>
                        <a:t>Priorities Held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9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Heartbreak</a:t>
                      </a:r>
                    </a:p>
                    <a:p>
                      <a:pPr algn="ctr"/>
                      <a:r>
                        <a:rPr lang="en-US" sz="1800" b="1" dirty="0"/>
                        <a:t>(6:8-8:4)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A Friend, Servant, Example</a:t>
                      </a:r>
                    </a:p>
                    <a:p>
                      <a:pPr lvl="0"/>
                      <a:r>
                        <a:rPr lang="en-US" sz="2100" b="1" dirty="0"/>
                        <a:t>Unjustly Executed for Faith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“Loud Lamentation”</a:t>
                      </a:r>
                    </a:p>
                    <a:p>
                      <a:pPr lvl="0"/>
                      <a:r>
                        <a:rPr lang="en-US" sz="2100" b="1" dirty="0"/>
                        <a:t>Scattered Preaching</a:t>
                      </a:r>
                    </a:p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7843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8320" y="4446118"/>
            <a:ext cx="4023360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20153" y="4446118"/>
            <a:ext cx="2872156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am I Passing My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Do I stand against and call out sin in myself and the Church?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Am I ever attacked for faith? Do I respond with resolve and meekness?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Are we open about and responsive to the differences and frustrations among us?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How am I handling emotionally painful losses?</a:t>
            </a:r>
          </a:p>
        </p:txBody>
      </p:sp>
    </p:spTree>
    <p:extLst>
      <p:ext uri="{BB962C8B-B14F-4D97-AF65-F5344CB8AC3E}">
        <p14:creationId xmlns:p14="http://schemas.microsoft.com/office/powerpoint/2010/main" val="2796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520505"/>
            <a:ext cx="8356210" cy="4909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>
                <a:effectLst/>
              </a:rPr>
              <a:t>And 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great fear </a:t>
            </a:r>
            <a:r>
              <a:rPr lang="en-US" sz="2100" dirty="0">
                <a:effectLst/>
              </a:rPr>
              <a:t>came over the whole church, and over all ... they were all with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one accord </a:t>
            </a:r>
            <a:r>
              <a:rPr lang="en-US" sz="2100" dirty="0">
                <a:effectLst/>
              </a:rPr>
              <a:t>… people held them in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high esteem</a:t>
            </a:r>
            <a:r>
              <a:rPr lang="en-US" sz="2100" dirty="0">
                <a:effectLst/>
              </a:rPr>
              <a:t>. And all the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more believers </a:t>
            </a:r>
            <a:r>
              <a:rPr lang="en-US" sz="2100" dirty="0">
                <a:effectLst/>
              </a:rPr>
              <a:t>in the Lord, multitudes of men and women,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were constantly added </a:t>
            </a:r>
            <a:r>
              <a:rPr lang="en-US" sz="2100" dirty="0">
                <a:effectLst/>
              </a:rPr>
              <a:t>to their number (5:11-14)</a:t>
            </a:r>
          </a:p>
          <a:p>
            <a:pPr marL="0" indent="0">
              <a:buNone/>
            </a:pPr>
            <a:r>
              <a:rPr lang="en-US" sz="2100" dirty="0">
                <a:effectLst/>
              </a:rPr>
              <a:t>So they went on their way … 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rejoicing</a:t>
            </a:r>
            <a:r>
              <a:rPr lang="en-US" sz="2100" dirty="0">
                <a:effectLst/>
              </a:rPr>
              <a:t> that they had been considered worthy to suffer (5:41)</a:t>
            </a:r>
          </a:p>
          <a:p>
            <a:pPr marL="0" indent="0">
              <a:buNone/>
            </a:pPr>
            <a:r>
              <a:rPr lang="en-US" sz="2100" dirty="0">
                <a:effectLst/>
              </a:rPr>
              <a:t>The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number of the disciples continued to increase</a:t>
            </a:r>
            <a:r>
              <a:rPr lang="en-US" sz="2100" dirty="0">
                <a:effectLst/>
              </a:rPr>
              <a:t> … many of the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priests were becoming obedient </a:t>
            </a:r>
            <a:r>
              <a:rPr lang="en-US" sz="2100" dirty="0">
                <a:effectLst/>
              </a:rPr>
              <a:t>to the faith. (6:7)</a:t>
            </a:r>
          </a:p>
          <a:p>
            <a:pPr marL="0" indent="0">
              <a:buNone/>
            </a:pPr>
            <a:r>
              <a:rPr lang="en-US" sz="2100" dirty="0">
                <a:effectLst/>
              </a:rPr>
              <a:t>Therefore, those who had been scattered went about … The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crowds</a:t>
            </a:r>
            <a:r>
              <a:rPr lang="en-US" sz="2100" dirty="0">
                <a:effectLst/>
              </a:rPr>
              <a:t>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with one accord were giving attention </a:t>
            </a:r>
            <a:r>
              <a:rPr lang="en-US" sz="2100" dirty="0">
                <a:effectLst/>
              </a:rPr>
              <a:t>… So </a:t>
            </a:r>
            <a:r>
              <a:rPr lang="en-US" sz="2100" b="1" dirty="0">
                <a:solidFill>
                  <a:schemeClr val="accent1"/>
                </a:solidFill>
                <a:effectLst/>
              </a:rPr>
              <a:t>there was much rejoicing </a:t>
            </a:r>
            <a:r>
              <a:rPr lang="en-US" sz="2100" dirty="0">
                <a:effectLst/>
              </a:rPr>
              <a:t>(8:4, 6, 8)</a:t>
            </a:r>
            <a:br>
              <a:rPr lang="en-US" sz="2100" dirty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1828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3" y="998806"/>
            <a:ext cx="7624690" cy="3545841"/>
          </a:xfrm>
        </p:spPr>
        <p:txBody>
          <a:bodyPr/>
          <a:lstStyle/>
          <a:p>
            <a:pPr marL="0" indent="0">
              <a:buNone/>
            </a:pPr>
            <a:r>
              <a:rPr lang="en-US" sz="3500" b="1" dirty="0"/>
              <a:t>The disciples of the early Church Passed these Tests because of their…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Focus on the </a:t>
            </a:r>
            <a:r>
              <a:rPr lang="en-US" sz="3200" b="1" dirty="0"/>
              <a:t>Mission</a:t>
            </a:r>
            <a:r>
              <a:rPr lang="en-US" sz="32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Reliance on the </a:t>
            </a:r>
            <a:r>
              <a:rPr lang="en-US" sz="3200" b="1" dirty="0"/>
              <a:t>Lord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40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am I Passing My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Do I </a:t>
            </a:r>
            <a:r>
              <a:rPr lang="en-US" sz="3000" b="1" dirty="0">
                <a:solidFill>
                  <a:schemeClr val="bg2"/>
                </a:solidFill>
              </a:rPr>
              <a:t>stand against and call out sin </a:t>
            </a:r>
            <a:r>
              <a:rPr lang="en-US" sz="3000" dirty="0">
                <a:solidFill>
                  <a:schemeClr val="bg2"/>
                </a:solidFill>
              </a:rPr>
              <a:t>in myself and the Church?</a:t>
            </a:r>
          </a:p>
          <a:p>
            <a:r>
              <a:rPr lang="en-US" sz="3000" dirty="0">
                <a:solidFill>
                  <a:schemeClr val="bg2"/>
                </a:solidFill>
              </a:rPr>
              <a:t>Am I ever </a:t>
            </a:r>
            <a:r>
              <a:rPr lang="en-US" sz="3000" b="1" dirty="0">
                <a:solidFill>
                  <a:schemeClr val="bg2"/>
                </a:solidFill>
              </a:rPr>
              <a:t>attacked</a:t>
            </a:r>
            <a:r>
              <a:rPr lang="en-US" sz="3000" dirty="0">
                <a:solidFill>
                  <a:schemeClr val="bg2"/>
                </a:solidFill>
              </a:rPr>
              <a:t> for faith? Do I respond with </a:t>
            </a:r>
            <a:r>
              <a:rPr lang="en-US" sz="3000" b="1" dirty="0">
                <a:solidFill>
                  <a:schemeClr val="bg2"/>
                </a:solidFill>
              </a:rPr>
              <a:t>resolve and meekness</a:t>
            </a:r>
            <a:r>
              <a:rPr lang="en-US" sz="3000" dirty="0">
                <a:solidFill>
                  <a:schemeClr val="bg2"/>
                </a:solidFill>
              </a:rPr>
              <a:t>?</a:t>
            </a:r>
          </a:p>
          <a:p>
            <a:r>
              <a:rPr lang="en-US" sz="3000" dirty="0">
                <a:solidFill>
                  <a:schemeClr val="bg2"/>
                </a:solidFill>
              </a:rPr>
              <a:t>Are we </a:t>
            </a:r>
            <a:r>
              <a:rPr lang="en-US" sz="3000" b="1" dirty="0">
                <a:solidFill>
                  <a:schemeClr val="bg2"/>
                </a:solidFill>
              </a:rPr>
              <a:t>open</a:t>
            </a:r>
            <a:r>
              <a:rPr lang="en-US" sz="3000" dirty="0">
                <a:solidFill>
                  <a:schemeClr val="bg2"/>
                </a:solidFill>
              </a:rPr>
              <a:t> about and </a:t>
            </a:r>
            <a:r>
              <a:rPr lang="en-US" sz="3000" b="1" dirty="0">
                <a:solidFill>
                  <a:schemeClr val="bg2"/>
                </a:solidFill>
              </a:rPr>
              <a:t>responsive</a:t>
            </a:r>
            <a:r>
              <a:rPr lang="en-US" sz="3000" dirty="0">
                <a:solidFill>
                  <a:schemeClr val="bg2"/>
                </a:solidFill>
              </a:rPr>
              <a:t> to the </a:t>
            </a:r>
            <a:r>
              <a:rPr lang="en-US" sz="3000" b="1" dirty="0">
                <a:solidFill>
                  <a:schemeClr val="bg2"/>
                </a:solidFill>
              </a:rPr>
              <a:t>differences and frustrations </a:t>
            </a:r>
            <a:r>
              <a:rPr lang="en-US" sz="3000" dirty="0">
                <a:solidFill>
                  <a:schemeClr val="bg2"/>
                </a:solidFill>
              </a:rPr>
              <a:t>among us?</a:t>
            </a:r>
          </a:p>
          <a:p>
            <a:r>
              <a:rPr lang="en-US" sz="3000" dirty="0">
                <a:solidFill>
                  <a:schemeClr val="bg2"/>
                </a:solidFill>
              </a:rPr>
              <a:t>How am I </a:t>
            </a:r>
            <a:r>
              <a:rPr lang="en-US" sz="3000" b="1" dirty="0">
                <a:solidFill>
                  <a:schemeClr val="bg2"/>
                </a:solidFill>
              </a:rPr>
              <a:t>handling</a:t>
            </a:r>
            <a:r>
              <a:rPr lang="en-US" sz="3000" dirty="0">
                <a:solidFill>
                  <a:schemeClr val="bg2"/>
                </a:solidFill>
              </a:rPr>
              <a:t> emotionally painful </a:t>
            </a:r>
            <a:r>
              <a:rPr lang="en-US" sz="3000" b="1" dirty="0">
                <a:solidFill>
                  <a:schemeClr val="bg2"/>
                </a:solidFill>
              </a:rPr>
              <a:t>losses</a:t>
            </a:r>
            <a:r>
              <a:rPr lang="en-US" sz="3000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5796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435" y="268836"/>
            <a:ext cx="366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High Tower Text" panose="02040502050506030303" pitchFamily="18" charset="0"/>
              </a:rPr>
              <a:t>Continuing The Kingdom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998" y="3528258"/>
            <a:ext cx="776467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Kingdom Testing</a:t>
            </a:r>
          </a:p>
          <a:p>
            <a:pPr algn="r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(Acts 5-7)</a:t>
            </a:r>
          </a:p>
        </p:txBody>
      </p:sp>
    </p:spTree>
    <p:extLst>
      <p:ext uri="{BB962C8B-B14F-4D97-AF65-F5344CB8AC3E}">
        <p14:creationId xmlns:p14="http://schemas.microsoft.com/office/powerpoint/2010/main" val="13382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6" y="323558"/>
            <a:ext cx="7863528" cy="731520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Tests of the Kingdom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6" y="1055078"/>
            <a:ext cx="8229598" cy="41359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Ananias &amp; </a:t>
            </a:r>
            <a:r>
              <a:rPr lang="en-US" sz="2700" dirty="0" err="1"/>
              <a:t>Sapphira</a:t>
            </a:r>
            <a:r>
              <a:rPr lang="en-US" sz="2700" b="1" dirty="0"/>
              <a:t>: Corruption (5:1-16)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Arrest of Apostles: </a:t>
            </a:r>
            <a:r>
              <a:rPr lang="en-US" sz="2700" b="1" dirty="0"/>
              <a:t>Attacks (5:17-42)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Grecian Widows: </a:t>
            </a:r>
            <a:r>
              <a:rPr lang="en-US" sz="2700" b="1" dirty="0"/>
              <a:t>Division (6:1-7)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Death of Stephen: </a:t>
            </a:r>
            <a:r>
              <a:rPr lang="en-US" sz="2700" b="1" dirty="0"/>
              <a:t>Heartbreak (6:8-8:4)</a:t>
            </a:r>
          </a:p>
        </p:txBody>
      </p:sp>
    </p:spTree>
    <p:extLst>
      <p:ext uri="{BB962C8B-B14F-4D97-AF65-F5344CB8AC3E}">
        <p14:creationId xmlns:p14="http://schemas.microsoft.com/office/powerpoint/2010/main" val="402008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6" y="323558"/>
            <a:ext cx="7863528" cy="647114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Tests of the Kingdom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477386"/>
              </p:ext>
            </p:extLst>
          </p:nvPr>
        </p:nvGraphicFramePr>
        <p:xfrm>
          <a:off x="267285" y="1154281"/>
          <a:ext cx="862349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81">
                  <a:extLst>
                    <a:ext uri="{9D8B030D-6E8A-4147-A177-3AD203B41FA5}">
                      <a16:colId xmlns:a16="http://schemas.microsoft.com/office/drawing/2014/main" val="3700736940"/>
                    </a:ext>
                  </a:extLst>
                </a:gridCol>
                <a:gridCol w="4084429">
                  <a:extLst>
                    <a:ext uri="{9D8B030D-6E8A-4147-A177-3AD203B41FA5}">
                      <a16:colId xmlns:a16="http://schemas.microsoft.com/office/drawing/2014/main" val="2557100784"/>
                    </a:ext>
                  </a:extLst>
                </a:gridCol>
                <a:gridCol w="3010487">
                  <a:extLst>
                    <a:ext uri="{9D8B030D-6E8A-4147-A177-3AD203B41FA5}">
                      <a16:colId xmlns:a16="http://schemas.microsoft.com/office/drawing/2014/main" val="19321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What Happened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How Handled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6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Corruption</a:t>
                      </a:r>
                    </a:p>
                    <a:p>
                      <a:pPr algn="ctr"/>
                      <a:r>
                        <a:rPr lang="en-US" sz="1800" b="1" dirty="0"/>
                        <a:t>(5:1-16)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Jealousy              Lying</a:t>
                      </a:r>
                    </a:p>
                    <a:p>
                      <a:pPr lvl="0"/>
                      <a:r>
                        <a:rPr lang="en-US" sz="2100" b="1" dirty="0"/>
                        <a:t>Greed                  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Confrontation</a:t>
                      </a:r>
                    </a:p>
                    <a:p>
                      <a:pPr lvl="0"/>
                      <a:r>
                        <a:rPr lang="en-US" sz="2100" b="1" dirty="0"/>
                        <a:t>Execution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3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Attack</a:t>
                      </a:r>
                    </a:p>
                    <a:p>
                      <a:pPr algn="ctr"/>
                      <a:r>
                        <a:rPr lang="en-US" sz="1800" b="1" dirty="0"/>
                        <a:t>(5:17-42)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&amp;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Arrest</a:t>
                      </a:r>
                    </a:p>
                    <a:p>
                      <a:pPr lvl="0"/>
                      <a:r>
                        <a:rPr lang="en-US" sz="2100" baseline="0" dirty="0"/>
                        <a:t>Threats &amp; Abuse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Respect to Gov.</a:t>
                      </a:r>
                    </a:p>
                    <a:p>
                      <a:pPr lvl="0"/>
                      <a:r>
                        <a:rPr lang="en-US" sz="2100" dirty="0"/>
                        <a:t>Obedience to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Division</a:t>
                      </a:r>
                    </a:p>
                    <a:p>
                      <a:pPr algn="ctr"/>
                      <a:r>
                        <a:rPr lang="en-US" sz="1800" b="1" dirty="0"/>
                        <a:t>(6:1-7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Increase Numbers 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 Needs</a:t>
                      </a:r>
                    </a:p>
                    <a:p>
                      <a:pPr lvl="0"/>
                      <a:r>
                        <a:rPr lang="en-US" sz="2100" dirty="0"/>
                        <a:t>Differences,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 Neglect, Frustration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Open Discussion</a:t>
                      </a:r>
                    </a:p>
                    <a:p>
                      <a:pPr lvl="0"/>
                      <a:r>
                        <a:rPr lang="en-US" sz="2100" dirty="0"/>
                        <a:t>Leaders Active</a:t>
                      </a:r>
                    </a:p>
                    <a:p>
                      <a:pPr lvl="0"/>
                      <a:r>
                        <a:rPr lang="en-US" sz="2100" dirty="0"/>
                        <a:t>Church Responsible</a:t>
                      </a:r>
                    </a:p>
                    <a:p>
                      <a:pPr lvl="0"/>
                      <a:r>
                        <a:rPr lang="en-US" sz="2100" dirty="0"/>
                        <a:t>Priorities Held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9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Heartbreak</a:t>
                      </a:r>
                    </a:p>
                    <a:p>
                      <a:pPr algn="ctr"/>
                      <a:r>
                        <a:rPr lang="en-US" sz="1800" b="1" dirty="0"/>
                        <a:t>(6:8-8:4)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Arrested </a:t>
                      </a:r>
                    </a:p>
                    <a:p>
                      <a:pPr lvl="0"/>
                      <a:r>
                        <a:rPr lang="en-US" sz="2100" dirty="0"/>
                        <a:t>Executed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Prayer &amp; Forgiveness</a:t>
                      </a:r>
                    </a:p>
                    <a:p>
                      <a:pPr lvl="0"/>
                      <a:r>
                        <a:rPr lang="en-US" sz="2100" dirty="0"/>
                        <a:t>Extreme Mourning</a:t>
                      </a:r>
                    </a:p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7843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85068" y="1603719"/>
            <a:ext cx="3910819" cy="653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5070" y="2348578"/>
            <a:ext cx="3910819" cy="590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5070" y="3093436"/>
            <a:ext cx="3910819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5069" y="4432051"/>
            <a:ext cx="3910819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0153" y="4446119"/>
            <a:ext cx="2872156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7257" y="3093437"/>
            <a:ext cx="2872156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0153" y="2348579"/>
            <a:ext cx="2872156" cy="6104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20153" y="1603719"/>
            <a:ext cx="2872156" cy="653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am I Passing My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Do I stand against and call out sin in myself and the Church?</a:t>
            </a:r>
          </a:p>
          <a:p>
            <a:endParaRPr lang="en-US" sz="3000" b="1" dirty="0">
              <a:solidFill>
                <a:schemeClr val="bg2"/>
              </a:solidFill>
            </a:endParaRPr>
          </a:p>
          <a:p>
            <a:endParaRPr lang="en-US" sz="3000" b="1" dirty="0">
              <a:solidFill>
                <a:schemeClr val="bg2"/>
              </a:solidFill>
            </a:endParaRPr>
          </a:p>
          <a:p>
            <a:endParaRPr lang="en-US" sz="3000" b="1" dirty="0">
              <a:solidFill>
                <a:schemeClr val="bg2"/>
              </a:solidFill>
            </a:endParaRPr>
          </a:p>
          <a:p>
            <a:endParaRPr lang="en-US" sz="3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6" y="323558"/>
            <a:ext cx="7863528" cy="647114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Tests of the Kingdom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596282"/>
              </p:ext>
            </p:extLst>
          </p:nvPr>
        </p:nvGraphicFramePr>
        <p:xfrm>
          <a:off x="267285" y="1154281"/>
          <a:ext cx="862349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581">
                  <a:extLst>
                    <a:ext uri="{9D8B030D-6E8A-4147-A177-3AD203B41FA5}">
                      <a16:colId xmlns:a16="http://schemas.microsoft.com/office/drawing/2014/main" val="3700736940"/>
                    </a:ext>
                  </a:extLst>
                </a:gridCol>
                <a:gridCol w="4084429">
                  <a:extLst>
                    <a:ext uri="{9D8B030D-6E8A-4147-A177-3AD203B41FA5}">
                      <a16:colId xmlns:a16="http://schemas.microsoft.com/office/drawing/2014/main" val="2557100784"/>
                    </a:ext>
                  </a:extLst>
                </a:gridCol>
                <a:gridCol w="3010487">
                  <a:extLst>
                    <a:ext uri="{9D8B030D-6E8A-4147-A177-3AD203B41FA5}">
                      <a16:colId xmlns:a16="http://schemas.microsoft.com/office/drawing/2014/main" val="19321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What Happened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How Handled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6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Corruption</a:t>
                      </a:r>
                    </a:p>
                    <a:p>
                      <a:pPr algn="ctr"/>
                      <a:r>
                        <a:rPr lang="en-US" sz="1800" b="1" dirty="0"/>
                        <a:t>(5:1-16)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             Lying</a:t>
                      </a:r>
                    </a:p>
                    <a:p>
                      <a:pPr lvl="0"/>
                      <a:r>
                        <a:rPr lang="en-US" sz="2100" dirty="0"/>
                        <a:t>Greed                  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Confrontation</a:t>
                      </a:r>
                    </a:p>
                    <a:p>
                      <a:pPr lvl="0"/>
                      <a:r>
                        <a:rPr lang="en-US" sz="2100" dirty="0"/>
                        <a:t>Execution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3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Attack</a:t>
                      </a:r>
                    </a:p>
                    <a:p>
                      <a:pPr algn="ctr"/>
                      <a:r>
                        <a:rPr lang="en-US" sz="1800" b="1" dirty="0"/>
                        <a:t>(5:17-42)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Jealousy </a:t>
                      </a:r>
                      <a:r>
                        <a:rPr lang="en-US" sz="2100" b="1" dirty="0">
                          <a:sym typeface="Wingdings" panose="05000000000000000000" pitchFamily="2" charset="2"/>
                        </a:rPr>
                        <a:t>&amp;</a:t>
                      </a:r>
                      <a:r>
                        <a:rPr lang="en-US" sz="2100" b="1" baseline="0" dirty="0"/>
                        <a:t> </a:t>
                      </a:r>
                      <a:r>
                        <a:rPr lang="en-US" sz="2100" b="1" dirty="0"/>
                        <a:t>Arrest</a:t>
                      </a:r>
                    </a:p>
                    <a:p>
                      <a:pPr lvl="0"/>
                      <a:r>
                        <a:rPr lang="en-US" sz="2100" b="1" baseline="0" dirty="0"/>
                        <a:t>Threats &amp; Abuse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Respect to Gov’t</a:t>
                      </a:r>
                    </a:p>
                    <a:p>
                      <a:pPr lvl="0"/>
                      <a:r>
                        <a:rPr lang="en-US" sz="2100" b="1" dirty="0"/>
                        <a:t>Obedience to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Division</a:t>
                      </a:r>
                    </a:p>
                    <a:p>
                      <a:pPr algn="ctr"/>
                      <a:r>
                        <a:rPr lang="en-US" sz="1800" b="1" dirty="0"/>
                        <a:t>(6:1-7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Increase Numbers 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 Needs</a:t>
                      </a:r>
                    </a:p>
                    <a:p>
                      <a:pPr lvl="0"/>
                      <a:r>
                        <a:rPr lang="en-US" sz="2100" dirty="0"/>
                        <a:t>Differences,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 Neglect, Frustration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Open Discussion</a:t>
                      </a:r>
                    </a:p>
                    <a:p>
                      <a:pPr lvl="0"/>
                      <a:r>
                        <a:rPr lang="en-US" sz="2100" dirty="0"/>
                        <a:t>Leaders Active</a:t>
                      </a:r>
                    </a:p>
                    <a:p>
                      <a:pPr lvl="0"/>
                      <a:r>
                        <a:rPr lang="en-US" sz="2100" dirty="0"/>
                        <a:t>Church Responsible</a:t>
                      </a:r>
                    </a:p>
                    <a:p>
                      <a:pPr lvl="0"/>
                      <a:r>
                        <a:rPr lang="en-US" sz="2100" dirty="0"/>
                        <a:t>Priorities Held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9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Heartbreak</a:t>
                      </a:r>
                    </a:p>
                    <a:p>
                      <a:pPr algn="ctr"/>
                      <a:r>
                        <a:rPr lang="en-US" sz="1800" b="1" dirty="0"/>
                        <a:t>(6:8-8:4)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Arrested </a:t>
                      </a:r>
                    </a:p>
                    <a:p>
                      <a:pPr lvl="0"/>
                      <a:r>
                        <a:rPr lang="en-US" sz="2100" dirty="0"/>
                        <a:t>Executed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Prayer &amp; Forgiveness</a:t>
                      </a:r>
                    </a:p>
                    <a:p>
                      <a:pPr lvl="0"/>
                      <a:r>
                        <a:rPr lang="en-US" sz="2100" dirty="0"/>
                        <a:t>Extreme Mourning</a:t>
                      </a:r>
                    </a:p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7843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85068" y="2348579"/>
            <a:ext cx="3910819" cy="6104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5070" y="3093436"/>
            <a:ext cx="3910819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5069" y="4432051"/>
            <a:ext cx="3910819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0153" y="4446119"/>
            <a:ext cx="2872156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7257" y="3093437"/>
            <a:ext cx="2872156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0153" y="2348579"/>
            <a:ext cx="2872156" cy="6104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am I Passing My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Do I stand against and call out sin in myself and the Church?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Am I ever attacked for faith? Do I respond with resolve and meekness?</a:t>
            </a:r>
          </a:p>
          <a:p>
            <a:endParaRPr lang="en-US" sz="3000" b="1" dirty="0">
              <a:solidFill>
                <a:schemeClr val="bg2"/>
              </a:solidFill>
            </a:endParaRPr>
          </a:p>
          <a:p>
            <a:endParaRPr lang="en-US" sz="3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6" y="323558"/>
            <a:ext cx="7863528" cy="647114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Tests of the Kingdom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63655"/>
              </p:ext>
            </p:extLst>
          </p:nvPr>
        </p:nvGraphicFramePr>
        <p:xfrm>
          <a:off x="267285" y="1154281"/>
          <a:ext cx="862349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09">
                  <a:extLst>
                    <a:ext uri="{9D8B030D-6E8A-4147-A177-3AD203B41FA5}">
                      <a16:colId xmlns:a16="http://schemas.microsoft.com/office/drawing/2014/main" val="3700736940"/>
                    </a:ext>
                  </a:extLst>
                </a:gridCol>
                <a:gridCol w="4135901">
                  <a:extLst>
                    <a:ext uri="{9D8B030D-6E8A-4147-A177-3AD203B41FA5}">
                      <a16:colId xmlns:a16="http://schemas.microsoft.com/office/drawing/2014/main" val="2557100784"/>
                    </a:ext>
                  </a:extLst>
                </a:gridCol>
                <a:gridCol w="3010487">
                  <a:extLst>
                    <a:ext uri="{9D8B030D-6E8A-4147-A177-3AD203B41FA5}">
                      <a16:colId xmlns:a16="http://schemas.microsoft.com/office/drawing/2014/main" val="19321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What Happened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How Handled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6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Corruption</a:t>
                      </a:r>
                    </a:p>
                    <a:p>
                      <a:pPr algn="ctr"/>
                      <a:r>
                        <a:rPr lang="en-US" sz="1800" b="1" dirty="0"/>
                        <a:t>(5:1-16)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             Lying</a:t>
                      </a:r>
                    </a:p>
                    <a:p>
                      <a:pPr lvl="0"/>
                      <a:r>
                        <a:rPr lang="en-US" sz="2100" dirty="0"/>
                        <a:t>Greed                  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Confrontation</a:t>
                      </a:r>
                    </a:p>
                    <a:p>
                      <a:pPr lvl="0"/>
                      <a:r>
                        <a:rPr lang="en-US" sz="2100" dirty="0"/>
                        <a:t>Execution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3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Attack</a:t>
                      </a:r>
                    </a:p>
                    <a:p>
                      <a:pPr algn="ctr"/>
                      <a:r>
                        <a:rPr lang="en-US" sz="1800" b="1" dirty="0"/>
                        <a:t>(5:17-42)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Jealousy 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&amp;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Arrest</a:t>
                      </a:r>
                    </a:p>
                    <a:p>
                      <a:pPr lvl="0"/>
                      <a:r>
                        <a:rPr lang="en-US" sz="2100" baseline="0" dirty="0"/>
                        <a:t>Threats &amp; Abuse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Respect to Gov’t</a:t>
                      </a:r>
                    </a:p>
                    <a:p>
                      <a:pPr lvl="0"/>
                      <a:r>
                        <a:rPr lang="en-US" sz="2100" dirty="0"/>
                        <a:t>Obedience to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Division</a:t>
                      </a:r>
                    </a:p>
                    <a:p>
                      <a:pPr algn="ctr"/>
                      <a:r>
                        <a:rPr lang="en-US" sz="1800" b="1" dirty="0"/>
                        <a:t>(6:1-7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More Numbers, More</a:t>
                      </a:r>
                      <a:r>
                        <a:rPr lang="en-US" sz="2100" b="1" dirty="0">
                          <a:sym typeface="Wingdings" panose="05000000000000000000" pitchFamily="2" charset="2"/>
                        </a:rPr>
                        <a:t> Needs</a:t>
                      </a:r>
                    </a:p>
                    <a:p>
                      <a:pPr lvl="0"/>
                      <a:r>
                        <a:rPr lang="en-US" sz="2000" b="1" dirty="0"/>
                        <a:t>Difference/</a:t>
                      </a:r>
                      <a:r>
                        <a:rPr lang="en-US" sz="2000" b="1" dirty="0">
                          <a:sym typeface="Wingdings" panose="05000000000000000000" pitchFamily="2" charset="2"/>
                        </a:rPr>
                        <a:t> Neglect / Frustration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b="1" dirty="0"/>
                        <a:t>Open Discussion</a:t>
                      </a:r>
                    </a:p>
                    <a:p>
                      <a:pPr lvl="0"/>
                      <a:r>
                        <a:rPr lang="en-US" sz="2100" b="1" dirty="0"/>
                        <a:t>Leaders Active</a:t>
                      </a:r>
                    </a:p>
                    <a:p>
                      <a:pPr lvl="0"/>
                      <a:r>
                        <a:rPr lang="en-US" sz="2100" b="1" dirty="0"/>
                        <a:t>Church Responsible</a:t>
                      </a:r>
                    </a:p>
                    <a:p>
                      <a:pPr lvl="0"/>
                      <a:r>
                        <a:rPr lang="en-US" sz="2100" b="1" dirty="0"/>
                        <a:t>Priorities Held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9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Heartbreak</a:t>
                      </a:r>
                    </a:p>
                    <a:p>
                      <a:pPr algn="ctr"/>
                      <a:r>
                        <a:rPr lang="en-US" sz="1800" b="1" dirty="0"/>
                        <a:t>(6:8-8:4)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Arrested </a:t>
                      </a:r>
                    </a:p>
                    <a:p>
                      <a:pPr lvl="0"/>
                      <a:r>
                        <a:rPr lang="en-US" sz="2100" dirty="0"/>
                        <a:t>Executed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100" dirty="0"/>
                        <a:t>Prayer &amp; Forgiveness</a:t>
                      </a:r>
                    </a:p>
                    <a:p>
                      <a:pPr lvl="0"/>
                      <a:r>
                        <a:rPr lang="en-US" sz="2100" dirty="0"/>
                        <a:t>Extreme Mourning</a:t>
                      </a:r>
                    </a:p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7843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72529" y="3093434"/>
            <a:ext cx="4023360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2529" y="4432051"/>
            <a:ext cx="4023360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0153" y="4446119"/>
            <a:ext cx="2872156" cy="8151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20153" y="3093435"/>
            <a:ext cx="2872156" cy="1218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am I Passing My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Do I stand against and call out sin in myself and the Church?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Am I ever attacked for faith? Do I respond with resolve and meekness?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Are we open about and responsive to the differences and frustrations among us?</a:t>
            </a:r>
          </a:p>
          <a:p>
            <a:endParaRPr lang="en-US" sz="3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3628</TotalTime>
  <Words>594</Words>
  <Application>Microsoft Office PowerPoint</Application>
  <PresentationFormat>On-screen Show (16:10)</PresentationFormat>
  <Paragraphs>171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</vt:lpstr>
      <vt:lpstr>Century Gothic</vt:lpstr>
      <vt:lpstr>Arial</vt:lpstr>
      <vt:lpstr>High Tower Text</vt:lpstr>
      <vt:lpstr>Calibri</vt:lpstr>
      <vt:lpstr>Mesh</vt:lpstr>
      <vt:lpstr>PowerPoint Presentation</vt:lpstr>
      <vt:lpstr>PowerPoint Presentation</vt:lpstr>
      <vt:lpstr>Tests of the Kingdom</vt:lpstr>
      <vt:lpstr>Tests of the Kingdom</vt:lpstr>
      <vt:lpstr>am I Passing My Tests?</vt:lpstr>
      <vt:lpstr>Tests of the Kingdom</vt:lpstr>
      <vt:lpstr>am I Passing My Tests?</vt:lpstr>
      <vt:lpstr>Tests of the Kingdom</vt:lpstr>
      <vt:lpstr>am I Passing My Tests?</vt:lpstr>
      <vt:lpstr>Tests of the Kingdom</vt:lpstr>
      <vt:lpstr>am I Passing My Tests?</vt:lpstr>
      <vt:lpstr>PowerPoint Presentation</vt:lpstr>
      <vt:lpstr>PowerPoint Presentation</vt:lpstr>
      <vt:lpstr>am I Passing My Tests?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Brad Beutjer</cp:lastModifiedBy>
  <cp:revision>161</cp:revision>
  <dcterms:created xsi:type="dcterms:W3CDTF">2016-03-04T22:06:47Z</dcterms:created>
  <dcterms:modified xsi:type="dcterms:W3CDTF">2016-04-10T12:56:41Z</dcterms:modified>
</cp:coreProperties>
</file>