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handoutMasterIdLst>
    <p:handoutMasterId r:id="rId30"/>
  </p:handoutMasterIdLst>
  <p:sldIdLst>
    <p:sldId id="290" r:id="rId2"/>
    <p:sldId id="357" r:id="rId3"/>
    <p:sldId id="350" r:id="rId4"/>
    <p:sldId id="346" r:id="rId5"/>
    <p:sldId id="364" r:id="rId6"/>
    <p:sldId id="360" r:id="rId7"/>
    <p:sldId id="361" r:id="rId8"/>
    <p:sldId id="323" r:id="rId9"/>
    <p:sldId id="365" r:id="rId10"/>
    <p:sldId id="352" r:id="rId11"/>
    <p:sldId id="347" r:id="rId12"/>
    <p:sldId id="349" r:id="rId13"/>
    <p:sldId id="366" r:id="rId14"/>
    <p:sldId id="354" r:id="rId15"/>
    <p:sldId id="362" r:id="rId16"/>
    <p:sldId id="355" r:id="rId17"/>
    <p:sldId id="359" r:id="rId18"/>
    <p:sldId id="363" r:id="rId19"/>
    <p:sldId id="356" r:id="rId20"/>
    <p:sldId id="367" r:id="rId21"/>
    <p:sldId id="358" r:id="rId22"/>
    <p:sldId id="353" r:id="rId23"/>
    <p:sldId id="351" r:id="rId24"/>
    <p:sldId id="368" r:id="rId25"/>
    <p:sldId id="369" r:id="rId26"/>
    <p:sldId id="348" r:id="rId27"/>
    <p:sldId id="370" r:id="rId28"/>
  </p:sldIdLst>
  <p:sldSz cx="9144000" cy="5715000" type="screen16x10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72" autoAdjust="0"/>
  </p:normalViewPr>
  <p:slideViewPr>
    <p:cSldViewPr>
      <p:cViewPr varScale="1">
        <p:scale>
          <a:sx n="82" d="100"/>
          <a:sy n="82" d="100"/>
        </p:scale>
        <p:origin x="-1530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256" y="-86"/>
      </p:cViewPr>
      <p:guideLst>
        <p:guide orient="horz" pos="2956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093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742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093" y="891742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4BECEB8-EEEB-4C7D-B707-F2EC12218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05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C474C03-545E-4381-B156-F2526B0697A9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704850"/>
            <a:ext cx="56324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3D8C774-9378-4AB4-9F62-E419CE64A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6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C774-9378-4AB4-9F62-E419CE64A6C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C774-9378-4AB4-9F62-E419CE64A6C9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C774-9378-4AB4-9F62-E419CE64A6C9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C774-9378-4AB4-9F62-E419CE64A6C9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C774-9378-4AB4-9F62-E419CE64A6C9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C774-9378-4AB4-9F62-E419CE64A6C9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C774-9378-4AB4-9F62-E419CE64A6C9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C774-9378-4AB4-9F62-E419CE64A6C9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C774-9378-4AB4-9F62-E419CE64A6C9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C774-9378-4AB4-9F62-E419CE64A6C9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</a:t>
            </a:r>
            <a:r>
              <a:rPr lang="en-US" baseline="0" dirty="0" smtClean="0"/>
              <a:t> questions about group meetings. First about new members</a:t>
            </a:r>
          </a:p>
          <a:p>
            <a:r>
              <a:rPr lang="en-US" dirty="0" smtClean="0"/>
              <a:t>Russ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C774-9378-4AB4-9F62-E419CE64A6C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Then this about our</a:t>
            </a:r>
            <a:r>
              <a:rPr lang="en-US" baseline="0" dirty="0" smtClean="0"/>
              <a:t> individual responsibilities</a:t>
            </a:r>
            <a:endParaRPr lang="en-US" dirty="0" smtClean="0"/>
          </a:p>
          <a:p>
            <a:r>
              <a:rPr lang="en-US" dirty="0" smtClean="0"/>
              <a:t>Russ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C774-9378-4AB4-9F62-E419CE64A6C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C774-9378-4AB4-9F62-E419CE64A6C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C774-9378-4AB4-9F62-E419CE64A6C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C774-9378-4AB4-9F62-E419CE64A6C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C774-9378-4AB4-9F62-E419CE64A6C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C774-9378-4AB4-9F62-E419CE64A6C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C774-9378-4AB4-9F62-E419CE64A6C9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5292"/>
            <a:ext cx="9140825" cy="5709708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65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664230"/>
            <a:ext cx="7086600" cy="1193271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65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238500"/>
            <a:ext cx="6400800" cy="14605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520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5064E-CEAB-4F3F-A50E-F3A4CFA63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48B34-ECB8-4C04-B973-5D0AF4BE2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54000"/>
            <a:ext cx="1885950" cy="482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54000"/>
            <a:ext cx="5505450" cy="482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DA3C3-12DC-4E69-92D2-5A3A1BBF2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A39A8-5FAE-42ED-8529-A792AEF9F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BFD02-FD5A-464F-8E7E-0ECC2F42A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51000"/>
            <a:ext cx="3695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51000"/>
            <a:ext cx="3695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62B03-1E35-4294-9124-68267BA34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E3468-0390-4076-868C-538B18F92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EA6F8-FE5B-441A-BD8E-2D534B700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FF92-8461-4EA4-BD64-373D28D97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07DB-8B8F-4D24-80E9-F826C23D1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8F144-9B33-466D-B7E9-086B859D5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5292"/>
            <a:ext cx="9140825" cy="5709708"/>
            <a:chOff x="0" y="4"/>
            <a:chExt cx="5758" cy="4316"/>
          </a:xfrm>
        </p:grpSpPr>
        <p:sp>
          <p:nvSpPr>
            <p:cNvPr id="10547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7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547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7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4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54000"/>
            <a:ext cx="7543800" cy="11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4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51000"/>
            <a:ext cx="7543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4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1161EB2-80DF-4B85-81FE-352C38901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bryhills.com/member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752600" y="2032000"/>
            <a:ext cx="57150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5400" b="1" i="1" kern="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+mj-ea"/>
                <a:cs typeface="+mj-cs"/>
              </a:rPr>
              <a:t>Questions and Answers</a:t>
            </a:r>
            <a:endParaRPr lang="en-US" sz="5400" b="1" i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Question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14400" y="2177654"/>
            <a:ext cx="8153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4000" i="1" dirty="0">
                <a:latin typeface="Calibri" pitchFamily="34" charset="0"/>
                <a:ea typeface="Times New Roman"/>
              </a:rPr>
              <a:t>What is the </a:t>
            </a:r>
            <a:r>
              <a:rPr lang="en-US" sz="4000" i="1" dirty="0" smtClean="0">
                <a:latin typeface="Calibri" pitchFamily="34" charset="0"/>
                <a:ea typeface="Times New Roman"/>
              </a:rPr>
              <a:t>process </a:t>
            </a:r>
            <a:r>
              <a:rPr lang="en-US" sz="4000" i="1" dirty="0">
                <a:latin typeface="Calibri" pitchFamily="34" charset="0"/>
                <a:ea typeface="Times New Roman"/>
              </a:rPr>
              <a:t>for individuals or families to become members at </a:t>
            </a:r>
            <a:r>
              <a:rPr lang="en-US" sz="4000" i="1" dirty="0" smtClean="0">
                <a:latin typeface="Calibri" pitchFamily="34" charset="0"/>
                <a:ea typeface="Times New Roman"/>
              </a:rPr>
              <a:t>Embry Hills? </a:t>
            </a:r>
            <a:r>
              <a:rPr lang="en-US" sz="4000" i="1" dirty="0">
                <a:latin typeface="Calibri" pitchFamily="34" charset="0"/>
                <a:ea typeface="Times New Roman"/>
              </a:rPr>
              <a:t> What </a:t>
            </a:r>
            <a:r>
              <a:rPr lang="en-US" sz="4000" i="1" dirty="0" smtClean="0">
                <a:latin typeface="Calibri" pitchFamily="34" charset="0"/>
                <a:ea typeface="Times New Roman"/>
              </a:rPr>
              <a:t>expectations </a:t>
            </a:r>
            <a:r>
              <a:rPr lang="en-US" sz="4000" i="1" dirty="0">
                <a:latin typeface="Calibri" pitchFamily="34" charset="0"/>
                <a:ea typeface="Times New Roman"/>
              </a:rPr>
              <a:t>from the elders </a:t>
            </a:r>
            <a:r>
              <a:rPr lang="en-US" sz="4000" i="1" dirty="0" smtClean="0">
                <a:latin typeface="Calibri" pitchFamily="34" charset="0"/>
                <a:ea typeface="Times New Roman"/>
              </a:rPr>
              <a:t>are </a:t>
            </a:r>
            <a:r>
              <a:rPr lang="en-US" sz="4000" i="1" dirty="0">
                <a:latin typeface="Calibri" pitchFamily="34" charset="0"/>
                <a:ea typeface="Times New Roman"/>
              </a:rPr>
              <a:t>discussed?  </a:t>
            </a:r>
          </a:p>
        </p:txBody>
      </p:sp>
    </p:spTree>
    <p:extLst>
      <p:ext uri="{BB962C8B-B14F-4D97-AF65-F5344CB8AC3E}">
        <p14:creationId xmlns:p14="http://schemas.microsoft.com/office/powerpoint/2010/main" val="333700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Question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14400" y="2485430"/>
            <a:ext cx="8153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4000" i="1" dirty="0">
                <a:latin typeface="Calibri" pitchFamily="34" charset="0"/>
                <a:ea typeface="Times New Roman"/>
              </a:rPr>
              <a:t>I feel distant from other Christians. How can I develop better relationships with other Christians?</a:t>
            </a:r>
          </a:p>
        </p:txBody>
      </p:sp>
    </p:spTree>
    <p:extLst>
      <p:ext uri="{BB962C8B-B14F-4D97-AF65-F5344CB8AC3E}">
        <p14:creationId xmlns:p14="http://schemas.microsoft.com/office/powerpoint/2010/main" val="333700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Question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14400" y="2485430"/>
            <a:ext cx="8153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4000" i="1" dirty="0">
                <a:latin typeface="Calibri" pitchFamily="34" charset="0"/>
                <a:ea typeface="Times New Roman"/>
              </a:rPr>
              <a:t>How can we show/teach a Jewish friend that Jesus Christ has </a:t>
            </a:r>
            <a:r>
              <a:rPr lang="en-US" sz="4000" i="1" dirty="0" smtClean="0">
                <a:latin typeface="Calibri" pitchFamily="34" charset="0"/>
                <a:ea typeface="Times New Roman"/>
              </a:rPr>
              <a:t>been resurrected</a:t>
            </a:r>
            <a:r>
              <a:rPr lang="en-US" sz="4000" i="1" dirty="0">
                <a:latin typeface="Calibri" pitchFamily="34" charset="0"/>
                <a:ea typeface="Times New Roman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33700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to Teach </a:t>
            </a:r>
            <a:r>
              <a:rPr lang="en-US" dirty="0" smtClean="0"/>
              <a:t>Jews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51000"/>
            <a:ext cx="8077200" cy="3429000"/>
          </a:xfrm>
        </p:spPr>
        <p:txBody>
          <a:bodyPr/>
          <a:lstStyle/>
          <a:p>
            <a:r>
              <a:rPr lang="en-US" dirty="0" smtClean="0"/>
              <a:t>As Jesus explained it (Luke 24:44-46)</a:t>
            </a:r>
          </a:p>
          <a:p>
            <a:r>
              <a:rPr lang="en-US" dirty="0" smtClean="0"/>
              <a:t>As the Apostles did:</a:t>
            </a:r>
          </a:p>
          <a:p>
            <a:pPr>
              <a:buNone/>
            </a:pPr>
            <a:r>
              <a:rPr lang="en-US" dirty="0" smtClean="0"/>
              <a:t>		-- Prophecy (Acts 2:25-32; Is. 53:10)</a:t>
            </a:r>
          </a:p>
          <a:p>
            <a:pPr>
              <a:buNone/>
            </a:pPr>
            <a:r>
              <a:rPr lang="en-US" dirty="0" smtClean="0"/>
              <a:t>		-- Their claim to be witnesses</a:t>
            </a:r>
          </a:p>
          <a:p>
            <a:r>
              <a:rPr lang="en-US" dirty="0" smtClean="0"/>
              <a:t>3,000 on Pentecost, Spread of Gospel</a:t>
            </a:r>
          </a:p>
          <a:p>
            <a:r>
              <a:rPr lang="en-US" dirty="0" smtClean="0"/>
              <a:t>Saul of Tarsus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Question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14400" y="2171700"/>
            <a:ext cx="8153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4000" i="1" dirty="0" smtClean="0">
                <a:latin typeface="Calibri" pitchFamily="34" charset="0"/>
                <a:ea typeface="Times New Roman"/>
              </a:rPr>
              <a:t>Explain why we partake </a:t>
            </a:r>
            <a:r>
              <a:rPr lang="en-US" sz="4000" i="1" dirty="0">
                <a:latin typeface="Calibri" pitchFamily="34" charset="0"/>
                <a:ea typeface="Times New Roman"/>
              </a:rPr>
              <a:t>of the Lord's Supper in the evening service on Sunday </a:t>
            </a:r>
            <a:r>
              <a:rPr lang="en-US" sz="4000" i="1" dirty="0" smtClean="0">
                <a:latin typeface="Calibri" pitchFamily="34" charset="0"/>
                <a:ea typeface="Times New Roman"/>
              </a:rPr>
              <a:t>as </a:t>
            </a:r>
            <a:r>
              <a:rPr lang="en-US" sz="4000" i="1" dirty="0">
                <a:latin typeface="Calibri" pitchFamily="34" charset="0"/>
                <a:ea typeface="Times New Roman"/>
              </a:rPr>
              <a:t>we </a:t>
            </a:r>
            <a:r>
              <a:rPr lang="en-US" sz="4000" i="1" dirty="0" smtClean="0">
                <a:latin typeface="Calibri" pitchFamily="34" charset="0"/>
                <a:ea typeface="Times New Roman"/>
              </a:rPr>
              <a:t>do?</a:t>
            </a:r>
            <a:endParaRPr lang="en-US" sz="4000" i="1" dirty="0">
              <a:latin typeface="Calibri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700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eaLnBrk="1" hangingPunct="1"/>
            <a:r>
              <a:rPr lang="en-US" sz="66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Romans 15:5-7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14400" y="1562100"/>
            <a:ext cx="80772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r>
              <a:rPr lang="en-US" sz="3200" i="1" baseline="30000" dirty="0">
                <a:latin typeface="Calibri" panose="020F0502020204030204" pitchFamily="34" charset="0"/>
              </a:rPr>
              <a:t>5 </a:t>
            </a:r>
            <a:r>
              <a:rPr lang="en-US" sz="3200" i="1" dirty="0">
                <a:latin typeface="Calibri" panose="020F0502020204030204" pitchFamily="34" charset="0"/>
              </a:rPr>
              <a:t>May the God of endurance and encouragement grant you to live in such harmony with one another, in accord with Christ Jesus, </a:t>
            </a:r>
            <a:r>
              <a:rPr lang="en-US" sz="3200" i="1" baseline="30000" dirty="0">
                <a:latin typeface="Calibri" panose="020F0502020204030204" pitchFamily="34" charset="0"/>
              </a:rPr>
              <a:t>6 </a:t>
            </a:r>
            <a:r>
              <a:rPr lang="en-US" sz="3200" i="1" dirty="0">
                <a:latin typeface="Calibri" panose="020F0502020204030204" pitchFamily="34" charset="0"/>
              </a:rPr>
              <a:t>that together you may with one voice glorify the God and Father of our Lord Jesus Christ. </a:t>
            </a:r>
            <a:r>
              <a:rPr lang="en-US" sz="3200" i="1" baseline="30000" dirty="0">
                <a:latin typeface="Calibri" panose="020F0502020204030204" pitchFamily="34" charset="0"/>
              </a:rPr>
              <a:t>7 </a:t>
            </a:r>
            <a:r>
              <a:rPr lang="en-US" sz="3200" i="1" dirty="0">
                <a:latin typeface="Calibri" panose="020F0502020204030204" pitchFamily="34" charset="0"/>
              </a:rPr>
              <a:t>Therefore welcome one another as Christ has welcomed you, for the glory of God.</a:t>
            </a:r>
            <a:endParaRPr lang="en-US" sz="3200" i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04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Question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14400" y="1577488"/>
            <a:ext cx="81534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3400" i="1" dirty="0">
                <a:latin typeface="Calibri" pitchFamily="34" charset="0"/>
                <a:ea typeface="Times New Roman"/>
              </a:rPr>
              <a:t>How would the elders respond to a </a:t>
            </a:r>
            <a:r>
              <a:rPr lang="en-US" sz="3400" i="1" dirty="0" smtClean="0">
                <a:latin typeface="Calibri" pitchFamily="34" charset="0"/>
                <a:ea typeface="Times New Roman"/>
              </a:rPr>
              <a:t>visitor </a:t>
            </a:r>
            <a:r>
              <a:rPr lang="en-US" sz="3400" i="1" dirty="0">
                <a:latin typeface="Calibri" pitchFamily="34" charset="0"/>
                <a:ea typeface="Times New Roman"/>
              </a:rPr>
              <a:t>who shared they were in need of food, clothing, money, etc.? How might responses change depending on their situation (i.e. if they are regularly attending </a:t>
            </a:r>
            <a:r>
              <a:rPr lang="en-US" sz="3400" i="1" dirty="0" smtClean="0">
                <a:latin typeface="Calibri" pitchFamily="34" charset="0"/>
                <a:ea typeface="Times New Roman"/>
              </a:rPr>
              <a:t>visitors </a:t>
            </a:r>
            <a:r>
              <a:rPr lang="en-US" sz="3400" i="1" dirty="0">
                <a:latin typeface="Calibri" pitchFamily="34" charset="0"/>
                <a:ea typeface="Times New Roman"/>
              </a:rPr>
              <a:t>vs. first time visitor, if they are a Christian vs. non-believer, if they lived locally or not)?</a:t>
            </a:r>
          </a:p>
        </p:txBody>
      </p:sp>
    </p:spTree>
    <p:extLst>
      <p:ext uri="{BB962C8B-B14F-4D97-AF65-F5344CB8AC3E}">
        <p14:creationId xmlns:p14="http://schemas.microsoft.com/office/powerpoint/2010/main" val="333700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Question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14400" y="2793206"/>
            <a:ext cx="815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4000" i="1" dirty="0">
                <a:latin typeface="Calibri" pitchFamily="34" charset="0"/>
                <a:ea typeface="Times New Roman"/>
              </a:rPr>
              <a:t>How are the congregational themes chosen each year?</a:t>
            </a:r>
          </a:p>
        </p:txBody>
      </p:sp>
    </p:spTree>
    <p:extLst>
      <p:ext uri="{BB962C8B-B14F-4D97-AF65-F5344CB8AC3E}">
        <p14:creationId xmlns:p14="http://schemas.microsoft.com/office/powerpoint/2010/main" val="243943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635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Past Annual Themes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0D10-C4DE-4D33-8041-02782ABFFE8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903804"/>
              </p:ext>
            </p:extLst>
          </p:nvPr>
        </p:nvGraphicFramePr>
        <p:xfrm>
          <a:off x="228600" y="647700"/>
          <a:ext cx="8763000" cy="4863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3365"/>
                <a:gridCol w="5049864"/>
                <a:gridCol w="2639771"/>
              </a:tblGrid>
              <a:tr h="333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Theme</a:t>
                      </a:r>
                      <a:endParaRPr lang="en-US" sz="2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Verse</a:t>
                      </a:r>
                      <a:endParaRPr lang="en-US" sz="2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2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2004</a:t>
                      </a:r>
                      <a:endParaRPr lang="en-US" sz="17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“Every </a:t>
                      </a:r>
                      <a:r>
                        <a:rPr lang="en-US" sz="2000" dirty="0">
                          <a:effectLst/>
                        </a:rPr>
                        <a:t>Part Does </a:t>
                      </a:r>
                      <a:r>
                        <a:rPr lang="en-US" sz="2000" dirty="0" smtClean="0">
                          <a:effectLst/>
                        </a:rPr>
                        <a:t>Its share”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Eph</a:t>
                      </a:r>
                      <a:r>
                        <a:rPr lang="en-US" sz="2000" dirty="0">
                          <a:effectLst/>
                        </a:rPr>
                        <a:t> 4:15-16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2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2005</a:t>
                      </a:r>
                      <a:endParaRPr lang="en-US" sz="17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“Personal Growth”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Eph</a:t>
                      </a:r>
                      <a:r>
                        <a:rPr lang="en-US" sz="2000" dirty="0">
                          <a:effectLst/>
                        </a:rPr>
                        <a:t> 4:15; II Pet 3:18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2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2006</a:t>
                      </a:r>
                      <a:endParaRPr lang="en-US" sz="17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“Godly Families”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III John 4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2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2006</a:t>
                      </a:r>
                      <a:endParaRPr lang="en-US" sz="17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[Evangelistic Theme] </a:t>
                      </a:r>
                      <a:r>
                        <a:rPr lang="en-US" sz="2000" dirty="0" smtClean="0">
                          <a:effectLst/>
                        </a:rPr>
                        <a:t>“Do Not Keep Silent”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Acts 18:9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2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2007</a:t>
                      </a:r>
                      <a:endParaRPr lang="en-US" sz="17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“Serving </a:t>
                      </a:r>
                      <a:r>
                        <a:rPr lang="en-US" sz="2000" dirty="0">
                          <a:effectLst/>
                        </a:rPr>
                        <a:t>One </a:t>
                      </a:r>
                      <a:r>
                        <a:rPr lang="en-US" sz="2000" dirty="0" smtClean="0">
                          <a:effectLst/>
                        </a:rPr>
                        <a:t>Another”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 Pet 4:10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2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2007</a:t>
                      </a:r>
                      <a:endParaRPr lang="en-US" sz="17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[Evangelistic Theme] </a:t>
                      </a:r>
                      <a:r>
                        <a:rPr lang="en-US" sz="2000" dirty="0" smtClean="0">
                          <a:effectLst/>
                        </a:rPr>
                        <a:t>“Joyful Harvest”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Psalm 126:5-6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2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2008</a:t>
                      </a:r>
                      <a:endParaRPr lang="en-US" sz="17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“No Longer Children”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Eph</a:t>
                      </a:r>
                      <a:r>
                        <a:rPr lang="en-US" sz="2000" dirty="0">
                          <a:effectLst/>
                        </a:rPr>
                        <a:t> 4:14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2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2009</a:t>
                      </a:r>
                      <a:endParaRPr lang="en-US" sz="17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“Abound </a:t>
                      </a:r>
                      <a:r>
                        <a:rPr lang="en-US" sz="2000" dirty="0">
                          <a:effectLst/>
                        </a:rPr>
                        <a:t>More </a:t>
                      </a:r>
                      <a:r>
                        <a:rPr lang="en-US" sz="2000" dirty="0" smtClean="0">
                          <a:effectLst/>
                        </a:rPr>
                        <a:t>and More”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 </a:t>
                      </a:r>
                      <a:r>
                        <a:rPr lang="en-US" sz="2000" dirty="0" smtClean="0">
                          <a:effectLst/>
                        </a:rPr>
                        <a:t>Thess. </a:t>
                      </a:r>
                      <a:r>
                        <a:rPr lang="en-US" sz="2000" dirty="0">
                          <a:effectLst/>
                        </a:rPr>
                        <a:t>4:1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2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2010</a:t>
                      </a:r>
                      <a:endParaRPr lang="en-US" sz="17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“That </a:t>
                      </a:r>
                      <a:r>
                        <a:rPr lang="en-US" sz="2000" dirty="0">
                          <a:effectLst/>
                        </a:rPr>
                        <a:t>I may know </a:t>
                      </a:r>
                      <a:r>
                        <a:rPr lang="en-US" sz="2000" dirty="0" smtClean="0">
                          <a:effectLst/>
                        </a:rPr>
                        <a:t>Him” </a:t>
                      </a:r>
                      <a:r>
                        <a:rPr lang="en-US" sz="2000" dirty="0">
                          <a:effectLst/>
                        </a:rPr>
                        <a:t>- A </a:t>
                      </a:r>
                      <a:r>
                        <a:rPr lang="en-US" sz="2000" dirty="0" smtClean="0">
                          <a:effectLst/>
                        </a:rPr>
                        <a:t>Year </a:t>
                      </a:r>
                      <a:r>
                        <a:rPr lang="en-US" sz="2000" dirty="0">
                          <a:effectLst/>
                        </a:rPr>
                        <a:t>with Jesus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Phil 3:8-11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2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2011</a:t>
                      </a:r>
                      <a:endParaRPr lang="en-US" sz="17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“Denying Self”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Luke 9:23-24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2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2012</a:t>
                      </a:r>
                      <a:endParaRPr lang="en-US" sz="17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“A </a:t>
                      </a:r>
                      <a:r>
                        <a:rPr lang="en-US" sz="2000" dirty="0">
                          <a:effectLst/>
                        </a:rPr>
                        <a:t>More Excellent </a:t>
                      </a:r>
                      <a:r>
                        <a:rPr lang="en-US" sz="2000" dirty="0" smtClean="0">
                          <a:effectLst/>
                        </a:rPr>
                        <a:t>Way”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Phil 1:9-11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2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</a:rPr>
                        <a:t>2013 </a:t>
                      </a:r>
                      <a:endParaRPr lang="en-US" sz="17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“Citizens of Heaven”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Phil 3:21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2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2013-14</a:t>
                      </a:r>
                      <a:endParaRPr lang="en-US" sz="17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“Disciples Like Our Teacher”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Luke 6:40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322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2014-15</a:t>
                      </a:r>
                      <a:endParaRPr lang="en-US" sz="17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“Sharing the Hope That Is In Us”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Peter 3:14-15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38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Question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14400" y="1469767"/>
            <a:ext cx="8153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3600" i="1" dirty="0">
                <a:latin typeface="Calibri" pitchFamily="34" charset="0"/>
                <a:ea typeface="Times New Roman"/>
              </a:rPr>
              <a:t>Are there ways that the congregation </a:t>
            </a:r>
            <a:r>
              <a:rPr lang="en-US" sz="3600" i="1" dirty="0" smtClean="0">
                <a:latin typeface="Calibri" pitchFamily="34" charset="0"/>
                <a:ea typeface="Times New Roman"/>
              </a:rPr>
              <a:t>(</a:t>
            </a:r>
            <a:r>
              <a:rPr lang="en-US" sz="3600" i="1" dirty="0">
                <a:latin typeface="Calibri" pitchFamily="34" charset="0"/>
                <a:ea typeface="Times New Roman"/>
              </a:rPr>
              <a:t>or at least an especially interested subset of the congregation) might stay better up to date on the activities, needs, etc. of </a:t>
            </a:r>
            <a:r>
              <a:rPr lang="en-US" sz="3600" i="1" dirty="0" smtClean="0">
                <a:latin typeface="Calibri" pitchFamily="34" charset="0"/>
                <a:ea typeface="Times New Roman"/>
              </a:rPr>
              <a:t>the men </a:t>
            </a:r>
            <a:r>
              <a:rPr lang="en-US" sz="3600" i="1" dirty="0">
                <a:latin typeface="Calibri" pitchFamily="34" charset="0"/>
                <a:ea typeface="Times New Roman"/>
              </a:rPr>
              <a:t>we support?  Are there ways we can give their work more </a:t>
            </a:r>
            <a:r>
              <a:rPr lang="en-US" sz="3600" i="1" dirty="0" smtClean="0">
                <a:latin typeface="Calibri" pitchFamily="34" charset="0"/>
                <a:ea typeface="Times New Roman"/>
              </a:rPr>
              <a:t>visibility </a:t>
            </a:r>
            <a:r>
              <a:rPr lang="en-US" sz="3600" i="1" dirty="0">
                <a:latin typeface="Calibri" pitchFamily="34" charset="0"/>
                <a:ea typeface="Times New Roman"/>
              </a:rPr>
              <a:t>to the congregation as a whole?</a:t>
            </a:r>
          </a:p>
        </p:txBody>
      </p:sp>
    </p:spTree>
    <p:extLst>
      <p:ext uri="{BB962C8B-B14F-4D97-AF65-F5344CB8AC3E}">
        <p14:creationId xmlns:p14="http://schemas.microsoft.com/office/powerpoint/2010/main" val="333700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Question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02825" y="1866900"/>
            <a:ext cx="8153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3600" i="1" dirty="0">
                <a:latin typeface="Calibri" pitchFamily="34" charset="0"/>
                <a:ea typeface="Times New Roman"/>
              </a:rPr>
              <a:t>I have noticed that some new members do not know their group number and assignments.  What is the </a:t>
            </a:r>
            <a:r>
              <a:rPr lang="en-US" sz="3600" i="1" dirty="0" smtClean="0">
                <a:latin typeface="Calibri" pitchFamily="34" charset="0"/>
                <a:ea typeface="Times New Roman"/>
              </a:rPr>
              <a:t>process</a:t>
            </a:r>
            <a:r>
              <a:rPr lang="en-US" sz="3600" i="1" dirty="0">
                <a:latin typeface="Calibri" pitchFamily="34" charset="0"/>
                <a:ea typeface="Times New Roman"/>
              </a:rPr>
              <a:t> </a:t>
            </a:r>
            <a:r>
              <a:rPr lang="en-US" sz="3600" i="1" dirty="0" smtClean="0">
                <a:latin typeface="Calibri" pitchFamily="34" charset="0"/>
                <a:ea typeface="Times New Roman"/>
              </a:rPr>
              <a:t>for assignment of members?</a:t>
            </a:r>
            <a:endParaRPr lang="en-US" sz="3600" i="1" dirty="0">
              <a:latin typeface="Calibri" pitchFamily="34" charset="0"/>
              <a:ea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7400" y="44577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>
                <a:hlinkClick r:id="rId3"/>
              </a:rPr>
              <a:t>embryhills.com/members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0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4000"/>
            <a:ext cx="8077200" cy="1193271"/>
          </a:xfrm>
        </p:spPr>
        <p:txBody>
          <a:bodyPr/>
          <a:lstStyle/>
          <a:p>
            <a:r>
              <a:rPr lang="en-US" dirty="0" smtClean="0"/>
              <a:t>Fellowship with Evangelists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51000"/>
            <a:ext cx="7543800" cy="3797300"/>
          </a:xfrm>
        </p:spPr>
        <p:txBody>
          <a:bodyPr/>
          <a:lstStyle/>
          <a:p>
            <a:r>
              <a:rPr lang="en-US" dirty="0" smtClean="0"/>
              <a:t>Read letters are on the website</a:t>
            </a:r>
          </a:p>
          <a:p>
            <a:r>
              <a:rPr lang="en-US" dirty="0" smtClean="0"/>
              <a:t>Read letters on the bulletin board</a:t>
            </a:r>
          </a:p>
          <a:p>
            <a:r>
              <a:rPr lang="en-US" dirty="0" smtClean="0"/>
              <a:t>Write to them (Choose one especially) Addresses are in our directory.</a:t>
            </a:r>
          </a:p>
          <a:p>
            <a:r>
              <a:rPr lang="en-US" dirty="0" smtClean="0"/>
              <a:t>Visit them (Some have done this)</a:t>
            </a:r>
          </a:p>
          <a:p>
            <a:r>
              <a:rPr lang="en-US" dirty="0" smtClean="0"/>
              <a:t>When they visit us, use opportunity.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3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Question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14400" y="2793206"/>
            <a:ext cx="815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4000" i="1" dirty="0">
                <a:latin typeface="Calibri" pitchFamily="34" charset="0"/>
                <a:ea typeface="Times New Roman"/>
              </a:rPr>
              <a:t>Are there plans to try to add more elders?</a:t>
            </a:r>
          </a:p>
        </p:txBody>
      </p:sp>
    </p:spTree>
    <p:extLst>
      <p:ext uri="{BB962C8B-B14F-4D97-AF65-F5344CB8AC3E}">
        <p14:creationId xmlns:p14="http://schemas.microsoft.com/office/powerpoint/2010/main" val="243943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Question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14400" y="2793206"/>
            <a:ext cx="815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4000" i="1" dirty="0">
                <a:latin typeface="Calibri" pitchFamily="34" charset="0"/>
                <a:ea typeface="Times New Roman"/>
              </a:rPr>
              <a:t>Why do the elders speak at the end of every Sunday Morning Service?</a:t>
            </a:r>
          </a:p>
        </p:txBody>
      </p:sp>
    </p:spTree>
    <p:extLst>
      <p:ext uri="{BB962C8B-B14F-4D97-AF65-F5344CB8AC3E}">
        <p14:creationId xmlns:p14="http://schemas.microsoft.com/office/powerpoint/2010/main" val="333700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Question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14400" y="1469766"/>
            <a:ext cx="8153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i="1" dirty="0">
                <a:latin typeface="Calibri" pitchFamily="34" charset="0"/>
                <a:ea typeface="Times New Roman"/>
              </a:rPr>
              <a:t>In Acts 15 where </a:t>
            </a:r>
            <a:r>
              <a:rPr lang="en-US" sz="2800" i="1" dirty="0" smtClean="0">
                <a:latin typeface="Calibri" pitchFamily="34" charset="0"/>
                <a:ea typeface="Times New Roman"/>
              </a:rPr>
              <a:t>the </a:t>
            </a:r>
            <a:r>
              <a:rPr lang="en-US" sz="2800" i="1" dirty="0">
                <a:latin typeface="Calibri" pitchFamily="34" charset="0"/>
                <a:ea typeface="Times New Roman"/>
              </a:rPr>
              <a:t>Gentile Christians </a:t>
            </a:r>
            <a:r>
              <a:rPr lang="en-US" sz="2800" i="1" dirty="0" smtClean="0">
                <a:latin typeface="Calibri" pitchFamily="34" charset="0"/>
                <a:ea typeface="Times New Roman"/>
              </a:rPr>
              <a:t>are to </a:t>
            </a:r>
            <a:r>
              <a:rPr lang="en-US" sz="2800" i="1" dirty="0">
                <a:latin typeface="Calibri" pitchFamily="34" charset="0"/>
                <a:ea typeface="Times New Roman"/>
              </a:rPr>
              <a:t>be instructed to abstain from blood, my Bible has a comment that this meant "meat with the blood in it". I understand the significance of "life being in the blood". Were the apostles talking about blood from a living animal? If not, at what point in the cooking process are the meat juices not considered blood? I have wondered if we were being commanded not to eat meat that was cooked rare or medium rare.</a:t>
            </a:r>
          </a:p>
        </p:txBody>
      </p:sp>
    </p:spTree>
    <p:extLst>
      <p:ext uri="{BB962C8B-B14F-4D97-AF65-F5344CB8AC3E}">
        <p14:creationId xmlns:p14="http://schemas.microsoft.com/office/powerpoint/2010/main" val="333700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Major Differences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Jews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600" dirty="0" smtClean="0"/>
              <a:t>Practiced circumcision</a:t>
            </a:r>
          </a:p>
          <a:p>
            <a:r>
              <a:rPr lang="en-US" sz="2600" dirty="0" smtClean="0"/>
              <a:t>Kept the Law</a:t>
            </a:r>
          </a:p>
          <a:p>
            <a:r>
              <a:rPr lang="en-US" sz="2600" dirty="0" smtClean="0"/>
              <a:t>Avoided Idolatry</a:t>
            </a:r>
          </a:p>
          <a:p>
            <a:r>
              <a:rPr lang="en-US" sz="2600" dirty="0" smtClean="0"/>
              <a:t>Avoided ingesting blood</a:t>
            </a:r>
          </a:p>
          <a:p>
            <a:r>
              <a:rPr lang="en-US" sz="2600" dirty="0" smtClean="0"/>
              <a:t>Avoided things strangled</a:t>
            </a:r>
          </a:p>
          <a:p>
            <a:r>
              <a:rPr lang="en-US" sz="2600" dirty="0" smtClean="0"/>
              <a:t>Avoided fornication</a:t>
            </a:r>
          </a:p>
          <a:p>
            <a:endParaRPr lang="en-US" sz="2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Gentiles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600" dirty="0" smtClean="0"/>
              <a:t>Were uncircumcised</a:t>
            </a:r>
          </a:p>
          <a:p>
            <a:r>
              <a:rPr lang="en-US" sz="2600" dirty="0" smtClean="0"/>
              <a:t>Did not keep the law</a:t>
            </a:r>
          </a:p>
          <a:p>
            <a:r>
              <a:rPr lang="en-US" sz="2600" dirty="0" smtClean="0"/>
              <a:t>Practiced idolatry</a:t>
            </a:r>
          </a:p>
          <a:p>
            <a:r>
              <a:rPr lang="en-US" sz="2600" dirty="0" smtClean="0"/>
              <a:t>Ate (drank) blood</a:t>
            </a:r>
          </a:p>
          <a:p>
            <a:r>
              <a:rPr lang="en-US" sz="2600" dirty="0" smtClean="0"/>
              <a:t>Often preferred things strangled</a:t>
            </a:r>
          </a:p>
          <a:p>
            <a:r>
              <a:rPr lang="en-US" sz="2600" dirty="0" smtClean="0"/>
              <a:t>Practiced fornication</a:t>
            </a:r>
            <a:endParaRPr lang="en-US" sz="2600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2943880"/>
            <a:ext cx="31242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/>
                </a:solidFill>
              </a:rPr>
              <a:t>Why Forbidden?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3390900"/>
            <a:ext cx="37338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/>
                </a:solidFill>
              </a:rPr>
              <a:t>Not because of Law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000" y="3848100"/>
            <a:ext cx="419100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/>
                </a:solidFill>
              </a:rPr>
              <a:t>Forbidden to all mankind from the beginning </a:t>
            </a:r>
            <a:r>
              <a:rPr lang="en-US" sz="2800" dirty="0" smtClean="0">
                <a:solidFill>
                  <a:schemeClr val="bg2"/>
                </a:solidFill>
              </a:rPr>
              <a:t>(Gen 9:3-4)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17145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Not Required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400" y="22479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Not Required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46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animBg="1"/>
      <p:bldP spid="13" grpId="0" animBg="1"/>
      <p:bldP spid="14" grpId="0" animBg="1"/>
      <p:bldP spid="15" grpId="0"/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71600" y="1575018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 </a:t>
            </a:r>
            <a:r>
              <a:rPr lang="en-US" sz="2800" dirty="0" smtClean="0"/>
              <a:t>Every moving thing that lives shall be food for you. I have given you all things, even as the green herbs. </a:t>
            </a:r>
            <a:r>
              <a:rPr lang="en-US" sz="2800" baseline="30000" dirty="0" smtClean="0"/>
              <a:t>4 </a:t>
            </a:r>
            <a:r>
              <a:rPr lang="en-US" sz="2800" dirty="0" smtClean="0"/>
              <a:t>But you shall not eat flesh with its life, </a:t>
            </a:r>
            <a:r>
              <a:rPr lang="en-US" sz="2800" i="1" dirty="0" smtClean="0"/>
              <a:t>that is,</a:t>
            </a:r>
            <a:r>
              <a:rPr lang="en-US" sz="2800" dirty="0" smtClean="0"/>
              <a:t> its blood. (Gen. 9:3-4)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3022818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 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556218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 </a:t>
            </a:r>
            <a:r>
              <a:rPr lang="en-US" sz="2800" baseline="30000" dirty="0" smtClean="0"/>
              <a:t>  ”</a:t>
            </a:r>
            <a:r>
              <a:rPr lang="en-US" sz="2800" dirty="0" smtClean="0"/>
              <a:t>There is nothing that enters a man from outside which can defile him; but the things which come out of him, those are the things that defile a man.” (Mark 7:15)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939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Question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14400" y="2793206"/>
            <a:ext cx="815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4000" i="1" dirty="0">
                <a:latin typeface="Calibri" pitchFamily="34" charset="0"/>
                <a:ea typeface="Times New Roman"/>
              </a:rPr>
              <a:t>What is </a:t>
            </a:r>
            <a:r>
              <a:rPr lang="en-US" sz="4000" i="1" dirty="0" smtClean="0">
                <a:latin typeface="Calibri" pitchFamily="34" charset="0"/>
                <a:ea typeface="Times New Roman"/>
              </a:rPr>
              <a:t>meant by “using </a:t>
            </a:r>
            <a:r>
              <a:rPr lang="en-US" sz="4000" i="1" dirty="0">
                <a:latin typeface="Calibri" pitchFamily="34" charset="0"/>
                <a:ea typeface="Times New Roman"/>
              </a:rPr>
              <a:t>the Lord's name in </a:t>
            </a:r>
            <a:r>
              <a:rPr lang="en-US" sz="4000" i="1" dirty="0" smtClean="0">
                <a:latin typeface="Calibri" pitchFamily="34" charset="0"/>
                <a:ea typeface="Times New Roman"/>
              </a:rPr>
              <a:t>vain”?</a:t>
            </a:r>
            <a:endParaRPr lang="en-US" sz="4000" i="1" dirty="0">
              <a:latin typeface="Calibri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700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0" y="254000"/>
            <a:ext cx="8077200" cy="1193271"/>
          </a:xfrm>
        </p:spPr>
        <p:txBody>
          <a:bodyPr/>
          <a:lstStyle/>
          <a:p>
            <a:r>
              <a:rPr lang="en-US" dirty="0" smtClean="0"/>
              <a:t>Taking God’s Name in Vain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1485900"/>
            <a:ext cx="7543800" cy="4064000"/>
          </a:xfrm>
        </p:spPr>
        <p:txBody>
          <a:bodyPr/>
          <a:lstStyle/>
          <a:p>
            <a:r>
              <a:rPr lang="en-US" sz="2800" dirty="0" smtClean="0"/>
              <a:t>“</a:t>
            </a:r>
            <a:r>
              <a:rPr lang="en-US" sz="2800" baseline="30000" dirty="0" smtClean="0"/>
              <a:t>12 </a:t>
            </a:r>
            <a:r>
              <a:rPr lang="en-US" sz="2800" dirty="0" smtClean="0"/>
              <a:t>And you shall not swear by My name falsely, nor shall you </a:t>
            </a:r>
            <a:r>
              <a:rPr lang="en-US" sz="2800" b="1" dirty="0" smtClean="0">
                <a:solidFill>
                  <a:srgbClr val="FFFF00"/>
                </a:solidFill>
              </a:rPr>
              <a:t>profane</a:t>
            </a:r>
            <a:r>
              <a:rPr lang="en-US" sz="2800" dirty="0" smtClean="0"/>
              <a:t> the name of your God: I </a:t>
            </a:r>
            <a:r>
              <a:rPr lang="en-US" sz="2800" i="1" dirty="0" smtClean="0"/>
              <a:t>am</a:t>
            </a:r>
            <a:r>
              <a:rPr lang="en-US" sz="2800" dirty="0" smtClean="0"/>
              <a:t> the </a:t>
            </a:r>
            <a:r>
              <a:rPr lang="en-US" sz="2800" cap="small" dirty="0" smtClean="0"/>
              <a:t>Lord</a:t>
            </a:r>
            <a:r>
              <a:rPr lang="en-US" sz="2800" dirty="0" smtClean="0"/>
              <a:t>.”</a:t>
            </a:r>
          </a:p>
          <a:p>
            <a:r>
              <a:rPr lang="en-US" sz="2800" dirty="0" smtClean="0"/>
              <a:t>“For I </a:t>
            </a:r>
            <a:r>
              <a:rPr lang="en-US" sz="2800" i="1" dirty="0" smtClean="0"/>
              <a:t>am</a:t>
            </a:r>
            <a:r>
              <a:rPr lang="en-US" sz="2800" dirty="0" smtClean="0"/>
              <a:t> a great King,”</a:t>
            </a:r>
            <a:br>
              <a:rPr lang="en-US" sz="2800" dirty="0" smtClean="0"/>
            </a:br>
            <a:r>
              <a:rPr lang="en-US" sz="2800" dirty="0" smtClean="0"/>
              <a:t>Says the </a:t>
            </a:r>
            <a:r>
              <a:rPr lang="en-US" sz="2800" cap="small" dirty="0" smtClean="0"/>
              <a:t>Lord</a:t>
            </a:r>
            <a:r>
              <a:rPr lang="en-US" sz="2800" dirty="0" smtClean="0"/>
              <a:t> of hosts,</a:t>
            </a:r>
            <a:br>
              <a:rPr lang="en-US" sz="2800" dirty="0" smtClean="0"/>
            </a:br>
            <a:r>
              <a:rPr lang="en-US" sz="2800" dirty="0" smtClean="0"/>
              <a:t>“And </a:t>
            </a:r>
            <a:r>
              <a:rPr lang="en-US" sz="2800" b="1" dirty="0" smtClean="0">
                <a:solidFill>
                  <a:srgbClr val="FFFF00"/>
                </a:solidFill>
              </a:rPr>
              <a:t>My name </a:t>
            </a:r>
            <a:r>
              <a:rPr lang="en-US" sz="2800" b="1" i="1" dirty="0" smtClean="0">
                <a:solidFill>
                  <a:srgbClr val="FFFF00"/>
                </a:solidFill>
              </a:rPr>
              <a:t>is to be</a:t>
            </a:r>
            <a:r>
              <a:rPr lang="en-US" sz="2800" b="1" dirty="0" smtClean="0">
                <a:solidFill>
                  <a:srgbClr val="FFFF00"/>
                </a:solidFill>
              </a:rPr>
              <a:t> feared </a:t>
            </a:r>
            <a:r>
              <a:rPr lang="en-US" sz="2800" dirty="0" smtClean="0"/>
              <a:t>among the nations. (Mal. 1:14)</a:t>
            </a:r>
          </a:p>
          <a:p>
            <a:r>
              <a:rPr lang="en-US" sz="2800" dirty="0" smtClean="0"/>
              <a:t>“Our Father in heaven,</a:t>
            </a:r>
            <a:br>
              <a:rPr lang="en-US" sz="2800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>Hallowed </a:t>
            </a:r>
            <a:r>
              <a:rPr lang="en-US" sz="2800" dirty="0" smtClean="0"/>
              <a:t>be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Your name.” (Matt. 6:9)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789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Question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14400" y="1469767"/>
            <a:ext cx="8153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3600" i="1" dirty="0">
                <a:latin typeface="Calibri" pitchFamily="34" charset="0"/>
                <a:ea typeface="Times New Roman"/>
              </a:rPr>
              <a:t>What is the purpose of our groups?  And just because my group is not meeting this month, does that mean I am excused from checking on the sick or meeting a member's needs?  What if I volunteer to make a contact and then forget - what are the consequences of this?</a:t>
            </a:r>
          </a:p>
        </p:txBody>
      </p:sp>
    </p:spTree>
    <p:extLst>
      <p:ext uri="{BB962C8B-B14F-4D97-AF65-F5344CB8AC3E}">
        <p14:creationId xmlns:p14="http://schemas.microsoft.com/office/powerpoint/2010/main" val="333700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Question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14400" y="1869876"/>
            <a:ext cx="8153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4000" i="1" dirty="0">
                <a:latin typeface="Calibri" pitchFamily="34" charset="0"/>
                <a:ea typeface="Times New Roman"/>
              </a:rPr>
              <a:t>How do I deal with feelings of guilt--both over things I did in the past and have been forgiven for as well as failures that I continue to have as I try to grow as a Christian?</a:t>
            </a:r>
          </a:p>
        </p:txBody>
      </p:sp>
    </p:spTree>
    <p:extLst>
      <p:ext uri="{BB962C8B-B14F-4D97-AF65-F5344CB8AC3E}">
        <p14:creationId xmlns:p14="http://schemas.microsoft.com/office/powerpoint/2010/main" val="333700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Guilt Feelings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09700"/>
            <a:ext cx="8229600" cy="3797300"/>
          </a:xfrm>
        </p:spPr>
        <p:txBody>
          <a:bodyPr/>
          <a:lstStyle/>
          <a:p>
            <a:r>
              <a:rPr lang="en-US" sz="3000" b="1" dirty="0" smtClean="0"/>
              <a:t>Faith in the promises of God.                        </a:t>
            </a:r>
            <a:r>
              <a:rPr lang="en-US" sz="3000" dirty="0" smtClean="0"/>
              <a:t>(Jer. 31:34; Heb. 8:12; Acts 3:19)           </a:t>
            </a:r>
          </a:p>
          <a:p>
            <a:r>
              <a:rPr lang="en-US" sz="3000" b="1" dirty="0" smtClean="0"/>
              <a:t>Faith in the Love of God                    </a:t>
            </a:r>
            <a:r>
              <a:rPr lang="en-US" sz="3000" dirty="0" smtClean="0"/>
              <a:t>(Jn.3:16, Rom. 8:31-34)</a:t>
            </a:r>
          </a:p>
          <a:p>
            <a:r>
              <a:rPr lang="en-US" sz="3000" b="1" dirty="0" smtClean="0"/>
              <a:t>Thinking of God as a good Father. </a:t>
            </a:r>
            <a:r>
              <a:rPr lang="en-US" sz="3000" dirty="0" smtClean="0"/>
              <a:t> (Psalm 103:13-14)</a:t>
            </a:r>
          </a:p>
          <a:p>
            <a:r>
              <a:rPr lang="en-US" sz="3000" b="1" dirty="0" smtClean="0"/>
              <a:t>Jesus On Earth </a:t>
            </a:r>
            <a:r>
              <a:rPr lang="en-US" sz="3000" dirty="0" smtClean="0"/>
              <a:t>(Story of Prodigal)</a:t>
            </a:r>
          </a:p>
          <a:p>
            <a:r>
              <a:rPr lang="en-US" sz="3000" b="1" dirty="0" smtClean="0"/>
              <a:t>Saul of Tarsus  </a:t>
            </a:r>
            <a:r>
              <a:rPr lang="en-US" sz="3000" dirty="0" smtClean="0"/>
              <a:t>(1 Tim. 1:15-16)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7884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Question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14400" y="1943100"/>
            <a:ext cx="8153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4000" i="1" dirty="0" smtClean="0">
                <a:latin typeface="Calibri" pitchFamily="34" charset="0"/>
                <a:ea typeface="Times New Roman"/>
              </a:rPr>
              <a:t>Does this </a:t>
            </a:r>
            <a:r>
              <a:rPr lang="en-US" sz="4000" i="1" dirty="0">
                <a:latin typeface="Calibri" pitchFamily="34" charset="0"/>
                <a:ea typeface="Times New Roman"/>
              </a:rPr>
              <a:t>church withdraw from members?  </a:t>
            </a:r>
            <a:r>
              <a:rPr lang="en-US" sz="4000" i="1" dirty="0" smtClean="0">
                <a:latin typeface="Calibri" pitchFamily="34" charset="0"/>
                <a:ea typeface="Times New Roman"/>
              </a:rPr>
              <a:t>How is church discipline exercised?</a:t>
            </a:r>
            <a:endParaRPr lang="en-US" sz="4000" i="1" dirty="0">
              <a:latin typeface="Calibri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206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Answer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74203" y="1485900"/>
            <a:ext cx="8153400" cy="95410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i="1" dirty="0">
                <a:latin typeface="Calibri" pitchFamily="34" charset="0"/>
                <a:ea typeface="Times New Roman"/>
              </a:rPr>
              <a:t>Does this church withdraw from members?  How is church discipline exercised?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4203" y="2449813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Two goals: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itchFamily="34" charset="0"/>
              </a:rPr>
              <a:t>Protect the flock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itchFamily="34" charset="0"/>
              </a:rPr>
              <a:t>Save the soul of the member</a:t>
            </a:r>
          </a:p>
          <a:p>
            <a:pPr marL="227013" indent="-227013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Passages to keep in mind:</a:t>
            </a:r>
          </a:p>
          <a:p>
            <a:pPr marL="744538" lvl="1" indent="-287338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</a:rPr>
              <a:t>I Corinthians 5:4-7</a:t>
            </a:r>
          </a:p>
          <a:p>
            <a:pPr marL="744538" lvl="1" indent="-287338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</a:rPr>
              <a:t>Hebrews 12:10-11</a:t>
            </a:r>
          </a:p>
          <a:p>
            <a:pPr marL="744538" lvl="1" indent="-287338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</a:rPr>
              <a:t>I Thessalonians 5:14</a:t>
            </a:r>
          </a:p>
          <a:p>
            <a:pPr marL="744538" lvl="1" indent="-287338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</a:rPr>
              <a:t>Jude 22-23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2209800" y="1714500"/>
            <a:ext cx="6781800" cy="3886200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i="1" baseline="30000" dirty="0">
                <a:latin typeface="Calibri" panose="020F0502020204030204" pitchFamily="34" charset="0"/>
              </a:rPr>
              <a:t>4 </a:t>
            </a:r>
            <a:r>
              <a:rPr lang="en-US" sz="2400" i="1" dirty="0">
                <a:latin typeface="Calibri" panose="020F0502020204030204" pitchFamily="34" charset="0"/>
              </a:rPr>
              <a:t>When you are assembled in the name of the Lord Jesus and my spirit is present, with the power of our Lord Jesus, </a:t>
            </a:r>
            <a:r>
              <a:rPr lang="en-US" sz="2400" i="1" baseline="30000" dirty="0">
                <a:latin typeface="Calibri" panose="020F0502020204030204" pitchFamily="34" charset="0"/>
              </a:rPr>
              <a:t>5 </a:t>
            </a:r>
            <a:r>
              <a:rPr lang="en-US" sz="2400" i="1" dirty="0">
                <a:latin typeface="Calibri" panose="020F0502020204030204" pitchFamily="34" charset="0"/>
              </a:rPr>
              <a:t>you are to deliver this man to Satan for the destruction of the flesh, so that his spirit may be saved in the day of the Lord.</a:t>
            </a:r>
          </a:p>
          <a:p>
            <a:r>
              <a:rPr lang="en-US" sz="2400" i="1" baseline="30000" dirty="0">
                <a:latin typeface="Calibri" panose="020F0502020204030204" pitchFamily="34" charset="0"/>
              </a:rPr>
              <a:t>6 </a:t>
            </a:r>
            <a:r>
              <a:rPr lang="en-US" sz="2400" i="1" dirty="0">
                <a:latin typeface="Calibri" panose="020F0502020204030204" pitchFamily="34" charset="0"/>
              </a:rPr>
              <a:t>Your boasting is not good. Do you not know that a little leaven leavens the whole lump? </a:t>
            </a:r>
            <a:r>
              <a:rPr lang="en-US" sz="2400" i="1" baseline="30000" dirty="0">
                <a:latin typeface="Calibri" panose="020F0502020204030204" pitchFamily="34" charset="0"/>
              </a:rPr>
              <a:t>7 </a:t>
            </a:r>
            <a:r>
              <a:rPr lang="en-US" sz="2400" i="1" dirty="0">
                <a:latin typeface="Calibri" panose="020F0502020204030204" pitchFamily="34" charset="0"/>
              </a:rPr>
              <a:t>Cleanse out the old leaven that you may be a new lump, as you really are unleavened. 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362200" y="1866900"/>
            <a:ext cx="6781800" cy="2819400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i="1" baseline="30000" dirty="0">
                <a:latin typeface="Calibri" panose="020F0502020204030204" pitchFamily="34" charset="0"/>
              </a:rPr>
              <a:t>10 </a:t>
            </a:r>
            <a:r>
              <a:rPr lang="en-US" sz="2400" i="1" dirty="0">
                <a:latin typeface="Calibri" panose="020F0502020204030204" pitchFamily="34" charset="0"/>
              </a:rPr>
              <a:t>For they disciplined us for a short time as it seemed best to them, but he disciplines us for our good, that we may share his holiness. </a:t>
            </a:r>
            <a:r>
              <a:rPr lang="en-US" sz="2400" i="1" baseline="30000" dirty="0">
                <a:latin typeface="Calibri" panose="020F0502020204030204" pitchFamily="34" charset="0"/>
              </a:rPr>
              <a:t>11 </a:t>
            </a:r>
            <a:r>
              <a:rPr lang="en-US" sz="2400" i="1" dirty="0">
                <a:latin typeface="Calibri" panose="020F0502020204030204" pitchFamily="34" charset="0"/>
              </a:rPr>
              <a:t>For the moment all discipline seems painful rather than pleasant, but later it yields the peaceful fruit of righteousness to those who have been trained by it</a:t>
            </a:r>
            <a:r>
              <a:rPr lang="en-US" sz="2400" i="1" dirty="0" smtClean="0">
                <a:latin typeface="Calibri" panose="020F0502020204030204" pitchFamily="34" charset="0"/>
              </a:rPr>
              <a:t>. – </a:t>
            </a:r>
            <a:r>
              <a:rPr lang="en-US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Hebrews 12:10-11</a:t>
            </a:r>
            <a:endParaRPr lang="en-US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514600" y="2019300"/>
            <a:ext cx="6384403" cy="1638300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i="1" baseline="30000" dirty="0">
                <a:latin typeface="Calibri" panose="020F0502020204030204" pitchFamily="34" charset="0"/>
              </a:rPr>
              <a:t>14 </a:t>
            </a:r>
            <a:r>
              <a:rPr lang="en-US" sz="2400" i="1" dirty="0">
                <a:latin typeface="Calibri" panose="020F0502020204030204" pitchFamily="34" charset="0"/>
              </a:rPr>
              <a:t>And we urge you, brothers, admonish the idle, encourage the fainthearted, help the weak, be patient with them all.</a:t>
            </a:r>
            <a:r>
              <a:rPr lang="en-US" sz="2400" i="1" dirty="0" smtClean="0">
                <a:latin typeface="Calibri" panose="020F0502020204030204" pitchFamily="34" charset="0"/>
              </a:rPr>
              <a:t> – </a:t>
            </a:r>
            <a:r>
              <a:rPr lang="en-US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I Thessalonians 5:14</a:t>
            </a:r>
            <a:endParaRPr lang="en-US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631311" y="2990850"/>
            <a:ext cx="6360289" cy="2000250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i="1" baseline="30000" dirty="0">
                <a:latin typeface="Calibri" panose="020F0502020204030204" pitchFamily="34" charset="0"/>
              </a:rPr>
              <a:t>22 </a:t>
            </a:r>
            <a:r>
              <a:rPr lang="en-US" sz="2400" i="1" dirty="0">
                <a:latin typeface="Calibri" panose="020F0502020204030204" pitchFamily="34" charset="0"/>
              </a:rPr>
              <a:t>And have mercy on those who doubt; </a:t>
            </a:r>
            <a:r>
              <a:rPr lang="en-US" sz="2400" i="1" baseline="30000" dirty="0">
                <a:latin typeface="Calibri" panose="020F0502020204030204" pitchFamily="34" charset="0"/>
              </a:rPr>
              <a:t>23 </a:t>
            </a:r>
            <a:r>
              <a:rPr lang="en-US" sz="2400" i="1" dirty="0">
                <a:latin typeface="Calibri" panose="020F0502020204030204" pitchFamily="34" charset="0"/>
              </a:rPr>
              <a:t>save others by snatching them out of the fire; to others show mercy with fear, hating even the garment stained by the flesh</a:t>
            </a:r>
            <a:r>
              <a:rPr lang="en-US" sz="2400" i="1" dirty="0" smtClean="0">
                <a:latin typeface="Calibri" panose="020F0502020204030204" pitchFamily="34" charset="0"/>
              </a:rPr>
              <a:t>. – </a:t>
            </a:r>
            <a:r>
              <a:rPr lang="en-US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Jude 22-23</a:t>
            </a:r>
            <a:endParaRPr lang="en-US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34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  <p:bldP spid="2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Question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14400" y="1562100"/>
            <a:ext cx="8153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4000" i="1" dirty="0">
                <a:latin typeface="Calibri" pitchFamily="34" charset="0"/>
                <a:ea typeface="Times New Roman"/>
              </a:rPr>
              <a:t>What is the relationship between the English-speaking and the Spanish-speaking congregations, and what sort of things are taken into consideration to ensure local church autonomy?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and Latino Churches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Relationship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03160"/>
            <a:ext cx="4040188" cy="3292740"/>
          </a:xfrm>
        </p:spPr>
        <p:txBody>
          <a:bodyPr/>
          <a:lstStyle/>
          <a:p>
            <a:r>
              <a:rPr lang="en-US" sz="2800" dirty="0" smtClean="0"/>
              <a:t>We support their preacher.</a:t>
            </a:r>
          </a:p>
          <a:p>
            <a:r>
              <a:rPr lang="en-US" sz="2800" dirty="0" smtClean="0"/>
              <a:t>They meet in our building.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Ensuring Autonomy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4800" y="1926960"/>
            <a:ext cx="4572001" cy="3292740"/>
          </a:xfrm>
        </p:spPr>
        <p:txBody>
          <a:bodyPr/>
          <a:lstStyle/>
          <a:p>
            <a:r>
              <a:rPr lang="en-US" sz="2800" dirty="0" smtClean="0"/>
              <a:t>We have no input into their affairs.</a:t>
            </a:r>
          </a:p>
          <a:p>
            <a:r>
              <a:rPr lang="en-US" sz="2800" dirty="0" smtClean="0"/>
              <a:t>Their treasury is entirely separate.</a:t>
            </a:r>
          </a:p>
          <a:p>
            <a:r>
              <a:rPr lang="en-US" sz="2800" dirty="0" smtClean="0"/>
              <a:t>We exercise no discipline</a:t>
            </a:r>
          </a:p>
          <a:p>
            <a:r>
              <a:rPr lang="en-US" sz="2800" dirty="0" smtClean="0"/>
              <a:t>Whatever we do for them is by invitation.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427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8648</TotalTime>
  <Words>925</Words>
  <Application>Microsoft Office PowerPoint</Application>
  <PresentationFormat>On-screen Show (16:10)</PresentationFormat>
  <Paragraphs>188</Paragraphs>
  <Slides>27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Shimmer</vt:lpstr>
      <vt:lpstr>PowerPoint Presentation</vt:lpstr>
      <vt:lpstr>Question</vt:lpstr>
      <vt:lpstr>Question</vt:lpstr>
      <vt:lpstr>Question</vt:lpstr>
      <vt:lpstr>Dealing Guilt Feelings</vt:lpstr>
      <vt:lpstr>Question</vt:lpstr>
      <vt:lpstr>Answer</vt:lpstr>
      <vt:lpstr>Question</vt:lpstr>
      <vt:lpstr>English and Latino Churches</vt:lpstr>
      <vt:lpstr>Question</vt:lpstr>
      <vt:lpstr>Question</vt:lpstr>
      <vt:lpstr>Question</vt:lpstr>
      <vt:lpstr>How to Teach Jews</vt:lpstr>
      <vt:lpstr>Question</vt:lpstr>
      <vt:lpstr>Romans 15:5-7</vt:lpstr>
      <vt:lpstr>Question</vt:lpstr>
      <vt:lpstr>Question</vt:lpstr>
      <vt:lpstr>Past Annual Themes</vt:lpstr>
      <vt:lpstr>Question</vt:lpstr>
      <vt:lpstr>Fellowship with Evangelists</vt:lpstr>
      <vt:lpstr>Question</vt:lpstr>
      <vt:lpstr>Question</vt:lpstr>
      <vt:lpstr>Question</vt:lpstr>
      <vt:lpstr>Six Major Differences</vt:lpstr>
      <vt:lpstr>PowerPoint Presentation</vt:lpstr>
      <vt:lpstr>Question</vt:lpstr>
      <vt:lpstr>Taking God’s Name in Vain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 Lagrone</dc:creator>
  <cp:lastModifiedBy>russell lagrone</cp:lastModifiedBy>
  <cp:revision>104</cp:revision>
  <cp:lastPrinted>2016-04-24T01:48:05Z</cp:lastPrinted>
  <dcterms:created xsi:type="dcterms:W3CDTF">2007-11-30T02:06:12Z</dcterms:created>
  <dcterms:modified xsi:type="dcterms:W3CDTF">2016-04-24T21:03:49Z</dcterms:modified>
</cp:coreProperties>
</file>