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78" r:id="rId2"/>
    <p:sldId id="404" r:id="rId3"/>
    <p:sldId id="422" r:id="rId4"/>
    <p:sldId id="405" r:id="rId5"/>
    <p:sldId id="443" r:id="rId6"/>
    <p:sldId id="432" r:id="rId7"/>
    <p:sldId id="423" r:id="rId8"/>
    <p:sldId id="424" r:id="rId9"/>
    <p:sldId id="425" r:id="rId10"/>
    <p:sldId id="442" r:id="rId11"/>
    <p:sldId id="426" r:id="rId12"/>
    <p:sldId id="427" r:id="rId13"/>
    <p:sldId id="430" r:id="rId14"/>
    <p:sldId id="429" r:id="rId15"/>
    <p:sldId id="431" r:id="rId16"/>
    <p:sldId id="435" r:id="rId17"/>
    <p:sldId id="436" r:id="rId18"/>
    <p:sldId id="437" r:id="rId19"/>
    <p:sldId id="438" r:id="rId20"/>
    <p:sldId id="444" r:id="rId21"/>
    <p:sldId id="439" r:id="rId22"/>
    <p:sldId id="441" r:id="rId23"/>
    <p:sldId id="434" r:id="rId24"/>
    <p:sldId id="433" r:id="rId25"/>
    <p:sldId id="421" r:id="rId26"/>
    <p:sldId id="408" r:id="rId27"/>
    <p:sldId id="428" r:id="rId28"/>
    <p:sldId id="418" r:id="rId29"/>
  </p:sldIdLst>
  <p:sldSz cx="9144000" cy="5715000" type="screen16x10"/>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720">
          <p15:clr>
            <a:srgbClr val="A4A3A4"/>
          </p15:clr>
        </p15:guide>
        <p15:guide id="2" pos="1488">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a:srgbClr val="0000FF"/>
    <a:srgbClr val="00FF00"/>
    <a:srgbClr val="CC9900"/>
    <a:srgbClr val="66FFFF"/>
    <a:srgbClr val="FFFF00"/>
    <a:srgbClr val="FF0000"/>
    <a:srgbClr val="C0C0C0"/>
    <a:srgbClr val="DDDDDD"/>
    <a:srgbClr val="99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8310" autoAdjust="0"/>
    <p:restoredTop sz="70384" autoAdjust="0"/>
  </p:normalViewPr>
  <p:slideViewPr>
    <p:cSldViewPr snapToGrid="0">
      <p:cViewPr varScale="1">
        <p:scale>
          <a:sx n="84" d="100"/>
          <a:sy n="84" d="100"/>
        </p:scale>
        <p:origin x="-390" y="-78"/>
      </p:cViewPr>
      <p:guideLst>
        <p:guide orient="horz" pos="720"/>
        <p:guide pos="1488"/>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0"/>
    </p:cViewPr>
  </p:sorterViewPr>
  <p:notesViewPr>
    <p:cSldViewPr snapToGrid="0">
      <p:cViewPr varScale="1">
        <p:scale>
          <a:sx n="51" d="100"/>
          <a:sy n="51" d="100"/>
        </p:scale>
        <p:origin x="2814" y="9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Times New Roman" pitchFamily="18" charset="0"/>
              </a:defRPr>
            </a:lvl1pPr>
          </a:lstStyle>
          <a:p>
            <a:pPr>
              <a:defRPr/>
            </a:pPr>
            <a:endParaRPr lang="en-US" dirty="0"/>
          </a:p>
        </p:txBody>
      </p:sp>
      <p:sp>
        <p:nvSpPr>
          <p:cNvPr id="26627" name="Rectangle 3"/>
          <p:cNvSpPr>
            <a:spLocks noGrp="1" noChangeArrowheads="1"/>
          </p:cNvSpPr>
          <p:nvPr>
            <p:ph type="dt" sz="quarter" idx="1"/>
          </p:nvPr>
        </p:nvSpPr>
        <p:spPr bwMode="auto">
          <a:xfrm>
            <a:off x="4146550" y="0"/>
            <a:ext cx="3168650" cy="481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Times New Roman" pitchFamily="18" charset="0"/>
              </a:defRPr>
            </a:lvl1pPr>
          </a:lstStyle>
          <a:p>
            <a:pPr>
              <a:defRPr/>
            </a:pPr>
            <a:endParaRPr lang="en-US" dirty="0"/>
          </a:p>
        </p:txBody>
      </p:sp>
      <p:sp>
        <p:nvSpPr>
          <p:cNvPr id="26628"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Times New Roman" pitchFamily="18" charset="0"/>
              </a:defRPr>
            </a:lvl1pPr>
          </a:lstStyle>
          <a:p>
            <a:pPr>
              <a:defRPr/>
            </a:pPr>
            <a:endParaRPr lang="en-US" dirty="0"/>
          </a:p>
        </p:txBody>
      </p:sp>
      <p:sp>
        <p:nvSpPr>
          <p:cNvPr id="26629" name="Rectangle 5"/>
          <p:cNvSpPr>
            <a:spLocks noGrp="1" noChangeArrowheads="1"/>
          </p:cNvSpPr>
          <p:nvPr>
            <p:ph type="sldNum" sz="quarter" idx="3"/>
          </p:nvPr>
        </p:nvSpPr>
        <p:spPr bwMode="auto">
          <a:xfrm>
            <a:off x="4146550" y="9120188"/>
            <a:ext cx="3168650" cy="4810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Times New Roman" pitchFamily="18" charset="0"/>
              </a:defRPr>
            </a:lvl1pPr>
          </a:lstStyle>
          <a:p>
            <a:pPr>
              <a:defRPr/>
            </a:pPr>
            <a:fld id="{78722183-28E7-4A62-A956-B5CF2CB3BB53}" type="slidenum">
              <a:rPr lang="en-US"/>
              <a:pPr>
                <a:defRPr/>
              </a:pPr>
              <a:t>‹#›</a:t>
            </a:fld>
            <a:endParaRPr lang="en-US" dirty="0"/>
          </a:p>
        </p:txBody>
      </p:sp>
    </p:spTree>
    <p:extLst>
      <p:ext uri="{BB962C8B-B14F-4D97-AF65-F5344CB8AC3E}">
        <p14:creationId xmlns:p14="http://schemas.microsoft.com/office/powerpoint/2010/main" xmlns="" val="2516456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Arial" pitchFamily="34" charset="0"/>
              </a:defRPr>
            </a:lvl1pPr>
          </a:lstStyle>
          <a:p>
            <a:pPr>
              <a:defRPr/>
            </a:pPr>
            <a:endParaRPr lang="en-US" dirty="0"/>
          </a:p>
        </p:txBody>
      </p:sp>
      <p:sp>
        <p:nvSpPr>
          <p:cNvPr id="65539" name="Rectangle 1027"/>
          <p:cNvSpPr>
            <a:spLocks noGrp="1" noChangeArrowheads="1"/>
          </p:cNvSpPr>
          <p:nvPr>
            <p:ph type="dt" idx="1"/>
          </p:nvPr>
        </p:nvSpPr>
        <p:spPr bwMode="auto">
          <a:xfrm>
            <a:off x="4146550" y="0"/>
            <a:ext cx="3168650" cy="48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Arial" pitchFamily="34" charset="0"/>
              </a:defRPr>
            </a:lvl1pPr>
          </a:lstStyle>
          <a:p>
            <a:pPr>
              <a:defRPr/>
            </a:pPr>
            <a:endParaRPr lang="en-US" dirty="0"/>
          </a:p>
        </p:txBody>
      </p:sp>
      <p:sp>
        <p:nvSpPr>
          <p:cNvPr id="32772" name="Rectangle 1028"/>
          <p:cNvSpPr>
            <a:spLocks noGrp="1" noRot="1" noChangeAspect="1" noChangeArrowheads="1" noTextEdit="1"/>
          </p:cNvSpPr>
          <p:nvPr>
            <p:ph type="sldImg" idx="2"/>
          </p:nvPr>
        </p:nvSpPr>
        <p:spPr bwMode="auto">
          <a:xfrm>
            <a:off x="769938" y="723900"/>
            <a:ext cx="5775325" cy="3609975"/>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65541" name="Rectangle 1029"/>
          <p:cNvSpPr>
            <a:spLocks noGrp="1" noChangeArrowheads="1"/>
          </p:cNvSpPr>
          <p:nvPr>
            <p:ph type="body" sz="quarter" idx="3"/>
          </p:nvPr>
        </p:nvSpPr>
        <p:spPr bwMode="auto">
          <a:xfrm>
            <a:off x="974725" y="4573588"/>
            <a:ext cx="5365750" cy="43322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5542" name="Rectangle 1030"/>
          <p:cNvSpPr>
            <a:spLocks noGrp="1" noChangeArrowheads="1"/>
          </p:cNvSpPr>
          <p:nvPr>
            <p:ph type="ftr" sz="quarter" idx="4"/>
          </p:nvPr>
        </p:nvSpPr>
        <p:spPr bwMode="auto">
          <a:xfrm>
            <a:off x="0" y="9147175"/>
            <a:ext cx="3170238" cy="48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Arial" pitchFamily="34" charset="0"/>
              </a:defRPr>
            </a:lvl1pPr>
          </a:lstStyle>
          <a:p>
            <a:pPr>
              <a:defRPr/>
            </a:pPr>
            <a:endParaRPr lang="en-US" dirty="0"/>
          </a:p>
        </p:txBody>
      </p:sp>
      <p:sp>
        <p:nvSpPr>
          <p:cNvPr id="65543" name="Rectangle 1031"/>
          <p:cNvSpPr>
            <a:spLocks noGrp="1" noChangeArrowheads="1"/>
          </p:cNvSpPr>
          <p:nvPr>
            <p:ph type="sldNum" sz="quarter" idx="5"/>
          </p:nvPr>
        </p:nvSpPr>
        <p:spPr bwMode="auto">
          <a:xfrm>
            <a:off x="4146550" y="9147175"/>
            <a:ext cx="3168650" cy="48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Arial" pitchFamily="34" charset="0"/>
              </a:defRPr>
            </a:lvl1pPr>
          </a:lstStyle>
          <a:p>
            <a:pPr>
              <a:defRPr/>
            </a:pPr>
            <a:fld id="{F3677BD1-F61E-4A8A-93FD-955EDF7EC03F}" type="slidenum">
              <a:rPr lang="en-US"/>
              <a:pPr>
                <a:defRPr/>
              </a:pPr>
              <a:t>‹#›</a:t>
            </a:fld>
            <a:endParaRPr lang="en-US" dirty="0"/>
          </a:p>
        </p:txBody>
      </p:sp>
    </p:spTree>
    <p:extLst>
      <p:ext uri="{BB962C8B-B14F-4D97-AF65-F5344CB8AC3E}">
        <p14:creationId xmlns:p14="http://schemas.microsoft.com/office/powerpoint/2010/main" xmlns="" val="2620847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smtClean="0">
                <a:solidFill>
                  <a:schemeClr val="tx1"/>
                </a:solidFill>
                <a:effectLst/>
                <a:latin typeface="Times New Roman" pitchFamily="18" charset="0"/>
                <a:ea typeface="+mn-ea"/>
                <a:cs typeface="+mn-cs"/>
              </a:rPr>
              <a:t>Theme</a:t>
            </a:r>
            <a:r>
              <a:rPr lang="en-US" sz="1200" kern="1200" baseline="0" dirty="0" smtClean="0">
                <a:solidFill>
                  <a:schemeClr val="tx1"/>
                </a:solidFill>
                <a:effectLst/>
                <a:latin typeface="Times New Roman" pitchFamily="18" charset="0"/>
                <a:ea typeface="+mn-ea"/>
                <a:cs typeface="+mn-cs"/>
              </a:rPr>
              <a:t> lesson (1 per month), preparing us to live, as Jesus said, ‘in the World, but not of the World’.  </a:t>
            </a:r>
            <a:endParaRPr lang="en-US" sz="1200" kern="1200" dirty="0" smtClean="0">
              <a:solidFill>
                <a:schemeClr val="tx1"/>
              </a:solidFill>
              <a:effectLst/>
              <a:latin typeface="Times New Roman" pitchFamily="18" charset="0"/>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Times New Roman" pitchFamily="18" charset="0"/>
                <a:ea typeface="+mn-ea"/>
                <a:cs typeface="+mn-cs"/>
              </a:rPr>
              <a:t>Text</a:t>
            </a:r>
            <a:r>
              <a:rPr lang="en-US" sz="1200" kern="1200" baseline="0" dirty="0" smtClean="0">
                <a:solidFill>
                  <a:schemeClr val="tx1"/>
                </a:solidFill>
                <a:effectLst/>
                <a:latin typeface="Times New Roman" pitchFamily="18" charset="0"/>
                <a:ea typeface="+mn-ea"/>
                <a:cs typeface="+mn-cs"/>
              </a:rPr>
              <a:t> is found in John 17, during a prayer by Jesus in his last hours before the culmination of His life, and history itself, at the Cross.</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a:t>
            </a:fld>
            <a:endParaRPr lang="en-US" dirty="0"/>
          </a:p>
        </p:txBody>
      </p:sp>
    </p:spTree>
    <p:extLst>
      <p:ext uri="{BB962C8B-B14F-4D97-AF65-F5344CB8AC3E}">
        <p14:creationId xmlns:p14="http://schemas.microsoft.com/office/powerpoint/2010/main" xmlns="" val="1591830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dirty="0" smtClean="0"/>
              <a:t>Jean-Francois Lyotard - a French philosopher, sociologist, and literary theorist. His interdisciplinary discourse spans such topics as knowledge and communication, the human body, modernist and postmodern art, literature and critical theory, music, film, time and memory, space, the city and landscape, the sublime, and the relation between aesthetics and politics.  He is best known for his articulation of postmodernism after the late 1970s and the analysis of the impact of postmodernity on the human condition.</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10</a:t>
            </a:fld>
            <a:endParaRPr lang="en-US" dirty="0"/>
          </a:p>
        </p:txBody>
      </p:sp>
    </p:spTree>
    <p:extLst>
      <p:ext uri="{BB962C8B-B14F-4D97-AF65-F5344CB8AC3E}">
        <p14:creationId xmlns:p14="http://schemas.microsoft.com/office/powerpoint/2010/main" xmlns="" val="702895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11</a:t>
            </a:fld>
            <a:endParaRPr lang="en-US" dirty="0"/>
          </a:p>
        </p:txBody>
      </p:sp>
    </p:spTree>
    <p:extLst>
      <p:ext uri="{BB962C8B-B14F-4D97-AF65-F5344CB8AC3E}">
        <p14:creationId xmlns:p14="http://schemas.microsoft.com/office/powerpoint/2010/main" xmlns="" val="2305016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12</a:t>
            </a:fld>
            <a:endParaRPr lang="en-US" dirty="0"/>
          </a:p>
        </p:txBody>
      </p:sp>
    </p:spTree>
    <p:extLst>
      <p:ext uri="{BB962C8B-B14F-4D97-AF65-F5344CB8AC3E}">
        <p14:creationId xmlns:p14="http://schemas.microsoft.com/office/powerpoint/2010/main" xmlns="" val="2583131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points:</a:t>
            </a:r>
          </a:p>
          <a:p>
            <a:pPr marL="228600" indent="-228600">
              <a:buAutoNum type="arabicPeriod"/>
            </a:pPr>
            <a:r>
              <a:rPr lang="en-US" baseline="0" dirty="0" smtClean="0"/>
              <a:t>Premised on the Truth of the Larger Bible Story</a:t>
            </a:r>
          </a:p>
          <a:p>
            <a:pPr marL="228600" indent="-228600">
              <a:buAutoNum type="arabicPeriod"/>
            </a:pPr>
            <a:r>
              <a:rPr lang="en-US" baseline="0" dirty="0" smtClean="0"/>
              <a:t>Includes specific commands</a:t>
            </a:r>
            <a:r>
              <a:rPr lang="en-US" baseline="0" dirty="0" smtClean="0">
                <a:sym typeface="Wingdings" panose="05000000000000000000" pitchFamily="2" charset="2"/>
              </a:rPr>
              <a:t> that do influence our behavior</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15</a:t>
            </a:fld>
            <a:endParaRPr lang="en-US" dirty="0"/>
          </a:p>
        </p:txBody>
      </p:sp>
    </p:spTree>
    <p:extLst>
      <p:ext uri="{BB962C8B-B14F-4D97-AF65-F5344CB8AC3E}">
        <p14:creationId xmlns:p14="http://schemas.microsoft.com/office/powerpoint/2010/main" xmlns="" val="4220994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Background:  Jews</a:t>
            </a:r>
            <a:r>
              <a:rPr lang="en-US" baseline="0" dirty="0" smtClean="0"/>
              <a:t> – sign / empirical (human experience);  Greeks – wisdom (human intellect &amp; reason</a:t>
            </a:r>
          </a:p>
          <a:p>
            <a:r>
              <a:rPr lang="en-US" dirty="0" smtClean="0"/>
              <a:t>Quote from</a:t>
            </a:r>
            <a:r>
              <a:rPr lang="en-US" baseline="0" dirty="0" smtClean="0"/>
              <a:t> Isaiah 29:14 – destroy human wisdom.</a:t>
            </a:r>
          </a:p>
          <a:p>
            <a:r>
              <a:rPr lang="en-US" baseline="0" dirty="0" smtClean="0"/>
              <a:t>Vs 21 – out of reach by human wisdom</a:t>
            </a:r>
          </a:p>
          <a:p>
            <a:r>
              <a:rPr lang="en-US" baseline="0" dirty="0" smtClean="0"/>
              <a:t>Vs 24 – centered in the story of God’s anointed (as both power &amp; wisdom)</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16</a:t>
            </a:fld>
            <a:endParaRPr lang="en-US" dirty="0"/>
          </a:p>
        </p:txBody>
      </p:sp>
    </p:spTree>
    <p:extLst>
      <p:ext uri="{BB962C8B-B14F-4D97-AF65-F5344CB8AC3E}">
        <p14:creationId xmlns:p14="http://schemas.microsoft.com/office/powerpoint/2010/main" xmlns="" val="139169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Paul’s approach was to stick to the Bible Metanarrative,</a:t>
            </a:r>
            <a:r>
              <a:rPr lang="en-US" baseline="0" dirty="0" smtClean="0"/>
              <a:t> if you will…</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17</a:t>
            </a:fld>
            <a:endParaRPr lang="en-US" dirty="0"/>
          </a:p>
        </p:txBody>
      </p:sp>
    </p:spTree>
    <p:extLst>
      <p:ext uri="{BB962C8B-B14F-4D97-AF65-F5344CB8AC3E}">
        <p14:creationId xmlns:p14="http://schemas.microsoft.com/office/powerpoint/2010/main" xmlns="" val="24903360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source is not any specific “age” or human “ruler” – outside our experience, but encompasses our individual stories (those who love Him).</a:t>
            </a:r>
          </a:p>
          <a:p>
            <a:r>
              <a:rPr lang="en-US" baseline="0" dirty="0" smtClean="0"/>
              <a:t>The content predates time, and…</a:t>
            </a:r>
          </a:p>
          <a:p>
            <a:r>
              <a:rPr lang="en-US" baseline="0" dirty="0" smtClean="0"/>
              <a:t>Continues to the end of time (‘prepared for those who love Him.’)</a:t>
            </a:r>
          </a:p>
          <a:p>
            <a:r>
              <a:rPr lang="en-US" baseline="0" dirty="0" smtClean="0"/>
              <a:t>… But if a mystery, </a:t>
            </a:r>
            <a:r>
              <a:rPr lang="en-US" b="1" baseline="0" dirty="0" smtClean="0"/>
              <a:t>how is this Wisdom Known</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18</a:t>
            </a:fld>
            <a:endParaRPr lang="en-US" dirty="0"/>
          </a:p>
        </p:txBody>
      </p:sp>
    </p:spTree>
    <p:extLst>
      <p:ext uri="{BB962C8B-B14F-4D97-AF65-F5344CB8AC3E}">
        <p14:creationId xmlns:p14="http://schemas.microsoft.com/office/powerpoint/2010/main" xmlns="" val="32165483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19</a:t>
            </a:fld>
            <a:endParaRPr lang="en-US" dirty="0"/>
          </a:p>
        </p:txBody>
      </p:sp>
    </p:spTree>
    <p:extLst>
      <p:ext uri="{BB962C8B-B14F-4D97-AF65-F5344CB8AC3E}">
        <p14:creationId xmlns:p14="http://schemas.microsoft.com/office/powerpoint/2010/main" xmlns="" val="1786703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20</a:t>
            </a:fld>
            <a:endParaRPr lang="en-US" dirty="0"/>
          </a:p>
        </p:txBody>
      </p:sp>
    </p:spTree>
    <p:extLst>
      <p:ext uri="{BB962C8B-B14F-4D97-AF65-F5344CB8AC3E}">
        <p14:creationId xmlns:p14="http://schemas.microsoft.com/office/powerpoint/2010/main" xmlns="" val="15864114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24</a:t>
            </a:fld>
            <a:endParaRPr lang="en-US" dirty="0"/>
          </a:p>
        </p:txBody>
      </p:sp>
    </p:spTree>
    <p:extLst>
      <p:ext uri="{BB962C8B-B14F-4D97-AF65-F5344CB8AC3E}">
        <p14:creationId xmlns:p14="http://schemas.microsoft.com/office/powerpoint/2010/main" xmlns="" val="1513659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a:t>
            </a:r>
            <a:r>
              <a:rPr lang="en-US" baseline="0" dirty="0" smtClean="0"/>
              <a:t>yellow) There are those who are ‘not of this World’</a:t>
            </a:r>
          </a:p>
          <a:p>
            <a:pPr marL="171450" indent="-171450">
              <a:buFont typeface="Arial" panose="020B0604020202020204" pitchFamily="34" charset="0"/>
              <a:buChar char="•"/>
            </a:pPr>
            <a:r>
              <a:rPr lang="en-US" baseline="0" dirty="0" smtClean="0"/>
              <a:t>The key difference is the Word/Truth Jesus has given them (related to information, not race, nation, riches, or merit)</a:t>
            </a:r>
          </a:p>
          <a:p>
            <a:pPr marL="171450" indent="-171450">
              <a:buFont typeface="Arial" panose="020B0604020202020204" pitchFamily="34" charset="0"/>
              <a:buChar char="•"/>
            </a:pPr>
            <a:r>
              <a:rPr lang="en-US" baseline="0" dirty="0" smtClean="0"/>
              <a:t>It is Truth that causes this identity (Belief in the Truth) – vs 20)</a:t>
            </a:r>
          </a:p>
          <a:p>
            <a:pPr marL="171450" indent="-171450">
              <a:buFont typeface="Arial" panose="020B0604020202020204" pitchFamily="34" charset="0"/>
              <a:buChar char="•"/>
            </a:pPr>
            <a:r>
              <a:rPr lang="en-US" baseline="0" dirty="0" smtClean="0"/>
              <a:t>Vs 20 transfers the prayer from the original 12 apostles to us today who believe</a:t>
            </a:r>
          </a:p>
          <a:p>
            <a:pPr marL="171450" indent="-171450">
              <a:buFont typeface="Arial" panose="020B0604020202020204" pitchFamily="34" charset="0"/>
              <a:buChar char="•"/>
            </a:pPr>
            <a:r>
              <a:rPr lang="en-US" baseline="0" dirty="0" smtClean="0"/>
              <a:t>Finally, there is another side:  the World that does not believe – and hatred.</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2</a:t>
            </a:fld>
            <a:endParaRPr lang="en-US" dirty="0"/>
          </a:p>
        </p:txBody>
      </p:sp>
    </p:spTree>
    <p:extLst>
      <p:ext uri="{BB962C8B-B14F-4D97-AF65-F5344CB8AC3E}">
        <p14:creationId xmlns:p14="http://schemas.microsoft.com/office/powerpoint/2010/main" xmlns="" val="38559125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of this world as to:  1) Source</a:t>
            </a:r>
            <a:r>
              <a:rPr lang="en-US" baseline="0" dirty="0" smtClean="0"/>
              <a:t> (the Word), 2) Acceptance, 3) Enforcement  (see vs 20)</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25</a:t>
            </a:fld>
            <a:endParaRPr lang="en-US" dirty="0"/>
          </a:p>
        </p:txBody>
      </p:sp>
    </p:spTree>
    <p:extLst>
      <p:ext uri="{BB962C8B-B14F-4D97-AF65-F5344CB8AC3E}">
        <p14:creationId xmlns:p14="http://schemas.microsoft.com/office/powerpoint/2010/main" xmlns="" val="3489765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26</a:t>
            </a:fld>
            <a:endParaRPr lang="en-US" dirty="0"/>
          </a:p>
        </p:txBody>
      </p:sp>
    </p:spTree>
    <p:extLst>
      <p:ext uri="{BB962C8B-B14F-4D97-AF65-F5344CB8AC3E}">
        <p14:creationId xmlns:p14="http://schemas.microsoft.com/office/powerpoint/2010/main" xmlns="" val="2883146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27</a:t>
            </a:fld>
            <a:endParaRPr lang="en-US" dirty="0"/>
          </a:p>
        </p:txBody>
      </p:sp>
    </p:spTree>
    <p:extLst>
      <p:ext uri="{BB962C8B-B14F-4D97-AF65-F5344CB8AC3E}">
        <p14:creationId xmlns:p14="http://schemas.microsoft.com/office/powerpoint/2010/main" xmlns="" val="16860434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sin is always a problem, beginning</a:t>
            </a:r>
            <a:r>
              <a:rPr lang="en-US" baseline="0" dirty="0" smtClean="0"/>
              <a:t> in the first family</a:t>
            </a:r>
            <a:br>
              <a:rPr lang="en-US" baseline="0" dirty="0" smtClean="0"/>
            </a:br>
            <a:r>
              <a:rPr lang="en-US" baseline="0" dirty="0" smtClean="0"/>
              <a:t>And that means that obeying parents (and God) has a more important purpose…</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28</a:t>
            </a:fld>
            <a:endParaRPr lang="en-US" dirty="0"/>
          </a:p>
        </p:txBody>
      </p:sp>
    </p:spTree>
    <p:extLst>
      <p:ext uri="{BB962C8B-B14F-4D97-AF65-F5344CB8AC3E}">
        <p14:creationId xmlns:p14="http://schemas.microsoft.com/office/powerpoint/2010/main" xmlns="" val="3284434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distinction of the God’s people [as wise, among other men] based on His revelation is found throughout the Bible.  In this passage, God’s Law (which includes the book of Genesis, and the information and principles there) is the wisdom that sets the Israelites apart from the nations.  Notice, too in the latter part of the passage that this wisdom is connected with a relationship with God</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3</a:t>
            </a:fld>
            <a:endParaRPr lang="en-US" dirty="0"/>
          </a:p>
        </p:txBody>
      </p:sp>
    </p:spTree>
    <p:extLst>
      <p:ext uri="{BB962C8B-B14F-4D97-AF65-F5344CB8AC3E}">
        <p14:creationId xmlns:p14="http://schemas.microsoft.com/office/powerpoint/2010/main" xmlns="" val="178299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passage</a:t>
            </a:r>
            <a:r>
              <a:rPr lang="en-US" baseline="0" dirty="0" smtClean="0"/>
              <a:t> I thought of in preparing for this lesson is similar, in that it describes the Wisdom from above as [obedience to] commands of God to have a certain character.</a:t>
            </a:r>
          </a:p>
          <a:p>
            <a:endParaRPr lang="en-US" baseline="0" dirty="0" smtClean="0"/>
          </a:p>
          <a:p>
            <a:r>
              <a:rPr lang="en-US" baseline="0" dirty="0" smtClean="0"/>
              <a:t>Dilemma:  Why would the World hate a people that have these characteristics?  Is there a conflict?</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4</a:t>
            </a:fld>
            <a:endParaRPr lang="en-US" dirty="0"/>
          </a:p>
        </p:txBody>
      </p:sp>
    </p:spTree>
    <p:extLst>
      <p:ext uri="{BB962C8B-B14F-4D97-AF65-F5344CB8AC3E}">
        <p14:creationId xmlns:p14="http://schemas.microsoft.com/office/powerpoint/2010/main" xmlns="" val="2400222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answer</a:t>
            </a:r>
            <a:r>
              <a:rPr lang="en-US" baseline="0" dirty="0" smtClean="0"/>
              <a:t> seems to be that there is a bigger picture in the conflict of ideas…  Not carnal (political, military, financial or social) but related to some power of God</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5</a:t>
            </a:fld>
            <a:endParaRPr lang="en-US" dirty="0"/>
          </a:p>
        </p:txBody>
      </p:sp>
    </p:spTree>
    <p:extLst>
      <p:ext uri="{BB962C8B-B14F-4D97-AF65-F5344CB8AC3E}">
        <p14:creationId xmlns:p14="http://schemas.microsoft.com/office/powerpoint/2010/main" xmlns="" val="1138727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battleground is the realm of knowledge thought &amp; ideas. </a:t>
            </a:r>
          </a:p>
          <a:p>
            <a:endParaRPr lang="en-US" dirty="0" smtClean="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6</a:t>
            </a:fld>
            <a:endParaRPr lang="en-US" dirty="0"/>
          </a:p>
        </p:txBody>
      </p:sp>
    </p:spTree>
    <p:extLst>
      <p:ext uri="{BB962C8B-B14F-4D97-AF65-F5344CB8AC3E}">
        <p14:creationId xmlns:p14="http://schemas.microsoft.com/office/powerpoint/2010/main" xmlns="" val="3464721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the lesson</a:t>
            </a:r>
            <a:r>
              <a:rPr lang="en-US" baseline="0" dirty="0" smtClean="0"/>
              <a:t> ‘children not of this World’… that even children could be wiser than their teachers, through understanding some things about God, the world, and themselves.  To review the 5 things we talked about….  [blue box] So this lesson is the ‘grown-up’ version of that lesson.</a:t>
            </a:r>
          </a:p>
          <a:p>
            <a:endParaRPr lang="en-US" baseline="0" dirty="0" smtClean="0"/>
          </a:p>
          <a:p>
            <a:r>
              <a:rPr lang="en-US" baseline="0" dirty="0" smtClean="0"/>
              <a:t>I need to define a modern (non-Biblical) term.  There’s no </a:t>
            </a:r>
            <a:r>
              <a:rPr lang="en-US" baseline="0" dirty="0" err="1" smtClean="0"/>
              <a:t>greek</a:t>
            </a:r>
            <a:r>
              <a:rPr lang="en-US" baseline="0" dirty="0" smtClean="0"/>
              <a:t> word for this…</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7</a:t>
            </a:fld>
            <a:endParaRPr lang="en-US" dirty="0"/>
          </a:p>
        </p:txBody>
      </p:sp>
    </p:spTree>
    <p:extLst>
      <p:ext uri="{BB962C8B-B14F-4D97-AF65-F5344CB8AC3E}">
        <p14:creationId xmlns:p14="http://schemas.microsoft.com/office/powerpoint/2010/main" xmlns="" val="1674428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8</a:t>
            </a:fld>
            <a:endParaRPr lang="en-US" dirty="0"/>
          </a:p>
        </p:txBody>
      </p:sp>
    </p:spTree>
    <p:extLst>
      <p:ext uri="{BB962C8B-B14F-4D97-AF65-F5344CB8AC3E}">
        <p14:creationId xmlns:p14="http://schemas.microsoft.com/office/powerpoint/2010/main" xmlns="" val="537363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definitions could be summarized into these three things…</a:t>
            </a:r>
          </a:p>
          <a:p>
            <a:r>
              <a:rPr lang="en-US" baseline="0" dirty="0" smtClean="0"/>
              <a:t>Examples:</a:t>
            </a:r>
          </a:p>
          <a:p>
            <a:pPr marL="171450" indent="-171450">
              <a:buFont typeface="Arial" panose="020B0604020202020204" pitchFamily="34" charset="0"/>
              <a:buChar char="•"/>
            </a:pPr>
            <a:r>
              <a:rPr lang="en-US" baseline="0" dirty="0" smtClean="0"/>
              <a:t>Marxism:  capitalism </a:t>
            </a:r>
            <a:r>
              <a:rPr lang="en-US" baseline="0" dirty="0" smtClean="0">
                <a:sym typeface="Wingdings" panose="05000000000000000000" pitchFamily="2" charset="2"/>
              </a:rPr>
              <a:t> revolution  socialism (everybody gets what they contribute)  communism (everybody contributes what they can and gets only what they need).</a:t>
            </a:r>
          </a:p>
          <a:p>
            <a:pPr marL="171450" indent="-171450">
              <a:buFont typeface="Arial" panose="020B0604020202020204" pitchFamily="34" charset="0"/>
              <a:buChar char="•"/>
            </a:pPr>
            <a:r>
              <a:rPr lang="en-US" baseline="0" dirty="0" smtClean="0">
                <a:sym typeface="Wingdings" panose="05000000000000000000" pitchFamily="2" charset="2"/>
              </a:rPr>
              <a:t>The constitution of the United States is a kind of meta-story, that the nation is established on certain (unchanging) suppositions and the government has a set of fixed responsibilities and the nation with succeed and grow under those assumptions.</a:t>
            </a:r>
          </a:p>
          <a:p>
            <a:pPr marL="171450" indent="-171450">
              <a:buFont typeface="Arial" panose="020B0604020202020204" pitchFamily="34" charset="0"/>
              <a:buChar char="•"/>
            </a:pPr>
            <a:r>
              <a:rPr lang="en-US" baseline="0" dirty="0" smtClean="0">
                <a:sym typeface="Wingdings" panose="05000000000000000000" pitchFamily="2" charset="2"/>
              </a:rPr>
              <a:t>Evolution…</a:t>
            </a:r>
          </a:p>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9</a:t>
            </a:fld>
            <a:endParaRPr lang="en-US" dirty="0"/>
          </a:p>
        </p:txBody>
      </p:sp>
    </p:spTree>
    <p:extLst>
      <p:ext uri="{BB962C8B-B14F-4D97-AF65-F5344CB8AC3E}">
        <p14:creationId xmlns:p14="http://schemas.microsoft.com/office/powerpoint/2010/main" xmlns="" val="3525756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AA22C54-73A3-46A9-9681-4B2392B7E9E5}" type="slidenum">
              <a:rPr lang="en-US"/>
              <a:pPr>
                <a:defRPr/>
              </a:pPr>
              <a:t>‹#›</a:t>
            </a:fld>
            <a:endParaRPr lang="en-US" dirty="0"/>
          </a:p>
        </p:txBody>
      </p:sp>
    </p:spTree>
    <p:extLst>
      <p:ext uri="{BB962C8B-B14F-4D97-AF65-F5344CB8AC3E}">
        <p14:creationId xmlns:p14="http://schemas.microsoft.com/office/powerpoint/2010/main" xmlns="" val="10713250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6EBAC15-BA32-4120-B239-1BCD0E786B68}" type="slidenum">
              <a:rPr lang="en-US"/>
              <a:pPr>
                <a:defRPr/>
              </a:pPr>
              <a:t>‹#›</a:t>
            </a:fld>
            <a:endParaRPr lang="en-US" dirty="0"/>
          </a:p>
        </p:txBody>
      </p:sp>
    </p:spTree>
    <p:extLst>
      <p:ext uri="{BB962C8B-B14F-4D97-AF65-F5344CB8AC3E}">
        <p14:creationId xmlns:p14="http://schemas.microsoft.com/office/powerpoint/2010/main" xmlns="" val="29808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016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305550" cy="5016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8478603-6850-46E9-AFC8-79F4A98EAC7B}" type="slidenum">
              <a:rPr lang="en-US"/>
              <a:pPr>
                <a:defRPr/>
              </a:pPr>
              <a:t>‹#›</a:t>
            </a:fld>
            <a:endParaRPr lang="en-US" dirty="0"/>
          </a:p>
        </p:txBody>
      </p:sp>
    </p:spTree>
    <p:extLst>
      <p:ext uri="{BB962C8B-B14F-4D97-AF65-F5344CB8AC3E}">
        <p14:creationId xmlns:p14="http://schemas.microsoft.com/office/powerpoint/2010/main" xmlns="" val="93953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3500"/>
            <a:ext cx="7772400" cy="508000"/>
          </a:xfrm>
        </p:spPr>
        <p:txBody>
          <a:bodyPr/>
          <a:lstStyle>
            <a:lvl1pPr>
              <a:lnSpc>
                <a:spcPct val="90000"/>
              </a:lnSpc>
              <a:defRPr sz="4400"/>
            </a:lvl1pPr>
          </a:lstStyle>
          <a:p>
            <a:r>
              <a:rPr lang="en-US" dirty="0" smtClean="0"/>
              <a:t>Click to edit Master title style</a:t>
            </a:r>
            <a:endParaRPr lang="en-US" dirty="0"/>
          </a:p>
        </p:txBody>
      </p:sp>
      <p:sp>
        <p:nvSpPr>
          <p:cNvPr id="3" name="Content Placeholder 2"/>
          <p:cNvSpPr>
            <a:spLocks noGrp="1"/>
          </p:cNvSpPr>
          <p:nvPr>
            <p:ph idx="1"/>
          </p:nvPr>
        </p:nvSpPr>
        <p:spPr>
          <a:xfrm>
            <a:off x="304800" y="749300"/>
            <a:ext cx="8610600" cy="4318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6A389DF-B1F5-4991-89B8-72C57CDB73FE}" type="slidenum">
              <a:rPr lang="en-US"/>
              <a:pPr>
                <a:defRPr/>
              </a:pPr>
              <a:t>‹#›</a:t>
            </a:fld>
            <a:endParaRPr lang="en-US" dirty="0"/>
          </a:p>
        </p:txBody>
      </p:sp>
    </p:spTree>
    <p:extLst>
      <p:ext uri="{BB962C8B-B14F-4D97-AF65-F5344CB8AC3E}">
        <p14:creationId xmlns:p14="http://schemas.microsoft.com/office/powerpoint/2010/main" xmlns="" val="35395841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37E66E8-EC9A-4C81-A4F1-A7D9E5A272BA}" type="slidenum">
              <a:rPr lang="en-US"/>
              <a:pPr>
                <a:defRPr/>
              </a:pPr>
              <a:t>‹#›</a:t>
            </a:fld>
            <a:endParaRPr lang="en-US" dirty="0"/>
          </a:p>
        </p:txBody>
      </p:sp>
    </p:spTree>
    <p:extLst>
      <p:ext uri="{BB962C8B-B14F-4D97-AF65-F5344CB8AC3E}">
        <p14:creationId xmlns:p14="http://schemas.microsoft.com/office/powerpoint/2010/main" xmlns="" val="29845679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048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5D273BF-ED1D-4F21-8D62-A72031FF00FB}" type="slidenum">
              <a:rPr lang="en-US"/>
              <a:pPr>
                <a:defRPr/>
              </a:pPr>
              <a:t>‹#›</a:t>
            </a:fld>
            <a:endParaRPr lang="en-US" dirty="0"/>
          </a:p>
        </p:txBody>
      </p:sp>
    </p:spTree>
    <p:extLst>
      <p:ext uri="{BB962C8B-B14F-4D97-AF65-F5344CB8AC3E}">
        <p14:creationId xmlns:p14="http://schemas.microsoft.com/office/powerpoint/2010/main" xmlns="" val="16042780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22C1C0B-9345-4355-826E-E62B859D5104}" type="slidenum">
              <a:rPr lang="en-US"/>
              <a:pPr>
                <a:defRPr/>
              </a:pPr>
              <a:t>‹#›</a:t>
            </a:fld>
            <a:endParaRPr lang="en-US" dirty="0"/>
          </a:p>
        </p:txBody>
      </p:sp>
    </p:spTree>
    <p:extLst>
      <p:ext uri="{BB962C8B-B14F-4D97-AF65-F5344CB8AC3E}">
        <p14:creationId xmlns:p14="http://schemas.microsoft.com/office/powerpoint/2010/main" xmlns="" val="147704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F9D5E7F-5B88-49A2-B514-B1E99E37D880}" type="slidenum">
              <a:rPr lang="en-US"/>
              <a:pPr>
                <a:defRPr/>
              </a:pPr>
              <a:t>‹#›</a:t>
            </a:fld>
            <a:endParaRPr lang="en-US" dirty="0"/>
          </a:p>
        </p:txBody>
      </p:sp>
    </p:spTree>
    <p:extLst>
      <p:ext uri="{BB962C8B-B14F-4D97-AF65-F5344CB8AC3E}">
        <p14:creationId xmlns:p14="http://schemas.microsoft.com/office/powerpoint/2010/main" xmlns="" val="37542519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E8BB770-531F-49C4-83F7-842E0B8C6786}" type="slidenum">
              <a:rPr lang="en-US"/>
              <a:pPr>
                <a:defRPr/>
              </a:pPr>
              <a:t>‹#›</a:t>
            </a:fld>
            <a:endParaRPr lang="en-US" dirty="0"/>
          </a:p>
        </p:txBody>
      </p:sp>
    </p:spTree>
    <p:extLst>
      <p:ext uri="{BB962C8B-B14F-4D97-AF65-F5344CB8AC3E}">
        <p14:creationId xmlns:p14="http://schemas.microsoft.com/office/powerpoint/2010/main" xmlns="" val="32093521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F6E8664-7A74-4C3A-8C93-8E2EDCADBA08}" type="slidenum">
              <a:rPr lang="en-US"/>
              <a:pPr>
                <a:defRPr/>
              </a:pPr>
              <a:t>‹#›</a:t>
            </a:fld>
            <a:endParaRPr lang="en-US" dirty="0"/>
          </a:p>
        </p:txBody>
      </p:sp>
    </p:spTree>
    <p:extLst>
      <p:ext uri="{BB962C8B-B14F-4D97-AF65-F5344CB8AC3E}">
        <p14:creationId xmlns:p14="http://schemas.microsoft.com/office/powerpoint/2010/main" xmlns="" val="7883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631087F-6DDF-4D0E-8711-10D54406611A}" type="slidenum">
              <a:rPr lang="en-US"/>
              <a:pPr>
                <a:defRPr/>
              </a:pPr>
              <a:t>‹#›</a:t>
            </a:fld>
            <a:endParaRPr lang="en-US" dirty="0"/>
          </a:p>
        </p:txBody>
      </p:sp>
    </p:spTree>
    <p:extLst>
      <p:ext uri="{BB962C8B-B14F-4D97-AF65-F5344CB8AC3E}">
        <p14:creationId xmlns:p14="http://schemas.microsoft.com/office/powerpoint/2010/main" xmlns="" val="350008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0" y="0"/>
            <a:ext cx="9144000" cy="50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04800" y="698500"/>
            <a:ext cx="8610600" cy="431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5207000"/>
            <a:ext cx="19050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dirty="0"/>
          </a:p>
        </p:txBody>
      </p:sp>
      <p:sp>
        <p:nvSpPr>
          <p:cNvPr id="1030" name="Rectangle 6"/>
          <p:cNvSpPr>
            <a:spLocks noGrp="1" noChangeArrowheads="1"/>
          </p:cNvSpPr>
          <p:nvPr>
            <p:ph type="sldNum" sz="quarter" idx="4"/>
          </p:nvPr>
        </p:nvSpPr>
        <p:spPr bwMode="auto">
          <a:xfrm>
            <a:off x="8686800" y="5461000"/>
            <a:ext cx="457200" cy="25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b="1">
                <a:solidFill>
                  <a:schemeClr val="bg1"/>
                </a:solidFill>
                <a:latin typeface="Arial" pitchFamily="34" charset="0"/>
              </a:defRPr>
            </a:lvl1pPr>
          </a:lstStyle>
          <a:p>
            <a:pPr>
              <a:defRPr/>
            </a:pPr>
            <a:fld id="{058B422F-BE06-4BB0-9173-E47491106969}" type="slidenum">
              <a:rPr lang="en-US"/>
              <a:pPr>
                <a:defRPr/>
              </a:pPr>
              <a:t>‹#›</a:t>
            </a:fld>
            <a:endParaRPr lang="en-US" dirty="0"/>
          </a:p>
        </p:txBody>
      </p:sp>
      <p:sp>
        <p:nvSpPr>
          <p:cNvPr id="3" name="Rectangle 2"/>
          <p:cNvSpPr/>
          <p:nvPr userDrawn="1"/>
        </p:nvSpPr>
        <p:spPr>
          <a:xfrm>
            <a:off x="0" y="0"/>
            <a:ext cx="9144000" cy="5715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2pPr>
      <a:lvl3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3pPr>
      <a:lvl4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4pPr>
      <a:lvl5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5pPr>
      <a:lvl6pPr marL="457200" algn="ctr" rtl="0" fontAlgn="base">
        <a:spcBef>
          <a:spcPct val="0"/>
        </a:spcBef>
        <a:spcAft>
          <a:spcPct val="0"/>
        </a:spcAft>
        <a:defRPr sz="3200" b="1">
          <a:solidFill>
            <a:srgbClr val="FFFF00"/>
          </a:solidFill>
          <a:latin typeface="Arial" pitchFamily="34" charset="0"/>
        </a:defRPr>
      </a:lvl6pPr>
      <a:lvl7pPr marL="914400" algn="ctr" rtl="0" fontAlgn="base">
        <a:spcBef>
          <a:spcPct val="0"/>
        </a:spcBef>
        <a:spcAft>
          <a:spcPct val="0"/>
        </a:spcAft>
        <a:defRPr sz="3200" b="1">
          <a:solidFill>
            <a:srgbClr val="FFFF00"/>
          </a:solidFill>
          <a:latin typeface="Arial" pitchFamily="34" charset="0"/>
        </a:defRPr>
      </a:lvl7pPr>
      <a:lvl8pPr marL="1371600" algn="ctr" rtl="0" fontAlgn="base">
        <a:spcBef>
          <a:spcPct val="0"/>
        </a:spcBef>
        <a:spcAft>
          <a:spcPct val="0"/>
        </a:spcAft>
        <a:defRPr sz="3200" b="1">
          <a:solidFill>
            <a:srgbClr val="FFFF00"/>
          </a:solidFill>
          <a:latin typeface="Arial" pitchFamily="34" charset="0"/>
        </a:defRPr>
      </a:lvl8pPr>
      <a:lvl9pPr marL="1828800" algn="ctr" rtl="0" fontAlgn="base">
        <a:spcBef>
          <a:spcPct val="0"/>
        </a:spcBef>
        <a:spcAft>
          <a:spcPct val="0"/>
        </a:spcAft>
        <a:defRPr sz="3200" b="1">
          <a:solidFill>
            <a:srgbClr val="FFFF00"/>
          </a:solidFill>
          <a:latin typeface="Arial" pitchFamily="34" charset="0"/>
        </a:defRPr>
      </a:lvl9pPr>
    </p:titleStyle>
    <p:bodyStyle>
      <a:lvl1pPr marL="342900" indent="-342900" algn="l" rtl="0" eaLnBrk="0" fontAlgn="base" hangingPunct="0">
        <a:spcBef>
          <a:spcPct val="20000"/>
        </a:spcBef>
        <a:spcAft>
          <a:spcPct val="0"/>
        </a:spcAft>
        <a:buChar char="•"/>
        <a:defRPr sz="32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newworldencyclopedia.org/"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15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p:cNvSpPr>
            <a:spLocks noGrp="1"/>
          </p:cNvSpPr>
          <p:nvPr>
            <p:ph type="ctrTitle"/>
          </p:nvPr>
        </p:nvSpPr>
        <p:spPr>
          <a:xfrm>
            <a:off x="0" y="1775355"/>
            <a:ext cx="9144000" cy="1225021"/>
          </a:xfrm>
        </p:spPr>
        <p:txBody>
          <a:bodyPr/>
          <a:lstStyle/>
          <a:p>
            <a:r>
              <a:rPr lang="en-US" sz="6600" dirty="0" smtClean="0"/>
              <a:t>Wisdom</a:t>
            </a:r>
            <a:br>
              <a:rPr lang="en-US" sz="6600" dirty="0" smtClean="0"/>
            </a:br>
            <a:r>
              <a:rPr lang="en-US" sz="6600" dirty="0" smtClean="0"/>
              <a:t>Not of this World</a:t>
            </a:r>
            <a:endParaRPr lang="en-US" sz="5400" dirty="0"/>
          </a:p>
        </p:txBody>
      </p:sp>
      <p:sp>
        <p:nvSpPr>
          <p:cNvPr id="4" name="Subtitle 3"/>
          <p:cNvSpPr>
            <a:spLocks noGrp="1"/>
          </p:cNvSpPr>
          <p:nvPr>
            <p:ph type="subTitle" idx="1"/>
          </p:nvPr>
        </p:nvSpPr>
        <p:spPr>
          <a:xfrm>
            <a:off x="1371600" y="5313680"/>
            <a:ext cx="6400800" cy="393700"/>
          </a:xfrm>
        </p:spPr>
        <p:txBody>
          <a:bodyPr>
            <a:noAutofit/>
          </a:bodyPr>
          <a:lstStyle/>
          <a:p>
            <a:r>
              <a:rPr lang="en-US" sz="1800" dirty="0" smtClean="0"/>
              <a:t>Embry Hills - February, 2016</a:t>
            </a:r>
            <a:endParaRPr lang="en-US" sz="1800" dirty="0"/>
          </a:p>
        </p:txBody>
      </p:sp>
      <p:sp>
        <p:nvSpPr>
          <p:cNvPr id="6148" name="Slide Number Placeholder 3"/>
          <p:cNvSpPr>
            <a:spLocks noGrp="1"/>
          </p:cNvSpPr>
          <p:nvPr>
            <p:ph type="sldNum" sz="quarter" idx="12"/>
          </p:nvPr>
        </p:nvSpPr>
        <p:spPr>
          <a:noFill/>
        </p:spPr>
        <p:txBody>
          <a:bodyPr/>
          <a:lstStyle/>
          <a:p>
            <a:fld id="{C23B408B-7A52-439F-A942-49859F450FFC}" type="slidenum">
              <a:rPr lang="en-US" smtClean="0"/>
              <a:pPr/>
              <a:t>1</a:t>
            </a:fld>
            <a:endParaRPr lang="en-US" dirty="0" smtClean="0"/>
          </a:p>
        </p:txBody>
      </p:sp>
    </p:spTree>
    <p:extLst>
      <p:ext uri="{BB962C8B-B14F-4D97-AF65-F5344CB8AC3E}">
        <p14:creationId xmlns:p14="http://schemas.microsoft.com/office/powerpoint/2010/main" xmlns="" val="2532656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34250" y="1778000"/>
            <a:ext cx="8551333" cy="2726267"/>
          </a:xfrm>
        </p:spPr>
        <p:txBody>
          <a:bodyPr>
            <a:normAutofit/>
          </a:bodyPr>
          <a:lstStyle/>
          <a:p>
            <a:pPr marL="0" indent="0">
              <a:spcBef>
                <a:spcPts val="300"/>
              </a:spcBef>
              <a:buNone/>
            </a:pPr>
            <a:r>
              <a:rPr lang="en-US" sz="2800" dirty="0" smtClean="0"/>
              <a:t>“Simplifying </a:t>
            </a:r>
            <a:r>
              <a:rPr lang="en-US" sz="2800" dirty="0"/>
              <a:t>to the extreme, I </a:t>
            </a:r>
            <a:r>
              <a:rPr lang="en-US" sz="2800" dirty="0" smtClean="0"/>
              <a:t>define postmodernism </a:t>
            </a:r>
            <a:r>
              <a:rPr lang="en-US" sz="2800" dirty="0"/>
              <a:t>as [disbelief] towards metanarratives.” </a:t>
            </a:r>
            <a:r>
              <a:rPr lang="en-US" sz="2800" dirty="0" smtClean="0"/>
              <a:t/>
            </a:r>
            <a:br>
              <a:rPr lang="en-US" sz="2800" dirty="0" smtClean="0"/>
            </a:br>
            <a:r>
              <a:rPr lang="en-US" sz="2800" dirty="0" smtClean="0"/>
              <a:t>  </a:t>
            </a:r>
            <a:r>
              <a:rPr lang="en-US" sz="2800" dirty="0"/>
              <a:t/>
            </a:r>
            <a:br>
              <a:rPr lang="en-US" sz="2800" dirty="0"/>
            </a:br>
            <a:r>
              <a:rPr lang="en-US" sz="2800" b="0" i="1" dirty="0"/>
              <a:t>Jean-Francois Lyotard, </a:t>
            </a:r>
            <a:r>
              <a:rPr lang="en-US" sz="2800" b="0" i="1" u="sng" dirty="0"/>
              <a:t>The Postmodern Condition</a:t>
            </a:r>
            <a:r>
              <a:rPr lang="en-US" sz="2800" b="0" i="1" dirty="0"/>
              <a:t>, 1979.</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10</a:t>
            </a:fld>
            <a:endParaRPr lang="en-US" dirty="0"/>
          </a:p>
        </p:txBody>
      </p:sp>
    </p:spTree>
    <p:extLst>
      <p:ext uri="{BB962C8B-B14F-4D97-AF65-F5344CB8AC3E}">
        <p14:creationId xmlns:p14="http://schemas.microsoft.com/office/powerpoint/2010/main" xmlns="" val="1586291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432777"/>
            <a:ext cx="7772400" cy="508000"/>
          </a:xfrm>
        </p:spPr>
        <p:txBody>
          <a:bodyPr/>
          <a:lstStyle/>
          <a:p>
            <a:r>
              <a:rPr lang="en-US" dirty="0" smtClean="0"/>
              <a:t>Why the Post-Modern World Does not Like Metanarratives</a:t>
            </a:r>
            <a:endParaRPr lang="en-US" dirty="0"/>
          </a:p>
        </p:txBody>
      </p:sp>
      <p:sp>
        <p:nvSpPr>
          <p:cNvPr id="3" name="Content Placeholder 2"/>
          <p:cNvSpPr>
            <a:spLocks noGrp="1"/>
          </p:cNvSpPr>
          <p:nvPr>
            <p:ph idx="1"/>
          </p:nvPr>
        </p:nvSpPr>
        <p:spPr>
          <a:xfrm>
            <a:off x="181708" y="1532965"/>
            <a:ext cx="8733692" cy="4102903"/>
          </a:xfrm>
        </p:spPr>
        <p:txBody>
          <a:bodyPr>
            <a:normAutofit/>
          </a:bodyPr>
          <a:lstStyle/>
          <a:p>
            <a:pPr marL="514350" indent="-514350">
              <a:buFont typeface="+mj-lt"/>
              <a:buAutoNum type="arabicPeriod"/>
            </a:pPr>
            <a:r>
              <a:rPr lang="en-US" dirty="0"/>
              <a:t>Their source is outside </a:t>
            </a:r>
            <a:r>
              <a:rPr lang="en-US" dirty="0" smtClean="0"/>
              <a:t>man’s experience</a:t>
            </a:r>
            <a:r>
              <a:rPr lang="en-US" dirty="0"/>
              <a:t>.</a:t>
            </a:r>
          </a:p>
          <a:p>
            <a:pPr marL="514350" indent="-514350">
              <a:buFont typeface="+mj-lt"/>
              <a:buAutoNum type="arabicPeriod"/>
            </a:pPr>
            <a:r>
              <a:rPr lang="en-US" dirty="0" smtClean="0"/>
              <a:t>They represent absolute, unchanging premises.</a:t>
            </a:r>
            <a:endParaRPr lang="en-US" dirty="0"/>
          </a:p>
          <a:p>
            <a:pPr marL="514350" indent="-514350">
              <a:buFont typeface="+mj-lt"/>
              <a:buAutoNum type="arabicPeriod"/>
            </a:pPr>
            <a:r>
              <a:rPr lang="en-US" dirty="0"/>
              <a:t>They have a [recent] bad track record (e.g. Marxism, Evolution, Scientism).</a:t>
            </a:r>
          </a:p>
          <a:p>
            <a:pPr marL="514350" indent="-514350">
              <a:buFont typeface="+mj-lt"/>
              <a:buAutoNum type="arabicPeriod"/>
            </a:pPr>
            <a:r>
              <a:rPr lang="en-US" dirty="0"/>
              <a:t>They control people’s behavior:  encouraging prejudice, repression, hostility, &amp; domination.</a:t>
            </a:r>
          </a:p>
          <a:p>
            <a:pPr marL="514350" indent="-514350">
              <a:buFont typeface="+mj-lt"/>
              <a:buAutoNum type="arabicPeriod"/>
            </a:pPr>
            <a:r>
              <a:rPr lang="en-US" dirty="0" smtClean="0"/>
              <a:t>They are [mostly] fictitious.</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11</a:t>
            </a:fld>
            <a:endParaRPr lang="en-US" dirty="0"/>
          </a:p>
        </p:txBody>
      </p:sp>
    </p:spTree>
    <p:extLst>
      <p:ext uri="{BB962C8B-B14F-4D97-AF65-F5344CB8AC3E}">
        <p14:creationId xmlns:p14="http://schemas.microsoft.com/office/powerpoint/2010/main" xmlns="" val="1184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875"/>
            <a:ext cx="9144000" cy="597138"/>
          </a:xfrm>
        </p:spPr>
        <p:txBody>
          <a:bodyPr/>
          <a:lstStyle/>
          <a:p>
            <a:r>
              <a:rPr lang="en-US" sz="4000" dirty="0" smtClean="0"/>
              <a:t>The Bible Story—A Metanarrative?</a:t>
            </a:r>
            <a:endParaRPr lang="en-US" sz="4000" dirty="0"/>
          </a:p>
        </p:txBody>
      </p:sp>
      <p:sp>
        <p:nvSpPr>
          <p:cNvPr id="3" name="Content Placeholder 2"/>
          <p:cNvSpPr>
            <a:spLocks noGrp="1"/>
          </p:cNvSpPr>
          <p:nvPr>
            <p:ph idx="1"/>
          </p:nvPr>
        </p:nvSpPr>
        <p:spPr>
          <a:xfrm>
            <a:off x="152400" y="1181100"/>
            <a:ext cx="5334000" cy="3854536"/>
          </a:xfrm>
        </p:spPr>
        <p:txBody>
          <a:bodyPr>
            <a:normAutofit fontScale="92500" lnSpcReduction="20000"/>
          </a:bodyPr>
          <a:lstStyle/>
          <a:p>
            <a:r>
              <a:rPr lang="en-US" dirty="0"/>
              <a:t>God’s Sovereignty &amp; Action</a:t>
            </a:r>
            <a:br>
              <a:rPr lang="en-US" dirty="0"/>
            </a:br>
            <a:endParaRPr lang="en-US" dirty="0"/>
          </a:p>
          <a:p>
            <a:r>
              <a:rPr lang="en-US" dirty="0"/>
              <a:t>Man as a Spiritual Creation</a:t>
            </a:r>
            <a:br>
              <a:rPr lang="en-US" dirty="0"/>
            </a:br>
            <a:endParaRPr lang="en-US" dirty="0"/>
          </a:p>
          <a:p>
            <a:r>
              <a:rPr lang="en-US" dirty="0"/>
              <a:t>A Fallen World:  Evil vs Good</a:t>
            </a:r>
            <a:br>
              <a:rPr lang="en-US" dirty="0"/>
            </a:br>
            <a:endParaRPr lang="en-US" dirty="0"/>
          </a:p>
          <a:p>
            <a:r>
              <a:rPr lang="en-US" dirty="0"/>
              <a:t>God </a:t>
            </a:r>
            <a:r>
              <a:rPr lang="en-US" dirty="0" smtClean="0"/>
              <a:t>Redeems </a:t>
            </a:r>
            <a:r>
              <a:rPr lang="en-US" dirty="0"/>
              <a:t>Man</a:t>
            </a:r>
            <a:br>
              <a:rPr lang="en-US" dirty="0"/>
            </a:br>
            <a:endParaRPr lang="en-US" dirty="0"/>
          </a:p>
          <a:p>
            <a:r>
              <a:rPr lang="en-US" dirty="0"/>
              <a:t>Suffering </a:t>
            </a:r>
            <a:r>
              <a:rPr lang="en-US" dirty="0">
                <a:sym typeface="Wingdings" panose="05000000000000000000" pitchFamily="2" charset="2"/>
              </a:rPr>
              <a:t> </a:t>
            </a:r>
            <a:r>
              <a:rPr lang="en-US" dirty="0"/>
              <a:t>Glory</a:t>
            </a:r>
          </a:p>
        </p:txBody>
      </p:sp>
      <p:sp>
        <p:nvSpPr>
          <p:cNvPr id="4" name="Slide Number Placeholder 3"/>
          <p:cNvSpPr>
            <a:spLocks noGrp="1"/>
          </p:cNvSpPr>
          <p:nvPr>
            <p:ph type="sldNum" sz="quarter" idx="12"/>
          </p:nvPr>
        </p:nvSpPr>
        <p:spPr>
          <a:xfrm>
            <a:off x="8709709" y="5389069"/>
            <a:ext cx="457200" cy="254000"/>
          </a:xfrm>
        </p:spPr>
        <p:txBody>
          <a:bodyPr/>
          <a:lstStyle/>
          <a:p>
            <a:pPr>
              <a:defRPr/>
            </a:pPr>
            <a:fld id="{B6A389DF-B1F5-4991-89B8-72C57CDB73FE}" type="slidenum">
              <a:rPr lang="en-US" smtClean="0"/>
              <a:pPr>
                <a:defRPr/>
              </a:pPr>
              <a:t>12</a:t>
            </a:fld>
            <a:endParaRPr lang="en-US" dirty="0"/>
          </a:p>
        </p:txBody>
      </p:sp>
      <p:sp>
        <p:nvSpPr>
          <p:cNvPr id="6" name="Rounded Rectangular Callout 5"/>
          <p:cNvSpPr/>
          <p:nvPr/>
        </p:nvSpPr>
        <p:spPr>
          <a:xfrm>
            <a:off x="5210549" y="613013"/>
            <a:ext cx="3612776" cy="1000125"/>
          </a:xfrm>
          <a:prstGeom prst="wedgeRoundRectCallout">
            <a:avLst>
              <a:gd name="adj1" fmla="val -55704"/>
              <a:gd name="adj2" fmla="val 29829"/>
              <a:gd name="adj3" fmla="val 16667"/>
            </a:avLst>
          </a:prstGeom>
          <a:solidFill>
            <a:srgbClr val="FFFF00"/>
          </a:solidFill>
          <a:ln w="1905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nchorCtr="0"/>
          <a:lstStyle/>
          <a:p>
            <a:pPr marL="173038" indent="-173038">
              <a:buFont typeface="Arial" panose="020B0604020202020204" pitchFamily="34" charset="0"/>
              <a:buChar char="•"/>
            </a:pPr>
            <a:r>
              <a:rPr lang="en-US" sz="1800" dirty="0" smtClean="0">
                <a:solidFill>
                  <a:schemeClr val="tx1"/>
                </a:solidFill>
              </a:rPr>
              <a:t>Pre-existence (w/ Love &amp; Plan)</a:t>
            </a:r>
          </a:p>
          <a:p>
            <a:pPr marL="173038" indent="-173038">
              <a:buFont typeface="Arial" panose="020B0604020202020204" pitchFamily="34" charset="0"/>
              <a:buChar char="•"/>
            </a:pPr>
            <a:r>
              <a:rPr lang="en-US" sz="1800" dirty="0" smtClean="0">
                <a:solidFill>
                  <a:schemeClr val="tx1"/>
                </a:solidFill>
              </a:rPr>
              <a:t>Creation with Purpose</a:t>
            </a:r>
          </a:p>
          <a:p>
            <a:pPr marL="173038" indent="-173038">
              <a:buFont typeface="Arial" panose="020B0604020202020204" pitchFamily="34" charset="0"/>
              <a:buChar char="•"/>
            </a:pPr>
            <a:r>
              <a:rPr lang="en-US" sz="1800" dirty="0" smtClean="0">
                <a:solidFill>
                  <a:schemeClr val="tx1"/>
                </a:solidFill>
              </a:rPr>
              <a:t>Command &amp; Rule in the World</a:t>
            </a:r>
          </a:p>
          <a:p>
            <a:pPr marL="342900" indent="-342900">
              <a:buFont typeface="Arial" panose="020B0604020202020204" pitchFamily="34" charset="0"/>
              <a:buChar char="•"/>
            </a:pPr>
            <a:endParaRPr lang="en-US" sz="1800" dirty="0">
              <a:solidFill>
                <a:schemeClr val="tx1"/>
              </a:solidFill>
            </a:endParaRPr>
          </a:p>
        </p:txBody>
      </p:sp>
      <p:sp>
        <p:nvSpPr>
          <p:cNvPr id="7" name="Rounded Rectangular Callout 6"/>
          <p:cNvSpPr/>
          <p:nvPr/>
        </p:nvSpPr>
        <p:spPr>
          <a:xfrm>
            <a:off x="5257799" y="1536819"/>
            <a:ext cx="3659698" cy="1000125"/>
          </a:xfrm>
          <a:prstGeom prst="wedgeRoundRectCallout">
            <a:avLst>
              <a:gd name="adj1" fmla="val -56763"/>
              <a:gd name="adj2" fmla="val 19229"/>
              <a:gd name="adj3" fmla="val 16667"/>
            </a:avLst>
          </a:prstGeom>
          <a:solidFill>
            <a:srgbClr val="FFFF00"/>
          </a:solidFill>
          <a:ln w="1905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nchorCtr="0"/>
          <a:lstStyle/>
          <a:p>
            <a:pPr marL="173038" indent="-173038">
              <a:buFont typeface="Arial" panose="020B0604020202020204" pitchFamily="34" charset="0"/>
              <a:buChar char="•"/>
            </a:pPr>
            <a:r>
              <a:rPr lang="en-US" sz="1800" dirty="0" smtClean="0">
                <a:solidFill>
                  <a:schemeClr val="tx1"/>
                </a:solidFill>
              </a:rPr>
              <a:t>Created in God’s Image</a:t>
            </a:r>
          </a:p>
          <a:p>
            <a:pPr marL="173038" indent="-173038">
              <a:buFont typeface="Arial" panose="020B0604020202020204" pitchFamily="34" charset="0"/>
              <a:buChar char="•"/>
            </a:pPr>
            <a:r>
              <a:rPr lang="en-US" sz="1800" dirty="0" smtClean="0">
                <a:solidFill>
                  <a:schemeClr val="tx1"/>
                </a:solidFill>
              </a:rPr>
              <a:t>Male &amp; Female; Father &amp; Child</a:t>
            </a:r>
          </a:p>
          <a:p>
            <a:pPr marL="173038" indent="-173038">
              <a:buFont typeface="Arial" panose="020B0604020202020204" pitchFamily="34" charset="0"/>
              <a:buChar char="•"/>
            </a:pPr>
            <a:r>
              <a:rPr lang="en-US" sz="1800" dirty="0" smtClean="0">
                <a:solidFill>
                  <a:schemeClr val="tx1"/>
                </a:solidFill>
              </a:rPr>
              <a:t>Judgement by God</a:t>
            </a:r>
            <a:endParaRPr lang="en-US" sz="1800" dirty="0">
              <a:solidFill>
                <a:schemeClr val="tx1"/>
              </a:solidFill>
            </a:endParaRPr>
          </a:p>
        </p:txBody>
      </p:sp>
      <p:sp>
        <p:nvSpPr>
          <p:cNvPr id="8" name="Rounded Rectangular Callout 7"/>
          <p:cNvSpPr/>
          <p:nvPr/>
        </p:nvSpPr>
        <p:spPr>
          <a:xfrm>
            <a:off x="5334000" y="2449309"/>
            <a:ext cx="3676650" cy="1000125"/>
          </a:xfrm>
          <a:prstGeom prst="wedgeRoundRectCallout">
            <a:avLst>
              <a:gd name="adj1" fmla="val -54923"/>
              <a:gd name="adj2" fmla="val 7304"/>
              <a:gd name="adj3" fmla="val 16667"/>
            </a:avLst>
          </a:prstGeom>
          <a:solidFill>
            <a:srgbClr val="FFFF00"/>
          </a:solidFill>
          <a:ln w="1905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nchorCtr="0"/>
          <a:lstStyle/>
          <a:p>
            <a:pPr marL="173038" indent="-173038">
              <a:buFont typeface="Arial" panose="020B0604020202020204" pitchFamily="34" charset="0"/>
              <a:buChar char="•"/>
            </a:pPr>
            <a:r>
              <a:rPr lang="en-US" sz="1800" dirty="0" smtClean="0">
                <a:solidFill>
                  <a:schemeClr val="tx1"/>
                </a:solidFill>
              </a:rPr>
              <a:t>Consequences of Sin</a:t>
            </a:r>
          </a:p>
          <a:p>
            <a:pPr marL="173038" indent="-173038">
              <a:buFont typeface="Arial" panose="020B0604020202020204" pitchFamily="34" charset="0"/>
              <a:buChar char="•"/>
            </a:pPr>
            <a:r>
              <a:rPr lang="en-US" sz="1800" dirty="0" smtClean="0">
                <a:solidFill>
                  <a:schemeClr val="tx1"/>
                </a:solidFill>
              </a:rPr>
              <a:t>Pervasive Suffering &amp; Harm</a:t>
            </a:r>
          </a:p>
          <a:p>
            <a:pPr marL="173038" indent="-173038">
              <a:buFont typeface="Arial" panose="020B0604020202020204" pitchFamily="34" charset="0"/>
              <a:buChar char="•"/>
            </a:pPr>
            <a:r>
              <a:rPr lang="en-US" sz="1800" dirty="0" smtClean="0">
                <a:solidFill>
                  <a:schemeClr val="tx1"/>
                </a:solidFill>
              </a:rPr>
              <a:t>Constant Conflict: Good &amp; Evil</a:t>
            </a:r>
            <a:endParaRPr lang="en-US" sz="1800" dirty="0">
              <a:solidFill>
                <a:schemeClr val="tx1"/>
              </a:solidFill>
            </a:endParaRPr>
          </a:p>
        </p:txBody>
      </p:sp>
      <p:sp>
        <p:nvSpPr>
          <p:cNvPr id="9" name="Rounded Rectangular Callout 8"/>
          <p:cNvSpPr/>
          <p:nvPr/>
        </p:nvSpPr>
        <p:spPr>
          <a:xfrm>
            <a:off x="3939988" y="3374735"/>
            <a:ext cx="4854388" cy="987189"/>
          </a:xfrm>
          <a:prstGeom prst="wedgeRoundRectCallout">
            <a:avLst>
              <a:gd name="adj1" fmla="val -56760"/>
              <a:gd name="adj2" fmla="val 5243"/>
              <a:gd name="adj3" fmla="val 16667"/>
            </a:avLst>
          </a:prstGeom>
          <a:solidFill>
            <a:srgbClr val="FFFF00"/>
          </a:solidFill>
          <a:ln w="1905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nchorCtr="0"/>
          <a:lstStyle/>
          <a:p>
            <a:pPr marL="173038" indent="-173038">
              <a:buFont typeface="Arial" panose="020B0604020202020204" pitchFamily="34" charset="0"/>
              <a:buChar char="•"/>
            </a:pPr>
            <a:r>
              <a:rPr lang="en-US" sz="1800" dirty="0" smtClean="0">
                <a:solidFill>
                  <a:schemeClr val="tx1"/>
                </a:solidFill>
              </a:rPr>
              <a:t>Planned before time;  History’s purpose</a:t>
            </a:r>
          </a:p>
          <a:p>
            <a:pPr marL="173038" indent="-173038">
              <a:buFont typeface="Arial" panose="020B0604020202020204" pitchFamily="34" charset="0"/>
              <a:buChar char="•"/>
            </a:pPr>
            <a:r>
              <a:rPr lang="en-US" sz="1800" dirty="0" smtClean="0">
                <a:solidFill>
                  <a:schemeClr val="tx1"/>
                </a:solidFill>
              </a:rPr>
              <a:t>Jesus came as God in the Flesh</a:t>
            </a:r>
          </a:p>
          <a:p>
            <a:pPr marL="173038" indent="-173038">
              <a:buFont typeface="Arial" panose="020B0604020202020204" pitchFamily="34" charset="0"/>
              <a:buChar char="•"/>
            </a:pPr>
            <a:r>
              <a:rPr lang="en-US" sz="1800" b="1" dirty="0" smtClean="0">
                <a:solidFill>
                  <a:schemeClr val="tx1"/>
                </a:solidFill>
              </a:rPr>
              <a:t>Solution to Sin through the Cross</a:t>
            </a:r>
            <a:endParaRPr lang="en-US" sz="1800" b="1" dirty="0">
              <a:solidFill>
                <a:schemeClr val="tx1"/>
              </a:solidFill>
            </a:endParaRPr>
          </a:p>
        </p:txBody>
      </p:sp>
      <p:sp>
        <p:nvSpPr>
          <p:cNvPr id="10" name="Rounded Rectangular Callout 9"/>
          <p:cNvSpPr/>
          <p:nvPr/>
        </p:nvSpPr>
        <p:spPr>
          <a:xfrm>
            <a:off x="3743555" y="4331504"/>
            <a:ext cx="4966154" cy="1311565"/>
          </a:xfrm>
          <a:prstGeom prst="wedgeRoundRectCallout">
            <a:avLst>
              <a:gd name="adj1" fmla="val -56757"/>
              <a:gd name="adj2" fmla="val -18646"/>
              <a:gd name="adj3" fmla="val 16667"/>
            </a:avLst>
          </a:prstGeom>
          <a:solidFill>
            <a:srgbClr val="FFFF00"/>
          </a:solidFill>
          <a:ln w="1905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nchorCtr="0"/>
          <a:lstStyle/>
          <a:p>
            <a:pPr marL="173038" indent="-173038">
              <a:buFont typeface="Arial" panose="020B0604020202020204" pitchFamily="34" charset="0"/>
              <a:buChar char="•"/>
            </a:pPr>
            <a:r>
              <a:rPr lang="en-US" sz="1800" dirty="0">
                <a:solidFill>
                  <a:schemeClr val="tx1"/>
                </a:solidFill>
              </a:rPr>
              <a:t>Certain suffering, but temporary</a:t>
            </a:r>
          </a:p>
          <a:p>
            <a:pPr marL="173038" indent="-173038">
              <a:buFont typeface="Arial" panose="020B0604020202020204" pitchFamily="34" charset="0"/>
              <a:buChar char="•"/>
            </a:pPr>
            <a:r>
              <a:rPr lang="en-US" sz="1800" dirty="0" smtClean="0">
                <a:solidFill>
                  <a:schemeClr val="tx1"/>
                </a:solidFill>
              </a:rPr>
              <a:t>Exemplified in Jesus</a:t>
            </a:r>
          </a:p>
          <a:p>
            <a:pPr marL="173038" indent="-173038">
              <a:buFont typeface="Arial" panose="020B0604020202020204" pitchFamily="34" charset="0"/>
              <a:buChar char="•"/>
            </a:pPr>
            <a:r>
              <a:rPr lang="en-US" sz="1800" dirty="0" smtClean="0">
                <a:solidFill>
                  <a:schemeClr val="tx1"/>
                </a:solidFill>
              </a:rPr>
              <a:t>Relieved &amp; vindicated by God’s Judgement</a:t>
            </a:r>
          </a:p>
          <a:p>
            <a:pPr marL="173038" indent="-173038">
              <a:buFont typeface="Arial" panose="020B0604020202020204" pitchFamily="34" charset="0"/>
              <a:buChar char="•"/>
            </a:pPr>
            <a:r>
              <a:rPr lang="en-US" sz="1800" dirty="0" smtClean="0">
                <a:solidFill>
                  <a:schemeClr val="tx1"/>
                </a:solidFill>
              </a:rPr>
              <a:t>Culminates in eternal fellowship with God</a:t>
            </a:r>
          </a:p>
          <a:p>
            <a:pPr marL="173038" indent="-173038">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xmlns="" val="322511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left)">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left)">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the Beginning</a:t>
            </a:r>
            <a:endParaRPr lang="en-US" dirty="0"/>
          </a:p>
        </p:txBody>
      </p:sp>
      <p:sp>
        <p:nvSpPr>
          <p:cNvPr id="3" name="Content Placeholder 2"/>
          <p:cNvSpPr>
            <a:spLocks noGrp="1"/>
          </p:cNvSpPr>
          <p:nvPr>
            <p:ph idx="1"/>
          </p:nvPr>
        </p:nvSpPr>
        <p:spPr>
          <a:xfrm>
            <a:off x="225673" y="723899"/>
            <a:ext cx="4955928" cy="4419601"/>
          </a:xfrm>
        </p:spPr>
        <p:txBody>
          <a:bodyPr>
            <a:normAutofit lnSpcReduction="10000"/>
          </a:bodyPr>
          <a:lstStyle/>
          <a:p>
            <a:pPr marL="0" indent="0" algn="ctr">
              <a:buNone/>
            </a:pPr>
            <a:r>
              <a:rPr lang="en-US" sz="2800" u="sng" dirty="0" smtClean="0"/>
              <a:t>Elements of the Narrative</a:t>
            </a:r>
          </a:p>
          <a:p>
            <a:r>
              <a:rPr lang="en-US" sz="2800" dirty="0"/>
              <a:t>God’s Sovereignty &amp; Action</a:t>
            </a:r>
            <a:br>
              <a:rPr lang="en-US" sz="2800" dirty="0"/>
            </a:br>
            <a:endParaRPr lang="en-US" sz="2800" dirty="0"/>
          </a:p>
          <a:p>
            <a:r>
              <a:rPr lang="en-US" sz="2800" dirty="0"/>
              <a:t>Man as a Spiritual Creation</a:t>
            </a:r>
            <a:br>
              <a:rPr lang="en-US" sz="2800" dirty="0"/>
            </a:br>
            <a:endParaRPr lang="en-US" sz="2800" dirty="0"/>
          </a:p>
          <a:p>
            <a:r>
              <a:rPr lang="en-US" sz="2800" dirty="0"/>
              <a:t>A Fallen World:  Evil vs Good</a:t>
            </a:r>
            <a:br>
              <a:rPr lang="en-US" sz="2800" dirty="0"/>
            </a:br>
            <a:endParaRPr lang="en-US" sz="2800" dirty="0"/>
          </a:p>
          <a:p>
            <a:r>
              <a:rPr lang="en-US" sz="2800" dirty="0"/>
              <a:t>God Redeems Man</a:t>
            </a:r>
            <a:br>
              <a:rPr lang="en-US" sz="2800" dirty="0"/>
            </a:br>
            <a:endParaRPr lang="en-US" sz="2800" dirty="0"/>
          </a:p>
          <a:p>
            <a:r>
              <a:rPr lang="en-US" sz="2800" dirty="0"/>
              <a:t>Suffering </a:t>
            </a:r>
            <a:r>
              <a:rPr lang="en-US" sz="2800" dirty="0">
                <a:sym typeface="Wingdings" panose="05000000000000000000" pitchFamily="2" charset="2"/>
              </a:rPr>
              <a:t> </a:t>
            </a:r>
            <a:r>
              <a:rPr lang="en-US" sz="2800" dirty="0" smtClean="0"/>
              <a:t>Glory</a:t>
            </a:r>
            <a:endParaRPr lang="en-US" sz="280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13</a:t>
            </a:fld>
            <a:endParaRPr lang="en-US" dirty="0"/>
          </a:p>
        </p:txBody>
      </p:sp>
      <p:sp>
        <p:nvSpPr>
          <p:cNvPr id="5" name="Content Placeholder 2"/>
          <p:cNvSpPr txBox="1">
            <a:spLocks/>
          </p:cNvSpPr>
          <p:nvPr/>
        </p:nvSpPr>
        <p:spPr bwMode="auto">
          <a:xfrm>
            <a:off x="5410200" y="723899"/>
            <a:ext cx="3475889" cy="49911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a:bodyPr>
          <a:lstStyle>
            <a:lvl1pPr marL="342900" indent="-342900" algn="l" rtl="0" eaLnBrk="0" fontAlgn="base" hangingPunct="0">
              <a:spcBef>
                <a:spcPct val="20000"/>
              </a:spcBef>
              <a:spcAft>
                <a:spcPct val="0"/>
              </a:spcAft>
              <a:buChar char="•"/>
              <a:defRPr sz="32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a:lstStyle>
          <a:p>
            <a:pPr marL="0" indent="0" algn="ctr">
              <a:buNone/>
            </a:pPr>
            <a:r>
              <a:rPr lang="en-US" sz="2800" u="sng" kern="0" dirty="0" smtClean="0"/>
              <a:t>Genesis Account</a:t>
            </a:r>
          </a:p>
          <a:p>
            <a:r>
              <a:rPr lang="en-US" sz="2800" kern="0" dirty="0" smtClean="0"/>
              <a:t>God created</a:t>
            </a:r>
            <a:br>
              <a:rPr lang="en-US" sz="2800" kern="0" dirty="0" smtClean="0"/>
            </a:br>
            <a:r>
              <a:rPr lang="en-US" sz="2800" kern="0" dirty="0" smtClean="0"/>
              <a:t>(1:1,27,31)</a:t>
            </a:r>
          </a:p>
          <a:p>
            <a:r>
              <a:rPr lang="en-US" sz="2800" kern="0" dirty="0" smtClean="0"/>
              <a:t>Man in Image of God</a:t>
            </a:r>
            <a:br>
              <a:rPr lang="en-US" sz="2800" kern="0" dirty="0" smtClean="0"/>
            </a:br>
            <a:r>
              <a:rPr lang="en-US" sz="2800" kern="0" dirty="0" smtClean="0"/>
              <a:t>(1:27)</a:t>
            </a:r>
          </a:p>
          <a:p>
            <a:r>
              <a:rPr lang="en-US" sz="2800" kern="0" dirty="0" smtClean="0"/>
              <a:t>Cursed World</a:t>
            </a:r>
            <a:br>
              <a:rPr lang="en-US" sz="2800" kern="0" dirty="0" smtClean="0"/>
            </a:br>
            <a:r>
              <a:rPr lang="en-US" sz="2800" kern="0" dirty="0" smtClean="0"/>
              <a:t>(3:14-19)</a:t>
            </a:r>
          </a:p>
          <a:p>
            <a:r>
              <a:rPr lang="en-US" sz="2800" kern="0" dirty="0" smtClean="0"/>
              <a:t>Seed of woman</a:t>
            </a:r>
            <a:br>
              <a:rPr lang="en-US" sz="2800" kern="0" dirty="0" smtClean="0"/>
            </a:br>
            <a:r>
              <a:rPr lang="en-US" sz="2800" kern="0" dirty="0" smtClean="0"/>
              <a:t>(3:15)</a:t>
            </a:r>
          </a:p>
          <a:p>
            <a:r>
              <a:rPr lang="en-US" sz="2800" kern="0" dirty="0" smtClean="0"/>
              <a:t>Bruise his head</a:t>
            </a:r>
            <a:br>
              <a:rPr lang="en-US" sz="2800" kern="0" dirty="0" smtClean="0"/>
            </a:br>
            <a:r>
              <a:rPr lang="en-US" sz="2800" kern="0" dirty="0" smtClean="0"/>
              <a:t>(3:15)</a:t>
            </a:r>
          </a:p>
          <a:p>
            <a:endParaRPr lang="en-US" sz="2800" kern="0" dirty="0"/>
          </a:p>
        </p:txBody>
      </p:sp>
    </p:spTree>
    <p:extLst>
      <p:ext uri="{BB962C8B-B14F-4D97-AF65-F5344CB8AC3E}">
        <p14:creationId xmlns:p14="http://schemas.microsoft.com/office/powerpoint/2010/main" xmlns="" val="83106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1892300"/>
            <a:ext cx="7772400" cy="508000"/>
          </a:xfrm>
        </p:spPr>
        <p:txBody>
          <a:bodyPr/>
          <a:lstStyle/>
          <a:p>
            <a:r>
              <a:rPr lang="en-US" sz="5400" dirty="0" smtClean="0"/>
              <a:t>WARNING</a:t>
            </a:r>
            <a:endParaRPr lang="en-US" sz="5400" dirty="0"/>
          </a:p>
        </p:txBody>
      </p:sp>
      <p:sp>
        <p:nvSpPr>
          <p:cNvPr id="3" name="Content Placeholder 2"/>
          <p:cNvSpPr>
            <a:spLocks noGrp="1"/>
          </p:cNvSpPr>
          <p:nvPr>
            <p:ph idx="1"/>
          </p:nvPr>
        </p:nvSpPr>
        <p:spPr>
          <a:xfrm>
            <a:off x="1295400" y="2857500"/>
            <a:ext cx="6553200" cy="2209800"/>
          </a:xfrm>
        </p:spPr>
        <p:txBody>
          <a:bodyPr>
            <a:normAutofit/>
          </a:bodyPr>
          <a:lstStyle/>
          <a:p>
            <a:pPr marL="0" indent="0" algn="ctr">
              <a:spcBef>
                <a:spcPts val="0"/>
              </a:spcBef>
              <a:spcAft>
                <a:spcPts val="3000"/>
              </a:spcAft>
              <a:buNone/>
            </a:pPr>
            <a:r>
              <a:rPr lang="en-US" sz="4000" dirty="0" smtClean="0"/>
              <a:t>The Bible is not just a story.</a:t>
            </a:r>
          </a:p>
          <a:p>
            <a:pPr marL="0" indent="0" algn="ctr">
              <a:spcBef>
                <a:spcPts val="0"/>
              </a:spcBef>
              <a:spcAft>
                <a:spcPts val="3000"/>
              </a:spcAft>
              <a:buNone/>
            </a:pPr>
            <a:r>
              <a:rPr lang="en-US" sz="4000" dirty="0" smtClean="0"/>
              <a:t>The Bible is not just story.</a:t>
            </a:r>
            <a:endParaRPr lang="en-US" sz="400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14</a:t>
            </a:fld>
            <a:endParaRPr lang="en-US" dirty="0"/>
          </a:p>
        </p:txBody>
      </p:sp>
      <p:pic>
        <p:nvPicPr>
          <p:cNvPr id="1028" name="Picture 4" descr="https://upload.wikimedia.org/wikipedia/commons/thumb/2/24/Warning_icon.svg/2000px-Warning_icon.svg.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5700" y="183591"/>
            <a:ext cx="1752600" cy="155630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0269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4112"/>
            <a:ext cx="7772400" cy="508000"/>
          </a:xfrm>
        </p:spPr>
        <p:txBody>
          <a:bodyPr/>
          <a:lstStyle/>
          <a:p>
            <a:r>
              <a:rPr lang="en-US" dirty="0" smtClean="0"/>
              <a:t>Metanarrative in James</a:t>
            </a:r>
            <a:endParaRPr lang="en-US" dirty="0"/>
          </a:p>
        </p:txBody>
      </p:sp>
      <p:sp>
        <p:nvSpPr>
          <p:cNvPr id="5" name="Slide Number Placeholder 4"/>
          <p:cNvSpPr>
            <a:spLocks noGrp="1"/>
          </p:cNvSpPr>
          <p:nvPr>
            <p:ph type="sldNum" sz="quarter" idx="12"/>
          </p:nvPr>
        </p:nvSpPr>
        <p:spPr/>
        <p:txBody>
          <a:bodyPr/>
          <a:lstStyle/>
          <a:p>
            <a:pPr>
              <a:defRPr/>
            </a:pPr>
            <a:fld id="{55D273BF-ED1D-4F21-8D62-A72031FF00FB}" type="slidenum">
              <a:rPr lang="en-US" smtClean="0"/>
              <a:pPr>
                <a:defRPr/>
              </a:pPr>
              <a:t>15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395474612"/>
              </p:ext>
            </p:extLst>
          </p:nvPr>
        </p:nvGraphicFramePr>
        <p:xfrm>
          <a:off x="76200" y="800100"/>
          <a:ext cx="8991600" cy="4614426"/>
        </p:xfrm>
        <a:graphic>
          <a:graphicData uri="http://schemas.openxmlformats.org/drawingml/2006/table">
            <a:tbl>
              <a:tblPr firstRow="1" bandRow="1">
                <a:tableStyleId>{5C22544A-7EE6-4342-B048-85BDC9FD1C3A}</a:tableStyleId>
              </a:tblPr>
              <a:tblGrid>
                <a:gridCol w="1025358"/>
                <a:gridCol w="5527842"/>
                <a:gridCol w="2438400"/>
              </a:tblGrid>
              <a:tr h="499626">
                <a:tc>
                  <a:txBody>
                    <a:bodyPr/>
                    <a:lstStyle/>
                    <a:p>
                      <a:pPr algn="ctr"/>
                      <a:r>
                        <a:rPr lang="en-US" sz="2400" dirty="0" smtClean="0">
                          <a:solidFill>
                            <a:schemeClr val="tx1"/>
                          </a:solidFill>
                        </a:rPr>
                        <a:t>Ref.</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2400" dirty="0" smtClean="0">
                          <a:solidFill>
                            <a:schemeClr val="tx1"/>
                          </a:solidFill>
                        </a:rPr>
                        <a:t>Metanarrative Element</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2400" dirty="0" smtClean="0">
                          <a:solidFill>
                            <a:schemeClr val="tx1"/>
                          </a:solidFill>
                        </a:rPr>
                        <a:t>Command</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59731">
                <a:tc>
                  <a:txBody>
                    <a:bodyPr/>
                    <a:lstStyle/>
                    <a:p>
                      <a:r>
                        <a:rPr lang="en-US" dirty="0" smtClean="0"/>
                        <a:t>1:12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“Crown</a:t>
                      </a:r>
                      <a:r>
                        <a:rPr lang="en-US" baseline="0" dirty="0" smtClean="0"/>
                        <a:t> of Life” – (</a:t>
                      </a:r>
                      <a:r>
                        <a:rPr lang="en-US" b="1" baseline="0" dirty="0" smtClean="0">
                          <a:solidFill>
                            <a:srgbClr val="0000FF"/>
                          </a:solidFill>
                        </a:rPr>
                        <a:t>Suffering </a:t>
                      </a:r>
                      <a:r>
                        <a:rPr lang="en-US" b="1" baseline="0" dirty="0" smtClean="0">
                          <a:solidFill>
                            <a:srgbClr val="0000FF"/>
                          </a:solidFill>
                          <a:sym typeface="Wingdings" panose="05000000000000000000" pitchFamily="2" charset="2"/>
                        </a:rPr>
                        <a:t> Glory</a:t>
                      </a:r>
                      <a:r>
                        <a:rPr lang="en-US" baseline="0" dirty="0" smtClean="0">
                          <a:sym typeface="Wingdings" panose="05000000000000000000" pitchFamily="2" charset="2"/>
                        </a:rPr>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Withstand</a:t>
                      </a:r>
                      <a:r>
                        <a:rPr lang="en-US" baseline="0" dirty="0" smtClean="0"/>
                        <a:t> Temptation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9731">
                <a:tc>
                  <a:txBody>
                    <a:bodyPr/>
                    <a:lstStyle/>
                    <a:p>
                      <a:r>
                        <a:rPr lang="en-US" dirty="0" smtClean="0"/>
                        <a:t>1:17-18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“Good</a:t>
                      </a:r>
                      <a:r>
                        <a:rPr lang="en-US" baseline="0" dirty="0" smtClean="0"/>
                        <a:t> Gifts” – (</a:t>
                      </a:r>
                      <a:r>
                        <a:rPr lang="en-US" b="1" dirty="0" smtClean="0">
                          <a:solidFill>
                            <a:srgbClr val="0000FF"/>
                          </a:solidFill>
                        </a:rPr>
                        <a:t>God’s Sovereignty</a:t>
                      </a: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Put away evil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9731">
                <a:tc>
                  <a:txBody>
                    <a:bodyPr/>
                    <a:lstStyle/>
                    <a:p>
                      <a:r>
                        <a:rPr lang="en-US" dirty="0" smtClean="0"/>
                        <a:t>1:21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“Word</a:t>
                      </a:r>
                      <a:r>
                        <a:rPr lang="en-US" baseline="0" dirty="0" smtClean="0"/>
                        <a:t> Saves Soul” (</a:t>
                      </a:r>
                      <a:r>
                        <a:rPr lang="en-US" b="1" baseline="0" dirty="0" smtClean="0">
                          <a:solidFill>
                            <a:srgbClr val="0000FF"/>
                          </a:solidFill>
                        </a:rPr>
                        <a:t>God Redeems Man</a:t>
                      </a:r>
                      <a:r>
                        <a:rPr lang="en-US" baseline="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Be doers of the Word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9731">
                <a:tc>
                  <a:txBody>
                    <a:bodyPr/>
                    <a:lstStyle/>
                    <a:p>
                      <a:r>
                        <a:rPr lang="en-US" dirty="0" smtClean="0"/>
                        <a:t>2:12-13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aseline="0" dirty="0" smtClean="0"/>
                        <a:t>“Judgment by law of liberty” (</a:t>
                      </a:r>
                      <a:r>
                        <a:rPr lang="en-US" b="1" baseline="0" dirty="0" smtClean="0">
                          <a:solidFill>
                            <a:srgbClr val="0000FF"/>
                          </a:solidFill>
                        </a:rPr>
                        <a:t>God’s judgment</a:t>
                      </a:r>
                      <a:r>
                        <a:rPr lang="en-US" baseline="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Do not show</a:t>
                      </a:r>
                      <a:r>
                        <a:rPr lang="en-US" baseline="0" dirty="0" smtClean="0"/>
                        <a:t> partiality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9731">
                <a:tc>
                  <a:txBody>
                    <a:bodyPr/>
                    <a:lstStyle/>
                    <a:p>
                      <a:r>
                        <a:rPr lang="en-US" dirty="0" smtClean="0"/>
                        <a:t>3:9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aseline="0" dirty="0" smtClean="0"/>
                        <a:t>“Men… in image of God” (</a:t>
                      </a:r>
                      <a:r>
                        <a:rPr lang="en-US" b="1" baseline="0" dirty="0" smtClean="0">
                          <a:solidFill>
                            <a:srgbClr val="0000FF"/>
                          </a:solidFill>
                        </a:rPr>
                        <a:t>Man’s Spiritual Creation</a:t>
                      </a:r>
                      <a:r>
                        <a:rPr lang="en-US" baseline="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aseline="0" dirty="0" smtClean="0"/>
                        <a:t>Do not curse men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9529">
                <a:tc>
                  <a:txBody>
                    <a:bodyPr/>
                    <a:lstStyle/>
                    <a:p>
                      <a:r>
                        <a:rPr lang="en-US" dirty="0" smtClean="0"/>
                        <a:t>4:4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aseline="0" dirty="0" smtClean="0"/>
                        <a:t>“Friendship with the World is enmity with God” </a:t>
                      </a:r>
                      <a:br>
                        <a:rPr lang="en-US" baseline="0" dirty="0" smtClean="0"/>
                      </a:br>
                      <a:r>
                        <a:rPr lang="en-US" baseline="0" dirty="0" smtClean="0"/>
                        <a:t>(</a:t>
                      </a:r>
                      <a:r>
                        <a:rPr lang="en-US" b="1" baseline="0" dirty="0" smtClean="0">
                          <a:solidFill>
                            <a:srgbClr val="0000FF"/>
                          </a:solidFill>
                        </a:rPr>
                        <a:t>Good vs Evil</a:t>
                      </a:r>
                      <a:r>
                        <a:rPr lang="en-US" baseline="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aseline="0" dirty="0" smtClean="0"/>
                        <a:t>Do not murder, covet, fight, war, lust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9731">
                <a:tc>
                  <a:txBody>
                    <a:bodyPr/>
                    <a:lstStyle/>
                    <a:p>
                      <a:r>
                        <a:rPr lang="en-US" dirty="0" smtClean="0"/>
                        <a:t>4:13-17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aseline="0" dirty="0" smtClean="0"/>
                        <a:t>“Say, ‘if the Lord Wills” (</a:t>
                      </a:r>
                      <a:r>
                        <a:rPr lang="en-US" b="1" baseline="0" dirty="0" smtClean="0">
                          <a:solidFill>
                            <a:srgbClr val="0000FF"/>
                          </a:solidFill>
                        </a:rPr>
                        <a:t>God’s Sovereignty</a:t>
                      </a:r>
                      <a:r>
                        <a:rPr lang="en-US" baseline="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aseline="0" dirty="0" smtClean="0"/>
                        <a:t>Do not be arrogant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9529">
                <a:tc>
                  <a:txBody>
                    <a:bodyPr/>
                    <a:lstStyle/>
                    <a:p>
                      <a:r>
                        <a:rPr lang="en-US" dirty="0" smtClean="0"/>
                        <a:t>4:11-12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aseline="0" dirty="0" smtClean="0"/>
                        <a:t>“Lawgiver:  saves &amp; destroys” </a:t>
                      </a:r>
                      <a:br>
                        <a:rPr lang="en-US" baseline="0" dirty="0" smtClean="0"/>
                      </a:br>
                      <a:r>
                        <a:rPr lang="en-US" baseline="0" dirty="0" smtClean="0"/>
                        <a:t>(</a:t>
                      </a:r>
                      <a:r>
                        <a:rPr lang="en-US" b="1" baseline="0" dirty="0" smtClean="0">
                          <a:solidFill>
                            <a:srgbClr val="0000FF"/>
                          </a:solidFill>
                        </a:rPr>
                        <a:t>God’s Sovereignty</a:t>
                      </a:r>
                      <a:r>
                        <a:rPr lang="en-US" baseline="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aseline="0" dirty="0" smtClean="0"/>
                        <a:t>Do not speak evil of one another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9529">
                <a:tc>
                  <a:txBody>
                    <a:bodyPr/>
                    <a:lstStyle/>
                    <a:p>
                      <a:r>
                        <a:rPr lang="en-US" dirty="0" smtClean="0"/>
                        <a:t>5:7-8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aseline="0" dirty="0" smtClean="0"/>
                        <a:t>“Until the coming of the Lord”  </a:t>
                      </a:r>
                      <a:br>
                        <a:rPr lang="en-US" baseline="0" dirty="0" smtClean="0"/>
                      </a:br>
                      <a:r>
                        <a:rPr lang="en-US" baseline="0" dirty="0" smtClean="0"/>
                        <a:t>(</a:t>
                      </a:r>
                      <a:r>
                        <a:rPr lang="en-US" b="1" baseline="0" dirty="0" smtClean="0">
                          <a:solidFill>
                            <a:srgbClr val="0000FF"/>
                          </a:solidFill>
                        </a:rPr>
                        <a:t>God’s sovereignty; Suffering </a:t>
                      </a:r>
                      <a:r>
                        <a:rPr lang="en-US" b="1" baseline="0" dirty="0" smtClean="0">
                          <a:solidFill>
                            <a:srgbClr val="0000FF"/>
                          </a:solidFill>
                          <a:sym typeface="Wingdings" panose="05000000000000000000" pitchFamily="2" charset="2"/>
                        </a:rPr>
                        <a:t> Glory</a:t>
                      </a:r>
                      <a:r>
                        <a:rPr lang="en-US" baseline="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aseline="0" dirty="0" smtClean="0"/>
                        <a:t>Be patient in suffering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135714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Corinthians 1:18-25</a:t>
            </a:r>
            <a:endParaRPr lang="en-US" dirty="0"/>
          </a:p>
        </p:txBody>
      </p:sp>
      <p:sp>
        <p:nvSpPr>
          <p:cNvPr id="3" name="Content Placeholder 2"/>
          <p:cNvSpPr>
            <a:spLocks noGrp="1"/>
          </p:cNvSpPr>
          <p:nvPr>
            <p:ph idx="1"/>
          </p:nvPr>
        </p:nvSpPr>
        <p:spPr>
          <a:xfrm>
            <a:off x="152400" y="571500"/>
            <a:ext cx="8839200" cy="4851400"/>
          </a:xfrm>
        </p:spPr>
        <p:txBody>
          <a:bodyPr>
            <a:noAutofit/>
          </a:bodyPr>
          <a:lstStyle/>
          <a:p>
            <a:pPr marL="0" indent="0">
              <a:lnSpc>
                <a:spcPct val="90000"/>
              </a:lnSpc>
              <a:spcBef>
                <a:spcPts val="0"/>
              </a:spcBef>
              <a:buNone/>
            </a:pPr>
            <a:r>
              <a:rPr lang="en-US" sz="2400" baseline="30000" dirty="0"/>
              <a:t>18 </a:t>
            </a:r>
            <a:r>
              <a:rPr lang="en-US" sz="2400" b="0" dirty="0"/>
              <a:t>For the message of the cross is foolishness to those who are perishing, but to us who are being saved it is the power of God. </a:t>
            </a:r>
            <a:r>
              <a:rPr lang="en-US" sz="2400" b="0" dirty="0" smtClean="0"/>
              <a:t/>
            </a:r>
            <a:br>
              <a:rPr lang="en-US" sz="2400" b="0" dirty="0" smtClean="0"/>
            </a:br>
            <a:r>
              <a:rPr lang="en-US" sz="2400" baseline="30000" dirty="0" smtClean="0"/>
              <a:t>19</a:t>
            </a:r>
            <a:r>
              <a:rPr lang="en-US" sz="2400" baseline="30000" dirty="0"/>
              <a:t> </a:t>
            </a:r>
            <a:r>
              <a:rPr lang="en-US" sz="2400" b="0" dirty="0"/>
              <a:t>For it is written:</a:t>
            </a:r>
          </a:p>
          <a:p>
            <a:pPr marL="400050" lvl="1" indent="0">
              <a:lnSpc>
                <a:spcPct val="90000"/>
              </a:lnSpc>
              <a:spcBef>
                <a:spcPts val="0"/>
              </a:spcBef>
              <a:buNone/>
            </a:pPr>
            <a:r>
              <a:rPr lang="en-US" sz="2400" b="0" dirty="0"/>
              <a:t>“I will destroy the wisdom of the wise,</a:t>
            </a:r>
            <a:br>
              <a:rPr lang="en-US" sz="2400" b="0" dirty="0"/>
            </a:br>
            <a:r>
              <a:rPr lang="en-US" sz="2400" b="0" dirty="0"/>
              <a:t>And bring to nothing the understanding of the prudent</a:t>
            </a:r>
            <a:r>
              <a:rPr lang="en-US" sz="2400" b="0" dirty="0" smtClean="0"/>
              <a:t>.”</a:t>
            </a:r>
            <a:endParaRPr lang="en-US" sz="2400" b="0" dirty="0"/>
          </a:p>
          <a:p>
            <a:pPr marL="0" indent="0">
              <a:lnSpc>
                <a:spcPct val="90000"/>
              </a:lnSpc>
              <a:spcBef>
                <a:spcPts val="0"/>
              </a:spcBef>
              <a:buNone/>
            </a:pPr>
            <a:r>
              <a:rPr lang="en-US" sz="2400" baseline="30000" dirty="0"/>
              <a:t>20 </a:t>
            </a:r>
            <a:r>
              <a:rPr lang="en-US" sz="2400" b="0" dirty="0"/>
              <a:t>Where is the wise? Where is the scribe? Where is the disputer of this age? Has not God made foolish the wisdom of this world</a:t>
            </a:r>
            <a:r>
              <a:rPr lang="en-US" sz="2400" b="0" dirty="0" smtClean="0"/>
              <a:t>?  </a:t>
            </a:r>
            <a:r>
              <a:rPr lang="en-US" sz="2400" baseline="30000" dirty="0" smtClean="0"/>
              <a:t>21</a:t>
            </a:r>
            <a:r>
              <a:rPr lang="en-US" sz="2400" baseline="30000" dirty="0"/>
              <a:t> </a:t>
            </a:r>
            <a:r>
              <a:rPr lang="en-US" sz="2400" b="0" dirty="0"/>
              <a:t>For since, in the wisdom of God, the world through wisdom did not know God, it pleased God through the foolishness of the message preached to save those who believe. </a:t>
            </a:r>
            <a:r>
              <a:rPr lang="en-US" sz="2400" b="0" dirty="0" smtClean="0"/>
              <a:t> </a:t>
            </a:r>
            <a:r>
              <a:rPr lang="en-US" sz="2400" baseline="30000" dirty="0" smtClean="0"/>
              <a:t>22</a:t>
            </a:r>
            <a:r>
              <a:rPr lang="en-US" sz="2400" baseline="30000" dirty="0"/>
              <a:t> </a:t>
            </a:r>
            <a:r>
              <a:rPr lang="en-US" sz="2400" b="0" dirty="0"/>
              <a:t>For Jews request a sign, and Greeks seek after wisdom; </a:t>
            </a:r>
            <a:r>
              <a:rPr lang="en-US" sz="2400" b="0" dirty="0" smtClean="0"/>
              <a:t> </a:t>
            </a:r>
            <a:r>
              <a:rPr lang="en-US" sz="2400" baseline="30000" dirty="0" smtClean="0"/>
              <a:t>23</a:t>
            </a:r>
            <a:r>
              <a:rPr lang="en-US" sz="2400" baseline="30000" dirty="0"/>
              <a:t> </a:t>
            </a:r>
            <a:r>
              <a:rPr lang="en-US" sz="2400" b="0" dirty="0"/>
              <a:t>but we preach Christ crucified, to the Jews a stumbling block and to the </a:t>
            </a:r>
            <a:r>
              <a:rPr lang="en-US" sz="2400" b="0" dirty="0" smtClean="0"/>
              <a:t>Greeks</a:t>
            </a:r>
            <a:r>
              <a:rPr lang="en-US" sz="2400" b="0" baseline="30000" dirty="0"/>
              <a:t> </a:t>
            </a:r>
            <a:r>
              <a:rPr lang="en-US" sz="2400" b="0" dirty="0" smtClean="0"/>
              <a:t>foolishness</a:t>
            </a:r>
            <a:r>
              <a:rPr lang="en-US" sz="2400" b="0" dirty="0"/>
              <a:t>, </a:t>
            </a:r>
            <a:r>
              <a:rPr lang="en-US" sz="2400" baseline="30000" dirty="0"/>
              <a:t>24 </a:t>
            </a:r>
            <a:r>
              <a:rPr lang="en-US" sz="2400" b="0" dirty="0"/>
              <a:t>but to those who are called, both Jews and Greeks, Christ the power of God and the wisdom of God</a:t>
            </a:r>
            <a:r>
              <a:rPr lang="en-US" sz="2400" b="0" dirty="0" smtClean="0"/>
              <a:t>.  </a:t>
            </a:r>
            <a:r>
              <a:rPr lang="en-US" sz="2400" baseline="30000" dirty="0" smtClean="0"/>
              <a:t>25</a:t>
            </a:r>
            <a:r>
              <a:rPr lang="en-US" sz="2400" baseline="30000" dirty="0"/>
              <a:t> </a:t>
            </a:r>
            <a:r>
              <a:rPr lang="en-US" sz="2400" b="0" dirty="0"/>
              <a:t>Because the foolishness of God is wiser than men, and the weakness of God is stronger than men.</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16</a:t>
            </a:fld>
            <a:endParaRPr lang="en-US" dirty="0"/>
          </a:p>
        </p:txBody>
      </p:sp>
      <p:cxnSp>
        <p:nvCxnSpPr>
          <p:cNvPr id="5" name="Straight Connector 4"/>
          <p:cNvCxnSpPr/>
          <p:nvPr/>
        </p:nvCxnSpPr>
        <p:spPr>
          <a:xfrm flipV="1">
            <a:off x="3810000" y="3220570"/>
            <a:ext cx="5029200" cy="1056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28600" y="3552265"/>
            <a:ext cx="533400" cy="1056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447800" y="1892992"/>
            <a:ext cx="3886200" cy="6724"/>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962400" y="4865595"/>
            <a:ext cx="4038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28600" y="5191202"/>
            <a:ext cx="1905000" cy="1056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4085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Corinthians 2:1-5</a:t>
            </a:r>
            <a:endParaRPr lang="en-US" dirty="0"/>
          </a:p>
        </p:txBody>
      </p:sp>
      <p:sp>
        <p:nvSpPr>
          <p:cNvPr id="3" name="Content Placeholder 2"/>
          <p:cNvSpPr>
            <a:spLocks noGrp="1"/>
          </p:cNvSpPr>
          <p:nvPr>
            <p:ph idx="1"/>
          </p:nvPr>
        </p:nvSpPr>
        <p:spPr>
          <a:xfrm>
            <a:off x="152400" y="952500"/>
            <a:ext cx="8910918" cy="4470400"/>
          </a:xfrm>
        </p:spPr>
        <p:txBody>
          <a:bodyPr>
            <a:noAutofit/>
          </a:bodyPr>
          <a:lstStyle/>
          <a:p>
            <a:pPr marL="0" indent="0">
              <a:lnSpc>
                <a:spcPct val="90000"/>
              </a:lnSpc>
              <a:spcBef>
                <a:spcPts val="0"/>
              </a:spcBef>
              <a:buNone/>
            </a:pPr>
            <a:r>
              <a:rPr lang="en-US" sz="2800" b="0" dirty="0" smtClean="0"/>
              <a:t>And </a:t>
            </a:r>
            <a:r>
              <a:rPr lang="en-US" sz="2800" b="0" dirty="0"/>
              <a:t>I, brethren, when I came to you, did not come with excellence of speech or of wisdom declaring to you the testimony of God. </a:t>
            </a:r>
            <a:r>
              <a:rPr lang="en-US" sz="2800" baseline="30000" dirty="0"/>
              <a:t>2 </a:t>
            </a:r>
            <a:r>
              <a:rPr lang="en-US" sz="2800" b="0" dirty="0"/>
              <a:t>For I determined not to know anything among you except Jesus Christ and Him crucified</a:t>
            </a:r>
            <a:r>
              <a:rPr lang="en-US" sz="2800" b="0" dirty="0" smtClean="0"/>
              <a:t>. </a:t>
            </a:r>
            <a:r>
              <a:rPr lang="en-US" sz="2800" b="0" dirty="0"/>
              <a:t> </a:t>
            </a:r>
            <a:r>
              <a:rPr lang="en-US" sz="2800" baseline="30000" dirty="0"/>
              <a:t>3 </a:t>
            </a:r>
            <a:r>
              <a:rPr lang="en-US" sz="2800" b="0" dirty="0"/>
              <a:t>I was with you in weakness, in fear, and in much trembling</a:t>
            </a:r>
            <a:r>
              <a:rPr lang="en-US" sz="2800" b="0" dirty="0" smtClean="0"/>
              <a:t>.  </a:t>
            </a:r>
            <a:r>
              <a:rPr lang="en-US" sz="2800" baseline="30000" dirty="0" smtClean="0"/>
              <a:t>4</a:t>
            </a:r>
            <a:r>
              <a:rPr lang="en-US" sz="2800" baseline="30000" dirty="0"/>
              <a:t> </a:t>
            </a:r>
            <a:r>
              <a:rPr lang="en-US" sz="2800" b="0" dirty="0"/>
              <a:t>And my speech and my preaching were not with persuasive words of human wisdom, but in demonstration of the Spirit and of power, </a:t>
            </a:r>
            <a:r>
              <a:rPr lang="en-US" sz="2800" baseline="30000" dirty="0"/>
              <a:t>5 </a:t>
            </a:r>
            <a:r>
              <a:rPr lang="en-US" sz="2800" b="0" dirty="0"/>
              <a:t>that your </a:t>
            </a:r>
            <a:r>
              <a:rPr lang="en-US" sz="2800" dirty="0">
                <a:solidFill>
                  <a:srgbClr val="FFFF00"/>
                </a:solidFill>
              </a:rPr>
              <a:t>faith should not be in the wisdom of men but in the power of God</a:t>
            </a:r>
            <a:r>
              <a:rPr lang="en-US" sz="2800" b="0" dirty="0" smtClean="0"/>
              <a:t>. </a:t>
            </a:r>
            <a:endParaRPr lang="en-US" sz="2800"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17</a:t>
            </a:fld>
            <a:endParaRPr lang="en-US" dirty="0"/>
          </a:p>
        </p:txBody>
      </p:sp>
    </p:spTree>
    <p:extLst>
      <p:ext uri="{BB962C8B-B14F-4D97-AF65-F5344CB8AC3E}">
        <p14:creationId xmlns:p14="http://schemas.microsoft.com/office/powerpoint/2010/main" xmlns="" val="37055001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Corinthians 2:6-9</a:t>
            </a:r>
            <a:endParaRPr lang="en-US" dirty="0"/>
          </a:p>
        </p:txBody>
      </p:sp>
      <p:sp>
        <p:nvSpPr>
          <p:cNvPr id="3" name="Content Placeholder 2"/>
          <p:cNvSpPr>
            <a:spLocks noGrp="1"/>
          </p:cNvSpPr>
          <p:nvPr>
            <p:ph idx="1"/>
          </p:nvPr>
        </p:nvSpPr>
        <p:spPr>
          <a:xfrm>
            <a:off x="152400" y="952500"/>
            <a:ext cx="8991600" cy="4648200"/>
          </a:xfrm>
        </p:spPr>
        <p:txBody>
          <a:bodyPr>
            <a:noAutofit/>
          </a:bodyPr>
          <a:lstStyle/>
          <a:p>
            <a:pPr marL="0" indent="0">
              <a:buNone/>
            </a:pPr>
            <a:r>
              <a:rPr lang="en-US" sz="2800" baseline="30000" dirty="0"/>
              <a:t>6 </a:t>
            </a:r>
            <a:r>
              <a:rPr lang="en-US" sz="2800" b="0" dirty="0"/>
              <a:t>However, we speak wisdom among those who are mature, yet not the wisdom of this age, nor of the rulers of this age, who are coming to nothing</a:t>
            </a:r>
            <a:r>
              <a:rPr lang="en-US" sz="2800" b="0" dirty="0" smtClean="0"/>
              <a:t>. </a:t>
            </a:r>
            <a:r>
              <a:rPr lang="en-US" sz="2800" b="0" dirty="0"/>
              <a:t> </a:t>
            </a:r>
            <a:r>
              <a:rPr lang="en-US" sz="2800" baseline="30000" dirty="0"/>
              <a:t>7 </a:t>
            </a:r>
            <a:r>
              <a:rPr lang="en-US" sz="2800" b="0" dirty="0"/>
              <a:t>But we speak the wisdom of God in a mystery, the hidden wisdom which God ordained before the ages for our glory, </a:t>
            </a:r>
            <a:r>
              <a:rPr lang="en-US" sz="2800" baseline="30000" dirty="0"/>
              <a:t>8 </a:t>
            </a:r>
            <a:r>
              <a:rPr lang="en-US" sz="2800" b="0" dirty="0"/>
              <a:t>which none of the rulers of this age knew</a:t>
            </a:r>
            <a:r>
              <a:rPr lang="en-US" sz="2800" b="0" dirty="0" smtClean="0"/>
              <a:t>;  </a:t>
            </a:r>
            <a:r>
              <a:rPr lang="en-US" sz="2800" b="0" dirty="0"/>
              <a:t>for had they known, they would not have crucified the Lord of glory</a:t>
            </a:r>
            <a:r>
              <a:rPr lang="en-US" sz="2800" b="0" dirty="0" smtClean="0"/>
              <a:t>.  </a:t>
            </a:r>
            <a:r>
              <a:rPr lang="en-US" sz="2800" baseline="30000" dirty="0" smtClean="0"/>
              <a:t>9</a:t>
            </a:r>
            <a:r>
              <a:rPr lang="en-US" sz="2800" baseline="30000" dirty="0"/>
              <a:t> </a:t>
            </a:r>
            <a:r>
              <a:rPr lang="en-US" sz="2800" b="0" dirty="0"/>
              <a:t>But as it is written:</a:t>
            </a:r>
          </a:p>
          <a:p>
            <a:pPr marL="233363" lvl="1" indent="0">
              <a:buNone/>
            </a:pPr>
            <a:r>
              <a:rPr lang="en-US" sz="2400" b="0" dirty="0"/>
              <a:t>“Eye has not seen, nor ear heard,</a:t>
            </a:r>
            <a:br>
              <a:rPr lang="en-US" sz="2400" b="0" dirty="0"/>
            </a:br>
            <a:r>
              <a:rPr lang="en-US" sz="2400" b="0" dirty="0"/>
              <a:t>Nor have entered into the heart of man</a:t>
            </a:r>
            <a:br>
              <a:rPr lang="en-US" sz="2400" b="0" dirty="0"/>
            </a:br>
            <a:r>
              <a:rPr lang="en-US" sz="2400" b="0" dirty="0"/>
              <a:t>The things which God has prepared for those who love Him.”</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18</a:t>
            </a:fld>
            <a:endParaRPr lang="en-US" dirty="0"/>
          </a:p>
        </p:txBody>
      </p:sp>
      <p:cxnSp>
        <p:nvCxnSpPr>
          <p:cNvPr id="7" name="Straight Connector 6"/>
          <p:cNvCxnSpPr/>
          <p:nvPr/>
        </p:nvCxnSpPr>
        <p:spPr>
          <a:xfrm>
            <a:off x="4495800" y="2664760"/>
            <a:ext cx="4191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8600" y="3095065"/>
            <a:ext cx="4191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667000" y="5116605"/>
            <a:ext cx="5181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75447" y="1813113"/>
            <a:ext cx="7911353" cy="15687"/>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66854" y="4399210"/>
            <a:ext cx="3928946" cy="552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0654" y="4785732"/>
            <a:ext cx="486193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73235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Corinthians 2:10-14</a:t>
            </a:r>
            <a:endParaRPr lang="en-US" dirty="0"/>
          </a:p>
        </p:txBody>
      </p:sp>
      <p:sp>
        <p:nvSpPr>
          <p:cNvPr id="3" name="Content Placeholder 2"/>
          <p:cNvSpPr>
            <a:spLocks noGrp="1"/>
          </p:cNvSpPr>
          <p:nvPr>
            <p:ph idx="1"/>
          </p:nvPr>
        </p:nvSpPr>
        <p:spPr>
          <a:xfrm>
            <a:off x="152400" y="723900"/>
            <a:ext cx="8839200" cy="4876800"/>
          </a:xfrm>
        </p:spPr>
        <p:txBody>
          <a:bodyPr>
            <a:noAutofit/>
          </a:bodyPr>
          <a:lstStyle/>
          <a:p>
            <a:pPr marL="0" indent="0">
              <a:spcBef>
                <a:spcPts val="0"/>
              </a:spcBef>
              <a:buNone/>
            </a:pPr>
            <a:r>
              <a:rPr lang="en-US" sz="2400" baseline="30000" dirty="0"/>
              <a:t>10 </a:t>
            </a:r>
            <a:r>
              <a:rPr lang="en-US" sz="2400" b="0" dirty="0"/>
              <a:t>But God has revealed them to us through His Spirit. </a:t>
            </a:r>
            <a:r>
              <a:rPr lang="en-US" sz="2400" b="0" dirty="0" smtClean="0"/>
              <a:t> For </a:t>
            </a:r>
            <a:r>
              <a:rPr lang="en-US" sz="2400" b="0" dirty="0"/>
              <a:t>the Spirit searches all things, yes, the deep things of God</a:t>
            </a:r>
            <a:r>
              <a:rPr lang="en-US" sz="2400" b="0" dirty="0" smtClean="0"/>
              <a:t>. </a:t>
            </a:r>
            <a:r>
              <a:rPr lang="en-US" sz="2400" b="0" dirty="0"/>
              <a:t> </a:t>
            </a:r>
            <a:r>
              <a:rPr lang="en-US" sz="2400" baseline="30000" dirty="0"/>
              <a:t>11 </a:t>
            </a:r>
            <a:r>
              <a:rPr lang="en-US" sz="2400" b="0" dirty="0"/>
              <a:t>For what man knows the things of a man except the spirit of the man which is in him</a:t>
            </a:r>
            <a:r>
              <a:rPr lang="en-US" sz="2400" b="0" dirty="0" smtClean="0"/>
              <a:t>?  </a:t>
            </a:r>
            <a:r>
              <a:rPr lang="en-US" sz="2400" b="0" dirty="0"/>
              <a:t>Even so no one knows the things of God except the Spirit of God</a:t>
            </a:r>
            <a:r>
              <a:rPr lang="en-US" sz="2400" b="0" dirty="0" smtClean="0"/>
              <a:t>. </a:t>
            </a:r>
            <a:r>
              <a:rPr lang="en-US" sz="2400" b="0" dirty="0"/>
              <a:t> </a:t>
            </a:r>
            <a:r>
              <a:rPr lang="en-US" sz="2400" baseline="30000" dirty="0"/>
              <a:t>12 </a:t>
            </a:r>
            <a:r>
              <a:rPr lang="en-US" sz="2400" b="0" dirty="0"/>
              <a:t>Now we have received, not the spirit of the world, but the Spirit who is from God, that we might know the things that have been freely given to us by God.</a:t>
            </a:r>
          </a:p>
          <a:p>
            <a:pPr marL="0" indent="0">
              <a:spcBef>
                <a:spcPts val="0"/>
              </a:spcBef>
              <a:buNone/>
            </a:pPr>
            <a:r>
              <a:rPr lang="en-US" sz="2400" baseline="30000" dirty="0"/>
              <a:t>13 </a:t>
            </a:r>
            <a:r>
              <a:rPr lang="en-US" sz="2400" b="0" dirty="0"/>
              <a:t>These things we also speak, not in words which man’s wisdom teaches but which the Holy Spirit teaches, comparing spiritual things with spiritual. </a:t>
            </a:r>
            <a:r>
              <a:rPr lang="en-US" sz="2400" b="0" dirty="0" smtClean="0"/>
              <a:t> </a:t>
            </a:r>
            <a:r>
              <a:rPr lang="en-US" sz="2400" baseline="30000" dirty="0" smtClean="0"/>
              <a:t>14</a:t>
            </a:r>
            <a:r>
              <a:rPr lang="en-US" sz="2400" baseline="30000" dirty="0"/>
              <a:t> </a:t>
            </a:r>
            <a:r>
              <a:rPr lang="en-US" sz="2400" b="0" dirty="0"/>
              <a:t>But the natural man does not receive the things of the Spirit of God, for they are foolishness to him; </a:t>
            </a:r>
            <a:r>
              <a:rPr lang="en-US" sz="2400" b="0" dirty="0" smtClean="0"/>
              <a:t> nor </a:t>
            </a:r>
            <a:r>
              <a:rPr lang="en-US" sz="2400" b="0" dirty="0"/>
              <a:t>can he </a:t>
            </a:r>
            <a:r>
              <a:rPr lang="en-US" sz="2400" b="0" dirty="0" smtClean="0"/>
              <a:t>know them, because </a:t>
            </a:r>
            <a:r>
              <a:rPr lang="en-US" sz="2400" b="0" dirty="0"/>
              <a:t>they are spiritually discerned. </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19</a:t>
            </a:fld>
            <a:endParaRPr lang="en-US" dirty="0"/>
          </a:p>
        </p:txBody>
      </p:sp>
      <p:cxnSp>
        <p:nvCxnSpPr>
          <p:cNvPr id="5" name="Straight Connector 4"/>
          <p:cNvCxnSpPr/>
          <p:nvPr/>
        </p:nvCxnSpPr>
        <p:spPr>
          <a:xfrm flipV="1">
            <a:off x="997226" y="1103243"/>
            <a:ext cx="5781261" cy="11013"/>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3723862" y="2941983"/>
            <a:ext cx="5191538" cy="14327"/>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38540" y="3312461"/>
            <a:ext cx="3071190" cy="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16835" y="3667539"/>
            <a:ext cx="337102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547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6400800" y="1294244"/>
            <a:ext cx="2286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John 17:14-17</a:t>
            </a:r>
            <a:endParaRPr lang="en-US" dirty="0"/>
          </a:p>
        </p:txBody>
      </p:sp>
      <p:sp>
        <p:nvSpPr>
          <p:cNvPr id="3" name="Content Placeholder 2"/>
          <p:cNvSpPr>
            <a:spLocks noGrp="1"/>
          </p:cNvSpPr>
          <p:nvPr>
            <p:ph idx="1"/>
          </p:nvPr>
        </p:nvSpPr>
        <p:spPr>
          <a:xfrm>
            <a:off x="304800" y="800100"/>
            <a:ext cx="8610600" cy="4876800"/>
          </a:xfrm>
        </p:spPr>
        <p:txBody>
          <a:bodyPr>
            <a:normAutofit/>
          </a:bodyPr>
          <a:lstStyle/>
          <a:p>
            <a:pPr marL="0" indent="0">
              <a:buNone/>
            </a:pPr>
            <a:r>
              <a:rPr lang="en-US" b="0" baseline="30000" dirty="0" smtClean="0"/>
              <a:t>14</a:t>
            </a:r>
            <a:r>
              <a:rPr lang="en-US" b="0" baseline="30000" dirty="0"/>
              <a:t> </a:t>
            </a:r>
            <a:r>
              <a:rPr lang="en-US" b="0" dirty="0" smtClean="0"/>
              <a:t>I </a:t>
            </a:r>
            <a:r>
              <a:rPr lang="en-US" b="0" dirty="0"/>
              <a:t>have given them Your word; and the world has hated them because </a:t>
            </a:r>
            <a:r>
              <a:rPr lang="en-US" dirty="0">
                <a:solidFill>
                  <a:srgbClr val="FFFF00"/>
                </a:solidFill>
              </a:rPr>
              <a:t>they are not of the world</a:t>
            </a:r>
            <a:r>
              <a:rPr lang="en-US" b="0" dirty="0"/>
              <a:t>, just as I am not of the world</a:t>
            </a:r>
            <a:r>
              <a:rPr lang="en-US" b="0" dirty="0" smtClean="0"/>
              <a:t>.  </a:t>
            </a:r>
            <a:r>
              <a:rPr lang="en-US" b="0" baseline="30000" dirty="0"/>
              <a:t>15 </a:t>
            </a:r>
            <a:r>
              <a:rPr lang="en-US" b="0" dirty="0"/>
              <a:t>I do not pray that You should take them out of the world, but that You should keep them from the evil one. </a:t>
            </a:r>
            <a:r>
              <a:rPr lang="en-US" b="0" dirty="0" smtClean="0"/>
              <a:t> </a:t>
            </a:r>
            <a:r>
              <a:rPr lang="en-US" b="0" baseline="30000" dirty="0" smtClean="0"/>
              <a:t>16</a:t>
            </a:r>
            <a:r>
              <a:rPr lang="en-US" b="0" baseline="30000" dirty="0"/>
              <a:t> </a:t>
            </a:r>
            <a:r>
              <a:rPr lang="en-US" dirty="0">
                <a:solidFill>
                  <a:srgbClr val="FFFF00"/>
                </a:solidFill>
              </a:rPr>
              <a:t>They are not of the world</a:t>
            </a:r>
            <a:r>
              <a:rPr lang="en-US" b="0" dirty="0"/>
              <a:t>, just as I am not of the world. </a:t>
            </a:r>
            <a:r>
              <a:rPr lang="en-US" b="0" baseline="30000" dirty="0"/>
              <a:t>17 </a:t>
            </a:r>
            <a:r>
              <a:rPr lang="en-US" b="0" dirty="0"/>
              <a:t>Sanctify them by Your truth. </a:t>
            </a:r>
            <a:r>
              <a:rPr lang="en-US" b="0" dirty="0" smtClean="0"/>
              <a:t> Your </a:t>
            </a:r>
            <a:r>
              <a:rPr lang="en-US" b="0" dirty="0"/>
              <a:t>word is truth</a:t>
            </a:r>
            <a:r>
              <a:rPr lang="en-US" b="0" dirty="0" smtClean="0"/>
              <a:t>.</a:t>
            </a:r>
            <a:endParaRPr lang="en-US" b="0" dirty="0"/>
          </a:p>
          <a:p>
            <a:pPr marL="0" indent="0">
              <a:spcBef>
                <a:spcPts val="1800"/>
              </a:spcBef>
              <a:buNone/>
            </a:pPr>
            <a:r>
              <a:rPr lang="en-US" b="0" baseline="30000" dirty="0" smtClean="0"/>
              <a:t>20 </a:t>
            </a:r>
            <a:r>
              <a:rPr lang="en-US" b="0" dirty="0" smtClean="0"/>
              <a:t>I </a:t>
            </a:r>
            <a:r>
              <a:rPr lang="en-US" b="0" dirty="0"/>
              <a:t>do not pray for these alone, but also for those who will believe in Me through their </a:t>
            </a:r>
            <a:r>
              <a:rPr lang="en-US" b="0" dirty="0" smtClean="0"/>
              <a:t>word.</a:t>
            </a:r>
            <a:endParaRPr lang="en-US" b="0" dirty="0"/>
          </a:p>
        </p:txBody>
      </p:sp>
      <p:sp>
        <p:nvSpPr>
          <p:cNvPr id="4" name="Slide Number Placeholder 3"/>
          <p:cNvSpPr>
            <a:spLocks noGrp="1"/>
          </p:cNvSpPr>
          <p:nvPr>
            <p:ph type="sldNum" sz="quarter" idx="12"/>
          </p:nvPr>
        </p:nvSpPr>
        <p:spPr>
          <a:xfrm>
            <a:off x="8686800" y="5422900"/>
            <a:ext cx="457200" cy="254000"/>
          </a:xfrm>
        </p:spPr>
        <p:txBody>
          <a:bodyPr/>
          <a:lstStyle/>
          <a:p>
            <a:pPr>
              <a:defRPr/>
            </a:pPr>
            <a:fld id="{B6A389DF-B1F5-4991-89B8-72C57CDB73FE}" type="slidenum">
              <a:rPr lang="en-US" smtClean="0"/>
              <a:pPr>
                <a:defRPr/>
              </a:pPr>
              <a:t>2</a:t>
            </a:fld>
            <a:endParaRPr lang="en-US" dirty="0"/>
          </a:p>
        </p:txBody>
      </p:sp>
      <p:cxnSp>
        <p:nvCxnSpPr>
          <p:cNvPr id="8" name="Straight Connector 7"/>
          <p:cNvCxnSpPr/>
          <p:nvPr/>
        </p:nvCxnSpPr>
        <p:spPr>
          <a:xfrm>
            <a:off x="747824" y="4229100"/>
            <a:ext cx="7848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1000" y="1790700"/>
            <a:ext cx="1905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796561" y="1294244"/>
            <a:ext cx="3689839"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5422900"/>
            <a:ext cx="5410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1184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432777"/>
            <a:ext cx="7772400" cy="508000"/>
          </a:xfrm>
        </p:spPr>
        <p:txBody>
          <a:bodyPr/>
          <a:lstStyle/>
          <a:p>
            <a:r>
              <a:rPr lang="en-US" dirty="0" smtClean="0"/>
              <a:t>Why the Post-Modern World Does not Like Metanarratives</a:t>
            </a:r>
            <a:endParaRPr lang="en-US" dirty="0"/>
          </a:p>
        </p:txBody>
      </p:sp>
      <p:sp>
        <p:nvSpPr>
          <p:cNvPr id="3" name="Content Placeholder 2"/>
          <p:cNvSpPr>
            <a:spLocks noGrp="1"/>
          </p:cNvSpPr>
          <p:nvPr>
            <p:ph idx="1"/>
          </p:nvPr>
        </p:nvSpPr>
        <p:spPr>
          <a:xfrm>
            <a:off x="181708" y="1532965"/>
            <a:ext cx="8733692" cy="4102903"/>
          </a:xfrm>
        </p:spPr>
        <p:txBody>
          <a:bodyPr>
            <a:normAutofit/>
          </a:bodyPr>
          <a:lstStyle/>
          <a:p>
            <a:pPr marL="514350" indent="-514350">
              <a:buFont typeface="+mj-lt"/>
              <a:buAutoNum type="arabicPeriod"/>
            </a:pPr>
            <a:r>
              <a:rPr lang="en-US" dirty="0"/>
              <a:t>Their source is outside </a:t>
            </a:r>
            <a:r>
              <a:rPr lang="en-US" dirty="0" smtClean="0"/>
              <a:t>man’s experience</a:t>
            </a:r>
            <a:r>
              <a:rPr lang="en-US" dirty="0"/>
              <a:t>.</a:t>
            </a:r>
          </a:p>
          <a:p>
            <a:pPr marL="514350" indent="-514350">
              <a:buFont typeface="+mj-lt"/>
              <a:buAutoNum type="arabicPeriod"/>
            </a:pPr>
            <a:r>
              <a:rPr lang="en-US" dirty="0" smtClean="0"/>
              <a:t>They represent absolute, unchanging premises.</a:t>
            </a:r>
            <a:endParaRPr lang="en-US" dirty="0"/>
          </a:p>
          <a:p>
            <a:pPr marL="514350" indent="-514350">
              <a:buFont typeface="+mj-lt"/>
              <a:buAutoNum type="arabicPeriod"/>
            </a:pPr>
            <a:r>
              <a:rPr lang="en-US" dirty="0"/>
              <a:t>They have a [recent] bad track record (e.g. Marxism, Evolution, Scientism).</a:t>
            </a:r>
          </a:p>
          <a:p>
            <a:pPr marL="514350" indent="-514350">
              <a:buFont typeface="+mj-lt"/>
              <a:buAutoNum type="arabicPeriod"/>
            </a:pPr>
            <a:r>
              <a:rPr lang="en-US" dirty="0"/>
              <a:t>They control people’s behavior:  encouraging prejudice, repression, hostility, &amp; domination.</a:t>
            </a:r>
          </a:p>
          <a:p>
            <a:pPr marL="514350" indent="-514350">
              <a:buFont typeface="+mj-lt"/>
              <a:buAutoNum type="arabicPeriod"/>
            </a:pPr>
            <a:r>
              <a:rPr lang="en-US" dirty="0" smtClean="0"/>
              <a:t>They are [mostly] fictitious.</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20</a:t>
            </a:fld>
            <a:endParaRPr lang="en-US" dirty="0"/>
          </a:p>
        </p:txBody>
      </p:sp>
    </p:spTree>
    <p:extLst>
      <p:ext uri="{BB962C8B-B14F-4D97-AF65-F5344CB8AC3E}">
        <p14:creationId xmlns:p14="http://schemas.microsoft.com/office/powerpoint/2010/main" xmlns="" val="4307602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a:xfrm>
            <a:off x="304800" y="749299"/>
            <a:ext cx="8839200" cy="4795823"/>
          </a:xfrm>
        </p:spPr>
        <p:txBody>
          <a:bodyPr>
            <a:normAutofit/>
          </a:bodyPr>
          <a:lstStyle/>
          <a:p>
            <a:r>
              <a:rPr lang="en-US" dirty="0" smtClean="0"/>
              <a:t>Study the Bible in the context of the Larger story—especially the Cross (Luke 24:27). </a:t>
            </a:r>
          </a:p>
          <a:p>
            <a:r>
              <a:rPr lang="en-US" dirty="0" smtClean="0"/>
              <a:t>Develop the Wisdom ‘from above’ in our character (James 3:13-18).</a:t>
            </a:r>
          </a:p>
          <a:p>
            <a:r>
              <a:rPr lang="en-US" dirty="0"/>
              <a:t>Build our evangelism around the </a:t>
            </a:r>
            <a:r>
              <a:rPr lang="en-US" dirty="0" smtClean="0"/>
              <a:t>grand story </a:t>
            </a:r>
            <a:br>
              <a:rPr lang="en-US" dirty="0" smtClean="0"/>
            </a:br>
            <a:r>
              <a:rPr lang="en-US" dirty="0" smtClean="0"/>
              <a:t>(I Corinthians 2:2).</a:t>
            </a:r>
          </a:p>
          <a:p>
            <a:r>
              <a:rPr lang="en-US" dirty="0" smtClean="0"/>
              <a:t>Live in faith that the Bible Metanarrative is the reality, and our lives are only [smaller] echoes.  (II </a:t>
            </a:r>
            <a:r>
              <a:rPr lang="en-US" dirty="0"/>
              <a:t>Corinthians</a:t>
            </a:r>
            <a:r>
              <a:rPr lang="en-US" dirty="0" smtClean="0"/>
              <a:t> 4:17-18) </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21</a:t>
            </a:fld>
            <a:endParaRPr lang="en-US" dirty="0"/>
          </a:p>
        </p:txBody>
      </p:sp>
    </p:spTree>
    <p:extLst>
      <p:ext uri="{BB962C8B-B14F-4D97-AF65-F5344CB8AC3E}">
        <p14:creationId xmlns:p14="http://schemas.microsoft.com/office/powerpoint/2010/main" xmlns="" val="381296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Corinthians 4:16-18</a:t>
            </a:r>
            <a:endParaRPr lang="en-US" dirty="0"/>
          </a:p>
        </p:txBody>
      </p:sp>
      <p:sp>
        <p:nvSpPr>
          <p:cNvPr id="3" name="Content Placeholder 2"/>
          <p:cNvSpPr>
            <a:spLocks noGrp="1"/>
          </p:cNvSpPr>
          <p:nvPr>
            <p:ph idx="1"/>
          </p:nvPr>
        </p:nvSpPr>
        <p:spPr>
          <a:xfrm>
            <a:off x="76200" y="969434"/>
            <a:ext cx="8915400" cy="4318000"/>
          </a:xfrm>
        </p:spPr>
        <p:txBody>
          <a:bodyPr>
            <a:normAutofit lnSpcReduction="10000"/>
          </a:bodyPr>
          <a:lstStyle/>
          <a:p>
            <a:pPr marL="0" indent="0">
              <a:buNone/>
            </a:pPr>
            <a:r>
              <a:rPr lang="en-US" b="0" dirty="0"/>
              <a:t>Therefore we do not lose heart. Even though our outward man is perishing, yet the inward man is being renewed day by day</a:t>
            </a:r>
            <a:r>
              <a:rPr lang="en-US" b="0" dirty="0" smtClean="0"/>
              <a:t>. </a:t>
            </a:r>
            <a:r>
              <a:rPr lang="en-US" b="0" dirty="0"/>
              <a:t> </a:t>
            </a:r>
            <a:r>
              <a:rPr lang="en-US" baseline="30000" dirty="0"/>
              <a:t>17 </a:t>
            </a:r>
            <a:r>
              <a:rPr lang="en-US" b="0" dirty="0"/>
              <a:t>For our light affliction, which is but for a moment, is working for us a far more exceeding and eternal weight of glory, </a:t>
            </a:r>
            <a:r>
              <a:rPr lang="en-US" baseline="30000" dirty="0"/>
              <a:t>18 </a:t>
            </a:r>
            <a:r>
              <a:rPr lang="en-US" b="0" dirty="0"/>
              <a:t>while we do not look at the things which are seen, but at the things which are not seen. For the things which are seen are temporary, but the things which are not seen are eternal.</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22</a:t>
            </a:fld>
            <a:endParaRPr lang="en-US" dirty="0"/>
          </a:p>
        </p:txBody>
      </p:sp>
      <p:cxnSp>
        <p:nvCxnSpPr>
          <p:cNvPr id="5" name="Straight Connector 4"/>
          <p:cNvCxnSpPr/>
          <p:nvPr/>
        </p:nvCxnSpPr>
        <p:spPr>
          <a:xfrm>
            <a:off x="770467" y="3594099"/>
            <a:ext cx="6553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60867" y="4042832"/>
            <a:ext cx="4876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926666" y="4042832"/>
            <a:ext cx="2667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2400" y="4483098"/>
            <a:ext cx="3886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944533" y="4478865"/>
            <a:ext cx="1600200" cy="4233"/>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60867" y="4919135"/>
            <a:ext cx="5029200" cy="4233"/>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3324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left)">
                                      <p:cBhvr>
                                        <p:cTn id="2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E8BB770-531F-49C4-83F7-842E0B8C6786}" type="slidenum">
              <a:rPr lang="en-US" smtClean="0"/>
              <a:pPr>
                <a:defRPr/>
              </a:pPr>
              <a:t>23</a:t>
            </a:fld>
            <a:endParaRPr lang="en-US" dirty="0"/>
          </a:p>
        </p:txBody>
      </p:sp>
    </p:spTree>
    <p:extLst>
      <p:ext uri="{BB962C8B-B14F-4D97-AF65-F5344CB8AC3E}">
        <p14:creationId xmlns:p14="http://schemas.microsoft.com/office/powerpoint/2010/main" xmlns="" val="1911095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1:20-23</a:t>
            </a:r>
            <a:endParaRPr lang="en-US" dirty="0"/>
          </a:p>
        </p:txBody>
      </p:sp>
      <p:sp>
        <p:nvSpPr>
          <p:cNvPr id="3" name="Content Placeholder 2"/>
          <p:cNvSpPr>
            <a:spLocks noGrp="1"/>
          </p:cNvSpPr>
          <p:nvPr>
            <p:ph idx="1"/>
          </p:nvPr>
        </p:nvSpPr>
        <p:spPr>
          <a:xfrm>
            <a:off x="304800" y="749300"/>
            <a:ext cx="8610600" cy="4711700"/>
          </a:xfrm>
        </p:spPr>
        <p:txBody>
          <a:bodyPr>
            <a:normAutofit fontScale="92500" lnSpcReduction="10000"/>
          </a:bodyPr>
          <a:lstStyle/>
          <a:p>
            <a:pPr marL="0" indent="0">
              <a:buNone/>
            </a:pPr>
            <a:r>
              <a:rPr lang="en-US" b="0" dirty="0"/>
              <a:t>For since the creation of the world His </a:t>
            </a:r>
            <a:r>
              <a:rPr lang="en-US" b="0" dirty="0" smtClean="0"/>
              <a:t>invisible attributes</a:t>
            </a:r>
            <a:r>
              <a:rPr lang="en-US" b="0" dirty="0"/>
              <a:t> are clearly </a:t>
            </a:r>
            <a:r>
              <a:rPr lang="en-US" dirty="0">
                <a:solidFill>
                  <a:srgbClr val="FFFF00"/>
                </a:solidFill>
              </a:rPr>
              <a:t>seen</a:t>
            </a:r>
            <a:r>
              <a:rPr lang="en-US" b="0" dirty="0"/>
              <a:t>, being </a:t>
            </a:r>
            <a:r>
              <a:rPr lang="en-US" dirty="0">
                <a:solidFill>
                  <a:srgbClr val="FFFF00"/>
                </a:solidFill>
              </a:rPr>
              <a:t>understood</a:t>
            </a:r>
            <a:r>
              <a:rPr lang="en-US" b="0" dirty="0"/>
              <a:t> by the things that are made, even His eternal power and Godhead, so that they are </a:t>
            </a:r>
            <a:r>
              <a:rPr lang="en-US" b="0" dirty="0" smtClean="0"/>
              <a:t>without excuse,  </a:t>
            </a:r>
            <a:r>
              <a:rPr lang="en-US" baseline="30000" dirty="0" smtClean="0"/>
              <a:t>21</a:t>
            </a:r>
            <a:r>
              <a:rPr lang="en-US" baseline="30000" dirty="0"/>
              <a:t> </a:t>
            </a:r>
            <a:r>
              <a:rPr lang="en-US" b="0" dirty="0"/>
              <a:t>because, although they </a:t>
            </a:r>
            <a:r>
              <a:rPr lang="en-US" dirty="0">
                <a:solidFill>
                  <a:srgbClr val="FFFF00"/>
                </a:solidFill>
              </a:rPr>
              <a:t>knew</a:t>
            </a:r>
            <a:r>
              <a:rPr lang="en-US" b="0" dirty="0"/>
              <a:t> God, they did not glorify Him as God, nor were thankful, but became futile </a:t>
            </a:r>
            <a:r>
              <a:rPr lang="en-US" dirty="0">
                <a:solidFill>
                  <a:srgbClr val="FFFF00"/>
                </a:solidFill>
              </a:rPr>
              <a:t>in their thoughts</a:t>
            </a:r>
            <a:r>
              <a:rPr lang="en-US" b="0" dirty="0"/>
              <a:t>, and their foolish hearts were darkened</a:t>
            </a:r>
            <a:r>
              <a:rPr lang="en-US" b="0" dirty="0" smtClean="0"/>
              <a:t>.  </a:t>
            </a:r>
            <a:r>
              <a:rPr lang="en-US" baseline="30000" dirty="0" smtClean="0"/>
              <a:t>22</a:t>
            </a:r>
            <a:r>
              <a:rPr lang="en-US" baseline="30000" dirty="0"/>
              <a:t> </a:t>
            </a:r>
            <a:r>
              <a:rPr lang="en-US" b="0" dirty="0"/>
              <a:t>Professing to be </a:t>
            </a:r>
            <a:r>
              <a:rPr lang="en-US" dirty="0">
                <a:solidFill>
                  <a:srgbClr val="FFFF00"/>
                </a:solidFill>
              </a:rPr>
              <a:t>wise</a:t>
            </a:r>
            <a:r>
              <a:rPr lang="en-US" b="0" dirty="0"/>
              <a:t>, they became fools</a:t>
            </a:r>
            <a:r>
              <a:rPr lang="en-US" b="0" dirty="0" smtClean="0"/>
              <a:t>,  </a:t>
            </a:r>
            <a:r>
              <a:rPr lang="en-US" baseline="30000" dirty="0" smtClean="0"/>
              <a:t>23</a:t>
            </a:r>
            <a:r>
              <a:rPr lang="en-US" baseline="30000" dirty="0"/>
              <a:t> </a:t>
            </a:r>
            <a:r>
              <a:rPr lang="en-US" b="0" dirty="0"/>
              <a:t>and changed the glory of the incorruptible God into an image made like corruptible man—and birds and four-footed animals and creeping things.</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24</a:t>
            </a:fld>
            <a:endParaRPr lang="en-US" dirty="0"/>
          </a:p>
        </p:txBody>
      </p:sp>
    </p:spTree>
    <p:extLst>
      <p:ext uri="{BB962C8B-B14F-4D97-AF65-F5344CB8AC3E}">
        <p14:creationId xmlns:p14="http://schemas.microsoft.com/office/powerpoint/2010/main" xmlns="" val="191723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00100"/>
            <a:ext cx="8610600" cy="4876800"/>
          </a:xfrm>
        </p:spPr>
        <p:txBody>
          <a:bodyPr>
            <a:normAutofit/>
          </a:bodyPr>
          <a:lstStyle/>
          <a:p>
            <a:pPr marL="0" indent="0">
              <a:buNone/>
            </a:pPr>
            <a:r>
              <a:rPr lang="en-US" baseline="30000" dirty="0"/>
              <a:t>19 </a:t>
            </a:r>
            <a:r>
              <a:rPr lang="en-US" b="0" dirty="0"/>
              <a:t>If you were of the world, the world would love its own. Yet because you are not of the world, but I chose you out of the world, therefore the world hates you.</a:t>
            </a:r>
            <a:endParaRPr lang="en-US" dirty="0">
              <a:solidFill>
                <a:srgbClr val="FFFF00"/>
              </a:solidFill>
            </a:endParaRPr>
          </a:p>
        </p:txBody>
      </p:sp>
      <p:cxnSp>
        <p:nvCxnSpPr>
          <p:cNvPr id="6" name="Straight Connector 5"/>
          <p:cNvCxnSpPr/>
          <p:nvPr/>
        </p:nvCxnSpPr>
        <p:spPr>
          <a:xfrm flipV="1">
            <a:off x="5231423" y="2242038"/>
            <a:ext cx="3288323" cy="1935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John 15:19</a:t>
            </a:r>
            <a:endParaRPr lang="en-US" dirty="0"/>
          </a:p>
        </p:txBody>
      </p:sp>
      <p:sp>
        <p:nvSpPr>
          <p:cNvPr id="4" name="Slide Number Placeholder 3"/>
          <p:cNvSpPr>
            <a:spLocks noGrp="1"/>
          </p:cNvSpPr>
          <p:nvPr>
            <p:ph type="sldNum" sz="quarter" idx="12"/>
          </p:nvPr>
        </p:nvSpPr>
        <p:spPr>
          <a:xfrm>
            <a:off x="8686800" y="5422900"/>
            <a:ext cx="457200" cy="254000"/>
          </a:xfrm>
        </p:spPr>
        <p:txBody>
          <a:bodyPr/>
          <a:lstStyle/>
          <a:p>
            <a:pPr>
              <a:defRPr/>
            </a:pPr>
            <a:fld id="{B6A389DF-B1F5-4991-89B8-72C57CDB73FE}" type="slidenum">
              <a:rPr lang="en-US" smtClean="0"/>
              <a:pPr>
                <a:defRPr/>
              </a:pPr>
              <a:t>25</a:t>
            </a:fld>
            <a:endParaRPr lang="en-US" dirty="0"/>
          </a:p>
        </p:txBody>
      </p:sp>
      <p:cxnSp>
        <p:nvCxnSpPr>
          <p:cNvPr id="9" name="Straight Connector 8"/>
          <p:cNvCxnSpPr/>
          <p:nvPr/>
        </p:nvCxnSpPr>
        <p:spPr>
          <a:xfrm flipV="1">
            <a:off x="407377" y="2751992"/>
            <a:ext cx="1570892" cy="2344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2936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Bible Story</a:t>
            </a:r>
            <a:endParaRPr lang="en-US" dirty="0"/>
          </a:p>
        </p:txBody>
      </p:sp>
      <p:sp>
        <p:nvSpPr>
          <p:cNvPr id="6" name="Content Placeholder 5"/>
          <p:cNvSpPr>
            <a:spLocks noGrp="1"/>
          </p:cNvSpPr>
          <p:nvPr>
            <p:ph sz="half" idx="1"/>
          </p:nvPr>
        </p:nvSpPr>
        <p:spPr>
          <a:xfrm>
            <a:off x="76200" y="698500"/>
            <a:ext cx="3962400" cy="4453792"/>
          </a:xfrm>
        </p:spPr>
        <p:txBody>
          <a:bodyPr>
            <a:normAutofit fontScale="92500" lnSpcReduction="10000"/>
          </a:bodyPr>
          <a:lstStyle/>
          <a:p>
            <a:r>
              <a:rPr lang="en-US" dirty="0" smtClean="0"/>
              <a:t>The World is bad &amp; it affects us.</a:t>
            </a:r>
          </a:p>
          <a:p>
            <a:r>
              <a:rPr lang="en-US" dirty="0"/>
              <a:t>We must listen to what God says to us.</a:t>
            </a:r>
          </a:p>
          <a:p>
            <a:r>
              <a:rPr lang="en-US" dirty="0" smtClean="0"/>
              <a:t>God wants us to believe in Him &amp; trust Him.</a:t>
            </a:r>
          </a:p>
          <a:p>
            <a:r>
              <a:rPr lang="en-US" dirty="0" smtClean="0"/>
              <a:t>God will forgive us.</a:t>
            </a:r>
            <a:br>
              <a:rPr lang="en-US" dirty="0" smtClean="0"/>
            </a:br>
            <a:endParaRPr lang="en-US" dirty="0" smtClean="0"/>
          </a:p>
          <a:p>
            <a:r>
              <a:rPr lang="en-US" dirty="0" smtClean="0"/>
              <a:t>Bad &amp; sad things will happen to us, but God will save us.</a:t>
            </a:r>
            <a:endParaRPr lang="en-US" dirty="0"/>
          </a:p>
        </p:txBody>
      </p:sp>
      <p:sp>
        <p:nvSpPr>
          <p:cNvPr id="7" name="Content Placeholder 6"/>
          <p:cNvSpPr>
            <a:spLocks noGrp="1"/>
          </p:cNvSpPr>
          <p:nvPr>
            <p:ph sz="half" idx="2"/>
          </p:nvPr>
        </p:nvSpPr>
        <p:spPr>
          <a:xfrm>
            <a:off x="4114800" y="698500"/>
            <a:ext cx="4876800" cy="4902200"/>
          </a:xfrm>
        </p:spPr>
        <p:txBody>
          <a:bodyPr>
            <a:normAutofit fontScale="92500" lnSpcReduction="10000"/>
          </a:bodyPr>
          <a:lstStyle/>
          <a:p>
            <a:r>
              <a:rPr lang="en-US" dirty="0" smtClean="0"/>
              <a:t>All have sinned </a:t>
            </a:r>
            <a:br>
              <a:rPr lang="en-US" dirty="0" smtClean="0"/>
            </a:br>
            <a:r>
              <a:rPr lang="en-US" dirty="0" smtClean="0"/>
              <a:t>(Rom 3:23)</a:t>
            </a:r>
          </a:p>
          <a:p>
            <a:r>
              <a:rPr lang="en-US" dirty="0" smtClean="0"/>
              <a:t>Faith comes by hearing</a:t>
            </a:r>
            <a:r>
              <a:rPr lang="en-US" dirty="0"/>
              <a:t> </a:t>
            </a:r>
            <a:r>
              <a:rPr lang="en-US" dirty="0" smtClean="0"/>
              <a:t>the Word of God (Rom 10:17)</a:t>
            </a:r>
          </a:p>
          <a:p>
            <a:r>
              <a:rPr lang="en-US" dirty="0" smtClean="0"/>
              <a:t>Without faith it is impossible to please Him (</a:t>
            </a:r>
            <a:r>
              <a:rPr lang="en-US" dirty="0" err="1" smtClean="0"/>
              <a:t>Heb</a:t>
            </a:r>
            <a:r>
              <a:rPr lang="en-US" dirty="0" smtClean="0"/>
              <a:t> 11:6)</a:t>
            </a:r>
          </a:p>
          <a:p>
            <a:r>
              <a:rPr lang="en-US" dirty="0" smtClean="0"/>
              <a:t>..We have…forgiveness </a:t>
            </a:r>
            <a:r>
              <a:rPr lang="en-US" dirty="0"/>
              <a:t>of </a:t>
            </a:r>
            <a:r>
              <a:rPr lang="en-US" dirty="0" smtClean="0"/>
              <a:t>sins (</a:t>
            </a:r>
            <a:r>
              <a:rPr lang="en-US" dirty="0" err="1" smtClean="0"/>
              <a:t>Eph</a:t>
            </a:r>
            <a:r>
              <a:rPr lang="en-US" dirty="0" smtClean="0"/>
              <a:t> 1:7)</a:t>
            </a:r>
          </a:p>
          <a:p>
            <a:r>
              <a:rPr lang="en-US" baseline="30000" dirty="0"/>
              <a:t> </a:t>
            </a:r>
            <a:r>
              <a:rPr lang="en-US" dirty="0"/>
              <a:t>I do not pray that You should take them out of the world, but that You should keep them from the evil </a:t>
            </a:r>
            <a:r>
              <a:rPr lang="en-US" dirty="0" smtClean="0"/>
              <a:t>one.  (John 17:15)</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26</a:t>
            </a:fld>
            <a:endParaRPr lang="en-US" dirty="0"/>
          </a:p>
        </p:txBody>
      </p:sp>
    </p:spTree>
    <p:extLst>
      <p:ext uri="{BB962C8B-B14F-4D97-AF65-F5344CB8AC3E}">
        <p14:creationId xmlns:p14="http://schemas.microsoft.com/office/powerpoint/2010/main" xmlns="" val="252793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Wisdom From Above (James 3:13-18)</a:t>
            </a:r>
            <a:endParaRPr lang="en-US" dirty="0"/>
          </a:p>
        </p:txBody>
      </p:sp>
      <p:sp>
        <p:nvSpPr>
          <p:cNvPr id="3" name="Content Placeholder 2"/>
          <p:cNvSpPr>
            <a:spLocks noGrp="1"/>
          </p:cNvSpPr>
          <p:nvPr>
            <p:ph sz="half" idx="1"/>
          </p:nvPr>
        </p:nvSpPr>
        <p:spPr>
          <a:xfrm>
            <a:off x="304800" y="698500"/>
            <a:ext cx="4229100" cy="4840654"/>
          </a:xfrm>
        </p:spPr>
        <p:txBody>
          <a:bodyPr>
            <a:normAutofit lnSpcReduction="10000"/>
          </a:bodyPr>
          <a:lstStyle/>
          <a:p>
            <a:r>
              <a:rPr lang="en-US" dirty="0" smtClean="0"/>
              <a:t>Good Works</a:t>
            </a:r>
          </a:p>
          <a:p>
            <a:r>
              <a:rPr lang="en-US" dirty="0" smtClean="0"/>
              <a:t>Meekness of Wisdom</a:t>
            </a:r>
          </a:p>
          <a:p>
            <a:r>
              <a:rPr lang="en-US" dirty="0" smtClean="0"/>
              <a:t>Pure</a:t>
            </a:r>
          </a:p>
          <a:p>
            <a:r>
              <a:rPr lang="en-US" dirty="0" smtClean="0"/>
              <a:t>Gentle</a:t>
            </a:r>
          </a:p>
          <a:p>
            <a:r>
              <a:rPr lang="en-US" dirty="0" smtClean="0"/>
              <a:t>Easy to Entreat </a:t>
            </a:r>
            <a:endParaRPr lang="en-US" dirty="0"/>
          </a:p>
          <a:p>
            <a:r>
              <a:rPr lang="en-US" dirty="0" smtClean="0"/>
              <a:t>Full of Mercy</a:t>
            </a:r>
          </a:p>
          <a:p>
            <a:r>
              <a:rPr lang="en-US" dirty="0" smtClean="0"/>
              <a:t>Good Fruits</a:t>
            </a:r>
          </a:p>
          <a:p>
            <a:r>
              <a:rPr lang="en-US" dirty="0" smtClean="0"/>
              <a:t>Without Partiality</a:t>
            </a:r>
          </a:p>
          <a:p>
            <a:r>
              <a:rPr lang="en-US" dirty="0" smtClean="0"/>
              <a:t>Without Hypocrisy</a:t>
            </a:r>
          </a:p>
          <a:p>
            <a:r>
              <a:rPr lang="en-US" dirty="0" smtClean="0"/>
              <a:t>Makes Peace</a:t>
            </a:r>
          </a:p>
          <a:p>
            <a:endParaRPr lang="en-US" dirty="0" smtClean="0"/>
          </a:p>
        </p:txBody>
      </p:sp>
      <p:sp>
        <p:nvSpPr>
          <p:cNvPr id="4" name="Content Placeholder 3"/>
          <p:cNvSpPr>
            <a:spLocks noGrp="1"/>
          </p:cNvSpPr>
          <p:nvPr>
            <p:ph sz="half" idx="2"/>
          </p:nvPr>
        </p:nvSpPr>
        <p:spPr>
          <a:xfrm>
            <a:off x="4106333" y="698500"/>
            <a:ext cx="4809067" cy="4840654"/>
          </a:xfrm>
        </p:spPr>
        <p:txBody>
          <a:bodyPr>
            <a:normAutofit lnSpcReduction="10000"/>
          </a:bodyPr>
          <a:lstStyle/>
          <a:p>
            <a:endParaRPr lang="en-US" dirty="0"/>
          </a:p>
        </p:txBody>
      </p:sp>
      <p:sp>
        <p:nvSpPr>
          <p:cNvPr id="5" name="Slide Number Placeholder 4"/>
          <p:cNvSpPr>
            <a:spLocks noGrp="1"/>
          </p:cNvSpPr>
          <p:nvPr>
            <p:ph type="sldNum" sz="quarter" idx="12"/>
          </p:nvPr>
        </p:nvSpPr>
        <p:spPr/>
        <p:txBody>
          <a:bodyPr/>
          <a:lstStyle/>
          <a:p>
            <a:pPr>
              <a:defRPr/>
            </a:pPr>
            <a:fld id="{55D273BF-ED1D-4F21-8D62-A72031FF00FB}" type="slidenum">
              <a:rPr lang="en-US" smtClean="0"/>
              <a:pPr>
                <a:defRPr/>
              </a:pPr>
              <a:t>27</a:t>
            </a:fld>
            <a:endParaRPr lang="en-US" dirty="0"/>
          </a:p>
        </p:txBody>
      </p:sp>
    </p:spTree>
    <p:extLst>
      <p:ext uri="{BB962C8B-B14F-4D97-AF65-F5344CB8AC3E}">
        <p14:creationId xmlns:p14="http://schemas.microsoft.com/office/powerpoint/2010/main" xmlns="" val="16012417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500"/>
            <a:ext cx="8991600" cy="508000"/>
          </a:xfrm>
        </p:spPr>
        <p:txBody>
          <a:bodyPr/>
          <a:lstStyle/>
          <a:p>
            <a:r>
              <a:rPr lang="en-US" dirty="0" smtClean="0"/>
              <a:t>The Narrative from the Beginning</a:t>
            </a:r>
            <a:endParaRPr lang="en-US" dirty="0"/>
          </a:p>
        </p:txBody>
      </p:sp>
      <p:sp>
        <p:nvSpPr>
          <p:cNvPr id="4" name="Content Placeholder 3"/>
          <p:cNvSpPr>
            <a:spLocks noGrp="1"/>
          </p:cNvSpPr>
          <p:nvPr>
            <p:ph idx="1"/>
          </p:nvPr>
        </p:nvSpPr>
        <p:spPr>
          <a:xfrm>
            <a:off x="304800" y="749300"/>
            <a:ext cx="8686800" cy="4965700"/>
          </a:xfrm>
        </p:spPr>
        <p:txBody>
          <a:bodyPr>
            <a:normAutofit fontScale="92500"/>
          </a:bodyPr>
          <a:lstStyle/>
          <a:p>
            <a:r>
              <a:rPr lang="en-US" b="0" dirty="0" smtClean="0"/>
              <a:t>Gen 1:27 – “God create man </a:t>
            </a:r>
            <a:r>
              <a:rPr lang="en-US" dirty="0" smtClean="0">
                <a:solidFill>
                  <a:srgbClr val="FFFF00"/>
                </a:solidFill>
              </a:rPr>
              <a:t>in His own image</a:t>
            </a:r>
            <a:r>
              <a:rPr lang="en-US" b="0" dirty="0" smtClean="0"/>
              <a:t>.”</a:t>
            </a:r>
          </a:p>
          <a:p>
            <a:r>
              <a:rPr lang="en-US" b="0" dirty="0" smtClean="0"/>
              <a:t>Gen 1:28 – “Be fruitful &amp; multiply…fill…subdue”</a:t>
            </a:r>
          </a:p>
          <a:p>
            <a:r>
              <a:rPr lang="en-US" b="0" dirty="0"/>
              <a:t>Gen 4:1 </a:t>
            </a:r>
            <a:r>
              <a:rPr lang="en-US" b="0" dirty="0" smtClean="0"/>
              <a:t>– “…she </a:t>
            </a:r>
            <a:r>
              <a:rPr lang="en-US" b="0" dirty="0"/>
              <a:t>conceived and bore Cain, and said, </a:t>
            </a:r>
            <a:r>
              <a:rPr lang="en-US" b="0" dirty="0" smtClean="0"/>
              <a:t>‘I </a:t>
            </a:r>
            <a:r>
              <a:rPr lang="en-US" b="0" dirty="0"/>
              <a:t>have acquired a man </a:t>
            </a:r>
            <a:r>
              <a:rPr lang="en-US" dirty="0">
                <a:solidFill>
                  <a:srgbClr val="FFFF00"/>
                </a:solidFill>
              </a:rPr>
              <a:t>from the </a:t>
            </a:r>
            <a:r>
              <a:rPr lang="en-US" cap="small" dirty="0">
                <a:solidFill>
                  <a:srgbClr val="FFFF00"/>
                </a:solidFill>
              </a:rPr>
              <a:t>Lord</a:t>
            </a:r>
            <a:r>
              <a:rPr lang="en-US" b="0" dirty="0" smtClean="0"/>
              <a:t>.’”</a:t>
            </a:r>
          </a:p>
          <a:p>
            <a:r>
              <a:rPr lang="en-US" b="0" dirty="0"/>
              <a:t>Gen 3:15 – </a:t>
            </a:r>
            <a:r>
              <a:rPr lang="en-US" b="0" dirty="0" smtClean="0"/>
              <a:t>“And </a:t>
            </a:r>
            <a:r>
              <a:rPr lang="en-US" b="0" dirty="0"/>
              <a:t>I will put </a:t>
            </a:r>
            <a:r>
              <a:rPr lang="en-US" dirty="0">
                <a:solidFill>
                  <a:srgbClr val="FFFF00"/>
                </a:solidFill>
              </a:rPr>
              <a:t>enmity</a:t>
            </a:r>
            <a:r>
              <a:rPr lang="en-US" b="0" dirty="0" smtClean="0"/>
              <a:t> between </a:t>
            </a:r>
            <a:r>
              <a:rPr lang="en-US" b="0" dirty="0"/>
              <a:t>you and the woman</a:t>
            </a:r>
            <a:r>
              <a:rPr lang="en-US" b="0" dirty="0" smtClean="0"/>
              <a:t>, and </a:t>
            </a:r>
            <a:r>
              <a:rPr lang="en-US" dirty="0">
                <a:solidFill>
                  <a:srgbClr val="FFFF00"/>
                </a:solidFill>
              </a:rPr>
              <a:t>between your offspring and </a:t>
            </a:r>
            <a:r>
              <a:rPr lang="en-US" dirty="0" smtClean="0">
                <a:solidFill>
                  <a:srgbClr val="FFFF00"/>
                </a:solidFill>
              </a:rPr>
              <a:t>hers.</a:t>
            </a:r>
            <a:r>
              <a:rPr lang="en-US" b="0" dirty="0" smtClean="0"/>
              <a:t>”</a:t>
            </a:r>
          </a:p>
          <a:p>
            <a:r>
              <a:rPr lang="en-US" b="0" dirty="0" smtClean="0"/>
              <a:t>Gen 4:7 – Sin trying to control Cain, who was warned…</a:t>
            </a:r>
          </a:p>
          <a:p>
            <a:r>
              <a:rPr lang="en-US" b="0" dirty="0" smtClean="0"/>
              <a:t>Gen 4:8 – …but made the wrong choice.</a:t>
            </a:r>
            <a:endParaRPr lang="en-US" b="0" dirty="0"/>
          </a:p>
        </p:txBody>
      </p:sp>
      <p:sp>
        <p:nvSpPr>
          <p:cNvPr id="3" name="Slide Number Placeholder 2"/>
          <p:cNvSpPr>
            <a:spLocks noGrp="1"/>
          </p:cNvSpPr>
          <p:nvPr>
            <p:ph type="sldNum" sz="quarter" idx="12"/>
          </p:nvPr>
        </p:nvSpPr>
        <p:spPr/>
        <p:txBody>
          <a:bodyPr/>
          <a:lstStyle/>
          <a:p>
            <a:pPr>
              <a:defRPr/>
            </a:pPr>
            <a:fld id="{CF9D5E7F-5B88-49A2-B514-B1E99E37D880}" type="slidenum">
              <a:rPr lang="en-US" smtClean="0"/>
              <a:pPr>
                <a:defRPr/>
              </a:pPr>
              <a:t>28</a:t>
            </a:fld>
            <a:endParaRPr lang="en-US" dirty="0"/>
          </a:p>
        </p:txBody>
      </p:sp>
    </p:spTree>
    <p:extLst>
      <p:ext uri="{BB962C8B-B14F-4D97-AF65-F5344CB8AC3E}">
        <p14:creationId xmlns:p14="http://schemas.microsoft.com/office/powerpoint/2010/main" xmlns="" val="2213024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Deuteronomy 4:5-8</a:t>
            </a:r>
            <a:endParaRPr lang="en-US" dirty="0"/>
          </a:p>
        </p:txBody>
      </p:sp>
      <p:sp>
        <p:nvSpPr>
          <p:cNvPr id="3" name="Content Placeholder 2"/>
          <p:cNvSpPr>
            <a:spLocks noGrp="1"/>
          </p:cNvSpPr>
          <p:nvPr>
            <p:ph idx="1"/>
          </p:nvPr>
        </p:nvSpPr>
        <p:spPr>
          <a:xfrm>
            <a:off x="304800" y="749300"/>
            <a:ext cx="8654562" cy="4711700"/>
          </a:xfrm>
        </p:spPr>
        <p:txBody>
          <a:bodyPr>
            <a:normAutofit fontScale="85000" lnSpcReduction="10000"/>
          </a:bodyPr>
          <a:lstStyle/>
          <a:p>
            <a:pPr marL="0" indent="0">
              <a:buNone/>
            </a:pPr>
            <a:r>
              <a:rPr lang="en-US" baseline="30000" dirty="0"/>
              <a:t>5 </a:t>
            </a:r>
            <a:r>
              <a:rPr lang="en-US" b="0" dirty="0"/>
              <a:t>“Surely I have taught you statutes and judgments, just as the </a:t>
            </a:r>
            <a:r>
              <a:rPr lang="en-US" b="0" cap="small" dirty="0"/>
              <a:t>Lord</a:t>
            </a:r>
            <a:r>
              <a:rPr lang="en-US" b="0" dirty="0"/>
              <a:t> my God commanded me, that you should act according to them in the land which you go to possess</a:t>
            </a:r>
            <a:r>
              <a:rPr lang="en-US" b="0" dirty="0" smtClean="0"/>
              <a:t>. </a:t>
            </a:r>
            <a:r>
              <a:rPr lang="en-US" baseline="30000" dirty="0" smtClean="0"/>
              <a:t>6</a:t>
            </a:r>
            <a:r>
              <a:rPr lang="en-US" baseline="30000" dirty="0"/>
              <a:t> </a:t>
            </a:r>
            <a:r>
              <a:rPr lang="en-US" b="0" dirty="0"/>
              <a:t>Therefore be careful to observe them; for </a:t>
            </a:r>
            <a:r>
              <a:rPr lang="en-US" b="0" dirty="0" smtClean="0"/>
              <a:t>this is</a:t>
            </a:r>
            <a:r>
              <a:rPr lang="en-US" b="0" dirty="0"/>
              <a:t> your wisdom and your understanding in the sight of the peoples who will hear all these statutes, and say, ‘Surely this great nation is a wise and understanding people.’</a:t>
            </a:r>
          </a:p>
          <a:p>
            <a:pPr marL="0" indent="0">
              <a:buNone/>
            </a:pPr>
            <a:r>
              <a:rPr lang="en-US" baseline="30000" dirty="0"/>
              <a:t>7 </a:t>
            </a:r>
            <a:r>
              <a:rPr lang="en-US" b="0" dirty="0"/>
              <a:t>“For what great nation is there that has God so near to it, as the </a:t>
            </a:r>
            <a:r>
              <a:rPr lang="en-US" b="0" cap="small" dirty="0" smtClean="0"/>
              <a:t>Lord </a:t>
            </a:r>
            <a:r>
              <a:rPr lang="en-US" b="0" dirty="0" smtClean="0"/>
              <a:t>our </a:t>
            </a:r>
            <a:r>
              <a:rPr lang="en-US" b="0" dirty="0"/>
              <a:t>God is to us, for whatever reason we may call upon Him? </a:t>
            </a:r>
            <a:r>
              <a:rPr lang="en-US" baseline="30000" dirty="0"/>
              <a:t>8 </a:t>
            </a:r>
            <a:r>
              <a:rPr lang="en-US" b="0" dirty="0"/>
              <a:t>And what great nation is there that </a:t>
            </a:r>
            <a:r>
              <a:rPr lang="en-US" b="0" dirty="0" smtClean="0"/>
              <a:t>has such</a:t>
            </a:r>
            <a:r>
              <a:rPr lang="en-US" b="0" dirty="0"/>
              <a:t> statutes and righteous judgments as are in all this law which I set before you this day</a:t>
            </a:r>
            <a:r>
              <a:rPr lang="en-US" b="0" dirty="0" smtClean="0"/>
              <a:t>?</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3</a:t>
            </a:fld>
            <a:endParaRPr lang="en-US" dirty="0"/>
          </a:p>
        </p:txBody>
      </p:sp>
      <p:cxnSp>
        <p:nvCxnSpPr>
          <p:cNvPr id="5" name="Straight Connector 4"/>
          <p:cNvCxnSpPr/>
          <p:nvPr/>
        </p:nvCxnSpPr>
        <p:spPr>
          <a:xfrm flipV="1">
            <a:off x="6471138" y="2224454"/>
            <a:ext cx="1472712" cy="879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33754" y="2614246"/>
            <a:ext cx="4463561" cy="586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929178" y="3352024"/>
            <a:ext cx="4319222" cy="879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5638800" y="3823119"/>
            <a:ext cx="2819400" cy="879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2994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left)">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3:13-18</a:t>
            </a:r>
            <a:endParaRPr lang="en-US" dirty="0"/>
          </a:p>
        </p:txBody>
      </p:sp>
      <p:sp>
        <p:nvSpPr>
          <p:cNvPr id="3" name="Content Placeholder 2"/>
          <p:cNvSpPr>
            <a:spLocks noGrp="1"/>
          </p:cNvSpPr>
          <p:nvPr>
            <p:ph idx="1"/>
          </p:nvPr>
        </p:nvSpPr>
        <p:spPr>
          <a:xfrm>
            <a:off x="152399" y="571500"/>
            <a:ext cx="8912469" cy="5037991"/>
          </a:xfrm>
        </p:spPr>
        <p:txBody>
          <a:bodyPr>
            <a:normAutofit fontScale="92500" lnSpcReduction="20000"/>
          </a:bodyPr>
          <a:lstStyle/>
          <a:p>
            <a:pPr marL="0" indent="0">
              <a:lnSpc>
                <a:spcPct val="110000"/>
              </a:lnSpc>
              <a:buNone/>
            </a:pPr>
            <a:r>
              <a:rPr lang="en-US" b="0" dirty="0"/>
              <a:t>Who is wise and understanding among you? </a:t>
            </a:r>
            <a:r>
              <a:rPr lang="en-US" b="0" dirty="0" smtClean="0"/>
              <a:t> Let </a:t>
            </a:r>
            <a:r>
              <a:rPr lang="en-US" b="0" dirty="0"/>
              <a:t>him show by good conduct that his works are done in the meekness of wisdom. </a:t>
            </a:r>
            <a:r>
              <a:rPr lang="en-US" baseline="30000" dirty="0"/>
              <a:t>14 </a:t>
            </a:r>
            <a:r>
              <a:rPr lang="en-US" b="0" dirty="0"/>
              <a:t>But if you have bitter envy and self-seeking in your hearts, do not boast and lie against the truth. </a:t>
            </a:r>
            <a:r>
              <a:rPr lang="en-US" b="0" dirty="0" smtClean="0"/>
              <a:t> </a:t>
            </a:r>
            <a:r>
              <a:rPr lang="en-US" baseline="30000" dirty="0" smtClean="0"/>
              <a:t>15</a:t>
            </a:r>
            <a:r>
              <a:rPr lang="en-US" baseline="30000" dirty="0"/>
              <a:t> </a:t>
            </a:r>
            <a:r>
              <a:rPr lang="en-US" b="0" dirty="0"/>
              <a:t>This wisdom does not descend from above, but </a:t>
            </a:r>
            <a:r>
              <a:rPr lang="en-US" b="0" dirty="0" smtClean="0"/>
              <a:t>is earthly</a:t>
            </a:r>
            <a:r>
              <a:rPr lang="en-US" b="0" dirty="0"/>
              <a:t>, sensual, demonic. </a:t>
            </a:r>
            <a:r>
              <a:rPr lang="en-US" baseline="30000" dirty="0"/>
              <a:t>16 </a:t>
            </a:r>
            <a:r>
              <a:rPr lang="en-US" b="0" dirty="0"/>
              <a:t>For where envy and self-seeking exist</a:t>
            </a:r>
            <a:r>
              <a:rPr lang="en-US" b="0" dirty="0" smtClean="0"/>
              <a:t>, confusion </a:t>
            </a:r>
            <a:r>
              <a:rPr lang="en-US" b="0" dirty="0"/>
              <a:t>and every evil </a:t>
            </a:r>
            <a:r>
              <a:rPr lang="en-US" b="0" dirty="0" smtClean="0"/>
              <a:t>thing are there. </a:t>
            </a:r>
            <a:r>
              <a:rPr lang="en-US" b="0" dirty="0"/>
              <a:t> </a:t>
            </a:r>
            <a:r>
              <a:rPr lang="en-US" baseline="30000" dirty="0"/>
              <a:t>17 </a:t>
            </a:r>
            <a:r>
              <a:rPr lang="en-US" b="0" dirty="0"/>
              <a:t>But </a:t>
            </a:r>
            <a:r>
              <a:rPr lang="en-US" b="0" dirty="0">
                <a:solidFill>
                  <a:srgbClr val="FFFF00"/>
                </a:solidFill>
              </a:rPr>
              <a:t>the wisdom that is from above is first pure, then peaceable, gentle, willing to yield, full of mercy and good fruits, without partiality and without hypocrisy</a:t>
            </a:r>
            <a:r>
              <a:rPr lang="en-US" b="0" dirty="0" smtClean="0">
                <a:solidFill>
                  <a:srgbClr val="FFFF00"/>
                </a:solidFill>
              </a:rPr>
              <a:t>. </a:t>
            </a:r>
            <a:r>
              <a:rPr lang="en-US" b="0" dirty="0"/>
              <a:t> </a:t>
            </a:r>
            <a:r>
              <a:rPr lang="en-US" baseline="30000" dirty="0"/>
              <a:t>18 </a:t>
            </a:r>
            <a:r>
              <a:rPr lang="en-US" b="0" dirty="0"/>
              <a:t>Now the fruit of righteousness is sown in peace by those who make peace.</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4</a:t>
            </a:fld>
            <a:endParaRPr lang="en-US" dirty="0"/>
          </a:p>
        </p:txBody>
      </p:sp>
      <p:cxnSp>
        <p:nvCxnSpPr>
          <p:cNvPr id="6" name="Straight Connector 5"/>
          <p:cNvCxnSpPr/>
          <p:nvPr/>
        </p:nvCxnSpPr>
        <p:spPr>
          <a:xfrm flipV="1">
            <a:off x="2324098" y="3849190"/>
            <a:ext cx="4709748" cy="1056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64926" y="978195"/>
            <a:ext cx="4870600" cy="1431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4926" y="1399206"/>
            <a:ext cx="3467102"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67947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6:12</a:t>
            </a:r>
            <a:endParaRPr lang="en-US" dirty="0"/>
          </a:p>
        </p:txBody>
      </p:sp>
      <p:sp>
        <p:nvSpPr>
          <p:cNvPr id="3" name="Content Placeholder 2"/>
          <p:cNvSpPr>
            <a:spLocks noGrp="1"/>
          </p:cNvSpPr>
          <p:nvPr>
            <p:ph idx="1"/>
          </p:nvPr>
        </p:nvSpPr>
        <p:spPr>
          <a:xfrm>
            <a:off x="304799" y="1520456"/>
            <a:ext cx="8722243" cy="3546844"/>
          </a:xfrm>
        </p:spPr>
        <p:txBody>
          <a:bodyPr/>
          <a:lstStyle/>
          <a:p>
            <a:pPr marL="0" indent="0">
              <a:buNone/>
            </a:pPr>
            <a:r>
              <a:rPr lang="en-US" b="0" dirty="0" smtClean="0"/>
              <a:t>For </a:t>
            </a:r>
            <a:r>
              <a:rPr lang="en-US" b="0" dirty="0"/>
              <a:t>we </a:t>
            </a:r>
            <a:r>
              <a:rPr lang="en-US" dirty="0">
                <a:solidFill>
                  <a:srgbClr val="FFFF00"/>
                </a:solidFill>
              </a:rPr>
              <a:t>do not wrestle against flesh and blood</a:t>
            </a:r>
            <a:r>
              <a:rPr lang="en-US" b="0" dirty="0"/>
              <a:t>, but against principalities, against powers, against the rulers of the darkness of this age, against </a:t>
            </a:r>
            <a:r>
              <a:rPr lang="en-US" b="0" dirty="0" smtClean="0"/>
              <a:t>spiritual hosts</a:t>
            </a:r>
            <a:r>
              <a:rPr lang="en-US" b="0" dirty="0"/>
              <a:t> of wickedness in the </a:t>
            </a:r>
            <a:r>
              <a:rPr lang="en-US" b="0" dirty="0" smtClean="0"/>
              <a:t>heavenly places</a:t>
            </a:r>
            <a:r>
              <a:rPr lang="en-US" b="0" dirty="0"/>
              <a:t>. </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5</a:t>
            </a:fld>
            <a:endParaRPr lang="en-US" dirty="0"/>
          </a:p>
        </p:txBody>
      </p:sp>
    </p:spTree>
    <p:extLst>
      <p:ext uri="{BB962C8B-B14F-4D97-AF65-F5344CB8AC3E}">
        <p14:creationId xmlns:p14="http://schemas.microsoft.com/office/powerpoint/2010/main" xmlns="" val="365836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Corinthians 10:3-5</a:t>
            </a:r>
            <a:endParaRPr lang="en-US" dirty="0"/>
          </a:p>
        </p:txBody>
      </p:sp>
      <p:sp>
        <p:nvSpPr>
          <p:cNvPr id="3" name="Content Placeholder 2"/>
          <p:cNvSpPr>
            <a:spLocks noGrp="1"/>
          </p:cNvSpPr>
          <p:nvPr>
            <p:ph idx="1"/>
          </p:nvPr>
        </p:nvSpPr>
        <p:spPr>
          <a:xfrm>
            <a:off x="93785" y="1028700"/>
            <a:ext cx="8821615" cy="4318000"/>
          </a:xfrm>
        </p:spPr>
        <p:txBody>
          <a:bodyPr/>
          <a:lstStyle/>
          <a:p>
            <a:pPr marL="0" indent="0">
              <a:buNone/>
            </a:pPr>
            <a:r>
              <a:rPr lang="en-US" baseline="30000" dirty="0"/>
              <a:t>3 </a:t>
            </a:r>
            <a:r>
              <a:rPr lang="en-US" b="0" dirty="0"/>
              <a:t>For though we walk in the flesh, we do not war according to the flesh</a:t>
            </a:r>
            <a:r>
              <a:rPr lang="en-US" b="0" dirty="0" smtClean="0"/>
              <a:t>. </a:t>
            </a:r>
            <a:r>
              <a:rPr lang="en-US" baseline="30000" dirty="0" smtClean="0"/>
              <a:t>4</a:t>
            </a:r>
            <a:r>
              <a:rPr lang="en-US" baseline="30000" dirty="0"/>
              <a:t> </a:t>
            </a:r>
            <a:r>
              <a:rPr lang="en-US" b="0" dirty="0"/>
              <a:t>For the weapons of our warfare are </a:t>
            </a:r>
            <a:r>
              <a:rPr lang="en-US" dirty="0">
                <a:solidFill>
                  <a:srgbClr val="FFFF00"/>
                </a:solidFill>
              </a:rPr>
              <a:t>not carnal</a:t>
            </a:r>
            <a:r>
              <a:rPr lang="en-US" b="0" dirty="0"/>
              <a:t> but mighty in God for pulling down strongholds, </a:t>
            </a:r>
            <a:r>
              <a:rPr lang="en-US" baseline="30000" dirty="0"/>
              <a:t>5 </a:t>
            </a:r>
            <a:r>
              <a:rPr lang="en-US" dirty="0">
                <a:solidFill>
                  <a:srgbClr val="FFFF00"/>
                </a:solidFill>
              </a:rPr>
              <a:t>casting down arguments </a:t>
            </a:r>
            <a:r>
              <a:rPr lang="en-US" b="0" dirty="0"/>
              <a:t>and every high thing that exalts itself against the knowledge of God, bringing </a:t>
            </a:r>
            <a:r>
              <a:rPr lang="en-US" dirty="0">
                <a:solidFill>
                  <a:srgbClr val="FFFF00"/>
                </a:solidFill>
              </a:rPr>
              <a:t>every thought into captivity</a:t>
            </a:r>
            <a:r>
              <a:rPr lang="en-US" b="0" dirty="0"/>
              <a:t> to the obedience of Christ,</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6</a:t>
            </a:fld>
            <a:endParaRPr lang="en-US" dirty="0"/>
          </a:p>
        </p:txBody>
      </p:sp>
    </p:spTree>
    <p:extLst>
      <p:ext uri="{BB962C8B-B14F-4D97-AF65-F5344CB8AC3E}">
        <p14:creationId xmlns:p14="http://schemas.microsoft.com/office/powerpoint/2010/main" xmlns="" val="183208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119:99</a:t>
            </a:r>
            <a:endParaRPr lang="en-US" dirty="0"/>
          </a:p>
        </p:txBody>
      </p:sp>
      <p:sp>
        <p:nvSpPr>
          <p:cNvPr id="3" name="Content Placeholder 2"/>
          <p:cNvSpPr>
            <a:spLocks noGrp="1"/>
          </p:cNvSpPr>
          <p:nvPr>
            <p:ph idx="1"/>
          </p:nvPr>
        </p:nvSpPr>
        <p:spPr>
          <a:xfrm>
            <a:off x="304800" y="1608992"/>
            <a:ext cx="8610600" cy="3458308"/>
          </a:xfrm>
        </p:spPr>
        <p:txBody>
          <a:bodyPr/>
          <a:lstStyle/>
          <a:p>
            <a:pPr marL="0" indent="0">
              <a:buNone/>
            </a:pPr>
            <a:r>
              <a:rPr lang="en-US" b="0" dirty="0"/>
              <a:t>I have more understanding than all my teachers,</a:t>
            </a:r>
            <a:r>
              <a:rPr lang="en-US" dirty="0"/>
              <a:t/>
            </a:r>
            <a:br>
              <a:rPr lang="en-US" dirty="0"/>
            </a:br>
            <a:r>
              <a:rPr lang="en-US" b="0" dirty="0"/>
              <a:t>For Your testimonies are my meditation.</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7</a:t>
            </a:fld>
            <a:endParaRPr lang="en-US" dirty="0"/>
          </a:p>
        </p:txBody>
      </p:sp>
      <p:sp>
        <p:nvSpPr>
          <p:cNvPr id="8" name="Content Placeholder 5"/>
          <p:cNvSpPr txBox="1">
            <a:spLocks/>
          </p:cNvSpPr>
          <p:nvPr/>
        </p:nvSpPr>
        <p:spPr bwMode="auto">
          <a:xfrm>
            <a:off x="1752600" y="2996710"/>
            <a:ext cx="5334000" cy="2362200"/>
          </a:xfrm>
          <a:prstGeom prst="rect">
            <a:avLst/>
          </a:prstGeom>
          <a:solidFill>
            <a:srgbClr val="0000FF"/>
          </a:solidFill>
          <a:ln>
            <a:solidFill>
              <a:schemeClr val="bg1"/>
            </a:solidFill>
          </a:ln>
          <a:effectLst/>
          <a:extLst/>
        </p:spPr>
        <p:txBody>
          <a:bodyPr vert="horz" wrap="square" lIns="91440" tIns="45720" rIns="91440" bIns="45720" numCol="1"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har char="•"/>
              <a:defRPr sz="32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a:lstStyle>
          <a:p>
            <a:pPr marL="0" indent="0">
              <a:buNone/>
            </a:pPr>
            <a:r>
              <a:rPr lang="en-US" kern="0" dirty="0" smtClean="0">
                <a:solidFill>
                  <a:srgbClr val="FFFF00"/>
                </a:solidFill>
              </a:rPr>
              <a:t>Children ‘Not of this World’ know:</a:t>
            </a:r>
          </a:p>
          <a:p>
            <a:pPr marL="514350" indent="-514350">
              <a:buFont typeface="+mj-lt"/>
              <a:buAutoNum type="arabicPeriod"/>
            </a:pPr>
            <a:r>
              <a:rPr lang="en-US" kern="0" dirty="0" smtClean="0"/>
              <a:t>We must listen to what God says to us.</a:t>
            </a:r>
          </a:p>
          <a:p>
            <a:pPr marL="514350" indent="-514350">
              <a:buFont typeface="+mj-lt"/>
              <a:buAutoNum type="arabicPeriod"/>
            </a:pPr>
            <a:r>
              <a:rPr lang="en-US" kern="0" dirty="0"/>
              <a:t>The World is bad &amp; it affects us.</a:t>
            </a:r>
          </a:p>
          <a:p>
            <a:pPr marL="514350" indent="-514350">
              <a:buFont typeface="+mj-lt"/>
              <a:buAutoNum type="arabicPeriod"/>
            </a:pPr>
            <a:r>
              <a:rPr lang="en-US" kern="0" dirty="0" smtClean="0"/>
              <a:t>God wants us to believe &amp; trust in Him.</a:t>
            </a:r>
          </a:p>
          <a:p>
            <a:pPr marL="514350" indent="-514350">
              <a:buFont typeface="+mj-lt"/>
              <a:buAutoNum type="arabicPeriod"/>
            </a:pPr>
            <a:r>
              <a:rPr lang="en-US" kern="0" dirty="0" smtClean="0"/>
              <a:t>God will forgive us.</a:t>
            </a:r>
          </a:p>
          <a:p>
            <a:pPr marL="514350" indent="-514350">
              <a:buFont typeface="+mj-lt"/>
              <a:buAutoNum type="arabicPeriod"/>
            </a:pPr>
            <a:r>
              <a:rPr lang="en-US" kern="0" dirty="0" smtClean="0"/>
              <a:t>Bad things will happen to us, but God will save us.</a:t>
            </a:r>
            <a:endParaRPr lang="en-US" kern="0" dirty="0"/>
          </a:p>
        </p:txBody>
      </p:sp>
    </p:spTree>
    <p:extLst>
      <p:ext uri="{BB962C8B-B14F-4D97-AF65-F5344CB8AC3E}">
        <p14:creationId xmlns:p14="http://schemas.microsoft.com/office/powerpoint/2010/main" xmlns="" val="333006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Meta-Narrative</a:t>
            </a:r>
            <a:endParaRPr lang="en-US" dirty="0"/>
          </a:p>
        </p:txBody>
      </p:sp>
      <p:sp>
        <p:nvSpPr>
          <p:cNvPr id="3" name="Content Placeholder 2"/>
          <p:cNvSpPr>
            <a:spLocks noGrp="1"/>
          </p:cNvSpPr>
          <p:nvPr>
            <p:ph idx="1"/>
          </p:nvPr>
        </p:nvSpPr>
        <p:spPr>
          <a:xfrm>
            <a:off x="304800" y="571500"/>
            <a:ext cx="8768862" cy="5372100"/>
          </a:xfrm>
        </p:spPr>
        <p:txBody>
          <a:bodyPr>
            <a:normAutofit fontScale="85000" lnSpcReduction="20000"/>
          </a:bodyPr>
          <a:lstStyle/>
          <a:p>
            <a:pPr marL="0" indent="0">
              <a:spcBef>
                <a:spcPts val="300"/>
              </a:spcBef>
              <a:buNone/>
            </a:pPr>
            <a:r>
              <a:rPr lang="en-US" sz="3600" dirty="0" smtClean="0"/>
              <a:t>Definition: </a:t>
            </a:r>
          </a:p>
          <a:p>
            <a:pPr>
              <a:spcBef>
                <a:spcPts val="0"/>
              </a:spcBef>
              <a:spcAft>
                <a:spcPts val="600"/>
              </a:spcAft>
            </a:pPr>
            <a:r>
              <a:rPr lang="en-US" sz="3600" b="0" dirty="0"/>
              <a:t>A </a:t>
            </a:r>
            <a:r>
              <a:rPr lang="en-US" sz="3600" b="0" dirty="0">
                <a:solidFill>
                  <a:srgbClr val="FFFF00"/>
                </a:solidFill>
              </a:rPr>
              <a:t>narrative about narratives</a:t>
            </a:r>
            <a:r>
              <a:rPr lang="en-US" sz="3600" b="0" dirty="0"/>
              <a:t> of historical meaning, experience or knowledge, which offers a society legitimation through the anticipated completion of a (as yet unrealized) master idea.  (</a:t>
            </a:r>
            <a:r>
              <a:rPr lang="en-US" sz="3600" b="0" dirty="0">
                <a:hlinkClick r:id="rId3"/>
              </a:rPr>
              <a:t>https://en.wikipedia.org</a:t>
            </a:r>
            <a:r>
              <a:rPr lang="en-US" sz="3600" b="0" dirty="0" smtClean="0"/>
              <a:t>)</a:t>
            </a:r>
            <a:br>
              <a:rPr lang="en-US" sz="3600" b="0" dirty="0" smtClean="0"/>
            </a:br>
            <a:endParaRPr lang="en-US" sz="3600" b="0" dirty="0" smtClean="0"/>
          </a:p>
          <a:p>
            <a:pPr>
              <a:spcBef>
                <a:spcPts val="0"/>
              </a:spcBef>
              <a:spcAft>
                <a:spcPts val="600"/>
              </a:spcAft>
            </a:pPr>
            <a:r>
              <a:rPr lang="en-US" sz="3600" b="0" dirty="0" smtClean="0"/>
              <a:t>A </a:t>
            </a:r>
            <a:r>
              <a:rPr lang="en-US" sz="3600" b="0" dirty="0"/>
              <a:t>theory that tries to give a totalizing, comprehensive account to various historical events, experiences, and social, cultural phenomena </a:t>
            </a:r>
            <a:r>
              <a:rPr lang="en-US" sz="3600" b="0" dirty="0">
                <a:solidFill>
                  <a:srgbClr val="FFFF00"/>
                </a:solidFill>
              </a:rPr>
              <a:t>based upon the appeal to universal truth or universal </a:t>
            </a:r>
            <a:r>
              <a:rPr lang="en-US" sz="3600" b="0" dirty="0" smtClean="0">
                <a:solidFill>
                  <a:srgbClr val="FFFF00"/>
                </a:solidFill>
              </a:rPr>
              <a:t>values</a:t>
            </a:r>
            <a:r>
              <a:rPr lang="en-US" sz="3600" b="0" dirty="0" smtClean="0"/>
              <a:t>. (</a:t>
            </a:r>
            <a:r>
              <a:rPr lang="en-US" sz="3600" b="0" dirty="0" smtClean="0">
                <a:hlinkClick r:id="rId4"/>
              </a:rPr>
              <a:t>http</a:t>
            </a:r>
            <a:r>
              <a:rPr lang="en-US" sz="3600" b="0" dirty="0">
                <a:hlinkClick r:id="rId4"/>
              </a:rPr>
              <a:t>://</a:t>
            </a:r>
            <a:r>
              <a:rPr lang="en-US" sz="3600" b="0" dirty="0" smtClean="0">
                <a:hlinkClick r:id="rId4"/>
              </a:rPr>
              <a:t>www.newworldencyclopedia.org</a:t>
            </a:r>
            <a:r>
              <a:rPr lang="en-US" sz="3600" b="0" dirty="0" smtClean="0"/>
              <a:t>)</a:t>
            </a:r>
            <a:endParaRPr lang="en-US" sz="3600" b="0" i="1"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8</a:t>
            </a:fld>
            <a:endParaRPr lang="en-US" dirty="0"/>
          </a:p>
        </p:txBody>
      </p:sp>
    </p:spTree>
    <p:extLst>
      <p:ext uri="{BB962C8B-B14F-4D97-AF65-F5344CB8AC3E}">
        <p14:creationId xmlns:p14="http://schemas.microsoft.com/office/powerpoint/2010/main" xmlns="" val="230355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54" y="63500"/>
            <a:ext cx="8976946" cy="508000"/>
          </a:xfrm>
        </p:spPr>
        <p:txBody>
          <a:bodyPr/>
          <a:lstStyle/>
          <a:p>
            <a:r>
              <a:rPr lang="en-US" dirty="0" smtClean="0"/>
              <a:t>Meta-Narrative Characteristics</a:t>
            </a:r>
            <a:endParaRPr lang="en-US" dirty="0"/>
          </a:p>
        </p:txBody>
      </p:sp>
      <p:sp>
        <p:nvSpPr>
          <p:cNvPr id="3" name="Content Placeholder 2"/>
          <p:cNvSpPr>
            <a:spLocks noGrp="1"/>
          </p:cNvSpPr>
          <p:nvPr>
            <p:ph idx="1"/>
          </p:nvPr>
        </p:nvSpPr>
        <p:spPr>
          <a:xfrm>
            <a:off x="167054" y="967191"/>
            <a:ext cx="8771467" cy="4358342"/>
          </a:xfrm>
        </p:spPr>
        <p:txBody>
          <a:bodyPr/>
          <a:lstStyle/>
          <a:p>
            <a:pPr marL="514350" indent="-514350">
              <a:buFont typeface="+mj-lt"/>
              <a:buAutoNum type="arabicPeriod"/>
            </a:pPr>
            <a:r>
              <a:rPr lang="en-US" dirty="0" smtClean="0"/>
              <a:t>The big-picture, or background story into which other (smaller) stories fit.</a:t>
            </a:r>
          </a:p>
          <a:p>
            <a:pPr marL="514350" indent="-514350">
              <a:buFont typeface="+mj-lt"/>
              <a:buAutoNum type="arabicPeriod"/>
            </a:pPr>
            <a:r>
              <a:rPr lang="en-US" dirty="0" smtClean="0"/>
              <a:t>Impose value and meaning onto other (smaller) stories</a:t>
            </a:r>
          </a:p>
          <a:p>
            <a:pPr marL="514350" indent="-514350">
              <a:buFont typeface="+mj-lt"/>
              <a:buAutoNum type="arabicPeriod"/>
            </a:pPr>
            <a:r>
              <a:rPr lang="en-US" dirty="0" smtClean="0"/>
              <a:t>Are echoed  in our (smaller) versions of them.</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9</a:t>
            </a:fld>
            <a:endParaRPr lang="en-US" dirty="0"/>
          </a:p>
        </p:txBody>
      </p:sp>
    </p:spTree>
    <p:extLst>
      <p:ext uri="{BB962C8B-B14F-4D97-AF65-F5344CB8AC3E}">
        <p14:creationId xmlns:p14="http://schemas.microsoft.com/office/powerpoint/2010/main" xmlns="" val="19893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77868</TotalTime>
  <Words>1667</Words>
  <Application>Microsoft Office PowerPoint</Application>
  <PresentationFormat>On-screen Show (16:10)</PresentationFormat>
  <Paragraphs>251</Paragraphs>
  <Slides>28</Slides>
  <Notes>23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Wisdom Not of this World</vt:lpstr>
      <vt:lpstr>John 17:14-17</vt:lpstr>
      <vt:lpstr>Deuteronomy 4:5-8</vt:lpstr>
      <vt:lpstr>James 3:13-18</vt:lpstr>
      <vt:lpstr>Ephesians 6:12</vt:lpstr>
      <vt:lpstr>II Corinthians 10:3-5</vt:lpstr>
      <vt:lpstr>Psalm 119:99</vt:lpstr>
      <vt:lpstr>Meta-Narrative</vt:lpstr>
      <vt:lpstr>Meta-Narrative Characteristics</vt:lpstr>
      <vt:lpstr>Slide 10</vt:lpstr>
      <vt:lpstr>Why the Post-Modern World Does not Like Metanarratives</vt:lpstr>
      <vt:lpstr>The Bible Story—A Metanarrative?</vt:lpstr>
      <vt:lpstr>From the Beginning</vt:lpstr>
      <vt:lpstr>WARNING</vt:lpstr>
      <vt:lpstr>Metanarrative in James</vt:lpstr>
      <vt:lpstr>I Corinthians 1:18-25</vt:lpstr>
      <vt:lpstr>I Corinthians 2:1-5</vt:lpstr>
      <vt:lpstr>I Corinthians 2:6-9</vt:lpstr>
      <vt:lpstr>I Corinthians 2:10-14</vt:lpstr>
      <vt:lpstr>Why the Post-Modern World Does not Like Metanarratives</vt:lpstr>
      <vt:lpstr>Applications</vt:lpstr>
      <vt:lpstr>II Corinthians 4:16-18</vt:lpstr>
      <vt:lpstr>Slide 23</vt:lpstr>
      <vt:lpstr>Romans 1:20-23</vt:lpstr>
      <vt:lpstr>John 15:19</vt:lpstr>
      <vt:lpstr>The Bible Story</vt:lpstr>
      <vt:lpstr>The Wisdom From Above (James 3:13-18)</vt:lpstr>
      <vt:lpstr>The Narrative from the Beginning</vt:lpstr>
    </vt:vector>
  </TitlesOfParts>
  <Company>EMS Technologies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mmb4175</dc:creator>
  <cp:lastModifiedBy>Brad Beutjer</cp:lastModifiedBy>
  <cp:revision>836</cp:revision>
  <cp:lastPrinted>2016-02-28T04:49:02Z</cp:lastPrinted>
  <dcterms:created xsi:type="dcterms:W3CDTF">2002-06-13T20:47:56Z</dcterms:created>
  <dcterms:modified xsi:type="dcterms:W3CDTF">2016-04-17T22:39:52Z</dcterms:modified>
</cp:coreProperties>
</file>