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1" r:id="rId3"/>
  </p:sldMasterIdLst>
  <p:notesMasterIdLst>
    <p:notesMasterId r:id="rId43"/>
  </p:notesMasterIdLst>
  <p:sldIdLst>
    <p:sldId id="257" r:id="rId4"/>
    <p:sldId id="258" r:id="rId5"/>
    <p:sldId id="259" r:id="rId6"/>
    <p:sldId id="260" r:id="rId7"/>
    <p:sldId id="261" r:id="rId8"/>
    <p:sldId id="262" r:id="rId9"/>
    <p:sldId id="263" r:id="rId10"/>
    <p:sldId id="294" r:id="rId11"/>
    <p:sldId id="264" r:id="rId12"/>
    <p:sldId id="265" r:id="rId13"/>
    <p:sldId id="266" r:id="rId14"/>
    <p:sldId id="267"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6" r:id="rId41"/>
    <p:sldId id="295" r:id="rId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90" y="-324"/>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219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B96B71-4444-478A-A203-8987B019BDAF}" type="datetimeFigureOut">
              <a:rPr lang="en-US" smtClean="0"/>
              <a:pPr/>
              <a:t>5/15/2016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1FEC43-9717-4FC2-B15A-E8BD2B6BBBA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211AE4-D64D-4FFA-96B1-E1C2299B433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xmlns="" val="2917654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lgn="ctr">
              <a:spcAft>
                <a:spcPts val="1200"/>
              </a:spcAft>
              <a:buNone/>
            </a:pPr>
            <a:endParaRPr lang="en-US" sz="1200" b="0" dirty="0" smtClean="0">
              <a:effectLst/>
              <a:latin typeface="Cambria" pitchFamily="18" charset="0"/>
            </a:endParaRPr>
          </a:p>
          <a:p>
            <a:pPr marL="514350" lvl="0" indent="-514350" algn="ctr">
              <a:spcAft>
                <a:spcPts val="1200"/>
              </a:spcAft>
              <a:buNone/>
            </a:pPr>
            <a:r>
              <a:rPr lang="en-US" sz="1200" b="1" i="1" u="sng" dirty="0" smtClean="0">
                <a:latin typeface="Cambria" pitchFamily="18" charset="0"/>
              </a:rPr>
              <a:t>This is not </a:t>
            </a:r>
            <a:r>
              <a:rPr lang="en-US" sz="1200" b="1" i="1" u="sng" dirty="0" err="1" smtClean="0">
                <a:latin typeface="Cambria" pitchFamily="18" charset="0"/>
              </a:rPr>
              <a:t>referiing</a:t>
            </a:r>
            <a:r>
              <a:rPr lang="en-US" sz="1200" b="1" i="1" u="sng" dirty="0" smtClean="0">
                <a:latin typeface="Cambria" pitchFamily="18" charset="0"/>
              </a:rPr>
              <a:t> to the faith that you would explain  to an atheist but rather Why </a:t>
            </a:r>
            <a:r>
              <a:rPr lang="en-US" sz="1200" b="1" i="1" u="sng" dirty="0" err="1" smtClean="0">
                <a:latin typeface="Cambria" pitchFamily="18" charset="0"/>
              </a:rPr>
              <a:t>shoudl</a:t>
            </a:r>
            <a:r>
              <a:rPr lang="en-US" sz="1200" b="1" i="1" u="sng" dirty="0" smtClean="0">
                <a:latin typeface="Cambria" pitchFamily="18" charset="0"/>
              </a:rPr>
              <a:t> a </a:t>
            </a:r>
            <a:r>
              <a:rPr lang="en-US" sz="1200" b="1" i="1" u="sng" dirty="0" err="1" smtClean="0">
                <a:latin typeface="Cambria" pitchFamily="18" charset="0"/>
              </a:rPr>
              <a:t>christian</a:t>
            </a:r>
            <a:r>
              <a:rPr lang="en-US" sz="1200" b="1" i="1" u="sng" dirty="0" smtClean="0">
                <a:latin typeface="Cambria" pitchFamily="18" charset="0"/>
              </a:rPr>
              <a:t> </a:t>
            </a:r>
            <a:r>
              <a:rPr lang="en-US" sz="1200" b="1" i="1" u="sng" dirty="0" err="1" smtClean="0">
                <a:latin typeface="Cambria" pitchFamily="18" charset="0"/>
              </a:rPr>
              <a:t>belive</a:t>
            </a:r>
            <a:r>
              <a:rPr lang="en-US" sz="1200" b="1" i="1" u="sng" dirty="0" smtClean="0">
                <a:latin typeface="Cambria" pitchFamily="18" charset="0"/>
              </a:rPr>
              <a:t> that God will deliver on his word</a:t>
            </a:r>
          </a:p>
          <a:p>
            <a:pPr marL="514350" lvl="0" indent="-514350" algn="ctr">
              <a:spcAft>
                <a:spcPts val="1200"/>
              </a:spcAft>
              <a:buNone/>
            </a:pPr>
            <a:endParaRPr lang="en-US" sz="1200" b="1" i="1" u="sng" kern="1200" dirty="0" smtClean="0">
              <a:solidFill>
                <a:schemeClr val="tx1"/>
              </a:solidFill>
              <a:latin typeface="Cambria" pitchFamily="18" charset="0"/>
              <a:ea typeface="+mn-ea"/>
              <a:cs typeface="+mn-cs"/>
            </a:endParaRPr>
          </a:p>
          <a:p>
            <a:pPr marL="514350" lvl="0" indent="-514350" algn="ctr">
              <a:spcAft>
                <a:spcPts val="1200"/>
              </a:spcAft>
              <a:buNone/>
            </a:pPr>
            <a:endParaRPr lang="en-US" sz="1200" kern="1200" dirty="0" smtClean="0">
              <a:solidFill>
                <a:schemeClr val="tx1"/>
              </a:solidFill>
              <a:latin typeface="+mn-lt"/>
              <a:ea typeface="+mn-ea"/>
              <a:cs typeface="+mn-cs"/>
            </a:endParaRPr>
          </a:p>
          <a:p>
            <a:pPr marL="514350" lvl="0" indent="-514350" algn="ctr">
              <a:spcAft>
                <a:spcPts val="1200"/>
              </a:spcAft>
              <a:buNone/>
            </a:pPr>
            <a:r>
              <a:rPr lang="en-US" sz="1200" kern="1200" dirty="0" smtClean="0">
                <a:solidFill>
                  <a:schemeClr val="tx1"/>
                </a:solidFill>
                <a:latin typeface="+mn-lt"/>
                <a:ea typeface="+mn-ea"/>
                <a:cs typeface="+mn-cs"/>
              </a:rPr>
              <a:t>why a Christian should trust that God will some day deliver on his word</a:t>
            </a:r>
          </a:p>
          <a:p>
            <a:pPr marL="514350" lvl="0" indent="-514350" algn="ctr">
              <a:spcAft>
                <a:spcPts val="1200"/>
              </a:spcAft>
              <a:buNone/>
            </a:pPr>
            <a:endParaRPr lang="en-US" sz="1200" b="0" dirty="0" smtClean="0">
              <a:effectLst/>
              <a:latin typeface="Cambria" pitchFamily="18" charset="0"/>
            </a:endParaRPr>
          </a:p>
          <a:p>
            <a:pPr marL="514350" lvl="0" indent="-514350" algn="ctr">
              <a:spcAft>
                <a:spcPts val="1200"/>
              </a:spcAft>
              <a:buNone/>
            </a:pPr>
            <a:r>
              <a:rPr lang="en-US" sz="1200" b="0" dirty="0" smtClean="0">
                <a:effectLst/>
                <a:latin typeface="Cambria" pitchFamily="18" charset="0"/>
              </a:rPr>
              <a:t>11:1 - Now faith is the assurance of </a:t>
            </a:r>
            <a:r>
              <a:rPr lang="en-US" sz="1200" b="0" i="1" dirty="0" smtClean="0">
                <a:effectLst/>
                <a:latin typeface="Cambria" pitchFamily="18" charset="0"/>
              </a:rPr>
              <a:t>things</a:t>
            </a:r>
            <a:r>
              <a:rPr lang="en-US" sz="1200" b="0" dirty="0" smtClean="0">
                <a:effectLst/>
                <a:latin typeface="Cambria" pitchFamily="18" charset="0"/>
              </a:rPr>
              <a:t> hoped for, the conviction of things not seen.</a:t>
            </a:r>
          </a:p>
          <a:p>
            <a:pPr marL="514350" lvl="0" indent="-514350" algn="ctr">
              <a:spcAft>
                <a:spcPts val="1200"/>
              </a:spcAft>
              <a:buNone/>
            </a:pPr>
            <a:r>
              <a:rPr lang="en-US" sz="1200" b="0" dirty="0" smtClean="0">
                <a:effectLst/>
                <a:latin typeface="Cambria" pitchFamily="18" charset="0"/>
              </a:rPr>
              <a:t>11:6 And without faith it is impossible to please </a:t>
            </a:r>
            <a:r>
              <a:rPr lang="en-US" sz="1200" b="0" i="1" dirty="0" smtClean="0">
                <a:effectLst/>
                <a:latin typeface="Cambria" pitchFamily="18" charset="0"/>
              </a:rPr>
              <a:t>Him</a:t>
            </a:r>
            <a:r>
              <a:rPr lang="en-US" sz="1200" b="0" dirty="0" smtClean="0">
                <a:effectLst/>
                <a:latin typeface="Cambria" pitchFamily="18" charset="0"/>
              </a:rPr>
              <a:t>, for he who comes to God must believe that He is and </a:t>
            </a:r>
            <a:r>
              <a:rPr lang="en-US" sz="1200" b="0" i="1" dirty="0" smtClean="0">
                <a:effectLst/>
                <a:latin typeface="Cambria" pitchFamily="18" charset="0"/>
              </a:rPr>
              <a:t>that</a:t>
            </a:r>
            <a:r>
              <a:rPr lang="en-US" sz="1200" b="0" dirty="0" smtClean="0">
                <a:effectLst/>
                <a:latin typeface="Cambria" pitchFamily="18" charset="0"/>
              </a:rPr>
              <a:t> He is a </a:t>
            </a:r>
            <a:r>
              <a:rPr lang="en-US" sz="1200" b="0" dirty="0" err="1" smtClean="0">
                <a:effectLst/>
                <a:latin typeface="Cambria" pitchFamily="18" charset="0"/>
              </a:rPr>
              <a:t>rewarder</a:t>
            </a:r>
            <a:r>
              <a:rPr lang="en-US" sz="1200" b="0" dirty="0" smtClean="0">
                <a:effectLst/>
                <a:latin typeface="Cambria" pitchFamily="18" charset="0"/>
              </a:rPr>
              <a:t> of those who seek Him. </a:t>
            </a:r>
          </a:p>
          <a:p>
            <a:pPr marL="514350" lvl="0" indent="-514350" algn="ctr">
              <a:spcAft>
                <a:spcPts val="1200"/>
              </a:spcAft>
              <a:buNone/>
            </a:pPr>
            <a:r>
              <a:rPr lang="en-US" sz="1200" b="0" dirty="0" smtClean="0">
                <a:effectLst/>
                <a:latin typeface="Cambria" pitchFamily="18" charset="0"/>
              </a:rPr>
              <a:t> That which is unseen which we are convicted of and that which we hope for in which we are assured of by faith is our better possession, our heavenly reward.  And that is what faith convicts us and assure us exists. </a:t>
            </a:r>
          </a:p>
          <a:p>
            <a:pPr marL="514350" lvl="0" indent="-514350" algn="ctr">
              <a:spcAft>
                <a:spcPts val="1200"/>
              </a:spcAft>
              <a:buNone/>
            </a:pPr>
            <a:r>
              <a:rPr lang="en-US" sz="1200" b="0" dirty="0" smtClean="0">
                <a:effectLst/>
                <a:latin typeface="Cambria" pitchFamily="18" charset="0"/>
              </a:rPr>
              <a:t>When we believe in that  for which we hope and are as confident of it as if we already possessed it,  then we have true Biblical faith.</a:t>
            </a:r>
          </a:p>
          <a:p>
            <a:pPr marL="514350" lvl="0" indent="-514350" algn="ctr">
              <a:spcAft>
                <a:spcPts val="1200"/>
              </a:spcAft>
              <a:buNone/>
            </a:pPr>
            <a:r>
              <a:rPr lang="en-US" sz="1200" b="0" dirty="0" smtClean="0">
                <a:effectLst/>
                <a:latin typeface="Cambria" pitchFamily="18" charset="0"/>
              </a:rPr>
              <a:t>Christian faith involves a confidence in the better </a:t>
            </a:r>
            <a:br>
              <a:rPr lang="en-US" sz="1200" b="0" dirty="0" smtClean="0">
                <a:effectLst/>
                <a:latin typeface="Cambria" pitchFamily="18" charset="0"/>
              </a:rPr>
            </a:br>
            <a:r>
              <a:rPr lang="en-US" sz="1200" b="0" dirty="0" smtClean="0">
                <a:effectLst/>
                <a:latin typeface="Cambria" pitchFamily="18" charset="0"/>
              </a:rPr>
              <a:t>things promised for the future. The author aims to lift his hearers' attention off their present hardship and refocus it on the great reward  that lies ahead </a:t>
            </a:r>
            <a:r>
              <a:rPr lang="en-US" sz="1200" b="0" i="1" dirty="0" smtClean="0">
                <a:effectLst/>
                <a:latin typeface="Cambria" pitchFamily="18" charset="0"/>
              </a:rPr>
              <a:t>(</a:t>
            </a:r>
            <a:r>
              <a:rPr lang="en-US" sz="1200" b="0" i="1" dirty="0" err="1" smtClean="0">
                <a:effectLst/>
                <a:latin typeface="Cambria" pitchFamily="18" charset="0"/>
              </a:rPr>
              <a:t>cj</a:t>
            </a:r>
            <a:r>
              <a:rPr lang="en-US" sz="1200" b="0" i="1" dirty="0" smtClean="0">
                <a:effectLst/>
                <a:latin typeface="Cambria" pitchFamily="18" charset="0"/>
              </a:rPr>
              <a:t> </a:t>
            </a:r>
            <a:r>
              <a:rPr lang="en-US" sz="1200" b="0" dirty="0" smtClean="0">
                <a:effectLst/>
                <a:latin typeface="Cambria" pitchFamily="18" charset="0"/>
              </a:rPr>
              <a:t>10:36) in order to motivate them to faithful endurance</a:t>
            </a:r>
          </a:p>
          <a:p>
            <a:pPr marL="514350" lvl="0" indent="-514350" algn="ctr">
              <a:spcAft>
                <a:spcPts val="1200"/>
              </a:spcAft>
              <a:buNone/>
            </a:pPr>
            <a:r>
              <a:rPr lang="en-US" sz="1200" b="0" dirty="0" smtClean="0">
                <a:effectLst/>
                <a:latin typeface="Cambria" pitchFamily="18" charset="0"/>
              </a:rPr>
              <a:t>That is, people of faith have a view of reality that is broader than the sum of visible things. Christians </a:t>
            </a:r>
            <a:br>
              <a:rPr lang="en-US" sz="1200" b="0" dirty="0" smtClean="0">
                <a:effectLst/>
                <a:latin typeface="Cambria" pitchFamily="18" charset="0"/>
              </a:rPr>
            </a:br>
            <a:r>
              <a:rPr lang="en-US" sz="1200" b="0" dirty="0" smtClean="0">
                <a:effectLst/>
                <a:latin typeface="Cambria" pitchFamily="18" charset="0"/>
              </a:rPr>
              <a:t>have not seen what awaits them as a reward for faithfulness </a:t>
            </a:r>
            <a:r>
              <a:rPr lang="en-US" sz="1200" b="0" i="1" dirty="0" smtClean="0">
                <a:effectLst/>
                <a:latin typeface="Cambria" pitchFamily="18" charset="0"/>
              </a:rPr>
              <a:t>(</a:t>
            </a:r>
            <a:r>
              <a:rPr lang="en-US" sz="1200" b="0" i="1" dirty="0" err="1" smtClean="0">
                <a:effectLst/>
                <a:latin typeface="Cambria" pitchFamily="18" charset="0"/>
              </a:rPr>
              <a:t>cf</a:t>
            </a:r>
            <a:r>
              <a:rPr lang="en-US" sz="1200" b="0" i="1" dirty="0" smtClean="0">
                <a:effectLst/>
                <a:latin typeface="Cambria" pitchFamily="18" charset="0"/>
              </a:rPr>
              <a:t> </a:t>
            </a:r>
            <a:r>
              <a:rPr lang="en-US" sz="1200" b="0" dirty="0" smtClean="0">
                <a:effectLst/>
                <a:latin typeface="Cambria" pitchFamily="18" charset="0"/>
              </a:rPr>
              <a:t>2 </a:t>
            </a:r>
            <a:r>
              <a:rPr lang="en-US" sz="1200" b="0" dirty="0" err="1" smtClean="0">
                <a:effectLst/>
                <a:latin typeface="Cambria" pitchFamily="18" charset="0"/>
              </a:rPr>
              <a:t>Cor</a:t>
            </a:r>
            <a:r>
              <a:rPr lang="en-US" sz="1200" b="0" dirty="0" smtClean="0">
                <a:effectLst/>
                <a:latin typeface="Cambria" pitchFamily="18" charset="0"/>
              </a:rPr>
              <a:t>  4:18), but they can be just as confident of it (by faith) as if the reality was  right in front of them as proof of God's faithfulness. It is in this sense </a:t>
            </a:r>
            <a:br>
              <a:rPr lang="en-US" sz="1200" b="0" dirty="0" smtClean="0">
                <a:effectLst/>
                <a:latin typeface="Cambria" pitchFamily="18" charset="0"/>
              </a:rPr>
            </a:br>
            <a:r>
              <a:rPr lang="en-US" sz="1200" b="0" dirty="0" smtClean="0">
                <a:effectLst/>
                <a:latin typeface="Cambria" pitchFamily="18" charset="0"/>
              </a:rPr>
              <a:t>of "confidence" or boldness that our author says that faith serves as a  kind of proof, and so the newer English versions say "the conviction of  things not seen.“</a:t>
            </a:r>
          </a:p>
          <a:p>
            <a:pPr marL="514350" lvl="0" indent="-514350" algn="ctr">
              <a:spcAft>
                <a:spcPts val="1200"/>
              </a:spcAft>
              <a:buNone/>
            </a:pPr>
            <a:r>
              <a:rPr lang="en-US" sz="1200" b="0" dirty="0" smtClean="0">
                <a:effectLst/>
                <a:latin typeface="Cambria" pitchFamily="18" charset="0"/>
              </a:rPr>
              <a:t> Instead he is saying that Biblical faith is a solid confidence in what  lies ahead, a confidence so strong as if it had already been proven, even  though that proof is presently lacking. Confidence in something one  has not seen will be a dominant theme through the next several verses.   Together the two statements in this verse define faith as something that  connects the present and the future, like an anchor extending from the </a:t>
            </a:r>
            <a:br>
              <a:rPr lang="en-US" sz="1200" b="0" dirty="0" smtClean="0">
                <a:effectLst/>
                <a:latin typeface="Cambria" pitchFamily="18" charset="0"/>
              </a:rPr>
            </a:br>
            <a:r>
              <a:rPr lang="en-US" sz="1200" b="0" dirty="0" smtClean="0">
                <a:effectLst/>
                <a:latin typeface="Cambria" pitchFamily="18" charset="0"/>
              </a:rPr>
              <a:t>former to the latter (see 6:19).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None/>
            </a:pPr>
            <a:r>
              <a:rPr lang="en-US" b="0" dirty="0" smtClean="0">
                <a:effectLst/>
                <a:latin typeface="Cambria" pitchFamily="18" charset="0"/>
              </a:rPr>
              <a:t>Here are the 3 basic points I think the writer is making in this chapter.  I don’t think this is a random bible story about OT heroes.  There is a reason why he picks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None/>
            </a:pPr>
            <a:r>
              <a:rPr lang="en-US" sz="1200" kern="1200" dirty="0" smtClean="0">
                <a:solidFill>
                  <a:schemeClr val="tx1"/>
                </a:solidFill>
                <a:latin typeface="+mn-lt"/>
                <a:ea typeface="+mn-ea"/>
                <a:cs typeface="+mn-cs"/>
              </a:rPr>
              <a:t>By our faith in what God says, we have a knowledge about something we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did not see, and our faith is of such a nature that we are just as sure of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what God tells us as though we ourselves witnessed it. It is important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to read this statement correctly. The author does not say that we believe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what we understand. . In fact, some of the examples below will show that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Bible characters were sometimes in a situation of believing what God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said even if they did not understand how he would accomplish it or how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it fit into his plan (an important point for the original readers who were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trying to reconcile the promise of blessing with a life of persecution'"). </a:t>
            </a:r>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None/>
            </a:pPr>
            <a:r>
              <a:rPr lang="en-US" sz="1200" b="0" dirty="0" smtClean="0">
                <a:effectLst/>
                <a:latin typeface="Cambria" pitchFamily="18" charset="0"/>
              </a:rPr>
              <a:t>If one accepts what  the Bible says about the power of God's word in creation, one ought to accept God's word concerning the reward of the faithful </a:t>
            </a:r>
          </a:p>
          <a:p>
            <a:pPr marL="514350" lvl="0" indent="-514350">
              <a:buFont typeface="+mj-lt"/>
              <a:buNone/>
            </a:pPr>
            <a:r>
              <a:rPr lang="en-US" sz="1200" kern="1200" dirty="0" smtClean="0">
                <a:solidFill>
                  <a:schemeClr val="tx1"/>
                </a:solidFill>
                <a:latin typeface="+mn-lt"/>
                <a:ea typeface="+mn-ea"/>
                <a:cs typeface="+mn-cs"/>
              </a:rPr>
              <a:t>The author is trying to show his readers that belief in God's word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(promise) is wholly justified because God's word is characterized by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power (as the creation account shows; see also Heb 4:12), and thus it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is reliable</a:t>
            </a:r>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fld id="{032AB64F-996A-410E-8AAE-5CC0CC6CE8FC}" type="slidenum">
              <a:rPr lang="en-US">
                <a:solidFill>
                  <a:prstClr val="black"/>
                </a:solidFill>
              </a:rPr>
              <a:pPr/>
              <a:t>17</a:t>
            </a:fld>
            <a:endParaRPr lang="en-US">
              <a:solidFill>
                <a:prstClr val="black"/>
              </a:solidFill>
            </a:endParaRPr>
          </a:p>
        </p:txBody>
      </p:sp>
      <p:sp>
        <p:nvSpPr>
          <p:cNvPr id="814082"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 xmlns:ma14="http://schemas.microsoft.com/office/mac/drawingml/2011/main" val="1"/>
            </a:ext>
          </a:extLst>
        </p:spPr>
      </p:sp>
      <p:sp>
        <p:nvSpPr>
          <p:cNvPr id="814083" name="Rectangle 3"/>
          <p:cNvSpPr>
            <a:spLocks noGrp="1" noChangeArrowheads="1"/>
          </p:cNvSpPr>
          <p:nvPr>
            <p:ph type="body" idx="1"/>
          </p:nvPr>
        </p:nvSpPr>
        <p:spPr/>
        <p:txBody>
          <a:bodyPr/>
          <a:lstStyle/>
          <a:p>
            <a:pPr>
              <a:defRPr/>
            </a:pPr>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24</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26</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28</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85750" indent="-285750">
              <a:buFont typeface="Wingdings" pitchFamily="2" charset="2"/>
              <a:buChar char="Ø"/>
            </a:pPr>
            <a:r>
              <a:rPr lang="en-US" sz="1200" dirty="0" smtClean="0">
                <a:solidFill>
                  <a:schemeClr val="bg1"/>
                </a:solidFill>
                <a:latin typeface="Cambria" pitchFamily="18" charset="0"/>
              </a:rPr>
              <a:t>Abraham and his immediate lineage lived by faith up until the end of their lives. This is because the object of their faith, the unseen heavenly city (which is itself a figure for the Messianic time'"), was not theirs to possess as they lived on this earth. </a:t>
            </a:r>
          </a:p>
          <a:p>
            <a:pPr marL="285750" indent="-285750">
              <a:buFont typeface="Wingdings" pitchFamily="2" charset="2"/>
              <a:buChar char="Ø"/>
            </a:pPr>
            <a:r>
              <a:rPr lang="en-US" sz="1200" dirty="0" smtClean="0">
                <a:solidFill>
                  <a:schemeClr val="bg1"/>
                </a:solidFill>
                <a:latin typeface="Cambria" pitchFamily="18" charset="0"/>
              </a:rPr>
              <a:t>God had promised great things to them, but the fulfillment of these things would come long after their own lifetimes. However, since they were people of genuine faith they were able to "see" that fulfillment, they were convinced of the reality of what God had told them, and they believed that God would keep his promises.</a:t>
            </a:r>
          </a:p>
          <a:p>
            <a:pPr marL="285750" indent="-285750">
              <a:buFont typeface="Wingdings" pitchFamily="2" charset="2"/>
              <a:buChar char="Ø"/>
            </a:pPr>
            <a:r>
              <a:rPr lang="en-US" sz="1200" dirty="0" smtClean="0">
                <a:solidFill>
                  <a:schemeClr val="bg1"/>
                </a:solidFill>
                <a:latin typeface="Cambria" pitchFamily="18" charset="0"/>
              </a:rPr>
              <a:t>these people could see, by their faith, that God's promised blessings were "on the way" as it were, just as surely as if they had seen them with their physical eyes</a:t>
            </a:r>
          </a:p>
          <a:p>
            <a:pPr marL="285750" indent="-285750">
              <a:buFont typeface="Wingdings" pitchFamily="2" charset="2"/>
              <a:buChar char="Ø"/>
            </a:pPr>
            <a:r>
              <a:rPr lang="en-US" sz="1200" dirty="0" smtClean="0">
                <a:solidFill>
                  <a:schemeClr val="bg1"/>
                </a:solidFill>
                <a:latin typeface="Cambria" pitchFamily="18" charset="0"/>
              </a:rPr>
              <a:t>This surety allowed them to rejoice in these blessings in their own day </a:t>
            </a:r>
            <a:br>
              <a:rPr lang="en-US" sz="1200" dirty="0" smtClean="0">
                <a:solidFill>
                  <a:schemeClr val="bg1"/>
                </a:solidFill>
                <a:latin typeface="Cambria" pitchFamily="18" charset="0"/>
              </a:rPr>
            </a:br>
            <a:r>
              <a:rPr lang="en-US" sz="1200" dirty="0" smtClean="0">
                <a:solidFill>
                  <a:schemeClr val="bg1"/>
                </a:solidFill>
                <a:latin typeface="Cambria" pitchFamily="18" charset="0"/>
              </a:rPr>
              <a:t>almost as if they had experienced them for themselves already. This 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what Jesus meant when he told the Jews that "Abraham your father re-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joiced</a:t>
            </a:r>
            <a:r>
              <a:rPr lang="en-US" sz="1200" dirty="0" smtClean="0">
                <a:solidFill>
                  <a:schemeClr val="bg1"/>
                </a:solidFill>
                <a:latin typeface="Cambria" pitchFamily="18" charset="0"/>
              </a:rPr>
              <a:t> to see my day, and he saw it and was glad" (John 8:56). </a:t>
            </a:r>
          </a:p>
          <a:p>
            <a:pPr marL="285750" indent="-285750">
              <a:buFont typeface="Wingdings" pitchFamily="2" charset="2"/>
              <a:buChar char="Ø"/>
            </a:pPr>
            <a:r>
              <a:rPr lang="en-US" sz="1200" dirty="0" smtClean="0">
                <a:solidFill>
                  <a:schemeClr val="bg1"/>
                </a:solidFill>
                <a:latin typeface="Cambria" pitchFamily="18" charset="0"/>
              </a:rPr>
              <a:t>The patriarchs' forward-looking faith gave them a unique </a:t>
            </a:r>
            <a:r>
              <a:rPr lang="en-US" sz="1200" dirty="0" err="1" smtClean="0">
                <a:solidFill>
                  <a:schemeClr val="bg1"/>
                </a:solidFill>
                <a:latin typeface="Cambria" pitchFamily="18" charset="0"/>
              </a:rPr>
              <a:t>perspec</a:t>
            </a:r>
            <a:r>
              <a:rPr lang="en-US" sz="1200" dirty="0" smtClean="0">
                <a:solidFill>
                  <a:schemeClr val="bg1"/>
                </a:solidFill>
                <a:latin typeface="Cambria" pitchFamily="18" charset="0"/>
              </a:rPr>
              <a:t>-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tive</a:t>
            </a:r>
            <a:r>
              <a:rPr lang="en-US" sz="1200" dirty="0" smtClean="0">
                <a:solidFill>
                  <a:schemeClr val="bg1"/>
                </a:solidFill>
                <a:latin typeface="Cambria" pitchFamily="18" charset="0"/>
              </a:rPr>
              <a:t> on the world. Like Abraham, all of these great OT characters con-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sidered</a:t>
            </a:r>
            <a:r>
              <a:rPr lang="en-US" sz="1200" dirty="0" smtClean="0">
                <a:solidFill>
                  <a:schemeClr val="bg1"/>
                </a:solidFill>
                <a:latin typeface="Cambria" pitchFamily="18" charset="0"/>
              </a:rPr>
              <a:t> themselves to be foreigners and strangers (the two terms are </a:t>
            </a:r>
            <a:br>
              <a:rPr lang="en-US" sz="1200" dirty="0" smtClean="0">
                <a:solidFill>
                  <a:schemeClr val="bg1"/>
                </a:solidFill>
                <a:latin typeface="Cambria" pitchFamily="18" charset="0"/>
              </a:rPr>
            </a:br>
            <a:r>
              <a:rPr lang="en-US" sz="1200" dirty="0" smtClean="0">
                <a:solidFill>
                  <a:schemeClr val="bg1"/>
                </a:solidFill>
                <a:latin typeface="Cambria" pitchFamily="18" charset="0"/>
              </a:rPr>
              <a:t>basically synonymous and stand together in a kind of emphasis) on this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earth (see </a:t>
            </a:r>
            <a:r>
              <a:rPr lang="en-US" sz="1200" dirty="0" err="1" smtClean="0">
                <a:solidFill>
                  <a:schemeClr val="bg1"/>
                </a:solidFill>
                <a:latin typeface="Cambria" pitchFamily="18" charset="0"/>
              </a:rPr>
              <a:t>Psa</a:t>
            </a:r>
            <a:r>
              <a:rPr lang="en-US" sz="1200" dirty="0" smtClean="0">
                <a:solidFill>
                  <a:schemeClr val="bg1"/>
                </a:solidFill>
                <a:latin typeface="Cambria" pitchFamily="18" charset="0"/>
              </a:rPr>
              <a:t> 119:19). They considered that their true home was with </a:t>
            </a:r>
            <a:br>
              <a:rPr lang="en-US" sz="1200" dirty="0" smtClean="0">
                <a:solidFill>
                  <a:schemeClr val="bg1"/>
                </a:solidFill>
                <a:latin typeface="Cambria" pitchFamily="18" charset="0"/>
              </a:rPr>
            </a:br>
            <a:r>
              <a:rPr lang="en-US" sz="1200" dirty="0" smtClean="0">
                <a:solidFill>
                  <a:schemeClr val="bg1"/>
                </a:solidFill>
                <a:latin typeface="Cambria" pitchFamily="18" charset="0"/>
              </a:rPr>
              <a:t>God in another realm, in heaven, and their lives of wandering served as </a:t>
            </a:r>
            <a:br>
              <a:rPr lang="en-US" sz="1200" dirty="0" smtClean="0">
                <a:solidFill>
                  <a:schemeClr val="bg1"/>
                </a:solidFill>
                <a:latin typeface="Cambria" pitchFamily="18" charset="0"/>
              </a:rPr>
            </a:br>
            <a:r>
              <a:rPr lang="en-US" sz="1200" dirty="0" smtClean="0">
                <a:solidFill>
                  <a:schemeClr val="bg1"/>
                </a:solidFill>
                <a:latin typeface="Cambria" pitchFamily="18" charset="0"/>
              </a:rPr>
              <a:t>a confession of this perspective</a:t>
            </a:r>
          </a:p>
          <a:p>
            <a:pPr marL="285750" indent="-285750">
              <a:buFont typeface="Wingdings" pitchFamily="2" charset="2"/>
              <a:buChar char="Ø"/>
            </a:pPr>
            <a:endParaRPr lang="en-US" sz="1200" dirty="0" smtClean="0">
              <a:solidFill>
                <a:schemeClr val="bg1"/>
              </a:solidFill>
              <a:latin typeface="Cambria" pitchFamily="18" charset="0"/>
            </a:endParaRPr>
          </a:p>
          <a:p>
            <a:pPr marL="285750" marR="0" indent="-285750" algn="l" defTabSz="913533"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tx1"/>
                </a:solidFill>
                <a:latin typeface="+mn-lt"/>
                <a:ea typeface="+mn-ea"/>
                <a:cs typeface="+mn-cs"/>
              </a:rPr>
              <a:t>It seems clear from this text (vv 13-16, see also v 26) that the </a:t>
            </a:r>
            <a:r>
              <a:rPr lang="en-US" sz="1200" kern="1200" dirty="0" err="1" smtClean="0">
                <a:solidFill>
                  <a:schemeClr val="tx1"/>
                </a:solidFill>
                <a:latin typeface="+mn-lt"/>
                <a:ea typeface="+mn-ea"/>
                <a:cs typeface="+mn-cs"/>
              </a:rPr>
              <a:t>patri</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archs</a:t>
            </a:r>
            <a:r>
              <a:rPr lang="en-US" sz="1200" kern="1200" dirty="0" smtClean="0">
                <a:solidFill>
                  <a:schemeClr val="tx1"/>
                </a:solidFill>
                <a:latin typeface="+mn-lt"/>
                <a:ea typeface="+mn-ea"/>
                <a:cs typeface="+mn-cs"/>
              </a:rPr>
              <a:t> had some understanding that that everything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would find its fulfillment not in earthly realities, but in spiritual re-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alities</a:t>
            </a:r>
            <a:r>
              <a:rPr lang="en-US" sz="1200" kern="1200" dirty="0" smtClean="0">
                <a:solidFill>
                  <a:schemeClr val="tx1"/>
                </a:solidFill>
                <a:latin typeface="+mn-lt"/>
                <a:ea typeface="+mn-ea"/>
                <a:cs typeface="+mn-cs"/>
              </a:rPr>
              <a:t> that would come in what we now call the Messianic time. We may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speculate about the clarity of their vision, or their knowledge of the de-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tails, but at least this much is true: they understood that God was prom-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ising</a:t>
            </a:r>
            <a:r>
              <a:rPr lang="en-US" sz="1200" kern="1200" dirty="0" smtClean="0">
                <a:solidFill>
                  <a:schemeClr val="tx1"/>
                </a:solidFill>
                <a:latin typeface="+mn-lt"/>
                <a:ea typeface="+mn-ea"/>
                <a:cs typeface="+mn-cs"/>
              </a:rPr>
              <a:t> them something far greater than a piece of physical land or a large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family of physical descendants. They understood that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spiritual, heavenly things, and for this reason they did not consider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anything in this world to be the inheritance for which they hoped. </a:t>
            </a:r>
          </a:p>
          <a:p>
            <a:pPr marL="285750" indent="-285750">
              <a:buFont typeface="Wingdings" pitchFamily="2" charset="2"/>
              <a:buChar char="Ø"/>
            </a:pPr>
            <a:endParaRPr lang="en-US" sz="1200" dirty="0" smtClean="0">
              <a:solidFill>
                <a:schemeClr val="bg1"/>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29</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85750" indent="-285750">
              <a:buFont typeface="Wingdings" pitchFamily="2" charset="2"/>
              <a:buChar char="Ø"/>
            </a:pPr>
            <a:r>
              <a:rPr lang="en-US" sz="1200" dirty="0" smtClean="0">
                <a:solidFill>
                  <a:schemeClr val="bg1"/>
                </a:solidFill>
                <a:latin typeface="Cambria" pitchFamily="18" charset="0"/>
              </a:rPr>
              <a:t>Abraham and his immediate lineage lived by faith up until the end of their lives. This is because the object of their faith, the unseen heavenly city (which is itself a figure for the Messianic time'"), was not theirs to possess as they lived on this earth. </a:t>
            </a:r>
          </a:p>
          <a:p>
            <a:pPr marL="285750" indent="-285750">
              <a:buFont typeface="Wingdings" pitchFamily="2" charset="2"/>
              <a:buChar char="Ø"/>
            </a:pPr>
            <a:r>
              <a:rPr lang="en-US" sz="1200" dirty="0" smtClean="0">
                <a:solidFill>
                  <a:schemeClr val="bg1"/>
                </a:solidFill>
                <a:latin typeface="Cambria" pitchFamily="18" charset="0"/>
              </a:rPr>
              <a:t>God had promised great things to them, but the fulfillment of these things would come long after their own lifetimes. However, since they were people of genuine faith they were able to "see" that fulfillment, they were convinced of the reality of what God had told them, and they believed that God would keep his promises.</a:t>
            </a:r>
          </a:p>
          <a:p>
            <a:pPr marL="285750" indent="-285750">
              <a:buFont typeface="Wingdings" pitchFamily="2" charset="2"/>
              <a:buChar char="Ø"/>
            </a:pPr>
            <a:r>
              <a:rPr lang="en-US" sz="1200" dirty="0" smtClean="0">
                <a:solidFill>
                  <a:schemeClr val="bg1"/>
                </a:solidFill>
                <a:latin typeface="Cambria" pitchFamily="18" charset="0"/>
              </a:rPr>
              <a:t>these people could see, by their faith, that God's promised blessings were "on the way" as it were, just as surely as if they had seen them with their physical eyes</a:t>
            </a:r>
          </a:p>
          <a:p>
            <a:pPr marL="285750" indent="-285750">
              <a:buFont typeface="Wingdings" pitchFamily="2" charset="2"/>
              <a:buChar char="Ø"/>
            </a:pPr>
            <a:r>
              <a:rPr lang="en-US" sz="1200" dirty="0" smtClean="0">
                <a:solidFill>
                  <a:schemeClr val="bg1"/>
                </a:solidFill>
                <a:latin typeface="Cambria" pitchFamily="18" charset="0"/>
              </a:rPr>
              <a:t>This surety allowed them to rejoice in these blessings in their own day </a:t>
            </a:r>
            <a:br>
              <a:rPr lang="en-US" sz="1200" dirty="0" smtClean="0">
                <a:solidFill>
                  <a:schemeClr val="bg1"/>
                </a:solidFill>
                <a:latin typeface="Cambria" pitchFamily="18" charset="0"/>
              </a:rPr>
            </a:br>
            <a:r>
              <a:rPr lang="en-US" sz="1200" dirty="0" smtClean="0">
                <a:solidFill>
                  <a:schemeClr val="bg1"/>
                </a:solidFill>
                <a:latin typeface="Cambria" pitchFamily="18" charset="0"/>
              </a:rPr>
              <a:t>almost as if they had experienced them for themselves already. This 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what Jesus meant when he told the Jews that "Abraham your father re-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joiced</a:t>
            </a:r>
            <a:r>
              <a:rPr lang="en-US" sz="1200" dirty="0" smtClean="0">
                <a:solidFill>
                  <a:schemeClr val="bg1"/>
                </a:solidFill>
                <a:latin typeface="Cambria" pitchFamily="18" charset="0"/>
              </a:rPr>
              <a:t> to see my day, and he saw it and was glad" (John 8:56). </a:t>
            </a:r>
          </a:p>
          <a:p>
            <a:pPr marL="285750" indent="-285750">
              <a:buFont typeface="Wingdings" pitchFamily="2" charset="2"/>
              <a:buChar char="Ø"/>
            </a:pPr>
            <a:r>
              <a:rPr lang="en-US" sz="1200" dirty="0" smtClean="0">
                <a:solidFill>
                  <a:schemeClr val="bg1"/>
                </a:solidFill>
                <a:latin typeface="Cambria" pitchFamily="18" charset="0"/>
              </a:rPr>
              <a:t>The patriarchs' forward-looking faith gave them a unique </a:t>
            </a:r>
            <a:r>
              <a:rPr lang="en-US" sz="1200" dirty="0" err="1" smtClean="0">
                <a:solidFill>
                  <a:schemeClr val="bg1"/>
                </a:solidFill>
                <a:latin typeface="Cambria" pitchFamily="18" charset="0"/>
              </a:rPr>
              <a:t>perspec</a:t>
            </a:r>
            <a:r>
              <a:rPr lang="en-US" sz="1200" dirty="0" smtClean="0">
                <a:solidFill>
                  <a:schemeClr val="bg1"/>
                </a:solidFill>
                <a:latin typeface="Cambria" pitchFamily="18" charset="0"/>
              </a:rPr>
              <a:t>-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tive</a:t>
            </a:r>
            <a:r>
              <a:rPr lang="en-US" sz="1200" dirty="0" smtClean="0">
                <a:solidFill>
                  <a:schemeClr val="bg1"/>
                </a:solidFill>
                <a:latin typeface="Cambria" pitchFamily="18" charset="0"/>
              </a:rPr>
              <a:t> on the world. Like Abraham, all of these great OT characters con-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sidered</a:t>
            </a:r>
            <a:r>
              <a:rPr lang="en-US" sz="1200" dirty="0" smtClean="0">
                <a:solidFill>
                  <a:schemeClr val="bg1"/>
                </a:solidFill>
                <a:latin typeface="Cambria" pitchFamily="18" charset="0"/>
              </a:rPr>
              <a:t> themselves to be foreigners and strangers (the two terms are </a:t>
            </a:r>
            <a:br>
              <a:rPr lang="en-US" sz="1200" dirty="0" smtClean="0">
                <a:solidFill>
                  <a:schemeClr val="bg1"/>
                </a:solidFill>
                <a:latin typeface="Cambria" pitchFamily="18" charset="0"/>
              </a:rPr>
            </a:br>
            <a:r>
              <a:rPr lang="en-US" sz="1200" dirty="0" smtClean="0">
                <a:solidFill>
                  <a:schemeClr val="bg1"/>
                </a:solidFill>
                <a:latin typeface="Cambria" pitchFamily="18" charset="0"/>
              </a:rPr>
              <a:t>basically synonymous and stand together in a kind of emphasis) on this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earth (see </a:t>
            </a:r>
            <a:r>
              <a:rPr lang="en-US" sz="1200" dirty="0" err="1" smtClean="0">
                <a:solidFill>
                  <a:schemeClr val="bg1"/>
                </a:solidFill>
                <a:latin typeface="Cambria" pitchFamily="18" charset="0"/>
              </a:rPr>
              <a:t>Psa</a:t>
            </a:r>
            <a:r>
              <a:rPr lang="en-US" sz="1200" dirty="0" smtClean="0">
                <a:solidFill>
                  <a:schemeClr val="bg1"/>
                </a:solidFill>
                <a:latin typeface="Cambria" pitchFamily="18" charset="0"/>
              </a:rPr>
              <a:t> 119:19). They considered that their true home was with </a:t>
            </a:r>
            <a:br>
              <a:rPr lang="en-US" sz="1200" dirty="0" smtClean="0">
                <a:solidFill>
                  <a:schemeClr val="bg1"/>
                </a:solidFill>
                <a:latin typeface="Cambria" pitchFamily="18" charset="0"/>
              </a:rPr>
            </a:br>
            <a:r>
              <a:rPr lang="en-US" sz="1200" dirty="0" smtClean="0">
                <a:solidFill>
                  <a:schemeClr val="bg1"/>
                </a:solidFill>
                <a:latin typeface="Cambria" pitchFamily="18" charset="0"/>
              </a:rPr>
              <a:t>God in another realm, in heaven, and their lives of wandering served as </a:t>
            </a:r>
            <a:br>
              <a:rPr lang="en-US" sz="1200" dirty="0" smtClean="0">
                <a:solidFill>
                  <a:schemeClr val="bg1"/>
                </a:solidFill>
                <a:latin typeface="Cambria" pitchFamily="18" charset="0"/>
              </a:rPr>
            </a:br>
            <a:r>
              <a:rPr lang="en-US" sz="1200" dirty="0" smtClean="0">
                <a:solidFill>
                  <a:schemeClr val="bg1"/>
                </a:solidFill>
                <a:latin typeface="Cambria" pitchFamily="18" charset="0"/>
              </a:rPr>
              <a:t>a confession of this perspective</a:t>
            </a:r>
          </a:p>
          <a:p>
            <a:pPr marL="285750" indent="-285750">
              <a:buFont typeface="Wingdings" pitchFamily="2" charset="2"/>
              <a:buChar char="Ø"/>
            </a:pPr>
            <a:endParaRPr lang="en-US" sz="1200" dirty="0" smtClean="0">
              <a:solidFill>
                <a:schemeClr val="bg1"/>
              </a:solidFill>
              <a:latin typeface="Cambria" pitchFamily="18" charset="0"/>
            </a:endParaRPr>
          </a:p>
          <a:p>
            <a:pPr marL="285750" marR="0" indent="-285750" algn="l" defTabSz="913533"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tx1"/>
                </a:solidFill>
                <a:latin typeface="+mn-lt"/>
                <a:ea typeface="+mn-ea"/>
                <a:cs typeface="+mn-cs"/>
              </a:rPr>
              <a:t>It seems clear from this text (vv 13-16, see also v 26) that the </a:t>
            </a:r>
            <a:r>
              <a:rPr lang="en-US" sz="1200" kern="1200" dirty="0" err="1" smtClean="0">
                <a:solidFill>
                  <a:schemeClr val="tx1"/>
                </a:solidFill>
                <a:latin typeface="+mn-lt"/>
                <a:ea typeface="+mn-ea"/>
                <a:cs typeface="+mn-cs"/>
              </a:rPr>
              <a:t>patri</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archs</a:t>
            </a:r>
            <a:r>
              <a:rPr lang="en-US" sz="1200" kern="1200" dirty="0" smtClean="0">
                <a:solidFill>
                  <a:schemeClr val="tx1"/>
                </a:solidFill>
                <a:latin typeface="+mn-lt"/>
                <a:ea typeface="+mn-ea"/>
                <a:cs typeface="+mn-cs"/>
              </a:rPr>
              <a:t> had some understanding that that everything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would find its fulfillment not in earthly realities, but in spiritual re-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alities</a:t>
            </a:r>
            <a:r>
              <a:rPr lang="en-US" sz="1200" kern="1200" dirty="0" smtClean="0">
                <a:solidFill>
                  <a:schemeClr val="tx1"/>
                </a:solidFill>
                <a:latin typeface="+mn-lt"/>
                <a:ea typeface="+mn-ea"/>
                <a:cs typeface="+mn-cs"/>
              </a:rPr>
              <a:t> that would come in what we now call the Messianic time. We may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speculate about the clarity of their vision, or their knowledge of the de-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tails, but at least this much is true: they understood that God was prom-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ising</a:t>
            </a:r>
            <a:r>
              <a:rPr lang="en-US" sz="1200" kern="1200" dirty="0" smtClean="0">
                <a:solidFill>
                  <a:schemeClr val="tx1"/>
                </a:solidFill>
                <a:latin typeface="+mn-lt"/>
                <a:ea typeface="+mn-ea"/>
                <a:cs typeface="+mn-cs"/>
              </a:rPr>
              <a:t> them something far greater than a piece of physical land or a large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family of physical descendants. They understood that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spiritual, heavenly things, and for this reason they did not consider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anything in this world to be the inheritance for which they hoped. </a:t>
            </a:r>
            <a:endParaRPr lang="en-US" sz="1200" kern="1200" smtClean="0">
              <a:solidFill>
                <a:schemeClr val="tx1"/>
              </a:solidFill>
              <a:latin typeface="+mn-lt"/>
              <a:ea typeface="+mn-ea"/>
              <a:cs typeface="+mn-cs"/>
            </a:endParaRPr>
          </a:p>
          <a:p>
            <a:pPr marL="285750" indent="-285750">
              <a:buFont typeface="Wingdings" pitchFamily="2" charset="2"/>
              <a:buChar char="Ø"/>
            </a:pPr>
            <a:endParaRPr lang="en-US" sz="1200" smtClean="0">
              <a:solidFill>
                <a:schemeClr val="bg1"/>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85750" indent="-285750">
              <a:buFont typeface="Wingdings" pitchFamily="2" charset="2"/>
              <a:buChar char="Ø"/>
            </a:pPr>
            <a:r>
              <a:rPr lang="en-US" sz="1200" dirty="0" smtClean="0">
                <a:solidFill>
                  <a:schemeClr val="bg1"/>
                </a:solidFill>
                <a:latin typeface="Cambria" pitchFamily="18" charset="0"/>
              </a:rPr>
              <a:t>Abraham and his immediate lineage lived by faith up until the end of their lives. This is because the object of their faith, the unseen heavenly city (which is itself a figure for the Messianic time'"), was not theirs to possess as they lived on this earth. </a:t>
            </a:r>
          </a:p>
          <a:p>
            <a:pPr marL="285750" indent="-285750">
              <a:buFont typeface="Wingdings" pitchFamily="2" charset="2"/>
              <a:buChar char="Ø"/>
            </a:pPr>
            <a:r>
              <a:rPr lang="en-US" sz="1200" dirty="0" smtClean="0">
                <a:solidFill>
                  <a:schemeClr val="bg1"/>
                </a:solidFill>
                <a:latin typeface="Cambria" pitchFamily="18" charset="0"/>
              </a:rPr>
              <a:t>God had promised great things to them, but the fulfillment of these things would come long after their own lifetimes. However, since they were people of genuine faith they were able to "see" that fulfillment, they were convinced of the reality of what God had told them, and they believed that God would keep his promises.</a:t>
            </a:r>
          </a:p>
          <a:p>
            <a:pPr marL="285750" indent="-285750">
              <a:buFont typeface="Wingdings" pitchFamily="2" charset="2"/>
              <a:buChar char="Ø"/>
            </a:pPr>
            <a:r>
              <a:rPr lang="en-US" sz="1200" dirty="0" smtClean="0">
                <a:solidFill>
                  <a:schemeClr val="bg1"/>
                </a:solidFill>
                <a:latin typeface="Cambria" pitchFamily="18" charset="0"/>
              </a:rPr>
              <a:t>these people could see, by their faith, that God's promised blessings were "on the way" as it were, just as surely as if they had seen them with their physical eyes</a:t>
            </a:r>
          </a:p>
          <a:p>
            <a:pPr marL="285750" indent="-285750">
              <a:buFont typeface="Wingdings" pitchFamily="2" charset="2"/>
              <a:buChar char="Ø"/>
            </a:pPr>
            <a:r>
              <a:rPr lang="en-US" sz="1200" dirty="0" smtClean="0">
                <a:solidFill>
                  <a:schemeClr val="bg1"/>
                </a:solidFill>
                <a:latin typeface="Cambria" pitchFamily="18" charset="0"/>
              </a:rPr>
              <a:t>This surety allowed them to rejoice in these blessings in their own day </a:t>
            </a:r>
            <a:br>
              <a:rPr lang="en-US" sz="1200" dirty="0" smtClean="0">
                <a:solidFill>
                  <a:schemeClr val="bg1"/>
                </a:solidFill>
                <a:latin typeface="Cambria" pitchFamily="18" charset="0"/>
              </a:rPr>
            </a:br>
            <a:r>
              <a:rPr lang="en-US" sz="1200" dirty="0" smtClean="0">
                <a:solidFill>
                  <a:schemeClr val="bg1"/>
                </a:solidFill>
                <a:latin typeface="Cambria" pitchFamily="18" charset="0"/>
              </a:rPr>
              <a:t>almost as if they had experienced them for themselves already. This 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what Jesus meant when he told the Jews that "Abraham your father re-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joiced</a:t>
            </a:r>
            <a:r>
              <a:rPr lang="en-US" sz="1200" dirty="0" smtClean="0">
                <a:solidFill>
                  <a:schemeClr val="bg1"/>
                </a:solidFill>
                <a:latin typeface="Cambria" pitchFamily="18" charset="0"/>
              </a:rPr>
              <a:t> to see my day, and he saw it and was glad" (John 8:56). </a:t>
            </a:r>
          </a:p>
          <a:p>
            <a:pPr marL="285750" indent="-285750">
              <a:buFont typeface="Wingdings" pitchFamily="2" charset="2"/>
              <a:buChar char="Ø"/>
            </a:pPr>
            <a:r>
              <a:rPr lang="en-US" sz="1200" dirty="0" smtClean="0">
                <a:solidFill>
                  <a:schemeClr val="bg1"/>
                </a:solidFill>
                <a:latin typeface="Cambria" pitchFamily="18" charset="0"/>
              </a:rPr>
              <a:t>The patriarchs' forward-looking faith gave them a unique </a:t>
            </a:r>
            <a:r>
              <a:rPr lang="en-US" sz="1200" dirty="0" err="1" smtClean="0">
                <a:solidFill>
                  <a:schemeClr val="bg1"/>
                </a:solidFill>
                <a:latin typeface="Cambria" pitchFamily="18" charset="0"/>
              </a:rPr>
              <a:t>perspec</a:t>
            </a:r>
            <a:r>
              <a:rPr lang="en-US" sz="1200" dirty="0" smtClean="0">
                <a:solidFill>
                  <a:schemeClr val="bg1"/>
                </a:solidFill>
                <a:latin typeface="Cambria" pitchFamily="18" charset="0"/>
              </a:rPr>
              <a:t>-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tive</a:t>
            </a:r>
            <a:r>
              <a:rPr lang="en-US" sz="1200" dirty="0" smtClean="0">
                <a:solidFill>
                  <a:schemeClr val="bg1"/>
                </a:solidFill>
                <a:latin typeface="Cambria" pitchFamily="18" charset="0"/>
              </a:rPr>
              <a:t> on the world. Like Abraham, all of these great OT characters con-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sidered</a:t>
            </a:r>
            <a:r>
              <a:rPr lang="en-US" sz="1200" dirty="0" smtClean="0">
                <a:solidFill>
                  <a:schemeClr val="bg1"/>
                </a:solidFill>
                <a:latin typeface="Cambria" pitchFamily="18" charset="0"/>
              </a:rPr>
              <a:t> themselves to be foreigners and strangers (the two terms are </a:t>
            </a:r>
            <a:br>
              <a:rPr lang="en-US" sz="1200" dirty="0" smtClean="0">
                <a:solidFill>
                  <a:schemeClr val="bg1"/>
                </a:solidFill>
                <a:latin typeface="Cambria" pitchFamily="18" charset="0"/>
              </a:rPr>
            </a:br>
            <a:r>
              <a:rPr lang="en-US" sz="1200" dirty="0" smtClean="0">
                <a:solidFill>
                  <a:schemeClr val="bg1"/>
                </a:solidFill>
                <a:latin typeface="Cambria" pitchFamily="18" charset="0"/>
              </a:rPr>
              <a:t>basically synonymous and stand together in a kind of emphasis) on this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earth (see </a:t>
            </a:r>
            <a:r>
              <a:rPr lang="en-US" sz="1200" dirty="0" err="1" smtClean="0">
                <a:solidFill>
                  <a:schemeClr val="bg1"/>
                </a:solidFill>
                <a:latin typeface="Cambria" pitchFamily="18" charset="0"/>
              </a:rPr>
              <a:t>Psa</a:t>
            </a:r>
            <a:r>
              <a:rPr lang="en-US" sz="1200" dirty="0" smtClean="0">
                <a:solidFill>
                  <a:schemeClr val="bg1"/>
                </a:solidFill>
                <a:latin typeface="Cambria" pitchFamily="18" charset="0"/>
              </a:rPr>
              <a:t> 119:19). They considered that their true home was with </a:t>
            </a:r>
            <a:br>
              <a:rPr lang="en-US" sz="1200" dirty="0" smtClean="0">
                <a:solidFill>
                  <a:schemeClr val="bg1"/>
                </a:solidFill>
                <a:latin typeface="Cambria" pitchFamily="18" charset="0"/>
              </a:rPr>
            </a:br>
            <a:r>
              <a:rPr lang="en-US" sz="1200" dirty="0" smtClean="0">
                <a:solidFill>
                  <a:schemeClr val="bg1"/>
                </a:solidFill>
                <a:latin typeface="Cambria" pitchFamily="18" charset="0"/>
              </a:rPr>
              <a:t>God in another realm, in heaven, and their lives of wandering served as </a:t>
            </a:r>
            <a:br>
              <a:rPr lang="en-US" sz="1200" dirty="0" smtClean="0">
                <a:solidFill>
                  <a:schemeClr val="bg1"/>
                </a:solidFill>
                <a:latin typeface="Cambria" pitchFamily="18" charset="0"/>
              </a:rPr>
            </a:br>
            <a:r>
              <a:rPr lang="en-US" sz="1200" dirty="0" smtClean="0">
                <a:solidFill>
                  <a:schemeClr val="bg1"/>
                </a:solidFill>
                <a:latin typeface="Cambria" pitchFamily="18" charset="0"/>
              </a:rPr>
              <a:t>a confession of this perspective</a:t>
            </a:r>
          </a:p>
          <a:p>
            <a:pPr marL="285750" indent="-285750">
              <a:buFont typeface="Wingdings" pitchFamily="2" charset="2"/>
              <a:buChar char="Ø"/>
            </a:pPr>
            <a:endParaRPr lang="en-US" sz="1200" dirty="0" smtClean="0">
              <a:solidFill>
                <a:schemeClr val="bg1"/>
              </a:solidFill>
              <a:latin typeface="Cambria" pitchFamily="18" charset="0"/>
            </a:endParaRPr>
          </a:p>
          <a:p>
            <a:pPr marL="285750" marR="0" indent="-285750" algn="l" defTabSz="913533"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tx1"/>
                </a:solidFill>
                <a:latin typeface="+mn-lt"/>
                <a:ea typeface="+mn-ea"/>
                <a:cs typeface="+mn-cs"/>
              </a:rPr>
              <a:t>It seems clear from this text (vv 13-16, see also v 26) that the </a:t>
            </a:r>
            <a:r>
              <a:rPr lang="en-US" sz="1200" kern="1200" dirty="0" err="1" smtClean="0">
                <a:solidFill>
                  <a:schemeClr val="tx1"/>
                </a:solidFill>
                <a:latin typeface="+mn-lt"/>
                <a:ea typeface="+mn-ea"/>
                <a:cs typeface="+mn-cs"/>
              </a:rPr>
              <a:t>patri</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archs</a:t>
            </a:r>
            <a:r>
              <a:rPr lang="en-US" sz="1200" kern="1200" dirty="0" smtClean="0">
                <a:solidFill>
                  <a:schemeClr val="tx1"/>
                </a:solidFill>
                <a:latin typeface="+mn-lt"/>
                <a:ea typeface="+mn-ea"/>
                <a:cs typeface="+mn-cs"/>
              </a:rPr>
              <a:t> had some understanding that that everything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would find its fulfillment not in earthly realities, but in spiritual re-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alities</a:t>
            </a:r>
            <a:r>
              <a:rPr lang="en-US" sz="1200" kern="1200" dirty="0" smtClean="0">
                <a:solidFill>
                  <a:schemeClr val="tx1"/>
                </a:solidFill>
                <a:latin typeface="+mn-lt"/>
                <a:ea typeface="+mn-ea"/>
                <a:cs typeface="+mn-cs"/>
              </a:rPr>
              <a:t> that would come in what we now call the Messianic time. We may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speculate about the clarity of their vision, or their knowledge of the de-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tails, but at least this much is true: they understood that God was prom-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ising</a:t>
            </a:r>
            <a:r>
              <a:rPr lang="en-US" sz="1200" kern="1200" dirty="0" smtClean="0">
                <a:solidFill>
                  <a:schemeClr val="tx1"/>
                </a:solidFill>
                <a:latin typeface="+mn-lt"/>
                <a:ea typeface="+mn-ea"/>
                <a:cs typeface="+mn-cs"/>
              </a:rPr>
              <a:t> them something far greater than a piece of physical land or a large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family of physical descendants. They understood that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spiritual, heavenly things, and for this reason they did not consider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anything in this world to be the inheritance for which they hoped. </a:t>
            </a:r>
            <a:endParaRPr lang="en-US" sz="1200" kern="1200" smtClean="0">
              <a:solidFill>
                <a:schemeClr val="tx1"/>
              </a:solidFill>
              <a:latin typeface="+mn-lt"/>
              <a:ea typeface="+mn-ea"/>
              <a:cs typeface="+mn-cs"/>
            </a:endParaRPr>
          </a:p>
          <a:p>
            <a:pPr marL="285750" indent="-285750">
              <a:buFont typeface="Wingdings" pitchFamily="2" charset="2"/>
              <a:buChar char="Ø"/>
            </a:pPr>
            <a:endParaRPr lang="en-US" sz="1200" smtClean="0">
              <a:solidFill>
                <a:schemeClr val="bg1"/>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32</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33</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AutoNum type="arabicParenR"/>
            </a:pPr>
            <a:r>
              <a:rPr lang="en-US" b="0" i="1" u="sng" dirty="0" smtClean="0">
                <a:effectLst/>
                <a:latin typeface="Cambria" pitchFamily="18" charset="0"/>
              </a:rPr>
              <a:t>Faith is seeing the unseen promises of God’s word</a:t>
            </a:r>
            <a:r>
              <a:rPr lang="en-US" b="0" dirty="0" smtClean="0">
                <a:effectLst/>
                <a:latin typeface="Cambria" pitchFamily="18" charset="0"/>
              </a:rPr>
              <a:t> – its your trust that what God has promised will really happen.  You cant see it right now but you trust in Gods word and that it will happen</a:t>
            </a:r>
          </a:p>
          <a:p>
            <a:pPr marL="514350" lvl="0" indent="-514350">
              <a:buFont typeface="+mj-lt"/>
              <a:buAutoNum type="arabicParenR"/>
            </a:pPr>
            <a:r>
              <a:rPr lang="en-US" b="0" dirty="0" smtClean="0">
                <a:effectLst/>
                <a:latin typeface="Cambria" pitchFamily="18" charset="0"/>
              </a:rPr>
              <a:t>You believe that </a:t>
            </a:r>
            <a:r>
              <a:rPr lang="en-US" b="0" i="1" u="sng" dirty="0" smtClean="0">
                <a:effectLst/>
                <a:latin typeface="Cambria" pitchFamily="18" charset="0"/>
              </a:rPr>
              <a:t>Gods word has the power to make the unseen a reality</a:t>
            </a:r>
            <a:r>
              <a:rPr lang="en-US" b="0" dirty="0" smtClean="0">
                <a:effectLst/>
                <a:latin typeface="Cambria" pitchFamily="18" charset="0"/>
              </a:rPr>
              <a:t> – (to make promises come true) that it can make these promises come true</a:t>
            </a:r>
          </a:p>
          <a:p>
            <a:pPr marL="514350" indent="-514350">
              <a:buFont typeface="+mj-lt"/>
              <a:buAutoNum type="arabicParenR"/>
            </a:pPr>
            <a:r>
              <a:rPr lang="en-US" b="0" dirty="0" smtClean="0">
                <a:effectLst/>
                <a:latin typeface="Cambria" pitchFamily="18" charset="0"/>
              </a:rPr>
              <a:t>For this reason </a:t>
            </a:r>
            <a:r>
              <a:rPr lang="en-US" b="0" i="1" u="sng"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85750" indent="-285750">
              <a:buFont typeface="Wingdings" pitchFamily="2" charset="2"/>
              <a:buChar char="Ø"/>
            </a:pPr>
            <a:r>
              <a:rPr lang="en-US" sz="1200" dirty="0" smtClean="0">
                <a:solidFill>
                  <a:schemeClr val="bg1"/>
                </a:solidFill>
                <a:latin typeface="Cambria" pitchFamily="18" charset="0"/>
              </a:rPr>
              <a:t>Abraham and his immediate lineage lived by faith up until the end of their lives. This is because the object of their faith, the unseen heavenly city (which is itself a figure for the Messianic time'"), was not theirs to possess as they lived on this earth. </a:t>
            </a:r>
          </a:p>
          <a:p>
            <a:pPr marL="285750" indent="-285750">
              <a:buFont typeface="Wingdings" pitchFamily="2" charset="2"/>
              <a:buChar char="Ø"/>
            </a:pPr>
            <a:r>
              <a:rPr lang="en-US" sz="1200" dirty="0" smtClean="0">
                <a:solidFill>
                  <a:schemeClr val="bg1"/>
                </a:solidFill>
                <a:latin typeface="Cambria" pitchFamily="18" charset="0"/>
              </a:rPr>
              <a:t>God had promised great things to them, but the fulfillment of these things would come long after their own lifetimes. However, since they were people of genuine faith they were able to "see" that fulfillment, they were convinced of the reality of what God had told them, and they believed that God would keep his promises.</a:t>
            </a:r>
          </a:p>
          <a:p>
            <a:pPr marL="285750" indent="-285750">
              <a:buFont typeface="Wingdings" pitchFamily="2" charset="2"/>
              <a:buChar char="Ø"/>
            </a:pPr>
            <a:r>
              <a:rPr lang="en-US" sz="1200" dirty="0" smtClean="0">
                <a:solidFill>
                  <a:schemeClr val="bg1"/>
                </a:solidFill>
                <a:latin typeface="Cambria" pitchFamily="18" charset="0"/>
              </a:rPr>
              <a:t>these people could see, by their faith, that God's promised blessings were "on the way" as it were, just as surely as if they had seen them with their physical eyes</a:t>
            </a:r>
          </a:p>
          <a:p>
            <a:pPr marL="285750" indent="-285750">
              <a:buFont typeface="Wingdings" pitchFamily="2" charset="2"/>
              <a:buChar char="Ø"/>
            </a:pPr>
            <a:r>
              <a:rPr lang="en-US" sz="1200" dirty="0" smtClean="0">
                <a:solidFill>
                  <a:schemeClr val="bg1"/>
                </a:solidFill>
                <a:latin typeface="Cambria" pitchFamily="18" charset="0"/>
              </a:rPr>
              <a:t>This surety allowed them to rejoice in these blessings in their own day </a:t>
            </a:r>
            <a:br>
              <a:rPr lang="en-US" sz="1200" dirty="0" smtClean="0">
                <a:solidFill>
                  <a:schemeClr val="bg1"/>
                </a:solidFill>
                <a:latin typeface="Cambria" pitchFamily="18" charset="0"/>
              </a:rPr>
            </a:br>
            <a:r>
              <a:rPr lang="en-US" sz="1200" dirty="0" smtClean="0">
                <a:solidFill>
                  <a:schemeClr val="bg1"/>
                </a:solidFill>
                <a:latin typeface="Cambria" pitchFamily="18" charset="0"/>
              </a:rPr>
              <a:t>almost as if they had experienced them for themselves already. This 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what Jesus meant when he told the Jews that "Abraham your father re-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joiced</a:t>
            </a:r>
            <a:r>
              <a:rPr lang="en-US" sz="1200" dirty="0" smtClean="0">
                <a:solidFill>
                  <a:schemeClr val="bg1"/>
                </a:solidFill>
                <a:latin typeface="Cambria" pitchFamily="18" charset="0"/>
              </a:rPr>
              <a:t> to see my day, and he saw it and was glad" (John 8:56). </a:t>
            </a:r>
          </a:p>
          <a:p>
            <a:pPr marL="285750" indent="-285750">
              <a:buFont typeface="Wingdings" pitchFamily="2" charset="2"/>
              <a:buChar char="Ø"/>
            </a:pPr>
            <a:r>
              <a:rPr lang="en-US" sz="1200" dirty="0" smtClean="0">
                <a:solidFill>
                  <a:schemeClr val="bg1"/>
                </a:solidFill>
                <a:latin typeface="Cambria" pitchFamily="18" charset="0"/>
              </a:rPr>
              <a:t>The patriarchs' forward-looking faith gave them a unique </a:t>
            </a:r>
            <a:r>
              <a:rPr lang="en-US" sz="1200" dirty="0" err="1" smtClean="0">
                <a:solidFill>
                  <a:schemeClr val="bg1"/>
                </a:solidFill>
                <a:latin typeface="Cambria" pitchFamily="18" charset="0"/>
              </a:rPr>
              <a:t>perspec</a:t>
            </a:r>
            <a:r>
              <a:rPr lang="en-US" sz="1200" dirty="0" smtClean="0">
                <a:solidFill>
                  <a:schemeClr val="bg1"/>
                </a:solidFill>
                <a:latin typeface="Cambria" pitchFamily="18" charset="0"/>
              </a:rPr>
              <a:t>-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tive</a:t>
            </a:r>
            <a:r>
              <a:rPr lang="en-US" sz="1200" dirty="0" smtClean="0">
                <a:solidFill>
                  <a:schemeClr val="bg1"/>
                </a:solidFill>
                <a:latin typeface="Cambria" pitchFamily="18" charset="0"/>
              </a:rPr>
              <a:t> on the world. Like Abraham, all of these great OT characters con-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sidered</a:t>
            </a:r>
            <a:r>
              <a:rPr lang="en-US" sz="1200" dirty="0" smtClean="0">
                <a:solidFill>
                  <a:schemeClr val="bg1"/>
                </a:solidFill>
                <a:latin typeface="Cambria" pitchFamily="18" charset="0"/>
              </a:rPr>
              <a:t> themselves to be foreigners and strangers (the two terms are </a:t>
            </a:r>
            <a:br>
              <a:rPr lang="en-US" sz="1200" dirty="0" smtClean="0">
                <a:solidFill>
                  <a:schemeClr val="bg1"/>
                </a:solidFill>
                <a:latin typeface="Cambria" pitchFamily="18" charset="0"/>
              </a:rPr>
            </a:br>
            <a:r>
              <a:rPr lang="en-US" sz="1200" dirty="0" smtClean="0">
                <a:solidFill>
                  <a:schemeClr val="bg1"/>
                </a:solidFill>
                <a:latin typeface="Cambria" pitchFamily="18" charset="0"/>
              </a:rPr>
              <a:t>basically synonymous and stand together in a kind of emphasis) on this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earth (see </a:t>
            </a:r>
            <a:r>
              <a:rPr lang="en-US" sz="1200" dirty="0" err="1" smtClean="0">
                <a:solidFill>
                  <a:schemeClr val="bg1"/>
                </a:solidFill>
                <a:latin typeface="Cambria" pitchFamily="18" charset="0"/>
              </a:rPr>
              <a:t>Psa</a:t>
            </a:r>
            <a:r>
              <a:rPr lang="en-US" sz="1200" dirty="0" smtClean="0">
                <a:solidFill>
                  <a:schemeClr val="bg1"/>
                </a:solidFill>
                <a:latin typeface="Cambria" pitchFamily="18" charset="0"/>
              </a:rPr>
              <a:t> 119:19). They considered that their true home was with </a:t>
            </a:r>
            <a:br>
              <a:rPr lang="en-US" sz="1200" dirty="0" smtClean="0">
                <a:solidFill>
                  <a:schemeClr val="bg1"/>
                </a:solidFill>
                <a:latin typeface="Cambria" pitchFamily="18" charset="0"/>
              </a:rPr>
            </a:br>
            <a:r>
              <a:rPr lang="en-US" sz="1200" dirty="0" smtClean="0">
                <a:solidFill>
                  <a:schemeClr val="bg1"/>
                </a:solidFill>
                <a:latin typeface="Cambria" pitchFamily="18" charset="0"/>
              </a:rPr>
              <a:t>God in another realm, in heaven, and their lives of wandering served as </a:t>
            </a:r>
            <a:br>
              <a:rPr lang="en-US" sz="1200" dirty="0" smtClean="0">
                <a:solidFill>
                  <a:schemeClr val="bg1"/>
                </a:solidFill>
                <a:latin typeface="Cambria" pitchFamily="18" charset="0"/>
              </a:rPr>
            </a:br>
            <a:r>
              <a:rPr lang="en-US" sz="1200" dirty="0" smtClean="0">
                <a:solidFill>
                  <a:schemeClr val="bg1"/>
                </a:solidFill>
                <a:latin typeface="Cambria" pitchFamily="18" charset="0"/>
              </a:rPr>
              <a:t>a confession of this perspective</a:t>
            </a:r>
          </a:p>
          <a:p>
            <a:pPr marL="285750" indent="-285750">
              <a:buFont typeface="Wingdings" pitchFamily="2" charset="2"/>
              <a:buChar char="Ø"/>
            </a:pPr>
            <a:endParaRPr lang="en-US" sz="1200" dirty="0" smtClean="0">
              <a:solidFill>
                <a:schemeClr val="bg1"/>
              </a:solidFill>
              <a:latin typeface="Cambria" pitchFamily="18" charset="0"/>
            </a:endParaRPr>
          </a:p>
          <a:p>
            <a:pPr marL="285750" marR="0" indent="-285750" algn="l" defTabSz="913533"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tx1"/>
                </a:solidFill>
                <a:latin typeface="+mn-lt"/>
                <a:ea typeface="+mn-ea"/>
                <a:cs typeface="+mn-cs"/>
              </a:rPr>
              <a:t>It seems clear from this text (vv 13-16, see also v 26) that the </a:t>
            </a:r>
            <a:r>
              <a:rPr lang="en-US" sz="1200" kern="1200" dirty="0" err="1" smtClean="0">
                <a:solidFill>
                  <a:schemeClr val="tx1"/>
                </a:solidFill>
                <a:latin typeface="+mn-lt"/>
                <a:ea typeface="+mn-ea"/>
                <a:cs typeface="+mn-cs"/>
              </a:rPr>
              <a:t>patri</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archs</a:t>
            </a:r>
            <a:r>
              <a:rPr lang="en-US" sz="1200" kern="1200" dirty="0" smtClean="0">
                <a:solidFill>
                  <a:schemeClr val="tx1"/>
                </a:solidFill>
                <a:latin typeface="+mn-lt"/>
                <a:ea typeface="+mn-ea"/>
                <a:cs typeface="+mn-cs"/>
              </a:rPr>
              <a:t> had some understanding that that everything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would find its fulfillment not in earthly realities, but in spiritual re-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alities</a:t>
            </a:r>
            <a:r>
              <a:rPr lang="en-US" sz="1200" kern="1200" dirty="0" smtClean="0">
                <a:solidFill>
                  <a:schemeClr val="tx1"/>
                </a:solidFill>
                <a:latin typeface="+mn-lt"/>
                <a:ea typeface="+mn-ea"/>
                <a:cs typeface="+mn-cs"/>
              </a:rPr>
              <a:t> that would come in what we now call the Messianic time. We may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speculate about the clarity of their vision, or their knowledge of the de-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tails, but at least this much is true: they understood that God was prom-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ising</a:t>
            </a:r>
            <a:r>
              <a:rPr lang="en-US" sz="1200" kern="1200" dirty="0" smtClean="0">
                <a:solidFill>
                  <a:schemeClr val="tx1"/>
                </a:solidFill>
                <a:latin typeface="+mn-lt"/>
                <a:ea typeface="+mn-ea"/>
                <a:cs typeface="+mn-cs"/>
              </a:rPr>
              <a:t> them something far greater than a piece of physical land or a large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family of physical descendants. They understood that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spiritual, heavenly things, and for this reason they did not consider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anything in this world to be the inheritance for which they hoped. </a:t>
            </a:r>
            <a:endParaRPr lang="en-US" sz="1200" kern="1200" smtClean="0">
              <a:solidFill>
                <a:schemeClr val="tx1"/>
              </a:solidFill>
              <a:latin typeface="+mn-lt"/>
              <a:ea typeface="+mn-ea"/>
              <a:cs typeface="+mn-cs"/>
            </a:endParaRPr>
          </a:p>
          <a:p>
            <a:pPr marL="285750" indent="-285750">
              <a:buFont typeface="Wingdings" pitchFamily="2" charset="2"/>
              <a:buChar char="Ø"/>
            </a:pPr>
            <a:endParaRPr lang="en-US" sz="1200" smtClean="0">
              <a:solidFill>
                <a:schemeClr val="bg1"/>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36</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85750" indent="-285750">
              <a:buFont typeface="Wingdings" pitchFamily="2" charset="2"/>
              <a:buChar char="Ø"/>
            </a:pPr>
            <a:r>
              <a:rPr lang="en-US" sz="1200" dirty="0" smtClean="0">
                <a:solidFill>
                  <a:schemeClr val="bg1"/>
                </a:solidFill>
                <a:latin typeface="Cambria" pitchFamily="18" charset="0"/>
              </a:rPr>
              <a:t>Abraham and his immediate lineage lived by faith up until the end of their lives. This is because the object of their faith, the unseen heavenly city (which is itself a figure for the Messianic time'"), was not theirs to possess as they lived on this earth. </a:t>
            </a:r>
          </a:p>
          <a:p>
            <a:pPr marL="285750" indent="-285750">
              <a:buFont typeface="Wingdings" pitchFamily="2" charset="2"/>
              <a:buChar char="Ø"/>
            </a:pPr>
            <a:r>
              <a:rPr lang="en-US" sz="1200" dirty="0" smtClean="0">
                <a:solidFill>
                  <a:schemeClr val="bg1"/>
                </a:solidFill>
                <a:latin typeface="Cambria" pitchFamily="18" charset="0"/>
              </a:rPr>
              <a:t>God had promised great things to them, but the fulfillment of these things would come long after their own lifetimes. However, since they were people of genuine faith they were able to "see" that fulfillment, they were convinced of the reality of what God had told them, and they believed that God would keep his promises.</a:t>
            </a:r>
          </a:p>
          <a:p>
            <a:pPr marL="285750" indent="-285750">
              <a:buFont typeface="Wingdings" pitchFamily="2" charset="2"/>
              <a:buChar char="Ø"/>
            </a:pPr>
            <a:r>
              <a:rPr lang="en-US" sz="1200" dirty="0" smtClean="0">
                <a:solidFill>
                  <a:schemeClr val="bg1"/>
                </a:solidFill>
                <a:latin typeface="Cambria" pitchFamily="18" charset="0"/>
              </a:rPr>
              <a:t>these people could see, by their faith, that God's promised blessings were "on the way" as it were, just as surely as if they had seen them with their physical eyes</a:t>
            </a:r>
          </a:p>
          <a:p>
            <a:pPr marL="285750" indent="-285750">
              <a:buFont typeface="Wingdings" pitchFamily="2" charset="2"/>
              <a:buChar char="Ø"/>
            </a:pPr>
            <a:r>
              <a:rPr lang="en-US" sz="1200" dirty="0" smtClean="0">
                <a:solidFill>
                  <a:schemeClr val="bg1"/>
                </a:solidFill>
                <a:latin typeface="Cambria" pitchFamily="18" charset="0"/>
              </a:rPr>
              <a:t>This surety allowed them to rejoice in these blessings in their own day </a:t>
            </a:r>
            <a:br>
              <a:rPr lang="en-US" sz="1200" dirty="0" smtClean="0">
                <a:solidFill>
                  <a:schemeClr val="bg1"/>
                </a:solidFill>
                <a:latin typeface="Cambria" pitchFamily="18" charset="0"/>
              </a:rPr>
            </a:br>
            <a:r>
              <a:rPr lang="en-US" sz="1200" dirty="0" smtClean="0">
                <a:solidFill>
                  <a:schemeClr val="bg1"/>
                </a:solidFill>
                <a:latin typeface="Cambria" pitchFamily="18" charset="0"/>
              </a:rPr>
              <a:t>almost as if they had experienced them for themselves already. This 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what Jesus meant when he told the Jews that "Abraham your father re-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joiced</a:t>
            </a:r>
            <a:r>
              <a:rPr lang="en-US" sz="1200" dirty="0" smtClean="0">
                <a:solidFill>
                  <a:schemeClr val="bg1"/>
                </a:solidFill>
                <a:latin typeface="Cambria" pitchFamily="18" charset="0"/>
              </a:rPr>
              <a:t> to see my day, and he saw it and was glad" (John 8:56). </a:t>
            </a:r>
          </a:p>
          <a:p>
            <a:pPr marL="285750" indent="-285750">
              <a:buFont typeface="Wingdings" pitchFamily="2" charset="2"/>
              <a:buChar char="Ø"/>
            </a:pPr>
            <a:r>
              <a:rPr lang="en-US" sz="1200" dirty="0" smtClean="0">
                <a:solidFill>
                  <a:schemeClr val="bg1"/>
                </a:solidFill>
                <a:latin typeface="Cambria" pitchFamily="18" charset="0"/>
              </a:rPr>
              <a:t>The patriarchs' forward-looking faith gave them a unique </a:t>
            </a:r>
            <a:r>
              <a:rPr lang="en-US" sz="1200" dirty="0" err="1" smtClean="0">
                <a:solidFill>
                  <a:schemeClr val="bg1"/>
                </a:solidFill>
                <a:latin typeface="Cambria" pitchFamily="18" charset="0"/>
              </a:rPr>
              <a:t>perspec</a:t>
            </a:r>
            <a:r>
              <a:rPr lang="en-US" sz="1200" dirty="0" smtClean="0">
                <a:solidFill>
                  <a:schemeClr val="bg1"/>
                </a:solidFill>
                <a:latin typeface="Cambria" pitchFamily="18" charset="0"/>
              </a:rPr>
              <a:t>-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tive</a:t>
            </a:r>
            <a:r>
              <a:rPr lang="en-US" sz="1200" dirty="0" smtClean="0">
                <a:solidFill>
                  <a:schemeClr val="bg1"/>
                </a:solidFill>
                <a:latin typeface="Cambria" pitchFamily="18" charset="0"/>
              </a:rPr>
              <a:t> on the world. Like Abraham, all of these great OT characters con- </a:t>
            </a:r>
            <a:br>
              <a:rPr lang="en-US" sz="1200" dirty="0" smtClean="0">
                <a:solidFill>
                  <a:schemeClr val="bg1"/>
                </a:solidFill>
                <a:latin typeface="Cambria" pitchFamily="18" charset="0"/>
              </a:rPr>
            </a:br>
            <a:r>
              <a:rPr lang="en-US" sz="1200" dirty="0" err="1" smtClean="0">
                <a:solidFill>
                  <a:schemeClr val="bg1"/>
                </a:solidFill>
                <a:latin typeface="Cambria" pitchFamily="18" charset="0"/>
              </a:rPr>
              <a:t>sidered</a:t>
            </a:r>
            <a:r>
              <a:rPr lang="en-US" sz="1200" dirty="0" smtClean="0">
                <a:solidFill>
                  <a:schemeClr val="bg1"/>
                </a:solidFill>
                <a:latin typeface="Cambria" pitchFamily="18" charset="0"/>
              </a:rPr>
              <a:t> themselves to be foreigners and strangers (the two terms are </a:t>
            </a:r>
            <a:br>
              <a:rPr lang="en-US" sz="1200" dirty="0" smtClean="0">
                <a:solidFill>
                  <a:schemeClr val="bg1"/>
                </a:solidFill>
                <a:latin typeface="Cambria" pitchFamily="18" charset="0"/>
              </a:rPr>
            </a:br>
            <a:r>
              <a:rPr lang="en-US" sz="1200" dirty="0" smtClean="0">
                <a:solidFill>
                  <a:schemeClr val="bg1"/>
                </a:solidFill>
                <a:latin typeface="Cambria" pitchFamily="18" charset="0"/>
              </a:rPr>
              <a:t>basically synonymous and stand together in a kind of emphasis) on this </a:t>
            </a:r>
            <a:br>
              <a:rPr lang="en-US" sz="1200" dirty="0" smtClean="0">
                <a:solidFill>
                  <a:schemeClr val="bg1"/>
                </a:solidFill>
                <a:latin typeface="Cambria" pitchFamily="18" charset="0"/>
              </a:rPr>
            </a:br>
            <a:r>
              <a:rPr lang="en-US" sz="1200" dirty="0" smtClean="0">
                <a:solidFill>
                  <a:schemeClr val="bg1"/>
                </a:solidFill>
                <a:latin typeface="Cambria" pitchFamily="18" charset="0"/>
              </a:rPr>
              <a:t>earth (see </a:t>
            </a:r>
            <a:r>
              <a:rPr lang="en-US" sz="1200" dirty="0" err="1" smtClean="0">
                <a:solidFill>
                  <a:schemeClr val="bg1"/>
                </a:solidFill>
                <a:latin typeface="Cambria" pitchFamily="18" charset="0"/>
              </a:rPr>
              <a:t>Psa</a:t>
            </a:r>
            <a:r>
              <a:rPr lang="en-US" sz="1200" dirty="0" smtClean="0">
                <a:solidFill>
                  <a:schemeClr val="bg1"/>
                </a:solidFill>
                <a:latin typeface="Cambria" pitchFamily="18" charset="0"/>
              </a:rPr>
              <a:t> 119:19). They considered that their true home was with </a:t>
            </a:r>
            <a:br>
              <a:rPr lang="en-US" sz="1200" dirty="0" smtClean="0">
                <a:solidFill>
                  <a:schemeClr val="bg1"/>
                </a:solidFill>
                <a:latin typeface="Cambria" pitchFamily="18" charset="0"/>
              </a:rPr>
            </a:br>
            <a:r>
              <a:rPr lang="en-US" sz="1200" dirty="0" smtClean="0">
                <a:solidFill>
                  <a:schemeClr val="bg1"/>
                </a:solidFill>
                <a:latin typeface="Cambria" pitchFamily="18" charset="0"/>
              </a:rPr>
              <a:t>God in another realm, in heaven, and their lives of wandering served as </a:t>
            </a:r>
            <a:br>
              <a:rPr lang="en-US" sz="1200" dirty="0" smtClean="0">
                <a:solidFill>
                  <a:schemeClr val="bg1"/>
                </a:solidFill>
                <a:latin typeface="Cambria" pitchFamily="18" charset="0"/>
              </a:rPr>
            </a:br>
            <a:r>
              <a:rPr lang="en-US" sz="1200" dirty="0" smtClean="0">
                <a:solidFill>
                  <a:schemeClr val="bg1"/>
                </a:solidFill>
                <a:latin typeface="Cambria" pitchFamily="18" charset="0"/>
              </a:rPr>
              <a:t>a confession of this perspective</a:t>
            </a:r>
          </a:p>
          <a:p>
            <a:pPr marL="285750" indent="-285750">
              <a:buFont typeface="Wingdings" pitchFamily="2" charset="2"/>
              <a:buChar char="Ø"/>
            </a:pPr>
            <a:endParaRPr lang="en-US" sz="1200" dirty="0" smtClean="0">
              <a:solidFill>
                <a:schemeClr val="bg1"/>
              </a:solidFill>
              <a:latin typeface="Cambria" pitchFamily="18" charset="0"/>
            </a:endParaRPr>
          </a:p>
          <a:p>
            <a:pPr marL="285750" marR="0" indent="-285750" algn="l" defTabSz="913533" rtl="0" eaLnBrk="1" fontAlgn="auto" latinLnBrk="0" hangingPunct="1">
              <a:lnSpc>
                <a:spcPct val="100000"/>
              </a:lnSpc>
              <a:spcBef>
                <a:spcPts val="0"/>
              </a:spcBef>
              <a:spcAft>
                <a:spcPts val="0"/>
              </a:spcAft>
              <a:buClrTx/>
              <a:buSzTx/>
              <a:buFont typeface="Wingdings" pitchFamily="2" charset="2"/>
              <a:buChar char="Ø"/>
              <a:tabLst/>
              <a:defRPr/>
            </a:pPr>
            <a:r>
              <a:rPr lang="en-US" sz="1200" kern="1200" dirty="0" smtClean="0">
                <a:solidFill>
                  <a:schemeClr val="tx1"/>
                </a:solidFill>
                <a:latin typeface="+mn-lt"/>
                <a:ea typeface="+mn-ea"/>
                <a:cs typeface="+mn-cs"/>
              </a:rPr>
              <a:t>It seems clear from this text (vv 13-16, see also v 26) that the </a:t>
            </a:r>
            <a:r>
              <a:rPr lang="en-US" sz="1200" kern="1200" dirty="0" err="1" smtClean="0">
                <a:solidFill>
                  <a:schemeClr val="tx1"/>
                </a:solidFill>
                <a:latin typeface="+mn-lt"/>
                <a:ea typeface="+mn-ea"/>
                <a:cs typeface="+mn-cs"/>
              </a:rPr>
              <a:t>patri</a:t>
            </a:r>
            <a:r>
              <a:rPr lang="en-US" sz="1200" kern="1200" dirty="0" smtClean="0">
                <a:solidFill>
                  <a:schemeClr val="tx1"/>
                </a:solidFill>
                <a:latin typeface="+mn-lt"/>
                <a:ea typeface="+mn-ea"/>
                <a:cs typeface="+mn-cs"/>
              </a:rPr>
              <a:t>-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archs</a:t>
            </a:r>
            <a:r>
              <a:rPr lang="en-US" sz="1200" kern="1200" dirty="0" smtClean="0">
                <a:solidFill>
                  <a:schemeClr val="tx1"/>
                </a:solidFill>
                <a:latin typeface="+mn-lt"/>
                <a:ea typeface="+mn-ea"/>
                <a:cs typeface="+mn-cs"/>
              </a:rPr>
              <a:t> had some understanding that that everything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would find its fulfillment not in earthly realities, but in spiritual re-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alities</a:t>
            </a:r>
            <a:r>
              <a:rPr lang="en-US" sz="1200" kern="1200" dirty="0" smtClean="0">
                <a:solidFill>
                  <a:schemeClr val="tx1"/>
                </a:solidFill>
                <a:latin typeface="+mn-lt"/>
                <a:ea typeface="+mn-ea"/>
                <a:cs typeface="+mn-cs"/>
              </a:rPr>
              <a:t> that would come in what we now call the Messianic time. We may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speculate about the clarity of their vision, or their knowledge of the de-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tails, but at least this much is true: they understood that God was prom- </a:t>
            </a:r>
            <a:br>
              <a:rPr lang="en-US" sz="1200" kern="1200" dirty="0" smtClean="0">
                <a:solidFill>
                  <a:schemeClr val="tx1"/>
                </a:solidFill>
                <a:latin typeface="+mn-lt"/>
                <a:ea typeface="+mn-ea"/>
                <a:cs typeface="+mn-cs"/>
              </a:rPr>
            </a:br>
            <a:r>
              <a:rPr lang="en-US" sz="1200" kern="1200" dirty="0" err="1" smtClean="0">
                <a:solidFill>
                  <a:schemeClr val="tx1"/>
                </a:solidFill>
                <a:latin typeface="+mn-lt"/>
                <a:ea typeface="+mn-ea"/>
                <a:cs typeface="+mn-cs"/>
              </a:rPr>
              <a:t>ising</a:t>
            </a:r>
            <a:r>
              <a:rPr lang="en-US" sz="1200" kern="1200" dirty="0" smtClean="0">
                <a:solidFill>
                  <a:schemeClr val="tx1"/>
                </a:solidFill>
                <a:latin typeface="+mn-lt"/>
                <a:ea typeface="+mn-ea"/>
                <a:cs typeface="+mn-cs"/>
              </a:rPr>
              <a:t> them something far greater than a piece of physical land or a large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family of physical descendants. They understood that God was promising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them spiritual, heavenly things, and for this reason they did not consider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anything in this world to be the inheritance for which they hoped. </a:t>
            </a:r>
            <a:endParaRPr lang="en-US" sz="1200" kern="1200" smtClean="0">
              <a:solidFill>
                <a:schemeClr val="tx1"/>
              </a:solidFill>
              <a:latin typeface="+mn-lt"/>
              <a:ea typeface="+mn-ea"/>
              <a:cs typeface="+mn-cs"/>
            </a:endParaRPr>
          </a:p>
          <a:p>
            <a:pPr marL="285750" indent="-285750">
              <a:buFont typeface="Wingdings" pitchFamily="2" charset="2"/>
              <a:buChar char="Ø"/>
            </a:pPr>
            <a:endParaRPr lang="en-US" sz="1200" smtClean="0">
              <a:solidFill>
                <a:schemeClr val="bg1"/>
              </a:solidFill>
              <a:latin typeface="Cambria" pitchFamily="18" charset="0"/>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B921F2F-B1B6-462F-9CBC-671C1747E26C}" type="slidenum">
              <a:rPr lang="en-US">
                <a:solidFill>
                  <a:prstClr val="black"/>
                </a:solidFill>
              </a:rPr>
              <a:pPr/>
              <a:t>4</a:t>
            </a:fld>
            <a:endParaRPr lang="en-US">
              <a:solidFill>
                <a:prstClr val="black"/>
              </a:solidFill>
            </a:endParaRPr>
          </a:p>
        </p:txBody>
      </p:sp>
      <p:sp>
        <p:nvSpPr>
          <p:cNvPr id="1404930" name="Rectangle 2"/>
          <p:cNvSpPr>
            <a:spLocks noGrp="1" noRot="1" noChangeAspect="1" noChangeArrowheads="1"/>
          </p:cNvSpPr>
          <p:nvPr>
            <p:ph type="sldImg"/>
          </p:nvPr>
        </p:nvSpPr>
        <p:spPr>
          <a:xfrm>
            <a:off x="382588" y="685800"/>
            <a:ext cx="6094412" cy="3429000"/>
          </a:xfrm>
          <a:solidFill>
            <a:srgbClr val="FFFFFF"/>
          </a:solidFill>
          <a:ln/>
          <a:extLst>
            <a:ext uri="{FAA26D3D-D897-4be2-8F04-BA451C77F1D7}">
              <ma14:placeholderFlag xmlns:ma14="http://schemas.microsoft.com/office/mac/drawingml/2011/main" xmlns="" val="1"/>
            </a:ext>
          </a:extLst>
        </p:spPr>
      </p:sp>
      <p:sp>
        <p:nvSpPr>
          <p:cNvPr id="140493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B921F2F-B1B6-462F-9CBC-671C1747E26C}" type="slidenum">
              <a:rPr lang="en-US">
                <a:solidFill>
                  <a:prstClr val="black"/>
                </a:solidFill>
              </a:rPr>
              <a:pPr/>
              <a:t>5</a:t>
            </a:fld>
            <a:endParaRPr lang="en-US">
              <a:solidFill>
                <a:prstClr val="black"/>
              </a:solidFill>
            </a:endParaRPr>
          </a:p>
        </p:txBody>
      </p:sp>
      <p:sp>
        <p:nvSpPr>
          <p:cNvPr id="1404930" name="Rectangle 2"/>
          <p:cNvSpPr>
            <a:spLocks noGrp="1" noRot="1" noChangeAspect="1" noChangeArrowheads="1"/>
          </p:cNvSpPr>
          <p:nvPr>
            <p:ph type="sldImg"/>
          </p:nvPr>
        </p:nvSpPr>
        <p:spPr>
          <a:xfrm>
            <a:off x="382588" y="685800"/>
            <a:ext cx="6094412" cy="3429000"/>
          </a:xfrm>
          <a:solidFill>
            <a:srgbClr val="FFFFFF"/>
          </a:solidFill>
          <a:ln/>
          <a:extLst>
            <a:ext uri="{FAA26D3D-D897-4be2-8F04-BA451C77F1D7}">
              <ma14:placeholderFlag xmlns:ma14="http://schemas.microsoft.com/office/mac/drawingml/2011/main" xmlns="" val="1"/>
            </a:ext>
          </a:extLst>
        </p:spPr>
      </p:sp>
      <p:sp>
        <p:nvSpPr>
          <p:cNvPr id="140493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z="1200" kern="1200" dirty="0">
              <a:solidFill>
                <a:schemeClr val="tx1"/>
              </a:solidFill>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fld id="{7B921F2F-B1B6-462F-9CBC-671C1747E26C}" type="slidenum">
              <a:rPr lang="en-US">
                <a:solidFill>
                  <a:prstClr val="black"/>
                </a:solidFill>
              </a:rPr>
              <a:pPr/>
              <a:t>6</a:t>
            </a:fld>
            <a:endParaRPr lang="en-US">
              <a:solidFill>
                <a:prstClr val="black"/>
              </a:solidFill>
            </a:endParaRPr>
          </a:p>
        </p:txBody>
      </p:sp>
      <p:sp>
        <p:nvSpPr>
          <p:cNvPr id="1404930" name="Rectangle 2"/>
          <p:cNvSpPr>
            <a:spLocks noGrp="1" noRot="1" noChangeAspect="1" noChangeArrowheads="1"/>
          </p:cNvSpPr>
          <p:nvPr>
            <p:ph type="sldImg"/>
          </p:nvPr>
        </p:nvSpPr>
        <p:spPr>
          <a:xfrm>
            <a:off x="382588" y="685800"/>
            <a:ext cx="6094412" cy="3429000"/>
          </a:xfrm>
          <a:solidFill>
            <a:srgbClr val="FFFFFF"/>
          </a:solidFill>
          <a:ln/>
          <a:extLst>
            <a:ext uri="{FAA26D3D-D897-4be2-8F04-BA451C77F1D7}">
              <ma14:placeholderFlag xmlns:ma14="http://schemas.microsoft.com/office/mac/drawingml/2011/main" xmlns="" val="1"/>
            </a:ext>
          </a:extLst>
        </p:spPr>
      </p:sp>
      <p:sp>
        <p:nvSpPr>
          <p:cNvPr id="140493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sz="1200" kern="1200" dirty="0" smtClean="0">
                <a:solidFill>
                  <a:schemeClr val="tx1"/>
                </a:solidFill>
                <a:latin typeface="+mn-lt"/>
                <a:ea typeface="+mn-ea"/>
                <a:cs typeface="+mn-cs"/>
              </a:rPr>
              <a:t>That is what motivates you to endure because through the eye of </a:t>
            </a:r>
            <a:r>
              <a:rPr lang="en-US" sz="1200" kern="1200" dirty="0" err="1" smtClean="0">
                <a:solidFill>
                  <a:schemeClr val="tx1"/>
                </a:solidFill>
                <a:latin typeface="+mn-lt"/>
                <a:ea typeface="+mn-ea"/>
                <a:cs typeface="+mn-cs"/>
              </a:rPr>
              <a:t>rfaith</a:t>
            </a:r>
            <a:r>
              <a:rPr lang="en-US" sz="1200" kern="1200" dirty="0" smtClean="0">
                <a:solidFill>
                  <a:schemeClr val="tx1"/>
                </a:solidFill>
                <a:latin typeface="+mn-lt"/>
                <a:ea typeface="+mn-ea"/>
                <a:cs typeface="+mn-cs"/>
              </a:rPr>
              <a:t> you see that there is something worth suffering physical affliction for there is even something worth suffering death for because by faith I believe that there is something better that awaits me</a:t>
            </a:r>
          </a:p>
          <a:p>
            <a:endParaRPr lang="en-US" sz="1200" kern="1200" dirty="0" smtClean="0">
              <a:solidFill>
                <a:schemeClr val="tx1"/>
              </a:solidFill>
              <a:latin typeface="+mn-lt"/>
              <a:ea typeface="+mn-ea"/>
              <a:cs typeface="+mn-cs"/>
            </a:endParaRPr>
          </a:p>
          <a:p>
            <a:r>
              <a:rPr lang="en-US" sz="1200" dirty="0" smtClean="0"/>
              <a:t>Faith is not a “blind leap in the dark”, but rather an assurance and conviction based upon the substance and the evidence of God’s word (Heb. 11:1;            Rom. 10:17; 2 Cor. 4:18-5:7).</a:t>
            </a:r>
            <a:endParaRPr lang="en-US" sz="1200" kern="1200" dirty="0">
              <a:solidFill>
                <a:schemeClr val="tx1"/>
              </a:solidFill>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Why do you think the writer might bracket chapter 11 and its discussion of faith with the statement with these people received commendation from God because of their faith.  Whose commendation matters at the end of the day?  For his readers who are facing opposition because of their faith and pressure on the part of the world to give up their faith so they can have approval by the world is if you have faith God commends you and you get a reward that lasts forever.  Will you give that up so these people in the world will say you are a </a:t>
            </a:r>
            <a:r>
              <a:rPr lang="en-US" sz="1200" kern="1200" dirty="0" err="1" smtClean="0">
                <a:solidFill>
                  <a:schemeClr val="tx1"/>
                </a:solidFill>
                <a:latin typeface="+mn-lt"/>
                <a:ea typeface="+mn-ea"/>
                <a:cs typeface="+mn-cs"/>
              </a:rPr>
              <a:t>wonderf</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ul</a:t>
            </a:r>
            <a:r>
              <a:rPr lang="en-US" sz="1200" kern="1200" dirty="0" smtClean="0">
                <a:solidFill>
                  <a:schemeClr val="tx1"/>
                </a:solidFill>
                <a:latin typeface="+mn-lt"/>
                <a:ea typeface="+mn-ea"/>
                <a:cs typeface="+mn-cs"/>
              </a:rPr>
              <a:t> person.  What is worth trading for Gods eternal commendation. </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Why do you think the writer might bracket chapter 11 and its discussion of faith with the statement with these people received commendation from God because of their faith.  Whose commendation matters at the end of the day?  For his readers who are facing opposition because of their faith and pressure on the part of the world to give up their faith so they can have approval by the world is if you have faith God commends you and you get a reward that lasts forever.  Will you give that up so these people in the world will say you are a </a:t>
            </a:r>
            <a:r>
              <a:rPr lang="en-US" sz="1200" kern="1200" dirty="0" err="1" smtClean="0">
                <a:solidFill>
                  <a:schemeClr val="tx1"/>
                </a:solidFill>
                <a:latin typeface="+mn-lt"/>
                <a:ea typeface="+mn-ea"/>
                <a:cs typeface="+mn-cs"/>
              </a:rPr>
              <a:t>wonderf</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ul</a:t>
            </a:r>
            <a:r>
              <a:rPr lang="en-US" sz="1200" kern="1200" dirty="0" smtClean="0">
                <a:solidFill>
                  <a:schemeClr val="tx1"/>
                </a:solidFill>
                <a:latin typeface="+mn-lt"/>
                <a:ea typeface="+mn-ea"/>
                <a:cs typeface="+mn-cs"/>
              </a:rPr>
              <a:t> person.  What is worth trading for Gods eternal commendation. </a:t>
            </a:r>
            <a:endParaRPr lang="en-US" sz="1200" kern="120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514350" lvl="0" indent="-514350">
              <a:buFont typeface="+mj-lt"/>
              <a:buNone/>
            </a:pPr>
            <a:r>
              <a:rPr lang="en-US" b="0" dirty="0" smtClean="0">
                <a:effectLst/>
                <a:latin typeface="Cambria" pitchFamily="18" charset="0"/>
              </a:rPr>
              <a:t>Here are the 3 basic points I think the writer is making in this chapter.  I don’t think this is a random bible story about OT heroes.  There is a reason why he picks </a:t>
            </a:r>
          </a:p>
          <a:p>
            <a:endParaRPr lang="en-US" dirty="0"/>
          </a:p>
        </p:txBody>
      </p:sp>
      <p:sp>
        <p:nvSpPr>
          <p:cNvPr id="4" name="Slide Number Placeholder 3"/>
          <p:cNvSpPr>
            <a:spLocks noGrp="1"/>
          </p:cNvSpPr>
          <p:nvPr>
            <p:ph type="sldNum" sz="quarter" idx="10"/>
          </p:nvPr>
        </p:nvSpPr>
        <p:spPr/>
        <p:txBody>
          <a:bodyPr/>
          <a:lstStyle/>
          <a:p>
            <a:fld id="{6F44E92E-B228-4723-9B76-5895DC7F3E0C}"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8" name="Rectangle 10"/>
          <p:cNvSpPr>
            <a:spLocks noGrp="1" noChangeArrowheads="1"/>
          </p:cNvSpPr>
          <p:nvPr>
            <p:ph type="ctrTitle" sz="quarter"/>
          </p:nvPr>
        </p:nvSpPr>
        <p:spPr>
          <a:xfrm>
            <a:off x="685800" y="1405074"/>
            <a:ext cx="7772400" cy="1166813"/>
          </a:xfrm>
        </p:spPr>
        <p:txBody>
          <a:bodyPr/>
          <a:lstStyle>
            <a:lvl1pPr>
              <a:defRPr sz="4800"/>
            </a:lvl1pPr>
          </a:lstStyle>
          <a:p>
            <a:r>
              <a:rPr lang="en-US"/>
              <a:t>Click to edit Master title style</a:t>
            </a:r>
          </a:p>
        </p:txBody>
      </p:sp>
      <p:sp>
        <p:nvSpPr>
          <p:cNvPr id="17419" name="Rectangle 11"/>
          <p:cNvSpPr>
            <a:spLocks noGrp="1" noChangeArrowheads="1"/>
          </p:cNvSpPr>
          <p:nvPr>
            <p:ph type="subTitle" sz="quarter" idx="1"/>
          </p:nvPr>
        </p:nvSpPr>
        <p:spPr>
          <a:xfrm>
            <a:off x="1371600" y="2914650"/>
            <a:ext cx="6400800" cy="1314450"/>
          </a:xfrm>
        </p:spPr>
        <p:txBody>
          <a:bodyPr/>
          <a:lstStyle>
            <a:lvl1pPr marL="0" indent="0" algn="ctr">
              <a:buFont typeface="Wingdings" pitchFamily="2" charset="2"/>
              <a:buNone/>
              <a:defRPr/>
            </a:lvl1pPr>
          </a:lstStyle>
          <a:p>
            <a:r>
              <a:rPr lang="en-US"/>
              <a:t>Click to edit Master subtitle style</a:t>
            </a:r>
          </a:p>
        </p:txBody>
      </p:sp>
      <p:sp>
        <p:nvSpPr>
          <p:cNvPr id="4" name="Rectangle 12"/>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xfrm>
            <a:off x="6553200" y="4686300"/>
            <a:ext cx="2133600" cy="342900"/>
          </a:xfrm>
        </p:spPr>
        <p:txBody>
          <a:bodyPr/>
          <a:lstStyle>
            <a:lvl1pPr>
              <a:defRPr sz="1000" b="0"/>
            </a:lvl1pPr>
          </a:lstStyle>
          <a:p>
            <a:pPr>
              <a:defRPr/>
            </a:pPr>
            <a:fld id="{31EEFFD7-093D-4D8F-BC69-33D392BA2BA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2B52374A-F968-4C85-9B00-AA6B1B86930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6"/>
            <a:ext cx="2209800" cy="414099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6"/>
            <a:ext cx="6477000" cy="41409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03E3A262-5E5B-44B0-8964-50F596EC1BF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084" y="206253"/>
            <a:ext cx="8229975" cy="43879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2"/>
          <p:cNvSpPr>
            <a:spLocks noGrp="1" noChangeArrowheads="1"/>
          </p:cNvSpPr>
          <p:nvPr>
            <p:ph type="dt" sz="half" idx="10"/>
          </p:nvPr>
        </p:nvSpPr>
        <p:spPr/>
        <p:txBody>
          <a:bodyPr/>
          <a:lstStyle>
            <a:lvl1pPr>
              <a:defRPr>
                <a:solidFill>
                  <a:srgbClr val="FFFFFF"/>
                </a:solidFill>
              </a:defRPr>
            </a:lvl1pPr>
          </a:lstStyle>
          <a:p>
            <a:pPr>
              <a:defRPr/>
            </a:pPr>
            <a:endParaRPr lang="en-GB"/>
          </a:p>
        </p:txBody>
      </p:sp>
      <p:sp>
        <p:nvSpPr>
          <p:cNvPr id="4" name="Rectangle 3"/>
          <p:cNvSpPr>
            <a:spLocks noGrp="1" noChangeArrowheads="1"/>
          </p:cNvSpPr>
          <p:nvPr>
            <p:ph type="sldNum" sz="quarter" idx="11"/>
          </p:nvPr>
        </p:nvSpPr>
        <p:spPr/>
        <p:txBody>
          <a:bodyPr/>
          <a:lstStyle>
            <a:lvl1pPr>
              <a:defRPr>
                <a:solidFill>
                  <a:srgbClr val="FFFFFF"/>
                </a:solidFill>
              </a:defRPr>
            </a:lvl1pPr>
          </a:lstStyle>
          <a:p>
            <a:pPr>
              <a:defRPr/>
            </a:pPr>
            <a:fld id="{BFCA4049-9C5C-4CDE-9814-A193A67454FE}" type="slidenum">
              <a:rPr lang="en-GB"/>
              <a:pPr>
                <a:defRPr/>
              </a:pPr>
              <a:t>‹#›</a:t>
            </a:fld>
            <a:endParaRPr lang="en-GB"/>
          </a:p>
        </p:txBody>
      </p:sp>
      <p:sp>
        <p:nvSpPr>
          <p:cNvPr id="5" name="Rectangle 14"/>
          <p:cNvSpPr>
            <a:spLocks noGrp="1" noChangeArrowheads="1"/>
          </p:cNvSpPr>
          <p:nvPr>
            <p:ph type="ftr" sz="quarter" idx="12"/>
          </p:nvPr>
        </p:nvSpPr>
        <p:spPr/>
        <p:txBody>
          <a:bodyPr/>
          <a:lstStyle>
            <a:lvl1pPr>
              <a:defRPr>
                <a:solidFill>
                  <a:srgbClr val="FFFFFF"/>
                </a:solidFill>
              </a:defRPr>
            </a:lvl1pPr>
          </a:lstStyle>
          <a:p>
            <a:pPr>
              <a:defRPr/>
            </a:pPr>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3" name="Rectangle 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EE929001-5DE9-4042-B7E6-DFD47BDD8198}" type="slidenum">
              <a:rPr lang="en-US">
                <a:solidFill>
                  <a:srgbClr val="FFFFFF"/>
                </a:solidFill>
              </a:rPr>
              <a:pPr>
                <a:defRPr/>
              </a:pPr>
              <a:t>‹#›</a:t>
            </a:fld>
            <a:endParaRPr lang="en-US">
              <a:solidFill>
                <a:srgbClr val="FFFFFF"/>
              </a:solidFill>
            </a:endParaRPr>
          </a:p>
        </p:txBody>
      </p:sp>
    </p:spTree>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524"/>
            <a:ext cx="7772400" cy="60785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39" y="2880399"/>
            <a:ext cx="640079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5/15/2016</a:t>
            </a:fld>
            <a:endParaRPr lang="en-US">
              <a:solidFill>
                <a:prstClr val="black">
                  <a:tint val="75000"/>
                </a:prstClr>
              </a:solidFill>
            </a:endParaRPr>
          </a:p>
        </p:txBody>
      </p:sp>
      <p:sp>
        <p:nvSpPr>
          <p:cNvPr id="6" name="Holder 6"/>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5/15/2016</a:t>
            </a:fld>
            <a:endParaRPr lang="en-US">
              <a:solidFill>
                <a:prstClr val="black">
                  <a:tint val="75000"/>
                </a:prstClr>
              </a:solidFill>
            </a:endParaRPr>
          </a:p>
        </p:txBody>
      </p:sp>
      <p:sp>
        <p:nvSpPr>
          <p:cNvPr id="6" name="Holder 6"/>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sz="half" idx="2"/>
          </p:nvPr>
        </p:nvSpPr>
        <p:spPr>
          <a:xfrm>
            <a:off x="457200" y="1183044"/>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183044"/>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5/15/2016</a:t>
            </a:fld>
            <a:endParaRPr lang="en-US">
              <a:solidFill>
                <a:prstClr val="black">
                  <a:tint val="75000"/>
                </a:prstClr>
              </a:solidFill>
            </a:endParaRPr>
          </a:p>
        </p:txBody>
      </p:sp>
      <p:sp>
        <p:nvSpPr>
          <p:cNvPr id="7" name="Holder 7"/>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9888" y="167127"/>
            <a:ext cx="8984222" cy="538609"/>
          </a:xfrm>
        </p:spPr>
        <p:txBody>
          <a:bodyPr lIns="0" tIns="0" rIns="0" bIns="0"/>
          <a:lstStyle>
            <a:lvl1pPr>
              <a:defRPr sz="3500" b="1" i="0">
                <a:solidFill>
                  <a:schemeClr val="tx1"/>
                </a:solidFill>
                <a:latin typeface="Arial"/>
                <a:cs typeface="Arial"/>
              </a:defRPr>
            </a:lvl1pPr>
          </a:lstStyle>
          <a:p>
            <a:endParaRPr/>
          </a:p>
        </p:txBody>
      </p:sp>
      <p:sp>
        <p:nvSpPr>
          <p:cNvPr id="3" name="Holder 3"/>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5/15/2016</a:t>
            </a:fld>
            <a:endParaRPr lang="en-US">
              <a:solidFill>
                <a:prstClr val="black">
                  <a:tint val="75000"/>
                </a:prstClr>
              </a:solidFill>
            </a:endParaRPr>
          </a:p>
        </p:txBody>
      </p:sp>
      <p:sp>
        <p:nvSpPr>
          <p:cNvPr id="5" name="Holder 5"/>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99" y="4783491"/>
            <a:ext cx="2926079" cy="276999"/>
          </a:xfrm>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a:xfrm>
            <a:off x="457200" y="4783491"/>
            <a:ext cx="2103120" cy="276999"/>
          </a:xfrm>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5/15/2016</a:t>
            </a:fld>
            <a:endParaRPr lang="en-US">
              <a:solidFill>
                <a:prstClr val="black">
                  <a:tint val="75000"/>
                </a:prstClr>
              </a:solidFill>
            </a:endParaRPr>
          </a:p>
        </p:txBody>
      </p:sp>
      <p:sp>
        <p:nvSpPr>
          <p:cNvPr id="4" name="Holder 4"/>
          <p:cNvSpPr>
            <a:spLocks noGrp="1"/>
          </p:cNvSpPr>
          <p:nvPr>
            <p:ph type="sldNum" sz="quarter" idx="7"/>
          </p:nvPr>
        </p:nvSpPr>
        <p:spPr>
          <a:xfrm>
            <a:off x="6583680" y="4783491"/>
            <a:ext cx="2103120" cy="276999"/>
          </a:xfrm>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87330555-59FB-4015-8A48-3F72BFF9ABF0}"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5639" name="Rectangle 39"/>
          <p:cNvSpPr>
            <a:spLocks noGrp="1" noChangeArrowheads="1"/>
          </p:cNvSpPr>
          <p:nvPr>
            <p:ph type="subTitle" idx="1"/>
          </p:nvPr>
        </p:nvSpPr>
        <p:spPr>
          <a:xfrm>
            <a:off x="1371600" y="2914650"/>
            <a:ext cx="6400800" cy="1314450"/>
          </a:xfrm>
        </p:spPr>
        <p:txBody>
          <a:bodyPr/>
          <a:lstStyle>
            <a:lvl1pPr marL="0" indent="0" algn="ctr">
              <a:buFont typeface="Wingdings" charset="0"/>
              <a:buNone/>
              <a:defRPr/>
            </a:lvl1pPr>
          </a:lstStyle>
          <a:p>
            <a:pPr lvl="0"/>
            <a:r>
              <a:rPr lang="en-US" noProof="0" smtClean="0"/>
              <a:t>Click to edit Master subtitle style</a:t>
            </a:r>
          </a:p>
        </p:txBody>
      </p:sp>
      <p:sp>
        <p:nvSpPr>
          <p:cNvPr id="25640" name="Rectangle 40"/>
          <p:cNvSpPr>
            <a:spLocks noGrp="1" noChangeArrowheads="1"/>
          </p:cNvSpPr>
          <p:nvPr>
            <p:ph type="ctrTitle"/>
          </p:nvPr>
        </p:nvSpPr>
        <p:spPr>
          <a:xfrm>
            <a:off x="685800" y="1326357"/>
            <a:ext cx="7772400" cy="1302544"/>
          </a:xfrm>
        </p:spPr>
        <p:txBody>
          <a:bodyPr anchor="b" anchorCtr="1"/>
          <a:lstStyle>
            <a:lvl1pPr>
              <a:defRPr sz="5400"/>
            </a:lvl1pPr>
          </a:lstStyle>
          <a:p>
            <a:pPr lvl="0"/>
            <a:r>
              <a:rPr lang="en-US" noProof="0" smtClean="0"/>
              <a:t>Click to edit Master title style</a:t>
            </a:r>
          </a:p>
        </p:txBody>
      </p:sp>
      <p:sp>
        <p:nvSpPr>
          <p:cNvPr id="39" name="Rectangle 37"/>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fld id="{49132888-FD31-437C-BE91-F8F304D6C8E3}" type="datetime1">
              <a:rPr lang="en-US">
                <a:solidFill>
                  <a:srgbClr val="FFFFFF"/>
                </a:solidFill>
              </a:rPr>
              <a:pPr/>
              <a:t>5/15/2016</a:t>
            </a:fld>
            <a:endParaRPr lang="en-US">
              <a:solidFill>
                <a:srgbClr val="FFFFFF"/>
              </a:solidFill>
            </a:endParaRPr>
          </a:p>
        </p:txBody>
      </p:sp>
      <p:sp>
        <p:nvSpPr>
          <p:cNvPr id="40" name="Rectangle 38"/>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a:lvl1pPr>
          </a:lstStyle>
          <a:p>
            <a:pPr>
              <a:defRPr/>
            </a:pPr>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41C2CCAE-A962-46BB-BFB8-EACE1E79BFE3}" type="datetime1">
              <a:rPr lang="en-US">
                <a:solidFill>
                  <a:srgbClr val="FFFFFF"/>
                </a:solidFill>
              </a:rPr>
              <a:pPr/>
              <a:t>5/15/2016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DA724C24-EE16-4A26-B1E4-7D79407E2AF7}"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fld id="{29890BBF-D22D-4511-BF0A-88265DD15097}" type="datetime1">
              <a:rPr lang="en-US">
                <a:solidFill>
                  <a:srgbClr val="FFFFFF"/>
                </a:solidFill>
              </a:rPr>
              <a:pPr/>
              <a:t>5/15/2016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AD049A39-5AE6-407A-8C7A-44294880BC21}"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fld id="{6D8E8EB3-3814-4424-AD1D-BD8297D24F6F}" type="datetime1">
              <a:rPr lang="en-US">
                <a:solidFill>
                  <a:srgbClr val="FFFFFF"/>
                </a:solidFill>
              </a:rPr>
              <a:pPr/>
              <a:t>5/15/2016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1DB56FD3-F1F8-4BE1-8C46-A9B9421A9D8F}"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fld id="{7E374BD7-E462-4A91-B7B6-7A1DFD65C74C}" type="datetime1">
              <a:rPr lang="en-US">
                <a:solidFill>
                  <a:srgbClr val="FFFFFF"/>
                </a:solidFill>
              </a:rPr>
              <a:pPr/>
              <a:t>5/15/2016</a:t>
            </a:fld>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6818EF01-C14A-4BD8-84CD-1A35C18A5F89}"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fld id="{077FFDBB-BFE4-479A-9E75-6A1793CC6343}" type="datetime1">
              <a:rPr lang="en-US">
                <a:solidFill>
                  <a:srgbClr val="FFFFFF"/>
                </a:solidFill>
              </a:rPr>
              <a:pPr/>
              <a:t>5/15/2016</a:t>
            </a:fld>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6F7860FB-8EC2-4FBA-9A67-B9930441BAFE}"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fld id="{A7E89846-8354-4CD5-845E-816B8B984CF8}" type="datetime1">
              <a:rPr lang="en-US">
                <a:solidFill>
                  <a:srgbClr val="FFFFFF"/>
                </a:solidFill>
              </a:rPr>
              <a:pPr/>
              <a:t>5/15/2016</a:t>
            </a:fld>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B620D0AF-7141-4C82-86D0-5C6B056B86AA}"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6"/>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4B512AF0-4B50-4877-8567-C3D55CA6B2B5}" type="datetime1">
              <a:rPr lang="en-US">
                <a:solidFill>
                  <a:srgbClr val="FFFFFF"/>
                </a:solidFill>
              </a:rPr>
              <a:pPr/>
              <a:t>5/15/2016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E66791EF-5062-4D7B-A248-120A8AA35C1A}"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1"/>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fld id="{73969498-9A54-4C20-BBD1-6107C0AB860C}" type="datetime1">
              <a:rPr lang="en-US">
                <a:solidFill>
                  <a:srgbClr val="FFFFFF"/>
                </a:solidFill>
              </a:rPr>
              <a:pPr/>
              <a:t>5/15/2016</a:t>
            </a:fld>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39686156-8773-4ADD-A8A8-9FCB92319A7A}"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377EBE9A-4F41-4DEF-AECF-EF50F98AF3A7}" type="datetime1">
              <a:rPr lang="en-US">
                <a:solidFill>
                  <a:srgbClr val="FFFFFF"/>
                </a:solidFill>
              </a:rPr>
              <a:pPr/>
              <a:t>5/15/2016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06670F14-875A-4398-B591-B09613190745}"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21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6764" indent="0">
              <a:buNone/>
              <a:defRPr sz="1800"/>
            </a:lvl2pPr>
            <a:lvl3pPr marL="913533" indent="0">
              <a:buNone/>
              <a:defRPr sz="1600"/>
            </a:lvl3pPr>
            <a:lvl4pPr marL="1370292" indent="0">
              <a:buNone/>
              <a:defRPr sz="1400"/>
            </a:lvl4pPr>
            <a:lvl5pPr marL="1827064" indent="0">
              <a:buNone/>
              <a:defRPr sz="1400"/>
            </a:lvl5pPr>
            <a:lvl6pPr marL="2283828" indent="0">
              <a:buNone/>
              <a:defRPr sz="1400"/>
            </a:lvl6pPr>
            <a:lvl7pPr marL="2740593" indent="0">
              <a:buNone/>
              <a:defRPr sz="1400"/>
            </a:lvl7pPr>
            <a:lvl8pPr marL="3197361" indent="0">
              <a:buNone/>
              <a:defRPr sz="1400"/>
            </a:lvl8pPr>
            <a:lvl9pPr marL="3654124"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64BF15D5-43AC-4D64-92BF-003D5827732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fld id="{F370DE98-CC29-454C-8FCF-52C3DB47356C}" type="datetime1">
              <a:rPr lang="en-US">
                <a:solidFill>
                  <a:srgbClr val="FFFFFF"/>
                </a:solidFill>
              </a:rPr>
              <a:pPr/>
              <a:t>5/15/2016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2253535D-21A9-4651-BA75-99D31840192E}"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8360"/>
            <a:ext cx="8229600" cy="8572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00150"/>
            <a:ext cx="8229600" cy="3398044"/>
          </a:xfrm>
        </p:spPr>
        <p:txBody>
          <a:bodyPr/>
          <a:lstStyle/>
          <a:p>
            <a:pPr lvl="0"/>
            <a:endParaRPr lang="en-US" noProof="0" smtClean="0"/>
          </a:p>
        </p:txBody>
      </p:sp>
      <p:sp>
        <p:nvSpPr>
          <p:cNvPr id="4" name="Rectangle 39"/>
          <p:cNvSpPr>
            <a:spLocks noGrp="1" noChangeArrowheads="1"/>
          </p:cNvSpPr>
          <p:nvPr>
            <p:ph type="dt" sz="half" idx="10"/>
          </p:nvPr>
        </p:nvSpPr>
        <p:spPr>
          <a:ln/>
        </p:spPr>
        <p:txBody>
          <a:bodyPr/>
          <a:lstStyle>
            <a:lvl1pPr>
              <a:defRPr/>
            </a:lvl1pPr>
          </a:lstStyle>
          <a:p>
            <a:fld id="{A58CF3E2-159E-4DC8-A746-B9BD0641897D}" type="datetime1">
              <a:rPr lang="en-US">
                <a:solidFill>
                  <a:srgbClr val="FFFFFF"/>
                </a:solidFill>
              </a:rPr>
              <a:pPr/>
              <a:t>5/15/2016</a:t>
            </a:fld>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xfrm>
            <a:off x="7010400" y="4800600"/>
            <a:ext cx="2133600" cy="342900"/>
          </a:xfrm>
          <a:prstGeom prst="rect">
            <a:avLst/>
          </a:prstGeom>
          <a:ln/>
        </p:spPr>
        <p:txBody>
          <a:bodyPr/>
          <a:lstStyle>
            <a:lvl1pPr>
              <a:defRPr/>
            </a:lvl1pPr>
          </a:lstStyle>
          <a:p>
            <a:pPr algn="ctr" eaLnBrk="0" fontAlgn="base" hangingPunct="0">
              <a:spcBef>
                <a:spcPct val="0"/>
              </a:spcBef>
              <a:spcAft>
                <a:spcPct val="0"/>
              </a:spcAft>
            </a:pPr>
            <a:fld id="{7526DAFE-ACEE-4C37-BD15-709DD163066C}" type="slidenum">
              <a:rPr lang="en-US" sz="2400" smtClean="0">
                <a:solidFill>
                  <a:srgbClr val="FFFFFF"/>
                </a:solidFill>
              </a:rPr>
              <a:pPr algn="ctr" eaLnBrk="0" fontAlgn="base" hangingPunct="0">
                <a:spcBef>
                  <a:spcPct val="0"/>
                </a:spcBef>
                <a:spcAft>
                  <a:spcPct val="0"/>
                </a:spcAft>
              </a:pPr>
              <a:t>‹#›</a:t>
            </a:fld>
            <a:endParaRPr lang="en-US" sz="2400" smtClean="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742956"/>
            <a:ext cx="43434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42956"/>
            <a:ext cx="43434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E2B900F5-D751-4248-94C0-B420CEDB352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151341"/>
            <a:ext cx="4040188"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92" y="1151341"/>
            <a:ext cx="4041775" cy="479822"/>
          </a:xfrm>
        </p:spPr>
        <p:txBody>
          <a:bodyPr anchor="b"/>
          <a:lstStyle>
            <a:lvl1pPr marL="0" indent="0">
              <a:buNone/>
              <a:defRPr sz="2400" b="1"/>
            </a:lvl1pPr>
            <a:lvl2pPr marL="456764" indent="0">
              <a:buNone/>
              <a:defRPr sz="2000" b="1"/>
            </a:lvl2pPr>
            <a:lvl3pPr marL="913533" indent="0">
              <a:buNone/>
              <a:defRPr sz="1800" b="1"/>
            </a:lvl3pPr>
            <a:lvl4pPr marL="1370292" indent="0">
              <a:buNone/>
              <a:defRPr sz="1600" b="1"/>
            </a:lvl4pPr>
            <a:lvl5pPr marL="1827064" indent="0">
              <a:buNone/>
              <a:defRPr sz="1600" b="1"/>
            </a:lvl5pPr>
            <a:lvl6pPr marL="2283828" indent="0">
              <a:buNone/>
              <a:defRPr sz="1600" b="1"/>
            </a:lvl6pPr>
            <a:lvl7pPr marL="2740593" indent="0">
              <a:buNone/>
              <a:defRPr sz="1600" b="1"/>
            </a:lvl7pPr>
            <a:lvl8pPr marL="3197361" indent="0">
              <a:buNone/>
              <a:defRPr sz="1600" b="1"/>
            </a:lvl8pPr>
            <a:lvl9pPr marL="365412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9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5462BC60-E0B5-4857-B671-9CDA962A44F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A3F70428-E4F4-42BE-B768-7C5FFE3B6F71}"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AF5132B4-D726-4B87-9E0A-2B677BD57CF3}"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74" y="204793"/>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9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74" y="1076343"/>
            <a:ext cx="3008313" cy="351829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59A8F34B-C93A-4517-AA2D-C55C8BEDF6E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4"/>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764" indent="0">
              <a:buNone/>
              <a:defRPr sz="2800"/>
            </a:lvl2pPr>
            <a:lvl3pPr marL="913533" indent="0">
              <a:buNone/>
              <a:defRPr sz="2400"/>
            </a:lvl3pPr>
            <a:lvl4pPr marL="1370292" indent="0">
              <a:buNone/>
              <a:defRPr sz="2000"/>
            </a:lvl4pPr>
            <a:lvl5pPr marL="1827064" indent="0">
              <a:buNone/>
              <a:defRPr sz="2000"/>
            </a:lvl5pPr>
            <a:lvl6pPr marL="2283828" indent="0">
              <a:buNone/>
              <a:defRPr sz="2000"/>
            </a:lvl6pPr>
            <a:lvl7pPr marL="2740593" indent="0">
              <a:buNone/>
              <a:defRPr sz="2000"/>
            </a:lvl7pPr>
            <a:lvl8pPr marL="3197361" indent="0">
              <a:buNone/>
              <a:defRPr sz="2000"/>
            </a:lvl8pPr>
            <a:lvl9pPr marL="3654124" indent="0">
              <a:buNone/>
              <a:defRPr sz="2000"/>
            </a:lvl9pPr>
          </a:lstStyle>
          <a:p>
            <a:pPr lvl="0"/>
            <a:endParaRPr lang="en-US" noProof="0" smtClean="0"/>
          </a:p>
        </p:txBody>
      </p:sp>
      <p:sp>
        <p:nvSpPr>
          <p:cNvPr id="4" name="Text Placeholder 3"/>
          <p:cNvSpPr>
            <a:spLocks noGrp="1"/>
          </p:cNvSpPr>
          <p:nvPr>
            <p:ph type="body" sz="half" idx="2"/>
          </p:nvPr>
        </p:nvSpPr>
        <p:spPr>
          <a:xfrm>
            <a:off x="1792288" y="4025640"/>
            <a:ext cx="5486400" cy="603647"/>
          </a:xfrm>
        </p:spPr>
        <p:txBody>
          <a:bodyPr/>
          <a:lstStyle>
            <a:lvl1pPr marL="0" indent="0">
              <a:buNone/>
              <a:defRPr sz="1400"/>
            </a:lvl1pPr>
            <a:lvl2pPr marL="456764" indent="0">
              <a:buNone/>
              <a:defRPr sz="1200"/>
            </a:lvl2pPr>
            <a:lvl3pPr marL="913533" indent="0">
              <a:buNone/>
              <a:defRPr sz="1000"/>
            </a:lvl3pPr>
            <a:lvl4pPr marL="1370292" indent="0">
              <a:buNone/>
              <a:defRPr sz="900"/>
            </a:lvl4pPr>
            <a:lvl5pPr marL="1827064" indent="0">
              <a:buNone/>
              <a:defRPr sz="900"/>
            </a:lvl5pPr>
            <a:lvl6pPr marL="2283828" indent="0">
              <a:buNone/>
              <a:defRPr sz="900"/>
            </a:lvl6pPr>
            <a:lvl7pPr marL="2740593" indent="0">
              <a:buNone/>
              <a:defRPr sz="900"/>
            </a:lvl7pPr>
            <a:lvl8pPr marL="3197361" indent="0">
              <a:buNone/>
              <a:defRPr sz="900"/>
            </a:lvl8pPr>
            <a:lvl9pPr marL="3654124"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B65DDED6-2470-4B58-B393-9ACD89A69B98}"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10"/>
          <p:cNvSpPr>
            <a:spLocks noGrp="1" noChangeArrowheads="1"/>
          </p:cNvSpPr>
          <p:nvPr>
            <p:ph type="title"/>
          </p:nvPr>
        </p:nvSpPr>
        <p:spPr bwMode="auto">
          <a:xfrm>
            <a:off x="457200" y="0"/>
            <a:ext cx="8229600" cy="571500"/>
          </a:xfrm>
          <a:prstGeom prst="rect">
            <a:avLst/>
          </a:prstGeom>
          <a:noFill/>
          <a:ln w="9525">
            <a:noFill/>
            <a:miter lim="800000"/>
            <a:headEnd/>
            <a:tailEnd/>
          </a:ln>
        </p:spPr>
        <p:txBody>
          <a:bodyPr vert="horz" wrap="square" lIns="91353" tIns="45680" rIns="91353" bIns="45680" numCol="1" anchor="ctr" anchorCtr="1" compatLnSpc="1">
            <a:prstTxWarp prst="textNoShape">
              <a:avLst/>
            </a:prstTxWarp>
          </a:bodyPr>
          <a:lstStyle/>
          <a:p>
            <a:pPr lvl="0"/>
            <a:r>
              <a:rPr lang="en-US" smtClean="0"/>
              <a:t>Click to edit Master title style</a:t>
            </a:r>
          </a:p>
        </p:txBody>
      </p:sp>
      <p:sp>
        <p:nvSpPr>
          <p:cNvPr id="16395" name="Rectangle 11"/>
          <p:cNvSpPr>
            <a:spLocks noGrp="1" noChangeArrowheads="1"/>
          </p:cNvSpPr>
          <p:nvPr>
            <p:ph type="body" idx="1"/>
          </p:nvPr>
        </p:nvSpPr>
        <p:spPr bwMode="auto">
          <a:xfrm>
            <a:off x="152400" y="742952"/>
            <a:ext cx="8839200" cy="3398838"/>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6"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cs typeface="+mn-cs"/>
              </a:defRPr>
            </a:lvl1pPr>
          </a:lstStyle>
          <a:p>
            <a:pPr defTabSz="913533" fontAlgn="base">
              <a:spcBef>
                <a:spcPct val="0"/>
              </a:spcBef>
              <a:spcAft>
                <a:spcPct val="0"/>
              </a:spcAft>
              <a:defRPr/>
            </a:pPr>
            <a:endParaRPr lang="en-US">
              <a:solidFill>
                <a:srgbClr val="FFFFFF"/>
              </a:solidFill>
            </a:endParaRPr>
          </a:p>
        </p:txBody>
      </p:sp>
      <p:sp>
        <p:nvSpPr>
          <p:cNvPr id="16397"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cs typeface="+mn-cs"/>
              </a:defRPr>
            </a:lvl1pPr>
          </a:lstStyle>
          <a:p>
            <a:pPr defTabSz="913533" fontAlgn="base">
              <a:spcBef>
                <a:spcPct val="0"/>
              </a:spcBef>
              <a:spcAft>
                <a:spcPct val="0"/>
              </a:spcAft>
              <a:defRPr/>
            </a:pPr>
            <a:endParaRPr lang="en-US">
              <a:solidFill>
                <a:srgbClr val="FFFFFF"/>
              </a:solidFill>
            </a:endParaRPr>
          </a:p>
        </p:txBody>
      </p:sp>
      <p:sp>
        <p:nvSpPr>
          <p:cNvPr id="16398" name="Rectangle 14"/>
          <p:cNvSpPr>
            <a:spLocks noGrp="1" noChangeArrowheads="1"/>
          </p:cNvSpPr>
          <p:nvPr>
            <p:ph type="sldNum" sz="quarter" idx="4"/>
          </p:nvPr>
        </p:nvSpPr>
        <p:spPr bwMode="auto">
          <a:xfrm>
            <a:off x="7772400" y="4972050"/>
            <a:ext cx="1371600" cy="171450"/>
          </a:xfrm>
          <a:prstGeom prst="rect">
            <a:avLst/>
          </a:prstGeom>
          <a:noFill/>
          <a:ln w="9525">
            <a:noFill/>
            <a:miter lim="800000"/>
            <a:headEnd/>
            <a:tailEnd/>
          </a:ln>
          <a:effectLst/>
        </p:spPr>
        <p:txBody>
          <a:bodyPr vert="horz" wrap="square" lIns="91353" tIns="45680" rIns="91353" bIns="45680" numCol="1" anchor="t" anchorCtr="0" compatLnSpc="1">
            <a:prstTxWarp prst="textNoShape">
              <a:avLst/>
            </a:prstTxWarp>
          </a:bodyPr>
          <a:lstStyle>
            <a:lvl1pPr algn="r" eaLnBrk="1" hangingPunct="1">
              <a:defRPr sz="1400" b="1">
                <a:effectLst>
                  <a:outerShdw blurRad="38100" dist="38100" dir="2700000" algn="tl">
                    <a:srgbClr val="010199"/>
                  </a:outerShdw>
                </a:effectLst>
                <a:latin typeface="Arial" charset="0"/>
                <a:cs typeface="+mn-cs"/>
              </a:defRPr>
            </a:lvl1pPr>
          </a:lstStyle>
          <a:p>
            <a:pPr defTabSz="913533" fontAlgn="base">
              <a:spcBef>
                <a:spcPct val="0"/>
              </a:spcBef>
              <a:spcAft>
                <a:spcPct val="0"/>
              </a:spcAft>
              <a:defRPr/>
            </a:pPr>
            <a:fld id="{F34EEE36-3F98-428C-9787-9982ACA7A283}" type="slidenum">
              <a:rPr lang="en-US">
                <a:solidFill>
                  <a:srgbClr val="FFFFFF"/>
                </a:solidFill>
              </a:rPr>
              <a:pPr defTabSz="913533"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6764" algn="ctr" rtl="0" fontAlgn="base">
        <a:spcBef>
          <a:spcPct val="0"/>
        </a:spcBef>
        <a:spcAft>
          <a:spcPct val="0"/>
        </a:spcAft>
        <a:defRPr sz="4400" b="1">
          <a:solidFill>
            <a:srgbClr val="FFFF00"/>
          </a:solidFill>
          <a:latin typeface="Arial" charset="0"/>
        </a:defRPr>
      </a:lvl6pPr>
      <a:lvl7pPr marL="913533" algn="ctr" rtl="0" fontAlgn="base">
        <a:spcBef>
          <a:spcPct val="0"/>
        </a:spcBef>
        <a:spcAft>
          <a:spcPct val="0"/>
        </a:spcAft>
        <a:defRPr sz="4400" b="1">
          <a:solidFill>
            <a:srgbClr val="FFFF00"/>
          </a:solidFill>
          <a:latin typeface="Arial" charset="0"/>
        </a:defRPr>
      </a:lvl7pPr>
      <a:lvl8pPr marL="1370292" algn="ctr" rtl="0" fontAlgn="base">
        <a:spcBef>
          <a:spcPct val="0"/>
        </a:spcBef>
        <a:spcAft>
          <a:spcPct val="0"/>
        </a:spcAft>
        <a:defRPr sz="4400" b="1">
          <a:solidFill>
            <a:srgbClr val="FFFF00"/>
          </a:solidFill>
          <a:latin typeface="Arial" charset="0"/>
        </a:defRPr>
      </a:lvl8pPr>
      <a:lvl9pPr marL="1827064" algn="ctr" rtl="0" fontAlgn="base">
        <a:spcBef>
          <a:spcPct val="0"/>
        </a:spcBef>
        <a:spcAft>
          <a:spcPct val="0"/>
        </a:spcAft>
        <a:defRPr sz="4400" b="1">
          <a:solidFill>
            <a:srgbClr val="FFFF00"/>
          </a:solidFill>
          <a:latin typeface="Arial" charset="0"/>
        </a:defRPr>
      </a:lvl9pPr>
    </p:titleStyle>
    <p:bodyStyle>
      <a:lvl1pPr marL="342575" indent="-342575" algn="l" rtl="0" eaLnBrk="0" fontAlgn="base" hangingPunct="0">
        <a:spcBef>
          <a:spcPct val="20000"/>
        </a:spcBef>
        <a:spcAft>
          <a:spcPct val="0"/>
        </a:spcAft>
        <a:buClr>
          <a:schemeClr val="tx1"/>
        </a:buClr>
        <a:buSzPct val="75000"/>
        <a:buFont typeface="Wingdings" pitchFamily="2" charset="2"/>
        <a:buChar char="l"/>
        <a:defRPr sz="3200" b="1">
          <a:solidFill>
            <a:schemeClr val="tx1"/>
          </a:solidFill>
          <a:effectLst>
            <a:outerShdw blurRad="38100" dist="38100" dir="2700000" algn="tl">
              <a:srgbClr val="010199"/>
            </a:outerShdw>
          </a:effectLst>
          <a:latin typeface="+mn-lt"/>
          <a:ea typeface="+mn-ea"/>
          <a:cs typeface="+mn-cs"/>
        </a:defRPr>
      </a:lvl1pPr>
      <a:lvl2pPr marL="742244" indent="-285479" algn="l" rtl="0" eaLnBrk="0" fontAlgn="base" hangingPunct="0">
        <a:spcBef>
          <a:spcPct val="20000"/>
        </a:spcBef>
        <a:spcAft>
          <a:spcPct val="0"/>
        </a:spcAft>
        <a:buClr>
          <a:schemeClr val="tx1"/>
        </a:buClr>
        <a:buSzPct val="75000"/>
        <a:buFont typeface="Wingdings" pitchFamily="2" charset="2"/>
        <a:buChar char="l"/>
        <a:defRPr sz="2800" b="1">
          <a:solidFill>
            <a:schemeClr val="tx1"/>
          </a:solidFill>
          <a:effectLst>
            <a:outerShdw blurRad="38100" dist="38100" dir="2700000" algn="tl">
              <a:srgbClr val="010199"/>
            </a:outerShdw>
          </a:effectLst>
          <a:latin typeface="+mn-lt"/>
        </a:defRPr>
      </a:lvl2pPr>
      <a:lvl3pPr marL="1141914" indent="-228381" algn="l" rtl="0" eaLnBrk="0" fontAlgn="base" hangingPunct="0">
        <a:spcBef>
          <a:spcPct val="20000"/>
        </a:spcBef>
        <a:spcAft>
          <a:spcPct val="0"/>
        </a:spcAft>
        <a:buClr>
          <a:schemeClr val="tx1"/>
        </a:buClr>
        <a:buSzPct val="75000"/>
        <a:buFont typeface="Wingdings" pitchFamily="2" charset="2"/>
        <a:buChar char="l"/>
        <a:defRPr sz="2400" b="1">
          <a:solidFill>
            <a:schemeClr val="tx1"/>
          </a:solidFill>
          <a:effectLst>
            <a:outerShdw blurRad="38100" dist="38100" dir="2700000" algn="tl">
              <a:srgbClr val="010199"/>
            </a:outerShdw>
          </a:effectLst>
          <a:latin typeface="+mn-lt"/>
        </a:defRPr>
      </a:lvl3pPr>
      <a:lvl4pPr marL="1598678" indent="-228381" algn="l" rtl="0" eaLnBrk="0" fontAlgn="base" hangingPunct="0">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4pPr>
      <a:lvl5pPr marL="2055446" indent="-228381" algn="l" rtl="0" eaLnBrk="0" fontAlgn="base" hangingPunct="0">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5pPr>
      <a:lvl6pPr marL="2512207"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6pPr>
      <a:lvl7pPr marL="2968978"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7pPr>
      <a:lvl8pPr marL="3425741"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8pPr>
      <a:lvl9pPr marL="3882507" indent="-228381" algn="l" rtl="0" fontAlgn="base">
        <a:spcBef>
          <a:spcPct val="20000"/>
        </a:spcBef>
        <a:spcAft>
          <a:spcPct val="0"/>
        </a:spcAft>
        <a:buClr>
          <a:schemeClr val="tx1"/>
        </a:buClr>
        <a:buSzPct val="75000"/>
        <a:buFont typeface="Wingdings" pitchFamily="2" charset="2"/>
        <a:buChar char="l"/>
        <a:defRPr sz="2000" b="1">
          <a:solidFill>
            <a:schemeClr val="tx1"/>
          </a:solidFill>
          <a:effectLst>
            <a:outerShdw blurRad="38100" dist="38100" dir="2700000" algn="tl">
              <a:srgbClr val="010199"/>
            </a:outerShdw>
          </a:effectLst>
          <a:latin typeface="+mn-lt"/>
        </a:defRPr>
      </a:lvl9pPr>
    </p:bodyStyle>
    <p:otherStyle>
      <a:defPPr>
        <a:defRPr lang="en-US"/>
      </a:defPPr>
      <a:lvl1pPr marL="0" algn="l" defTabSz="913533" rtl="0" eaLnBrk="1" latinLnBrk="0" hangingPunct="1">
        <a:defRPr sz="1800" kern="1200">
          <a:solidFill>
            <a:schemeClr val="tx1"/>
          </a:solidFill>
          <a:latin typeface="+mn-lt"/>
          <a:ea typeface="+mn-ea"/>
          <a:cs typeface="+mn-cs"/>
        </a:defRPr>
      </a:lvl1pPr>
      <a:lvl2pPr marL="456764" algn="l" defTabSz="913533" rtl="0" eaLnBrk="1" latinLnBrk="0" hangingPunct="1">
        <a:defRPr sz="1800" kern="1200">
          <a:solidFill>
            <a:schemeClr val="tx1"/>
          </a:solidFill>
          <a:latin typeface="+mn-lt"/>
          <a:ea typeface="+mn-ea"/>
          <a:cs typeface="+mn-cs"/>
        </a:defRPr>
      </a:lvl2pPr>
      <a:lvl3pPr marL="913533" algn="l" defTabSz="913533" rtl="0" eaLnBrk="1" latinLnBrk="0" hangingPunct="1">
        <a:defRPr sz="1800" kern="1200">
          <a:solidFill>
            <a:schemeClr val="tx1"/>
          </a:solidFill>
          <a:latin typeface="+mn-lt"/>
          <a:ea typeface="+mn-ea"/>
          <a:cs typeface="+mn-cs"/>
        </a:defRPr>
      </a:lvl3pPr>
      <a:lvl4pPr marL="1370292" algn="l" defTabSz="913533" rtl="0" eaLnBrk="1" latinLnBrk="0" hangingPunct="1">
        <a:defRPr sz="1800" kern="1200">
          <a:solidFill>
            <a:schemeClr val="tx1"/>
          </a:solidFill>
          <a:latin typeface="+mn-lt"/>
          <a:ea typeface="+mn-ea"/>
          <a:cs typeface="+mn-cs"/>
        </a:defRPr>
      </a:lvl4pPr>
      <a:lvl5pPr marL="1827064" algn="l" defTabSz="913533" rtl="0" eaLnBrk="1" latinLnBrk="0" hangingPunct="1">
        <a:defRPr sz="1800" kern="1200">
          <a:solidFill>
            <a:schemeClr val="tx1"/>
          </a:solidFill>
          <a:latin typeface="+mn-lt"/>
          <a:ea typeface="+mn-ea"/>
          <a:cs typeface="+mn-cs"/>
        </a:defRPr>
      </a:lvl5pPr>
      <a:lvl6pPr marL="2283828" algn="l" defTabSz="913533" rtl="0" eaLnBrk="1" latinLnBrk="0" hangingPunct="1">
        <a:defRPr sz="1800" kern="1200">
          <a:solidFill>
            <a:schemeClr val="tx1"/>
          </a:solidFill>
          <a:latin typeface="+mn-lt"/>
          <a:ea typeface="+mn-ea"/>
          <a:cs typeface="+mn-cs"/>
        </a:defRPr>
      </a:lvl6pPr>
      <a:lvl7pPr marL="2740593" algn="l" defTabSz="913533" rtl="0" eaLnBrk="1" latinLnBrk="0" hangingPunct="1">
        <a:defRPr sz="1800" kern="1200">
          <a:solidFill>
            <a:schemeClr val="tx1"/>
          </a:solidFill>
          <a:latin typeface="+mn-lt"/>
          <a:ea typeface="+mn-ea"/>
          <a:cs typeface="+mn-cs"/>
        </a:defRPr>
      </a:lvl7pPr>
      <a:lvl8pPr marL="3197361" algn="l" defTabSz="913533" rtl="0" eaLnBrk="1" latinLnBrk="0" hangingPunct="1">
        <a:defRPr sz="1800" kern="1200">
          <a:solidFill>
            <a:schemeClr val="tx1"/>
          </a:solidFill>
          <a:latin typeface="+mn-lt"/>
          <a:ea typeface="+mn-ea"/>
          <a:cs typeface="+mn-cs"/>
        </a:defRPr>
      </a:lvl8pPr>
      <a:lvl9pPr marL="3654124" algn="l" defTabSz="91353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9" y="75643"/>
            <a:ext cx="9143999" cy="4992220"/>
          </a:xfrm>
          <a:prstGeom prst="rect">
            <a:avLst/>
          </a:prstGeom>
          <a:blipFill>
            <a:blip r:embed="rId7" cstate="print"/>
            <a:stretch>
              <a:fillRect/>
            </a:stretch>
          </a:blipFill>
        </p:spPr>
        <p:txBody>
          <a:bodyPr wrap="square" lIns="0" tIns="0" rIns="0" bIns="0" rtlCol="0"/>
          <a:lstStyle/>
          <a:p>
            <a:pPr defTabSz="819995"/>
            <a:endParaRPr sz="1600" dirty="0">
              <a:solidFill>
                <a:prstClr val="black"/>
              </a:solidFill>
            </a:endParaRPr>
          </a:p>
        </p:txBody>
      </p:sp>
      <p:sp>
        <p:nvSpPr>
          <p:cNvPr id="2" name="Holder 2"/>
          <p:cNvSpPr>
            <a:spLocks noGrp="1"/>
          </p:cNvSpPr>
          <p:nvPr>
            <p:ph type="title"/>
          </p:nvPr>
        </p:nvSpPr>
        <p:spPr>
          <a:xfrm>
            <a:off x="79888" y="167130"/>
            <a:ext cx="8984222" cy="607859"/>
          </a:xfrm>
          <a:prstGeom prst="rect">
            <a:avLst/>
          </a:prstGeom>
        </p:spPr>
        <p:txBody>
          <a:bodyPr wrap="square" lIns="0" tIns="0" rIns="0" bIns="0">
            <a:spAutoFit/>
          </a:bodyPr>
          <a:lstStyle>
            <a:lvl1pPr>
              <a:defRPr sz="3950" b="1" i="0">
                <a:solidFill>
                  <a:schemeClr val="tx1"/>
                </a:solidFill>
                <a:latin typeface="Arial"/>
                <a:cs typeface="Arial"/>
              </a:defRPr>
            </a:lvl1pPr>
          </a:lstStyle>
          <a:p>
            <a:endParaRPr/>
          </a:p>
        </p:txBody>
      </p:sp>
      <p:sp>
        <p:nvSpPr>
          <p:cNvPr id="3" name="Holder 3"/>
          <p:cNvSpPr>
            <a:spLocks noGrp="1"/>
          </p:cNvSpPr>
          <p:nvPr>
            <p:ph type="body" idx="1"/>
          </p:nvPr>
        </p:nvSpPr>
        <p:spPr>
          <a:xfrm>
            <a:off x="79888" y="924677"/>
            <a:ext cx="8984222"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99" y="4783493"/>
            <a:ext cx="2926079" cy="246221"/>
          </a:xfrm>
          <a:prstGeom prst="rect">
            <a:avLst/>
          </a:prstGeom>
        </p:spPr>
        <p:txBody>
          <a:bodyPr wrap="square" lIns="0" tIns="0" rIns="0" bIns="0">
            <a:spAutoFit/>
          </a:bodyPr>
          <a:lstStyle>
            <a:lvl1pPr algn="ctr" defTabSz="819995">
              <a:defRPr>
                <a:solidFill>
                  <a:schemeClr val="tx1">
                    <a:tint val="75000"/>
                  </a:schemeClr>
                </a:solidFill>
              </a:defRPr>
            </a:lvl1pPr>
          </a:lstStyle>
          <a:p>
            <a:endParaRPr lang="en-US" sz="1600" dirty="0">
              <a:solidFill>
                <a:prstClr val="black">
                  <a:tint val="75000"/>
                </a:prstClr>
              </a:solidFill>
            </a:endParaRPr>
          </a:p>
        </p:txBody>
      </p:sp>
      <p:sp>
        <p:nvSpPr>
          <p:cNvPr id="5" name="Holder 5"/>
          <p:cNvSpPr>
            <a:spLocks noGrp="1"/>
          </p:cNvSpPr>
          <p:nvPr>
            <p:ph type="dt" sz="half" idx="6"/>
          </p:nvPr>
        </p:nvSpPr>
        <p:spPr>
          <a:xfrm>
            <a:off x="457200" y="4783493"/>
            <a:ext cx="2103120" cy="246221"/>
          </a:xfrm>
          <a:prstGeom prst="rect">
            <a:avLst/>
          </a:prstGeom>
        </p:spPr>
        <p:txBody>
          <a:bodyPr wrap="square" lIns="0" tIns="0" rIns="0" bIns="0">
            <a:spAutoFit/>
          </a:bodyPr>
          <a:lstStyle>
            <a:lvl1pPr algn="l" defTabSz="819995">
              <a:defRPr>
                <a:solidFill>
                  <a:schemeClr val="tx1">
                    <a:tint val="75000"/>
                  </a:schemeClr>
                </a:solidFill>
              </a:defRPr>
            </a:lvl1pPr>
          </a:lstStyle>
          <a:p>
            <a:fld id="{1D8BD707-D9CF-40AE-B4C6-C98DA3205C09}" type="datetimeFigureOut">
              <a:rPr lang="en-US" sz="1600" smtClean="0">
                <a:solidFill>
                  <a:prstClr val="black">
                    <a:tint val="75000"/>
                  </a:prstClr>
                </a:solidFill>
              </a:rPr>
              <a:pPr/>
              <a:t>5/15/2016</a:t>
            </a:fld>
            <a:endParaRPr lang="en-US" sz="1600" dirty="0">
              <a:solidFill>
                <a:prstClr val="black">
                  <a:tint val="75000"/>
                </a:prstClr>
              </a:solidFill>
            </a:endParaRPr>
          </a:p>
        </p:txBody>
      </p:sp>
      <p:sp>
        <p:nvSpPr>
          <p:cNvPr id="6" name="Holder 6"/>
          <p:cNvSpPr>
            <a:spLocks noGrp="1"/>
          </p:cNvSpPr>
          <p:nvPr>
            <p:ph type="sldNum" sz="quarter" idx="7"/>
          </p:nvPr>
        </p:nvSpPr>
        <p:spPr>
          <a:xfrm>
            <a:off x="6583680" y="4783493"/>
            <a:ext cx="2103120" cy="246221"/>
          </a:xfrm>
          <a:prstGeom prst="rect">
            <a:avLst/>
          </a:prstGeom>
        </p:spPr>
        <p:txBody>
          <a:bodyPr wrap="square" lIns="0" tIns="0" rIns="0" bIns="0">
            <a:spAutoFit/>
          </a:bodyPr>
          <a:lstStyle>
            <a:lvl1pPr algn="r" defTabSz="819995">
              <a:defRPr>
                <a:solidFill>
                  <a:schemeClr val="tx1">
                    <a:tint val="75000"/>
                  </a:schemeClr>
                </a:solidFill>
              </a:defRPr>
            </a:lvl1pPr>
          </a:lstStyle>
          <a:p>
            <a:fld id="{B6F15528-21DE-4FAA-801E-634DDDAF4B2B}" type="slidenum">
              <a:rPr lang="en-US" sz="1600" smtClean="0">
                <a:solidFill>
                  <a:prstClr val="black">
                    <a:tint val="75000"/>
                  </a:prstClr>
                </a:solidFill>
              </a:rPr>
              <a:pPr/>
              <a:t>‹#›</a:t>
            </a:fld>
            <a:endParaRPr lang="en-US" sz="1600"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xStyles>
    <p:titleStyle>
      <a:lvl1pPr>
        <a:defRPr>
          <a:latin typeface="+mj-lt"/>
          <a:ea typeface="+mj-ea"/>
          <a:cs typeface="+mj-cs"/>
        </a:defRPr>
      </a:lvl1pPr>
    </p:titleStyle>
    <p:bodyStyle>
      <a:lvl1pPr marL="0">
        <a:defRPr>
          <a:latin typeface="+mn-lt"/>
          <a:ea typeface="+mn-ea"/>
          <a:cs typeface="+mn-cs"/>
        </a:defRPr>
      </a:lvl1pPr>
      <a:lvl2pPr marL="409997">
        <a:defRPr>
          <a:latin typeface="+mn-lt"/>
          <a:ea typeface="+mn-ea"/>
          <a:cs typeface="+mn-cs"/>
        </a:defRPr>
      </a:lvl2pPr>
      <a:lvl3pPr marL="819995">
        <a:defRPr>
          <a:latin typeface="+mn-lt"/>
          <a:ea typeface="+mn-ea"/>
          <a:cs typeface="+mn-cs"/>
        </a:defRPr>
      </a:lvl3pPr>
      <a:lvl4pPr marL="1229992">
        <a:defRPr>
          <a:latin typeface="+mn-lt"/>
          <a:ea typeface="+mn-ea"/>
          <a:cs typeface="+mn-cs"/>
        </a:defRPr>
      </a:lvl4pPr>
      <a:lvl5pPr marL="1639989">
        <a:defRPr>
          <a:latin typeface="+mn-lt"/>
          <a:ea typeface="+mn-ea"/>
          <a:cs typeface="+mn-cs"/>
        </a:defRPr>
      </a:lvl5pPr>
      <a:lvl6pPr marL="2049986">
        <a:defRPr>
          <a:latin typeface="+mn-lt"/>
          <a:ea typeface="+mn-ea"/>
          <a:cs typeface="+mn-cs"/>
        </a:defRPr>
      </a:lvl6pPr>
      <a:lvl7pPr marL="2459984">
        <a:defRPr>
          <a:latin typeface="+mn-lt"/>
          <a:ea typeface="+mn-ea"/>
          <a:cs typeface="+mn-cs"/>
        </a:defRPr>
      </a:lvl7pPr>
      <a:lvl8pPr marL="2869981">
        <a:defRPr>
          <a:latin typeface="+mn-lt"/>
          <a:ea typeface="+mn-ea"/>
          <a:cs typeface="+mn-cs"/>
        </a:defRPr>
      </a:lvl8pPr>
      <a:lvl9pPr marL="3279978">
        <a:defRPr>
          <a:latin typeface="+mn-lt"/>
          <a:ea typeface="+mn-ea"/>
          <a:cs typeface="+mn-cs"/>
        </a:defRPr>
      </a:lvl9pPr>
    </p:bodyStyle>
    <p:otherStyle>
      <a:lvl1pPr marL="0">
        <a:defRPr>
          <a:latin typeface="+mn-lt"/>
          <a:ea typeface="+mn-ea"/>
          <a:cs typeface="+mn-cs"/>
        </a:defRPr>
      </a:lvl1pPr>
      <a:lvl2pPr marL="409997">
        <a:defRPr>
          <a:latin typeface="+mn-lt"/>
          <a:ea typeface="+mn-ea"/>
          <a:cs typeface="+mn-cs"/>
        </a:defRPr>
      </a:lvl2pPr>
      <a:lvl3pPr marL="819995">
        <a:defRPr>
          <a:latin typeface="+mn-lt"/>
          <a:ea typeface="+mn-ea"/>
          <a:cs typeface="+mn-cs"/>
        </a:defRPr>
      </a:lvl3pPr>
      <a:lvl4pPr marL="1229992">
        <a:defRPr>
          <a:latin typeface="+mn-lt"/>
          <a:ea typeface="+mn-ea"/>
          <a:cs typeface="+mn-cs"/>
        </a:defRPr>
      </a:lvl4pPr>
      <a:lvl5pPr marL="1639989">
        <a:defRPr>
          <a:latin typeface="+mn-lt"/>
          <a:ea typeface="+mn-ea"/>
          <a:cs typeface="+mn-cs"/>
        </a:defRPr>
      </a:lvl5pPr>
      <a:lvl6pPr marL="2049986">
        <a:defRPr>
          <a:latin typeface="+mn-lt"/>
          <a:ea typeface="+mn-ea"/>
          <a:cs typeface="+mn-cs"/>
        </a:defRPr>
      </a:lvl6pPr>
      <a:lvl7pPr marL="2459984">
        <a:defRPr>
          <a:latin typeface="+mn-lt"/>
          <a:ea typeface="+mn-ea"/>
          <a:cs typeface="+mn-cs"/>
        </a:defRPr>
      </a:lvl7pPr>
      <a:lvl8pPr marL="2869981">
        <a:defRPr>
          <a:latin typeface="+mn-lt"/>
          <a:ea typeface="+mn-ea"/>
          <a:cs typeface="+mn-cs"/>
        </a:defRPr>
      </a:lvl8pPr>
      <a:lvl9pPr marL="327997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613" name="Rectangle 37"/>
          <p:cNvSpPr>
            <a:spLocks noGrp="1" noChangeArrowheads="1"/>
          </p:cNvSpPr>
          <p:nvPr>
            <p:ph type="title"/>
          </p:nvPr>
        </p:nvSpPr>
        <p:spPr bwMode="auto">
          <a:xfrm>
            <a:off x="457200" y="208360"/>
            <a:ext cx="8229600" cy="857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4614" name="Rectangle 38"/>
          <p:cNvSpPr>
            <a:spLocks noGrp="1" noChangeArrowheads="1"/>
          </p:cNvSpPr>
          <p:nvPr>
            <p:ph type="body" idx="1"/>
          </p:nvPr>
        </p:nvSpPr>
        <p:spPr bwMode="auto">
          <a:xfrm>
            <a:off x="457200" y="1200150"/>
            <a:ext cx="8229600" cy="33980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615" name="Rectangle 39"/>
          <p:cNvSpPr>
            <a:spLocks noGrp="1" noChangeArrowheads="1"/>
          </p:cNvSpPr>
          <p:nvPr>
            <p:ph type="dt" sz="half" idx="2"/>
          </p:nvPr>
        </p:nvSpPr>
        <p:spPr bwMode="auto">
          <a:xfrm>
            <a:off x="457200" y="4708922"/>
            <a:ext cx="21336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2400">
                <a:latin typeface="Cambria" pitchFamily="18" charset="0"/>
              </a:defRPr>
            </a:lvl1pPr>
          </a:lstStyle>
          <a:p>
            <a:pPr fontAlgn="base">
              <a:spcBef>
                <a:spcPct val="0"/>
              </a:spcBef>
              <a:spcAft>
                <a:spcPct val="0"/>
              </a:spcAft>
            </a:pPr>
            <a:fld id="{F79599AF-5898-47E6-9670-FA4DF1D3D101}" type="datetime1">
              <a:rPr lang="en-US" smtClean="0">
                <a:solidFill>
                  <a:srgbClr val="FFFFFF"/>
                </a:solidFill>
              </a:rPr>
              <a:pPr fontAlgn="base">
                <a:spcBef>
                  <a:spcPct val="0"/>
                </a:spcBef>
                <a:spcAft>
                  <a:spcPct val="0"/>
                </a:spcAft>
              </a:pPr>
              <a:t>5/15/2016</a:t>
            </a:fld>
            <a:endParaRPr lang="en-US" smtClean="0">
              <a:solidFill>
                <a:srgbClr val="FFFFFF"/>
              </a:solidFill>
            </a:endParaRPr>
          </a:p>
        </p:txBody>
      </p:sp>
      <p:sp>
        <p:nvSpPr>
          <p:cNvPr id="24616" name="Rectangle 40"/>
          <p:cNvSpPr>
            <a:spLocks noGrp="1" noChangeArrowheads="1"/>
          </p:cNvSpPr>
          <p:nvPr>
            <p:ph type="ftr" sz="quarter" idx="3"/>
          </p:nvPr>
        </p:nvSpPr>
        <p:spPr bwMode="auto">
          <a:xfrm>
            <a:off x="3124200" y="4708922"/>
            <a:ext cx="28956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2400">
                <a:latin typeface="Cambria" pitchFamily="18" charset="0"/>
                <a:ea typeface="ＭＳ Ｐゴシック" charset="0"/>
                <a:cs typeface="+mn-cs"/>
              </a:defRPr>
            </a:lvl1pPr>
          </a:lstStyle>
          <a:p>
            <a:pPr algn="ctr" fontAlgn="base">
              <a:spcBef>
                <a:spcPct val="0"/>
              </a:spcBef>
              <a:spcAft>
                <a:spcPct val="0"/>
              </a:spcAft>
              <a:defRPr/>
            </a:pPr>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hf hdr="0" ftr="0" dt="0"/>
  <p:txStyles>
    <p:titleStyle>
      <a:lvl1pPr algn="ctr" rtl="0" eaLnBrk="0" fontAlgn="base" hangingPunct="0">
        <a:spcBef>
          <a:spcPct val="0"/>
        </a:spcBef>
        <a:spcAft>
          <a:spcPct val="0"/>
        </a:spcAft>
        <a:defRPr sz="2400">
          <a:solidFill>
            <a:schemeClr val="tx2"/>
          </a:solidFill>
          <a:effectLst>
            <a:outerShdw blurRad="38100" dist="38100" dir="2700000" algn="tl">
              <a:srgbClr val="000000"/>
            </a:outerShdw>
          </a:effectLst>
          <a:latin typeface="Cambria" pitchFamily="18" charset="0"/>
          <a:ea typeface="MS PGothic" pitchFamily="34" charset="-128"/>
          <a:cs typeface="Cambria" pitchFamily="18"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MS PGothic" pitchFamily="34" charset="-128"/>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Cambria" pitchFamily="18" charset="0"/>
          <a:ea typeface="MS PGothic" pitchFamily="34" charset="-128"/>
          <a:cs typeface="Cambria" pitchFamily="18" charset="0"/>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400">
          <a:solidFill>
            <a:schemeClr val="tx1"/>
          </a:solidFill>
          <a:effectLst>
            <a:outerShdw blurRad="38100" dist="38100" dir="2700000" algn="tl">
              <a:srgbClr val="000000"/>
            </a:outerShdw>
          </a:effectLst>
          <a:latin typeface="Cambria" pitchFamily="18" charset="0"/>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Cambria" pitchFamily="18" charset="0"/>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400">
          <a:solidFill>
            <a:schemeClr val="tx1"/>
          </a:solidFill>
          <a:effectLst>
            <a:outerShdw blurRad="38100" dist="38100" dir="2700000" algn="tl">
              <a:srgbClr val="000000"/>
            </a:outerShdw>
          </a:effectLst>
          <a:latin typeface="Cambria" pitchFamily="18" charset="0"/>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400">
          <a:solidFill>
            <a:schemeClr val="tx1"/>
          </a:solidFill>
          <a:effectLst>
            <a:outerShdw blurRad="38100" dist="38100" dir="2700000" algn="tl">
              <a:srgbClr val="000000"/>
            </a:outerShdw>
          </a:effectLst>
          <a:latin typeface="Cambria" pitchFamily="18" charset="0"/>
          <a:ea typeface="MS PGothic" pitchFamily="34" charset="-128"/>
        </a:defRPr>
      </a:lvl5pPr>
      <a:lvl6pPr marL="25146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all of faith copy"/>
          <p:cNvPicPr>
            <a:picLocks noChangeAspect="1" noChangeArrowheads="1"/>
          </p:cNvPicPr>
          <p:nvPr/>
        </p:nvPicPr>
        <p:blipFill>
          <a:blip r:embed="rId3" cstate="print"/>
          <a:srcRect/>
          <a:stretch>
            <a:fillRect/>
          </a:stretch>
        </p:blipFill>
        <p:spPr bwMode="auto">
          <a:xfrm>
            <a:off x="-25400" y="0"/>
            <a:ext cx="9169400" cy="5143500"/>
          </a:xfrm>
          <a:prstGeom prst="rect">
            <a:avLst/>
          </a:prstGeom>
          <a:noFill/>
          <a:ln w="9525">
            <a:noFill/>
            <a:miter lim="800000"/>
            <a:headEnd/>
            <a:tailEnd/>
          </a:ln>
        </p:spPr>
      </p:pic>
      <p:sp>
        <p:nvSpPr>
          <p:cNvPr id="7" name="TextBox 6"/>
          <p:cNvSpPr txBox="1"/>
          <p:nvPr/>
        </p:nvSpPr>
        <p:spPr>
          <a:xfrm>
            <a:off x="2514600" y="2571750"/>
            <a:ext cx="4019643" cy="584695"/>
          </a:xfrm>
          <a:prstGeom prst="rect">
            <a:avLst/>
          </a:prstGeom>
          <a:noFill/>
        </p:spPr>
        <p:txBody>
          <a:bodyPr wrap="none" lIns="91353" tIns="45680" rIns="91353" bIns="45680" rtlCol="0">
            <a:spAutoFit/>
          </a:bodyPr>
          <a:lstStyle/>
          <a:p>
            <a:pPr defTabSz="913533"/>
            <a:r>
              <a:rPr lang="en-US" sz="3200" b="1" i="1" u="sng" dirty="0">
                <a:solidFill>
                  <a:srgbClr val="000000"/>
                </a:solidFill>
                <a:latin typeface="Cambria" pitchFamily="18" charset="0"/>
              </a:rPr>
              <a:t>The Book of Hebrews</a:t>
            </a:r>
          </a:p>
        </p:txBody>
      </p:sp>
      <p:sp>
        <p:nvSpPr>
          <p:cNvPr id="11" name="TextBox 10"/>
          <p:cNvSpPr txBox="1"/>
          <p:nvPr/>
        </p:nvSpPr>
        <p:spPr>
          <a:xfrm>
            <a:off x="304800" y="3181350"/>
            <a:ext cx="8458200" cy="1569580"/>
          </a:xfrm>
          <a:prstGeom prst="rect">
            <a:avLst/>
          </a:prstGeom>
          <a:noFill/>
        </p:spPr>
        <p:txBody>
          <a:bodyPr wrap="square" lIns="91353" tIns="45680" rIns="91353" bIns="45680" rtlCol="0">
            <a:spAutoFit/>
          </a:bodyPr>
          <a:lstStyle/>
          <a:p>
            <a:pPr algn="ctr" defTabSz="913533"/>
            <a:r>
              <a:rPr lang="en-US" sz="3200" b="1" i="1" u="sng" dirty="0">
                <a:solidFill>
                  <a:srgbClr val="000000"/>
                </a:solidFill>
                <a:latin typeface="Cambria" pitchFamily="18" charset="0"/>
              </a:rPr>
              <a:t>Lesson 11 - Chapter 11</a:t>
            </a:r>
          </a:p>
          <a:p>
            <a:pPr algn="ctr" defTabSz="913533"/>
            <a:endParaRPr lang="en-US" sz="3200" b="1" i="1" u="sng" dirty="0">
              <a:solidFill>
                <a:srgbClr val="000000"/>
              </a:solidFill>
              <a:latin typeface="Cambria" pitchFamily="18" charset="0"/>
            </a:endParaRPr>
          </a:p>
          <a:p>
            <a:pPr algn="ctr" defTabSz="913533"/>
            <a:endParaRPr lang="en-US" sz="3200" dirty="0">
              <a:solidFill>
                <a:srgbClr val="000000"/>
              </a:solidFill>
              <a:latin typeface="Cambria" pitchFamily="18" charset="0"/>
            </a:endParaRPr>
          </a:p>
        </p:txBody>
      </p:sp>
    </p:spTree>
    <p:extLst>
      <p:ext uri="{BB962C8B-B14F-4D97-AF65-F5344CB8AC3E}">
        <p14:creationId xmlns:p14="http://schemas.microsoft.com/office/powerpoint/2010/main" xmlns="" val="8776424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304800" y="0"/>
            <a:ext cx="8637588" cy="461608"/>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400" b="1" i="1" u="sng" dirty="0" smtClean="0">
                <a:solidFill>
                  <a:srgbClr val="FFFFFF"/>
                </a:solidFill>
                <a:latin typeface="Cambria" pitchFamily="18" charset="0"/>
              </a:rPr>
              <a:t>The Christian’s Faith</a:t>
            </a:r>
            <a:endParaRPr lang="en-US" sz="2400" b="1" i="1" u="sng" dirty="0">
              <a:solidFill>
                <a:srgbClr val="FFFFFF"/>
              </a:solidFill>
              <a:latin typeface="Cambria" pitchFamily="18" charset="0"/>
            </a:endParaRPr>
          </a:p>
        </p:txBody>
      </p:sp>
      <p:sp>
        <p:nvSpPr>
          <p:cNvPr id="149508" name="Rectangle 4"/>
          <p:cNvSpPr>
            <a:spLocks noGrp="1" noChangeArrowheads="1"/>
          </p:cNvSpPr>
          <p:nvPr>
            <p:ph type="body" sz="half" idx="1"/>
          </p:nvPr>
        </p:nvSpPr>
        <p:spPr>
          <a:xfrm>
            <a:off x="152400" y="438150"/>
            <a:ext cx="8763000" cy="4705350"/>
          </a:xfrm>
          <a:noFill/>
          <a:ln/>
        </p:spPr>
        <p:txBody>
          <a:bodyPr/>
          <a:lstStyle/>
          <a:p>
            <a:pPr marL="514350" lvl="0" indent="-514350" algn="ctr">
              <a:spcAft>
                <a:spcPts val="1200"/>
              </a:spcAft>
              <a:buNone/>
            </a:pPr>
            <a:r>
              <a:rPr lang="en-US" sz="2400" i="1" u="sng" dirty="0" smtClean="0">
                <a:solidFill>
                  <a:srgbClr val="FFFF00"/>
                </a:solidFill>
                <a:effectLst/>
                <a:latin typeface="Cambria" pitchFamily="18" charset="0"/>
              </a:rPr>
              <a:t>11:1 - Now faith is the assurance of things hoped for, the conviction of things not seen</a:t>
            </a:r>
            <a:r>
              <a:rPr lang="en-US" sz="2400" b="0" dirty="0" smtClean="0">
                <a:solidFill>
                  <a:srgbClr val="FFFF00"/>
                </a:solidFill>
                <a:effectLst/>
                <a:latin typeface="Cambria" pitchFamily="18" charset="0"/>
              </a:rPr>
              <a:t>.</a:t>
            </a:r>
          </a:p>
          <a:p>
            <a:pPr marL="514350" lvl="0" indent="-514350">
              <a:spcAft>
                <a:spcPts val="1200"/>
              </a:spcAft>
              <a:buFont typeface="Wingdings" pitchFamily="2" charset="2"/>
              <a:buChar char="Ø"/>
            </a:pPr>
            <a:r>
              <a:rPr lang="en-US" sz="2400" b="0" dirty="0" smtClean="0">
                <a:effectLst/>
                <a:latin typeface="Cambria" pitchFamily="18" charset="0"/>
              </a:rPr>
              <a:t>That which is unseen which we are convicted of and that which we hope for in which we are assured of by faith is our better possession, our heavenly reward.  And that is what faith convicts us and assures us exists. </a:t>
            </a:r>
          </a:p>
          <a:p>
            <a:pPr marL="514350" lvl="0" indent="-514350">
              <a:spcAft>
                <a:spcPts val="1200"/>
              </a:spcAft>
              <a:buFont typeface="Wingdings" pitchFamily="2" charset="2"/>
              <a:buChar char="Ø"/>
            </a:pPr>
            <a:r>
              <a:rPr lang="en-US" sz="2400" b="0" dirty="0" smtClean="0">
                <a:effectLst/>
                <a:latin typeface="Cambria" pitchFamily="18" charset="0"/>
              </a:rPr>
              <a:t>When we believe in that  for which we hope and are as confident of it as if we already possessed it,  then we have true Biblical faith.</a:t>
            </a:r>
          </a:p>
          <a:p>
            <a:pPr marL="514350" lvl="0" indent="-514350">
              <a:spcAft>
                <a:spcPts val="1200"/>
              </a:spcAft>
              <a:buFont typeface="Wingdings" pitchFamily="2" charset="2"/>
              <a:buChar char="Ø"/>
            </a:pPr>
            <a:r>
              <a:rPr lang="en-US" sz="2400" b="0" dirty="0" smtClean="0">
                <a:effectLst/>
                <a:latin typeface="Cambria" pitchFamily="18" charset="0"/>
              </a:rPr>
              <a:t>People of faith have a view of reality that is broader than the sum of visible things.</a:t>
            </a:r>
          </a:p>
        </p:txBody>
      </p:sp>
      <p:sp>
        <p:nvSpPr>
          <p:cNvPr id="4" name="Rounded Rectangular Callout 3"/>
          <p:cNvSpPr/>
          <p:nvPr/>
        </p:nvSpPr>
        <p:spPr>
          <a:xfrm>
            <a:off x="5867400" y="1304687"/>
            <a:ext cx="2895600" cy="476726"/>
          </a:xfrm>
          <a:prstGeom prst="wedgeRoundRectCallout">
            <a:avLst>
              <a:gd name="adj1" fmla="val -14768"/>
              <a:gd name="adj2" fmla="val -147822"/>
              <a:gd name="adj3" fmla="val 16667"/>
            </a:avLst>
          </a:prstGeom>
          <a:solidFill>
            <a:schemeClr val="bg2"/>
          </a:solidFill>
          <a:ln>
            <a:solidFill>
              <a:srgbClr val="FFFF00"/>
            </a:solidFill>
          </a:ln>
        </p:spPr>
        <p:txBody>
          <a:bodyPr wrap="square" rtlCol="0" anchor="ctr">
            <a:spAutoFit/>
          </a:bodyPr>
          <a:lstStyle/>
          <a:p>
            <a:pPr algn="ctr"/>
            <a:r>
              <a:rPr lang="en-US" sz="2200" b="1" i="1" u="sng" dirty="0" smtClean="0">
                <a:solidFill>
                  <a:srgbClr val="FFFF00"/>
                </a:solidFill>
                <a:latin typeface="Cambria" pitchFamily="18" charset="0"/>
              </a:rPr>
              <a:t>Faith  looks forward</a:t>
            </a:r>
          </a:p>
        </p:txBody>
      </p:sp>
      <p:sp>
        <p:nvSpPr>
          <p:cNvPr id="5" name="Rounded Rectangular Callout 4"/>
          <p:cNvSpPr/>
          <p:nvPr/>
        </p:nvSpPr>
        <p:spPr>
          <a:xfrm>
            <a:off x="1981200" y="1962150"/>
            <a:ext cx="3733800" cy="851297"/>
          </a:xfrm>
          <a:prstGeom prst="wedgeRoundRectCallout">
            <a:avLst>
              <a:gd name="adj1" fmla="val 8130"/>
              <a:gd name="adj2" fmla="val -184151"/>
              <a:gd name="adj3" fmla="val 16667"/>
            </a:avLst>
          </a:prstGeom>
          <a:solidFill>
            <a:schemeClr val="bg2"/>
          </a:solidFill>
          <a:ln>
            <a:solidFill>
              <a:srgbClr val="FFFF00"/>
            </a:solidFill>
          </a:ln>
        </p:spPr>
        <p:txBody>
          <a:bodyPr wrap="square" rtlCol="0" anchor="ctr">
            <a:spAutoFit/>
          </a:bodyPr>
          <a:lstStyle/>
          <a:p>
            <a:pPr algn="ctr"/>
            <a:r>
              <a:rPr lang="en-US" sz="2200" b="1" i="1" dirty="0" smtClean="0">
                <a:solidFill>
                  <a:srgbClr val="FFFF00"/>
                </a:solidFill>
                <a:latin typeface="Cambria" pitchFamily="18" charset="0"/>
              </a:rPr>
              <a:t>“</a:t>
            </a:r>
            <a:r>
              <a:rPr lang="en-US" sz="2200" b="1" i="1" u="sng" dirty="0" smtClean="0">
                <a:solidFill>
                  <a:srgbClr val="FFFF00"/>
                </a:solidFill>
                <a:latin typeface="Cambria" pitchFamily="18" charset="0"/>
              </a:rPr>
              <a:t>substance</a:t>
            </a:r>
            <a:r>
              <a:rPr lang="en-US" sz="2200" b="1" i="1" dirty="0" smtClean="0">
                <a:solidFill>
                  <a:srgbClr val="FFFF00"/>
                </a:solidFill>
                <a:latin typeface="Cambria" pitchFamily="18" charset="0"/>
              </a:rPr>
              <a:t>” – </a:t>
            </a:r>
            <a:r>
              <a:rPr lang="en-US" sz="2200" b="1" i="1" dirty="0" err="1" smtClean="0">
                <a:solidFill>
                  <a:srgbClr val="FFFF00"/>
                </a:solidFill>
                <a:latin typeface="Cambria" pitchFamily="18" charset="0"/>
              </a:rPr>
              <a:t>hupostasis</a:t>
            </a:r>
            <a:r>
              <a:rPr lang="en-US" sz="2200" b="1" i="1" dirty="0" smtClean="0">
                <a:solidFill>
                  <a:srgbClr val="FFFF00"/>
                </a:solidFill>
                <a:latin typeface="Cambria" pitchFamily="18" charset="0"/>
              </a:rPr>
              <a:t> – a standing under</a:t>
            </a:r>
            <a:endParaRPr lang="en-US" sz="2200" b="1" i="1" dirty="0" smtClean="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1"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dissolv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49508">
                                            <p:txEl>
                                              <p:pRg st="1" end="1"/>
                                            </p:txEl>
                                          </p:spTgt>
                                        </p:tgtEl>
                                        <p:attrNameLst>
                                          <p:attrName>style.visibility</p:attrName>
                                        </p:attrNameLst>
                                      </p:cBhvr>
                                      <p:to>
                                        <p:strVal val="visible"/>
                                      </p:to>
                                    </p:set>
                                    <p:animEffect transition="in" filter="dissolve">
                                      <p:cBhvr>
                                        <p:cTn id="25" dur="500"/>
                                        <p:tgtEl>
                                          <p:spTgt spid="14950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49508">
                                            <p:txEl>
                                              <p:pRg st="2" end="2"/>
                                            </p:txEl>
                                          </p:spTgt>
                                        </p:tgtEl>
                                        <p:attrNameLst>
                                          <p:attrName>style.visibility</p:attrName>
                                        </p:attrNameLst>
                                      </p:cBhvr>
                                      <p:to>
                                        <p:strVal val="visible"/>
                                      </p:to>
                                    </p:set>
                                    <p:animEffect transition="in" filter="dissolve">
                                      <p:cBhvr>
                                        <p:cTn id="30" dur="500"/>
                                        <p:tgtEl>
                                          <p:spTgt spid="14950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49508">
                                            <p:txEl>
                                              <p:pRg st="3" end="3"/>
                                            </p:txEl>
                                          </p:spTgt>
                                        </p:tgtEl>
                                        <p:attrNameLst>
                                          <p:attrName>style.visibility</p:attrName>
                                        </p:attrNameLst>
                                      </p:cBhvr>
                                      <p:to>
                                        <p:strVal val="visible"/>
                                      </p:to>
                                    </p:set>
                                    <p:animEffect transition="in" filter="dissolve">
                                      <p:cBhvr>
                                        <p:cTn id="35" dur="500"/>
                                        <p:tgtEl>
                                          <p:spTgt spid="1495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P spid="4" grpId="0" animBg="1"/>
      <p:bldP spid="4" grpId="1" animBg="1"/>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685800" y="2066687"/>
            <a:ext cx="8001000" cy="476726"/>
          </a:xfrm>
          <a:prstGeom prst="roundRect">
            <a:avLst/>
          </a:prstGeom>
          <a:solidFill>
            <a:schemeClr val="bg2"/>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
        <p:nvSpPr>
          <p:cNvPr id="5" name="Rounded Rectangle 4"/>
          <p:cNvSpPr/>
          <p:nvPr/>
        </p:nvSpPr>
        <p:spPr>
          <a:xfrm>
            <a:off x="762000" y="1352550"/>
            <a:ext cx="7315200" cy="381000"/>
          </a:xfrm>
          <a:prstGeom prst="roundRect">
            <a:avLst/>
          </a:prstGeom>
          <a:solidFill>
            <a:schemeClr val="bg2"/>
          </a:solidFill>
          <a:ln>
            <a:no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 (Big Picture)</a:t>
            </a:r>
          </a:p>
        </p:txBody>
      </p:sp>
      <p:sp>
        <p:nvSpPr>
          <p:cNvPr id="149508" name="Rectangle 4"/>
          <p:cNvSpPr>
            <a:spLocks noGrp="1" noChangeArrowheads="1"/>
          </p:cNvSpPr>
          <p:nvPr>
            <p:ph type="body" sz="half" idx="1"/>
          </p:nvPr>
        </p:nvSpPr>
        <p:spPr>
          <a:xfrm>
            <a:off x="152400" y="1276351"/>
            <a:ext cx="8763000" cy="3505200"/>
          </a:xfrm>
          <a:noFill/>
          <a:ln/>
        </p:spPr>
        <p:txBody>
          <a:bodyPr/>
          <a:lstStyle/>
          <a:p>
            <a:pPr marL="514350" lvl="0" indent="-514350">
              <a:spcAft>
                <a:spcPts val="18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18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0" name="Text Box 2"/>
          <p:cNvSpPr txBox="1">
            <a:spLocks noChangeArrowheads="1"/>
          </p:cNvSpPr>
          <p:nvPr/>
        </p:nvSpPr>
        <p:spPr bwMode="auto">
          <a:xfrm>
            <a:off x="990600" y="0"/>
            <a:ext cx="7315200" cy="523180"/>
          </a:xfrm>
          <a:prstGeom prst="rect">
            <a:avLst/>
          </a:prstGeom>
          <a:noFill/>
          <a:ln w="9525">
            <a:noFill/>
            <a:miter lim="800000"/>
            <a:headEnd/>
            <a:tailEnd/>
          </a:ln>
          <a:effectLst/>
        </p:spPr>
        <p:txBody>
          <a:bodyPr lIns="91394" tIns="45700" rIns="91394" bIns="45700">
            <a:spAutoFit/>
          </a:bodyPr>
          <a:lstStyle/>
          <a:p>
            <a:pPr algn="ctr" defTabSz="913932" fontAlgn="base">
              <a:spcBef>
                <a:spcPct val="50000"/>
              </a:spcBef>
              <a:spcAft>
                <a:spcPct val="0"/>
              </a:spcAft>
            </a:pPr>
            <a:r>
              <a:rPr lang="en-US" sz="2800" b="1" i="1" u="sng" dirty="0">
                <a:solidFill>
                  <a:srgbClr val="FFFF00"/>
                </a:solidFill>
                <a:latin typeface="Cambria" pitchFamily="18" charset="0"/>
              </a:rPr>
              <a:t>Faith – General Use in the Chapter </a:t>
            </a:r>
          </a:p>
        </p:txBody>
      </p:sp>
      <p:sp>
        <p:nvSpPr>
          <p:cNvPr id="186372" name="Rectangle 4"/>
          <p:cNvSpPr>
            <a:spLocks noGrp="1" noChangeArrowheads="1"/>
          </p:cNvSpPr>
          <p:nvPr>
            <p:ph type="body" sz="half" idx="1"/>
          </p:nvPr>
        </p:nvSpPr>
        <p:spPr>
          <a:xfrm>
            <a:off x="152400" y="514350"/>
            <a:ext cx="8763000" cy="2743200"/>
          </a:xfrm>
          <a:noFill/>
          <a:ln/>
        </p:spPr>
        <p:txBody>
          <a:bodyPr/>
          <a:lstStyle/>
          <a:p>
            <a:pPr marL="0" indent="0" algn="ctr">
              <a:buNone/>
            </a:pPr>
            <a:r>
              <a:rPr lang="en-US" b="0" i="1" dirty="0">
                <a:effectLst/>
                <a:latin typeface="Cambria" pitchFamily="18" charset="0"/>
              </a:rPr>
              <a:t>    A focus on and confidence in a future and unseen promise of God and the use of that focus and confidence to act in a way in the present that seems contrary to reason</a:t>
            </a:r>
            <a:endParaRPr lang="en-US" b="0" dirty="0">
              <a:effectLst/>
              <a:latin typeface="Cambria" pitchFamily="18" charset="0"/>
            </a:endParaRPr>
          </a:p>
          <a:p>
            <a:pPr marL="533127" indent="-533127" algn="ctr">
              <a:buNone/>
            </a:pPr>
            <a:endParaRPr lang="en-US" b="0" dirty="0">
              <a:effectLst/>
              <a:latin typeface="Cambria" pitchFamily="18" charset="0"/>
            </a:endParaRPr>
          </a:p>
        </p:txBody>
      </p:sp>
      <p:sp>
        <p:nvSpPr>
          <p:cNvPr id="4" name="Rounded Rectangle 3"/>
          <p:cNvSpPr/>
          <p:nvPr/>
        </p:nvSpPr>
        <p:spPr>
          <a:xfrm>
            <a:off x="0" y="1917085"/>
            <a:ext cx="9144000" cy="2809280"/>
          </a:xfrm>
          <a:prstGeom prst="roundRect">
            <a:avLst/>
          </a:prstGeom>
          <a:solidFill>
            <a:schemeClr val="bg2"/>
          </a:solidFill>
          <a:ln w="38100">
            <a:solidFill>
              <a:srgbClr val="FFFF00"/>
            </a:solidFill>
          </a:ln>
        </p:spPr>
        <p:txBody>
          <a:bodyPr wrap="square" rtlCol="0" anchor="ctr">
            <a:spAutoFit/>
          </a:bodyPr>
          <a:lstStyle/>
          <a:p>
            <a:pPr marL="228600" indent="-228600" defTabSz="913533">
              <a:spcAft>
                <a:spcPts val="600"/>
              </a:spcAft>
              <a:buFont typeface="Wingdings" pitchFamily="2" charset="2"/>
              <a:buChar char="Ø"/>
            </a:pPr>
            <a:r>
              <a:rPr lang="en-US" sz="2200" dirty="0">
                <a:solidFill>
                  <a:srgbClr val="FFFFFF"/>
                </a:solidFill>
                <a:latin typeface="Cambria" pitchFamily="18" charset="0"/>
              </a:rPr>
              <a:t>The author aims to lift his hearers' attention off their present hardship and refocus it on the great reward  that lies ahead  in order to motivate them to faithful endurance</a:t>
            </a:r>
            <a:r>
              <a:rPr lang="en-US" sz="2200" dirty="0" smtClean="0">
                <a:solidFill>
                  <a:srgbClr val="FFFFFF"/>
                </a:solidFill>
                <a:latin typeface="Cambria" pitchFamily="18" charset="0"/>
              </a:rPr>
              <a:t>.</a:t>
            </a:r>
          </a:p>
          <a:p>
            <a:pPr marL="228600" indent="-228600" defTabSz="913533">
              <a:spcAft>
                <a:spcPts val="600"/>
              </a:spcAft>
              <a:buFont typeface="Wingdings" pitchFamily="2" charset="2"/>
              <a:buChar char="Ø"/>
            </a:pPr>
            <a:r>
              <a:rPr lang="en-US" sz="2200" b="1" i="1" u="sng" dirty="0" smtClean="0">
                <a:solidFill>
                  <a:srgbClr val="FFFF00"/>
                </a:solidFill>
                <a:latin typeface="Cambria" pitchFamily="18" charset="0"/>
              </a:rPr>
              <a:t>Hebrews 6:11-12 </a:t>
            </a:r>
            <a:r>
              <a:rPr lang="en-US" sz="2200" dirty="0" smtClean="0">
                <a:solidFill>
                  <a:srgbClr val="FFFF00"/>
                </a:solidFill>
                <a:latin typeface="Cambria" pitchFamily="18" charset="0"/>
              </a:rPr>
              <a:t>– And we desire that each one of you show the same diligence so as to realize the full assurance of hope until the end so that you will not be sluggish but imitators of </a:t>
            </a:r>
            <a:r>
              <a:rPr lang="en-US" sz="2200" i="1" u="sng" dirty="0" smtClean="0">
                <a:solidFill>
                  <a:srgbClr val="FFFF00"/>
                </a:solidFill>
                <a:latin typeface="Cambria" pitchFamily="18" charset="0"/>
              </a:rPr>
              <a:t>those who through faith and patience inherit the </a:t>
            </a:r>
            <a:r>
              <a:rPr lang="en-US" sz="2200" i="1" u="sng" dirty="0" smtClean="0">
                <a:solidFill>
                  <a:srgbClr val="FFFF00"/>
                </a:solidFill>
                <a:latin typeface="Cambria" pitchFamily="18" charset="0"/>
              </a:rPr>
              <a:t>promises</a:t>
            </a:r>
            <a:endParaRPr lang="en-US" sz="2200" i="1" u="sng" dirty="0" smtClean="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dissolve">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dissolve">
                                      <p:cBhvr>
                                        <p:cTn id="12" dur="500"/>
                                        <p:tgtEl>
                                          <p:spTgt spid="4">
                                            <p:bg/>
                                          </p:spTgt>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subTnLst>
                                    <p:animClr>
                                      <p:cBhvr override="childStyle">
                                        <p:cTn dur="1" fill="hold" display="0" masterRel="nextClick" afterEffect="1"/>
                                        <p:tgtEl>
                                          <p:spTgt spid="4">
                                            <p:txEl>
                                              <p:pRg st="0" end="0"/>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4" grpId="0" uiExpand="1"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lvl="0" indent="-514350" algn="ctr">
              <a:spcAft>
                <a:spcPts val="1200"/>
              </a:spcAft>
              <a:buNone/>
            </a:pPr>
            <a:r>
              <a:rPr lang="en-US" b="0" dirty="0" smtClean="0">
                <a:effectLst/>
                <a:latin typeface="Cambria" pitchFamily="18" charset="0"/>
              </a:rPr>
              <a:t>Now faith is the assurance of </a:t>
            </a:r>
            <a:r>
              <a:rPr lang="en-US" b="0" i="1" dirty="0" smtClean="0">
                <a:effectLst/>
                <a:latin typeface="Cambria" pitchFamily="18" charset="0"/>
              </a:rPr>
              <a:t>things</a:t>
            </a:r>
            <a:r>
              <a:rPr lang="en-US" b="0" dirty="0" smtClean="0">
                <a:effectLst/>
                <a:latin typeface="Cambria" pitchFamily="18" charset="0"/>
              </a:rPr>
              <a:t> hoped for, the conviction of things not seen. </a:t>
            </a:r>
            <a:r>
              <a:rPr lang="en-US" b="0" baseline="30000" dirty="0" smtClean="0">
                <a:effectLst/>
                <a:latin typeface="Cambria" pitchFamily="18" charset="0"/>
              </a:rPr>
              <a:t>2 </a:t>
            </a:r>
            <a:r>
              <a:rPr lang="en-US" b="0" dirty="0" smtClean="0">
                <a:effectLst/>
                <a:latin typeface="Cambria" pitchFamily="18" charset="0"/>
              </a:rPr>
              <a:t>For by it the men of old gained approval.</a:t>
            </a:r>
            <a:endParaRPr lang="en-US" b="0" dirty="0">
              <a:effectLst/>
              <a:latin typeface="Cambria" pitchFamily="18" charset="0"/>
            </a:endParaRPr>
          </a:p>
        </p:txBody>
      </p:sp>
      <p:sp>
        <p:nvSpPr>
          <p:cNvPr id="6" name="Rounded Rectangle 5"/>
          <p:cNvSpPr/>
          <p:nvPr/>
        </p:nvSpPr>
        <p:spPr>
          <a:xfrm>
            <a:off x="0" y="2343150"/>
            <a:ext cx="9144000" cy="1736646"/>
          </a:xfrm>
          <a:prstGeom prst="roundRect">
            <a:avLst/>
          </a:prstGeom>
          <a:solidFill>
            <a:srgbClr val="FFFF00"/>
          </a:solidFill>
          <a:ln w="19050">
            <a:solidFill>
              <a:srgbClr val="FF0000"/>
            </a:solidFill>
          </a:ln>
        </p:spPr>
        <p:txBody>
          <a:bodyPr wrap="square" rtlCol="0" anchor="ctr">
            <a:spAutoFit/>
          </a:bodyPr>
          <a:lstStyle/>
          <a:p>
            <a:pPr algn="ctr" defTabSz="913533"/>
            <a:r>
              <a:rPr lang="en-US" sz="2400" dirty="0">
                <a:solidFill>
                  <a:srgbClr val="000000"/>
                </a:solidFill>
                <a:latin typeface="Cambria" pitchFamily="18" charset="0"/>
              </a:rPr>
              <a:t>The author has shown that God was not pleased by the sacrifices of the law of Moses </a:t>
            </a:r>
            <a:r>
              <a:rPr lang="en-US" sz="2400" i="1" dirty="0">
                <a:solidFill>
                  <a:srgbClr val="000000"/>
                </a:solidFill>
                <a:latin typeface="Cambria" pitchFamily="18" charset="0"/>
              </a:rPr>
              <a:t>(</a:t>
            </a:r>
            <a:r>
              <a:rPr lang="en-US" sz="2400" i="1" dirty="0" err="1">
                <a:solidFill>
                  <a:srgbClr val="000000"/>
                </a:solidFill>
                <a:latin typeface="Cambria" pitchFamily="18" charset="0"/>
              </a:rPr>
              <a:t>cf</a:t>
            </a:r>
            <a:r>
              <a:rPr lang="en-US" sz="2400" i="1" dirty="0">
                <a:solidFill>
                  <a:srgbClr val="000000"/>
                </a:solidFill>
                <a:latin typeface="Cambria" pitchFamily="18" charset="0"/>
              </a:rPr>
              <a:t> </a:t>
            </a:r>
            <a:r>
              <a:rPr lang="en-US" sz="2400" dirty="0" err="1">
                <a:solidFill>
                  <a:srgbClr val="000000"/>
                </a:solidFill>
                <a:latin typeface="Cambria" pitchFamily="18" charset="0"/>
              </a:rPr>
              <a:t>Psa</a:t>
            </a:r>
            <a:r>
              <a:rPr lang="en-US" sz="2400" dirty="0">
                <a:solidFill>
                  <a:srgbClr val="000000"/>
                </a:solidFill>
                <a:latin typeface="Cambria" pitchFamily="18" charset="0"/>
              </a:rPr>
              <a:t> 40, quoted in Heb 1O:5ff). Now he will show that God was pleased by the </a:t>
            </a:r>
            <a:r>
              <a:rPr lang="en-US" sz="2400" i="1" dirty="0">
                <a:solidFill>
                  <a:srgbClr val="000000"/>
                </a:solidFill>
                <a:latin typeface="Cambria" pitchFamily="18" charset="0"/>
              </a:rPr>
              <a:t>faith </a:t>
            </a:r>
            <a:r>
              <a:rPr lang="en-US" sz="2400" dirty="0">
                <a:solidFill>
                  <a:srgbClr val="000000"/>
                </a:solidFill>
                <a:latin typeface="Cambria" pitchFamily="18" charset="0"/>
              </a:rPr>
              <a:t>of his people even before the law of Moses came along. </a:t>
            </a:r>
            <a:endParaRPr lang="en-US" sz="2200" b="1" i="1" u="sng" dirty="0">
              <a:solidFill>
                <a:srgbClr val="000000"/>
              </a:solidFill>
              <a:latin typeface="Cambria" pitchFamily="18" charset="0"/>
            </a:endParaRPr>
          </a:p>
        </p:txBody>
      </p:sp>
      <p:cxnSp>
        <p:nvCxnSpPr>
          <p:cNvPr id="8" name="Straight Connector 7"/>
          <p:cNvCxnSpPr/>
          <p:nvPr/>
        </p:nvCxnSpPr>
        <p:spPr bwMode="auto">
          <a:xfrm>
            <a:off x="7543800" y="1352550"/>
            <a:ext cx="990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3200400" y="1809750"/>
            <a:ext cx="2971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ounded Rectangle 9"/>
          <p:cNvSpPr/>
          <p:nvPr/>
        </p:nvSpPr>
        <p:spPr>
          <a:xfrm>
            <a:off x="1143000" y="590550"/>
            <a:ext cx="1219200" cy="381000"/>
          </a:xfrm>
          <a:prstGeom prst="roundRect">
            <a:avLst/>
          </a:prstGeom>
          <a:solidFill>
            <a:schemeClr val="bg2"/>
          </a:solidFill>
          <a:ln w="19050">
            <a:solidFill>
              <a:srgbClr val="FFFF00"/>
            </a:solid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 – God’s Powerful Word</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lvl="0" indent="-514350" algn="ctr">
              <a:spcAft>
                <a:spcPts val="1200"/>
              </a:spcAft>
              <a:buNone/>
            </a:pPr>
            <a:r>
              <a:rPr lang="en-US" b="0" baseline="30000" dirty="0" smtClean="0">
                <a:effectLst/>
                <a:latin typeface="Cambria" pitchFamily="18" charset="0"/>
              </a:rPr>
              <a:t>3 </a:t>
            </a:r>
            <a:r>
              <a:rPr lang="en-US" b="0" dirty="0" smtClean="0">
                <a:effectLst/>
                <a:latin typeface="Cambria" pitchFamily="18" charset="0"/>
              </a:rPr>
              <a:t>By faith we understand that the worlds were prepared by the word of God, so that what is seen was not made out of things which are visible.</a:t>
            </a:r>
            <a:endParaRPr lang="en-US" b="0" dirty="0">
              <a:effectLst/>
              <a:latin typeface="Cambria" pitchFamily="18" charset="0"/>
            </a:endParaRPr>
          </a:p>
        </p:txBody>
      </p:sp>
      <p:sp>
        <p:nvSpPr>
          <p:cNvPr id="5" name="Rounded Rectangular Callout 4"/>
          <p:cNvSpPr/>
          <p:nvPr/>
        </p:nvSpPr>
        <p:spPr>
          <a:xfrm>
            <a:off x="0" y="0"/>
            <a:ext cx="1447800" cy="510778"/>
          </a:xfrm>
          <a:prstGeom prst="wedgeRoundRectCallout">
            <a:avLst>
              <a:gd name="adj1" fmla="val 70867"/>
              <a:gd name="adj2" fmla="val 53176"/>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smtClean="0">
                <a:solidFill>
                  <a:srgbClr val="FFFFFF"/>
                </a:solidFill>
                <a:latin typeface="Cambria" pitchFamily="18" charset="0"/>
              </a:rPr>
              <a:t>19 </a:t>
            </a:r>
            <a:r>
              <a:rPr lang="en-US" sz="2400" dirty="0">
                <a:solidFill>
                  <a:srgbClr val="FFFFFF"/>
                </a:solidFill>
                <a:latin typeface="Cambria" pitchFamily="18" charset="0"/>
              </a:rPr>
              <a:t>times</a:t>
            </a:r>
            <a:endParaRPr lang="en-US" sz="2200" b="1" i="1" u="sng" dirty="0">
              <a:solidFill>
                <a:srgbClr val="FFFF00"/>
              </a:solidFill>
              <a:latin typeface="Cambria" pitchFamily="18" charset="0"/>
            </a:endParaRPr>
          </a:p>
        </p:txBody>
      </p:sp>
      <p:cxnSp>
        <p:nvCxnSpPr>
          <p:cNvPr id="8" name="Straight Connector 7"/>
          <p:cNvCxnSpPr/>
          <p:nvPr/>
        </p:nvCxnSpPr>
        <p:spPr bwMode="auto">
          <a:xfrm>
            <a:off x="3505200" y="1428750"/>
            <a:ext cx="1828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2971800" y="971550"/>
            <a:ext cx="1676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3" name="Rounded Rectangular Callout 12"/>
          <p:cNvSpPr/>
          <p:nvPr/>
        </p:nvSpPr>
        <p:spPr>
          <a:xfrm>
            <a:off x="2057400" y="2343150"/>
            <a:ext cx="6096000" cy="919401"/>
          </a:xfrm>
          <a:prstGeom prst="wedgeRoundRectCallout">
            <a:avLst>
              <a:gd name="adj1" fmla="val 35078"/>
              <a:gd name="adj2" fmla="val -103834"/>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All that we now see was brought into existence by God's powerful, creative word</a:t>
            </a:r>
            <a:endParaRPr lang="en-US" sz="2200" b="1" i="1" u="sng" dirty="0">
              <a:solidFill>
                <a:srgbClr val="FFFF00"/>
              </a:solidFill>
              <a:latin typeface="Cambria" pitchFamily="18" charset="0"/>
            </a:endParaRPr>
          </a:p>
        </p:txBody>
      </p:sp>
      <p:sp>
        <p:nvSpPr>
          <p:cNvPr id="6" name="Rounded Rectangle 5"/>
          <p:cNvSpPr/>
          <p:nvPr/>
        </p:nvSpPr>
        <p:spPr>
          <a:xfrm>
            <a:off x="0" y="2419350"/>
            <a:ext cx="9144000" cy="2724150"/>
          </a:xfrm>
          <a:prstGeom prst="roundRect">
            <a:avLst/>
          </a:prstGeom>
          <a:solidFill>
            <a:srgbClr val="FFFF00"/>
          </a:solidFill>
          <a:ln w="19050">
            <a:solidFill>
              <a:srgbClr val="FF0000"/>
            </a:solidFill>
          </a:ln>
        </p:spPr>
        <p:txBody>
          <a:bodyPr wrap="square" rtlCol="0" anchor="ctr">
            <a:spAutoFit/>
          </a:bodyPr>
          <a:lstStyle/>
          <a:p>
            <a:pPr marL="228600" indent="-228600" defTabSz="913533">
              <a:buFont typeface="Wingdings" pitchFamily="2" charset="2"/>
              <a:buChar char="Ø"/>
            </a:pPr>
            <a:r>
              <a:rPr lang="en-US" sz="2200" dirty="0">
                <a:solidFill>
                  <a:srgbClr val="000000"/>
                </a:solidFill>
                <a:latin typeface="Cambria" pitchFamily="18" charset="0"/>
              </a:rPr>
              <a:t>This verse serves to illustrate how faith operates. </a:t>
            </a:r>
          </a:p>
          <a:p>
            <a:pPr marL="228600" indent="-228600" defTabSz="913533">
              <a:buFont typeface="Wingdings" pitchFamily="2" charset="2"/>
              <a:buChar char="Ø"/>
            </a:pPr>
            <a:r>
              <a:rPr lang="en-US" sz="2200" dirty="0">
                <a:solidFill>
                  <a:srgbClr val="000000"/>
                </a:solidFill>
                <a:latin typeface="Cambria" pitchFamily="18" charset="0"/>
              </a:rPr>
              <a:t>Faith causes us to understand something we did not see, namely the origin of the universe. </a:t>
            </a:r>
          </a:p>
          <a:p>
            <a:pPr marL="228600" indent="-228600" defTabSz="913533">
              <a:buFont typeface="Wingdings" pitchFamily="2" charset="2"/>
              <a:buChar char="Ø"/>
            </a:pPr>
            <a:r>
              <a:rPr lang="en-US" sz="2200" dirty="0">
                <a:solidFill>
                  <a:srgbClr val="000000"/>
                </a:solidFill>
                <a:latin typeface="Cambria" pitchFamily="18" charset="0"/>
              </a:rPr>
              <a:t> What God is said to have "made" is the product of his word. God's word has the power within itself to create the situation it dictates </a:t>
            </a:r>
          </a:p>
          <a:p>
            <a:pPr marL="228600" indent="-228600" defTabSz="913533">
              <a:buFont typeface="Wingdings" pitchFamily="2" charset="2"/>
              <a:buChar char="Ø"/>
            </a:pPr>
            <a:r>
              <a:rPr lang="en-US" sz="2200" dirty="0">
                <a:solidFill>
                  <a:srgbClr val="000000"/>
                </a:solidFill>
                <a:latin typeface="Cambria" pitchFamily="18" charset="0"/>
              </a:rPr>
              <a:t>This verse illustrates that God, by his word, brings into being things which did not appear before. </a:t>
            </a:r>
            <a:endParaRPr lang="en-US" sz="2200" b="1" i="1" u="sng" dirty="0">
              <a:solidFill>
                <a:srgbClr val="000000"/>
              </a:solidFill>
              <a:latin typeface="Cambria" pitchFamily="18" charset="0"/>
            </a:endParaRPr>
          </a:p>
        </p:txBody>
      </p:sp>
      <p:sp>
        <p:nvSpPr>
          <p:cNvPr id="11" name="Rounded Rectangular Callout 10"/>
          <p:cNvSpPr/>
          <p:nvPr/>
        </p:nvSpPr>
        <p:spPr>
          <a:xfrm>
            <a:off x="1752600" y="1657350"/>
            <a:ext cx="2590800" cy="510778"/>
          </a:xfrm>
          <a:prstGeom prst="wedgeRoundRectCallout">
            <a:avLst>
              <a:gd name="adj1" fmla="val 35078"/>
              <a:gd name="adj2" fmla="val -103834"/>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“Then God said…”</a:t>
            </a:r>
            <a:endParaRPr lang="en-US" sz="2200" b="1" i="1" u="sng" dirty="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dissolv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par>
                          <p:cTn id="35" fill="hold">
                            <p:stCondLst>
                              <p:cond delay="0"/>
                            </p:stCondLst>
                            <p:childTnLst>
                              <p:par>
                                <p:cTn id="36" presetID="9" presetClass="entr" presetSubtype="0" fill="hold" grpId="0" nodeType="afterEffect">
                                  <p:stCondLst>
                                    <p:cond delay="0"/>
                                  </p:stCondLst>
                                  <p:childTnLst>
                                    <p:set>
                                      <p:cBhvr>
                                        <p:cTn id="37" dur="1" fill="hold">
                                          <p:stCondLst>
                                            <p:cond delay="0"/>
                                          </p:stCondLst>
                                        </p:cTn>
                                        <p:tgtEl>
                                          <p:spTgt spid="6">
                                            <p:bg/>
                                          </p:spTgt>
                                        </p:tgtEl>
                                        <p:attrNameLst>
                                          <p:attrName>style.visibility</p:attrName>
                                        </p:attrNameLst>
                                      </p:cBhvr>
                                      <p:to>
                                        <p:strVal val="visible"/>
                                      </p:to>
                                    </p:set>
                                    <p:animEffect transition="in" filter="dissolve">
                                      <p:cBhvr>
                                        <p:cTn id="38" dur="500"/>
                                        <p:tgtEl>
                                          <p:spTgt spid="6">
                                            <p:bg/>
                                          </p:spTgt>
                                        </p:tgtEl>
                                      </p:cBhvr>
                                    </p:animEffect>
                                  </p:childTnLst>
                                </p:cTn>
                              </p:par>
                            </p:childTnLst>
                          </p:cTn>
                        </p:par>
                        <p:par>
                          <p:cTn id="39" fill="hold">
                            <p:stCondLst>
                              <p:cond delay="500"/>
                            </p:stCondLst>
                            <p:childTnLst>
                              <p:par>
                                <p:cTn id="40" presetID="9" presetClass="entr" presetSubtype="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dissolve">
                                      <p:cBhvr>
                                        <p:cTn id="42"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dissolve">
                                      <p:cBhvr>
                                        <p:cTn id="47"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2" end="2"/>
                                            </p:txEl>
                                          </p:spTgt>
                                        </p:tgtEl>
                                        <p:attrNameLst>
                                          <p:attrName>style.visibility</p:attrName>
                                        </p:attrNameLst>
                                      </p:cBhvr>
                                      <p:to>
                                        <p:strVal val="visible"/>
                                      </p:to>
                                    </p:set>
                                    <p:animEffect transition="in" filter="dissolve">
                                      <p:cBhvr>
                                        <p:cTn id="52"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dissolve">
                                      <p:cBhvr>
                                        <p:cTn id="5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3" grpId="1" animBg="1"/>
      <p:bldP spid="6" grpId="0" uiExpand="1" build="allAtOnce" animBg="1"/>
      <p:bldP spid="11" grpId="0" animBg="1"/>
      <p:bldP spid="11"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8" name="Rectangle 4"/>
          <p:cNvSpPr>
            <a:spLocks noGrp="1" noChangeArrowheads="1"/>
          </p:cNvSpPr>
          <p:nvPr>
            <p:ph type="body" sz="half" idx="1"/>
          </p:nvPr>
        </p:nvSpPr>
        <p:spPr>
          <a:xfrm>
            <a:off x="152400" y="1123950"/>
            <a:ext cx="8763000" cy="4343400"/>
          </a:xfrm>
          <a:noFill/>
          <a:ln/>
        </p:spPr>
        <p:txBody>
          <a:bodyPr/>
          <a:lstStyle/>
          <a:p>
            <a:pPr marL="171450" lvl="0" indent="-171450">
              <a:spcAft>
                <a:spcPts val="1200"/>
              </a:spcAft>
              <a:buFont typeface="Wingdings" pitchFamily="2" charset="2"/>
              <a:buChar char="Ø"/>
            </a:pPr>
            <a:r>
              <a:rPr lang="en-US" sz="2200" b="0" dirty="0" smtClean="0">
                <a:effectLst/>
                <a:latin typeface="Cambria" pitchFamily="18" charset="0"/>
              </a:rPr>
              <a:t>The creation account showed that God created a world situation that did not previously exist  and which in fact was contrary to the previous situation of darkness  and "void."   Where before there was nothing, God by his word made something. </a:t>
            </a:r>
          </a:p>
          <a:p>
            <a:pPr marL="171450" lvl="0" indent="-171450">
              <a:spcAft>
                <a:spcPts val="1200"/>
              </a:spcAft>
              <a:buFont typeface="Wingdings" pitchFamily="2" charset="2"/>
              <a:buChar char="Ø"/>
            </a:pPr>
            <a:r>
              <a:rPr lang="en-US" sz="2200" b="0" dirty="0" smtClean="0">
                <a:effectLst/>
                <a:latin typeface="Cambria" pitchFamily="18" charset="0"/>
              </a:rPr>
              <a:t>The original recipients of Hebrews were in a situation of distress, but God had </a:t>
            </a:r>
            <a:r>
              <a:rPr lang="en-US" sz="2200" b="0" u="sng" dirty="0" smtClean="0">
                <a:effectLst/>
                <a:latin typeface="Cambria" pitchFamily="18" charset="0"/>
              </a:rPr>
              <a:t>promised</a:t>
            </a:r>
            <a:r>
              <a:rPr lang="en-US" sz="2200" b="0" dirty="0" smtClean="0">
                <a:effectLst/>
                <a:latin typeface="Cambria" pitchFamily="18" charset="0"/>
              </a:rPr>
              <a:t> to bring them into his glory (6:18) if they would be faithful. They could not see that glory at present for it was obscured by their trials. Yet the word that created the universe, that brought everything into existence by its sheer power, is that same word of God that </a:t>
            </a:r>
            <a:r>
              <a:rPr lang="en-US" sz="2200" b="0" u="sng" dirty="0" smtClean="0">
                <a:effectLst/>
                <a:latin typeface="Cambria" pitchFamily="18" charset="0"/>
              </a:rPr>
              <a:t>promised</a:t>
            </a:r>
            <a:r>
              <a:rPr lang="en-US" sz="2200" b="0" dirty="0" smtClean="0">
                <a:effectLst/>
                <a:latin typeface="Cambria" pitchFamily="18" charset="0"/>
              </a:rPr>
              <a:t> to bring the faithful to a better place for an inheritance (10:34; 11:16). </a:t>
            </a:r>
            <a:endParaRPr lang="en-US" sz="2200" b="0" dirty="0">
              <a:effectLst/>
              <a:latin typeface="Cambria" pitchFamily="18" charset="0"/>
            </a:endParaRPr>
          </a:p>
        </p:txBody>
      </p:sp>
      <p:sp>
        <p:nvSpPr>
          <p:cNvPr id="14" name="Rounded Rectangular Callout 13"/>
          <p:cNvSpPr/>
          <p:nvPr/>
        </p:nvSpPr>
        <p:spPr>
          <a:xfrm>
            <a:off x="609600" y="0"/>
            <a:ext cx="8001000" cy="919401"/>
          </a:xfrm>
          <a:prstGeom prst="wedgeRoundRectCallout">
            <a:avLst>
              <a:gd name="adj1" fmla="val 36745"/>
              <a:gd name="adj2" fmla="val -47890"/>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What </a:t>
            </a:r>
            <a:r>
              <a:rPr lang="en-US" sz="2400" dirty="0" smtClean="0">
                <a:solidFill>
                  <a:srgbClr val="FFFFFF"/>
                </a:solidFill>
                <a:latin typeface="Cambria" pitchFamily="18" charset="0"/>
              </a:rPr>
              <a:t>does </a:t>
            </a:r>
            <a:r>
              <a:rPr lang="en-US" sz="2400" dirty="0">
                <a:solidFill>
                  <a:srgbClr val="FFFFFF"/>
                </a:solidFill>
                <a:latin typeface="Cambria" pitchFamily="18" charset="0"/>
              </a:rPr>
              <a:t>belief in the Biblical creation account have to do with </a:t>
            </a:r>
            <a:r>
              <a:rPr lang="en-US" sz="2400" dirty="0" smtClean="0">
                <a:solidFill>
                  <a:srgbClr val="FFFFFF"/>
                </a:solidFill>
                <a:latin typeface="Cambria" pitchFamily="18" charset="0"/>
              </a:rPr>
              <a:t>the original readers </a:t>
            </a:r>
            <a:r>
              <a:rPr lang="en-US" sz="2400" dirty="0">
                <a:solidFill>
                  <a:srgbClr val="FFFFFF"/>
                </a:solidFill>
                <a:latin typeface="Cambria" pitchFamily="18" charset="0"/>
              </a:rPr>
              <a:t>and their situation? </a:t>
            </a:r>
            <a:endParaRPr lang="en-US" sz="2200" b="1" i="1" u="sng" dirty="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childTnLst>
                                  <p:subTnLst>
                                    <p:animClr>
                                      <p:cBhvr override="childStyle">
                                        <p:cTn dur="1" fill="hold" display="0" masterRel="nextClick" afterEffect="1"/>
                                        <p:tgtEl>
                                          <p:spTgt spid="149508">
                                            <p:txEl>
                                              <p:pRg st="0" end="0"/>
                                            </p:txEl>
                                          </p:spTgt>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950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ounded Rectangle 4"/>
          <p:cNvSpPr/>
          <p:nvPr/>
        </p:nvSpPr>
        <p:spPr>
          <a:xfrm>
            <a:off x="685800" y="2109668"/>
            <a:ext cx="8153400" cy="476726"/>
          </a:xfrm>
          <a:prstGeom prst="roundRect">
            <a:avLst/>
          </a:prstGeom>
          <a:solidFill>
            <a:schemeClr val="bg2"/>
          </a:solidFill>
          <a:ln w="28575">
            <a:solidFill>
              <a:srgbClr val="FFFF00"/>
            </a:solid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1"/>
            <a:ext cx="8839200" cy="35052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a:xfrm>
            <a:off x="457200" y="-114300"/>
            <a:ext cx="8229600" cy="857250"/>
          </a:xfrm>
        </p:spPr>
        <p:txBody>
          <a:bodyPr/>
          <a:lstStyle/>
          <a:p>
            <a:r>
              <a:rPr lang="en-US" sz="2400" i="1" u="sng" dirty="0" smtClean="0">
                <a:latin typeface="Cambria" pitchFamily="18" charset="0"/>
              </a:rPr>
              <a:t>Hebrews 11 – Heroes of Faith</a:t>
            </a:r>
          </a:p>
        </p:txBody>
      </p:sp>
      <p:sp>
        <p:nvSpPr>
          <p:cNvPr id="693251" name="Rectangle 3"/>
          <p:cNvSpPr>
            <a:spLocks noGrp="1" noChangeArrowheads="1"/>
          </p:cNvSpPr>
          <p:nvPr>
            <p:ph type="body" idx="1"/>
          </p:nvPr>
        </p:nvSpPr>
        <p:spPr>
          <a:xfrm>
            <a:off x="457200" y="666750"/>
            <a:ext cx="8382000" cy="3398044"/>
          </a:xfrm>
        </p:spPr>
        <p:txBody>
          <a:bodyPr/>
          <a:lstStyle/>
          <a:p>
            <a:pPr marL="0" indent="0" algn="ctr">
              <a:spcAft>
                <a:spcPct val="20000"/>
              </a:spcAft>
              <a:buNone/>
            </a:pPr>
            <a:r>
              <a:rPr lang="en-US" sz="2400" b="0" dirty="0" smtClean="0">
                <a:effectLst/>
                <a:latin typeface="Cambria" pitchFamily="18" charset="0"/>
              </a:rPr>
              <a:t>The author now launches into a tour of Biblical history to show that the greatest moments of the story of salvation were those that involved God's people living by faith in God's word, people who believed that what God said would come to pass, often in the face of persecution. They had the kind of faith that was confident in what God said, and they lived in accordance with that confidence.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ounded Rectangle 9"/>
          <p:cNvSpPr/>
          <p:nvPr/>
        </p:nvSpPr>
        <p:spPr>
          <a:xfrm>
            <a:off x="762000" y="576739"/>
            <a:ext cx="1143000" cy="408623"/>
          </a:xfrm>
          <a:prstGeom prst="roundRect">
            <a:avLst/>
          </a:prstGeom>
          <a:solidFill>
            <a:schemeClr val="bg2"/>
          </a:solidFill>
          <a:ln>
            <a:noFill/>
          </a:ln>
        </p:spPr>
        <p:txBody>
          <a:bodyPr wrap="square" rtlCol="0" anchor="ctr">
            <a:spAutoFit/>
          </a:bodyPr>
          <a:lstStyle/>
          <a:p>
            <a:pPr algn="ctr" defTabSz="913533"/>
            <a:endParaRPr lang="en-US" b="1" i="1" u="sng" dirty="0">
              <a:solidFill>
                <a:srgbClr val="FFFF00"/>
              </a:solidFill>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11:4 - Abel</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lvl="0" indent="-514350" algn="ctr">
              <a:spcAft>
                <a:spcPts val="1200"/>
              </a:spcAft>
              <a:buNone/>
            </a:pPr>
            <a:r>
              <a:rPr lang="en-US" b="0" baseline="30000" dirty="0" smtClean="0">
                <a:effectLst/>
                <a:latin typeface="Cambria" pitchFamily="18" charset="0"/>
              </a:rPr>
              <a:t>4 </a:t>
            </a:r>
            <a:r>
              <a:rPr lang="en-US" b="0" dirty="0" smtClean="0">
                <a:effectLst/>
                <a:latin typeface="Cambria" pitchFamily="18" charset="0"/>
              </a:rPr>
              <a:t>By faith Abel offered to God a better sacrifice than Cain, through which he obtained the testimony that he was righteous, God testifying about his gifts, and through faith, though he is dead, he still speaks.</a:t>
            </a:r>
            <a:endParaRPr lang="en-US" b="0" dirty="0">
              <a:effectLst/>
              <a:latin typeface="Cambria" pitchFamily="18" charset="0"/>
            </a:endParaRPr>
          </a:p>
        </p:txBody>
      </p:sp>
      <p:cxnSp>
        <p:nvCxnSpPr>
          <p:cNvPr id="8" name="Straight Connector 7"/>
          <p:cNvCxnSpPr/>
          <p:nvPr/>
        </p:nvCxnSpPr>
        <p:spPr bwMode="auto">
          <a:xfrm>
            <a:off x="1219200" y="2266950"/>
            <a:ext cx="7010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2460426"/>
            <a:ext cx="9144000" cy="2267426"/>
          </a:xfrm>
          <a:prstGeom prst="roundRect">
            <a:avLst>
              <a:gd name="adj" fmla="val 12364"/>
            </a:avLst>
          </a:prstGeom>
          <a:solidFill>
            <a:srgbClr val="FFFF00"/>
          </a:solidFill>
          <a:ln w="19050">
            <a:solidFill>
              <a:srgbClr val="FF0000"/>
            </a:solidFill>
          </a:ln>
        </p:spPr>
        <p:txBody>
          <a:bodyPr wrap="square" rtlCol="0" anchor="ctr">
            <a:spAutoFit/>
          </a:bodyPr>
          <a:lstStyle/>
          <a:p>
            <a:pPr marL="228600" indent="-228600" defTabSz="913533">
              <a:buFont typeface="Wingdings" pitchFamily="2" charset="2"/>
              <a:buChar char="Ø"/>
            </a:pPr>
            <a:r>
              <a:rPr lang="en-US" sz="2200" dirty="0" smtClean="0">
                <a:solidFill>
                  <a:srgbClr val="000000"/>
                </a:solidFill>
                <a:latin typeface="Cambria" pitchFamily="18" charset="0"/>
              </a:rPr>
              <a:t>With </a:t>
            </a:r>
            <a:r>
              <a:rPr lang="en-US" sz="2200" dirty="0">
                <a:solidFill>
                  <a:srgbClr val="000000"/>
                </a:solidFill>
                <a:latin typeface="Cambria" pitchFamily="18" charset="0"/>
              </a:rPr>
              <a:t>the story of Cain and Abel begins the history of the faithless persecuting the innocent faithful.</a:t>
            </a:r>
          </a:p>
          <a:p>
            <a:pPr marL="228600" indent="-228600" defTabSz="913533">
              <a:buFont typeface="Wingdings" pitchFamily="2" charset="2"/>
              <a:buChar char="Ø"/>
            </a:pPr>
            <a:r>
              <a:rPr lang="en-US" sz="2200" dirty="0">
                <a:solidFill>
                  <a:srgbClr val="000000"/>
                </a:solidFill>
                <a:latin typeface="Cambria" pitchFamily="18" charset="0"/>
              </a:rPr>
              <a:t>His blood (death) "tells" us that those who draw near to God in full assurance of faith (10:22) will receive God's approval, but they may also receive ill treatment and even death from unbelievers. </a:t>
            </a:r>
          </a:p>
          <a:p>
            <a:pPr marL="228600" indent="-228600" defTabSz="913533">
              <a:buFont typeface="Wingdings" pitchFamily="2" charset="2"/>
              <a:buChar char="Ø"/>
            </a:pPr>
            <a:r>
              <a:rPr lang="en-US" sz="2200" dirty="0">
                <a:solidFill>
                  <a:srgbClr val="000000"/>
                </a:solidFill>
                <a:latin typeface="Cambria" pitchFamily="18" charset="0"/>
              </a:rPr>
              <a:t>Abel lives into the present by </a:t>
            </a:r>
            <a:r>
              <a:rPr lang="en-US" sz="2200" u="sng" dirty="0">
                <a:solidFill>
                  <a:srgbClr val="000000"/>
                </a:solidFill>
                <a:latin typeface="Cambria" pitchFamily="18" charset="0"/>
              </a:rPr>
              <a:t>his faith </a:t>
            </a:r>
            <a:r>
              <a:rPr lang="en-US" sz="2200" dirty="0">
                <a:solidFill>
                  <a:srgbClr val="000000"/>
                </a:solidFill>
                <a:latin typeface="Cambria" pitchFamily="18" charset="0"/>
              </a:rPr>
              <a:t>and thus transcends death</a:t>
            </a:r>
          </a:p>
        </p:txBody>
      </p:sp>
      <p:sp>
        <p:nvSpPr>
          <p:cNvPr id="7" name="Rounded Rectangular Callout 6"/>
          <p:cNvSpPr/>
          <p:nvPr/>
        </p:nvSpPr>
        <p:spPr>
          <a:xfrm>
            <a:off x="3429000" y="742950"/>
            <a:ext cx="3657600" cy="510778"/>
          </a:xfrm>
          <a:prstGeom prst="wedgeRoundRectCallout">
            <a:avLst>
              <a:gd name="adj1" fmla="val -76319"/>
              <a:gd name="adj2" fmla="val 97565"/>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Habakkuk 2:4; Heb 10:38</a:t>
            </a:r>
            <a:endParaRPr lang="en-US" sz="2200" b="1" i="1" u="sng" dirty="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bg/>
                                          </p:spTgt>
                                        </p:tgtEl>
                                        <p:attrNameLst>
                                          <p:attrName>style.visibility</p:attrName>
                                        </p:attrNameLst>
                                      </p:cBhvr>
                                      <p:to>
                                        <p:strVal val="visible"/>
                                      </p:to>
                                    </p:set>
                                    <p:animEffect transition="in" filter="dissolve">
                                      <p:cBhvr>
                                        <p:cTn id="20" dur="500"/>
                                        <p:tgtEl>
                                          <p:spTgt spid="6">
                                            <p:bg/>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dissolve">
                                      <p:cBhvr>
                                        <p:cTn id="24"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dissolve">
                                      <p:cBhvr>
                                        <p:cTn id="29"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dissolve">
                                      <p:cBhvr>
                                        <p:cTn id="3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ounded Rectangle 8"/>
          <p:cNvSpPr/>
          <p:nvPr/>
        </p:nvSpPr>
        <p:spPr>
          <a:xfrm>
            <a:off x="685800" y="3867150"/>
            <a:ext cx="990600" cy="304800"/>
          </a:xfrm>
          <a:prstGeom prst="roundRect">
            <a:avLst/>
          </a:prstGeom>
          <a:solidFill>
            <a:schemeClr val="bg2"/>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
        <p:nvSpPr>
          <p:cNvPr id="7" name="Rounded Rectangle 6"/>
          <p:cNvSpPr/>
          <p:nvPr/>
        </p:nvSpPr>
        <p:spPr>
          <a:xfrm>
            <a:off x="6019800" y="3409950"/>
            <a:ext cx="2743200" cy="381000"/>
          </a:xfrm>
          <a:prstGeom prst="roundRect">
            <a:avLst/>
          </a:prstGeom>
          <a:solidFill>
            <a:schemeClr val="bg2"/>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1"/>
            <a:ext cx="8839200" cy="35052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
        <p:nvSpPr>
          <p:cNvPr id="6" name="Rounded Rectangular Callout 5"/>
          <p:cNvSpPr/>
          <p:nvPr/>
        </p:nvSpPr>
        <p:spPr>
          <a:xfrm>
            <a:off x="990600" y="1426249"/>
            <a:ext cx="7848600" cy="919401"/>
          </a:xfrm>
          <a:prstGeom prst="wedgeRoundRectCallout">
            <a:avLst>
              <a:gd name="adj1" fmla="val 16321"/>
              <a:gd name="adj2" fmla="val 160708"/>
              <a:gd name="adj3" fmla="val 16667"/>
            </a:avLst>
          </a:prstGeom>
          <a:solidFill>
            <a:srgbClr val="FFFF00"/>
          </a:solidFill>
          <a:ln w="19050">
            <a:solidFill>
              <a:srgbClr val="FF0000"/>
            </a:solidFill>
          </a:ln>
        </p:spPr>
        <p:txBody>
          <a:bodyPr wrap="square" rtlCol="0" anchor="ctr">
            <a:spAutoFit/>
          </a:bodyPr>
          <a:lstStyle/>
          <a:p>
            <a:pPr algn="ctr" defTabSz="913533"/>
            <a:r>
              <a:rPr lang="en-US" sz="2400" dirty="0">
                <a:solidFill>
                  <a:srgbClr val="000000"/>
                </a:solidFill>
                <a:latin typeface="Cambria" pitchFamily="18" charset="0"/>
              </a:rPr>
              <a:t>Even though righteous Able died, death wasn’t the end of the story for him, he still speaks because of his faith</a:t>
            </a:r>
            <a:endParaRPr lang="en-US" sz="2200" b="1" i="1" u="sng"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52100"/>
          <a:ext cx="9144000" cy="5203803"/>
        </p:xfrm>
        <a:graphic>
          <a:graphicData uri="http://schemas.openxmlformats.org/drawingml/2006/table">
            <a:tbl>
              <a:tblPr firstRow="1" bandRow="1">
                <a:tableStyleId>{93296810-A885-4BE3-A3E7-6D5BEEA58F35}</a:tableStyleId>
              </a:tblPr>
              <a:tblGrid>
                <a:gridCol w="1295400"/>
                <a:gridCol w="1962150"/>
                <a:gridCol w="781050"/>
                <a:gridCol w="2716428"/>
                <a:gridCol w="255372"/>
                <a:gridCol w="939115"/>
                <a:gridCol w="1194485"/>
              </a:tblGrid>
              <a:tr h="414050">
                <a:tc>
                  <a:txBody>
                    <a:bodyPr/>
                    <a:lstStyle/>
                    <a:p>
                      <a:pPr algn="ctr"/>
                      <a:r>
                        <a:rPr lang="en-US" sz="2000" i="1" dirty="0" smtClean="0">
                          <a:solidFill>
                            <a:sysClr val="windowText" lastClr="000000"/>
                          </a:solidFill>
                          <a:latin typeface="+mn-lt"/>
                        </a:rPr>
                        <a:t>HEBREWS</a:t>
                      </a:r>
                      <a:endParaRPr lang="en-US" sz="2000" i="1" dirty="0">
                        <a:solidFill>
                          <a:sysClr val="windowText" lastClr="000000"/>
                        </a:solidFill>
                        <a:latin typeface="+mn-lt"/>
                      </a:endParaRPr>
                    </a:p>
                  </a:txBody>
                  <a:tcPr anchor="ctr">
                    <a:solidFill>
                      <a:srgbClr val="00B0F0"/>
                    </a:solidFill>
                  </a:tcPr>
                </a:tc>
                <a:tc gridSpan="2">
                  <a:txBody>
                    <a:bodyPr/>
                    <a:lstStyle/>
                    <a:p>
                      <a:pPr marL="283845" marR="272415" algn="ctr">
                        <a:lnSpc>
                          <a:spcPct val="101699"/>
                        </a:lnSpc>
                      </a:pPr>
                      <a:r>
                        <a:rPr lang="en-US" sz="2400" i="1" u="sng" spc="-20" dirty="0" smtClean="0">
                          <a:solidFill>
                            <a:sysClr val="windowText" lastClr="000000"/>
                          </a:solidFill>
                        </a:rPr>
                        <a:t>1</a:t>
                      </a:r>
                      <a:r>
                        <a:rPr lang="en-US" sz="2400" i="1" u="sng" spc="-5" dirty="0" smtClean="0">
                          <a:solidFill>
                            <a:sysClr val="windowText" lastClr="000000"/>
                          </a:solidFill>
                        </a:rPr>
                        <a:t>:1</a:t>
                      </a:r>
                      <a:r>
                        <a:rPr lang="en-US" sz="2400" i="1" u="sng" dirty="0" smtClean="0">
                          <a:solidFill>
                            <a:sysClr val="windowText" lastClr="000000"/>
                          </a:solidFill>
                        </a:rPr>
                        <a:t>-</a:t>
                      </a:r>
                      <a:r>
                        <a:rPr lang="en-US" sz="2400" i="1" u="sng" spc="-20" dirty="0" smtClean="0">
                          <a:solidFill>
                            <a:sysClr val="windowText" lastClr="000000"/>
                          </a:solidFill>
                        </a:rPr>
                        <a:t>4</a:t>
                      </a:r>
                      <a:r>
                        <a:rPr lang="en-US" sz="2400" i="1" u="sng" spc="-5" dirty="0" smtClean="0">
                          <a:solidFill>
                            <a:sysClr val="windowText" lastClr="000000"/>
                          </a:solidFill>
                        </a:rPr>
                        <a:t>:1</a:t>
                      </a:r>
                      <a:r>
                        <a:rPr lang="en-US" sz="2400" i="1" u="sng" dirty="0" smtClean="0">
                          <a:solidFill>
                            <a:sysClr val="windowText" lastClr="000000"/>
                          </a:solidFill>
                        </a:rPr>
                        <a:t>3</a:t>
                      </a:r>
                      <a:endParaRPr lang="en-US" sz="2400" i="1" u="sng" dirty="0" smtClean="0">
                        <a:solidFill>
                          <a:sysClr val="windowText" lastClr="000000"/>
                        </a:solidFill>
                        <a:latin typeface="+mn-lt"/>
                        <a:cs typeface="Arial"/>
                      </a:endParaRPr>
                    </a:p>
                  </a:txBody>
                  <a:tcPr anchor="ctr">
                    <a:solidFill>
                      <a:srgbClr val="00B0F0"/>
                    </a:solidFill>
                  </a:tcPr>
                </a:tc>
                <a:tc hMerge="1">
                  <a:txBody>
                    <a:bodyPr/>
                    <a:lstStyle/>
                    <a:p>
                      <a:endParaRPr lang="en-US"/>
                    </a:p>
                  </a:txBody>
                  <a:tcPr/>
                </a:tc>
                <a:tc>
                  <a:txBody>
                    <a:bodyPr/>
                    <a:lstStyle/>
                    <a:p>
                      <a:pPr marL="242570" marR="233045" algn="ctr">
                        <a:lnSpc>
                          <a:spcPct val="101699"/>
                        </a:lnSpc>
                      </a:pPr>
                      <a:r>
                        <a:rPr lang="en-US" sz="2400" i="1" u="sng" spc="5" dirty="0" smtClean="0">
                          <a:solidFill>
                            <a:sysClr val="windowText" lastClr="000000"/>
                          </a:solidFill>
                        </a:rPr>
                        <a:t> </a:t>
                      </a:r>
                      <a:r>
                        <a:rPr lang="en-US" sz="2400" i="1" u="sng" spc="-20" dirty="0" smtClean="0">
                          <a:solidFill>
                            <a:sysClr val="windowText" lastClr="000000"/>
                          </a:solidFill>
                        </a:rPr>
                        <a:t>4</a:t>
                      </a:r>
                      <a:r>
                        <a:rPr lang="en-US" sz="2400" i="1" u="sng" spc="-5" dirty="0" smtClean="0">
                          <a:solidFill>
                            <a:sysClr val="windowText" lastClr="000000"/>
                          </a:solidFill>
                        </a:rPr>
                        <a:t>:14</a:t>
                      </a:r>
                      <a:r>
                        <a:rPr lang="en-US" sz="2400" i="1" u="sng" dirty="0" smtClean="0">
                          <a:solidFill>
                            <a:sysClr val="windowText" lastClr="000000"/>
                          </a:solidFill>
                        </a:rPr>
                        <a:t>-</a:t>
                      </a:r>
                      <a:r>
                        <a:rPr lang="en-US" sz="2400" i="1" u="sng" spc="-5" dirty="0" smtClean="0">
                          <a:solidFill>
                            <a:sysClr val="windowText" lastClr="000000"/>
                          </a:solidFill>
                        </a:rPr>
                        <a:t>10:1</a:t>
                      </a:r>
                      <a:r>
                        <a:rPr lang="en-US" sz="2400" i="1" u="sng" dirty="0" smtClean="0">
                          <a:solidFill>
                            <a:sysClr val="windowText" lastClr="000000"/>
                          </a:solidFill>
                        </a:rPr>
                        <a:t>8</a:t>
                      </a:r>
                      <a:endParaRPr lang="en-US" sz="2400" i="1" u="sng" dirty="0" smtClean="0">
                        <a:solidFill>
                          <a:sysClr val="windowText" lastClr="000000"/>
                        </a:solidFill>
                        <a:latin typeface="+mn-lt"/>
                        <a:cs typeface="Arial"/>
                      </a:endParaRPr>
                    </a:p>
                  </a:txBody>
                  <a:tcPr anchor="ctr">
                    <a:solidFill>
                      <a:srgbClr val="00B0F0"/>
                    </a:solidFill>
                  </a:tcPr>
                </a:tc>
                <a:tc gridSpan="3">
                  <a:txBody>
                    <a:bodyPr/>
                    <a:lstStyle/>
                    <a:p>
                      <a:pPr algn="ctr">
                        <a:lnSpc>
                          <a:spcPct val="100000"/>
                        </a:lnSpc>
                      </a:pPr>
                      <a:r>
                        <a:rPr lang="en-US" sz="2400" i="1" u="sng" spc="-5" dirty="0" smtClean="0">
                          <a:solidFill>
                            <a:sysClr val="windowText" lastClr="000000"/>
                          </a:solidFill>
                        </a:rPr>
                        <a:t>1</a:t>
                      </a:r>
                      <a:r>
                        <a:rPr lang="en-US" sz="2400" i="1" u="sng" spc="-20" dirty="0" smtClean="0">
                          <a:solidFill>
                            <a:sysClr val="windowText" lastClr="000000"/>
                          </a:solidFill>
                        </a:rPr>
                        <a:t>0</a:t>
                      </a:r>
                      <a:r>
                        <a:rPr lang="en-US" sz="2400" i="1" u="sng" spc="-5" dirty="0" smtClean="0">
                          <a:solidFill>
                            <a:sysClr val="windowText" lastClr="000000"/>
                          </a:solidFill>
                        </a:rPr>
                        <a:t>:19</a:t>
                      </a:r>
                      <a:r>
                        <a:rPr lang="en-US" sz="2400" i="1" u="sng" dirty="0" smtClean="0">
                          <a:solidFill>
                            <a:sysClr val="windowText" lastClr="000000"/>
                          </a:solidFill>
                        </a:rPr>
                        <a:t>-</a:t>
                      </a:r>
                      <a:r>
                        <a:rPr lang="en-US" sz="2400" i="1" u="sng" spc="-5" dirty="0" smtClean="0">
                          <a:solidFill>
                            <a:sysClr val="windowText" lastClr="000000"/>
                          </a:solidFill>
                        </a:rPr>
                        <a:t>13:2</a:t>
                      </a:r>
                      <a:r>
                        <a:rPr lang="en-US" sz="2400" i="1" u="sng" dirty="0" smtClean="0">
                          <a:solidFill>
                            <a:sysClr val="windowText" lastClr="000000"/>
                          </a:solidFill>
                        </a:rPr>
                        <a:t>5</a:t>
                      </a:r>
                      <a:endParaRPr lang="en-US" sz="2400" i="1" u="sng" dirty="0" smtClean="0">
                        <a:solidFill>
                          <a:sysClr val="windowText" lastClr="000000"/>
                        </a:solidFill>
                        <a:latin typeface="+mn-lt"/>
                        <a:cs typeface="Arial"/>
                      </a:endParaRPr>
                    </a:p>
                  </a:txBody>
                  <a:tcPr anchor="ctr">
                    <a:solidFill>
                      <a:srgbClr val="00B0F0"/>
                    </a:solidFill>
                  </a:tcPr>
                </a:tc>
                <a:tc hMerge="1">
                  <a:txBody>
                    <a:bodyPr/>
                    <a:lstStyle/>
                    <a:p>
                      <a:endParaRPr lang="en-US"/>
                    </a:p>
                  </a:txBody>
                  <a:tcPr/>
                </a:tc>
                <a:tc hMerge="1">
                  <a:txBody>
                    <a:bodyPr/>
                    <a:lstStyle/>
                    <a:p>
                      <a:endParaRPr lang="en-US"/>
                    </a:p>
                  </a:txBody>
                  <a:tcPr/>
                </a:tc>
              </a:tr>
              <a:tr h="1808901">
                <a:tc>
                  <a:txBody>
                    <a:bodyPr/>
                    <a:lstStyle/>
                    <a:p>
                      <a:pPr algn="ctr"/>
                      <a:r>
                        <a:rPr lang="en-US" sz="2400" b="1" i="1" dirty="0" smtClean="0">
                          <a:solidFill>
                            <a:srgbClr val="FF0000"/>
                          </a:solidFill>
                        </a:rPr>
                        <a:t>Outline</a:t>
                      </a:r>
                      <a:endParaRPr lang="en-US" sz="2400" b="1" i="1" dirty="0">
                        <a:solidFill>
                          <a:srgbClr val="FF0000"/>
                        </a:solidFill>
                        <a:latin typeface="+mn-lt"/>
                      </a:endParaRPr>
                    </a:p>
                  </a:txBody>
                  <a:tcPr anchor="ctr">
                    <a:solidFill>
                      <a:schemeClr val="tx1"/>
                    </a:solidFill>
                  </a:tcPr>
                </a:tc>
                <a:tc gridSpan="2">
                  <a:txBody>
                    <a:bodyPr/>
                    <a:lstStyle/>
                    <a:p>
                      <a:pPr marL="283845" marR="272415" algn="ctr">
                        <a:lnSpc>
                          <a:spcPct val="101699"/>
                        </a:lnSpc>
                      </a:pPr>
                      <a:r>
                        <a:rPr lang="en-US" sz="1800" b="1" i="1" u="sng" spc="-5" dirty="0" smtClean="0">
                          <a:solidFill>
                            <a:srgbClr val="FFFF00"/>
                          </a:solidFill>
                        </a:rPr>
                        <a:t>Jes</a:t>
                      </a:r>
                      <a:r>
                        <a:rPr lang="en-US" sz="1800" b="1" i="1" u="sng" dirty="0" smtClean="0">
                          <a:solidFill>
                            <a:srgbClr val="FFFF00"/>
                          </a:solidFill>
                        </a:rPr>
                        <a:t>us</a:t>
                      </a:r>
                      <a:r>
                        <a:rPr lang="en-US" sz="1800" b="1" i="1" u="sng" spc="-5" dirty="0" smtClean="0">
                          <a:solidFill>
                            <a:srgbClr val="FFFF00"/>
                          </a:solidFill>
                        </a:rPr>
                        <a:t> C</a:t>
                      </a:r>
                      <a:r>
                        <a:rPr lang="en-US" sz="1800" b="1" i="1" u="sng" dirty="0" smtClean="0">
                          <a:solidFill>
                            <a:srgbClr val="FFFF00"/>
                          </a:solidFill>
                        </a:rPr>
                        <a:t>h</a:t>
                      </a:r>
                      <a:r>
                        <a:rPr lang="en-US" sz="1800" b="1" i="1" u="sng" spc="-5" dirty="0" smtClean="0">
                          <a:solidFill>
                            <a:srgbClr val="FFFF00"/>
                          </a:solidFill>
                        </a:rPr>
                        <a:t>ris</a:t>
                      </a:r>
                      <a:r>
                        <a:rPr lang="en-US" sz="1800" b="1" i="1" u="sng" spc="-10" dirty="0" smtClean="0">
                          <a:solidFill>
                            <a:srgbClr val="FFFF00"/>
                          </a:solidFill>
                        </a:rPr>
                        <a:t>t</a:t>
                      </a:r>
                      <a:r>
                        <a:rPr lang="en-US" sz="1800" b="1" i="1" u="sng" dirty="0" smtClean="0">
                          <a:solidFill>
                            <a:srgbClr val="FFFF00"/>
                          </a:solidFill>
                        </a:rPr>
                        <a:t>:</a:t>
                      </a:r>
                      <a:r>
                        <a:rPr lang="en-US" sz="1800" b="1" i="1" u="sng" spc="5" dirty="0" smtClean="0">
                          <a:solidFill>
                            <a:srgbClr val="FFFF00"/>
                          </a:solidFill>
                        </a:rPr>
                        <a:t> </a:t>
                      </a:r>
                      <a:r>
                        <a:rPr lang="en-US" sz="1800" b="1" i="1" u="sng" spc="-10" dirty="0" smtClean="0">
                          <a:solidFill>
                            <a:srgbClr val="FFFF00"/>
                          </a:solidFill>
                        </a:rPr>
                        <a:t>S</a:t>
                      </a:r>
                      <a:r>
                        <a:rPr lang="en-US" sz="1800" b="1" i="1" u="sng" dirty="0" smtClean="0">
                          <a:solidFill>
                            <a:srgbClr val="FFFF00"/>
                          </a:solidFill>
                        </a:rPr>
                        <a:t>up</a:t>
                      </a:r>
                      <a:r>
                        <a:rPr lang="en-US" sz="1800" b="1" i="1" u="sng" spc="-5" dirty="0" smtClean="0">
                          <a:solidFill>
                            <a:srgbClr val="FFFF00"/>
                          </a:solidFill>
                        </a:rPr>
                        <a:t>er</a:t>
                      </a:r>
                      <a:r>
                        <a:rPr lang="en-US" sz="1800" b="1" i="1" u="sng" spc="-15" dirty="0" smtClean="0">
                          <a:solidFill>
                            <a:srgbClr val="FFFF00"/>
                          </a:solidFill>
                        </a:rPr>
                        <a:t>i</a:t>
                      </a:r>
                      <a:r>
                        <a:rPr lang="en-US" sz="1800" b="1" i="1" u="sng" dirty="0" smtClean="0">
                          <a:solidFill>
                            <a:srgbClr val="FFFF00"/>
                          </a:solidFill>
                        </a:rPr>
                        <a:t>or</a:t>
                      </a:r>
                      <a:r>
                        <a:rPr lang="en-US" sz="1800" b="1" i="1" u="sng" spc="-5" dirty="0" smtClean="0">
                          <a:solidFill>
                            <a:srgbClr val="FFFF00"/>
                          </a:solidFill>
                        </a:rPr>
                        <a:t> i</a:t>
                      </a:r>
                      <a:r>
                        <a:rPr lang="en-US" sz="1800" b="1" i="1" u="sng" dirty="0" smtClean="0">
                          <a:solidFill>
                            <a:srgbClr val="FFFF00"/>
                          </a:solidFill>
                        </a:rPr>
                        <a:t>n</a:t>
                      </a:r>
                      <a:r>
                        <a:rPr lang="en-US" sz="1800" b="1" i="1" u="sng" spc="-10" dirty="0" smtClean="0">
                          <a:solidFill>
                            <a:srgbClr val="FFFF00"/>
                          </a:solidFill>
                        </a:rPr>
                        <a:t> </a:t>
                      </a:r>
                      <a:r>
                        <a:rPr lang="en-US" sz="1800" b="1" i="1" u="sng" spc="-5" dirty="0" smtClean="0">
                          <a:solidFill>
                            <a:srgbClr val="FFFF00"/>
                          </a:solidFill>
                        </a:rPr>
                        <a:t>Hi</a:t>
                      </a:r>
                      <a:r>
                        <a:rPr lang="en-US" sz="1800" b="1" i="1" u="sng" dirty="0" smtClean="0">
                          <a:solidFill>
                            <a:srgbClr val="FFFF00"/>
                          </a:solidFill>
                        </a:rPr>
                        <a:t>s </a:t>
                      </a:r>
                      <a:r>
                        <a:rPr lang="en-US" sz="1800" b="1" i="1" u="sng" spc="-10" dirty="0" smtClean="0">
                          <a:solidFill>
                            <a:srgbClr val="FFFF00"/>
                          </a:solidFill>
                        </a:rPr>
                        <a:t>P</a:t>
                      </a:r>
                      <a:r>
                        <a:rPr lang="en-US" sz="1800" b="1" i="1" u="sng" spc="-5" dirty="0" smtClean="0">
                          <a:solidFill>
                            <a:srgbClr val="FFFF00"/>
                          </a:solidFill>
                        </a:rPr>
                        <a:t>ers</a:t>
                      </a:r>
                      <a:r>
                        <a:rPr lang="en-US" sz="1800" b="1" i="1" u="sng" dirty="0" smtClean="0">
                          <a:solidFill>
                            <a:srgbClr val="FFFF00"/>
                          </a:solidFill>
                        </a:rPr>
                        <a:t>on</a:t>
                      </a:r>
                    </a:p>
                    <a:p>
                      <a:pPr marL="283845" marR="272415" algn="ctr">
                        <a:lnSpc>
                          <a:spcPct val="101699"/>
                        </a:lnSpc>
                      </a:pPr>
                      <a:r>
                        <a:rPr lang="en-US" sz="1800" b="1" i="1" dirty="0" smtClean="0">
                          <a:solidFill>
                            <a:schemeClr val="bg1"/>
                          </a:solidFill>
                        </a:rPr>
                        <a:t>(</a:t>
                      </a:r>
                      <a:r>
                        <a:rPr lang="en-US" sz="1800" b="1" i="1" spc="-10" dirty="0" smtClean="0">
                          <a:solidFill>
                            <a:schemeClr val="bg1"/>
                          </a:solidFill>
                        </a:rPr>
                        <a:t>S</a:t>
                      </a:r>
                      <a:r>
                        <a:rPr lang="en-US" sz="1800" b="1" i="1" spc="-5" dirty="0" smtClean="0">
                          <a:solidFill>
                            <a:schemeClr val="bg1"/>
                          </a:solidFill>
                        </a:rPr>
                        <a:t>upe</a:t>
                      </a:r>
                      <a:r>
                        <a:rPr lang="en-US" sz="1800" b="1" i="1" dirty="0" smtClean="0">
                          <a:solidFill>
                            <a:schemeClr val="bg1"/>
                          </a:solidFill>
                        </a:rPr>
                        <a:t>r</a:t>
                      </a:r>
                      <a:r>
                        <a:rPr lang="en-US" sz="1800" b="1" i="1" spc="-10" dirty="0" smtClean="0">
                          <a:solidFill>
                            <a:schemeClr val="bg1"/>
                          </a:solidFill>
                        </a:rPr>
                        <a:t>i</a:t>
                      </a:r>
                      <a:r>
                        <a:rPr lang="en-US" sz="1800" b="1" i="1" spc="-5" dirty="0" smtClean="0">
                          <a:solidFill>
                            <a:schemeClr val="bg1"/>
                          </a:solidFill>
                        </a:rPr>
                        <a:t>o</a:t>
                      </a:r>
                      <a:r>
                        <a:rPr lang="en-US" sz="1800" b="1" i="1" dirty="0" smtClean="0">
                          <a:solidFill>
                            <a:schemeClr val="bg1"/>
                          </a:solidFill>
                        </a:rPr>
                        <a:t>r</a:t>
                      </a:r>
                      <a:r>
                        <a:rPr lang="en-US" sz="1800" b="1" i="1" spc="5" dirty="0" smtClean="0">
                          <a:solidFill>
                            <a:schemeClr val="bg1"/>
                          </a:solidFill>
                        </a:rPr>
                        <a:t> </a:t>
                      </a:r>
                      <a:r>
                        <a:rPr lang="en-US" sz="1800" b="1" i="1" spc="-5" dirty="0" smtClean="0">
                          <a:solidFill>
                            <a:schemeClr val="bg1"/>
                          </a:solidFill>
                        </a:rPr>
                        <a:t>to</a:t>
                      </a:r>
                      <a:r>
                        <a:rPr lang="en-US" sz="1800" b="1" i="1" spc="-15" dirty="0" smtClean="0">
                          <a:solidFill>
                            <a:schemeClr val="bg1"/>
                          </a:solidFill>
                        </a:rPr>
                        <a:t>:</a:t>
                      </a:r>
                      <a:r>
                        <a:rPr lang="en-US" sz="1800" b="1" i="1" dirty="0" smtClean="0">
                          <a:solidFill>
                            <a:schemeClr val="bg1"/>
                          </a:solidFill>
                        </a:rPr>
                        <a:t>)</a:t>
                      </a:r>
                    </a:p>
                    <a:p>
                      <a:pPr marL="134620" marR="123825" algn="ctr">
                        <a:lnSpc>
                          <a:spcPct val="100800"/>
                        </a:lnSpc>
                      </a:pPr>
                      <a:r>
                        <a:rPr lang="en-US" sz="1400" b="1" spc="-10" dirty="0" smtClean="0">
                          <a:solidFill>
                            <a:schemeClr val="bg1"/>
                          </a:solidFill>
                        </a:rPr>
                        <a:t>P</a:t>
                      </a:r>
                      <a:r>
                        <a:rPr lang="en-US" sz="1400" b="1" dirty="0" smtClean="0">
                          <a:solidFill>
                            <a:schemeClr val="bg1"/>
                          </a:solidFill>
                        </a:rPr>
                        <a:t>r</a:t>
                      </a:r>
                      <a:r>
                        <a:rPr lang="en-US" sz="1400" b="1" spc="-5" dirty="0" smtClean="0">
                          <a:solidFill>
                            <a:schemeClr val="bg1"/>
                          </a:solidFill>
                        </a:rPr>
                        <a:t>ophet</a:t>
                      </a:r>
                      <a:r>
                        <a:rPr lang="en-US" sz="1400" b="1" spc="-10" dirty="0" smtClean="0">
                          <a:solidFill>
                            <a:schemeClr val="bg1"/>
                          </a:solidFill>
                        </a:rPr>
                        <a:t>s</a:t>
                      </a:r>
                      <a:r>
                        <a:rPr lang="en-US" sz="1400" b="1" dirty="0" smtClean="0">
                          <a:solidFill>
                            <a:schemeClr val="bg1"/>
                          </a:solidFill>
                        </a:rPr>
                        <a:t>, Angels, </a:t>
                      </a:r>
                      <a:r>
                        <a:rPr lang="en-US" sz="1400" b="1" spc="-20" dirty="0" smtClean="0">
                          <a:solidFill>
                            <a:schemeClr val="bg1"/>
                          </a:solidFill>
                        </a:rPr>
                        <a:t>M</a:t>
                      </a:r>
                      <a:r>
                        <a:rPr lang="en-US" sz="1400" b="1" spc="-5" dirty="0" smtClean="0">
                          <a:solidFill>
                            <a:schemeClr val="bg1"/>
                          </a:solidFill>
                        </a:rPr>
                        <a:t>o</a:t>
                      </a:r>
                      <a:r>
                        <a:rPr lang="en-US" sz="1400" b="1" spc="-10" dirty="0" smtClean="0">
                          <a:solidFill>
                            <a:schemeClr val="bg1"/>
                          </a:solidFill>
                        </a:rPr>
                        <a:t>s</a:t>
                      </a:r>
                      <a:r>
                        <a:rPr lang="en-US" sz="1400" b="1" spc="-5" dirty="0" smtClean="0">
                          <a:solidFill>
                            <a:schemeClr val="bg1"/>
                          </a:solidFill>
                        </a:rPr>
                        <a:t>e</a:t>
                      </a:r>
                      <a:r>
                        <a:rPr lang="en-US" sz="1400" b="1" dirty="0" smtClean="0">
                          <a:solidFill>
                            <a:schemeClr val="bg1"/>
                          </a:solidFill>
                        </a:rPr>
                        <a:t>s, </a:t>
                      </a:r>
                      <a:r>
                        <a:rPr lang="en-US" sz="1400" b="1" spc="-10" dirty="0" smtClean="0">
                          <a:solidFill>
                            <a:schemeClr val="bg1"/>
                          </a:solidFill>
                        </a:rPr>
                        <a:t>Joshua</a:t>
                      </a:r>
                      <a:r>
                        <a:rPr lang="en-US" sz="1400" b="1" dirty="0" smtClean="0">
                          <a:solidFill>
                            <a:schemeClr val="bg1"/>
                          </a:solidFill>
                        </a:rPr>
                        <a:t>, </a:t>
                      </a:r>
                      <a:r>
                        <a:rPr lang="en-US" sz="1400" b="1" spc="-10" dirty="0" smtClean="0">
                          <a:solidFill>
                            <a:schemeClr val="bg1"/>
                          </a:solidFill>
                        </a:rPr>
                        <a:t>O</a:t>
                      </a:r>
                      <a:r>
                        <a:rPr lang="en-US" sz="1400" b="1" spc="-5" dirty="0" smtClean="0">
                          <a:solidFill>
                            <a:schemeClr val="bg1"/>
                          </a:solidFill>
                        </a:rPr>
                        <a:t>the</a:t>
                      </a:r>
                      <a:r>
                        <a:rPr lang="en-US" sz="1400" b="1" dirty="0" smtClean="0">
                          <a:solidFill>
                            <a:schemeClr val="bg1"/>
                          </a:solidFill>
                        </a:rPr>
                        <a:t>r</a:t>
                      </a:r>
                      <a:r>
                        <a:rPr lang="en-US" sz="1400" b="1" spc="-10" dirty="0" smtClean="0">
                          <a:solidFill>
                            <a:schemeClr val="bg1"/>
                          </a:solidFill>
                        </a:rPr>
                        <a:t> P</a:t>
                      </a:r>
                      <a:r>
                        <a:rPr lang="en-US" sz="1400" b="1" dirty="0" smtClean="0">
                          <a:solidFill>
                            <a:schemeClr val="bg1"/>
                          </a:solidFill>
                        </a:rPr>
                        <a:t>r</a:t>
                      </a:r>
                      <a:r>
                        <a:rPr lang="en-US" sz="1400" b="1" spc="-10" dirty="0" smtClean="0">
                          <a:solidFill>
                            <a:schemeClr val="bg1"/>
                          </a:solidFill>
                        </a:rPr>
                        <a:t>i</a:t>
                      </a:r>
                      <a:r>
                        <a:rPr lang="en-US" sz="1400" b="1" spc="-5" dirty="0" smtClean="0">
                          <a:solidFill>
                            <a:schemeClr val="bg1"/>
                          </a:solidFill>
                        </a:rPr>
                        <a:t>e</a:t>
                      </a:r>
                      <a:r>
                        <a:rPr lang="en-US" sz="1400" b="1" dirty="0" smtClean="0">
                          <a:solidFill>
                            <a:schemeClr val="bg1"/>
                          </a:solidFill>
                        </a:rPr>
                        <a:t>st</a:t>
                      </a:r>
                    </a:p>
                  </a:txBody>
                  <a:tcPr anchor="ctr">
                    <a:solidFill>
                      <a:schemeClr val="tx1"/>
                    </a:solidFill>
                  </a:tcPr>
                </a:tc>
                <a:tc hMerge="1">
                  <a:txBody>
                    <a:bodyPr/>
                    <a:lstStyle/>
                    <a:p>
                      <a:endParaRPr lang="en-US"/>
                    </a:p>
                  </a:txBody>
                  <a:tcPr/>
                </a:tc>
                <a:tc>
                  <a:txBody>
                    <a:bodyPr/>
                    <a:lstStyle/>
                    <a:p>
                      <a:pPr marL="242570" marR="233045" algn="ctr">
                        <a:lnSpc>
                          <a:spcPct val="101699"/>
                        </a:lnSpc>
                      </a:pPr>
                      <a:r>
                        <a:rPr lang="en-US" sz="1800" b="1" i="1" u="sng" spc="-5" dirty="0" smtClean="0">
                          <a:solidFill>
                            <a:srgbClr val="FFFF00"/>
                          </a:solidFill>
                        </a:rPr>
                        <a:t>Jes</a:t>
                      </a:r>
                      <a:r>
                        <a:rPr lang="en-US" sz="1800" b="1" i="1" u="sng" dirty="0" smtClean="0">
                          <a:solidFill>
                            <a:srgbClr val="FFFF00"/>
                          </a:solidFill>
                        </a:rPr>
                        <a:t>us</a:t>
                      </a:r>
                      <a:r>
                        <a:rPr lang="en-US" sz="1800" b="1" i="1" u="sng" spc="-5" dirty="0" smtClean="0">
                          <a:solidFill>
                            <a:srgbClr val="FFFF00"/>
                          </a:solidFill>
                        </a:rPr>
                        <a:t> C</a:t>
                      </a:r>
                      <a:r>
                        <a:rPr lang="en-US" sz="1800" b="1" i="1" u="sng" dirty="0" smtClean="0">
                          <a:solidFill>
                            <a:srgbClr val="FFFF00"/>
                          </a:solidFill>
                        </a:rPr>
                        <a:t>h</a:t>
                      </a:r>
                      <a:r>
                        <a:rPr lang="en-US" sz="1800" b="1" i="1" u="sng" spc="-5" dirty="0" smtClean="0">
                          <a:solidFill>
                            <a:srgbClr val="FFFF00"/>
                          </a:solidFill>
                        </a:rPr>
                        <a:t>ris</a:t>
                      </a:r>
                      <a:r>
                        <a:rPr lang="en-US" sz="1800" b="1" i="1" u="sng" spc="-10" dirty="0" smtClean="0">
                          <a:solidFill>
                            <a:srgbClr val="FFFF00"/>
                          </a:solidFill>
                        </a:rPr>
                        <a:t>t</a:t>
                      </a:r>
                      <a:r>
                        <a:rPr lang="en-US" sz="1800" b="1" i="1" u="sng" dirty="0" smtClean="0">
                          <a:solidFill>
                            <a:srgbClr val="FFFF00"/>
                          </a:solidFill>
                        </a:rPr>
                        <a:t>:</a:t>
                      </a:r>
                      <a:r>
                        <a:rPr lang="en-US" sz="1800" b="1" i="1" u="sng" spc="5" dirty="0" smtClean="0">
                          <a:solidFill>
                            <a:srgbClr val="FFFF00"/>
                          </a:solidFill>
                        </a:rPr>
                        <a:t> </a:t>
                      </a:r>
                      <a:r>
                        <a:rPr lang="en-US" sz="1800" b="1" i="1" u="sng" spc="-10" dirty="0" smtClean="0">
                          <a:solidFill>
                            <a:srgbClr val="FFFF00"/>
                          </a:solidFill>
                        </a:rPr>
                        <a:t>S</a:t>
                      </a:r>
                      <a:r>
                        <a:rPr lang="en-US" sz="1800" b="1" i="1" u="sng" dirty="0" smtClean="0">
                          <a:solidFill>
                            <a:srgbClr val="FFFF00"/>
                          </a:solidFill>
                        </a:rPr>
                        <a:t>up</a:t>
                      </a:r>
                      <a:r>
                        <a:rPr lang="en-US" sz="1800" b="1" i="1" u="sng" spc="-5" dirty="0" smtClean="0">
                          <a:solidFill>
                            <a:srgbClr val="FFFF00"/>
                          </a:solidFill>
                        </a:rPr>
                        <a:t>er</a:t>
                      </a:r>
                      <a:r>
                        <a:rPr lang="en-US" sz="1800" b="1" i="1" u="sng" spc="-15" dirty="0" smtClean="0">
                          <a:solidFill>
                            <a:srgbClr val="FFFF00"/>
                          </a:solidFill>
                        </a:rPr>
                        <a:t>i</a:t>
                      </a:r>
                      <a:r>
                        <a:rPr lang="en-US" sz="1800" b="1" i="1" u="sng" dirty="0" smtClean="0">
                          <a:solidFill>
                            <a:srgbClr val="FFFF00"/>
                          </a:solidFill>
                        </a:rPr>
                        <a:t>or</a:t>
                      </a:r>
                      <a:r>
                        <a:rPr lang="en-US" sz="1800" b="1" i="1" u="sng" spc="-5" dirty="0" smtClean="0">
                          <a:solidFill>
                            <a:srgbClr val="FFFF00"/>
                          </a:solidFill>
                        </a:rPr>
                        <a:t> a</a:t>
                      </a:r>
                      <a:r>
                        <a:rPr lang="en-US" sz="1800" b="1" i="1" u="sng" dirty="0" smtClean="0">
                          <a:solidFill>
                            <a:srgbClr val="FFFF00"/>
                          </a:solidFill>
                        </a:rPr>
                        <a:t>s</a:t>
                      </a:r>
                      <a:r>
                        <a:rPr lang="en-US" sz="1800" b="1" i="1" u="sng" spc="-5" dirty="0" smtClean="0">
                          <a:solidFill>
                            <a:srgbClr val="FFFF00"/>
                          </a:solidFill>
                        </a:rPr>
                        <a:t> </a:t>
                      </a:r>
                      <a:r>
                        <a:rPr lang="en-US" sz="1800" b="1" i="1" u="sng" dirty="0" smtClean="0">
                          <a:solidFill>
                            <a:srgbClr val="FFFF00"/>
                          </a:solidFill>
                        </a:rPr>
                        <a:t>our </a:t>
                      </a:r>
                      <a:r>
                        <a:rPr lang="en-US" sz="1800" b="1" i="1" u="sng" spc="-10" dirty="0" smtClean="0">
                          <a:solidFill>
                            <a:srgbClr val="FFFF00"/>
                          </a:solidFill>
                        </a:rPr>
                        <a:t>P</a:t>
                      </a:r>
                      <a:r>
                        <a:rPr lang="en-US" sz="1800" b="1" i="1" u="sng" spc="-5" dirty="0" smtClean="0">
                          <a:solidFill>
                            <a:srgbClr val="FFFF00"/>
                          </a:solidFill>
                        </a:rPr>
                        <a:t>ries</a:t>
                      </a:r>
                      <a:r>
                        <a:rPr lang="en-US" sz="1800" b="1" i="1" u="sng" dirty="0" smtClean="0">
                          <a:solidFill>
                            <a:srgbClr val="FFFF00"/>
                          </a:solidFill>
                        </a:rPr>
                        <a:t>t</a:t>
                      </a:r>
                      <a:r>
                        <a:rPr lang="en-US" sz="1800" b="1" i="1" u="sng" spc="-10" dirty="0" smtClean="0">
                          <a:solidFill>
                            <a:srgbClr val="FFFF00"/>
                          </a:solidFill>
                        </a:rPr>
                        <a:t> </a:t>
                      </a:r>
                    </a:p>
                    <a:p>
                      <a:pPr marL="242570" marR="233045" algn="ctr">
                        <a:lnSpc>
                          <a:spcPct val="101699"/>
                        </a:lnSpc>
                      </a:pPr>
                      <a:r>
                        <a:rPr lang="en-US" sz="1800" b="1" i="1" dirty="0" smtClean="0">
                          <a:solidFill>
                            <a:schemeClr val="bg1"/>
                          </a:solidFill>
                        </a:rPr>
                        <a:t>(</a:t>
                      </a:r>
                      <a:r>
                        <a:rPr lang="en-US" sz="1800" b="1" i="1" spc="-10" dirty="0" smtClean="0">
                          <a:solidFill>
                            <a:schemeClr val="bg1"/>
                          </a:solidFill>
                        </a:rPr>
                        <a:t>Superior</a:t>
                      </a:r>
                      <a:r>
                        <a:rPr lang="en-US" sz="1800" b="1" i="1" spc="-10" baseline="0" dirty="0" smtClean="0">
                          <a:solidFill>
                            <a:schemeClr val="bg1"/>
                          </a:solidFill>
                        </a:rPr>
                        <a:t> to:</a:t>
                      </a:r>
                      <a:r>
                        <a:rPr lang="en-US" sz="1800" b="1" i="1" dirty="0" smtClean="0">
                          <a:solidFill>
                            <a:schemeClr val="bg1"/>
                          </a:solidFill>
                        </a:rPr>
                        <a:t>)</a:t>
                      </a:r>
                    </a:p>
                    <a:p>
                      <a:pPr marL="105410" marR="97790" algn="ctr">
                        <a:lnSpc>
                          <a:spcPct val="100800"/>
                        </a:lnSpc>
                      </a:pPr>
                      <a:r>
                        <a:rPr lang="en-US" sz="1400" b="1" spc="-10" dirty="0" smtClean="0">
                          <a:solidFill>
                            <a:schemeClr val="bg1"/>
                          </a:solidFill>
                        </a:rPr>
                        <a:t>E</a:t>
                      </a:r>
                      <a:r>
                        <a:rPr lang="en-US" sz="1400" b="1" spc="-5" dirty="0" smtClean="0">
                          <a:solidFill>
                            <a:schemeClr val="bg1"/>
                          </a:solidFill>
                        </a:rPr>
                        <a:t>a</a:t>
                      </a:r>
                      <a:r>
                        <a:rPr lang="en-US" sz="1400" b="1" dirty="0" smtClean="0">
                          <a:solidFill>
                            <a:schemeClr val="bg1"/>
                          </a:solidFill>
                        </a:rPr>
                        <a:t>r</a:t>
                      </a:r>
                      <a:r>
                        <a:rPr lang="en-US" sz="1400" b="1" spc="-5" dirty="0" smtClean="0">
                          <a:solidFill>
                            <a:schemeClr val="bg1"/>
                          </a:solidFill>
                        </a:rPr>
                        <a:t>th</a:t>
                      </a:r>
                      <a:r>
                        <a:rPr lang="en-US" sz="1400" b="1" spc="5" dirty="0" smtClean="0">
                          <a:solidFill>
                            <a:schemeClr val="bg1"/>
                          </a:solidFill>
                        </a:rPr>
                        <a:t>l</a:t>
                      </a:r>
                      <a:r>
                        <a:rPr lang="en-US" sz="1400" b="1" dirty="0" smtClean="0">
                          <a:solidFill>
                            <a:schemeClr val="bg1"/>
                          </a:solidFill>
                        </a:rPr>
                        <a:t>y</a:t>
                      </a:r>
                      <a:r>
                        <a:rPr lang="en-US" sz="1400" b="1" spc="-20" dirty="0" smtClean="0">
                          <a:solidFill>
                            <a:schemeClr val="bg1"/>
                          </a:solidFill>
                        </a:rPr>
                        <a:t> </a:t>
                      </a:r>
                      <a:r>
                        <a:rPr lang="en-US" sz="1400" b="1" spc="-10" dirty="0" smtClean="0">
                          <a:solidFill>
                            <a:schemeClr val="bg1"/>
                          </a:solidFill>
                        </a:rPr>
                        <a:t>P</a:t>
                      </a:r>
                      <a:r>
                        <a:rPr lang="en-US" sz="1400" b="1" dirty="0" smtClean="0">
                          <a:solidFill>
                            <a:schemeClr val="bg1"/>
                          </a:solidFill>
                        </a:rPr>
                        <a:t>r</a:t>
                      </a:r>
                      <a:r>
                        <a:rPr lang="en-US" sz="1400" b="1" spc="-10" dirty="0" smtClean="0">
                          <a:solidFill>
                            <a:schemeClr val="bg1"/>
                          </a:solidFill>
                        </a:rPr>
                        <a:t>i</a:t>
                      </a:r>
                      <a:r>
                        <a:rPr lang="en-US" sz="1400" b="1" spc="-5" dirty="0" smtClean="0">
                          <a:solidFill>
                            <a:schemeClr val="bg1"/>
                          </a:solidFill>
                        </a:rPr>
                        <a:t>e</a:t>
                      </a:r>
                      <a:r>
                        <a:rPr lang="en-US" sz="1400" b="1" dirty="0" smtClean="0">
                          <a:solidFill>
                            <a:schemeClr val="bg1"/>
                          </a:solidFill>
                        </a:rPr>
                        <a:t>s</a:t>
                      </a:r>
                      <a:r>
                        <a:rPr lang="en-US" sz="1400" b="1" spc="-5" dirty="0" smtClean="0">
                          <a:solidFill>
                            <a:schemeClr val="bg1"/>
                          </a:solidFill>
                        </a:rPr>
                        <a:t>thood</a:t>
                      </a:r>
                      <a:r>
                        <a:rPr lang="en-US" sz="1400" b="1" dirty="0" smtClean="0">
                          <a:solidFill>
                            <a:schemeClr val="bg1"/>
                          </a:solidFill>
                        </a:rPr>
                        <a:t>, </a:t>
                      </a:r>
                      <a:r>
                        <a:rPr lang="en-US" sz="1400" b="1" spc="-20" dirty="0" smtClean="0">
                          <a:solidFill>
                            <a:schemeClr val="bg1"/>
                          </a:solidFill>
                        </a:rPr>
                        <a:t>M</a:t>
                      </a:r>
                      <a:r>
                        <a:rPr lang="en-US" sz="1400" b="1" spc="5" dirty="0" smtClean="0">
                          <a:solidFill>
                            <a:schemeClr val="bg1"/>
                          </a:solidFill>
                        </a:rPr>
                        <a:t>o</a:t>
                      </a:r>
                      <a:r>
                        <a:rPr lang="en-US" sz="1400" b="1" dirty="0" smtClean="0">
                          <a:solidFill>
                            <a:schemeClr val="bg1"/>
                          </a:solidFill>
                        </a:rPr>
                        <a:t>s</a:t>
                      </a:r>
                      <a:r>
                        <a:rPr lang="en-US" sz="1400" b="1" spc="-5" dirty="0" smtClean="0">
                          <a:solidFill>
                            <a:schemeClr val="bg1"/>
                          </a:solidFill>
                        </a:rPr>
                        <a:t>a</a:t>
                      </a:r>
                      <a:r>
                        <a:rPr lang="en-US" sz="1400" b="1" spc="-10" dirty="0" smtClean="0">
                          <a:solidFill>
                            <a:schemeClr val="bg1"/>
                          </a:solidFill>
                        </a:rPr>
                        <a:t>i</a:t>
                      </a:r>
                      <a:r>
                        <a:rPr lang="en-US" sz="1400" b="1" dirty="0" smtClean="0">
                          <a:solidFill>
                            <a:schemeClr val="bg1"/>
                          </a:solidFill>
                        </a:rPr>
                        <a:t>c</a:t>
                      </a:r>
                      <a:r>
                        <a:rPr lang="en-US" sz="1400" b="1" spc="5" dirty="0" smtClean="0">
                          <a:solidFill>
                            <a:schemeClr val="bg1"/>
                          </a:solidFill>
                        </a:rPr>
                        <a:t> </a:t>
                      </a:r>
                      <a:r>
                        <a:rPr lang="en-US" sz="1400" b="1" spc="-10" dirty="0" smtClean="0">
                          <a:solidFill>
                            <a:schemeClr val="bg1"/>
                          </a:solidFill>
                        </a:rPr>
                        <a:t>S</a:t>
                      </a:r>
                      <a:r>
                        <a:rPr lang="en-US" sz="1400" b="1" spc="-20" dirty="0" smtClean="0">
                          <a:solidFill>
                            <a:schemeClr val="bg1"/>
                          </a:solidFill>
                        </a:rPr>
                        <a:t>y</a:t>
                      </a:r>
                      <a:r>
                        <a:rPr lang="en-US" sz="1400" b="1" dirty="0" smtClean="0">
                          <a:solidFill>
                            <a:schemeClr val="bg1"/>
                          </a:solidFill>
                        </a:rPr>
                        <a:t>s</a:t>
                      </a:r>
                      <a:r>
                        <a:rPr lang="en-US" sz="1400" b="1" spc="-5" dirty="0" smtClean="0">
                          <a:solidFill>
                            <a:schemeClr val="bg1"/>
                          </a:solidFill>
                        </a:rPr>
                        <a:t>te</a:t>
                      </a:r>
                      <a:r>
                        <a:rPr lang="en-US" sz="1400" b="1" spc="5" dirty="0" smtClean="0">
                          <a:solidFill>
                            <a:schemeClr val="bg1"/>
                          </a:solidFill>
                        </a:rPr>
                        <a:t>m</a:t>
                      </a:r>
                      <a:r>
                        <a:rPr lang="en-US" sz="1400" b="1" dirty="0" smtClean="0">
                          <a:solidFill>
                            <a:schemeClr val="bg1"/>
                          </a:solidFill>
                        </a:rPr>
                        <a:t>, </a:t>
                      </a:r>
                      <a:r>
                        <a:rPr lang="en-US" sz="1400" b="1" spc="-10" dirty="0" smtClean="0">
                          <a:solidFill>
                            <a:schemeClr val="bg1"/>
                          </a:solidFill>
                        </a:rPr>
                        <a:t>A</a:t>
                      </a:r>
                      <a:r>
                        <a:rPr lang="en-US" sz="1400" b="1" spc="5" dirty="0" smtClean="0">
                          <a:solidFill>
                            <a:schemeClr val="bg1"/>
                          </a:solidFill>
                        </a:rPr>
                        <a:t>n</a:t>
                      </a:r>
                      <a:r>
                        <a:rPr lang="en-US" sz="1400" b="1" spc="-10" dirty="0" smtClean="0">
                          <a:solidFill>
                            <a:schemeClr val="bg1"/>
                          </a:solidFill>
                        </a:rPr>
                        <a:t>i</a:t>
                      </a:r>
                      <a:r>
                        <a:rPr lang="en-US" sz="1400" b="1" spc="5" dirty="0" smtClean="0">
                          <a:solidFill>
                            <a:schemeClr val="bg1"/>
                          </a:solidFill>
                        </a:rPr>
                        <a:t>m</a:t>
                      </a:r>
                      <a:r>
                        <a:rPr lang="en-US" sz="1400" b="1" spc="-5" dirty="0" smtClean="0">
                          <a:solidFill>
                            <a:schemeClr val="bg1"/>
                          </a:solidFill>
                        </a:rPr>
                        <a:t>a</a:t>
                      </a:r>
                      <a:r>
                        <a:rPr lang="en-US" sz="1400" b="1" dirty="0" smtClean="0">
                          <a:solidFill>
                            <a:schemeClr val="bg1"/>
                          </a:solidFill>
                        </a:rPr>
                        <a:t>l</a:t>
                      </a:r>
                      <a:r>
                        <a:rPr lang="en-US" sz="1400" b="1" spc="-5" dirty="0" smtClean="0">
                          <a:solidFill>
                            <a:schemeClr val="bg1"/>
                          </a:solidFill>
                        </a:rPr>
                        <a:t> </a:t>
                      </a:r>
                      <a:r>
                        <a:rPr lang="en-US" sz="1400" b="1" spc="-10" dirty="0" smtClean="0">
                          <a:solidFill>
                            <a:schemeClr val="bg1"/>
                          </a:solidFill>
                        </a:rPr>
                        <a:t>S</a:t>
                      </a:r>
                      <a:r>
                        <a:rPr lang="en-US" sz="1400" b="1" spc="-5" dirty="0" smtClean="0">
                          <a:solidFill>
                            <a:schemeClr val="bg1"/>
                          </a:solidFill>
                        </a:rPr>
                        <a:t>a</a:t>
                      </a:r>
                      <a:r>
                        <a:rPr lang="en-US" sz="1400" b="1" dirty="0" smtClean="0">
                          <a:solidFill>
                            <a:schemeClr val="bg1"/>
                          </a:solidFill>
                        </a:rPr>
                        <a:t>cr</a:t>
                      </a:r>
                      <a:r>
                        <a:rPr lang="en-US" sz="1400" b="1" spc="-10" dirty="0" smtClean="0">
                          <a:solidFill>
                            <a:schemeClr val="bg1"/>
                          </a:solidFill>
                        </a:rPr>
                        <a:t>i</a:t>
                      </a:r>
                      <a:r>
                        <a:rPr lang="en-US" sz="1400" b="1" spc="-5" dirty="0" smtClean="0">
                          <a:solidFill>
                            <a:schemeClr val="bg1"/>
                          </a:solidFill>
                        </a:rPr>
                        <a:t>f</a:t>
                      </a:r>
                      <a:r>
                        <a:rPr lang="en-US" sz="1400" b="1" spc="-10" dirty="0" smtClean="0">
                          <a:solidFill>
                            <a:schemeClr val="bg1"/>
                          </a:solidFill>
                        </a:rPr>
                        <a:t>i</a:t>
                      </a:r>
                      <a:r>
                        <a:rPr lang="en-US" sz="1400" b="1" dirty="0" smtClean="0">
                          <a:solidFill>
                            <a:schemeClr val="bg1"/>
                          </a:solidFill>
                        </a:rPr>
                        <a:t>c</a:t>
                      </a:r>
                      <a:r>
                        <a:rPr lang="en-US" sz="1400" b="1" spc="-5" dirty="0" smtClean="0">
                          <a:solidFill>
                            <a:schemeClr val="bg1"/>
                          </a:solidFill>
                        </a:rPr>
                        <a:t>e</a:t>
                      </a:r>
                      <a:r>
                        <a:rPr lang="en-US" sz="1400" b="1" dirty="0" smtClean="0">
                          <a:solidFill>
                            <a:schemeClr val="bg1"/>
                          </a:solidFill>
                        </a:rPr>
                        <a:t>s, </a:t>
                      </a:r>
                      <a:r>
                        <a:rPr lang="en-US" sz="1400" b="1" spc="-5" dirty="0" smtClean="0">
                          <a:solidFill>
                            <a:schemeClr val="bg1"/>
                          </a:solidFill>
                        </a:rPr>
                        <a:t>Da</a:t>
                      </a:r>
                      <a:r>
                        <a:rPr lang="en-US" sz="1400" b="1" spc="-10" dirty="0" smtClean="0">
                          <a:solidFill>
                            <a:schemeClr val="bg1"/>
                          </a:solidFill>
                        </a:rPr>
                        <a:t>i</a:t>
                      </a:r>
                      <a:r>
                        <a:rPr lang="en-US" sz="1400" b="1" spc="5" dirty="0" smtClean="0">
                          <a:solidFill>
                            <a:schemeClr val="bg1"/>
                          </a:solidFill>
                        </a:rPr>
                        <a:t>l</a:t>
                      </a:r>
                      <a:r>
                        <a:rPr lang="en-US" sz="1400" b="1" dirty="0" smtClean="0">
                          <a:solidFill>
                            <a:schemeClr val="bg1"/>
                          </a:solidFill>
                        </a:rPr>
                        <a:t>y</a:t>
                      </a:r>
                      <a:r>
                        <a:rPr lang="en-US" sz="1400" b="1" spc="-20" dirty="0" smtClean="0">
                          <a:solidFill>
                            <a:schemeClr val="bg1"/>
                          </a:solidFill>
                        </a:rPr>
                        <a:t> </a:t>
                      </a:r>
                      <a:r>
                        <a:rPr lang="en-US" sz="1400" b="1" dirty="0" smtClean="0">
                          <a:solidFill>
                            <a:schemeClr val="bg1"/>
                          </a:solidFill>
                        </a:rPr>
                        <a:t>O</a:t>
                      </a:r>
                      <a:r>
                        <a:rPr lang="en-US" sz="1400" b="1" spc="-5" dirty="0" smtClean="0">
                          <a:solidFill>
                            <a:schemeClr val="bg1"/>
                          </a:solidFill>
                        </a:rPr>
                        <a:t>ff</a:t>
                      </a:r>
                      <a:r>
                        <a:rPr lang="en-US" sz="1400" b="1" spc="-20" dirty="0" smtClean="0">
                          <a:solidFill>
                            <a:schemeClr val="bg1"/>
                          </a:solidFill>
                        </a:rPr>
                        <a:t>e</a:t>
                      </a:r>
                      <a:r>
                        <a:rPr lang="en-US" sz="1400" b="1" dirty="0" smtClean="0">
                          <a:solidFill>
                            <a:schemeClr val="bg1"/>
                          </a:solidFill>
                        </a:rPr>
                        <a:t>r</a:t>
                      </a:r>
                      <a:r>
                        <a:rPr lang="en-US" sz="1400" b="1" spc="-10" dirty="0" smtClean="0">
                          <a:solidFill>
                            <a:schemeClr val="bg1"/>
                          </a:solidFill>
                        </a:rPr>
                        <a:t>i</a:t>
                      </a:r>
                      <a:r>
                        <a:rPr lang="en-US" sz="1400" b="1" spc="-5" dirty="0" smtClean="0">
                          <a:solidFill>
                            <a:schemeClr val="bg1"/>
                          </a:solidFill>
                        </a:rPr>
                        <a:t>ng</a:t>
                      </a:r>
                      <a:r>
                        <a:rPr lang="en-US" sz="1400" b="1" dirty="0" smtClean="0">
                          <a:solidFill>
                            <a:schemeClr val="bg1"/>
                          </a:solidFill>
                        </a:rPr>
                        <a:t>s </a:t>
                      </a:r>
                      <a:endParaRPr lang="en-US" sz="1400" b="1" dirty="0">
                        <a:solidFill>
                          <a:schemeClr val="bg1"/>
                        </a:solidFill>
                        <a:latin typeface="+mn-lt"/>
                      </a:endParaRPr>
                    </a:p>
                  </a:txBody>
                  <a:tcPr anchor="ctr">
                    <a:solidFill>
                      <a:schemeClr val="tx1"/>
                    </a:solidFill>
                  </a:tcPr>
                </a:tc>
                <a:tc gridSpan="3">
                  <a:txBody>
                    <a:bodyPr/>
                    <a:lstStyle/>
                    <a:p>
                      <a:pPr algn="ctr">
                        <a:lnSpc>
                          <a:spcPct val="100000"/>
                        </a:lnSpc>
                      </a:pPr>
                      <a:r>
                        <a:rPr lang="en-US" sz="1800" b="1" i="1" u="sng" spc="-5" dirty="0" smtClean="0">
                          <a:solidFill>
                            <a:srgbClr val="FFFF00"/>
                          </a:solidFill>
                        </a:rPr>
                        <a:t>Jes</a:t>
                      </a:r>
                      <a:r>
                        <a:rPr lang="en-US" sz="1800" b="1" i="1" u="sng" dirty="0" smtClean="0">
                          <a:solidFill>
                            <a:srgbClr val="FFFF00"/>
                          </a:solidFill>
                        </a:rPr>
                        <a:t>us</a:t>
                      </a:r>
                      <a:r>
                        <a:rPr lang="en-US" sz="1800" b="1" i="1" u="sng" spc="-5" dirty="0" smtClean="0">
                          <a:solidFill>
                            <a:srgbClr val="FFFF00"/>
                          </a:solidFill>
                        </a:rPr>
                        <a:t> C</a:t>
                      </a:r>
                      <a:r>
                        <a:rPr lang="en-US" sz="1800" b="1" i="1" u="sng" dirty="0" smtClean="0">
                          <a:solidFill>
                            <a:srgbClr val="FFFF00"/>
                          </a:solidFill>
                        </a:rPr>
                        <a:t>h</a:t>
                      </a:r>
                      <a:r>
                        <a:rPr lang="en-US" sz="1800" b="1" i="1" u="sng" spc="-5" dirty="0" smtClean="0">
                          <a:solidFill>
                            <a:srgbClr val="FFFF00"/>
                          </a:solidFill>
                        </a:rPr>
                        <a:t>ris</a:t>
                      </a:r>
                      <a:r>
                        <a:rPr lang="en-US" sz="1800" b="1" i="1" u="sng" spc="-10" dirty="0" smtClean="0">
                          <a:solidFill>
                            <a:srgbClr val="FFFF00"/>
                          </a:solidFill>
                        </a:rPr>
                        <a:t>t</a:t>
                      </a:r>
                      <a:r>
                        <a:rPr lang="en-US" sz="1800" b="1" i="1" u="sng" dirty="0" smtClean="0">
                          <a:solidFill>
                            <a:srgbClr val="FFFF00"/>
                          </a:solidFill>
                        </a:rPr>
                        <a:t>:</a:t>
                      </a:r>
                      <a:r>
                        <a:rPr lang="en-US" sz="1800" b="1" i="1" u="sng" spc="5" dirty="0" smtClean="0">
                          <a:solidFill>
                            <a:srgbClr val="FFFF00"/>
                          </a:solidFill>
                        </a:rPr>
                        <a:t> </a:t>
                      </a:r>
                      <a:r>
                        <a:rPr lang="en-US" sz="1800" b="1" i="1" u="sng" spc="-10" dirty="0" smtClean="0">
                          <a:solidFill>
                            <a:srgbClr val="FFFF00"/>
                          </a:solidFill>
                        </a:rPr>
                        <a:t>S</a:t>
                      </a:r>
                      <a:r>
                        <a:rPr lang="en-US" sz="1800" b="1" i="1" u="sng" dirty="0" smtClean="0">
                          <a:solidFill>
                            <a:srgbClr val="FFFF00"/>
                          </a:solidFill>
                        </a:rPr>
                        <a:t>up</a:t>
                      </a:r>
                      <a:r>
                        <a:rPr lang="en-US" sz="1800" b="1" i="1" u="sng" spc="-5" dirty="0" smtClean="0">
                          <a:solidFill>
                            <a:srgbClr val="FFFF00"/>
                          </a:solidFill>
                        </a:rPr>
                        <a:t>er</a:t>
                      </a:r>
                      <a:r>
                        <a:rPr lang="en-US" sz="1800" b="1" i="1" u="sng" spc="-15" dirty="0" smtClean="0">
                          <a:solidFill>
                            <a:srgbClr val="FFFF00"/>
                          </a:solidFill>
                        </a:rPr>
                        <a:t>i</a:t>
                      </a:r>
                      <a:r>
                        <a:rPr lang="en-US" sz="1800" b="1" i="1" u="sng" dirty="0" smtClean="0">
                          <a:solidFill>
                            <a:srgbClr val="FFFF00"/>
                          </a:solidFill>
                        </a:rPr>
                        <a:t>or</a:t>
                      </a:r>
                      <a:r>
                        <a:rPr lang="en-US" sz="1800" b="1" i="1" u="sng" spc="-5" dirty="0" smtClean="0">
                          <a:solidFill>
                            <a:srgbClr val="FFFF00"/>
                          </a:solidFill>
                        </a:rPr>
                        <a:t> </a:t>
                      </a:r>
                      <a:r>
                        <a:rPr lang="en-US" sz="1800" b="1" i="1" u="sng" spc="-10" dirty="0" smtClean="0">
                          <a:solidFill>
                            <a:srgbClr val="FFFF00"/>
                          </a:solidFill>
                        </a:rPr>
                        <a:t>f</a:t>
                      </a:r>
                      <a:r>
                        <a:rPr lang="en-US" sz="1800" b="1" i="1" u="sng" dirty="0" smtClean="0">
                          <a:solidFill>
                            <a:srgbClr val="FFFF00"/>
                          </a:solidFill>
                        </a:rPr>
                        <a:t>or</a:t>
                      </a:r>
                      <a:r>
                        <a:rPr lang="en-US" sz="1800" b="1" i="1" u="sng" spc="-5" dirty="0" smtClean="0">
                          <a:solidFill>
                            <a:srgbClr val="FFFF00"/>
                          </a:solidFill>
                        </a:rPr>
                        <a:t> </a:t>
                      </a:r>
                      <a:r>
                        <a:rPr lang="en-US" sz="1800" b="1" i="1" u="sng" dirty="0" smtClean="0">
                          <a:solidFill>
                            <a:srgbClr val="FFFF00"/>
                          </a:solidFill>
                        </a:rPr>
                        <a:t>our</a:t>
                      </a:r>
                      <a:r>
                        <a:rPr lang="en-US" sz="1800" b="1" i="1" u="sng" spc="-15" dirty="0" smtClean="0">
                          <a:solidFill>
                            <a:srgbClr val="FFFF00"/>
                          </a:solidFill>
                        </a:rPr>
                        <a:t> </a:t>
                      </a:r>
                      <a:r>
                        <a:rPr lang="en-US" sz="1800" b="1" i="1" u="sng" spc="-10" dirty="0" smtClean="0">
                          <a:solidFill>
                            <a:srgbClr val="FFFF00"/>
                          </a:solidFill>
                        </a:rPr>
                        <a:t>L</a:t>
                      </a:r>
                      <a:r>
                        <a:rPr lang="en-US" sz="1800" b="1" i="1" u="sng" spc="-5" dirty="0" smtClean="0">
                          <a:solidFill>
                            <a:srgbClr val="FFFF00"/>
                          </a:solidFill>
                        </a:rPr>
                        <a:t>i</a:t>
                      </a:r>
                      <a:r>
                        <a:rPr lang="en-US" sz="1800" b="1" i="1" u="sng" dirty="0" smtClean="0">
                          <a:solidFill>
                            <a:srgbClr val="FFFF00"/>
                          </a:solidFill>
                        </a:rPr>
                        <a:t>fe</a:t>
                      </a:r>
                    </a:p>
                    <a:p>
                      <a:pPr algn="ctr">
                        <a:lnSpc>
                          <a:spcPct val="100000"/>
                        </a:lnSpc>
                        <a:spcBef>
                          <a:spcPts val="20"/>
                        </a:spcBef>
                      </a:pPr>
                      <a:r>
                        <a:rPr lang="en-US" sz="1800" b="1" i="1" dirty="0" smtClean="0">
                          <a:solidFill>
                            <a:schemeClr val="bg1"/>
                          </a:solidFill>
                        </a:rPr>
                        <a:t>(</a:t>
                      </a:r>
                      <a:r>
                        <a:rPr lang="en-US" sz="1800" b="1" i="1" spc="-5" dirty="0" smtClean="0">
                          <a:solidFill>
                            <a:schemeClr val="bg1"/>
                          </a:solidFill>
                        </a:rPr>
                        <a:t>Le</a:t>
                      </a:r>
                      <a:r>
                        <a:rPr lang="en-US" sz="1800" b="1" i="1" dirty="0" smtClean="0">
                          <a:solidFill>
                            <a:schemeClr val="bg1"/>
                          </a:solidFill>
                        </a:rPr>
                        <a:t>t </a:t>
                      </a:r>
                      <a:r>
                        <a:rPr lang="en-US" sz="1800" b="1" i="1" spc="-20" dirty="0" smtClean="0">
                          <a:solidFill>
                            <a:schemeClr val="bg1"/>
                          </a:solidFill>
                        </a:rPr>
                        <a:t>u</a:t>
                      </a:r>
                      <a:r>
                        <a:rPr lang="en-US" sz="1800" b="1" i="1" dirty="0" smtClean="0">
                          <a:solidFill>
                            <a:schemeClr val="bg1"/>
                          </a:solidFill>
                        </a:rPr>
                        <a:t>s</a:t>
                      </a:r>
                      <a:r>
                        <a:rPr lang="en-US" sz="1800" b="1" i="1" spc="5" dirty="0" smtClean="0">
                          <a:solidFill>
                            <a:schemeClr val="bg1"/>
                          </a:solidFill>
                        </a:rPr>
                        <a:t> </a:t>
                      </a:r>
                      <a:r>
                        <a:rPr lang="en-US" sz="1800" b="1" i="1" spc="-5" dirty="0" smtClean="0">
                          <a:solidFill>
                            <a:schemeClr val="bg1"/>
                          </a:solidFill>
                        </a:rPr>
                        <a:t>h</a:t>
                      </a:r>
                      <a:r>
                        <a:rPr lang="en-US" sz="1800" b="1" i="1" spc="-20" dirty="0" smtClean="0">
                          <a:solidFill>
                            <a:schemeClr val="bg1"/>
                          </a:solidFill>
                        </a:rPr>
                        <a:t>a</a:t>
                      </a:r>
                      <a:r>
                        <a:rPr lang="en-US" sz="1800" b="1" i="1" dirty="0" smtClean="0">
                          <a:solidFill>
                            <a:schemeClr val="bg1"/>
                          </a:solidFill>
                        </a:rPr>
                        <a:t>v</a:t>
                      </a:r>
                      <a:r>
                        <a:rPr lang="en-US" sz="1800" b="1" i="1" spc="-5" dirty="0" smtClean="0">
                          <a:solidFill>
                            <a:schemeClr val="bg1"/>
                          </a:solidFill>
                        </a:rPr>
                        <a:t>e</a:t>
                      </a:r>
                      <a:r>
                        <a:rPr lang="en-US" sz="1800" b="1" i="1" spc="-15" dirty="0" smtClean="0">
                          <a:solidFill>
                            <a:schemeClr val="bg1"/>
                          </a:solidFill>
                        </a:rPr>
                        <a:t>:</a:t>
                      </a:r>
                      <a:r>
                        <a:rPr lang="en-US" sz="1800" b="1" i="1" dirty="0" smtClean="0">
                          <a:solidFill>
                            <a:schemeClr val="bg1"/>
                          </a:solidFill>
                        </a:rPr>
                        <a:t>)</a:t>
                      </a:r>
                    </a:p>
                    <a:p>
                      <a:pPr marL="96520" marR="91440" algn="ctr">
                        <a:lnSpc>
                          <a:spcPct val="100800"/>
                        </a:lnSpc>
                      </a:pPr>
                      <a:r>
                        <a:rPr lang="en-US" sz="1400" b="1" dirty="0" smtClean="0">
                          <a:solidFill>
                            <a:schemeClr val="bg1"/>
                          </a:solidFill>
                        </a:rPr>
                        <a:t>F</a:t>
                      </a:r>
                      <a:r>
                        <a:rPr lang="en-US" sz="1400" b="1" spc="-5" dirty="0" smtClean="0">
                          <a:solidFill>
                            <a:schemeClr val="bg1"/>
                          </a:solidFill>
                        </a:rPr>
                        <a:t>a</a:t>
                      </a:r>
                      <a:r>
                        <a:rPr lang="en-US" sz="1400" b="1" spc="-10" dirty="0" smtClean="0">
                          <a:solidFill>
                            <a:schemeClr val="bg1"/>
                          </a:solidFill>
                        </a:rPr>
                        <a:t>i</a:t>
                      </a:r>
                      <a:r>
                        <a:rPr lang="en-US" sz="1400" b="1" spc="-5" dirty="0" smtClean="0">
                          <a:solidFill>
                            <a:schemeClr val="bg1"/>
                          </a:solidFill>
                        </a:rPr>
                        <a:t>t</a:t>
                      </a:r>
                      <a:r>
                        <a:rPr lang="en-US" sz="1400" b="1" dirty="0" smtClean="0">
                          <a:solidFill>
                            <a:schemeClr val="bg1"/>
                          </a:solidFill>
                        </a:rPr>
                        <a:t>h</a:t>
                      </a:r>
                      <a:r>
                        <a:rPr lang="en-US" sz="1400" b="1" spc="-5" dirty="0" smtClean="0">
                          <a:solidFill>
                            <a:schemeClr val="bg1"/>
                          </a:solidFill>
                        </a:rPr>
                        <a:t> t</a:t>
                      </a:r>
                      <a:r>
                        <a:rPr lang="en-US" sz="1400" b="1" dirty="0" smtClean="0">
                          <a:solidFill>
                            <a:schemeClr val="bg1"/>
                          </a:solidFill>
                        </a:rPr>
                        <a:t>o</a:t>
                      </a:r>
                      <a:r>
                        <a:rPr lang="en-US" sz="1400" b="1" spc="-5" dirty="0" smtClean="0">
                          <a:solidFill>
                            <a:schemeClr val="bg1"/>
                          </a:solidFill>
                        </a:rPr>
                        <a:t> be</a:t>
                      </a:r>
                      <a:r>
                        <a:rPr lang="en-US" sz="1400" b="1" spc="-10" dirty="0" smtClean="0">
                          <a:solidFill>
                            <a:schemeClr val="bg1"/>
                          </a:solidFill>
                        </a:rPr>
                        <a:t>l</a:t>
                      </a:r>
                      <a:r>
                        <a:rPr lang="en-US" sz="1400" b="1" spc="5" dirty="0" smtClean="0">
                          <a:solidFill>
                            <a:schemeClr val="bg1"/>
                          </a:solidFill>
                        </a:rPr>
                        <a:t>i</a:t>
                      </a:r>
                      <a:r>
                        <a:rPr lang="en-US" sz="1400" b="1" spc="-5" dirty="0" smtClean="0">
                          <a:solidFill>
                            <a:schemeClr val="bg1"/>
                          </a:solidFill>
                        </a:rPr>
                        <a:t>e</a:t>
                      </a:r>
                      <a:r>
                        <a:rPr lang="en-US" sz="1400" b="1" dirty="0" smtClean="0">
                          <a:solidFill>
                            <a:schemeClr val="bg1"/>
                          </a:solidFill>
                        </a:rPr>
                        <a:t>ve</a:t>
                      </a:r>
                      <a:r>
                        <a:rPr lang="en-US" sz="1400" b="1" spc="-15" dirty="0" smtClean="0">
                          <a:solidFill>
                            <a:schemeClr val="bg1"/>
                          </a:solidFill>
                        </a:rPr>
                        <a:t> </a:t>
                      </a:r>
                      <a:r>
                        <a:rPr lang="en-US" sz="1400" b="1" dirty="0" smtClean="0">
                          <a:solidFill>
                            <a:schemeClr val="bg1"/>
                          </a:solidFill>
                        </a:rPr>
                        <a:t>G</a:t>
                      </a:r>
                      <a:r>
                        <a:rPr lang="en-US" sz="1400" b="1" spc="-5" dirty="0" smtClean="0">
                          <a:solidFill>
                            <a:schemeClr val="bg1"/>
                          </a:solidFill>
                        </a:rPr>
                        <a:t>od</a:t>
                      </a:r>
                      <a:r>
                        <a:rPr lang="en-US" sz="1400" b="1" dirty="0" smtClean="0">
                          <a:solidFill>
                            <a:schemeClr val="bg1"/>
                          </a:solidFill>
                        </a:rPr>
                        <a:t>,</a:t>
                      </a:r>
                      <a:r>
                        <a:rPr lang="en-US" sz="1400" b="1" spc="-15" dirty="0" smtClean="0">
                          <a:solidFill>
                            <a:schemeClr val="bg1"/>
                          </a:solidFill>
                        </a:rPr>
                        <a:t> </a:t>
                      </a:r>
                      <a:r>
                        <a:rPr lang="en-US" sz="1400" b="1" spc="-5" dirty="0" smtClean="0">
                          <a:solidFill>
                            <a:schemeClr val="bg1"/>
                          </a:solidFill>
                        </a:rPr>
                        <a:t>Hop</a:t>
                      </a:r>
                      <a:r>
                        <a:rPr lang="en-US" sz="1400" b="1" dirty="0" smtClean="0">
                          <a:solidFill>
                            <a:schemeClr val="bg1"/>
                          </a:solidFill>
                        </a:rPr>
                        <a:t>e</a:t>
                      </a:r>
                      <a:r>
                        <a:rPr lang="en-US" sz="1400" b="1" spc="-5" dirty="0" smtClean="0">
                          <a:solidFill>
                            <a:schemeClr val="bg1"/>
                          </a:solidFill>
                        </a:rPr>
                        <a:t> t</a:t>
                      </a:r>
                      <a:r>
                        <a:rPr lang="en-US" sz="1400" b="1" dirty="0" smtClean="0">
                          <a:solidFill>
                            <a:schemeClr val="bg1"/>
                          </a:solidFill>
                        </a:rPr>
                        <a:t>o</a:t>
                      </a:r>
                      <a:r>
                        <a:rPr lang="en-US" sz="1400" b="1" spc="-5" dirty="0" smtClean="0">
                          <a:solidFill>
                            <a:schemeClr val="bg1"/>
                          </a:solidFill>
                        </a:rPr>
                        <a:t> </a:t>
                      </a:r>
                      <a:r>
                        <a:rPr lang="en-US" sz="1400" b="1" spc="-10" dirty="0" smtClean="0">
                          <a:solidFill>
                            <a:schemeClr val="bg1"/>
                          </a:solidFill>
                        </a:rPr>
                        <a:t>E</a:t>
                      </a:r>
                      <a:r>
                        <a:rPr lang="en-US" sz="1400" b="1" spc="-5" dirty="0" smtClean="0">
                          <a:solidFill>
                            <a:schemeClr val="bg1"/>
                          </a:solidFill>
                        </a:rPr>
                        <a:t>ndu</a:t>
                      </a:r>
                      <a:r>
                        <a:rPr lang="en-US" sz="1400" b="1" dirty="0" smtClean="0">
                          <a:solidFill>
                            <a:schemeClr val="bg1"/>
                          </a:solidFill>
                        </a:rPr>
                        <a:t>re </a:t>
                      </a:r>
                      <a:r>
                        <a:rPr lang="en-US" sz="1400" b="1" spc="-5" dirty="0" smtClean="0">
                          <a:solidFill>
                            <a:schemeClr val="bg1"/>
                          </a:solidFill>
                        </a:rPr>
                        <a:t>t</a:t>
                      </a:r>
                      <a:r>
                        <a:rPr lang="en-US" sz="1400" b="1" dirty="0" smtClean="0">
                          <a:solidFill>
                            <a:schemeClr val="bg1"/>
                          </a:solidFill>
                        </a:rPr>
                        <a:t>r</a:t>
                      </a:r>
                      <a:r>
                        <a:rPr lang="en-US" sz="1400" b="1" spc="-10" dirty="0" smtClean="0">
                          <a:solidFill>
                            <a:schemeClr val="bg1"/>
                          </a:solidFill>
                        </a:rPr>
                        <a:t>i</a:t>
                      </a:r>
                      <a:r>
                        <a:rPr lang="en-US" sz="1400" b="1" spc="-5" dirty="0" smtClean="0">
                          <a:solidFill>
                            <a:schemeClr val="bg1"/>
                          </a:solidFill>
                        </a:rPr>
                        <a:t>a</a:t>
                      </a:r>
                      <a:r>
                        <a:rPr lang="en-US" sz="1400" b="1" spc="-10" dirty="0" smtClean="0">
                          <a:solidFill>
                            <a:schemeClr val="bg1"/>
                          </a:solidFill>
                        </a:rPr>
                        <a:t>l</a:t>
                      </a:r>
                      <a:r>
                        <a:rPr lang="en-US" sz="1400" b="1" dirty="0" smtClean="0">
                          <a:solidFill>
                            <a:schemeClr val="bg1"/>
                          </a:solidFill>
                        </a:rPr>
                        <a:t>s, </a:t>
                      </a:r>
                      <a:r>
                        <a:rPr lang="en-US" sz="1400" b="1" spc="-5" dirty="0" smtClean="0">
                          <a:solidFill>
                            <a:schemeClr val="bg1"/>
                          </a:solidFill>
                        </a:rPr>
                        <a:t>Lo</a:t>
                      </a:r>
                      <a:r>
                        <a:rPr lang="en-US" sz="1400" b="1" dirty="0" smtClean="0">
                          <a:solidFill>
                            <a:schemeClr val="bg1"/>
                          </a:solidFill>
                        </a:rPr>
                        <a:t>ve</a:t>
                      </a:r>
                      <a:r>
                        <a:rPr lang="en-US" sz="1400" b="1" spc="-15" dirty="0" smtClean="0">
                          <a:solidFill>
                            <a:schemeClr val="bg1"/>
                          </a:solidFill>
                        </a:rPr>
                        <a:t> </a:t>
                      </a:r>
                      <a:r>
                        <a:rPr lang="en-US" sz="1400" b="1" spc="-5" dirty="0" smtClean="0">
                          <a:solidFill>
                            <a:schemeClr val="bg1"/>
                          </a:solidFill>
                        </a:rPr>
                        <a:t>t</a:t>
                      </a:r>
                      <a:r>
                        <a:rPr lang="en-US" sz="1400" b="1" dirty="0" smtClean="0">
                          <a:solidFill>
                            <a:schemeClr val="bg1"/>
                          </a:solidFill>
                        </a:rPr>
                        <a:t>o</a:t>
                      </a:r>
                      <a:r>
                        <a:rPr lang="en-US" sz="1400" b="1" spc="-5" dirty="0" smtClean="0">
                          <a:solidFill>
                            <a:schemeClr val="bg1"/>
                          </a:solidFill>
                        </a:rPr>
                        <a:t> e</a:t>
                      </a:r>
                      <a:r>
                        <a:rPr lang="en-US" sz="1400" b="1" spc="-20" dirty="0" smtClean="0">
                          <a:solidFill>
                            <a:schemeClr val="bg1"/>
                          </a:solidFill>
                        </a:rPr>
                        <a:t>n</a:t>
                      </a:r>
                      <a:r>
                        <a:rPr lang="en-US" sz="1400" b="1" dirty="0" smtClean="0">
                          <a:solidFill>
                            <a:schemeClr val="bg1"/>
                          </a:solidFill>
                        </a:rPr>
                        <a:t>c</a:t>
                      </a:r>
                      <a:r>
                        <a:rPr lang="en-US" sz="1400" b="1" spc="-5" dirty="0" smtClean="0">
                          <a:solidFill>
                            <a:schemeClr val="bg1"/>
                          </a:solidFill>
                        </a:rPr>
                        <a:t>ou</a:t>
                      </a:r>
                      <a:r>
                        <a:rPr lang="en-US" sz="1400" b="1" dirty="0" smtClean="0">
                          <a:solidFill>
                            <a:schemeClr val="bg1"/>
                          </a:solidFill>
                        </a:rPr>
                        <a:t>r</a:t>
                      </a:r>
                      <a:r>
                        <a:rPr lang="en-US" sz="1400" b="1" spc="-20" dirty="0" smtClean="0">
                          <a:solidFill>
                            <a:schemeClr val="bg1"/>
                          </a:solidFill>
                        </a:rPr>
                        <a:t>a</a:t>
                      </a:r>
                      <a:r>
                        <a:rPr lang="en-US" sz="1400" b="1" spc="-5" dirty="0" smtClean="0">
                          <a:solidFill>
                            <a:schemeClr val="bg1"/>
                          </a:solidFill>
                        </a:rPr>
                        <a:t>g</a:t>
                      </a:r>
                      <a:r>
                        <a:rPr lang="en-US" sz="1400" b="1" dirty="0" smtClean="0">
                          <a:solidFill>
                            <a:schemeClr val="bg1"/>
                          </a:solidFill>
                        </a:rPr>
                        <a:t>e</a:t>
                      </a:r>
                      <a:r>
                        <a:rPr lang="en-US" sz="1400" b="1" spc="-5" dirty="0" smtClean="0">
                          <a:solidFill>
                            <a:schemeClr val="bg1"/>
                          </a:solidFill>
                        </a:rPr>
                        <a:t> othe</a:t>
                      </a:r>
                      <a:r>
                        <a:rPr lang="en-US" sz="1400" b="1" spc="-10" dirty="0" smtClean="0">
                          <a:solidFill>
                            <a:schemeClr val="bg1"/>
                          </a:solidFill>
                        </a:rPr>
                        <a:t>r</a:t>
                      </a:r>
                      <a:r>
                        <a:rPr lang="en-US" sz="1400" b="1" dirty="0" smtClean="0">
                          <a:solidFill>
                            <a:schemeClr val="bg1"/>
                          </a:solidFill>
                        </a:rPr>
                        <a:t>s</a:t>
                      </a:r>
                      <a:endParaRPr lang="en-US" sz="1400" b="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r>
              <a:tr h="365266">
                <a:tc>
                  <a:txBody>
                    <a:bodyPr/>
                    <a:lstStyle/>
                    <a:p>
                      <a:pPr algn="ctr"/>
                      <a:r>
                        <a:rPr lang="en-US" sz="1800" b="1" i="1" dirty="0" smtClean="0">
                          <a:solidFill>
                            <a:srgbClr val="FF0000"/>
                          </a:solidFill>
                        </a:rPr>
                        <a:t>Emphasis</a:t>
                      </a:r>
                      <a:endParaRPr lang="en-US" sz="1800" b="1" i="1" dirty="0">
                        <a:solidFill>
                          <a:srgbClr val="FF0000"/>
                        </a:solidFill>
                        <a:latin typeface="+mn-lt"/>
                      </a:endParaRPr>
                    </a:p>
                  </a:txBody>
                  <a:tcPr anchor="ctr">
                    <a:solidFill>
                      <a:schemeClr val="tx1"/>
                    </a:solidFill>
                  </a:tcPr>
                </a:tc>
                <a:tc gridSpan="3">
                  <a:txBody>
                    <a:bodyPr/>
                    <a:lstStyle/>
                    <a:p>
                      <a:pPr algn="ctr"/>
                      <a:r>
                        <a:rPr lang="en-US" sz="1800" b="1" i="1" dirty="0" smtClean="0">
                          <a:solidFill>
                            <a:schemeClr val="bg1"/>
                          </a:solidFill>
                        </a:rPr>
                        <a:t>Instruction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3">
                  <a:txBody>
                    <a:bodyPr/>
                    <a:lstStyle/>
                    <a:p>
                      <a:pPr algn="ctr"/>
                      <a:r>
                        <a:rPr lang="en-US" sz="1800" b="1" i="1" smtClean="0">
                          <a:solidFill>
                            <a:schemeClr val="bg1"/>
                          </a:solidFill>
                        </a:rPr>
                        <a:t>Exhortation</a:t>
                      </a:r>
                      <a:endParaRPr lang="en-US" sz="18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r>
              <a:tr h="1314959">
                <a:tc>
                  <a:txBody>
                    <a:bodyPr/>
                    <a:lstStyle/>
                    <a:p>
                      <a:pPr algn="ctr"/>
                      <a:r>
                        <a:rPr lang="en-US" sz="1800" b="1" i="1" dirty="0" smtClean="0">
                          <a:solidFill>
                            <a:srgbClr val="FF0000"/>
                          </a:solidFill>
                        </a:rPr>
                        <a:t>Warnings</a:t>
                      </a:r>
                      <a:endParaRPr lang="en-US" sz="1800" b="1" i="1" dirty="0">
                        <a:solidFill>
                          <a:srgbClr val="FF0000"/>
                        </a:solidFill>
                        <a:latin typeface="+mn-lt"/>
                      </a:endParaRPr>
                    </a:p>
                  </a:txBody>
                  <a:tcPr anchor="ctr">
                    <a:solidFill>
                      <a:schemeClr val="tx1"/>
                    </a:solidFill>
                  </a:tcPr>
                </a:tc>
                <a:tc gridSpan="3">
                  <a:txBody>
                    <a:bodyPr/>
                    <a:lstStyle/>
                    <a:p>
                      <a:pPr algn="l"/>
                      <a:r>
                        <a:rPr lang="en-US" sz="1600" b="1" dirty="0" smtClean="0">
                          <a:solidFill>
                            <a:schemeClr val="bg1"/>
                          </a:solidFill>
                        </a:rPr>
                        <a:t>          (</a:t>
                      </a:r>
                      <a:r>
                        <a:rPr lang="en-US" sz="1600" b="1" spc="-5" dirty="0" smtClean="0">
                          <a:solidFill>
                            <a:schemeClr val="bg1"/>
                          </a:solidFill>
                        </a:rPr>
                        <a:t>2:</a:t>
                      </a:r>
                      <a:r>
                        <a:rPr lang="en-US" sz="1600" b="1" spc="-20" dirty="0" smtClean="0">
                          <a:solidFill>
                            <a:schemeClr val="bg1"/>
                          </a:solidFill>
                        </a:rPr>
                        <a:t>1</a:t>
                      </a:r>
                      <a:r>
                        <a:rPr lang="en-US" sz="1600" b="1" dirty="0" smtClean="0">
                          <a:solidFill>
                            <a:schemeClr val="bg1"/>
                          </a:solidFill>
                        </a:rPr>
                        <a:t>-</a:t>
                      </a:r>
                      <a:r>
                        <a:rPr lang="en-US" sz="1600" b="1" spc="-5" dirty="0" smtClean="0">
                          <a:solidFill>
                            <a:schemeClr val="bg1"/>
                          </a:solidFill>
                        </a:rPr>
                        <a:t>4</a:t>
                      </a:r>
                      <a:r>
                        <a:rPr lang="en-US" sz="1600" b="1" dirty="0" smtClean="0">
                          <a:solidFill>
                            <a:schemeClr val="bg1"/>
                          </a:solidFill>
                        </a:rPr>
                        <a:t>)  </a:t>
                      </a:r>
                      <a:r>
                        <a:rPr lang="en-US" sz="1600" b="1" baseline="0" dirty="0" smtClean="0">
                          <a:solidFill>
                            <a:schemeClr val="bg1"/>
                          </a:solidFill>
                        </a:rPr>
                        <a:t>     </a:t>
                      </a:r>
                      <a:r>
                        <a:rPr lang="en-US" sz="1600" b="1" dirty="0" smtClean="0">
                          <a:solidFill>
                            <a:schemeClr val="bg1"/>
                          </a:solidFill>
                        </a:rPr>
                        <a:t>  	       (</a:t>
                      </a:r>
                      <a:r>
                        <a:rPr lang="en-US" sz="1600" b="1" spc="-5" dirty="0" smtClean="0">
                          <a:solidFill>
                            <a:schemeClr val="bg1"/>
                          </a:solidFill>
                        </a:rPr>
                        <a:t>3:</a:t>
                      </a:r>
                      <a:r>
                        <a:rPr lang="en-US" sz="1600" b="1" spc="-20" dirty="0" smtClean="0">
                          <a:solidFill>
                            <a:schemeClr val="bg1"/>
                          </a:solidFill>
                        </a:rPr>
                        <a:t>7</a:t>
                      </a:r>
                      <a:r>
                        <a:rPr lang="en-US" sz="1600" b="1" dirty="0" smtClean="0">
                          <a:solidFill>
                            <a:schemeClr val="bg1"/>
                          </a:solidFill>
                        </a:rPr>
                        <a:t>-</a:t>
                      </a:r>
                      <a:r>
                        <a:rPr lang="en-US" sz="1600" b="1" spc="-5" dirty="0" smtClean="0">
                          <a:solidFill>
                            <a:schemeClr val="bg1"/>
                          </a:solidFill>
                        </a:rPr>
                        <a:t>4:1</a:t>
                      </a:r>
                      <a:r>
                        <a:rPr lang="en-US" sz="1600" b="1" spc="-20" dirty="0" smtClean="0">
                          <a:solidFill>
                            <a:schemeClr val="bg1"/>
                          </a:solidFill>
                        </a:rPr>
                        <a:t>3</a:t>
                      </a:r>
                      <a:r>
                        <a:rPr lang="en-US" sz="1600" b="1" dirty="0" smtClean="0">
                          <a:solidFill>
                            <a:schemeClr val="bg1"/>
                          </a:solidFill>
                        </a:rPr>
                        <a:t>)                          (</a:t>
                      </a:r>
                      <a:r>
                        <a:rPr lang="en-US" sz="1600" b="1" spc="-5" dirty="0" smtClean="0">
                          <a:solidFill>
                            <a:schemeClr val="bg1"/>
                          </a:solidFill>
                        </a:rPr>
                        <a:t>5</a:t>
                      </a:r>
                      <a:r>
                        <a:rPr lang="en-US" sz="1600" b="1" spc="-15" dirty="0" smtClean="0">
                          <a:solidFill>
                            <a:schemeClr val="bg1"/>
                          </a:solidFill>
                        </a:rPr>
                        <a:t>:</a:t>
                      </a:r>
                      <a:r>
                        <a:rPr lang="en-US" sz="1600" b="1" spc="-5" dirty="0" smtClean="0">
                          <a:solidFill>
                            <a:schemeClr val="bg1"/>
                          </a:solidFill>
                        </a:rPr>
                        <a:t>11</a:t>
                      </a:r>
                      <a:r>
                        <a:rPr lang="en-US" sz="1600" b="1" dirty="0" smtClean="0">
                          <a:solidFill>
                            <a:schemeClr val="bg1"/>
                          </a:solidFill>
                        </a:rPr>
                        <a:t>-</a:t>
                      </a:r>
                      <a:r>
                        <a:rPr lang="en-US" sz="1600" b="1" spc="-5" dirty="0" smtClean="0">
                          <a:solidFill>
                            <a:schemeClr val="bg1"/>
                          </a:solidFill>
                        </a:rPr>
                        <a:t>6:20</a:t>
                      </a:r>
                      <a:r>
                        <a:rPr lang="en-US" sz="1600" b="1" dirty="0" smtClean="0">
                          <a:solidFill>
                            <a:schemeClr val="bg1"/>
                          </a:solidFill>
                        </a:rPr>
                        <a:t>) </a:t>
                      </a:r>
                    </a:p>
                    <a:p>
                      <a:pPr algn="l"/>
                      <a:r>
                        <a:rPr lang="en-US" sz="1600" b="1" i="1" dirty="0" smtClean="0">
                          <a:solidFill>
                            <a:schemeClr val="bg1"/>
                          </a:solidFill>
                        </a:rPr>
                        <a:t>         Drifting &amp;                 Unbelief  &amp;                      </a:t>
                      </a:r>
                      <a:r>
                        <a:rPr lang="en-US" sz="1600" b="1" dirty="0" smtClean="0">
                          <a:solidFill>
                            <a:schemeClr val="bg1"/>
                          </a:solidFill>
                        </a:rPr>
                        <a:t>Immaturity &amp;</a:t>
                      </a:r>
                    </a:p>
                    <a:p>
                      <a:pPr algn="l"/>
                      <a:r>
                        <a:rPr lang="en-US" sz="1600" b="1" i="1" dirty="0" smtClean="0">
                          <a:solidFill>
                            <a:schemeClr val="bg1"/>
                          </a:solidFill>
                          <a:latin typeface="+mn-lt"/>
                        </a:rPr>
                        <a:t>          Neglect</a:t>
                      </a:r>
                      <a:r>
                        <a:rPr lang="en-US" sz="1600" b="1" i="1" baseline="0" dirty="0" smtClean="0">
                          <a:solidFill>
                            <a:schemeClr val="bg1"/>
                          </a:solidFill>
                          <a:latin typeface="+mn-lt"/>
                        </a:rPr>
                        <a:t>                    Disobedience                     Apostasy</a:t>
                      </a:r>
                      <a:endParaRPr lang="en-US" sz="1600" b="1" i="1"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600" b="1" dirty="0" smtClean="0">
                          <a:solidFill>
                            <a:schemeClr val="bg1"/>
                          </a:solidFill>
                        </a:rPr>
                        <a:t>(</a:t>
                      </a:r>
                      <a:r>
                        <a:rPr lang="en-US" sz="1600" b="1" spc="-5" dirty="0" smtClean="0">
                          <a:solidFill>
                            <a:schemeClr val="bg1"/>
                          </a:solidFill>
                        </a:rPr>
                        <a:t>10:26</a:t>
                      </a:r>
                      <a:r>
                        <a:rPr lang="en-US" sz="1600" b="1" dirty="0" smtClean="0">
                          <a:solidFill>
                            <a:schemeClr val="bg1"/>
                          </a:solidFill>
                        </a:rPr>
                        <a:t>-</a:t>
                      </a:r>
                      <a:r>
                        <a:rPr lang="en-US" sz="1600" b="1" spc="-5" dirty="0" smtClean="0">
                          <a:solidFill>
                            <a:schemeClr val="bg1"/>
                          </a:solidFill>
                        </a:rPr>
                        <a:t>31</a:t>
                      </a:r>
                      <a:r>
                        <a:rPr lang="en-US" sz="1600" b="1" dirty="0" smtClean="0">
                          <a:solidFill>
                            <a:schemeClr val="bg1"/>
                          </a:solidFill>
                        </a:rPr>
                        <a:t>)</a:t>
                      </a:r>
                      <a:r>
                        <a:rPr lang="en-US" sz="1600" b="1" baseline="0" dirty="0" smtClean="0">
                          <a:solidFill>
                            <a:schemeClr val="bg1"/>
                          </a:solidFill>
                        </a:rPr>
                        <a:t> </a:t>
                      </a:r>
                      <a:r>
                        <a:rPr lang="en-US" sz="1600" b="1" i="1" dirty="0" smtClean="0">
                          <a:solidFill>
                            <a:schemeClr val="bg1"/>
                          </a:solidFill>
                        </a:rPr>
                        <a:t>Willful Sin</a:t>
                      </a:r>
                      <a:r>
                        <a:rPr lang="en-US" sz="1600" b="1" i="1" baseline="0" dirty="0" smtClean="0">
                          <a:solidFill>
                            <a:schemeClr val="bg1"/>
                          </a:solidFill>
                        </a:rPr>
                        <a:t> </a:t>
                      </a:r>
                      <a:r>
                        <a:rPr lang="en-US" sz="1600" b="1" i="1" dirty="0" smtClean="0">
                          <a:solidFill>
                            <a:schemeClr val="bg1"/>
                          </a:solidFill>
                        </a:rPr>
                        <a:t>Judgment</a:t>
                      </a:r>
                    </a:p>
                  </a:txBody>
                  <a:tcPr anchor="ctr">
                    <a:solidFill>
                      <a:schemeClr val="tx1"/>
                    </a:solidFill>
                  </a:tcPr>
                </a:tc>
                <a:tc hMerge="1">
                  <a:txBody>
                    <a:bodyPr/>
                    <a:lstStyle/>
                    <a:p>
                      <a:endParaRPr lang="en-US"/>
                    </a:p>
                  </a:txBody>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en-US" sz="1600" b="1" smtClean="0">
                          <a:solidFill>
                            <a:schemeClr val="bg1"/>
                          </a:solidFill>
                        </a:rPr>
                        <a:t>(</a:t>
                      </a:r>
                      <a:r>
                        <a:rPr lang="en-US" sz="1600" b="1" spc="-5" smtClean="0">
                          <a:solidFill>
                            <a:schemeClr val="bg1"/>
                          </a:solidFill>
                        </a:rPr>
                        <a:t>12:2</a:t>
                      </a:r>
                      <a:r>
                        <a:rPr lang="en-US" sz="1600" b="1" spc="-20" smtClean="0">
                          <a:solidFill>
                            <a:schemeClr val="bg1"/>
                          </a:solidFill>
                        </a:rPr>
                        <a:t>5</a:t>
                      </a:r>
                      <a:r>
                        <a:rPr lang="en-US" sz="1600" b="1" smtClean="0">
                          <a:solidFill>
                            <a:schemeClr val="bg1"/>
                          </a:solidFill>
                        </a:rPr>
                        <a:t>-</a:t>
                      </a:r>
                      <a:r>
                        <a:rPr lang="en-US" sz="1600" b="1" spc="-5" smtClean="0">
                          <a:solidFill>
                            <a:schemeClr val="bg1"/>
                          </a:solidFill>
                        </a:rPr>
                        <a:t>29) </a:t>
                      </a:r>
                      <a:r>
                        <a:rPr lang="en-US" sz="1600" b="1" i="1" smtClean="0">
                          <a:solidFill>
                            <a:schemeClr val="bg1"/>
                          </a:solidFill>
                        </a:rPr>
                        <a:t>Falling Short </a:t>
                      </a:r>
                      <a:r>
                        <a:rPr lang="en-US" sz="1600" b="1" i="1" baseline="0" smtClean="0">
                          <a:solidFill>
                            <a:schemeClr val="bg1"/>
                          </a:solidFill>
                        </a:rPr>
                        <a:t> &amp; </a:t>
                      </a:r>
                      <a:r>
                        <a:rPr lang="en-US" sz="1600" b="1" i="1" smtClean="0">
                          <a:solidFill>
                            <a:schemeClr val="bg1"/>
                          </a:solidFill>
                        </a:rPr>
                        <a:t>Refusal to Hear  </a:t>
                      </a:r>
                      <a:endParaRPr lang="en-US" sz="1600" b="1" i="1" dirty="0" smtClean="0">
                        <a:solidFill>
                          <a:schemeClr val="bg1"/>
                        </a:solidFill>
                        <a:latin typeface="+mn-lt"/>
                      </a:endParaRPr>
                    </a:p>
                  </a:txBody>
                  <a:tcPr anchor="ctr">
                    <a:solidFill>
                      <a:schemeClr val="tx1"/>
                    </a:solidFill>
                  </a:tcPr>
                </a:tc>
              </a:tr>
              <a:tr h="438320">
                <a:tc>
                  <a:txBody>
                    <a:bodyPr/>
                    <a:lstStyle/>
                    <a:p>
                      <a:pPr algn="ctr"/>
                      <a:r>
                        <a:rPr lang="en-US" sz="1800" b="1" i="1" dirty="0" smtClean="0">
                          <a:solidFill>
                            <a:srgbClr val="FF0000"/>
                          </a:solidFill>
                        </a:rPr>
                        <a:t>Theme</a:t>
                      </a:r>
                      <a:endParaRPr lang="en-US" sz="1800" b="1" i="1" dirty="0">
                        <a:solidFill>
                          <a:srgbClr val="FF0000"/>
                        </a:solidFill>
                        <a:latin typeface="+mn-lt"/>
                      </a:endParaRPr>
                    </a:p>
                  </a:txBody>
                  <a:tcPr anchor="ctr">
                    <a:solidFill>
                      <a:schemeClr val="tx1"/>
                    </a:solidFill>
                  </a:tcPr>
                </a:tc>
                <a:tc gridSpan="6">
                  <a:txBody>
                    <a:bodyPr/>
                    <a:lstStyle/>
                    <a:p>
                      <a:pPr algn="ctr"/>
                      <a:r>
                        <a:rPr lang="en-US" sz="2400" b="1" i="1" dirty="0" smtClean="0">
                          <a:solidFill>
                            <a:schemeClr val="bg1"/>
                          </a:solidFill>
                        </a:rPr>
                        <a:t>The Absolute</a:t>
                      </a:r>
                      <a:r>
                        <a:rPr lang="en-US" sz="2400" b="1" i="1" baseline="0" dirty="0" smtClean="0">
                          <a:solidFill>
                            <a:schemeClr val="bg1"/>
                          </a:solidFill>
                        </a:rPr>
                        <a:t> Superiority of Christ  / </a:t>
                      </a:r>
                      <a:r>
                        <a:rPr lang="en-US" sz="2400" b="1" i="1" baseline="0" dirty="0" smtClean="0">
                          <a:solidFill>
                            <a:srgbClr val="FFFF00"/>
                          </a:solidFill>
                        </a:rPr>
                        <a:t>Christ the High Priest</a:t>
                      </a:r>
                      <a:endParaRPr lang="en-US" sz="2400" b="1" i="1" dirty="0">
                        <a:solidFill>
                          <a:srgbClr val="FFFF00"/>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r>
              <a:tr h="759754">
                <a:tc>
                  <a:txBody>
                    <a:bodyPr/>
                    <a:lstStyle/>
                    <a:p>
                      <a:pPr algn="ctr"/>
                      <a:r>
                        <a:rPr lang="en-US" sz="1800" b="1" i="1" u="sng" dirty="0" smtClean="0">
                          <a:solidFill>
                            <a:srgbClr val="FF0000"/>
                          </a:solidFill>
                          <a:latin typeface="+mn-lt"/>
                        </a:rPr>
                        <a:t>Outline</a:t>
                      </a:r>
                      <a:endParaRPr lang="en-US" sz="1800" b="1" i="1" u="sng" dirty="0">
                        <a:solidFill>
                          <a:srgbClr val="FF0000"/>
                        </a:solidFill>
                        <a:latin typeface="+mn-lt"/>
                      </a:endParaRPr>
                    </a:p>
                  </a:txBody>
                  <a:tcPr anchor="ctr">
                    <a:solidFill>
                      <a:schemeClr val="tx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smtClean="0">
                          <a:solidFill>
                            <a:srgbClr val="FFFF00"/>
                          </a:solidFill>
                        </a:rPr>
                        <a:t>1 -Christ the </a:t>
                      </a:r>
                      <a:r>
                        <a:rPr lang="en-US" sz="1400" b="1" i="1" u="sng" smtClean="0">
                          <a:solidFill>
                            <a:srgbClr val="FFFF00"/>
                          </a:solidFill>
                        </a:rPr>
                        <a:t>Son of God</a:t>
                      </a:r>
                    </a:p>
                    <a:p>
                      <a:pPr marL="0" marR="0" lvl="0" indent="0" algn="ctr" defTabSz="914400" eaLnBrk="1" fontAlgn="auto" latinLnBrk="0" hangingPunct="1">
                        <a:lnSpc>
                          <a:spcPct val="100000"/>
                        </a:lnSpc>
                        <a:spcBef>
                          <a:spcPts val="0"/>
                        </a:spcBef>
                        <a:spcAft>
                          <a:spcPts val="0"/>
                        </a:spcAft>
                        <a:buClrTx/>
                        <a:buSzTx/>
                        <a:buFontTx/>
                        <a:buNone/>
                        <a:tabLst/>
                        <a:defRPr/>
                      </a:pPr>
                      <a:r>
                        <a:rPr lang="en-US" sz="1400" b="1" i="1" u="none" smtClean="0">
                          <a:solidFill>
                            <a:srgbClr val="FFFF00"/>
                          </a:solidFill>
                        </a:rPr>
                        <a:t>2- Christ the </a:t>
                      </a:r>
                      <a:r>
                        <a:rPr lang="en-US" sz="1400" b="1" i="1" u="sng" smtClean="0">
                          <a:solidFill>
                            <a:srgbClr val="FFFF00"/>
                          </a:solidFill>
                        </a:rPr>
                        <a:t>Son of</a:t>
                      </a:r>
                      <a:r>
                        <a:rPr lang="en-US" sz="1400" b="1" i="1" u="sng" baseline="0" smtClean="0">
                          <a:solidFill>
                            <a:srgbClr val="FFFF00"/>
                          </a:solidFill>
                        </a:rPr>
                        <a:t> Man</a:t>
                      </a:r>
                      <a:endParaRPr lang="en-US" sz="1400" b="1" i="1" u="sng" dirty="0" smtClean="0">
                        <a:solidFill>
                          <a:srgbClr val="FFFF00"/>
                        </a:solidFill>
                      </a:endParaRPr>
                    </a:p>
                  </a:txBody>
                  <a:tcPr anchor="ctr">
                    <a:solidFill>
                      <a:schemeClr val="tx1"/>
                    </a:solidFill>
                  </a:tcPr>
                </a:tc>
                <a:tc gridSpan="3">
                  <a:txBody>
                    <a:bodyPr/>
                    <a:lstStyle/>
                    <a:p>
                      <a:pPr algn="ctr"/>
                      <a:r>
                        <a:rPr lang="en-US" sz="1400" b="1" i="1" dirty="0" smtClean="0">
                          <a:solidFill>
                            <a:srgbClr val="FFFF00"/>
                          </a:solidFill>
                          <a:latin typeface="+mn-lt"/>
                        </a:rPr>
                        <a:t>3:1-10:18 </a:t>
                      </a:r>
                      <a:r>
                        <a:rPr lang="en-US" sz="1400" b="1" i="1" dirty="0" smtClean="0">
                          <a:solidFill>
                            <a:schemeClr val="bg1"/>
                          </a:solidFill>
                          <a:latin typeface="+mn-lt"/>
                        </a:rPr>
                        <a:t> </a:t>
                      </a:r>
                      <a:r>
                        <a:rPr lang="en-US" sz="1400" b="1" i="1" u="none" dirty="0" smtClean="0">
                          <a:solidFill>
                            <a:srgbClr val="FFFF00"/>
                          </a:solidFill>
                          <a:latin typeface="+mn-lt"/>
                        </a:rPr>
                        <a:t>Christ the  </a:t>
                      </a:r>
                      <a:r>
                        <a:rPr lang="en-US" sz="1400" b="1" i="1" u="sng" dirty="0" smtClean="0">
                          <a:solidFill>
                            <a:srgbClr val="FFFF00"/>
                          </a:solidFill>
                          <a:latin typeface="+mn-lt"/>
                        </a:rPr>
                        <a:t>High</a:t>
                      </a:r>
                      <a:r>
                        <a:rPr lang="en-US" sz="1400" b="1" i="1" u="none" dirty="0" smtClean="0">
                          <a:solidFill>
                            <a:srgbClr val="FFFF00"/>
                          </a:solidFill>
                          <a:latin typeface="+mn-lt"/>
                        </a:rPr>
                        <a:t> </a:t>
                      </a:r>
                      <a:r>
                        <a:rPr lang="en-US" sz="1400" b="1" i="1" u="sng" dirty="0" smtClean="0">
                          <a:solidFill>
                            <a:srgbClr val="FFFF00"/>
                          </a:solidFill>
                          <a:latin typeface="+mn-lt"/>
                        </a:rPr>
                        <a:t>Priest</a:t>
                      </a:r>
                    </a:p>
                    <a:p>
                      <a:pPr marL="0" marR="0" indent="0" algn="ctr" defTabSz="91440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rPr>
                        <a:t>8:1 Now the main point in what has been said </a:t>
                      </a:r>
                      <a:r>
                        <a:rPr lang="en-US" sz="1400" b="1" i="1" dirty="0" smtClean="0">
                          <a:solidFill>
                            <a:schemeClr val="bg1"/>
                          </a:solidFill>
                        </a:rPr>
                        <a:t>is this</a:t>
                      </a:r>
                      <a:r>
                        <a:rPr lang="en-US" sz="1400" b="1" dirty="0" smtClean="0">
                          <a:solidFill>
                            <a:schemeClr val="bg1"/>
                          </a:solidFill>
                        </a:rPr>
                        <a:t>: </a:t>
                      </a:r>
                      <a:r>
                        <a:rPr lang="en-US" sz="1800" b="1" dirty="0" smtClean="0">
                          <a:solidFill>
                            <a:schemeClr val="bg1"/>
                          </a:solidFill>
                        </a:rPr>
                        <a:t>we have such a </a:t>
                      </a:r>
                      <a:r>
                        <a:rPr lang="en-US" sz="1800" b="1" u="sng" dirty="0" smtClean="0">
                          <a:solidFill>
                            <a:schemeClr val="bg1"/>
                          </a:solidFill>
                        </a:rPr>
                        <a:t>high priest </a:t>
                      </a:r>
                      <a:r>
                        <a:rPr lang="en-US" sz="1800" b="1" dirty="0" smtClean="0">
                          <a:solidFill>
                            <a:schemeClr val="bg1"/>
                          </a:solidFill>
                        </a:rPr>
                        <a:t>…. </a:t>
                      </a:r>
                      <a:endParaRPr lang="en-US" sz="1800" b="1" i="1" u="sng" dirty="0">
                        <a:solidFill>
                          <a:schemeClr val="bg1"/>
                        </a:solidFill>
                        <a:latin typeface="+mn-lt"/>
                      </a:endParaRPr>
                    </a:p>
                  </a:txBody>
                  <a:tcPr anchor="ctr">
                    <a:solidFill>
                      <a:schemeClr val="tx1"/>
                    </a:solidFill>
                  </a:tcPr>
                </a:tc>
                <a:tc hMerge="1">
                  <a:txBody>
                    <a:bodyPr/>
                    <a:lstStyle/>
                    <a:p>
                      <a:endParaRPr lang="en-US"/>
                    </a:p>
                  </a:txBody>
                  <a:tcPr/>
                </a:tc>
                <a:tc hMerge="1">
                  <a:txBody>
                    <a:bodyPr/>
                    <a:lstStyle/>
                    <a:p>
                      <a:endParaRPr lang="en-US"/>
                    </a:p>
                  </a:txBody>
                  <a:tcPr/>
                </a:tc>
                <a:tc gridSpan="2">
                  <a:txBody>
                    <a:bodyPr/>
                    <a:lstStyle/>
                    <a:p>
                      <a:pPr algn="ctr"/>
                      <a:r>
                        <a:rPr lang="en-US" sz="1400" b="1" i="1" dirty="0" smtClean="0">
                          <a:solidFill>
                            <a:srgbClr val="FFFF00"/>
                          </a:solidFill>
                          <a:latin typeface="+mn-lt"/>
                        </a:rPr>
                        <a:t>10:19-13:21</a:t>
                      </a:r>
                    </a:p>
                    <a:p>
                      <a:pPr algn="ctr"/>
                      <a:r>
                        <a:rPr lang="en-US" sz="1400" b="1" i="1" dirty="0" smtClean="0">
                          <a:solidFill>
                            <a:srgbClr val="FFFF00"/>
                          </a:solidFill>
                          <a:latin typeface="+mn-lt"/>
                        </a:rPr>
                        <a:t>Christ the </a:t>
                      </a:r>
                      <a:r>
                        <a:rPr lang="en-US" sz="1400" b="1" i="1" u="sng" dirty="0" smtClean="0">
                          <a:solidFill>
                            <a:srgbClr val="FFFF00"/>
                          </a:solidFill>
                          <a:latin typeface="+mn-lt"/>
                        </a:rPr>
                        <a:t>Way</a:t>
                      </a:r>
                    </a:p>
                    <a:p>
                      <a:pPr algn="ctr"/>
                      <a:r>
                        <a:rPr lang="en-US" sz="1400" b="1" i="1" dirty="0" smtClean="0">
                          <a:solidFill>
                            <a:schemeClr val="bg1"/>
                          </a:solidFill>
                          <a:latin typeface="+mn-lt"/>
                        </a:rPr>
                        <a:t>Therefore let us…</a:t>
                      </a:r>
                      <a:endParaRPr lang="en-US" sz="1400" b="1" i="1" dirty="0">
                        <a:solidFill>
                          <a:schemeClr val="bg1"/>
                        </a:solidFill>
                        <a:latin typeface="+mn-lt"/>
                      </a:endParaRPr>
                    </a:p>
                  </a:txBody>
                  <a:tcPr anchor="ctr">
                    <a:solidFill>
                      <a:schemeClr val="tx1"/>
                    </a:solidFill>
                  </a:tcPr>
                </a:tc>
                <a:tc hMerge="1">
                  <a:txBody>
                    <a:bodyPr/>
                    <a:lstStyle/>
                    <a:p>
                      <a:endParaRPr lang="en-US"/>
                    </a:p>
                  </a:txBody>
                  <a:tcPr/>
                </a:tc>
              </a:tr>
            </a:tbl>
          </a:graphicData>
        </a:graphic>
      </p:graphicFrame>
      <p:sp>
        <p:nvSpPr>
          <p:cNvPr id="4" name="Rounded Rectangle 3"/>
          <p:cNvSpPr/>
          <p:nvPr/>
        </p:nvSpPr>
        <p:spPr>
          <a:xfrm>
            <a:off x="7162800" y="2266950"/>
            <a:ext cx="1447800" cy="304800"/>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ounded Rectangle 12"/>
          <p:cNvSpPr/>
          <p:nvPr/>
        </p:nvSpPr>
        <p:spPr>
          <a:xfrm>
            <a:off x="609600" y="580787"/>
            <a:ext cx="1219200" cy="476726"/>
          </a:xfrm>
          <a:prstGeom prst="roundRect">
            <a:avLst/>
          </a:prstGeom>
          <a:solidFill>
            <a:schemeClr val="bg2"/>
          </a:solidFill>
          <a:ln>
            <a:no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11:5 - Enoch</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indent="-514350" algn="ctr">
              <a:spcAft>
                <a:spcPts val="1200"/>
              </a:spcAft>
              <a:buNone/>
            </a:pPr>
            <a:r>
              <a:rPr lang="en-US" b="0" i="1" baseline="30000" dirty="0" smtClean="0">
                <a:effectLst/>
                <a:latin typeface="Cambria" pitchFamily="18" charset="0"/>
              </a:rPr>
              <a:t>5 </a:t>
            </a:r>
            <a:r>
              <a:rPr lang="en-US" b="0" i="1" dirty="0" smtClean="0">
                <a:effectLst/>
                <a:latin typeface="Cambria" pitchFamily="18" charset="0"/>
              </a:rPr>
              <a:t>By faith Enoch was taken up so that he would not see death; </a:t>
            </a:r>
            <a:r>
              <a:rPr lang="en-US" b="0" i="1" cap="small" dirty="0" smtClean="0">
                <a:effectLst/>
                <a:latin typeface="Cambria" pitchFamily="18" charset="0"/>
              </a:rPr>
              <a:t>and he was not found because God took him up</a:t>
            </a:r>
            <a:r>
              <a:rPr lang="en-US" b="0" i="1" dirty="0" smtClean="0">
                <a:effectLst/>
                <a:latin typeface="Cambria" pitchFamily="18" charset="0"/>
              </a:rPr>
              <a:t>; for he obtained the witness that before his being taken up he was pleasing to God.</a:t>
            </a:r>
            <a:endParaRPr lang="en-US" b="0" dirty="0" smtClean="0">
              <a:effectLst/>
              <a:latin typeface="Cambria" pitchFamily="18" charset="0"/>
            </a:endParaRPr>
          </a:p>
          <a:p>
            <a:pPr marL="514350" lvl="0" indent="-514350" algn="ctr">
              <a:spcAft>
                <a:spcPts val="1200"/>
              </a:spcAft>
              <a:buNone/>
            </a:pPr>
            <a:endParaRPr lang="en-US" b="0" dirty="0">
              <a:effectLst/>
              <a:latin typeface="Cambria" pitchFamily="18" charset="0"/>
            </a:endParaRPr>
          </a:p>
        </p:txBody>
      </p:sp>
      <p:cxnSp>
        <p:nvCxnSpPr>
          <p:cNvPr id="8" name="Straight Connector 7"/>
          <p:cNvCxnSpPr/>
          <p:nvPr/>
        </p:nvCxnSpPr>
        <p:spPr bwMode="auto">
          <a:xfrm>
            <a:off x="7391400" y="971550"/>
            <a:ext cx="990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762000" y="1428750"/>
            <a:ext cx="7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3406854"/>
            <a:ext cx="9144000" cy="1736646"/>
          </a:xfrm>
          <a:prstGeom prst="roundRect">
            <a:avLst/>
          </a:prstGeom>
          <a:solidFill>
            <a:srgbClr val="FFFF00"/>
          </a:solidFill>
          <a:ln w="19050">
            <a:solidFill>
              <a:srgbClr val="FF0000"/>
            </a:solidFill>
          </a:ln>
        </p:spPr>
        <p:txBody>
          <a:bodyPr wrap="square" rtlCol="0" anchor="ctr">
            <a:spAutoFit/>
          </a:bodyPr>
          <a:lstStyle/>
          <a:p>
            <a:pPr algn="ctr" defTabSz="913533"/>
            <a:r>
              <a:rPr lang="en-US" sz="2400" dirty="0">
                <a:solidFill>
                  <a:srgbClr val="000000"/>
                </a:solidFill>
                <a:latin typeface="Cambria" pitchFamily="18" charset="0"/>
              </a:rPr>
              <a:t>The fact that Enoch escaped death and was taken into heaven because of his faith is a significant part of the story and of the author's exhortation. Those who live by faith transcend, and thus overcome by God’s </a:t>
            </a:r>
            <a:r>
              <a:rPr lang="en-US" sz="2400" dirty="0" smtClean="0">
                <a:solidFill>
                  <a:srgbClr val="000000"/>
                </a:solidFill>
                <a:latin typeface="Cambria" pitchFamily="18" charset="0"/>
              </a:rPr>
              <a:t>power.</a:t>
            </a:r>
            <a:endParaRPr lang="en-US" sz="2400" dirty="0">
              <a:solidFill>
                <a:srgbClr val="000000"/>
              </a:solidFill>
              <a:latin typeface="Cambria" pitchFamily="18" charset="0"/>
            </a:endParaRPr>
          </a:p>
        </p:txBody>
      </p:sp>
      <p:cxnSp>
        <p:nvCxnSpPr>
          <p:cNvPr id="12" name="Straight Connector 11"/>
          <p:cNvCxnSpPr/>
          <p:nvPr/>
        </p:nvCxnSpPr>
        <p:spPr bwMode="auto">
          <a:xfrm>
            <a:off x="3733800" y="2266950"/>
            <a:ext cx="3276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0" name="Rounded Rectangular Callout 9"/>
          <p:cNvSpPr/>
          <p:nvPr/>
        </p:nvSpPr>
        <p:spPr>
          <a:xfrm>
            <a:off x="1143000" y="2800350"/>
            <a:ext cx="7467600" cy="510778"/>
          </a:xfrm>
          <a:prstGeom prst="wedgeRoundRectCallout">
            <a:avLst>
              <a:gd name="adj1" fmla="val -2647"/>
              <a:gd name="adj2" fmla="val -152319"/>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Heb 10:38 – he did not shrink back </a:t>
            </a:r>
            <a:r>
              <a:rPr lang="en-US" sz="2400" dirty="0" smtClean="0">
                <a:solidFill>
                  <a:srgbClr val="FFFFFF"/>
                </a:solidFill>
                <a:latin typeface="Cambria" pitchFamily="18" charset="0"/>
              </a:rPr>
              <a:t>but </a:t>
            </a:r>
            <a:r>
              <a:rPr lang="en-US" sz="2400" dirty="0">
                <a:solidFill>
                  <a:srgbClr val="FFFFFF"/>
                </a:solidFill>
                <a:latin typeface="Cambria" pitchFamily="18" charset="0"/>
              </a:rPr>
              <a:t>lived by faith</a:t>
            </a:r>
            <a:endParaRPr lang="en-US" sz="2200" b="1" i="1" u="sng" dirty="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dissolv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ounded Rectangle 6"/>
          <p:cNvSpPr/>
          <p:nvPr/>
        </p:nvSpPr>
        <p:spPr>
          <a:xfrm>
            <a:off x="762000" y="3867150"/>
            <a:ext cx="838200" cy="304800"/>
          </a:xfrm>
          <a:prstGeom prst="roundRect">
            <a:avLst/>
          </a:prstGeom>
          <a:solidFill>
            <a:schemeClr val="bg2"/>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
        <p:nvSpPr>
          <p:cNvPr id="6" name="Rounded Rectangle 5"/>
          <p:cNvSpPr/>
          <p:nvPr/>
        </p:nvSpPr>
        <p:spPr>
          <a:xfrm>
            <a:off x="6019800" y="3409950"/>
            <a:ext cx="2743200" cy="381000"/>
          </a:xfrm>
          <a:prstGeom prst="roundRect">
            <a:avLst/>
          </a:prstGeom>
          <a:solidFill>
            <a:schemeClr val="bg2"/>
          </a:solidFill>
          <a:ln>
            <a:noFill/>
          </a:ln>
        </p:spPr>
        <p:txBody>
          <a:bodyPr wrap="square" rtlCol="0" anchor="ctr">
            <a:spAutoFit/>
          </a:bodyPr>
          <a:lstStyle/>
          <a:p>
            <a:pPr algn="ctr"/>
            <a:endParaRPr lang="en-US" sz="2200" b="1" i="1" u="sng" dirty="0" smtClean="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1"/>
            <a:ext cx="8839200" cy="2819399"/>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11:6</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indent="-514350" algn="ctr">
              <a:spcAft>
                <a:spcPts val="1200"/>
              </a:spcAft>
              <a:buNone/>
            </a:pPr>
            <a:r>
              <a:rPr lang="en-US" i="1" baseline="30000" dirty="0" smtClean="0">
                <a:effectLst/>
                <a:latin typeface="Cambria" pitchFamily="18" charset="0"/>
              </a:rPr>
              <a:t>6</a:t>
            </a:r>
            <a:r>
              <a:rPr lang="en-US" dirty="0" smtClean="0">
                <a:effectLst/>
                <a:latin typeface="Cambria" pitchFamily="18" charset="0"/>
              </a:rPr>
              <a:t>And without faith it is impossible to please </a:t>
            </a:r>
            <a:r>
              <a:rPr lang="en-US" i="1" dirty="0" smtClean="0">
                <a:effectLst/>
                <a:latin typeface="Cambria" pitchFamily="18" charset="0"/>
              </a:rPr>
              <a:t>Him</a:t>
            </a:r>
            <a:r>
              <a:rPr lang="en-US" dirty="0" smtClean="0">
                <a:effectLst/>
                <a:latin typeface="Cambria" pitchFamily="18" charset="0"/>
              </a:rPr>
              <a:t>, for he who comes to God must believe that He is and </a:t>
            </a:r>
            <a:r>
              <a:rPr lang="en-US" i="1" dirty="0" smtClean="0">
                <a:effectLst/>
                <a:latin typeface="Cambria" pitchFamily="18" charset="0"/>
              </a:rPr>
              <a:t>that</a:t>
            </a:r>
            <a:r>
              <a:rPr lang="en-US" dirty="0" smtClean="0">
                <a:effectLst/>
                <a:latin typeface="Cambria" pitchFamily="18" charset="0"/>
              </a:rPr>
              <a:t> He is a </a:t>
            </a:r>
            <a:r>
              <a:rPr lang="en-US" dirty="0" err="1" smtClean="0">
                <a:effectLst/>
                <a:latin typeface="Cambria" pitchFamily="18" charset="0"/>
              </a:rPr>
              <a:t>rewarder</a:t>
            </a:r>
            <a:r>
              <a:rPr lang="en-US" dirty="0" smtClean="0">
                <a:effectLst/>
                <a:latin typeface="Cambria" pitchFamily="18" charset="0"/>
              </a:rPr>
              <a:t> of those who seek Him.</a:t>
            </a:r>
          </a:p>
          <a:p>
            <a:pPr marL="514350" lvl="0" indent="-514350" algn="ctr">
              <a:spcAft>
                <a:spcPts val="1200"/>
              </a:spcAft>
              <a:buNone/>
            </a:pPr>
            <a:endParaRPr lang="en-US" dirty="0">
              <a:effectLst/>
              <a:latin typeface="Cambria" pitchFamily="18" charset="0"/>
            </a:endParaRPr>
          </a:p>
        </p:txBody>
      </p:sp>
      <p:cxnSp>
        <p:nvCxnSpPr>
          <p:cNvPr id="8" name="Straight Connector 7"/>
          <p:cNvCxnSpPr/>
          <p:nvPr/>
        </p:nvCxnSpPr>
        <p:spPr bwMode="auto">
          <a:xfrm>
            <a:off x="4953000" y="1428750"/>
            <a:ext cx="3581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4343400" y="2266950"/>
            <a:ext cx="685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2636521"/>
            <a:ext cx="9144000" cy="2417683"/>
          </a:xfrm>
          <a:prstGeom prst="roundRect">
            <a:avLst/>
          </a:prstGeom>
          <a:solidFill>
            <a:srgbClr val="FFFF00"/>
          </a:solidFill>
          <a:ln w="19050">
            <a:solidFill>
              <a:srgbClr val="FF0000"/>
            </a:solidFill>
          </a:ln>
        </p:spPr>
        <p:txBody>
          <a:bodyPr wrap="square" rtlCol="0" anchor="ctr">
            <a:spAutoFit/>
          </a:bodyPr>
          <a:lstStyle/>
          <a:p>
            <a:pPr marL="514350" indent="-514350" defTabSz="913533">
              <a:spcAft>
                <a:spcPts val="2400"/>
              </a:spcAft>
              <a:buFont typeface="+mj-lt"/>
              <a:buAutoNum type="arabicParenR"/>
            </a:pPr>
            <a:r>
              <a:rPr lang="en-US" sz="2400" i="1" dirty="0">
                <a:solidFill>
                  <a:srgbClr val="000000"/>
                </a:solidFill>
                <a:latin typeface="Cambria" pitchFamily="18" charset="0"/>
              </a:rPr>
              <a:t>Faith is seeing the unseen promises of God’s word</a:t>
            </a:r>
            <a:r>
              <a:rPr lang="en-US" sz="2400" dirty="0">
                <a:solidFill>
                  <a:srgbClr val="000000"/>
                </a:solidFill>
                <a:latin typeface="Cambria" pitchFamily="18" charset="0"/>
              </a:rPr>
              <a:t> </a:t>
            </a:r>
          </a:p>
          <a:p>
            <a:pPr marL="514350" indent="-514350" defTabSz="913533">
              <a:spcAft>
                <a:spcPts val="2400"/>
              </a:spcAft>
              <a:buFont typeface="+mj-lt"/>
              <a:buAutoNum type="arabicParenR"/>
            </a:pPr>
            <a:r>
              <a:rPr lang="en-US" sz="2400" i="1" dirty="0">
                <a:solidFill>
                  <a:srgbClr val="000000"/>
                </a:solidFill>
                <a:latin typeface="Cambria" pitchFamily="18" charset="0"/>
              </a:rPr>
              <a:t>Gods word has the power to make the unseen a reality</a:t>
            </a:r>
            <a:endParaRPr lang="en-US" sz="2400" dirty="0">
              <a:solidFill>
                <a:srgbClr val="000000"/>
              </a:solidFill>
              <a:latin typeface="Cambria" pitchFamily="18" charset="0"/>
            </a:endParaRPr>
          </a:p>
          <a:p>
            <a:pPr marL="514350" indent="-514350" defTabSz="913533">
              <a:spcAft>
                <a:spcPts val="1800"/>
              </a:spcAft>
              <a:buFont typeface="+mj-lt"/>
              <a:buAutoNum type="arabicParenR"/>
            </a:pPr>
            <a:r>
              <a:rPr lang="en-US" sz="2400" i="1" dirty="0">
                <a:solidFill>
                  <a:srgbClr val="000000"/>
                </a:solidFill>
                <a:latin typeface="Cambria" pitchFamily="18" charset="0"/>
              </a:rPr>
              <a:t>The faithful are willing to suffer as outcasts and even death itself because they know that God can overcome death</a:t>
            </a:r>
            <a:r>
              <a:rPr lang="en-US" sz="2400" dirty="0">
                <a:solidFill>
                  <a:srgbClr val="000000"/>
                </a:solidFill>
                <a:latin typeface="Cambria" pitchFamily="18" charset="0"/>
              </a:rPr>
              <a:t>. </a:t>
            </a:r>
          </a:p>
        </p:txBody>
      </p:sp>
      <p:cxnSp>
        <p:nvCxnSpPr>
          <p:cNvPr id="12" name="Straight Connector 11"/>
          <p:cNvCxnSpPr/>
          <p:nvPr/>
        </p:nvCxnSpPr>
        <p:spPr bwMode="auto">
          <a:xfrm>
            <a:off x="1219200" y="1885950"/>
            <a:ext cx="7010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4" name="Rounded Rectangle 13"/>
          <p:cNvSpPr/>
          <p:nvPr/>
        </p:nvSpPr>
        <p:spPr>
          <a:xfrm>
            <a:off x="685800" y="2724150"/>
            <a:ext cx="6934200" cy="510778"/>
          </a:xfrm>
          <a:prstGeom prst="roundRect">
            <a:avLst/>
          </a:prstGeom>
          <a:solidFill>
            <a:schemeClr val="bg2"/>
          </a:solidFill>
          <a:ln>
            <a:noFill/>
          </a:ln>
        </p:spPr>
        <p:txBody>
          <a:bodyPr wrap="square" rtlCol="0" anchor="ctr">
            <a:spAutoFit/>
          </a:bodyPr>
          <a:lstStyle/>
          <a:p>
            <a:pPr marL="514350" indent="-514350" defTabSz="913533">
              <a:spcAft>
                <a:spcPts val="2400"/>
              </a:spcAft>
            </a:pPr>
            <a:r>
              <a:rPr lang="en-US" sz="2400" i="1" dirty="0">
                <a:solidFill>
                  <a:srgbClr val="FFFFFF"/>
                </a:solidFill>
                <a:latin typeface="Cambria" pitchFamily="18" charset="0"/>
              </a:rPr>
              <a:t>Faith is seeing the unseen promises of God’s word</a:t>
            </a:r>
            <a:r>
              <a:rPr lang="en-US" sz="2400" dirty="0">
                <a:solidFill>
                  <a:srgbClr val="FFFFFF"/>
                </a:solidFill>
                <a:latin typeface="Cambria" pitchFamily="18" charset="0"/>
              </a:rPr>
              <a:t> </a:t>
            </a:r>
          </a:p>
        </p:txBody>
      </p:sp>
      <p:sp>
        <p:nvSpPr>
          <p:cNvPr id="10" name="Rounded Rectangle 9"/>
          <p:cNvSpPr/>
          <p:nvPr/>
        </p:nvSpPr>
        <p:spPr>
          <a:xfrm>
            <a:off x="685799" y="3409950"/>
            <a:ext cx="7246815" cy="510778"/>
          </a:xfrm>
          <a:prstGeom prst="roundRect">
            <a:avLst/>
          </a:prstGeom>
          <a:solidFill>
            <a:schemeClr val="bg2"/>
          </a:solidFill>
          <a:ln>
            <a:noFill/>
          </a:ln>
        </p:spPr>
        <p:txBody>
          <a:bodyPr wrap="square" rtlCol="0" anchor="ctr">
            <a:spAutoFit/>
          </a:bodyPr>
          <a:lstStyle/>
          <a:p>
            <a:pPr marL="514350" indent="-514350" defTabSz="913533">
              <a:spcAft>
                <a:spcPts val="2400"/>
              </a:spcAft>
            </a:pPr>
            <a:r>
              <a:rPr lang="en-US" sz="2400" i="1" dirty="0" smtClean="0">
                <a:solidFill>
                  <a:srgbClr val="FFFFFF"/>
                </a:solidFill>
                <a:latin typeface="Cambria" pitchFamily="18" charset="0"/>
              </a:rPr>
              <a:t>God’s </a:t>
            </a:r>
            <a:r>
              <a:rPr lang="en-US" sz="2400" i="1" dirty="0">
                <a:solidFill>
                  <a:srgbClr val="FFFFFF"/>
                </a:solidFill>
                <a:latin typeface="Cambria" pitchFamily="18" charset="0"/>
              </a:rPr>
              <a:t>word has the power to make the unseen a reality</a:t>
            </a:r>
            <a:endParaRPr lang="en-US" sz="2400" dirty="0">
              <a:solidFill>
                <a:srgbClr val="FFFFFF"/>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ounded Rectangle 9"/>
          <p:cNvSpPr/>
          <p:nvPr/>
        </p:nvSpPr>
        <p:spPr>
          <a:xfrm>
            <a:off x="533400" y="590550"/>
            <a:ext cx="1295400" cy="374571"/>
          </a:xfrm>
          <a:prstGeom prst="roundRect">
            <a:avLst/>
          </a:prstGeom>
          <a:solidFill>
            <a:schemeClr val="bg2"/>
          </a:solidFill>
          <a:ln>
            <a:noFill/>
          </a:ln>
        </p:spPr>
        <p:txBody>
          <a:bodyPr wrap="square" rtlCol="0" anchor="ctr">
            <a:spAutoFit/>
          </a:bodyPr>
          <a:lstStyle/>
          <a:p>
            <a:pPr algn="ctr" defTabSz="913533"/>
            <a:endParaRPr lang="en-US" sz="1600" b="1" i="1" u="sng" dirty="0">
              <a:solidFill>
                <a:srgbClr val="FFFF00"/>
              </a:solidFill>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11:7 - Noah</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indent="-514350" algn="ctr">
              <a:spcAft>
                <a:spcPts val="1200"/>
              </a:spcAft>
              <a:buNone/>
            </a:pPr>
            <a:r>
              <a:rPr lang="en-US" b="0" i="1" baseline="30000" dirty="0" smtClean="0">
                <a:effectLst/>
                <a:latin typeface="Cambria" pitchFamily="18" charset="0"/>
              </a:rPr>
              <a:t> </a:t>
            </a:r>
            <a:r>
              <a:rPr lang="en-US" b="0" baseline="30000" dirty="0" smtClean="0">
                <a:latin typeface="Cambria" pitchFamily="18" charset="0"/>
              </a:rPr>
              <a:t>7 </a:t>
            </a:r>
            <a:r>
              <a:rPr lang="en-US" b="0" dirty="0" smtClean="0">
                <a:latin typeface="Cambria" pitchFamily="18" charset="0"/>
              </a:rPr>
              <a:t>By faith Noah, being warned </a:t>
            </a:r>
            <a:r>
              <a:rPr lang="en-US" b="0" i="1" dirty="0" smtClean="0">
                <a:latin typeface="Cambria" pitchFamily="18" charset="0"/>
              </a:rPr>
              <a:t>by God</a:t>
            </a:r>
            <a:r>
              <a:rPr lang="en-US" b="0" dirty="0" smtClean="0">
                <a:latin typeface="Cambria" pitchFamily="18" charset="0"/>
              </a:rPr>
              <a:t> about things not yet seen, in reverence prepared an ark for the salvation of his household, by which he condemned the world, and became an heir of the righteousness which is according to faith.</a:t>
            </a:r>
            <a:endParaRPr lang="en-US" b="0" dirty="0" smtClean="0">
              <a:effectLst/>
              <a:latin typeface="Cambria" pitchFamily="18" charset="0"/>
            </a:endParaRPr>
          </a:p>
          <a:p>
            <a:pPr marL="514350" lvl="0" indent="-514350" algn="ctr">
              <a:spcAft>
                <a:spcPts val="1200"/>
              </a:spcAft>
              <a:buNone/>
            </a:pPr>
            <a:endParaRPr lang="en-US" b="0" dirty="0">
              <a:effectLst/>
              <a:latin typeface="Cambria" pitchFamily="18" charset="0"/>
            </a:endParaRPr>
          </a:p>
        </p:txBody>
      </p:sp>
      <p:sp>
        <p:nvSpPr>
          <p:cNvPr id="5" name="Rounded Rectangular Callout 4"/>
          <p:cNvSpPr/>
          <p:nvPr/>
        </p:nvSpPr>
        <p:spPr>
          <a:xfrm>
            <a:off x="0" y="2904172"/>
            <a:ext cx="9144000" cy="1328023"/>
          </a:xfrm>
          <a:prstGeom prst="wedgeRoundRectCallout">
            <a:avLst>
              <a:gd name="adj1" fmla="val 25444"/>
              <a:gd name="adj2" fmla="val -96535"/>
              <a:gd name="adj3" fmla="val 16667"/>
            </a:avLst>
          </a:prstGeom>
          <a:solidFill>
            <a:schemeClr val="bg2"/>
          </a:solidFill>
          <a:ln w="28575">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Because Noah believed what God said concerning the future, </a:t>
            </a:r>
            <a:br>
              <a:rPr lang="en-US" sz="2400" dirty="0">
                <a:solidFill>
                  <a:srgbClr val="FFFFFF"/>
                </a:solidFill>
                <a:latin typeface="Cambria" pitchFamily="18" charset="0"/>
              </a:rPr>
            </a:br>
            <a:r>
              <a:rPr lang="en-US" sz="2400" dirty="0">
                <a:solidFill>
                  <a:srgbClr val="FFFFFF"/>
                </a:solidFill>
                <a:latin typeface="Cambria" pitchFamily="18" charset="0"/>
              </a:rPr>
              <a:t>and acted and </a:t>
            </a:r>
            <a:r>
              <a:rPr lang="en-US" sz="2400" u="sng" dirty="0">
                <a:solidFill>
                  <a:srgbClr val="FFFF00"/>
                </a:solidFill>
                <a:latin typeface="Cambria" pitchFamily="18" charset="0"/>
              </a:rPr>
              <a:t>endured</a:t>
            </a:r>
            <a:r>
              <a:rPr lang="en-US" sz="2400" dirty="0">
                <a:solidFill>
                  <a:srgbClr val="FFFFFF"/>
                </a:solidFill>
                <a:latin typeface="Cambria" pitchFamily="18" charset="0"/>
              </a:rPr>
              <a:t> in accordance with that word, he inherited a </a:t>
            </a:r>
            <a:br>
              <a:rPr lang="en-US" sz="2400" dirty="0">
                <a:solidFill>
                  <a:srgbClr val="FFFFFF"/>
                </a:solidFill>
                <a:latin typeface="Cambria" pitchFamily="18" charset="0"/>
              </a:rPr>
            </a:br>
            <a:r>
              <a:rPr lang="en-US" sz="2400" dirty="0">
                <a:solidFill>
                  <a:srgbClr val="FFFFFF"/>
                </a:solidFill>
                <a:latin typeface="Cambria" pitchFamily="18" charset="0"/>
              </a:rPr>
              <a:t>righteous status before God</a:t>
            </a:r>
            <a:endParaRPr lang="en-US" sz="2200" b="1" i="1" u="sng" dirty="0">
              <a:solidFill>
                <a:srgbClr val="FFFF00"/>
              </a:solidFill>
              <a:latin typeface="Cambria" pitchFamily="18" charset="0"/>
            </a:endParaRPr>
          </a:p>
        </p:txBody>
      </p:sp>
      <p:cxnSp>
        <p:nvCxnSpPr>
          <p:cNvPr id="8" name="Straight Connector 7"/>
          <p:cNvCxnSpPr/>
          <p:nvPr/>
        </p:nvCxnSpPr>
        <p:spPr bwMode="auto">
          <a:xfrm>
            <a:off x="1295400" y="1428750"/>
            <a:ext cx="1219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7086600" y="971550"/>
            <a:ext cx="1371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4876800" y="1809750"/>
            <a:ext cx="3657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914400" y="2266950"/>
            <a:ext cx="1371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2317194"/>
            <a:ext cx="9144000" cy="2826306"/>
          </a:xfrm>
          <a:prstGeom prst="roundRect">
            <a:avLst/>
          </a:prstGeom>
          <a:solidFill>
            <a:srgbClr val="FFFF00"/>
          </a:solidFill>
          <a:ln w="19050">
            <a:solidFill>
              <a:srgbClr val="FF0000"/>
            </a:solidFill>
          </a:ln>
        </p:spPr>
        <p:txBody>
          <a:bodyPr wrap="square" rtlCol="0" anchor="ctr">
            <a:spAutoFit/>
          </a:bodyPr>
          <a:lstStyle/>
          <a:p>
            <a:pPr marL="285750" indent="-285750" defTabSz="913533">
              <a:buFont typeface="Wingdings" pitchFamily="2" charset="2"/>
              <a:buChar char="Ø"/>
            </a:pPr>
            <a:r>
              <a:rPr lang="en-US" sz="2000" dirty="0">
                <a:solidFill>
                  <a:srgbClr val="000000"/>
                </a:solidFill>
                <a:latin typeface="Cambria" pitchFamily="18" charset="0"/>
              </a:rPr>
              <a:t>Even though Noah had never seen a flood, Noah believed that it would happen exactly as God said.</a:t>
            </a:r>
          </a:p>
          <a:p>
            <a:pPr marL="285750" indent="-285750" defTabSz="913533">
              <a:buFont typeface="Wingdings" pitchFamily="2" charset="2"/>
              <a:buChar char="Ø"/>
            </a:pPr>
            <a:r>
              <a:rPr lang="en-US" sz="2000" dirty="0">
                <a:solidFill>
                  <a:srgbClr val="000000"/>
                </a:solidFill>
                <a:latin typeface="Cambria" pitchFamily="18" charset="0"/>
              </a:rPr>
              <a:t>Noah did not simply believe that a flood was coming, he acted like it; he followed God's instructions about what to do to escape destruction in that flood and he was saved from the flood as a result.</a:t>
            </a:r>
          </a:p>
          <a:p>
            <a:pPr marL="285750" indent="-285750" defTabSz="913533">
              <a:buFont typeface="Wingdings" pitchFamily="2" charset="2"/>
              <a:buChar char="Ø"/>
            </a:pPr>
            <a:r>
              <a:rPr lang="en-US" sz="2000" dirty="0">
                <a:solidFill>
                  <a:srgbClr val="000000"/>
                </a:solidFill>
                <a:latin typeface="Cambria" pitchFamily="18" charset="0"/>
              </a:rPr>
              <a:t>In reverent obedience he worked and waited for the day when God would perform his word. </a:t>
            </a:r>
          </a:p>
          <a:p>
            <a:pPr marL="285750" indent="-285750" defTabSz="913533">
              <a:buFont typeface="Wingdings" pitchFamily="2" charset="2"/>
              <a:buChar char="Ø"/>
            </a:pPr>
            <a:r>
              <a:rPr lang="en-US" sz="2000" dirty="0">
                <a:solidFill>
                  <a:srgbClr val="000000"/>
                </a:solidFill>
                <a:latin typeface="Cambria" pitchFamily="18" charset="0"/>
              </a:rPr>
              <a:t>Noah's conduct spoke volumes of rebuke to the world of his day</a:t>
            </a:r>
          </a:p>
        </p:txBody>
      </p:sp>
      <p:cxnSp>
        <p:nvCxnSpPr>
          <p:cNvPr id="11" name="Straight Connector 10"/>
          <p:cNvCxnSpPr/>
          <p:nvPr/>
        </p:nvCxnSpPr>
        <p:spPr bwMode="auto">
          <a:xfrm>
            <a:off x="4800600" y="2266950"/>
            <a:ext cx="3657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bg/>
                                          </p:spTgt>
                                        </p:tgtEl>
                                        <p:attrNameLst>
                                          <p:attrName>style.visibility</p:attrName>
                                        </p:attrNameLst>
                                      </p:cBhvr>
                                      <p:to>
                                        <p:strVal val="visible"/>
                                      </p:to>
                                    </p:set>
                                    <p:animEffect transition="in" filter="dissolve">
                                      <p:cBhvr>
                                        <p:cTn id="34" dur="500"/>
                                        <p:tgtEl>
                                          <p:spTgt spid="6">
                                            <p:bg/>
                                          </p:spTgt>
                                        </p:tgtEl>
                                      </p:cBhvr>
                                    </p:animEffec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dissolve">
                                      <p:cBhvr>
                                        <p:cTn id="38"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dissolve">
                                      <p:cBhvr>
                                        <p:cTn id="43"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dissolve">
                                      <p:cBhvr>
                                        <p:cTn id="48"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dissolve">
                                      <p:cBhvr>
                                        <p:cTn id="5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152400" y="1428750"/>
            <a:ext cx="381000" cy="1981200"/>
          </a:xfrm>
          <a:prstGeom prst="roundRect">
            <a:avLst/>
          </a:prstGeom>
          <a:solidFill>
            <a:schemeClr val="bg2"/>
          </a:solidFill>
          <a:ln>
            <a:no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1"/>
            <a:ext cx="8839200" cy="35052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
        <p:nvSpPr>
          <p:cNvPr id="6" name="Rounded Rectangular Callout 5"/>
          <p:cNvSpPr/>
          <p:nvPr/>
        </p:nvSpPr>
        <p:spPr>
          <a:xfrm>
            <a:off x="1600200" y="133350"/>
            <a:ext cx="6781800" cy="919401"/>
          </a:xfrm>
          <a:prstGeom prst="wedgeRoundRectCallout">
            <a:avLst>
              <a:gd name="adj1" fmla="val -4746"/>
              <a:gd name="adj2" fmla="val 88192"/>
              <a:gd name="adj3" fmla="val 16667"/>
            </a:avLst>
          </a:prstGeom>
          <a:solidFill>
            <a:srgbClr val="FFFF00"/>
          </a:solidFill>
          <a:ln w="28575">
            <a:solidFill>
              <a:srgbClr val="FF0000"/>
            </a:solidFill>
          </a:ln>
        </p:spPr>
        <p:txBody>
          <a:bodyPr wrap="square" rtlCol="0" anchor="ctr">
            <a:spAutoFit/>
          </a:bodyPr>
          <a:lstStyle/>
          <a:p>
            <a:pPr algn="ctr" defTabSz="913533"/>
            <a:r>
              <a:rPr lang="en-US" sz="2400" dirty="0">
                <a:solidFill>
                  <a:srgbClr val="000000"/>
                </a:solidFill>
                <a:latin typeface="Cambria" pitchFamily="18" charset="0"/>
              </a:rPr>
              <a:t>Those promises may not always seem wonderful (e.g. I am going to destroy the world with a flood)</a:t>
            </a:r>
            <a:endParaRPr lang="en-US" sz="2200" b="1" i="1" u="sng" dirty="0">
              <a:solidFill>
                <a:srgbClr val="000000"/>
              </a:solidFill>
              <a:latin typeface="Cambria" pitchFamily="18" charset="0"/>
            </a:endParaRPr>
          </a:p>
        </p:txBody>
      </p:sp>
      <p:sp>
        <p:nvSpPr>
          <p:cNvPr id="7" name="Rounded Rectangular Callout 6"/>
          <p:cNvSpPr/>
          <p:nvPr/>
        </p:nvSpPr>
        <p:spPr>
          <a:xfrm>
            <a:off x="838200" y="4324350"/>
            <a:ext cx="8305800" cy="510778"/>
          </a:xfrm>
          <a:prstGeom prst="wedgeRoundRectCallout">
            <a:avLst>
              <a:gd name="adj1" fmla="val 21436"/>
              <a:gd name="adj2" fmla="val -241256"/>
              <a:gd name="adj3" fmla="val 16667"/>
            </a:avLst>
          </a:prstGeom>
          <a:solidFill>
            <a:srgbClr val="FFFF00"/>
          </a:solidFill>
          <a:ln w="28575">
            <a:solidFill>
              <a:srgbClr val="FF0000"/>
            </a:solidFill>
          </a:ln>
        </p:spPr>
        <p:txBody>
          <a:bodyPr wrap="square" rtlCol="0" anchor="ctr">
            <a:spAutoFit/>
          </a:bodyPr>
          <a:lstStyle/>
          <a:p>
            <a:pPr algn="ctr" defTabSz="913533"/>
            <a:r>
              <a:rPr lang="en-US" sz="2400" dirty="0">
                <a:solidFill>
                  <a:srgbClr val="000000"/>
                </a:solidFill>
                <a:latin typeface="Cambria" pitchFamily="18" charset="0"/>
              </a:rPr>
              <a:t>Noah was an outcast and condemned the world by his actions</a:t>
            </a:r>
            <a:endParaRPr lang="en-US" sz="2200" b="1" i="1" u="sng" dirty="0">
              <a:solidFill>
                <a:srgbClr val="0000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ounded Rectangle 14"/>
          <p:cNvSpPr/>
          <p:nvPr/>
        </p:nvSpPr>
        <p:spPr>
          <a:xfrm>
            <a:off x="6934200" y="1303972"/>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7" name="Rounded Rectangle 16"/>
          <p:cNvSpPr/>
          <p:nvPr/>
        </p:nvSpPr>
        <p:spPr>
          <a:xfrm>
            <a:off x="304800" y="5905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11:8-10 - Abraham</a:t>
            </a: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indent="-514350" algn="ctr">
              <a:spcAft>
                <a:spcPts val="1200"/>
              </a:spcAft>
              <a:buNone/>
            </a:pPr>
            <a:r>
              <a:rPr lang="en-US" sz="2400" b="0" dirty="0" smtClean="0">
                <a:effectLst/>
                <a:latin typeface="Cambria" pitchFamily="18" charset="0"/>
              </a:rPr>
              <a:t>By faith Abraham, when he was called, obeyed by going out to a place which he was to receive for an inheritance; and he went out, not knowing where he was going. </a:t>
            </a:r>
            <a:r>
              <a:rPr lang="en-US" sz="2400" b="0" baseline="30000" dirty="0" smtClean="0">
                <a:effectLst/>
                <a:latin typeface="Cambria" pitchFamily="18" charset="0"/>
              </a:rPr>
              <a:t>9 </a:t>
            </a:r>
            <a:r>
              <a:rPr lang="en-US" sz="2400" b="0" dirty="0" smtClean="0">
                <a:effectLst/>
                <a:latin typeface="Cambria" pitchFamily="18" charset="0"/>
              </a:rPr>
              <a:t>By faith he lived as an alien in the land of promise, as in a foreign </a:t>
            </a:r>
            <a:r>
              <a:rPr lang="en-US" sz="2400" b="0" i="1" dirty="0" smtClean="0">
                <a:effectLst/>
                <a:latin typeface="Cambria" pitchFamily="18" charset="0"/>
              </a:rPr>
              <a:t>land</a:t>
            </a:r>
            <a:r>
              <a:rPr lang="en-US" sz="2400" b="0" dirty="0" smtClean="0">
                <a:effectLst/>
                <a:latin typeface="Cambria" pitchFamily="18" charset="0"/>
              </a:rPr>
              <a:t>, dwelling in tents with Isaac and Jacob, fellow heirs of the same promise; </a:t>
            </a:r>
            <a:r>
              <a:rPr lang="en-US" sz="2400" b="0" baseline="30000" dirty="0" smtClean="0">
                <a:effectLst/>
                <a:latin typeface="Cambria" pitchFamily="18" charset="0"/>
              </a:rPr>
              <a:t>10 </a:t>
            </a:r>
            <a:r>
              <a:rPr lang="en-US" sz="2400" b="0" dirty="0" smtClean="0">
                <a:effectLst/>
                <a:latin typeface="Cambria" pitchFamily="18" charset="0"/>
              </a:rPr>
              <a:t>for he was looking for the city which has foundations, whose architect and builder is God</a:t>
            </a:r>
            <a:endParaRPr lang="en-US" sz="2400" b="0" dirty="0">
              <a:effectLst/>
              <a:latin typeface="Cambria" pitchFamily="18" charset="0"/>
            </a:endParaRPr>
          </a:p>
        </p:txBody>
      </p:sp>
      <p:cxnSp>
        <p:nvCxnSpPr>
          <p:cNvPr id="8" name="Straight Connector 7"/>
          <p:cNvCxnSpPr/>
          <p:nvPr/>
        </p:nvCxnSpPr>
        <p:spPr bwMode="auto">
          <a:xfrm>
            <a:off x="1600200" y="3105150"/>
            <a:ext cx="6172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5410200" y="895350"/>
            <a:ext cx="990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3276600" y="2724150"/>
            <a:ext cx="5105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914400" y="2038350"/>
            <a:ext cx="7543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1" name="Straight Connector 10"/>
          <p:cNvCxnSpPr/>
          <p:nvPr/>
        </p:nvCxnSpPr>
        <p:spPr bwMode="auto">
          <a:xfrm>
            <a:off x="2514600" y="1657350"/>
            <a:ext cx="4191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955119"/>
            <a:ext cx="9144000" cy="4188381"/>
          </a:xfrm>
          <a:prstGeom prst="roundRect">
            <a:avLst/>
          </a:prstGeom>
          <a:solidFill>
            <a:srgbClr val="FFFF00"/>
          </a:solidFill>
          <a:ln w="19050">
            <a:solidFill>
              <a:srgbClr val="FF0000"/>
            </a:solidFill>
          </a:ln>
        </p:spPr>
        <p:txBody>
          <a:bodyPr wrap="square" rtlCol="0" anchor="ctr">
            <a:spAutoFit/>
          </a:bodyPr>
          <a:lstStyle/>
          <a:p>
            <a:pPr marL="285750" indent="-285750" defTabSz="913533">
              <a:buFont typeface="Wingdings" pitchFamily="2" charset="2"/>
              <a:buChar char="Ø"/>
            </a:pPr>
            <a:r>
              <a:rPr lang="en-US" sz="2000" dirty="0">
                <a:solidFill>
                  <a:srgbClr val="000000"/>
                </a:solidFill>
                <a:latin typeface="Cambria" pitchFamily="18" charset="0"/>
              </a:rPr>
              <a:t>The fact that Abraham did not know where he was going underscores the </a:t>
            </a:r>
            <a:br>
              <a:rPr lang="en-US" sz="2000" dirty="0">
                <a:solidFill>
                  <a:srgbClr val="000000"/>
                </a:solidFill>
                <a:latin typeface="Cambria" pitchFamily="18" charset="0"/>
              </a:rPr>
            </a:br>
            <a:r>
              <a:rPr lang="en-US" sz="2000" dirty="0">
                <a:solidFill>
                  <a:srgbClr val="000000"/>
                </a:solidFill>
                <a:latin typeface="Cambria" pitchFamily="18" charset="0"/>
              </a:rPr>
              <a:t>nature of his faith: he had complete trust in God and his promise</a:t>
            </a:r>
          </a:p>
          <a:p>
            <a:pPr marL="285750" indent="-285750" defTabSz="913533">
              <a:buFont typeface="Wingdings" pitchFamily="2" charset="2"/>
              <a:buChar char="Ø"/>
            </a:pPr>
            <a:r>
              <a:rPr lang="en-US" sz="2000" dirty="0">
                <a:solidFill>
                  <a:srgbClr val="000000"/>
                </a:solidFill>
                <a:latin typeface="Cambria" pitchFamily="18" charset="0"/>
              </a:rPr>
              <a:t>The fact that Abraham left his home to follow God made him an even closer example to Christians who had lost their homes and possessions (10:34), and perhaps had been disowned by their families, in order to follow Jesus</a:t>
            </a:r>
          </a:p>
          <a:p>
            <a:pPr marL="285750" indent="-285750" defTabSz="913533">
              <a:buFont typeface="Wingdings" pitchFamily="2" charset="2"/>
              <a:buChar char="Ø"/>
            </a:pPr>
            <a:r>
              <a:rPr lang="en-US" sz="2000" dirty="0">
                <a:solidFill>
                  <a:srgbClr val="000000"/>
                </a:solidFill>
                <a:latin typeface="Cambria" pitchFamily="18" charset="0"/>
              </a:rPr>
              <a:t>The fact that he did not possess the land, that is, he did not inherit what God had promised him, is clear from the fact that he lived a nomadic existence there</a:t>
            </a:r>
          </a:p>
          <a:p>
            <a:pPr marL="285750" indent="-285750" defTabSz="913533">
              <a:buFont typeface="Wingdings" pitchFamily="2" charset="2"/>
              <a:buChar char="Ø"/>
            </a:pPr>
            <a:r>
              <a:rPr lang="en-US" sz="2000" dirty="0">
                <a:solidFill>
                  <a:srgbClr val="000000"/>
                </a:solidFill>
                <a:latin typeface="Cambria" pitchFamily="18" charset="0"/>
              </a:rPr>
              <a:t>The fact is that Abraham did not consider any place on this earth to be his true home, and so his lifestyle reflected his view of this world. Instead, he believed that his true home was with God, in a city that he had not yet seen, in the heavens. It is another way of speaking of God's rest (4:1). </a:t>
            </a:r>
          </a:p>
        </p:txBody>
      </p:sp>
      <p:cxnSp>
        <p:nvCxnSpPr>
          <p:cNvPr id="13" name="Straight Connector 12"/>
          <p:cNvCxnSpPr/>
          <p:nvPr/>
        </p:nvCxnSpPr>
        <p:spPr bwMode="auto">
          <a:xfrm>
            <a:off x="1066800" y="2419350"/>
            <a:ext cx="2133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6">
                                            <p:bg/>
                                          </p:spTgt>
                                        </p:tgtEl>
                                        <p:attrNameLst>
                                          <p:attrName>style.visibility</p:attrName>
                                        </p:attrNameLst>
                                      </p:cBhvr>
                                      <p:to>
                                        <p:strVal val="visible"/>
                                      </p:to>
                                    </p:set>
                                    <p:animEffect transition="in" filter="dissolve">
                                      <p:cBhvr>
                                        <p:cTn id="36" dur="500"/>
                                        <p:tgtEl>
                                          <p:spTgt spid="6">
                                            <p:bg/>
                                          </p:spTgt>
                                        </p:tgtEl>
                                      </p:cBhvr>
                                    </p:animEffect>
                                  </p:childTnLst>
                                </p:cTn>
                              </p:par>
                            </p:childTnLst>
                          </p:cTn>
                        </p:par>
                        <p:par>
                          <p:cTn id="37" fill="hold">
                            <p:stCondLst>
                              <p:cond delay="500"/>
                            </p:stCondLst>
                            <p:childTnLst>
                              <p:par>
                                <p:cTn id="38" presetID="9" presetClass="entr" presetSubtype="0" fill="hold" grpId="0" nodeType="after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dissolve">
                                      <p:cBhvr>
                                        <p:cTn id="40"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dissolve">
                                      <p:cBhvr>
                                        <p:cTn id="45"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dissolve">
                                      <p:cBhvr>
                                        <p:cTn id="50"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dissolve">
                                      <p:cBhvr>
                                        <p:cTn id="5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ounded Rectangle 5"/>
          <p:cNvSpPr/>
          <p:nvPr/>
        </p:nvSpPr>
        <p:spPr>
          <a:xfrm>
            <a:off x="5867400" y="3032164"/>
            <a:ext cx="1295400" cy="374571"/>
          </a:xfrm>
          <a:prstGeom prst="roundRect">
            <a:avLst/>
          </a:prstGeom>
          <a:solidFill>
            <a:schemeClr val="bg2"/>
          </a:solidFill>
          <a:ln>
            <a:noFill/>
          </a:ln>
        </p:spPr>
        <p:txBody>
          <a:bodyPr wrap="square" rtlCol="0" anchor="ctr">
            <a:spAutoFit/>
          </a:bodyPr>
          <a:lstStyle/>
          <a:p>
            <a:pPr algn="ctr" defTabSz="913533"/>
            <a:endParaRPr lang="en-US" sz="16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1"/>
            <a:ext cx="8839200" cy="35052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
        <p:nvSpPr>
          <p:cNvPr id="7" name="Rounded Rectangular Callout 6"/>
          <p:cNvSpPr/>
          <p:nvPr/>
        </p:nvSpPr>
        <p:spPr>
          <a:xfrm>
            <a:off x="838200" y="4292203"/>
            <a:ext cx="8077200" cy="851297"/>
          </a:xfrm>
          <a:prstGeom prst="wedgeRoundRectCallout">
            <a:avLst>
              <a:gd name="adj1" fmla="val 22444"/>
              <a:gd name="adj2" fmla="val -143375"/>
              <a:gd name="adj3" fmla="val 16667"/>
            </a:avLst>
          </a:prstGeom>
          <a:solidFill>
            <a:srgbClr val="FFFF00"/>
          </a:solidFill>
          <a:ln w="28575">
            <a:solidFill>
              <a:srgbClr val="FF0000"/>
            </a:solidFill>
          </a:ln>
        </p:spPr>
        <p:txBody>
          <a:bodyPr wrap="square" rtlCol="0" anchor="ctr">
            <a:spAutoFit/>
          </a:bodyPr>
          <a:lstStyle/>
          <a:p>
            <a:pPr algn="ctr" defTabSz="913533"/>
            <a:r>
              <a:rPr lang="en-US" sz="2200" b="1" i="1" dirty="0">
                <a:solidFill>
                  <a:srgbClr val="000000"/>
                </a:solidFill>
                <a:latin typeface="Cambria" pitchFamily="18" charset="0"/>
              </a:rPr>
              <a:t>The readers were outcasts and were being tempted to give up their faith so not to be outcasts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ounded Rectangle 16"/>
          <p:cNvSpPr/>
          <p:nvPr/>
        </p:nvSpPr>
        <p:spPr>
          <a:xfrm>
            <a:off x="533400" y="5905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514350"/>
            <a:ext cx="8610600" cy="2514600"/>
          </a:xfrm>
          <a:noFill/>
          <a:ln/>
        </p:spPr>
        <p:txBody>
          <a:bodyPr/>
          <a:lstStyle/>
          <a:p>
            <a:pPr marL="514350" indent="-514350" algn="ctr">
              <a:spcAft>
                <a:spcPts val="1200"/>
              </a:spcAft>
              <a:buNone/>
            </a:pPr>
            <a:r>
              <a:rPr lang="en-US" sz="2400" b="0" baseline="30000" dirty="0" smtClean="0">
                <a:effectLst/>
                <a:latin typeface="Cambria" pitchFamily="18" charset="0"/>
              </a:rPr>
              <a:t> </a:t>
            </a:r>
            <a:r>
              <a:rPr lang="en-US" sz="2400" b="0" dirty="0" smtClean="0">
                <a:effectLst/>
                <a:latin typeface="Cambria" pitchFamily="18" charset="0"/>
              </a:rPr>
              <a:t>By faith even Sarah herself received ability to conceive, even beyond the proper time of life, since she considered Him faithful who had promised. </a:t>
            </a:r>
            <a:r>
              <a:rPr lang="en-US" sz="2400" b="0" baseline="30000" dirty="0" smtClean="0">
                <a:effectLst/>
                <a:latin typeface="Cambria" pitchFamily="18" charset="0"/>
              </a:rPr>
              <a:t>12 </a:t>
            </a:r>
            <a:r>
              <a:rPr lang="en-US" sz="2400" b="0" dirty="0" smtClean="0">
                <a:effectLst/>
                <a:latin typeface="Cambria" pitchFamily="18" charset="0"/>
              </a:rPr>
              <a:t>Therefore there was born even of one man, and him as good as dead at that, </a:t>
            </a:r>
            <a:r>
              <a:rPr lang="en-US" sz="2400" b="0" i="1" dirty="0" smtClean="0">
                <a:effectLst/>
                <a:latin typeface="Cambria" pitchFamily="18" charset="0"/>
              </a:rPr>
              <a:t>as many descendants</a:t>
            </a:r>
            <a:r>
              <a:rPr lang="en-US" sz="2400" b="0" dirty="0" smtClean="0">
                <a:effectLst/>
                <a:latin typeface="Cambria" pitchFamily="18" charset="0"/>
              </a:rPr>
              <a:t> </a:t>
            </a:r>
            <a:r>
              <a:rPr lang="en-US" sz="2400" b="0" cap="small" dirty="0" smtClean="0">
                <a:effectLst/>
                <a:latin typeface="Cambria" pitchFamily="18" charset="0"/>
              </a:rPr>
              <a:t>as the stars of heaven in number, and innumerable as the sand which is by the seashore</a:t>
            </a:r>
            <a:r>
              <a:rPr lang="en-US" sz="2400" b="0" dirty="0" smtClean="0">
                <a:effectLst/>
                <a:latin typeface="Cambria" pitchFamily="18" charset="0"/>
              </a:rPr>
              <a:t>.</a:t>
            </a:r>
            <a:endParaRPr lang="en-US" sz="2400" b="0" dirty="0">
              <a:effectLst/>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11:11 - Sarah</a:t>
            </a:r>
          </a:p>
        </p:txBody>
      </p:sp>
      <p:cxnSp>
        <p:nvCxnSpPr>
          <p:cNvPr id="8" name="Straight Connector 7"/>
          <p:cNvCxnSpPr/>
          <p:nvPr/>
        </p:nvCxnSpPr>
        <p:spPr bwMode="auto">
          <a:xfrm>
            <a:off x="5334000" y="895350"/>
            <a:ext cx="2971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3429000" y="2038350"/>
            <a:ext cx="2667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838200" y="1657350"/>
            <a:ext cx="3352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1066800" y="1276350"/>
            <a:ext cx="7543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3338751"/>
            <a:ext cx="9144000" cy="1804749"/>
          </a:xfrm>
          <a:prstGeom prst="roundRect">
            <a:avLst/>
          </a:prstGeom>
          <a:solidFill>
            <a:srgbClr val="FFFF00"/>
          </a:solidFill>
          <a:ln w="19050">
            <a:solidFill>
              <a:srgbClr val="FF0000"/>
            </a:solidFill>
          </a:ln>
        </p:spPr>
        <p:txBody>
          <a:bodyPr wrap="square" rtlCol="0" anchor="ctr">
            <a:spAutoFit/>
          </a:bodyPr>
          <a:lstStyle/>
          <a:p>
            <a:pPr algn="ctr" defTabSz="913533"/>
            <a:r>
              <a:rPr lang="en-US" sz="2000" dirty="0">
                <a:solidFill>
                  <a:srgbClr val="000000"/>
                </a:solidFill>
                <a:latin typeface="Cambria" pitchFamily="18" charset="0"/>
              </a:rPr>
              <a:t>Although Abraham &amp; Sarah had no idea of how God would keep his promise, since the physical situation seemed impossible, still they believed that God would keep his word, and because of that faith God empowered the aged couple to have a child. This empowerment was God's response to the fact that Abraham &amp; Sarah considered God, who is the one who had made the promise, to be faithful.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dissolv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ounded Rectangle 7"/>
          <p:cNvSpPr/>
          <p:nvPr/>
        </p:nvSpPr>
        <p:spPr>
          <a:xfrm>
            <a:off x="228600" y="1352550"/>
            <a:ext cx="304800" cy="2057400"/>
          </a:xfrm>
          <a:prstGeom prst="roundRect">
            <a:avLst/>
          </a:prstGeom>
          <a:solidFill>
            <a:schemeClr val="bg2"/>
          </a:solidFill>
          <a:ln>
            <a:no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7" name="Rounded Rectangle 6"/>
          <p:cNvSpPr/>
          <p:nvPr/>
        </p:nvSpPr>
        <p:spPr>
          <a:xfrm>
            <a:off x="685800" y="3867150"/>
            <a:ext cx="990600" cy="340519"/>
          </a:xfrm>
          <a:prstGeom prst="roundRect">
            <a:avLst/>
          </a:prstGeom>
          <a:solidFill>
            <a:schemeClr val="bg2"/>
          </a:solidFill>
          <a:ln>
            <a:no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6" name="Rounded Rectangle 5"/>
          <p:cNvSpPr/>
          <p:nvPr/>
        </p:nvSpPr>
        <p:spPr>
          <a:xfrm>
            <a:off x="5943600" y="3486150"/>
            <a:ext cx="2819400" cy="340519"/>
          </a:xfrm>
          <a:prstGeom prst="roundRect">
            <a:avLst/>
          </a:prstGeom>
          <a:solidFill>
            <a:schemeClr val="bg2"/>
          </a:solidFill>
          <a:ln>
            <a:no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0"/>
            <a:ext cx="8839200" cy="28956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ounded Rectangle 16"/>
          <p:cNvSpPr/>
          <p:nvPr/>
        </p:nvSpPr>
        <p:spPr>
          <a:xfrm>
            <a:off x="4648200" y="6667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228600" y="590550"/>
            <a:ext cx="8610600" cy="2514600"/>
          </a:xfrm>
          <a:noFill/>
          <a:ln/>
        </p:spPr>
        <p:txBody>
          <a:bodyPr/>
          <a:lstStyle/>
          <a:p>
            <a:pPr marL="0" indent="0" algn="ctr">
              <a:spcAft>
                <a:spcPts val="1200"/>
              </a:spcAft>
              <a:buNone/>
            </a:pPr>
            <a:r>
              <a:rPr lang="en-US" sz="2400" b="0" dirty="0" smtClean="0">
                <a:effectLst/>
                <a:latin typeface="Cambria" pitchFamily="18" charset="0"/>
              </a:rPr>
              <a:t>All these people were still living by faith when they died. They did not receive the things promised; they only saw them and welcomed them from a distance, admitting that they were foreigners and strangers on earth. </a:t>
            </a:r>
            <a:r>
              <a:rPr lang="en-US" sz="2400" b="0" baseline="30000" dirty="0" smtClean="0">
                <a:effectLst/>
                <a:latin typeface="Cambria" pitchFamily="18" charset="0"/>
              </a:rPr>
              <a:t>14 </a:t>
            </a:r>
            <a:r>
              <a:rPr lang="en-US" sz="2400" b="0" dirty="0" smtClean="0">
                <a:effectLst/>
                <a:latin typeface="Cambria" pitchFamily="18" charset="0"/>
              </a:rPr>
              <a:t>People who say such things show that they are looking for a country of their own. </a:t>
            </a:r>
            <a:r>
              <a:rPr lang="en-US" sz="2400" b="0" baseline="30000" dirty="0" smtClean="0">
                <a:effectLst/>
                <a:latin typeface="Cambria" pitchFamily="18" charset="0"/>
              </a:rPr>
              <a:t>15 </a:t>
            </a:r>
            <a:r>
              <a:rPr lang="en-US" sz="2400" b="0" dirty="0" smtClean="0">
                <a:effectLst/>
                <a:latin typeface="Cambria" pitchFamily="18" charset="0"/>
              </a:rPr>
              <a:t>If they had been thinking of the country they had left, they would have had opportunity to return. </a:t>
            </a:r>
            <a:r>
              <a:rPr lang="en-US" sz="2400" b="0" baseline="30000" dirty="0" smtClean="0">
                <a:effectLst/>
                <a:latin typeface="Cambria" pitchFamily="18" charset="0"/>
              </a:rPr>
              <a:t>16 </a:t>
            </a:r>
            <a:r>
              <a:rPr lang="en-US" sz="2400" b="0" dirty="0" smtClean="0">
                <a:effectLst/>
                <a:latin typeface="Cambria" pitchFamily="18" charset="0"/>
              </a:rPr>
              <a:t>Instead, they were longing for a better country—a heavenly one. Therefore God is not ashamed to be called their God, for he has prepared a city for them.</a:t>
            </a:r>
            <a:endParaRPr lang="en-US" sz="2400" b="0" dirty="0">
              <a:effectLst/>
              <a:latin typeface="Cambria" pitchFamily="18" charset="0"/>
            </a:endParaRP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11:13-16</a:t>
            </a:r>
          </a:p>
        </p:txBody>
      </p:sp>
      <p:cxnSp>
        <p:nvCxnSpPr>
          <p:cNvPr id="8" name="Straight Connector 7"/>
          <p:cNvCxnSpPr/>
          <p:nvPr/>
        </p:nvCxnSpPr>
        <p:spPr bwMode="auto">
          <a:xfrm>
            <a:off x="7239000" y="971550"/>
            <a:ext cx="533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5638800" y="3181350"/>
            <a:ext cx="2667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609600" y="1352550"/>
            <a:ext cx="7239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457200" y="3562350"/>
            <a:ext cx="4191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1" name="Rounded Rectangular Callout 10"/>
          <p:cNvSpPr/>
          <p:nvPr/>
        </p:nvSpPr>
        <p:spPr>
          <a:xfrm>
            <a:off x="0" y="3815477"/>
            <a:ext cx="9144000" cy="1328023"/>
          </a:xfrm>
          <a:prstGeom prst="wedgeRoundRectCallout">
            <a:avLst>
              <a:gd name="adj1" fmla="val -19216"/>
              <a:gd name="adj2" fmla="val -182187"/>
              <a:gd name="adj3" fmla="val 16667"/>
            </a:avLst>
          </a:prstGeom>
          <a:solidFill>
            <a:schemeClr val="bg2"/>
          </a:solidFill>
          <a:ln w="28575">
            <a:solidFill>
              <a:srgbClr val="FFFF00"/>
            </a:solidFill>
          </a:ln>
        </p:spPr>
        <p:txBody>
          <a:bodyPr wrap="square" rtlCol="0" anchor="ctr">
            <a:spAutoFit/>
          </a:bodyPr>
          <a:lstStyle/>
          <a:p>
            <a:pPr algn="ctr" defTabSz="913533"/>
            <a:r>
              <a:rPr lang="en-US" sz="2200" b="1" i="1" u="sng" dirty="0">
                <a:solidFill>
                  <a:srgbClr val="FFFF00"/>
                </a:solidFill>
                <a:latin typeface="Cambria" pitchFamily="18" charset="0"/>
              </a:rPr>
              <a:t>Genesis </a:t>
            </a:r>
            <a:r>
              <a:rPr lang="en-US" sz="2200" b="1" i="1" u="sng" dirty="0" smtClean="0">
                <a:solidFill>
                  <a:srgbClr val="FFFF00"/>
                </a:solidFill>
                <a:latin typeface="Cambria" pitchFamily="18" charset="0"/>
              </a:rPr>
              <a:t>23:4</a:t>
            </a:r>
            <a:r>
              <a:rPr lang="en-US" sz="2200" b="1" i="1" dirty="0" smtClean="0">
                <a:solidFill>
                  <a:srgbClr val="FFFF00"/>
                </a:solidFill>
                <a:latin typeface="Cambria" pitchFamily="18" charset="0"/>
              </a:rPr>
              <a:t>-  </a:t>
            </a:r>
            <a:r>
              <a:rPr lang="en-US" sz="2400" baseline="30000" dirty="0">
                <a:solidFill>
                  <a:srgbClr val="FFFFFF"/>
                </a:solidFill>
                <a:latin typeface="Cambria" pitchFamily="18" charset="0"/>
              </a:rPr>
              <a:t> </a:t>
            </a:r>
            <a:r>
              <a:rPr lang="en-US" sz="2400" dirty="0">
                <a:solidFill>
                  <a:srgbClr val="FFFFFF"/>
                </a:solidFill>
                <a:latin typeface="Cambria" pitchFamily="18" charset="0"/>
              </a:rPr>
              <a:t>“I am a stranger and a sojourner among you; give me a burial site among you that I may bury my dead out of my sight.” </a:t>
            </a:r>
            <a:r>
              <a:rPr lang="en-US" sz="2400" i="1" dirty="0">
                <a:solidFill>
                  <a:srgbClr val="FFFF00"/>
                </a:solidFill>
                <a:latin typeface="Cambria" pitchFamily="18" charset="0"/>
              </a:rPr>
              <a:t>(He had been living in the “promised” land for over 60 years-BC</a:t>
            </a:r>
            <a:r>
              <a:rPr lang="en-US" sz="2400" i="1" dirty="0">
                <a:solidFill>
                  <a:srgbClr val="FFFFFF"/>
                </a:solidFill>
                <a:latin typeface="Cambria" pitchFamily="18" charset="0"/>
              </a:rPr>
              <a:t>)</a:t>
            </a:r>
            <a:endParaRPr lang="en-US" sz="2200" b="1" i="1" u="sng" dirty="0">
              <a:solidFill>
                <a:srgbClr val="FFFF00"/>
              </a:solidFill>
              <a:latin typeface="Cambria" pitchFamily="18" charset="0"/>
            </a:endParaRPr>
          </a:p>
        </p:txBody>
      </p:sp>
      <p:cxnSp>
        <p:nvCxnSpPr>
          <p:cNvPr id="19" name="Straight Connector 18"/>
          <p:cNvCxnSpPr/>
          <p:nvPr/>
        </p:nvCxnSpPr>
        <p:spPr bwMode="auto">
          <a:xfrm>
            <a:off x="381000" y="2114550"/>
            <a:ext cx="4343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 name="Straight Connector 12"/>
          <p:cNvCxnSpPr/>
          <p:nvPr/>
        </p:nvCxnSpPr>
        <p:spPr bwMode="auto">
          <a:xfrm>
            <a:off x="2971800" y="2419350"/>
            <a:ext cx="4343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0" name="Straight Connector 19"/>
          <p:cNvCxnSpPr/>
          <p:nvPr/>
        </p:nvCxnSpPr>
        <p:spPr bwMode="auto">
          <a:xfrm>
            <a:off x="6172200" y="3562350"/>
            <a:ext cx="2438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6" name="Rounded Rectangle 5"/>
          <p:cNvSpPr/>
          <p:nvPr/>
        </p:nvSpPr>
        <p:spPr>
          <a:xfrm>
            <a:off x="0" y="-171450"/>
            <a:ext cx="9144000" cy="5550456"/>
          </a:xfrm>
          <a:prstGeom prst="roundRect">
            <a:avLst/>
          </a:prstGeom>
          <a:solidFill>
            <a:srgbClr val="FFFF00"/>
          </a:solidFill>
          <a:ln w="19050">
            <a:solidFill>
              <a:srgbClr val="FF0000"/>
            </a:solidFill>
          </a:ln>
        </p:spPr>
        <p:txBody>
          <a:bodyPr wrap="square" rtlCol="0" anchor="ctr">
            <a:spAutoFit/>
          </a:bodyPr>
          <a:lstStyle/>
          <a:p>
            <a:pPr marL="285750" indent="-285750" defTabSz="913533">
              <a:buFont typeface="Wingdings" pitchFamily="2" charset="2"/>
              <a:buChar char="Ø"/>
            </a:pPr>
            <a:r>
              <a:rPr lang="en-US" sz="2000" dirty="0">
                <a:solidFill>
                  <a:srgbClr val="000000"/>
                </a:solidFill>
                <a:latin typeface="Cambria" pitchFamily="18" charset="0"/>
              </a:rPr>
              <a:t>Abraham and his immediate lineage lived by faith up until the end of their lives. This is because the object of their faith, the unseen heavenly city was not theirs to possess as they lived on this earth. </a:t>
            </a:r>
          </a:p>
          <a:p>
            <a:pPr marL="285750" indent="-285750" defTabSz="913533">
              <a:buFont typeface="Wingdings" pitchFamily="2" charset="2"/>
              <a:buChar char="Ø"/>
            </a:pPr>
            <a:r>
              <a:rPr lang="en-US" sz="2000" dirty="0">
                <a:solidFill>
                  <a:srgbClr val="000000"/>
                </a:solidFill>
                <a:latin typeface="Cambria" pitchFamily="18" charset="0"/>
              </a:rPr>
              <a:t>God had promised great things to them, but the fulfillment of these things would come long after their own lifetimes. </a:t>
            </a:r>
          </a:p>
          <a:p>
            <a:pPr marL="285750" indent="-285750" defTabSz="913533">
              <a:buFont typeface="Wingdings" pitchFamily="2" charset="2"/>
              <a:buChar char="Ø"/>
            </a:pPr>
            <a:r>
              <a:rPr lang="en-US" sz="2000" dirty="0">
                <a:solidFill>
                  <a:srgbClr val="000000"/>
                </a:solidFill>
                <a:latin typeface="Cambria" pitchFamily="18" charset="0"/>
              </a:rPr>
              <a:t>However, since they were people of genuine faith they were able to "see" that fulfillment, they were convinced of the reality of what God had told them, and they believed that God would keep his promises.</a:t>
            </a:r>
          </a:p>
          <a:p>
            <a:pPr marL="285750" indent="-285750" defTabSz="913533">
              <a:buFont typeface="Wingdings" pitchFamily="2" charset="2"/>
              <a:buChar char="Ø"/>
            </a:pPr>
            <a:r>
              <a:rPr lang="en-US" sz="2000" dirty="0">
                <a:solidFill>
                  <a:srgbClr val="000000"/>
                </a:solidFill>
                <a:latin typeface="Cambria" pitchFamily="18" charset="0"/>
              </a:rPr>
              <a:t>This surety allowed them to rejoice in these blessings in their own day </a:t>
            </a:r>
            <a:br>
              <a:rPr lang="en-US" sz="2000" dirty="0">
                <a:solidFill>
                  <a:srgbClr val="000000"/>
                </a:solidFill>
                <a:latin typeface="Cambria" pitchFamily="18" charset="0"/>
              </a:rPr>
            </a:br>
            <a:r>
              <a:rPr lang="en-US" sz="2000" dirty="0">
                <a:solidFill>
                  <a:srgbClr val="000000"/>
                </a:solidFill>
                <a:latin typeface="Cambria" pitchFamily="18" charset="0"/>
              </a:rPr>
              <a:t>almost as if they had experienced them for themselves already. This is what Jesus meant when he told the Jews that "Abraham your father rejoiced to see my day, and he saw it and was glad" (John 8:56). </a:t>
            </a:r>
          </a:p>
          <a:p>
            <a:pPr marL="285750" indent="-285750" defTabSz="913533">
              <a:buFont typeface="Wingdings" pitchFamily="2" charset="2"/>
              <a:buChar char="Ø"/>
            </a:pPr>
            <a:r>
              <a:rPr lang="en-US" sz="2000" dirty="0">
                <a:solidFill>
                  <a:srgbClr val="000000"/>
                </a:solidFill>
                <a:latin typeface="Cambria" pitchFamily="18" charset="0"/>
              </a:rPr>
              <a:t>Their forward-looking faith gave them a unique perspective on the world. These OT characters considered themselves to be foreigners and strangers on this earth and their lives of wandering served as a confession of this perspective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10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1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
                                            <p:bg/>
                                          </p:spTgt>
                                        </p:tgtEl>
                                        <p:attrNameLst>
                                          <p:attrName>style.visibility</p:attrName>
                                        </p:attrNameLst>
                                      </p:cBhvr>
                                      <p:to>
                                        <p:strVal val="visible"/>
                                      </p:to>
                                    </p:set>
                                  </p:childTnLst>
                                </p:cTn>
                              </p:par>
                            </p:childTnLst>
                          </p:cTn>
                        </p:par>
                        <p:par>
                          <p:cTn id="50" fill="hold">
                            <p:stCondLst>
                              <p:cond delay="0"/>
                            </p:stCondLst>
                            <p:childTnLst>
                              <p:par>
                                <p:cTn id="51" presetID="1" presetClass="entr" presetSubtype="0" fill="hold" grpId="0" nodeType="afterEffect">
                                  <p:stCondLst>
                                    <p:cond delay="0"/>
                                  </p:stCondLst>
                                  <p:childTnLst>
                                    <p:set>
                                      <p:cBhvr>
                                        <p:cTn id="52" dur="1" fill="hold">
                                          <p:stCondLst>
                                            <p:cond delay="0"/>
                                          </p:stCondLst>
                                        </p:cTn>
                                        <p:tgtEl>
                                          <p:spTgt spid="6">
                                            <p:txEl>
                                              <p:pRg st="0" end="0"/>
                                            </p:txEl>
                                          </p:spTgt>
                                        </p:tgtEl>
                                        <p:attrNameLst>
                                          <p:attrName>style.visibility</p:attrName>
                                        </p:attrNameLst>
                                      </p:cBhvr>
                                      <p:to>
                                        <p:strVal val="visible"/>
                                      </p:to>
                                    </p:se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6">
                                            <p:txEl>
                                              <p:pRg st="1" end="1"/>
                                            </p:txEl>
                                          </p:spTgt>
                                        </p:tgtEl>
                                        <p:attrNameLst>
                                          <p:attrName>style.visibility</p:attrName>
                                        </p:attrNameLst>
                                      </p:cBhvr>
                                      <p:to>
                                        <p:strVal val="visible"/>
                                      </p:to>
                                    </p:se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childTnLst>
                                  <p:subTnLst>
                                    <p:animClr>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
                                            <p:txEl>
                                              <p:pRg st="3" end="3"/>
                                            </p:txEl>
                                          </p:spTgt>
                                        </p:tgtEl>
                                        <p:attrNameLst>
                                          <p:attrName>style.visibility</p:attrName>
                                        </p:attrNameLst>
                                      </p:cBhvr>
                                      <p:to>
                                        <p:strVal val="visible"/>
                                      </p:to>
                                    </p:set>
                                  </p:childTnLst>
                                  <p:subTnLst>
                                    <p:animClr>
                                      <p:cBhvr override="childStyle">
                                        <p:cTn dur="1" fill="hold" display="0" masterRel="nextClick" afterEffect="1"/>
                                        <p:tgtEl>
                                          <p:spTgt spid="6">
                                            <p:txEl>
                                              <p:pRg st="3" end="3"/>
                                            </p:txEl>
                                          </p:spTgt>
                                        </p:tgtEl>
                                        <p:attrNameLst>
                                          <p:attrName>ppt_c</p:attrName>
                                        </p:attrNameLst>
                                      </p:cBhvr>
                                      <p:to>
                                        <a:schemeClr val="tx1"/>
                                      </p:to>
                                    </p:animClr>
                                  </p:sub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6" grpId="0" build="allAtOnce"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590551"/>
            <a:ext cx="9144000" cy="523164"/>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800" i="1" dirty="0">
                <a:solidFill>
                  <a:srgbClr val="FFFF00"/>
                </a:solidFill>
                <a:latin typeface="Cambria" pitchFamily="18" charset="0"/>
              </a:rPr>
              <a:t>Chapter 11 Objectives (the student will be able to . . )</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
        <p:nvSpPr>
          <p:cNvPr id="149508" name="Rectangle 4"/>
          <p:cNvSpPr>
            <a:spLocks noGrp="1" noChangeArrowheads="1"/>
          </p:cNvSpPr>
          <p:nvPr>
            <p:ph type="body" sz="half" idx="1"/>
          </p:nvPr>
        </p:nvSpPr>
        <p:spPr>
          <a:xfrm>
            <a:off x="152400" y="1276351"/>
            <a:ext cx="8991600" cy="3505200"/>
          </a:xfrm>
          <a:noFill/>
          <a:ln/>
        </p:spPr>
        <p:txBody>
          <a:bodyPr/>
          <a:lstStyle/>
          <a:p>
            <a:pPr marL="533127" indent="-533127">
              <a:spcAft>
                <a:spcPts val="1800"/>
              </a:spcAft>
              <a:buFont typeface="Wingdings" pitchFamily="2" charset="2"/>
              <a:buChar char="Ø"/>
            </a:pPr>
            <a:r>
              <a:rPr lang="en-US" dirty="0" smtClean="0">
                <a:effectLst/>
                <a:latin typeface="Cambria" pitchFamily="18" charset="0"/>
              </a:rPr>
              <a:t>State what those of faith confessed that they were</a:t>
            </a:r>
          </a:p>
          <a:p>
            <a:pPr marL="533127" indent="-533127">
              <a:spcAft>
                <a:spcPts val="1800"/>
              </a:spcAft>
              <a:buFont typeface="Wingdings" pitchFamily="2" charset="2"/>
              <a:buChar char="Ø"/>
            </a:pPr>
            <a:r>
              <a:rPr lang="en-US" dirty="0" smtClean="0">
                <a:effectLst/>
                <a:latin typeface="Cambria" pitchFamily="18" charset="0"/>
              </a:rPr>
              <a:t>State what those of faith desired</a:t>
            </a:r>
          </a:p>
          <a:p>
            <a:pPr marL="533127" indent="-533127">
              <a:spcAft>
                <a:spcPts val="1800"/>
              </a:spcAft>
              <a:buFont typeface="Wingdings" pitchFamily="2" charset="2"/>
              <a:buChar char="Ø"/>
            </a:pPr>
            <a:r>
              <a:rPr lang="en-US" dirty="0" smtClean="0">
                <a:effectLst/>
                <a:latin typeface="Cambria" pitchFamily="18" charset="0"/>
              </a:rPr>
              <a:t>Compare those of the chapter to the readers</a:t>
            </a:r>
          </a:p>
          <a:p>
            <a:pPr marL="533018" indent="-533018">
              <a:spcAft>
                <a:spcPts val="1800"/>
              </a:spcAft>
            </a:pPr>
            <a:endParaRPr lang="en-US"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dissolve">
                                      <p:cBhvr>
                                        <p:cTn id="7" dur="5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8">
                                            <p:txEl>
                                              <p:pRg st="2" end="2"/>
                                            </p:txEl>
                                          </p:spTgt>
                                        </p:tgtEl>
                                        <p:attrNameLst>
                                          <p:attrName>style.visibility</p:attrName>
                                        </p:attrNameLst>
                                      </p:cBhvr>
                                      <p:to>
                                        <p:strVal val="visible"/>
                                      </p:to>
                                    </p:set>
                                    <p:animEffect transition="in" filter="dissolve">
                                      <p:cBhvr>
                                        <p:cTn id="17" dur="500"/>
                                        <p:tgtEl>
                                          <p:spTgt spid="149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 name="Rounded Rectangle 14"/>
          <p:cNvSpPr/>
          <p:nvPr/>
        </p:nvSpPr>
        <p:spPr>
          <a:xfrm>
            <a:off x="838200" y="6667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304800" y="590550"/>
            <a:ext cx="8610600" cy="2514600"/>
          </a:xfrm>
          <a:noFill/>
          <a:ln/>
        </p:spPr>
        <p:txBody>
          <a:bodyPr/>
          <a:lstStyle/>
          <a:p>
            <a:pPr marL="0" indent="0" algn="ctr">
              <a:spcAft>
                <a:spcPts val="1200"/>
              </a:spcAft>
              <a:buNone/>
            </a:pPr>
            <a:r>
              <a:rPr lang="en-US" sz="2400" b="0" baseline="30000" dirty="0" smtClean="0">
                <a:effectLst/>
                <a:latin typeface="Cambria" pitchFamily="18" charset="0"/>
              </a:rPr>
              <a:t>17 </a:t>
            </a:r>
            <a:r>
              <a:rPr lang="en-US" sz="2400" b="0" dirty="0" smtClean="0">
                <a:effectLst/>
                <a:latin typeface="Cambria" pitchFamily="18" charset="0"/>
              </a:rPr>
              <a:t>By faith Abraham, when he was tested, offered up Isaac, and he who had received the promises was offering up his only begotten </a:t>
            </a:r>
            <a:r>
              <a:rPr lang="en-US" sz="2400" b="0" i="1" dirty="0" smtClean="0">
                <a:effectLst/>
                <a:latin typeface="Cambria" pitchFamily="18" charset="0"/>
              </a:rPr>
              <a:t>son</a:t>
            </a:r>
            <a:r>
              <a:rPr lang="en-US" sz="2400" b="0" dirty="0" smtClean="0">
                <a:effectLst/>
                <a:latin typeface="Cambria" pitchFamily="18" charset="0"/>
              </a:rPr>
              <a:t>; </a:t>
            </a:r>
            <a:r>
              <a:rPr lang="en-US" sz="2400" b="0" baseline="30000" dirty="0" smtClean="0">
                <a:effectLst/>
                <a:latin typeface="Cambria" pitchFamily="18" charset="0"/>
              </a:rPr>
              <a:t>18 </a:t>
            </a:r>
            <a:r>
              <a:rPr lang="en-US" sz="2400" b="0" i="1" dirty="0" smtClean="0">
                <a:effectLst/>
                <a:latin typeface="Cambria" pitchFamily="18" charset="0"/>
              </a:rPr>
              <a:t>it was he</a:t>
            </a:r>
            <a:r>
              <a:rPr lang="en-US" sz="2400" b="0" dirty="0" smtClean="0">
                <a:effectLst/>
                <a:latin typeface="Cambria" pitchFamily="18" charset="0"/>
              </a:rPr>
              <a:t> to whom it was said, “</a:t>
            </a:r>
            <a:r>
              <a:rPr lang="en-US" sz="2400" b="0" cap="small" dirty="0" smtClean="0">
                <a:effectLst/>
                <a:latin typeface="Cambria" pitchFamily="18" charset="0"/>
              </a:rPr>
              <a:t>In Isaac your</a:t>
            </a:r>
            <a:r>
              <a:rPr lang="en-US" sz="2400" b="0" dirty="0" smtClean="0">
                <a:effectLst/>
                <a:latin typeface="Cambria" pitchFamily="18" charset="0"/>
              </a:rPr>
              <a:t> </a:t>
            </a:r>
            <a:r>
              <a:rPr lang="en-US" sz="2400" b="0" cap="small" dirty="0" smtClean="0">
                <a:effectLst/>
                <a:latin typeface="Cambria" pitchFamily="18" charset="0"/>
              </a:rPr>
              <a:t>descendants shall be called</a:t>
            </a:r>
            <a:r>
              <a:rPr lang="en-US" sz="2400" b="0" dirty="0" smtClean="0">
                <a:effectLst/>
                <a:latin typeface="Cambria" pitchFamily="18" charset="0"/>
              </a:rPr>
              <a:t>.” </a:t>
            </a:r>
            <a:r>
              <a:rPr lang="en-US" sz="2400" b="0" baseline="30000" dirty="0" smtClean="0">
                <a:effectLst/>
                <a:latin typeface="Cambria" pitchFamily="18" charset="0"/>
              </a:rPr>
              <a:t>19 </a:t>
            </a:r>
            <a:r>
              <a:rPr lang="en-US" sz="2400" b="0" dirty="0" smtClean="0">
                <a:effectLst/>
                <a:latin typeface="Cambria" pitchFamily="18" charset="0"/>
              </a:rPr>
              <a:t>He considered that God is able to raise </a:t>
            </a:r>
            <a:r>
              <a:rPr lang="en-US" sz="2400" b="0" i="1" dirty="0" smtClean="0">
                <a:effectLst/>
                <a:latin typeface="Cambria" pitchFamily="18" charset="0"/>
              </a:rPr>
              <a:t>people</a:t>
            </a:r>
            <a:r>
              <a:rPr lang="en-US" sz="2400" b="0" dirty="0" smtClean="0">
                <a:effectLst/>
                <a:latin typeface="Cambria" pitchFamily="18" charset="0"/>
              </a:rPr>
              <a:t> even from the dead, from which he also received him back as a type</a:t>
            </a:r>
            <a:endParaRPr lang="en-US" sz="2400" b="0" dirty="0">
              <a:effectLst/>
              <a:latin typeface="Cambria" pitchFamily="18" charset="0"/>
            </a:endParaRPr>
          </a:p>
        </p:txBody>
      </p:sp>
      <p:sp>
        <p:nvSpPr>
          <p:cNvPr id="149507" name="Rectangle 3"/>
          <p:cNvSpPr>
            <a:spLocks noChangeArrowheads="1"/>
          </p:cNvSpPr>
          <p:nvPr/>
        </p:nvSpPr>
        <p:spPr bwMode="auto">
          <a:xfrm>
            <a:off x="2286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11:17-19 Abraham</a:t>
            </a:r>
          </a:p>
        </p:txBody>
      </p:sp>
      <p:cxnSp>
        <p:nvCxnSpPr>
          <p:cNvPr id="8" name="Straight Connector 7"/>
          <p:cNvCxnSpPr/>
          <p:nvPr/>
        </p:nvCxnSpPr>
        <p:spPr bwMode="auto">
          <a:xfrm>
            <a:off x="4724400" y="2114550"/>
            <a:ext cx="3886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6705600" y="1733550"/>
            <a:ext cx="1752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457200" y="2495550"/>
            <a:ext cx="4495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533400" y="2114550"/>
            <a:ext cx="3657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1" name="Rounded Rectangular Callout 10"/>
          <p:cNvSpPr/>
          <p:nvPr/>
        </p:nvSpPr>
        <p:spPr>
          <a:xfrm>
            <a:off x="7086600" y="742950"/>
            <a:ext cx="2057400" cy="476726"/>
          </a:xfrm>
          <a:prstGeom prst="wedgeRoundRectCallout">
            <a:avLst>
              <a:gd name="adj1" fmla="val -23279"/>
              <a:gd name="adj2" fmla="val 105423"/>
              <a:gd name="adj3" fmla="val 16667"/>
            </a:avLst>
          </a:prstGeom>
          <a:solidFill>
            <a:schemeClr val="bg2"/>
          </a:solidFill>
          <a:ln w="28575">
            <a:solidFill>
              <a:srgbClr val="FFFF00"/>
            </a:solidFill>
          </a:ln>
        </p:spPr>
        <p:txBody>
          <a:bodyPr wrap="square" rtlCol="0" anchor="ctr">
            <a:spAutoFit/>
          </a:bodyPr>
          <a:lstStyle/>
          <a:p>
            <a:pPr algn="ctr" defTabSz="913533"/>
            <a:r>
              <a:rPr lang="en-US" sz="2200" b="1" i="1" u="sng" dirty="0">
                <a:solidFill>
                  <a:srgbClr val="FFFF00"/>
                </a:solidFill>
                <a:latin typeface="Cambria" pitchFamily="18" charset="0"/>
              </a:rPr>
              <a:t>Genesis 21:12</a:t>
            </a:r>
          </a:p>
        </p:txBody>
      </p:sp>
      <p:sp>
        <p:nvSpPr>
          <p:cNvPr id="6" name="Rounded Rectangle 5"/>
          <p:cNvSpPr/>
          <p:nvPr/>
        </p:nvSpPr>
        <p:spPr>
          <a:xfrm>
            <a:off x="0" y="2571750"/>
            <a:ext cx="9144000" cy="2485787"/>
          </a:xfrm>
          <a:prstGeom prst="roundRect">
            <a:avLst/>
          </a:prstGeom>
          <a:solidFill>
            <a:srgbClr val="FFFF00"/>
          </a:solidFill>
          <a:ln w="19050">
            <a:solidFill>
              <a:srgbClr val="FF0000"/>
            </a:solidFill>
          </a:ln>
        </p:spPr>
        <p:txBody>
          <a:bodyPr wrap="square" rtlCol="0" anchor="ctr">
            <a:spAutoFit/>
          </a:bodyPr>
          <a:lstStyle/>
          <a:p>
            <a:pPr marL="285750" indent="-285750" defTabSz="913533">
              <a:buFont typeface="Wingdings" pitchFamily="2" charset="2"/>
              <a:buChar char="Ø"/>
            </a:pPr>
            <a:r>
              <a:rPr lang="en-US" sz="2000" dirty="0">
                <a:solidFill>
                  <a:srgbClr val="000000"/>
                </a:solidFill>
                <a:latin typeface="Cambria" pitchFamily="18" charset="0"/>
              </a:rPr>
              <a:t>How could God make a great nation out of Abraham with Isaac dead? The demand did not square with the promises. </a:t>
            </a:r>
          </a:p>
          <a:p>
            <a:pPr marL="285750" indent="-285750" defTabSz="913533">
              <a:buFont typeface="Wingdings" pitchFamily="2" charset="2"/>
              <a:buChar char="Ø"/>
            </a:pPr>
            <a:r>
              <a:rPr lang="en-US" sz="2000" dirty="0">
                <a:solidFill>
                  <a:srgbClr val="000000"/>
                </a:solidFill>
                <a:latin typeface="Cambria" pitchFamily="18" charset="0"/>
              </a:rPr>
              <a:t>By an exercise of his great faith (trust) in God, Abraham determined to do exactly what God had ordered </a:t>
            </a:r>
          </a:p>
          <a:p>
            <a:pPr marL="285750" indent="-285750" defTabSz="913533">
              <a:buFont typeface="Wingdings" pitchFamily="2" charset="2"/>
              <a:buChar char="Ø"/>
            </a:pPr>
            <a:r>
              <a:rPr lang="en-US" sz="2000" dirty="0">
                <a:solidFill>
                  <a:srgbClr val="000000"/>
                </a:solidFill>
                <a:latin typeface="Cambria" pitchFamily="18" charset="0"/>
              </a:rPr>
              <a:t>The exhortation of Abraham’s example was to trust in God that he will exercise his power for them, and that what seems for the moment to be contrary to the promises of </a:t>
            </a:r>
            <a:r>
              <a:rPr lang="en-US" sz="2000" dirty="0" smtClean="0">
                <a:solidFill>
                  <a:srgbClr val="000000"/>
                </a:solidFill>
                <a:latin typeface="Cambria" pitchFamily="18" charset="0"/>
              </a:rPr>
              <a:t>a </a:t>
            </a:r>
            <a:r>
              <a:rPr lang="en-US" sz="2000" dirty="0">
                <a:solidFill>
                  <a:srgbClr val="000000"/>
                </a:solidFill>
                <a:latin typeface="Cambria" pitchFamily="18" charset="0"/>
              </a:rPr>
              <a:t>God will, in the end, turn out for salvation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11"/>
                                        </p:tgtEl>
                                        <p:attrNameLst>
                                          <p:attrName>style.visibility</p:attrName>
                                        </p:attrNameLst>
                                      </p:cBhvr>
                                      <p:to>
                                        <p:strVal val="hidden"/>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bg/>
                                          </p:spTgt>
                                        </p:tgtEl>
                                        <p:attrNameLst>
                                          <p:attrName>style.visibility</p:attrName>
                                        </p:attrNameLst>
                                      </p:cBhvr>
                                      <p:to>
                                        <p:strVal val="visible"/>
                                      </p:to>
                                    </p:set>
                                    <p:animEffect transition="in" filter="dissolve">
                                      <p:cBhvr>
                                        <p:cTn id="32" dur="500"/>
                                        <p:tgtEl>
                                          <p:spTgt spid="6">
                                            <p:bg/>
                                          </p:spTgt>
                                        </p:tgtEl>
                                      </p:cBhvr>
                                    </p:animEffect>
                                  </p:childTnLst>
                                </p:cTn>
                              </p:par>
                            </p:childTnLst>
                          </p:cTn>
                        </p:par>
                        <p:par>
                          <p:cTn id="33" fill="hold">
                            <p:stCondLst>
                              <p:cond delay="500"/>
                            </p:stCondLst>
                            <p:childTnLst>
                              <p:par>
                                <p:cTn id="34" presetID="9" presetClass="entr" presetSubtype="0" fill="hold" grpId="0" nodeType="after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dissolve">
                                      <p:cBhvr>
                                        <p:cTn id="36"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dissolve">
                                      <p:cBhvr>
                                        <p:cTn id="41"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dissolve">
                                      <p:cBhvr>
                                        <p:cTn id="4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6" grpId="0" build="allAtOnce"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ounded Rectangle 6"/>
          <p:cNvSpPr/>
          <p:nvPr/>
        </p:nvSpPr>
        <p:spPr>
          <a:xfrm>
            <a:off x="685800" y="3867150"/>
            <a:ext cx="990600" cy="340519"/>
          </a:xfrm>
          <a:prstGeom prst="roundRect">
            <a:avLst/>
          </a:prstGeom>
          <a:solidFill>
            <a:schemeClr val="bg2"/>
          </a:solidFill>
          <a:ln>
            <a:no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6" name="Rounded Rectangle 5"/>
          <p:cNvSpPr/>
          <p:nvPr/>
        </p:nvSpPr>
        <p:spPr>
          <a:xfrm>
            <a:off x="5943600" y="3486150"/>
            <a:ext cx="2819400" cy="340519"/>
          </a:xfrm>
          <a:prstGeom prst="roundRect">
            <a:avLst/>
          </a:prstGeom>
          <a:solidFill>
            <a:schemeClr val="bg2"/>
          </a:solidFill>
          <a:ln>
            <a:no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0"/>
            <a:ext cx="8839200" cy="28956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
        <p:nvSpPr>
          <p:cNvPr id="8" name="Rounded Rectangular Callout 7"/>
          <p:cNvSpPr/>
          <p:nvPr/>
        </p:nvSpPr>
        <p:spPr>
          <a:xfrm>
            <a:off x="1752600" y="4552950"/>
            <a:ext cx="6934200" cy="476726"/>
          </a:xfrm>
          <a:prstGeom prst="wedgeRoundRectCallout">
            <a:avLst>
              <a:gd name="adj1" fmla="val 13684"/>
              <a:gd name="adj2" fmla="val -211226"/>
              <a:gd name="adj3" fmla="val 16667"/>
            </a:avLst>
          </a:prstGeom>
          <a:solidFill>
            <a:schemeClr val="bg2"/>
          </a:solidFill>
          <a:ln>
            <a:solidFill>
              <a:srgbClr val="FFFF00"/>
            </a:solidFill>
          </a:ln>
        </p:spPr>
        <p:txBody>
          <a:bodyPr wrap="square" rtlCol="0" anchor="ctr">
            <a:spAutoFit/>
          </a:bodyPr>
          <a:lstStyle/>
          <a:p>
            <a:pPr algn="ctr" defTabSz="913533"/>
            <a:r>
              <a:rPr lang="en-US" sz="2200" b="1" i="1" u="sng" dirty="0">
                <a:solidFill>
                  <a:srgbClr val="FFFF00"/>
                </a:solidFill>
                <a:latin typeface="Cambria" pitchFamily="18" charset="0"/>
              </a:rPr>
              <a:t>If God makes a promise, death will not be an obstacle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 name="Rounded Rectangle 18"/>
          <p:cNvSpPr/>
          <p:nvPr/>
        </p:nvSpPr>
        <p:spPr>
          <a:xfrm>
            <a:off x="1524000" y="11239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5" name="Rounded Rectangle 14"/>
          <p:cNvSpPr/>
          <p:nvPr/>
        </p:nvSpPr>
        <p:spPr>
          <a:xfrm>
            <a:off x="533400" y="7429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7" name="Rounded Rectangle 16"/>
          <p:cNvSpPr/>
          <p:nvPr/>
        </p:nvSpPr>
        <p:spPr>
          <a:xfrm>
            <a:off x="990600" y="18097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304800" y="666750"/>
            <a:ext cx="8610600" cy="2514600"/>
          </a:xfrm>
          <a:noFill/>
          <a:ln/>
        </p:spPr>
        <p:txBody>
          <a:bodyPr/>
          <a:lstStyle/>
          <a:p>
            <a:pPr marL="0" indent="0" algn="ctr">
              <a:spcAft>
                <a:spcPts val="1200"/>
              </a:spcAft>
              <a:buNone/>
            </a:pPr>
            <a:r>
              <a:rPr lang="en-US" sz="2400" b="0" dirty="0" smtClean="0">
                <a:effectLst/>
                <a:latin typeface="Cambria" pitchFamily="18" charset="0"/>
              </a:rPr>
              <a:t>By faith Isaac blessed Jacob and Esau, even regarding things to come. </a:t>
            </a:r>
            <a:r>
              <a:rPr lang="en-US" sz="2400" b="0" baseline="30000" dirty="0" smtClean="0">
                <a:effectLst/>
                <a:latin typeface="Cambria" pitchFamily="18" charset="0"/>
              </a:rPr>
              <a:t>21 </a:t>
            </a:r>
            <a:r>
              <a:rPr lang="en-US" sz="2400" b="0" dirty="0" smtClean="0">
                <a:effectLst/>
                <a:latin typeface="Cambria" pitchFamily="18" charset="0"/>
              </a:rPr>
              <a:t>By faith Jacob, as he was dying, blessed each of the sons of Joseph, and worshiped, </a:t>
            </a:r>
            <a:r>
              <a:rPr lang="en-US" sz="2400" b="0" i="1" dirty="0" smtClean="0">
                <a:effectLst/>
                <a:latin typeface="Cambria" pitchFamily="18" charset="0"/>
              </a:rPr>
              <a:t>leaning</a:t>
            </a:r>
            <a:r>
              <a:rPr lang="en-US" sz="2400" b="0" dirty="0" smtClean="0">
                <a:effectLst/>
                <a:latin typeface="Cambria" pitchFamily="18" charset="0"/>
              </a:rPr>
              <a:t> on the top of his staff.          </a:t>
            </a:r>
            <a:r>
              <a:rPr lang="en-US" sz="2400" b="0" baseline="30000" dirty="0" smtClean="0">
                <a:effectLst/>
                <a:latin typeface="Cambria" pitchFamily="18" charset="0"/>
              </a:rPr>
              <a:t>22 </a:t>
            </a:r>
            <a:r>
              <a:rPr lang="en-US" sz="2400" b="0" dirty="0" smtClean="0">
                <a:effectLst/>
                <a:latin typeface="Cambria" pitchFamily="18" charset="0"/>
              </a:rPr>
              <a:t>By faith Joseph, when he was dying, made mention of the exodus of the sons of Israel, and gave orders concerning his bones.</a:t>
            </a:r>
            <a:endParaRPr lang="en-US" sz="2400" b="0" dirty="0">
              <a:effectLst/>
              <a:latin typeface="Cambria" pitchFamily="18" charset="0"/>
            </a:endParaRPr>
          </a:p>
        </p:txBody>
      </p:sp>
      <p:sp>
        <p:nvSpPr>
          <p:cNvPr id="149507" name="Rectangle 3"/>
          <p:cNvSpPr>
            <a:spLocks noChangeArrowheads="1"/>
          </p:cNvSpPr>
          <p:nvPr/>
        </p:nvSpPr>
        <p:spPr bwMode="auto">
          <a:xfrm>
            <a:off x="2286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11:20-22 Isaac/Jacob/Joseph</a:t>
            </a:r>
          </a:p>
        </p:txBody>
      </p:sp>
      <p:cxnSp>
        <p:nvCxnSpPr>
          <p:cNvPr id="8" name="Straight Connector 7"/>
          <p:cNvCxnSpPr/>
          <p:nvPr/>
        </p:nvCxnSpPr>
        <p:spPr bwMode="auto">
          <a:xfrm>
            <a:off x="5029200" y="2571750"/>
            <a:ext cx="3429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457200" y="1428750"/>
            <a:ext cx="7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3505200" y="1428750"/>
            <a:ext cx="3124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6248400" y="1047750"/>
            <a:ext cx="24384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4191000" y="2876550"/>
            <a:ext cx="7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3" name="Straight Connector 12"/>
          <p:cNvCxnSpPr/>
          <p:nvPr/>
        </p:nvCxnSpPr>
        <p:spPr bwMode="auto">
          <a:xfrm>
            <a:off x="4876800" y="2114550"/>
            <a:ext cx="762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4" name="Rounded Rectangular Callout 13"/>
          <p:cNvSpPr/>
          <p:nvPr/>
        </p:nvSpPr>
        <p:spPr>
          <a:xfrm>
            <a:off x="2057400" y="3181350"/>
            <a:ext cx="5181600" cy="476726"/>
          </a:xfrm>
          <a:prstGeom prst="wedgeRoundRectCallout">
            <a:avLst>
              <a:gd name="adj1" fmla="val 13272"/>
              <a:gd name="adj2" fmla="val -275162"/>
              <a:gd name="adj3" fmla="val 16667"/>
            </a:avLst>
          </a:prstGeom>
          <a:solidFill>
            <a:schemeClr val="bg2"/>
          </a:solidFill>
          <a:ln>
            <a:solidFill>
              <a:srgbClr val="FFFF00"/>
            </a:solidFill>
          </a:ln>
        </p:spPr>
        <p:txBody>
          <a:bodyPr wrap="square" rtlCol="0" anchor="ctr">
            <a:spAutoFit/>
          </a:bodyPr>
          <a:lstStyle/>
          <a:p>
            <a:pPr algn="ctr" defTabSz="913533"/>
            <a:r>
              <a:rPr lang="en-US" sz="2200" b="1" i="1" u="sng" dirty="0">
                <a:solidFill>
                  <a:srgbClr val="FFFF00"/>
                </a:solidFill>
                <a:latin typeface="Cambria" pitchFamily="18" charset="0"/>
              </a:rPr>
              <a:t>Death cannot stop the promises of God</a:t>
            </a:r>
          </a:p>
        </p:txBody>
      </p:sp>
      <p:sp>
        <p:nvSpPr>
          <p:cNvPr id="6" name="Rounded Rectangle 5"/>
          <p:cNvSpPr/>
          <p:nvPr/>
        </p:nvSpPr>
        <p:spPr>
          <a:xfrm>
            <a:off x="0" y="1636157"/>
            <a:ext cx="9144000" cy="3507343"/>
          </a:xfrm>
          <a:prstGeom prst="roundRect">
            <a:avLst/>
          </a:prstGeom>
          <a:solidFill>
            <a:srgbClr val="FFFF00"/>
          </a:solidFill>
          <a:ln w="19050">
            <a:solidFill>
              <a:srgbClr val="FF0000"/>
            </a:solidFill>
          </a:ln>
        </p:spPr>
        <p:txBody>
          <a:bodyPr wrap="square" rtlCol="0" anchor="ctr">
            <a:spAutoFit/>
          </a:bodyPr>
          <a:lstStyle/>
          <a:p>
            <a:pPr marL="285750" indent="-285750" defTabSz="913533">
              <a:buFont typeface="Wingdings" pitchFamily="2" charset="2"/>
              <a:buChar char="Ø"/>
            </a:pPr>
            <a:r>
              <a:rPr lang="en-US" sz="2000" dirty="0">
                <a:solidFill>
                  <a:srgbClr val="000000"/>
                </a:solidFill>
                <a:latin typeface="Cambria" pitchFamily="18" charset="0"/>
              </a:rPr>
              <a:t>Isaac exhibited confident faith in "things hoped for" (v 1) as he spoke to his sons about the things God would do in accordance with the promises he had first made to Abraham</a:t>
            </a:r>
          </a:p>
          <a:p>
            <a:pPr marL="285750" indent="-285750" defTabSz="913533">
              <a:buFont typeface="Wingdings" pitchFamily="2" charset="2"/>
              <a:buChar char="Ø"/>
            </a:pPr>
            <a:r>
              <a:rPr lang="en-US" sz="2000" dirty="0">
                <a:solidFill>
                  <a:srgbClr val="000000"/>
                </a:solidFill>
                <a:latin typeface="Cambria" pitchFamily="18" charset="0"/>
              </a:rPr>
              <a:t>Faith anticipates good things that will come beyond one's own lifetime, and Jacob stands as an example to us to believe that God will eventually fulfill his promises to us, even if not in the present life.</a:t>
            </a:r>
          </a:p>
          <a:p>
            <a:pPr marL="285750" indent="-285750" defTabSz="913533">
              <a:buFont typeface="Wingdings" pitchFamily="2" charset="2"/>
              <a:buChar char="Ø"/>
            </a:pPr>
            <a:r>
              <a:rPr lang="en-US" sz="2000" dirty="0">
                <a:solidFill>
                  <a:srgbClr val="000000"/>
                </a:solidFill>
                <a:latin typeface="Cambria" pitchFamily="18" charset="0"/>
              </a:rPr>
              <a:t>Joseph believed that God would keep the  promise that Israel would one day occupy Canaan. Like his father, Joseph's last scene is one that was characterized by the expression of his faith in God's trustworthiness although he would not personally live to see the fulfillment of the promise.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1000"/>
                                        <p:tgtEl>
                                          <p:spTgt spid="1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dissolv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animEffect transition="in" filter="dissolve">
                                      <p:cBhvr>
                                        <p:cTn id="39" dur="500"/>
                                        <p:tgtEl>
                                          <p:spTgt spid="6">
                                            <p:bg/>
                                          </p:spTgt>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Effect transition="in" filter="dissolve">
                                      <p:cBhvr>
                                        <p:cTn id="43"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dissolve">
                                      <p:cBhvr>
                                        <p:cTn id="48"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tx1"/>
                                      </p:to>
                                    </p:animClr>
                                  </p:sub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
                                            <p:txEl>
                                              <p:pRg st="2" end="2"/>
                                            </p:txEl>
                                          </p:spTgt>
                                        </p:tgtEl>
                                        <p:attrNameLst>
                                          <p:attrName>style.visibility</p:attrName>
                                        </p:attrNameLst>
                                      </p:cBhvr>
                                      <p:to>
                                        <p:strVal val="visible"/>
                                      </p:to>
                                    </p:set>
                                    <p:animEffect transition="in" filter="dissolve">
                                      <p:cBhvr>
                                        <p:cTn id="5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ounded Rectangle 6"/>
          <p:cNvSpPr/>
          <p:nvPr/>
        </p:nvSpPr>
        <p:spPr>
          <a:xfrm>
            <a:off x="685800" y="3867150"/>
            <a:ext cx="990600" cy="340519"/>
          </a:xfrm>
          <a:prstGeom prst="roundRect">
            <a:avLst/>
          </a:prstGeom>
          <a:solidFill>
            <a:schemeClr val="bg2"/>
          </a:solidFill>
          <a:ln>
            <a:no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6" name="Rounded Rectangle 5"/>
          <p:cNvSpPr/>
          <p:nvPr/>
        </p:nvSpPr>
        <p:spPr>
          <a:xfrm>
            <a:off x="5943600" y="3486150"/>
            <a:ext cx="2819400" cy="340519"/>
          </a:xfrm>
          <a:prstGeom prst="roundRect">
            <a:avLst/>
          </a:prstGeom>
          <a:solidFill>
            <a:schemeClr val="bg2"/>
          </a:solidFill>
          <a:ln>
            <a:no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0"/>
            <a:ext cx="8839200" cy="28956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
        <p:nvSpPr>
          <p:cNvPr id="8" name="Rounded Rectangular Callout 7"/>
          <p:cNvSpPr/>
          <p:nvPr/>
        </p:nvSpPr>
        <p:spPr>
          <a:xfrm>
            <a:off x="1752600" y="4552950"/>
            <a:ext cx="6934200" cy="476726"/>
          </a:xfrm>
          <a:prstGeom prst="wedgeRoundRectCallout">
            <a:avLst>
              <a:gd name="adj1" fmla="val 13684"/>
              <a:gd name="adj2" fmla="val -211226"/>
              <a:gd name="adj3" fmla="val 16667"/>
            </a:avLst>
          </a:prstGeom>
          <a:solidFill>
            <a:schemeClr val="bg2"/>
          </a:solidFill>
          <a:ln>
            <a:solidFill>
              <a:srgbClr val="FFFF00"/>
            </a:solidFill>
          </a:ln>
        </p:spPr>
        <p:txBody>
          <a:bodyPr wrap="square" rtlCol="0" anchor="ctr">
            <a:spAutoFit/>
          </a:bodyPr>
          <a:lstStyle/>
          <a:p>
            <a:pPr algn="ctr" defTabSz="913533"/>
            <a:r>
              <a:rPr lang="en-US" sz="2200" b="1" i="1" u="sng" dirty="0">
                <a:solidFill>
                  <a:srgbClr val="FFFF00"/>
                </a:solidFill>
                <a:latin typeface="Cambria" pitchFamily="18" charset="0"/>
              </a:rPr>
              <a:t>If God makes a promise, death will not be an obstacle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Rounded Rectangle 16"/>
          <p:cNvSpPr/>
          <p:nvPr/>
        </p:nvSpPr>
        <p:spPr>
          <a:xfrm>
            <a:off x="4495800" y="30289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8" name="Rounded Rectangle 17"/>
          <p:cNvSpPr/>
          <p:nvPr/>
        </p:nvSpPr>
        <p:spPr>
          <a:xfrm>
            <a:off x="1524000" y="4476750"/>
            <a:ext cx="9906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4" name="Rounded Rectangle 13"/>
          <p:cNvSpPr/>
          <p:nvPr/>
        </p:nvSpPr>
        <p:spPr>
          <a:xfrm>
            <a:off x="1752600" y="3790950"/>
            <a:ext cx="9906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9" name="Rounded Rectangle 18"/>
          <p:cNvSpPr/>
          <p:nvPr/>
        </p:nvSpPr>
        <p:spPr>
          <a:xfrm>
            <a:off x="5105400" y="114419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15" name="Rounded Rectangle 14"/>
          <p:cNvSpPr/>
          <p:nvPr/>
        </p:nvSpPr>
        <p:spPr>
          <a:xfrm>
            <a:off x="533400" y="438150"/>
            <a:ext cx="1066800" cy="340519"/>
          </a:xfrm>
          <a:prstGeom prst="roundRect">
            <a:avLst/>
          </a:prstGeom>
          <a:solidFill>
            <a:schemeClr val="bg2"/>
          </a:solidFill>
          <a:ln w="19050">
            <a:solidFill>
              <a:srgbClr val="FFFF00"/>
            </a:solidFill>
          </a:ln>
        </p:spPr>
        <p:txBody>
          <a:bodyPr wrap="square" rtlCol="0" anchor="ctr">
            <a:spAutoFit/>
          </a:bodyPr>
          <a:lstStyle/>
          <a:p>
            <a:pPr algn="ctr" defTabSz="913533"/>
            <a:endParaRPr lang="en-US" sz="1400" b="1" i="1" u="sng" dirty="0">
              <a:solidFill>
                <a:srgbClr val="FFFF00"/>
              </a:solidFill>
              <a:latin typeface="Cambria" pitchFamily="18" charset="0"/>
            </a:endParaRPr>
          </a:p>
        </p:txBody>
      </p:sp>
      <p:sp>
        <p:nvSpPr>
          <p:cNvPr id="29" name="Rounded Rectangle 28"/>
          <p:cNvSpPr/>
          <p:nvPr/>
        </p:nvSpPr>
        <p:spPr>
          <a:xfrm>
            <a:off x="4419600" y="3409950"/>
            <a:ext cx="1219200" cy="304800"/>
          </a:xfrm>
          <a:prstGeom prst="roundRect">
            <a:avLst/>
          </a:prstGeom>
          <a:solidFill>
            <a:srgbClr val="FFFF00"/>
          </a:solidFill>
          <a:ln>
            <a:no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361950"/>
            <a:ext cx="8839200" cy="4476750"/>
          </a:xfrm>
          <a:noFill/>
          <a:ln/>
        </p:spPr>
        <p:txBody>
          <a:bodyPr/>
          <a:lstStyle/>
          <a:p>
            <a:pPr marL="0" indent="0" algn="ctr">
              <a:buNone/>
            </a:pPr>
            <a:r>
              <a:rPr lang="en-US" sz="2400" b="0" baseline="30000" dirty="0" smtClean="0">
                <a:effectLst/>
                <a:latin typeface="Cambria" pitchFamily="18" charset="0"/>
              </a:rPr>
              <a:t>23 </a:t>
            </a:r>
            <a:r>
              <a:rPr lang="en-US" sz="2400" b="0" dirty="0" smtClean="0">
                <a:effectLst/>
                <a:latin typeface="Cambria" pitchFamily="18" charset="0"/>
              </a:rPr>
              <a:t>By faith Moses, when he was born, was hidden for three months by his parents, because they saw he was a beautiful child; and they were not afraid of the king’s edict. </a:t>
            </a:r>
            <a:r>
              <a:rPr lang="en-US" sz="2400" b="0" baseline="30000" dirty="0" smtClean="0">
                <a:effectLst/>
                <a:latin typeface="Cambria" pitchFamily="18" charset="0"/>
              </a:rPr>
              <a:t>24 </a:t>
            </a:r>
            <a:r>
              <a:rPr lang="en-US" sz="2400" b="0" dirty="0" smtClean="0">
                <a:effectLst/>
                <a:latin typeface="Cambria" pitchFamily="18" charset="0"/>
              </a:rPr>
              <a:t>By faith Moses, when he had grown up, refused to be called the son of Pharaoh’s daughter, </a:t>
            </a:r>
            <a:r>
              <a:rPr lang="en-US" sz="2400" b="0" baseline="30000" dirty="0" smtClean="0">
                <a:effectLst/>
                <a:latin typeface="Cambria" pitchFamily="18" charset="0"/>
              </a:rPr>
              <a:t>25 </a:t>
            </a:r>
            <a:r>
              <a:rPr lang="en-US" sz="2400" b="0" dirty="0" smtClean="0">
                <a:effectLst/>
                <a:latin typeface="Cambria" pitchFamily="18" charset="0"/>
              </a:rPr>
              <a:t>choosing rather to endure ill-treatment with the people of God than to enjoy the passing pleasures of sin, </a:t>
            </a:r>
            <a:r>
              <a:rPr lang="en-US" sz="2400" b="0" baseline="30000" dirty="0" smtClean="0">
                <a:effectLst/>
                <a:latin typeface="Cambria" pitchFamily="18" charset="0"/>
              </a:rPr>
              <a:t>26 </a:t>
            </a:r>
            <a:r>
              <a:rPr lang="en-US" sz="2400" b="0" dirty="0" smtClean="0">
                <a:effectLst/>
                <a:latin typeface="Cambria" pitchFamily="18" charset="0"/>
              </a:rPr>
              <a:t>considering the reproach of Christ greater riches than the treasures of Egypt; for he was looking to the reward. </a:t>
            </a:r>
            <a:r>
              <a:rPr lang="en-US" sz="2400" b="0" baseline="30000" dirty="0" smtClean="0">
                <a:effectLst/>
                <a:latin typeface="Cambria" pitchFamily="18" charset="0"/>
              </a:rPr>
              <a:t>27 </a:t>
            </a:r>
            <a:r>
              <a:rPr lang="en-US" sz="2400" b="0" dirty="0" smtClean="0">
                <a:effectLst/>
                <a:latin typeface="Cambria" pitchFamily="18" charset="0"/>
              </a:rPr>
              <a:t>By faith he left Egypt, not fearing the wrath of the king; for he </a:t>
            </a:r>
            <a:r>
              <a:rPr lang="en-US" sz="2400" b="0" dirty="0" smtClean="0">
                <a:solidFill>
                  <a:schemeClr val="bg1"/>
                </a:solidFill>
                <a:effectLst/>
                <a:latin typeface="Cambria" pitchFamily="18" charset="0"/>
              </a:rPr>
              <a:t>endured</a:t>
            </a:r>
            <a:r>
              <a:rPr lang="en-US" sz="2400" b="0" dirty="0" smtClean="0">
                <a:effectLst/>
                <a:latin typeface="Cambria" pitchFamily="18" charset="0"/>
              </a:rPr>
              <a:t>, as seeing Him who is unseen. </a:t>
            </a:r>
            <a:r>
              <a:rPr lang="en-US" sz="2400" b="0" baseline="30000" dirty="0" smtClean="0">
                <a:effectLst/>
                <a:latin typeface="Cambria" pitchFamily="18" charset="0"/>
              </a:rPr>
              <a:t>28 </a:t>
            </a:r>
            <a:r>
              <a:rPr lang="en-US" sz="2400" b="0" dirty="0" smtClean="0">
                <a:effectLst/>
                <a:latin typeface="Cambria" pitchFamily="18" charset="0"/>
              </a:rPr>
              <a:t>By faith he kept the Passover and the sprinkling of the blood, so that he who destroyed the firstborn would not touch them. </a:t>
            </a:r>
            <a:r>
              <a:rPr lang="en-US" sz="2400" b="0" baseline="30000" dirty="0" smtClean="0">
                <a:effectLst/>
                <a:latin typeface="Cambria" pitchFamily="18" charset="0"/>
              </a:rPr>
              <a:t>29 </a:t>
            </a:r>
            <a:r>
              <a:rPr lang="en-US" sz="2400" b="0" dirty="0" smtClean="0">
                <a:effectLst/>
                <a:latin typeface="Cambria" pitchFamily="18" charset="0"/>
              </a:rPr>
              <a:t>By faith they passed through the Red Sea as though </a:t>
            </a:r>
            <a:r>
              <a:rPr lang="en-US" sz="2400" b="0" i="1" dirty="0" smtClean="0">
                <a:effectLst/>
                <a:latin typeface="Cambria" pitchFamily="18" charset="0"/>
              </a:rPr>
              <a:t>they were passing</a:t>
            </a:r>
            <a:r>
              <a:rPr lang="en-US" sz="2400" b="0" dirty="0" smtClean="0">
                <a:effectLst/>
                <a:latin typeface="Cambria" pitchFamily="18" charset="0"/>
              </a:rPr>
              <a:t> through dry land; and the Egyptians, when they attempted it, were drowned.</a:t>
            </a:r>
            <a:endParaRPr lang="en-US" sz="2400" b="0" dirty="0">
              <a:effectLst/>
              <a:latin typeface="Cambria" pitchFamily="18" charset="0"/>
            </a:endParaRPr>
          </a:p>
        </p:txBody>
      </p:sp>
      <p:sp>
        <p:nvSpPr>
          <p:cNvPr id="149507" name="Rectangle 3"/>
          <p:cNvSpPr>
            <a:spLocks noChangeArrowheads="1"/>
          </p:cNvSpPr>
          <p:nvPr/>
        </p:nvSpPr>
        <p:spPr bwMode="auto">
          <a:xfrm>
            <a:off x="228600" y="0"/>
            <a:ext cx="8637588" cy="461608"/>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400" b="1" i="1" u="sng" dirty="0">
                <a:solidFill>
                  <a:srgbClr val="FFFF00"/>
                </a:solidFill>
                <a:latin typeface="Cambria" pitchFamily="18" charset="0"/>
              </a:rPr>
              <a:t>Hebrews 11:23-29 - Moses</a:t>
            </a:r>
          </a:p>
        </p:txBody>
      </p:sp>
      <p:cxnSp>
        <p:nvCxnSpPr>
          <p:cNvPr id="8" name="Straight Connector 7"/>
          <p:cNvCxnSpPr/>
          <p:nvPr/>
        </p:nvCxnSpPr>
        <p:spPr bwMode="auto">
          <a:xfrm>
            <a:off x="685800" y="2571750"/>
            <a:ext cx="5257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9" name="Straight Connector 8"/>
          <p:cNvCxnSpPr/>
          <p:nvPr/>
        </p:nvCxnSpPr>
        <p:spPr bwMode="auto">
          <a:xfrm>
            <a:off x="457200" y="1504950"/>
            <a:ext cx="4191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2" name="Straight Connector 11"/>
          <p:cNvCxnSpPr/>
          <p:nvPr/>
        </p:nvCxnSpPr>
        <p:spPr bwMode="auto">
          <a:xfrm>
            <a:off x="1981200" y="1885950"/>
            <a:ext cx="6400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16" name="Straight Connector 15"/>
          <p:cNvCxnSpPr/>
          <p:nvPr/>
        </p:nvCxnSpPr>
        <p:spPr bwMode="auto">
          <a:xfrm>
            <a:off x="609600" y="2190750"/>
            <a:ext cx="8077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381000" y="3333750"/>
            <a:ext cx="3657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5" name="Straight Connector 24"/>
          <p:cNvCxnSpPr/>
          <p:nvPr/>
        </p:nvCxnSpPr>
        <p:spPr bwMode="auto">
          <a:xfrm>
            <a:off x="7391400" y="3333750"/>
            <a:ext cx="1447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7" name="Straight Connector 26"/>
          <p:cNvCxnSpPr/>
          <p:nvPr/>
        </p:nvCxnSpPr>
        <p:spPr bwMode="auto">
          <a:xfrm>
            <a:off x="838200" y="3714750"/>
            <a:ext cx="2667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30" name="Straight Connector 29"/>
          <p:cNvCxnSpPr/>
          <p:nvPr/>
        </p:nvCxnSpPr>
        <p:spPr bwMode="auto">
          <a:xfrm>
            <a:off x="5715000" y="3714750"/>
            <a:ext cx="2667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31" name="Straight Connector 30"/>
          <p:cNvCxnSpPr/>
          <p:nvPr/>
        </p:nvCxnSpPr>
        <p:spPr bwMode="auto">
          <a:xfrm>
            <a:off x="381000" y="4095750"/>
            <a:ext cx="990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33" name="Straight Connector 32"/>
          <p:cNvCxnSpPr/>
          <p:nvPr/>
        </p:nvCxnSpPr>
        <p:spPr bwMode="auto">
          <a:xfrm>
            <a:off x="2362200" y="4400550"/>
            <a:ext cx="60960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35" name="Straight Connector 34"/>
          <p:cNvCxnSpPr/>
          <p:nvPr/>
        </p:nvCxnSpPr>
        <p:spPr bwMode="auto">
          <a:xfrm>
            <a:off x="457200" y="4781550"/>
            <a:ext cx="6858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38" name="Rounded Rectangular Callout 37"/>
          <p:cNvSpPr/>
          <p:nvPr/>
        </p:nvSpPr>
        <p:spPr>
          <a:xfrm>
            <a:off x="4114800" y="3867150"/>
            <a:ext cx="5029200" cy="476726"/>
          </a:xfrm>
          <a:prstGeom prst="wedgeRoundRectCallout">
            <a:avLst>
              <a:gd name="adj1" fmla="val -856"/>
              <a:gd name="adj2" fmla="val 176387"/>
              <a:gd name="adj3" fmla="val 16667"/>
            </a:avLst>
          </a:prstGeom>
          <a:solidFill>
            <a:schemeClr val="bg2"/>
          </a:solidFill>
          <a:ln>
            <a:solidFill>
              <a:srgbClr val="FFFF00"/>
            </a:solidFill>
          </a:ln>
        </p:spPr>
        <p:txBody>
          <a:bodyPr wrap="square" rtlCol="0" anchor="ctr">
            <a:spAutoFit/>
          </a:bodyPr>
          <a:lstStyle/>
          <a:p>
            <a:pPr algn="ctr" defTabSz="913533"/>
            <a:r>
              <a:rPr lang="en-US" sz="2200" b="1" i="1" u="sng" dirty="0">
                <a:solidFill>
                  <a:srgbClr val="FFFF00"/>
                </a:solidFill>
                <a:latin typeface="Cambria" pitchFamily="18" charset="0"/>
              </a:rPr>
              <a:t>What happens to those without faith?</a:t>
            </a:r>
          </a:p>
        </p:txBody>
      </p:sp>
      <p:sp>
        <p:nvSpPr>
          <p:cNvPr id="39" name="Rounded Rectangular Callout 38"/>
          <p:cNvSpPr/>
          <p:nvPr/>
        </p:nvSpPr>
        <p:spPr>
          <a:xfrm>
            <a:off x="0" y="0"/>
            <a:ext cx="9144000" cy="1736646"/>
          </a:xfrm>
          <a:prstGeom prst="wedgeRoundRectCallout">
            <a:avLst>
              <a:gd name="adj1" fmla="val -35295"/>
              <a:gd name="adj2" fmla="val 64269"/>
              <a:gd name="adj3" fmla="val 16667"/>
            </a:avLst>
          </a:prstGeom>
          <a:solidFill>
            <a:schemeClr val="bg2"/>
          </a:solidFill>
          <a:ln>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He forfeited his social standing, wealth, his dignity in the eyes of the Egyptians and the easier life of the royal house. Moses, by his faith, was able to look past" the hardships of the present and see the reward of following the Lord.</a:t>
            </a:r>
            <a:endParaRPr lang="en-US" sz="2200" b="1" i="1" u="sng" dirty="0">
              <a:solidFill>
                <a:srgbClr val="FFFF00"/>
              </a:solidFill>
              <a:latin typeface="Cambria" pitchFamily="18" charset="0"/>
            </a:endParaRPr>
          </a:p>
        </p:txBody>
      </p:sp>
      <p:sp>
        <p:nvSpPr>
          <p:cNvPr id="40" name="Rounded Rectangular Callout 39"/>
          <p:cNvSpPr/>
          <p:nvPr/>
        </p:nvSpPr>
        <p:spPr>
          <a:xfrm>
            <a:off x="990600" y="2274213"/>
            <a:ext cx="7239000" cy="919401"/>
          </a:xfrm>
          <a:prstGeom prst="wedgeRoundRectCallout">
            <a:avLst>
              <a:gd name="adj1" fmla="val -35143"/>
              <a:gd name="adj2" fmla="val -134139"/>
              <a:gd name="adj3" fmla="val 16667"/>
            </a:avLst>
          </a:prstGeom>
          <a:solidFill>
            <a:schemeClr val="bg2"/>
          </a:solidFill>
          <a:ln>
            <a:solidFill>
              <a:srgbClr val="FFFF00"/>
            </a:solidFill>
          </a:ln>
        </p:spPr>
        <p:txBody>
          <a:bodyPr wrap="square" rtlCol="0" anchor="ctr">
            <a:spAutoFit/>
          </a:bodyPr>
          <a:lstStyle/>
          <a:p>
            <a:pPr algn="ctr" defTabSz="913533">
              <a:buFont typeface="Wingdings" pitchFamily="2" charset="2"/>
              <a:buChar char="Ø"/>
            </a:pPr>
            <a:r>
              <a:rPr lang="en-US" sz="2400" dirty="0" smtClean="0">
                <a:solidFill>
                  <a:srgbClr val="FFFFFF"/>
                </a:solidFill>
                <a:latin typeface="Cambria" pitchFamily="18" charset="0"/>
              </a:rPr>
              <a:t>Faith does not fear or give in to despair.</a:t>
            </a:r>
          </a:p>
          <a:p>
            <a:pPr algn="ctr" defTabSz="913533">
              <a:buFont typeface="Wingdings" pitchFamily="2" charset="2"/>
              <a:buChar char="Ø"/>
            </a:pPr>
            <a:r>
              <a:rPr lang="en-US" sz="2400" dirty="0" smtClean="0">
                <a:solidFill>
                  <a:srgbClr val="FFFFFF"/>
                </a:solidFill>
                <a:latin typeface="Cambria" pitchFamily="18" charset="0"/>
              </a:rPr>
              <a:t>Moses </a:t>
            </a:r>
            <a:r>
              <a:rPr lang="en-US" sz="2400" dirty="0">
                <a:solidFill>
                  <a:srgbClr val="FFFFFF"/>
                </a:solidFill>
                <a:latin typeface="Cambria" pitchFamily="18" charset="0"/>
              </a:rPr>
              <a:t>was delivered from death by an act of faith</a:t>
            </a:r>
            <a:endParaRPr lang="en-US" sz="2200" b="1" i="1" u="sng" dirty="0">
              <a:solidFill>
                <a:srgbClr val="FFFF00"/>
              </a:solidFill>
              <a:latin typeface="Cambria" pitchFamily="18" charset="0"/>
            </a:endParaRPr>
          </a:p>
        </p:txBody>
      </p:sp>
      <p:sp>
        <p:nvSpPr>
          <p:cNvPr id="41" name="Rounded Rectangular Callout 40"/>
          <p:cNvSpPr/>
          <p:nvPr/>
        </p:nvSpPr>
        <p:spPr>
          <a:xfrm>
            <a:off x="304800" y="3458528"/>
            <a:ext cx="8610600" cy="1328023"/>
          </a:xfrm>
          <a:prstGeom prst="wedgeRoundRectCallout">
            <a:avLst>
              <a:gd name="adj1" fmla="val -26581"/>
              <a:gd name="adj2" fmla="val -96869"/>
              <a:gd name="adj3" fmla="val 16667"/>
            </a:avLst>
          </a:prstGeom>
          <a:solidFill>
            <a:schemeClr val="bg2"/>
          </a:solidFill>
          <a:ln>
            <a:solidFill>
              <a:srgbClr val="FFFF00"/>
            </a:solidFill>
          </a:ln>
        </p:spPr>
        <p:txBody>
          <a:bodyPr wrap="square" rtlCol="0" anchor="ctr">
            <a:spAutoFit/>
          </a:bodyPr>
          <a:lstStyle/>
          <a:p>
            <a:pPr algn="ctr" defTabSz="913533"/>
            <a:r>
              <a:rPr lang="en-US" sz="2400" dirty="0">
                <a:solidFill>
                  <a:srgbClr val="FFFFFF"/>
                </a:solidFill>
                <a:latin typeface="Cambria" pitchFamily="18" charset="0"/>
              </a:rPr>
              <a:t>Moses’ choice is the same choice all who follow Christ must be willing to make in the Messianic age, sacrifice to follow, and the readers had to continue to make that choice (c.f. 13:13)</a:t>
            </a:r>
            <a:endParaRPr lang="en-US" sz="2200" b="1" i="1" u="sng" dirty="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dissolve">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dissolv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4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1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1000"/>
                                        <p:tgtEl>
                                          <p:spTgt spid="25"/>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10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1000"/>
                                        <p:tgtEl>
                                          <p:spTgt spid="30"/>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1000"/>
                                        <p:tgtEl>
                                          <p:spTgt spid="31"/>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1000"/>
                                        <p:tgtEl>
                                          <p:spTgt spid="33"/>
                                        </p:tgtEl>
                                      </p:cBhvr>
                                    </p:animEffect>
                                  </p:childTnLst>
                                </p:cTn>
                              </p:par>
                            </p:childTnLst>
                          </p:cTn>
                        </p:par>
                        <p:par>
                          <p:cTn id="76" fill="hold">
                            <p:stCondLst>
                              <p:cond delay="1000"/>
                            </p:stCondLst>
                            <p:childTnLst>
                              <p:par>
                                <p:cTn id="77" presetID="22" presetClass="entr" presetSubtype="8"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1000"/>
                                        <p:tgtEl>
                                          <p:spTgt spid="35"/>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dissolve">
                                      <p:cBhvr>
                                        <p:cTn id="8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39" grpId="1" animBg="1"/>
      <p:bldP spid="40" grpId="0" animBg="1"/>
      <p:bldP spid="40" grpId="1" animBg="1"/>
      <p:bldP spid="41" grpId="0" animBg="1"/>
      <p:bldP spid="41"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ounded Rectangle 9"/>
          <p:cNvSpPr/>
          <p:nvPr/>
        </p:nvSpPr>
        <p:spPr>
          <a:xfrm>
            <a:off x="228600" y="1428750"/>
            <a:ext cx="304800" cy="1981200"/>
          </a:xfrm>
          <a:prstGeom prst="roundRect">
            <a:avLst/>
          </a:prstGeom>
          <a:solidFill>
            <a:schemeClr val="bg2"/>
          </a:solidFill>
          <a:ln>
            <a:noFill/>
          </a:ln>
        </p:spPr>
        <p:txBody>
          <a:bodyPr wrap="square" rtlCol="0" anchor="ctr">
            <a:spAutoFit/>
          </a:bodyPr>
          <a:lstStyle/>
          <a:p>
            <a:pPr algn="ctr" defTabSz="913533"/>
            <a:endParaRPr lang="en-US" sz="22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152400" y="1276350"/>
            <a:ext cx="8839200" cy="3505200"/>
          </a:xfrm>
          <a:noFill/>
          <a:ln/>
        </p:spPr>
        <p:txBody>
          <a:bodyPr/>
          <a:lstStyle/>
          <a:p>
            <a:pPr marL="514350" lvl="0" indent="-514350">
              <a:spcAft>
                <a:spcPts val="24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24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2400"/>
              </a:spcAft>
              <a:buFont typeface="+mj-lt"/>
              <a:buAutoNum type="arabicParenR"/>
            </a:pPr>
            <a:r>
              <a:rPr lang="en-US" b="0" i="1" dirty="0" smtClean="0">
                <a:effectLst/>
                <a:latin typeface="Cambria" pitchFamily="18" charset="0"/>
              </a:rPr>
              <a:t>The faithful are willing to suffer as outcasts and even death itself because they know that God can give them the reward and overcome death itself</a:t>
            </a:r>
            <a:r>
              <a:rPr lang="en-US" b="0" dirty="0" smtClean="0">
                <a:effectLst/>
                <a:latin typeface="Cambria" pitchFamily="18" charset="0"/>
              </a:rPr>
              <a:t>. </a:t>
            </a:r>
            <a:endParaRPr lang="en-US" b="0" dirty="0">
              <a:effectLst/>
              <a:latin typeface="Cambria" pitchFamily="18" charset="0"/>
            </a:endParaRPr>
          </a:p>
        </p:txBody>
      </p:sp>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8" name="Rectangle 4"/>
          <p:cNvSpPr>
            <a:spLocks noGrp="1" noChangeArrowheads="1"/>
          </p:cNvSpPr>
          <p:nvPr>
            <p:ph type="body" sz="half" idx="1"/>
          </p:nvPr>
        </p:nvSpPr>
        <p:spPr>
          <a:xfrm>
            <a:off x="304800" y="514350"/>
            <a:ext cx="8610600" cy="2514600"/>
          </a:xfrm>
          <a:noFill/>
          <a:ln/>
        </p:spPr>
        <p:txBody>
          <a:bodyPr/>
          <a:lstStyle/>
          <a:p>
            <a:pPr marL="0" indent="0" algn="ctr">
              <a:spcAft>
                <a:spcPts val="1200"/>
              </a:spcAft>
              <a:buNone/>
            </a:pPr>
            <a:r>
              <a:rPr lang="en-US" sz="2400" baseline="30000" dirty="0" smtClean="0">
                <a:effectLst/>
                <a:latin typeface="Cambria" pitchFamily="18" charset="0"/>
              </a:rPr>
              <a:t>39 </a:t>
            </a:r>
            <a:r>
              <a:rPr lang="en-US" sz="2400" dirty="0" smtClean="0">
                <a:effectLst/>
                <a:latin typeface="Cambria" pitchFamily="18" charset="0"/>
              </a:rPr>
              <a:t>And all these, having gained approval through their faith, did not receive what was promised, </a:t>
            </a:r>
            <a:r>
              <a:rPr lang="en-US" sz="2400" baseline="30000" dirty="0" smtClean="0">
                <a:effectLst/>
                <a:latin typeface="Cambria" pitchFamily="18" charset="0"/>
              </a:rPr>
              <a:t>40 </a:t>
            </a:r>
            <a:r>
              <a:rPr lang="en-US" sz="2400" dirty="0" smtClean="0">
                <a:effectLst/>
                <a:latin typeface="Cambria" pitchFamily="18" charset="0"/>
              </a:rPr>
              <a:t>because God had provided something better for us, so that apart from us they would not be made perfect.</a:t>
            </a:r>
            <a:endParaRPr lang="en-US" sz="2400" b="0" dirty="0">
              <a:effectLst/>
              <a:latin typeface="Cambria" pitchFamily="18" charset="0"/>
            </a:endParaRPr>
          </a:p>
        </p:txBody>
      </p:sp>
      <p:sp>
        <p:nvSpPr>
          <p:cNvPr id="149507" name="Rectangle 3"/>
          <p:cNvSpPr>
            <a:spLocks noChangeArrowheads="1"/>
          </p:cNvSpPr>
          <p:nvPr/>
        </p:nvSpPr>
        <p:spPr bwMode="auto">
          <a:xfrm>
            <a:off x="2286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11:39-40</a:t>
            </a:r>
          </a:p>
        </p:txBody>
      </p:sp>
      <p:cxnSp>
        <p:nvCxnSpPr>
          <p:cNvPr id="16" name="Straight Connector 15"/>
          <p:cNvCxnSpPr/>
          <p:nvPr/>
        </p:nvCxnSpPr>
        <p:spPr bwMode="auto">
          <a:xfrm>
            <a:off x="838200" y="1276350"/>
            <a:ext cx="4800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21" name="Straight Connector 20"/>
          <p:cNvCxnSpPr/>
          <p:nvPr/>
        </p:nvCxnSpPr>
        <p:spPr bwMode="auto">
          <a:xfrm>
            <a:off x="3810000" y="895350"/>
            <a:ext cx="4800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10" name="Rectangle 9"/>
          <p:cNvSpPr/>
          <p:nvPr/>
        </p:nvSpPr>
        <p:spPr>
          <a:xfrm>
            <a:off x="228600" y="2343150"/>
            <a:ext cx="8763000" cy="2616101"/>
          </a:xfrm>
          <a:prstGeom prst="rect">
            <a:avLst/>
          </a:prstGeom>
        </p:spPr>
        <p:txBody>
          <a:bodyPr wrap="square">
            <a:spAutoFit/>
          </a:bodyPr>
          <a:lstStyle/>
          <a:p>
            <a:pPr marL="285750" indent="-285750" defTabSz="913533">
              <a:spcAft>
                <a:spcPts val="1200"/>
              </a:spcAft>
              <a:buFont typeface="Wingdings" pitchFamily="2" charset="2"/>
              <a:buChar char="Ø"/>
            </a:pPr>
            <a:r>
              <a:rPr lang="en-US" dirty="0">
                <a:solidFill>
                  <a:srgbClr val="FFFFFF"/>
                </a:solidFill>
                <a:latin typeface="Cambria" pitchFamily="18" charset="0"/>
              </a:rPr>
              <a:t>All of these people lived and died in faith, looking forward to something they had not seen with their eyes but had only heard about through the promises of God</a:t>
            </a:r>
          </a:p>
          <a:p>
            <a:pPr marL="285750" indent="-285750" defTabSz="913533">
              <a:spcAft>
                <a:spcPts val="1200"/>
              </a:spcAft>
              <a:buFont typeface="Wingdings" pitchFamily="2" charset="2"/>
              <a:buChar char="Ø"/>
            </a:pPr>
            <a:r>
              <a:rPr lang="en-US" dirty="0">
                <a:solidFill>
                  <a:srgbClr val="FFFFFF"/>
                </a:solidFill>
                <a:latin typeface="Cambria" pitchFamily="18" charset="0"/>
              </a:rPr>
              <a:t>These people of faith saw past their own day into the Messianic age </a:t>
            </a:r>
            <a:r>
              <a:rPr lang="en-US" i="1" dirty="0">
                <a:solidFill>
                  <a:srgbClr val="FFFFFF"/>
                </a:solidFill>
                <a:latin typeface="Cambria" pitchFamily="18" charset="0"/>
              </a:rPr>
              <a:t>(</a:t>
            </a:r>
            <a:r>
              <a:rPr lang="en-US" i="1" dirty="0" err="1">
                <a:solidFill>
                  <a:srgbClr val="FFFFFF"/>
                </a:solidFill>
                <a:latin typeface="Cambria" pitchFamily="18" charset="0"/>
              </a:rPr>
              <a:t>cf</a:t>
            </a:r>
            <a:r>
              <a:rPr lang="en-US" i="1" dirty="0">
                <a:solidFill>
                  <a:srgbClr val="FFFFFF"/>
                </a:solidFill>
                <a:latin typeface="Cambria" pitchFamily="18" charset="0"/>
              </a:rPr>
              <a:t> </a:t>
            </a:r>
            <a:r>
              <a:rPr lang="en-US" dirty="0">
                <a:solidFill>
                  <a:srgbClr val="FFFFFF"/>
                </a:solidFill>
                <a:latin typeface="Cambria" pitchFamily="18" charset="0"/>
              </a:rPr>
              <a:t>vv 16, 26). How clearly they saw it is hard to say, but all of them were aware that God's promises were not just about earthly families, or an earthly plot of land,</a:t>
            </a:r>
          </a:p>
          <a:p>
            <a:pPr marL="285750" indent="-285750" defTabSz="913533">
              <a:spcAft>
                <a:spcPts val="1200"/>
              </a:spcAft>
              <a:buFont typeface="Wingdings" pitchFamily="2" charset="2"/>
              <a:buChar char="Ø"/>
            </a:pPr>
            <a:r>
              <a:rPr lang="en-US" dirty="0">
                <a:solidFill>
                  <a:srgbClr val="FFFFFF"/>
                </a:solidFill>
                <a:latin typeface="Cambria" pitchFamily="18" charset="0"/>
              </a:rPr>
              <a:t>The reason the great heroes of faith (and all others who lived such lives  as well) did not receive what God had promised them within their own lifetimes is that God had something far better in mind for them than any earthly kind of blessings.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2286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11:39-40</a:t>
            </a:r>
          </a:p>
        </p:txBody>
      </p:sp>
      <p:sp>
        <p:nvSpPr>
          <p:cNvPr id="10" name="Rectangle 9"/>
          <p:cNvSpPr/>
          <p:nvPr/>
        </p:nvSpPr>
        <p:spPr>
          <a:xfrm>
            <a:off x="228600" y="588407"/>
            <a:ext cx="8763000" cy="4555093"/>
          </a:xfrm>
          <a:prstGeom prst="rect">
            <a:avLst/>
          </a:prstGeom>
        </p:spPr>
        <p:txBody>
          <a:bodyPr wrap="square">
            <a:spAutoFit/>
          </a:bodyPr>
          <a:lstStyle/>
          <a:p>
            <a:pPr marL="285750" indent="-285750" defTabSz="913533">
              <a:spcAft>
                <a:spcPts val="1200"/>
              </a:spcAft>
              <a:buFont typeface="Wingdings" pitchFamily="2" charset="2"/>
              <a:buChar char="Ø"/>
            </a:pPr>
            <a:r>
              <a:rPr lang="en-US" sz="2000" dirty="0">
                <a:solidFill>
                  <a:srgbClr val="FFFFFF"/>
                </a:solidFill>
                <a:latin typeface="Cambria" pitchFamily="18" charset="0"/>
              </a:rPr>
              <a:t>The reward that the people of faith from the OT will enjoy is </a:t>
            </a:r>
            <a:r>
              <a:rPr lang="en-US" sz="2000" i="1" dirty="0">
                <a:solidFill>
                  <a:srgbClr val="FFFFFF"/>
                </a:solidFill>
                <a:latin typeface="Cambria" pitchFamily="18" charset="0"/>
              </a:rPr>
              <a:t>the same reward </a:t>
            </a:r>
            <a:r>
              <a:rPr lang="en-US" sz="2000" dirty="0">
                <a:solidFill>
                  <a:srgbClr val="FFFFFF"/>
                </a:solidFill>
                <a:latin typeface="Cambria" pitchFamily="18" charset="0"/>
              </a:rPr>
              <a:t>that God has promised to us in Christ Jesus. </a:t>
            </a:r>
          </a:p>
          <a:p>
            <a:pPr marL="285750" indent="-285750" defTabSz="913533">
              <a:spcAft>
                <a:spcPts val="1200"/>
              </a:spcAft>
              <a:buFont typeface="Wingdings" pitchFamily="2" charset="2"/>
              <a:buChar char="Ø"/>
            </a:pPr>
            <a:r>
              <a:rPr lang="en-US" sz="2000" dirty="0">
                <a:solidFill>
                  <a:srgbClr val="FFFFFF"/>
                </a:solidFill>
                <a:latin typeface="Cambria" pitchFamily="18" charset="0"/>
              </a:rPr>
              <a:t>If God had given them their reward apart from us </a:t>
            </a:r>
            <a:r>
              <a:rPr lang="en-US" sz="2000" i="1" dirty="0">
                <a:solidFill>
                  <a:srgbClr val="FFFFFF"/>
                </a:solidFill>
                <a:latin typeface="Cambria" pitchFamily="18" charset="0"/>
              </a:rPr>
              <a:t>(i.e., </a:t>
            </a:r>
            <a:r>
              <a:rPr lang="en-US" sz="2000" dirty="0">
                <a:solidFill>
                  <a:srgbClr val="FFFFFF"/>
                </a:solidFill>
                <a:latin typeface="Cambria" pitchFamily="18" charset="0"/>
              </a:rPr>
              <a:t>in their own times and under the Law of Moses), then they would have been perfected under the  old system</a:t>
            </a:r>
          </a:p>
          <a:p>
            <a:pPr marL="285750" indent="-285750" defTabSz="913533">
              <a:spcAft>
                <a:spcPts val="1200"/>
              </a:spcAft>
              <a:buFont typeface="Wingdings" pitchFamily="2" charset="2"/>
              <a:buChar char="Ø"/>
            </a:pPr>
            <a:r>
              <a:rPr lang="en-US" sz="2000" dirty="0">
                <a:solidFill>
                  <a:srgbClr val="FFFFFF"/>
                </a:solidFill>
                <a:latin typeface="Cambria" pitchFamily="18" charset="0"/>
              </a:rPr>
              <a:t>Our author has already demonstrated that no one was going to reach the goal of their faith through the old system under Moses (or that of the earlier patriarchs). "For the Law (having a shadow of the coming  good things and not the image itself of those things) can never ... Perfect those who draw near" (10:1). </a:t>
            </a:r>
          </a:p>
          <a:p>
            <a:pPr marL="285750" indent="-285750" defTabSz="913533">
              <a:spcAft>
                <a:spcPts val="1200"/>
              </a:spcAft>
              <a:buFont typeface="Wingdings" pitchFamily="2" charset="2"/>
              <a:buChar char="Ø"/>
            </a:pPr>
            <a:r>
              <a:rPr lang="en-US" sz="2000" dirty="0">
                <a:solidFill>
                  <a:srgbClr val="FFFFFF"/>
                </a:solidFill>
                <a:latin typeface="Cambria" pitchFamily="18" charset="0"/>
              </a:rPr>
              <a:t>So all the people of faith of former times lived and died in anticipation of a reward that they would not share apart from us, a reward enjoyed in a life past this life, which God gives by his power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33350"/>
            <a:ext cx="8229600" cy="571500"/>
          </a:xfrm>
        </p:spPr>
        <p:txBody>
          <a:bodyPr/>
          <a:lstStyle/>
          <a:p>
            <a:pPr eaLnBrk="1" hangingPunct="1">
              <a:defRPr/>
            </a:pPr>
            <a:r>
              <a:rPr lang="en-US" altLang="en-US" sz="2800" i="1" u="sng" dirty="0" smtClean="0">
                <a:latin typeface="Cambria" pitchFamily="18" charset="0"/>
              </a:rPr>
              <a:t>They looked beyond this life</a:t>
            </a:r>
            <a:r>
              <a:rPr lang="en-US" altLang="en-US" sz="2800" b="0" dirty="0" smtClean="0">
                <a:latin typeface="Cambria" pitchFamily="18" charset="0"/>
              </a:rPr>
              <a:t>!</a:t>
            </a:r>
          </a:p>
        </p:txBody>
      </p:sp>
      <p:sp>
        <p:nvSpPr>
          <p:cNvPr id="16387" name="Rectangle 3"/>
          <p:cNvSpPr>
            <a:spLocks noGrp="1" noChangeArrowheads="1"/>
          </p:cNvSpPr>
          <p:nvPr>
            <p:ph type="body" idx="1"/>
          </p:nvPr>
        </p:nvSpPr>
        <p:spPr>
          <a:xfrm>
            <a:off x="381000" y="895350"/>
            <a:ext cx="8229600" cy="4038600"/>
          </a:xfrm>
        </p:spPr>
        <p:txBody>
          <a:bodyPr/>
          <a:lstStyle/>
          <a:p>
            <a:pPr eaLnBrk="1" hangingPunct="1">
              <a:spcAft>
                <a:spcPts val="1200"/>
              </a:spcAft>
              <a:buFont typeface="Wingdings" pitchFamily="2" charset="2"/>
              <a:buChar char="Ø"/>
            </a:pPr>
            <a:r>
              <a:rPr lang="en-US" altLang="en-US" sz="2800" b="0" u="sng" dirty="0" smtClean="0">
                <a:effectLst/>
                <a:latin typeface="Cambria" pitchFamily="18" charset="0"/>
              </a:rPr>
              <a:t>ABRAHAM</a:t>
            </a:r>
            <a:r>
              <a:rPr lang="en-US" altLang="en-US" sz="2800" b="0" dirty="0" smtClean="0">
                <a:effectLst/>
                <a:latin typeface="Cambria" pitchFamily="18" charset="0"/>
              </a:rPr>
              <a:t> “waited for the city which has foundations, whose builder and maker </a:t>
            </a:r>
            <a:r>
              <a:rPr lang="en-US" altLang="en-US" sz="2800" b="0" i="1" dirty="0" smtClean="0">
                <a:effectLst/>
                <a:latin typeface="Cambria" pitchFamily="18" charset="0"/>
              </a:rPr>
              <a:t>is</a:t>
            </a:r>
            <a:r>
              <a:rPr lang="en-US" altLang="en-US" sz="2800" b="0" dirty="0" smtClean="0">
                <a:effectLst/>
                <a:latin typeface="Cambria" pitchFamily="18" charset="0"/>
              </a:rPr>
              <a:t> God” (Heb. 11:10).</a:t>
            </a:r>
          </a:p>
          <a:p>
            <a:pPr eaLnBrk="1" hangingPunct="1">
              <a:spcAft>
                <a:spcPts val="1200"/>
              </a:spcAft>
              <a:buFont typeface="Wingdings" pitchFamily="2" charset="2"/>
              <a:buChar char="Ø"/>
            </a:pPr>
            <a:r>
              <a:rPr lang="en-US" altLang="en-US" sz="2800" b="0" u="sng" dirty="0" smtClean="0">
                <a:effectLst/>
                <a:latin typeface="Cambria" pitchFamily="18" charset="0"/>
              </a:rPr>
              <a:t>ALL OF THE PATRIARCHS</a:t>
            </a:r>
            <a:r>
              <a:rPr lang="en-US" altLang="en-US" sz="2800" b="0" dirty="0" smtClean="0">
                <a:effectLst/>
                <a:latin typeface="Cambria" pitchFamily="18" charset="0"/>
              </a:rPr>
              <a:t> desired “a better, that is, a heavenly </a:t>
            </a:r>
            <a:r>
              <a:rPr lang="en-US" altLang="en-US" sz="2800" b="0" i="1" dirty="0" smtClean="0">
                <a:effectLst/>
                <a:latin typeface="Cambria" pitchFamily="18" charset="0"/>
              </a:rPr>
              <a:t>country”</a:t>
            </a:r>
            <a:r>
              <a:rPr lang="en-US" altLang="en-US" sz="2800" b="0" dirty="0" smtClean="0">
                <a:effectLst/>
                <a:latin typeface="Cambria" pitchFamily="18" charset="0"/>
              </a:rPr>
              <a:t> (11:16).</a:t>
            </a:r>
          </a:p>
          <a:p>
            <a:pPr eaLnBrk="1" hangingPunct="1">
              <a:spcAft>
                <a:spcPts val="1200"/>
              </a:spcAft>
              <a:buFont typeface="Wingdings" pitchFamily="2" charset="2"/>
              <a:buChar char="Ø"/>
            </a:pPr>
            <a:r>
              <a:rPr lang="en-US" altLang="en-US" sz="2800" b="0" u="sng" dirty="0" smtClean="0">
                <a:effectLst/>
                <a:latin typeface="Cambria" pitchFamily="18" charset="0"/>
              </a:rPr>
              <a:t>MOSES </a:t>
            </a:r>
            <a:r>
              <a:rPr lang="en-US" altLang="en-US" sz="2800" b="0" dirty="0" smtClean="0">
                <a:effectLst/>
                <a:latin typeface="Cambria" pitchFamily="18" charset="0"/>
              </a:rPr>
              <a:t>esteemed “the reproach of </a:t>
            </a:r>
            <a:r>
              <a:rPr lang="en-US" altLang="en-US" sz="2800" b="0" dirty="0" smtClean="0">
                <a:solidFill>
                  <a:srgbClr val="FFFF00"/>
                </a:solidFill>
                <a:effectLst/>
                <a:latin typeface="Cambria" pitchFamily="18" charset="0"/>
              </a:rPr>
              <a:t>Christ </a:t>
            </a:r>
            <a:r>
              <a:rPr lang="en-US" altLang="en-US" sz="2800" b="0" dirty="0" smtClean="0">
                <a:effectLst/>
                <a:latin typeface="Cambria" pitchFamily="18" charset="0"/>
              </a:rPr>
              <a:t>greater riches than the treasures in Egypt; for he looked to the reward” (11:26). </a:t>
            </a:r>
            <a:br>
              <a:rPr lang="en-US" altLang="en-US" sz="2800" b="0" dirty="0" smtClean="0">
                <a:effectLst/>
                <a:latin typeface="Cambria" pitchFamily="18" charset="0"/>
              </a:rPr>
            </a:br>
            <a:r>
              <a:rPr lang="en-US" altLang="en-US" sz="2800" b="0" dirty="0" smtClean="0">
                <a:effectLst/>
                <a:latin typeface="Cambria" pitchFamily="18" charset="0"/>
              </a:rPr>
              <a:t/>
            </a:r>
            <a:br>
              <a:rPr lang="en-US" altLang="en-US" sz="2800" b="0" dirty="0" smtClean="0">
                <a:effectLst/>
                <a:latin typeface="Cambria" pitchFamily="18" charset="0"/>
              </a:rPr>
            </a:br>
            <a:endParaRPr lang="en-US" altLang="en-US" sz="2800" b="0" dirty="0" smtClean="0">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381000" y="133350"/>
            <a:ext cx="8229600" cy="571500"/>
          </a:xfrm>
        </p:spPr>
        <p:txBody>
          <a:bodyPr/>
          <a:lstStyle/>
          <a:p>
            <a:pPr algn="l" eaLnBrk="1" hangingPunct="1">
              <a:defRPr/>
            </a:pPr>
            <a:r>
              <a:rPr lang="en-US" altLang="en-US" sz="2800" i="1" u="sng" dirty="0" smtClean="0">
                <a:latin typeface="Cambria" pitchFamily="18" charset="0"/>
              </a:rPr>
              <a:t>“Better Things” we have:</a:t>
            </a:r>
          </a:p>
        </p:txBody>
      </p:sp>
      <p:sp>
        <p:nvSpPr>
          <p:cNvPr id="21511" name="Rectangle 7"/>
          <p:cNvSpPr>
            <a:spLocks noGrp="1" noChangeArrowheads="1"/>
          </p:cNvSpPr>
          <p:nvPr>
            <p:ph type="body" idx="1"/>
          </p:nvPr>
        </p:nvSpPr>
        <p:spPr>
          <a:xfrm>
            <a:off x="304800" y="819150"/>
            <a:ext cx="8686800" cy="4114800"/>
          </a:xfrm>
        </p:spPr>
        <p:txBody>
          <a:bodyPr/>
          <a:lstStyle/>
          <a:p>
            <a:pPr eaLnBrk="1" hangingPunct="1">
              <a:spcAft>
                <a:spcPts val="600"/>
              </a:spcAft>
              <a:buFont typeface="Wingdings" pitchFamily="2" charset="2"/>
              <a:buChar char="Ø"/>
              <a:defRPr/>
            </a:pPr>
            <a:r>
              <a:rPr lang="en-US" altLang="en-US" sz="2800" b="0" dirty="0" smtClean="0">
                <a:effectLst/>
                <a:latin typeface="Cambria" pitchFamily="18" charset="0"/>
              </a:rPr>
              <a:t>The Better Priest (Heb. 4:14-16; 7:26-28)</a:t>
            </a:r>
          </a:p>
          <a:p>
            <a:pPr eaLnBrk="1" hangingPunct="1">
              <a:spcAft>
                <a:spcPts val="600"/>
              </a:spcAft>
              <a:buFont typeface="Wingdings" pitchFamily="2" charset="2"/>
              <a:buChar char="Ø"/>
              <a:defRPr/>
            </a:pPr>
            <a:r>
              <a:rPr lang="en-US" altLang="en-US" sz="2800" b="0" dirty="0" smtClean="0">
                <a:effectLst/>
                <a:latin typeface="Cambria" pitchFamily="18" charset="0"/>
              </a:rPr>
              <a:t>The Better Temple (Heb. 8:1-2; 9:11-13)</a:t>
            </a:r>
          </a:p>
          <a:p>
            <a:pPr eaLnBrk="1" hangingPunct="1">
              <a:spcAft>
                <a:spcPts val="600"/>
              </a:spcAft>
              <a:buFont typeface="Wingdings" pitchFamily="2" charset="2"/>
              <a:buChar char="Ø"/>
              <a:defRPr/>
            </a:pPr>
            <a:r>
              <a:rPr lang="en-US" altLang="en-US" sz="2800" b="0" dirty="0" smtClean="0">
                <a:effectLst/>
                <a:latin typeface="Cambria" pitchFamily="18" charset="0"/>
              </a:rPr>
              <a:t>The Better Sacrifice (Heb. 9:13-14; 24-26)</a:t>
            </a:r>
          </a:p>
          <a:p>
            <a:pPr eaLnBrk="1" hangingPunct="1">
              <a:spcAft>
                <a:spcPts val="600"/>
              </a:spcAft>
              <a:buFont typeface="Wingdings" pitchFamily="2" charset="2"/>
              <a:buChar char="Ø"/>
              <a:defRPr/>
            </a:pPr>
            <a:r>
              <a:rPr lang="en-US" altLang="en-US" sz="2800" b="0" dirty="0" smtClean="0">
                <a:effectLst/>
                <a:latin typeface="Cambria" pitchFamily="18" charset="0"/>
              </a:rPr>
              <a:t>The Better Covenant (Heb.9:15; 10:1, 9-10)</a:t>
            </a:r>
          </a:p>
          <a:p>
            <a:pPr eaLnBrk="1" hangingPunct="1">
              <a:spcAft>
                <a:spcPts val="600"/>
              </a:spcAft>
              <a:buFont typeface="Wingdings" pitchFamily="2" charset="2"/>
              <a:buChar char="Ø"/>
              <a:defRPr/>
            </a:pPr>
            <a:r>
              <a:rPr lang="en-US" altLang="en-US" sz="2800" b="0" dirty="0" smtClean="0">
                <a:effectLst/>
                <a:latin typeface="Cambria" pitchFamily="18" charset="0"/>
              </a:rPr>
              <a:t>The Better City (Heb. 12:22)</a:t>
            </a:r>
          </a:p>
          <a:p>
            <a:pPr eaLnBrk="1" hangingPunct="1">
              <a:spcAft>
                <a:spcPts val="600"/>
              </a:spcAft>
              <a:buFont typeface="Wingdings" pitchFamily="2" charset="2"/>
              <a:buChar char="Ø"/>
              <a:defRPr/>
            </a:pPr>
            <a:r>
              <a:rPr lang="en-US" altLang="en-US" sz="2800" b="0" dirty="0" smtClean="0">
                <a:effectLst/>
                <a:latin typeface="Cambria" pitchFamily="18" charset="0"/>
              </a:rPr>
              <a:t>The Better Kingdom (Heb. 12:28)</a:t>
            </a:r>
          </a:p>
          <a:p>
            <a:pPr eaLnBrk="1" hangingPunct="1">
              <a:spcAft>
                <a:spcPts val="600"/>
              </a:spcAft>
              <a:buFont typeface="Wingdings" pitchFamily="2" charset="2"/>
              <a:buChar char="Ø"/>
              <a:defRPr/>
            </a:pPr>
            <a:r>
              <a:rPr lang="en-US" altLang="en-US" sz="2800" b="0" dirty="0" smtClean="0">
                <a:effectLst/>
                <a:latin typeface="Cambria" pitchFamily="18" charset="0"/>
              </a:rPr>
              <a:t>The Better Example (Heb. 12:1-2)</a:t>
            </a:r>
          </a:p>
          <a:p>
            <a:pPr eaLnBrk="1" hangingPunct="1">
              <a:buFont typeface="Wingdings" pitchFamily="2" charset="2"/>
              <a:buChar char="Ø"/>
              <a:defRPr/>
            </a:pPr>
            <a:endParaRPr lang="en-US" altLang="en-US" sz="2800" b="0" dirty="0" smtClean="0">
              <a:effectLst/>
              <a:latin typeface="Cambria" pitchFamily="18" charset="0"/>
            </a:endParaRPr>
          </a:p>
        </p:txBody>
      </p:sp>
      <p:sp>
        <p:nvSpPr>
          <p:cNvPr id="12292" name="Text Box 5"/>
          <p:cNvSpPr txBox="1">
            <a:spLocks noChangeArrowheads="1"/>
          </p:cNvSpPr>
          <p:nvPr/>
        </p:nvSpPr>
        <p:spPr bwMode="auto">
          <a:xfrm>
            <a:off x="1905000" y="4286250"/>
            <a:ext cx="4114800" cy="523220"/>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endParaRPr lang="en-US" altLang="en-US" sz="2800">
              <a:effectLst>
                <a:outerShdw blurRad="38100" dist="38100" dir="2700000" algn="tl">
                  <a:srgbClr val="000000">
                    <a:alpha val="43137"/>
                  </a:srgbClr>
                </a:outerShdw>
              </a:effectLst>
              <a:latin typeface="Cambria" pitchFamily="18" charset="0"/>
            </a:endParaRPr>
          </a:p>
        </p:txBody>
      </p:sp>
      <p:sp>
        <p:nvSpPr>
          <p:cNvPr id="12293" name="Text Box 6"/>
          <p:cNvSpPr txBox="1">
            <a:spLocks noChangeArrowheads="1"/>
          </p:cNvSpPr>
          <p:nvPr/>
        </p:nvSpPr>
        <p:spPr bwMode="auto">
          <a:xfrm>
            <a:off x="3200400" y="4400550"/>
            <a:ext cx="3124200" cy="523220"/>
          </a:xfrm>
          <a:prstGeom prst="rect">
            <a:avLst/>
          </a:prstGeom>
          <a:noFill/>
          <a:ln w="9525">
            <a:noFill/>
            <a:miter lim="800000"/>
            <a:headEnd/>
            <a:tailEnd/>
          </a:ln>
          <a:effectLst/>
        </p:spPr>
        <p:txBody>
          <a:bodyPr>
            <a:spAutoFit/>
          </a:bodyPr>
          <a:lstStyle/>
          <a:p>
            <a:pPr>
              <a:spcBef>
                <a:spcPct val="50000"/>
              </a:spcBef>
              <a:buFont typeface="Wingdings" pitchFamily="2" charset="2"/>
              <a:buChar char="Ø"/>
            </a:pPr>
            <a:endParaRPr lang="en-US" altLang="en-US" sz="280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1">
                                            <p:txEl>
                                              <p:pRg st="0" end="0"/>
                                            </p:txEl>
                                          </p:spTgt>
                                        </p:tgtEl>
                                        <p:attrNameLst>
                                          <p:attrName>style.visibility</p:attrName>
                                        </p:attrNameLst>
                                      </p:cBhvr>
                                      <p:to>
                                        <p:strVal val="visible"/>
                                      </p:to>
                                    </p:set>
                                    <p:anim calcmode="lin" valueType="num">
                                      <p:cBhvr additive="base">
                                        <p:cTn id="7" dur="500" fill="hold"/>
                                        <p:tgtEl>
                                          <p:spTgt spid="215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11">
                                            <p:txEl>
                                              <p:pRg st="1" end="1"/>
                                            </p:txEl>
                                          </p:spTgt>
                                        </p:tgtEl>
                                        <p:attrNameLst>
                                          <p:attrName>style.visibility</p:attrName>
                                        </p:attrNameLst>
                                      </p:cBhvr>
                                      <p:to>
                                        <p:strVal val="visible"/>
                                      </p:to>
                                    </p:set>
                                    <p:anim calcmode="lin" valueType="num">
                                      <p:cBhvr additive="base">
                                        <p:cTn id="13" dur="500" fill="hold"/>
                                        <p:tgtEl>
                                          <p:spTgt spid="215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11">
                                            <p:txEl>
                                              <p:pRg st="2" end="2"/>
                                            </p:txEl>
                                          </p:spTgt>
                                        </p:tgtEl>
                                        <p:attrNameLst>
                                          <p:attrName>style.visibility</p:attrName>
                                        </p:attrNameLst>
                                      </p:cBhvr>
                                      <p:to>
                                        <p:strVal val="visible"/>
                                      </p:to>
                                    </p:set>
                                    <p:anim calcmode="lin" valueType="num">
                                      <p:cBhvr additive="base">
                                        <p:cTn id="19" dur="500" fill="hold"/>
                                        <p:tgtEl>
                                          <p:spTgt spid="215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11">
                                            <p:txEl>
                                              <p:pRg st="3" end="3"/>
                                            </p:txEl>
                                          </p:spTgt>
                                        </p:tgtEl>
                                        <p:attrNameLst>
                                          <p:attrName>style.visibility</p:attrName>
                                        </p:attrNameLst>
                                      </p:cBhvr>
                                      <p:to>
                                        <p:strVal val="visible"/>
                                      </p:to>
                                    </p:set>
                                    <p:anim calcmode="lin" valueType="num">
                                      <p:cBhvr additive="base">
                                        <p:cTn id="25" dur="500" fill="hold"/>
                                        <p:tgtEl>
                                          <p:spTgt spid="215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1">
                                            <p:txEl>
                                              <p:pRg st="4" end="4"/>
                                            </p:txEl>
                                          </p:spTgt>
                                        </p:tgtEl>
                                        <p:attrNameLst>
                                          <p:attrName>style.visibility</p:attrName>
                                        </p:attrNameLst>
                                      </p:cBhvr>
                                      <p:to>
                                        <p:strVal val="visible"/>
                                      </p:to>
                                    </p:set>
                                    <p:anim calcmode="lin" valueType="num">
                                      <p:cBhvr additive="base">
                                        <p:cTn id="31" dur="500" fill="hold"/>
                                        <p:tgtEl>
                                          <p:spTgt spid="215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11">
                                            <p:txEl>
                                              <p:pRg st="5" end="5"/>
                                            </p:txEl>
                                          </p:spTgt>
                                        </p:tgtEl>
                                        <p:attrNameLst>
                                          <p:attrName>style.visibility</p:attrName>
                                        </p:attrNameLst>
                                      </p:cBhvr>
                                      <p:to>
                                        <p:strVal val="visible"/>
                                      </p:to>
                                    </p:set>
                                    <p:anim calcmode="lin" valueType="num">
                                      <p:cBhvr additive="base">
                                        <p:cTn id="37" dur="500" fill="hold"/>
                                        <p:tgtEl>
                                          <p:spTgt spid="215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11">
                                            <p:txEl>
                                              <p:pRg st="6" end="6"/>
                                            </p:txEl>
                                          </p:spTgt>
                                        </p:tgtEl>
                                        <p:attrNameLst>
                                          <p:attrName>style.visibility</p:attrName>
                                        </p:attrNameLst>
                                      </p:cBhvr>
                                      <p:to>
                                        <p:strVal val="visible"/>
                                      </p:to>
                                    </p:set>
                                    <p:anim calcmode="lin" valueType="num">
                                      <p:cBhvr additive="base">
                                        <p:cTn id="43" dur="500" fill="hold"/>
                                        <p:tgtEl>
                                          <p:spTgt spid="2151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7" name="Rectangle 3"/>
          <p:cNvSpPr>
            <a:spLocks noGrp="1" noChangeArrowheads="1"/>
          </p:cNvSpPr>
          <p:nvPr>
            <p:ph type="body" idx="1"/>
          </p:nvPr>
        </p:nvSpPr>
        <p:spPr>
          <a:xfrm>
            <a:off x="228600" y="514350"/>
            <a:ext cx="8763000" cy="4191000"/>
          </a:xfrm>
        </p:spPr>
        <p:txBody>
          <a:bodyPr/>
          <a:lstStyle/>
          <a:p>
            <a:pPr marL="0" indent="0" algn="ctr" eaLnBrk="1" hangingPunct="1">
              <a:buNone/>
            </a:pPr>
            <a:r>
              <a:rPr lang="en-US" dirty="0" smtClean="0">
                <a:effectLst/>
              </a:rPr>
              <a:t>.</a:t>
            </a:r>
          </a:p>
          <a:p>
            <a:pPr algn="ctr" eaLnBrk="1" hangingPunct="1">
              <a:buNone/>
            </a:pPr>
            <a:endParaRPr lang="en-US" b="1" dirty="0" smtClean="0">
              <a:effectLst/>
            </a:endParaRPr>
          </a:p>
        </p:txBody>
      </p:sp>
      <p:sp>
        <p:nvSpPr>
          <p:cNvPr id="11" name="Rectangle 10"/>
          <p:cNvSpPr/>
          <p:nvPr/>
        </p:nvSpPr>
        <p:spPr>
          <a:xfrm>
            <a:off x="381000" y="742950"/>
            <a:ext cx="8458200" cy="4154984"/>
          </a:xfrm>
          <a:prstGeom prst="rect">
            <a:avLst/>
          </a:prstGeom>
        </p:spPr>
        <p:txBody>
          <a:bodyPr wrap="square">
            <a:spAutoFit/>
          </a:bodyPr>
          <a:lstStyle/>
          <a:p>
            <a:pPr algn="ctr" defTabSz="913533"/>
            <a:r>
              <a:rPr lang="en-US" sz="2400" baseline="30000" dirty="0">
                <a:solidFill>
                  <a:srgbClr val="FFFFFF"/>
                </a:solidFill>
                <a:latin typeface="Cambria" pitchFamily="18" charset="0"/>
              </a:rPr>
              <a:t>32 </a:t>
            </a:r>
            <a:r>
              <a:rPr lang="en-US" sz="2400" dirty="0">
                <a:solidFill>
                  <a:srgbClr val="FFFFFF"/>
                </a:solidFill>
                <a:latin typeface="Cambria" pitchFamily="18" charset="0"/>
              </a:rPr>
              <a:t>But remember the former days, when, after being enlightened, you endured a great conflict of sufferings, </a:t>
            </a:r>
            <a:r>
              <a:rPr lang="en-US" sz="2400" baseline="30000" dirty="0">
                <a:solidFill>
                  <a:srgbClr val="FFFFFF"/>
                </a:solidFill>
                <a:latin typeface="Cambria" pitchFamily="18" charset="0"/>
              </a:rPr>
              <a:t>33 </a:t>
            </a:r>
            <a:r>
              <a:rPr lang="en-US" sz="2400" dirty="0">
                <a:solidFill>
                  <a:srgbClr val="FFFFFF"/>
                </a:solidFill>
                <a:latin typeface="Cambria" pitchFamily="18" charset="0"/>
              </a:rPr>
              <a:t>partly by being made a public spectacle through reproaches and tribulations, and partly by becoming sharers with those who were so treated. </a:t>
            </a:r>
            <a:r>
              <a:rPr lang="en-US" sz="2400" baseline="30000" dirty="0">
                <a:solidFill>
                  <a:srgbClr val="FFFFFF"/>
                </a:solidFill>
                <a:latin typeface="Cambria" pitchFamily="18" charset="0"/>
              </a:rPr>
              <a:t>34 </a:t>
            </a:r>
            <a:r>
              <a:rPr lang="en-US" sz="2400" dirty="0">
                <a:solidFill>
                  <a:srgbClr val="FFFFFF"/>
                </a:solidFill>
                <a:latin typeface="Cambria" pitchFamily="18" charset="0"/>
              </a:rPr>
              <a:t>For you showed sympathy to the prisoners and accepted joyfully the seizure of your property, knowing that you have for yourselves a better possession and a lasting one. </a:t>
            </a:r>
            <a:r>
              <a:rPr lang="en-US" sz="2400" baseline="30000" dirty="0">
                <a:solidFill>
                  <a:srgbClr val="FFFFFF"/>
                </a:solidFill>
                <a:latin typeface="Cambria" pitchFamily="18" charset="0"/>
              </a:rPr>
              <a:t>35 </a:t>
            </a:r>
            <a:r>
              <a:rPr lang="en-US" sz="2400" dirty="0">
                <a:solidFill>
                  <a:srgbClr val="FFFF00"/>
                </a:solidFill>
                <a:latin typeface="Cambria" pitchFamily="18" charset="0"/>
              </a:rPr>
              <a:t>Therefore, do not throw away your confidence, which has a great reward. </a:t>
            </a:r>
            <a:r>
              <a:rPr lang="en-US" sz="2400" baseline="30000" dirty="0">
                <a:solidFill>
                  <a:srgbClr val="FFFF00"/>
                </a:solidFill>
                <a:latin typeface="Cambria" pitchFamily="18" charset="0"/>
              </a:rPr>
              <a:t>36 </a:t>
            </a:r>
            <a:r>
              <a:rPr lang="en-US" sz="2400" dirty="0">
                <a:solidFill>
                  <a:srgbClr val="FFFF00"/>
                </a:solidFill>
                <a:latin typeface="Cambria" pitchFamily="18" charset="0"/>
              </a:rPr>
              <a:t>For you have need of endurance, so that when you have done the will of God, you may receive what was promised.</a:t>
            </a:r>
          </a:p>
        </p:txBody>
      </p:sp>
      <p:sp>
        <p:nvSpPr>
          <p:cNvPr id="1403906" name="Rectangle 2"/>
          <p:cNvSpPr>
            <a:spLocks noGrp="1" noChangeArrowheads="1"/>
          </p:cNvSpPr>
          <p:nvPr>
            <p:ph type="title"/>
          </p:nvPr>
        </p:nvSpPr>
        <p:spPr>
          <a:xfrm>
            <a:off x="457200" y="0"/>
            <a:ext cx="8229600" cy="590550"/>
          </a:xfrm>
        </p:spPr>
        <p:txBody>
          <a:bodyPr/>
          <a:lstStyle/>
          <a:p>
            <a:r>
              <a:rPr lang="en-US" sz="2800" b="1" i="1" u="sng" dirty="0" smtClean="0">
                <a:solidFill>
                  <a:srgbClr val="FFFF00"/>
                </a:solidFill>
                <a:effectLst/>
              </a:rPr>
              <a:t>You Have Need of Endurance (10:32–39)</a:t>
            </a:r>
          </a:p>
        </p:txBody>
      </p:sp>
      <p:cxnSp>
        <p:nvCxnSpPr>
          <p:cNvPr id="26" name="Straight Connector 25"/>
          <p:cNvCxnSpPr/>
          <p:nvPr/>
        </p:nvCxnSpPr>
        <p:spPr bwMode="auto">
          <a:xfrm>
            <a:off x="5105400" y="4095750"/>
            <a:ext cx="24384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0" name="Rounded Rectangular Callout 29"/>
          <p:cNvSpPr/>
          <p:nvPr/>
        </p:nvSpPr>
        <p:spPr>
          <a:xfrm>
            <a:off x="1219200" y="3409950"/>
            <a:ext cx="6858000" cy="510778"/>
          </a:xfrm>
          <a:prstGeom prst="wedgeRoundRectCallout">
            <a:avLst>
              <a:gd name="adj1" fmla="val 2639"/>
              <a:gd name="adj2" fmla="val 181738"/>
              <a:gd name="adj3" fmla="val 16667"/>
            </a:avLst>
          </a:prstGeom>
          <a:solidFill>
            <a:srgbClr val="002060"/>
          </a:solidFill>
          <a:ln>
            <a:solidFill>
              <a:srgbClr val="FFFF00"/>
            </a:solidFill>
          </a:ln>
        </p:spPr>
        <p:txBody>
          <a:bodyPr wrap="square" rtlCol="0" anchor="ctr">
            <a:spAutoFit/>
          </a:bodyPr>
          <a:lstStyle/>
          <a:p>
            <a:pPr marL="287338" indent="-287338" algn="ctr" eaLnBrk="0" fontAlgn="base" hangingPunct="0">
              <a:spcBef>
                <a:spcPct val="0"/>
              </a:spcBef>
              <a:spcAft>
                <a:spcPct val="0"/>
              </a:spcAft>
            </a:pPr>
            <a:r>
              <a:rPr lang="en-US" sz="2400" i="1" dirty="0">
                <a:solidFill>
                  <a:srgbClr val="FFFFFF"/>
                </a:solidFill>
                <a:latin typeface="Cambria" pitchFamily="18" charset="0"/>
              </a:rPr>
              <a:t>Enter God’s “rest”, eternal glory in heaven (9:15)</a:t>
            </a:r>
            <a:endParaRPr lang="en-US" sz="2400" dirty="0">
              <a:solidFill>
                <a:srgbClr val="FFFFFF"/>
              </a:solidFill>
              <a:latin typeface="Cambria" pitchFamily="18" charset="0"/>
            </a:endParaRPr>
          </a:p>
        </p:txBody>
      </p:sp>
      <p:sp>
        <p:nvSpPr>
          <p:cNvPr id="31" name="Rounded Rectangular Callout 30"/>
          <p:cNvSpPr/>
          <p:nvPr/>
        </p:nvSpPr>
        <p:spPr>
          <a:xfrm>
            <a:off x="1447800" y="2724150"/>
            <a:ext cx="5562600" cy="510778"/>
          </a:xfrm>
          <a:prstGeom prst="wedgeRoundRectCallout">
            <a:avLst>
              <a:gd name="adj1" fmla="val 38001"/>
              <a:gd name="adj2" fmla="val 158840"/>
              <a:gd name="adj3" fmla="val 16667"/>
            </a:avLst>
          </a:prstGeom>
          <a:solidFill>
            <a:srgbClr val="002060"/>
          </a:solidFill>
          <a:ln>
            <a:solidFill>
              <a:srgbClr val="FFFF00"/>
            </a:solidFill>
          </a:ln>
        </p:spPr>
        <p:txBody>
          <a:bodyPr wrap="square" rtlCol="0" anchor="ctr">
            <a:spAutoFit/>
          </a:bodyPr>
          <a:lstStyle/>
          <a:p>
            <a:pPr marL="287338" indent="-287338" algn="ctr" eaLnBrk="0" fontAlgn="base" hangingPunct="0">
              <a:spcBef>
                <a:spcPct val="0"/>
              </a:spcBef>
              <a:spcAft>
                <a:spcPct val="0"/>
              </a:spcAft>
            </a:pPr>
            <a:r>
              <a:rPr lang="en-US" sz="2400" i="1" dirty="0">
                <a:solidFill>
                  <a:srgbClr val="FFFFFF"/>
                </a:solidFill>
                <a:latin typeface="Cambria" pitchFamily="18" charset="0"/>
              </a:rPr>
              <a:t>Holding up under pressure and hardship</a:t>
            </a:r>
            <a:endParaRPr lang="en-US" sz="2400" dirty="0">
              <a:solidFill>
                <a:srgbClr val="FFFFFF"/>
              </a:solidFill>
              <a:latin typeface="Cambria" pitchFamily="18" charset="0"/>
            </a:endParaRPr>
          </a:p>
        </p:txBody>
      </p:sp>
      <p:cxnSp>
        <p:nvCxnSpPr>
          <p:cNvPr id="12" name="Straight Connector 11"/>
          <p:cNvCxnSpPr/>
          <p:nvPr/>
        </p:nvCxnSpPr>
        <p:spPr bwMode="auto">
          <a:xfrm>
            <a:off x="3962400" y="4781550"/>
            <a:ext cx="1295400" cy="0"/>
          </a:xfrm>
          <a:prstGeom prst="line">
            <a:avLst/>
          </a:prstGeom>
          <a:solidFill>
            <a:schemeClr val="accent1"/>
          </a:solid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3" name="Rounded Rectangular Callout 12"/>
          <p:cNvSpPr/>
          <p:nvPr/>
        </p:nvSpPr>
        <p:spPr>
          <a:xfrm>
            <a:off x="1295400" y="2367439"/>
            <a:ext cx="5181600" cy="919401"/>
          </a:xfrm>
          <a:prstGeom prst="wedgeRoundRectCallout">
            <a:avLst>
              <a:gd name="adj1" fmla="val 3863"/>
              <a:gd name="adj2" fmla="val 181632"/>
              <a:gd name="adj3" fmla="val 16667"/>
            </a:avLst>
          </a:prstGeom>
          <a:solidFill>
            <a:srgbClr val="002060"/>
          </a:solidFill>
          <a:ln>
            <a:solidFill>
              <a:srgbClr val="FFFF00"/>
            </a:solidFill>
          </a:ln>
        </p:spPr>
        <p:txBody>
          <a:bodyPr wrap="square" rtlCol="0" anchor="ctr">
            <a:spAutoFit/>
          </a:bodyPr>
          <a:lstStyle/>
          <a:p>
            <a:pPr marL="287338" indent="-287338" eaLnBrk="0" fontAlgn="base" hangingPunct="0">
              <a:spcBef>
                <a:spcPct val="0"/>
              </a:spcBef>
              <a:spcAft>
                <a:spcPct val="0"/>
              </a:spcAft>
              <a:buFont typeface="Wingdings" pitchFamily="2" charset="2"/>
              <a:buChar char="Ø"/>
            </a:pPr>
            <a:r>
              <a:rPr lang="en-US" sz="2400" i="1" dirty="0">
                <a:solidFill>
                  <a:srgbClr val="FFFFFF"/>
                </a:solidFill>
                <a:latin typeface="Cambria" pitchFamily="18" charset="0"/>
              </a:rPr>
              <a:t>Could  they see what was promised?</a:t>
            </a:r>
          </a:p>
          <a:p>
            <a:pPr marL="287338" indent="-287338" eaLnBrk="0" fontAlgn="base" hangingPunct="0">
              <a:spcBef>
                <a:spcPct val="0"/>
              </a:spcBef>
              <a:spcAft>
                <a:spcPct val="0"/>
              </a:spcAft>
              <a:buFont typeface="Wingdings" pitchFamily="2" charset="2"/>
              <a:buChar char="Ø"/>
            </a:pPr>
            <a:r>
              <a:rPr lang="en-US" sz="2400" i="1" dirty="0">
                <a:solidFill>
                  <a:srgbClr val="FFFFFF"/>
                </a:solidFill>
                <a:latin typeface="Cambria" pitchFamily="18" charset="0"/>
              </a:rPr>
              <a:t>How would they know it exists?</a:t>
            </a:r>
            <a:endParaRPr lang="en-US" sz="2400" dirty="0">
              <a:solidFill>
                <a:srgbClr val="FFFFFF"/>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dissolv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1"/>
                                        </p:tgtEl>
                                        <p:attrNameLst>
                                          <p:attrName>style.visibility</p:attrName>
                                        </p:attrNameLst>
                                      </p:cBhvr>
                                      <p:to>
                                        <p:strVal val="hidden"/>
                                      </p:to>
                                    </p:set>
                                  </p:childTnLst>
                                </p:cTn>
                              </p:par>
                            </p:childTnLst>
                          </p:cTn>
                        </p:par>
                        <p:par>
                          <p:cTn id="17" fill="hold">
                            <p:stCondLst>
                              <p:cond delay="0"/>
                            </p:stCondLst>
                            <p:childTnLst>
                              <p:par>
                                <p:cTn id="18" presetID="22" presetClass="entr" presetSubtype="8"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dissolve">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30"/>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bwMode="auto">
          <a:xfrm>
            <a:off x="2362200" y="2114550"/>
            <a:ext cx="54102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 name="Rounded Rectangle 6"/>
          <p:cNvSpPr/>
          <p:nvPr/>
        </p:nvSpPr>
        <p:spPr bwMode="auto">
          <a:xfrm>
            <a:off x="2209800" y="2647950"/>
            <a:ext cx="457200" cy="304800"/>
          </a:xfrm>
          <a:prstGeom prst="roundRect">
            <a:avLst/>
          </a:prstGeom>
          <a:solidFill>
            <a:srgbClr val="0070C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solidFill>
                <a:srgbClr val="000000"/>
              </a:solidFill>
            </a:endParaRPr>
          </a:p>
        </p:txBody>
      </p:sp>
      <p:sp>
        <p:nvSpPr>
          <p:cNvPr id="12" name="Rectangle 11"/>
          <p:cNvSpPr/>
          <p:nvPr/>
        </p:nvSpPr>
        <p:spPr>
          <a:xfrm>
            <a:off x="381000" y="819157"/>
            <a:ext cx="8610600" cy="3108543"/>
          </a:xfrm>
          <a:prstGeom prst="rect">
            <a:avLst/>
          </a:prstGeom>
        </p:spPr>
        <p:txBody>
          <a:bodyPr wrap="square">
            <a:spAutoFit/>
          </a:bodyPr>
          <a:lstStyle/>
          <a:p>
            <a:pPr algn="ctr" defTabSz="913533"/>
            <a:r>
              <a:rPr lang="en-US" sz="2800" cap="small" dirty="0">
                <a:solidFill>
                  <a:srgbClr val="FFFFFF"/>
                </a:solidFill>
                <a:latin typeface="Cambria" pitchFamily="18" charset="0"/>
              </a:rPr>
              <a:t>For yet in a very little while</a:t>
            </a:r>
            <a:r>
              <a:rPr lang="en-US" sz="2800" dirty="0">
                <a:solidFill>
                  <a:srgbClr val="FFFFFF"/>
                </a:solidFill>
                <a:latin typeface="Cambria" pitchFamily="18" charset="0"/>
              </a:rPr>
              <a:t>,</a:t>
            </a:r>
            <a:br>
              <a:rPr lang="en-US" sz="2800" dirty="0">
                <a:solidFill>
                  <a:srgbClr val="FFFFFF"/>
                </a:solidFill>
                <a:latin typeface="Cambria" pitchFamily="18" charset="0"/>
              </a:rPr>
            </a:br>
            <a:r>
              <a:rPr lang="en-US" sz="2800" cap="small" dirty="0">
                <a:solidFill>
                  <a:srgbClr val="FFFFFF"/>
                </a:solidFill>
                <a:latin typeface="Cambria" pitchFamily="18" charset="0"/>
              </a:rPr>
              <a:t>He who is coming will come, and will not delay</a:t>
            </a:r>
            <a:r>
              <a:rPr lang="en-US" sz="2800" dirty="0">
                <a:solidFill>
                  <a:srgbClr val="FFFFFF"/>
                </a:solidFill>
                <a:latin typeface="Cambria" pitchFamily="18" charset="0"/>
              </a:rPr>
              <a:t>.</a:t>
            </a:r>
            <a:br>
              <a:rPr lang="en-US" sz="2800" dirty="0">
                <a:solidFill>
                  <a:srgbClr val="FFFFFF"/>
                </a:solidFill>
                <a:latin typeface="Cambria" pitchFamily="18" charset="0"/>
              </a:rPr>
            </a:br>
            <a:r>
              <a:rPr lang="en-US" sz="2800" baseline="30000" dirty="0">
                <a:solidFill>
                  <a:srgbClr val="FFFFFF"/>
                </a:solidFill>
                <a:latin typeface="Cambria" pitchFamily="18" charset="0"/>
              </a:rPr>
              <a:t>38 </a:t>
            </a:r>
            <a:r>
              <a:rPr lang="en-US" sz="2800" cap="small" dirty="0">
                <a:solidFill>
                  <a:srgbClr val="FFFFFF"/>
                </a:solidFill>
                <a:latin typeface="Cambria" pitchFamily="18" charset="0"/>
              </a:rPr>
              <a:t>But My righteous one shall live by faith</a:t>
            </a:r>
            <a:r>
              <a:rPr lang="en-US" sz="2800" dirty="0">
                <a:solidFill>
                  <a:srgbClr val="FFFFFF"/>
                </a:solidFill>
                <a:latin typeface="Cambria" pitchFamily="18" charset="0"/>
              </a:rPr>
              <a:t>;</a:t>
            </a:r>
            <a:br>
              <a:rPr lang="en-US" sz="2800" dirty="0">
                <a:solidFill>
                  <a:srgbClr val="FFFFFF"/>
                </a:solidFill>
                <a:latin typeface="Cambria" pitchFamily="18" charset="0"/>
              </a:rPr>
            </a:br>
            <a:r>
              <a:rPr lang="en-US" sz="2800" cap="small" dirty="0">
                <a:solidFill>
                  <a:srgbClr val="FFFFFF"/>
                </a:solidFill>
                <a:latin typeface="Cambria" pitchFamily="18" charset="0"/>
              </a:rPr>
              <a:t>And if he shrinks back, My soul has no pleasure in him</a:t>
            </a:r>
            <a:r>
              <a:rPr lang="en-US" sz="2800" dirty="0">
                <a:solidFill>
                  <a:srgbClr val="FFFFFF"/>
                </a:solidFill>
                <a:latin typeface="Cambria" pitchFamily="18" charset="0"/>
              </a:rPr>
              <a:t>.</a:t>
            </a:r>
          </a:p>
          <a:p>
            <a:pPr algn="ctr" defTabSz="913533"/>
            <a:r>
              <a:rPr lang="en-US" sz="2800" baseline="30000" dirty="0">
                <a:solidFill>
                  <a:srgbClr val="FFFF00"/>
                </a:solidFill>
                <a:latin typeface="Cambria" pitchFamily="18" charset="0"/>
              </a:rPr>
              <a:t>39 </a:t>
            </a:r>
            <a:r>
              <a:rPr lang="en-US" sz="2800" dirty="0">
                <a:solidFill>
                  <a:srgbClr val="FFFF00"/>
                </a:solidFill>
                <a:latin typeface="Cambria" pitchFamily="18" charset="0"/>
              </a:rPr>
              <a:t>But we are not of those who shrink back to destruction, but of those who have faith to the preserving of the soul</a:t>
            </a:r>
          </a:p>
        </p:txBody>
      </p:sp>
      <p:sp>
        <p:nvSpPr>
          <p:cNvPr id="1403906" name="Rectangle 2"/>
          <p:cNvSpPr>
            <a:spLocks noGrp="1" noChangeArrowheads="1"/>
          </p:cNvSpPr>
          <p:nvPr>
            <p:ph type="title"/>
          </p:nvPr>
        </p:nvSpPr>
        <p:spPr>
          <a:xfrm>
            <a:off x="457200" y="0"/>
            <a:ext cx="8229600" cy="590550"/>
          </a:xfrm>
        </p:spPr>
        <p:txBody>
          <a:bodyPr/>
          <a:lstStyle/>
          <a:p>
            <a:r>
              <a:rPr lang="en-US" sz="2800" b="1" i="1" u="sng" dirty="0" smtClean="0">
                <a:solidFill>
                  <a:srgbClr val="FFFF00"/>
                </a:solidFill>
                <a:effectLst/>
              </a:rPr>
              <a:t>You Have Need of Endurance (10:32–39)</a:t>
            </a:r>
          </a:p>
        </p:txBody>
      </p:sp>
      <p:sp>
        <p:nvSpPr>
          <p:cNvPr id="17" name="Rounded Rectangular Callout 16"/>
          <p:cNvSpPr/>
          <p:nvPr/>
        </p:nvSpPr>
        <p:spPr>
          <a:xfrm>
            <a:off x="3733800" y="590550"/>
            <a:ext cx="4267200" cy="919401"/>
          </a:xfrm>
          <a:prstGeom prst="wedgeRoundRectCallout">
            <a:avLst>
              <a:gd name="adj1" fmla="val 9995"/>
              <a:gd name="adj2" fmla="val 165294"/>
              <a:gd name="adj3" fmla="val 16667"/>
            </a:avLst>
          </a:prstGeom>
          <a:solidFill>
            <a:srgbClr val="002060"/>
          </a:solidFill>
          <a:ln>
            <a:solidFill>
              <a:srgbClr val="FFFF00"/>
            </a:solidFill>
          </a:ln>
        </p:spPr>
        <p:txBody>
          <a:bodyPr wrap="square" rtlCol="0" anchor="ctr">
            <a:spAutoFit/>
          </a:bodyPr>
          <a:lstStyle/>
          <a:p>
            <a:pPr marL="287338" indent="-287338" algn="ctr" defTabSz="913533" eaLnBrk="0" fontAlgn="base" hangingPunct="0">
              <a:spcBef>
                <a:spcPct val="0"/>
              </a:spcBef>
              <a:spcAft>
                <a:spcPct val="0"/>
              </a:spcAft>
            </a:pPr>
            <a:r>
              <a:rPr lang="en-US" sz="2400" i="1" dirty="0">
                <a:solidFill>
                  <a:srgbClr val="FFFFFF"/>
                </a:solidFill>
                <a:latin typeface="Cambria" pitchFamily="18" charset="0"/>
              </a:rPr>
              <a:t>“shrink back” = </a:t>
            </a:r>
            <a:r>
              <a:rPr lang="en-US" sz="2400" i="1" dirty="0" err="1">
                <a:solidFill>
                  <a:srgbClr val="FFFFFF"/>
                </a:solidFill>
                <a:latin typeface="Cambria" pitchFamily="18" charset="0"/>
              </a:rPr>
              <a:t>hypostolē</a:t>
            </a:r>
            <a:r>
              <a:rPr lang="en-US" sz="2400" i="1" dirty="0">
                <a:solidFill>
                  <a:srgbClr val="FFFFFF"/>
                </a:solidFill>
                <a:latin typeface="Cambria" pitchFamily="18" charset="0"/>
              </a:rPr>
              <a:t> – lowering the sails of a ship</a:t>
            </a:r>
            <a:endParaRPr lang="en-US" sz="2400" dirty="0">
              <a:solidFill>
                <a:srgbClr val="FFFFFF"/>
              </a:solidFill>
              <a:latin typeface="Cambria" pitchFamily="18" charset="0"/>
            </a:endParaRPr>
          </a:p>
        </p:txBody>
      </p:sp>
      <p:sp>
        <p:nvSpPr>
          <p:cNvPr id="9" name="Rounded Rectangular Callout 8"/>
          <p:cNvSpPr/>
          <p:nvPr/>
        </p:nvSpPr>
        <p:spPr>
          <a:xfrm>
            <a:off x="228600" y="4095750"/>
            <a:ext cx="8763000" cy="919401"/>
          </a:xfrm>
          <a:prstGeom prst="wedgeRoundRectCallout">
            <a:avLst>
              <a:gd name="adj1" fmla="val 2916"/>
              <a:gd name="adj2" fmla="val -50443"/>
              <a:gd name="adj3" fmla="val 16667"/>
            </a:avLst>
          </a:prstGeom>
          <a:solidFill>
            <a:srgbClr val="002060"/>
          </a:solidFill>
          <a:ln>
            <a:solidFill>
              <a:srgbClr val="FFFF00"/>
            </a:solidFill>
          </a:ln>
        </p:spPr>
        <p:txBody>
          <a:bodyPr wrap="square" rtlCol="0" anchor="ctr">
            <a:spAutoFit/>
          </a:bodyPr>
          <a:lstStyle/>
          <a:p>
            <a:pPr marL="287338" indent="-287338" algn="ctr" defTabSz="913533" eaLnBrk="0" fontAlgn="base" hangingPunct="0">
              <a:spcBef>
                <a:spcPct val="0"/>
              </a:spcBef>
              <a:spcAft>
                <a:spcPct val="0"/>
              </a:spcAft>
            </a:pPr>
            <a:r>
              <a:rPr lang="en-US" sz="2400" i="1" dirty="0">
                <a:solidFill>
                  <a:srgbClr val="FFFFFF"/>
                </a:solidFill>
                <a:latin typeface="Cambria" pitchFamily="18" charset="0"/>
              </a:rPr>
              <a:t>What would cause them to shrink back?</a:t>
            </a:r>
          </a:p>
          <a:p>
            <a:pPr marL="287338" indent="-287338" algn="ctr" defTabSz="913533" eaLnBrk="0" fontAlgn="base" hangingPunct="0">
              <a:spcBef>
                <a:spcPct val="0"/>
              </a:spcBef>
              <a:spcAft>
                <a:spcPct val="0"/>
              </a:spcAft>
            </a:pPr>
            <a:r>
              <a:rPr lang="en-US" sz="2400" i="1" dirty="0">
                <a:solidFill>
                  <a:srgbClr val="FFFFFF"/>
                </a:solidFill>
                <a:latin typeface="Cambria" pitchFamily="18" charset="0"/>
              </a:rPr>
              <a:t>Why were they willing to endure suffering?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dissolve">
                                      <p:cBhvr>
                                        <p:cTn id="20" dur="500"/>
                                        <p:tgtEl>
                                          <p:spTgt spid="9">
                                            <p:bg/>
                                          </p:spTgt>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dissolve">
                                      <p:cBhvr>
                                        <p:cTn id="24" dur="500"/>
                                        <p:tgtEl>
                                          <p:spTgt spid="9">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Effect transition="in" filter="dissolve">
                                      <p:cBhvr>
                                        <p:cTn id="29"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9"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ular Callout 24"/>
          <p:cNvSpPr/>
          <p:nvPr/>
        </p:nvSpPr>
        <p:spPr bwMode="auto">
          <a:xfrm>
            <a:off x="7315200" y="2647950"/>
            <a:ext cx="1143000" cy="304800"/>
          </a:xfrm>
          <a:prstGeom prst="wedgeRoundRectCallout">
            <a:avLst>
              <a:gd name="adj1" fmla="val -3164"/>
              <a:gd name="adj2" fmla="val 48858"/>
              <a:gd name="adj3" fmla="val 16667"/>
            </a:avLst>
          </a:prstGeom>
          <a:solidFill>
            <a:srgbClr val="0070C0"/>
          </a:solidFill>
          <a:ln w="28575"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7338" indent="-287338" algn="ctr" defTabSz="913533" eaLnBrk="0" fontAlgn="base" hangingPunct="0">
              <a:spcBef>
                <a:spcPct val="0"/>
              </a:spcBef>
              <a:spcAft>
                <a:spcPct val="0"/>
              </a:spcAft>
            </a:pPr>
            <a:endParaRPr lang="en-US" sz="2400" dirty="0">
              <a:solidFill>
                <a:srgbClr val="FFFFFF"/>
              </a:solidFill>
              <a:latin typeface="Cambria" pitchFamily="18" charset="0"/>
            </a:endParaRPr>
          </a:p>
        </p:txBody>
      </p:sp>
      <p:sp>
        <p:nvSpPr>
          <p:cNvPr id="11" name="Rectangle 10"/>
          <p:cNvSpPr/>
          <p:nvPr/>
        </p:nvSpPr>
        <p:spPr>
          <a:xfrm>
            <a:off x="381000" y="742950"/>
            <a:ext cx="8458200" cy="4154984"/>
          </a:xfrm>
          <a:prstGeom prst="rect">
            <a:avLst/>
          </a:prstGeom>
        </p:spPr>
        <p:txBody>
          <a:bodyPr wrap="square">
            <a:spAutoFit/>
          </a:bodyPr>
          <a:lstStyle/>
          <a:p>
            <a:pPr algn="ctr" defTabSz="913533"/>
            <a:r>
              <a:rPr lang="en-US" sz="2400" baseline="30000" dirty="0">
                <a:solidFill>
                  <a:srgbClr val="FFFFFF"/>
                </a:solidFill>
                <a:latin typeface="Cambria" pitchFamily="18" charset="0"/>
              </a:rPr>
              <a:t>32 </a:t>
            </a:r>
            <a:r>
              <a:rPr lang="en-US" sz="2400" dirty="0">
                <a:solidFill>
                  <a:srgbClr val="FFFFFF"/>
                </a:solidFill>
                <a:latin typeface="Cambria" pitchFamily="18" charset="0"/>
              </a:rPr>
              <a:t>But remember the former days, when, after being enlightened, you endured a great conflict of sufferings, </a:t>
            </a:r>
            <a:r>
              <a:rPr lang="en-US" sz="2400" baseline="30000" dirty="0">
                <a:solidFill>
                  <a:srgbClr val="FFFFFF"/>
                </a:solidFill>
                <a:latin typeface="Cambria" pitchFamily="18" charset="0"/>
              </a:rPr>
              <a:t>33 </a:t>
            </a:r>
            <a:r>
              <a:rPr lang="en-US" sz="2400" dirty="0">
                <a:solidFill>
                  <a:srgbClr val="FFFFFF"/>
                </a:solidFill>
                <a:latin typeface="Cambria" pitchFamily="18" charset="0"/>
              </a:rPr>
              <a:t>partly by being made a public spectacle through reproaches and tribulations, and partly by becoming sharers with those who were so treated. </a:t>
            </a:r>
            <a:r>
              <a:rPr lang="en-US" sz="2400" baseline="30000" dirty="0">
                <a:solidFill>
                  <a:srgbClr val="FFFFFF"/>
                </a:solidFill>
                <a:latin typeface="Cambria" pitchFamily="18" charset="0"/>
              </a:rPr>
              <a:t>34 </a:t>
            </a:r>
            <a:r>
              <a:rPr lang="en-US" sz="2400" dirty="0">
                <a:solidFill>
                  <a:srgbClr val="FFFFFF"/>
                </a:solidFill>
                <a:latin typeface="Cambria" pitchFamily="18" charset="0"/>
              </a:rPr>
              <a:t>For you showed sympathy to the prisoners and accepted joyfully the seizure of your property, knowing that you have for yourselves a better possession and a lasting one. </a:t>
            </a:r>
            <a:r>
              <a:rPr lang="en-US" sz="2400" baseline="30000" dirty="0">
                <a:solidFill>
                  <a:srgbClr val="FFFFFF"/>
                </a:solidFill>
                <a:latin typeface="Cambria" pitchFamily="18" charset="0"/>
              </a:rPr>
              <a:t>35 </a:t>
            </a:r>
            <a:r>
              <a:rPr lang="en-US" sz="2400" dirty="0">
                <a:solidFill>
                  <a:srgbClr val="FFFFFF"/>
                </a:solidFill>
                <a:latin typeface="Cambria" pitchFamily="18" charset="0"/>
              </a:rPr>
              <a:t>Therefore, do not throw away your confidence, which has a great reward. </a:t>
            </a:r>
            <a:r>
              <a:rPr lang="en-US" sz="2400" baseline="30000" dirty="0">
                <a:solidFill>
                  <a:srgbClr val="FFFFFF"/>
                </a:solidFill>
                <a:latin typeface="Cambria" pitchFamily="18" charset="0"/>
              </a:rPr>
              <a:t>36 </a:t>
            </a:r>
            <a:r>
              <a:rPr lang="en-US" sz="2400" dirty="0">
                <a:solidFill>
                  <a:srgbClr val="FFFFFF"/>
                </a:solidFill>
                <a:latin typeface="Cambria" pitchFamily="18" charset="0"/>
              </a:rPr>
              <a:t>For you have need of endurance, so that when you have done the will of God, you may receive what was promised.</a:t>
            </a:r>
          </a:p>
        </p:txBody>
      </p:sp>
      <p:sp>
        <p:nvSpPr>
          <p:cNvPr id="1403906" name="Rectangle 2"/>
          <p:cNvSpPr>
            <a:spLocks noGrp="1" noChangeArrowheads="1"/>
          </p:cNvSpPr>
          <p:nvPr>
            <p:ph type="title"/>
          </p:nvPr>
        </p:nvSpPr>
        <p:spPr>
          <a:xfrm>
            <a:off x="457200" y="0"/>
            <a:ext cx="8229600" cy="590550"/>
          </a:xfrm>
        </p:spPr>
        <p:txBody>
          <a:bodyPr/>
          <a:lstStyle/>
          <a:p>
            <a:r>
              <a:rPr lang="en-US" sz="2800" b="1" i="1" u="sng" dirty="0" smtClean="0">
                <a:solidFill>
                  <a:srgbClr val="FFFF00"/>
                </a:solidFill>
                <a:effectLst/>
              </a:rPr>
              <a:t>You Have Need of Endurance (10:32–39)</a:t>
            </a:r>
          </a:p>
        </p:txBody>
      </p:sp>
      <p:cxnSp>
        <p:nvCxnSpPr>
          <p:cNvPr id="16" name="Straight Connector 15"/>
          <p:cNvCxnSpPr/>
          <p:nvPr/>
        </p:nvCxnSpPr>
        <p:spPr bwMode="auto">
          <a:xfrm>
            <a:off x="2819400" y="1504950"/>
            <a:ext cx="46482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9" name="Straight Connector 8"/>
          <p:cNvCxnSpPr/>
          <p:nvPr/>
        </p:nvCxnSpPr>
        <p:spPr bwMode="auto">
          <a:xfrm>
            <a:off x="2057400" y="1885950"/>
            <a:ext cx="31242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2" name="Straight Connector 11"/>
          <p:cNvCxnSpPr/>
          <p:nvPr/>
        </p:nvCxnSpPr>
        <p:spPr bwMode="auto">
          <a:xfrm>
            <a:off x="6248400" y="1885950"/>
            <a:ext cx="20574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Connector 13"/>
          <p:cNvCxnSpPr/>
          <p:nvPr/>
        </p:nvCxnSpPr>
        <p:spPr bwMode="auto">
          <a:xfrm>
            <a:off x="685800" y="2266950"/>
            <a:ext cx="15240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7" name="Straight Connector 16"/>
          <p:cNvCxnSpPr/>
          <p:nvPr/>
        </p:nvCxnSpPr>
        <p:spPr bwMode="auto">
          <a:xfrm>
            <a:off x="5486400" y="2266950"/>
            <a:ext cx="9906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 name="Straight Connector 19"/>
          <p:cNvCxnSpPr/>
          <p:nvPr/>
        </p:nvCxnSpPr>
        <p:spPr bwMode="auto">
          <a:xfrm>
            <a:off x="5181600" y="2571750"/>
            <a:ext cx="33528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2" name="Straight Connector 21"/>
          <p:cNvCxnSpPr/>
          <p:nvPr/>
        </p:nvCxnSpPr>
        <p:spPr bwMode="auto">
          <a:xfrm>
            <a:off x="1371600" y="2952750"/>
            <a:ext cx="5715000" cy="0"/>
          </a:xfrm>
          <a:prstGeom prst="line">
            <a:avLst/>
          </a:prstGeom>
          <a:solidFill>
            <a:schemeClr val="accent1"/>
          </a:solidFill>
          <a:ln w="38100" cap="flat" cmpd="sng" algn="ctr">
            <a:solidFill>
              <a:srgbClr val="FFFF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6" name="Rounded Rectangular Callout 25"/>
          <p:cNvSpPr/>
          <p:nvPr/>
        </p:nvSpPr>
        <p:spPr>
          <a:xfrm>
            <a:off x="1600200" y="285750"/>
            <a:ext cx="7086600" cy="510778"/>
          </a:xfrm>
          <a:prstGeom prst="wedgeRoundRectCallout">
            <a:avLst>
              <a:gd name="adj1" fmla="val 5856"/>
              <a:gd name="adj2" fmla="val 133883"/>
              <a:gd name="adj3" fmla="val 16667"/>
            </a:avLst>
          </a:prstGeom>
          <a:solidFill>
            <a:srgbClr val="002060"/>
          </a:solidFill>
          <a:ln>
            <a:solidFill>
              <a:srgbClr val="FFFF00"/>
            </a:solidFill>
          </a:ln>
        </p:spPr>
        <p:txBody>
          <a:bodyPr wrap="square" rtlCol="0" anchor="ctr">
            <a:spAutoFit/>
          </a:bodyPr>
          <a:lstStyle/>
          <a:p>
            <a:pPr marL="287338" indent="-287338" algn="ctr" defTabSz="913533" eaLnBrk="0" fontAlgn="base" hangingPunct="0">
              <a:spcBef>
                <a:spcPct val="0"/>
              </a:spcBef>
              <a:spcAft>
                <a:spcPct val="0"/>
              </a:spcAft>
            </a:pPr>
            <a:r>
              <a:rPr lang="en-US" sz="2400" b="1" dirty="0">
                <a:solidFill>
                  <a:srgbClr val="FFFF00"/>
                </a:solidFill>
                <a:latin typeface="Cambria" pitchFamily="18" charset="0"/>
              </a:rPr>
              <a:t>Conflict = </a:t>
            </a:r>
            <a:r>
              <a:rPr lang="en-US" sz="2400" i="1" dirty="0" err="1">
                <a:solidFill>
                  <a:srgbClr val="FFFFFF"/>
                </a:solidFill>
                <a:latin typeface="Cambria" pitchFamily="18" charset="0"/>
              </a:rPr>
              <a:t>athlēsis</a:t>
            </a:r>
            <a:r>
              <a:rPr lang="en-US" sz="2400" i="1" dirty="0">
                <a:solidFill>
                  <a:srgbClr val="FFFFFF"/>
                </a:solidFill>
                <a:latin typeface="Cambria" pitchFamily="18" charset="0"/>
              </a:rPr>
              <a:t> – a challenge or contest (</a:t>
            </a:r>
            <a:r>
              <a:rPr lang="en-US" sz="2400" i="1" dirty="0" err="1">
                <a:solidFill>
                  <a:srgbClr val="FFFFFF"/>
                </a:solidFill>
                <a:latin typeface="Cambria" pitchFamily="18" charset="0"/>
              </a:rPr>
              <a:t>cf</a:t>
            </a:r>
            <a:r>
              <a:rPr lang="en-US" sz="2400" i="1" dirty="0">
                <a:solidFill>
                  <a:srgbClr val="FFFFFF"/>
                </a:solidFill>
                <a:latin typeface="Cambria" pitchFamily="18" charset="0"/>
              </a:rPr>
              <a:t> 12:1)</a:t>
            </a:r>
            <a:endParaRPr lang="en-US" sz="2400" dirty="0">
              <a:solidFill>
                <a:srgbClr val="FFFFFF"/>
              </a:solidFill>
              <a:latin typeface="Cambria" pitchFamily="18" charset="0"/>
            </a:endParaRPr>
          </a:p>
        </p:txBody>
      </p:sp>
      <p:sp>
        <p:nvSpPr>
          <p:cNvPr id="27" name="Rounded Rectangular Callout 26"/>
          <p:cNvSpPr/>
          <p:nvPr/>
        </p:nvSpPr>
        <p:spPr>
          <a:xfrm>
            <a:off x="381000" y="895350"/>
            <a:ext cx="1828800" cy="510778"/>
          </a:xfrm>
          <a:prstGeom prst="wedgeRoundRectCallout">
            <a:avLst>
              <a:gd name="adj1" fmla="val 108182"/>
              <a:gd name="adj2" fmla="val 100577"/>
              <a:gd name="adj3" fmla="val 16667"/>
            </a:avLst>
          </a:prstGeom>
          <a:solidFill>
            <a:srgbClr val="002060"/>
          </a:solidFill>
          <a:ln>
            <a:solidFill>
              <a:srgbClr val="FFFF00"/>
            </a:solidFill>
          </a:ln>
        </p:spPr>
        <p:txBody>
          <a:bodyPr wrap="square" rtlCol="0" anchor="ctr">
            <a:spAutoFit/>
          </a:bodyPr>
          <a:lstStyle/>
          <a:p>
            <a:pPr marL="287338" indent="-287338" algn="ctr" defTabSz="913533" eaLnBrk="0" fontAlgn="base" hangingPunct="0">
              <a:spcBef>
                <a:spcPct val="0"/>
              </a:spcBef>
              <a:spcAft>
                <a:spcPct val="0"/>
              </a:spcAft>
            </a:pPr>
            <a:r>
              <a:rPr lang="en-US" sz="2400" i="1" dirty="0" err="1">
                <a:solidFill>
                  <a:srgbClr val="FFFFFF"/>
                </a:solidFill>
                <a:latin typeface="Cambria" pitchFamily="18" charset="0"/>
              </a:rPr>
              <a:t>theatrizō</a:t>
            </a:r>
            <a:endParaRPr lang="en-US" sz="2400" dirty="0">
              <a:solidFill>
                <a:srgbClr val="FFFFFF"/>
              </a:solidFill>
              <a:latin typeface="Cambria" pitchFamily="18" charset="0"/>
            </a:endParaRPr>
          </a:p>
        </p:txBody>
      </p:sp>
      <p:sp>
        <p:nvSpPr>
          <p:cNvPr id="29" name="Rounded Rectangular Callout 28"/>
          <p:cNvSpPr/>
          <p:nvPr/>
        </p:nvSpPr>
        <p:spPr>
          <a:xfrm>
            <a:off x="0" y="3543062"/>
            <a:ext cx="9144000" cy="1600438"/>
          </a:xfrm>
          <a:prstGeom prst="wedgeRoundRectCallout">
            <a:avLst>
              <a:gd name="adj1" fmla="val 8476"/>
              <a:gd name="adj2" fmla="val -68618"/>
              <a:gd name="adj3" fmla="val 16667"/>
            </a:avLst>
          </a:prstGeom>
          <a:solidFill>
            <a:srgbClr val="002060"/>
          </a:solidFill>
          <a:ln>
            <a:solidFill>
              <a:srgbClr val="FFFF00"/>
            </a:solidFill>
          </a:ln>
        </p:spPr>
        <p:txBody>
          <a:bodyPr wrap="square" rtlCol="0" anchor="ctr">
            <a:spAutoFit/>
          </a:bodyPr>
          <a:lstStyle/>
          <a:p>
            <a:pPr marL="287338" indent="-287338" defTabSz="913533" eaLnBrk="0" fontAlgn="base" hangingPunct="0">
              <a:spcBef>
                <a:spcPct val="0"/>
              </a:spcBef>
              <a:spcAft>
                <a:spcPct val="0"/>
              </a:spcAft>
              <a:buFont typeface="Wingdings" pitchFamily="2" charset="2"/>
              <a:buChar char="Ø"/>
            </a:pPr>
            <a:r>
              <a:rPr lang="en-US" sz="2200" dirty="0">
                <a:solidFill>
                  <a:srgbClr val="FFFF00"/>
                </a:solidFill>
                <a:latin typeface="Cambria" pitchFamily="18" charset="0"/>
              </a:rPr>
              <a:t>What is the only way they know that a better possession exists?</a:t>
            </a:r>
          </a:p>
          <a:p>
            <a:pPr marL="287338" indent="-287338" defTabSz="913533" eaLnBrk="0" fontAlgn="base" hangingPunct="0">
              <a:spcBef>
                <a:spcPct val="0"/>
              </a:spcBef>
              <a:spcAft>
                <a:spcPct val="0"/>
              </a:spcAft>
              <a:buFont typeface="Wingdings" pitchFamily="2" charset="2"/>
              <a:buChar char="Ø"/>
            </a:pPr>
            <a:r>
              <a:rPr lang="en-US" sz="2200" dirty="0">
                <a:solidFill>
                  <a:srgbClr val="FFFF00"/>
                </a:solidFill>
                <a:latin typeface="Cambria" pitchFamily="18" charset="0"/>
              </a:rPr>
              <a:t>This motivates one to endure and suffer physical affliction and even death because by faith I believe that a better possession awaits?</a:t>
            </a:r>
          </a:p>
          <a:p>
            <a:pPr marL="287338" indent="-287338" defTabSz="913533" eaLnBrk="0" fontAlgn="base" hangingPunct="0">
              <a:spcBef>
                <a:spcPct val="0"/>
              </a:spcBef>
              <a:spcAft>
                <a:spcPct val="0"/>
              </a:spcAft>
              <a:buFont typeface="Wingdings" pitchFamily="2" charset="2"/>
              <a:buChar char="Ø"/>
            </a:pPr>
            <a:r>
              <a:rPr lang="en-US" sz="2200" dirty="0">
                <a:solidFill>
                  <a:srgbClr val="FFFF00"/>
                </a:solidFill>
                <a:latin typeface="Cambria" pitchFamily="18" charset="0"/>
              </a:rPr>
              <a:t>Why would someone believe this?  Is faith a blind leap?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2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500"/>
                            </p:stCondLst>
                            <p:childTnLst>
                              <p:par>
                                <p:cTn id="49" presetID="22" presetClass="entr" presetSubtype="8"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lef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5">
                                            <p:bg/>
                                          </p:spTgt>
                                        </p:tgtEl>
                                        <p:attrNameLst>
                                          <p:attrName>style.visibility</p:attrName>
                                        </p:attrNameLst>
                                      </p:cBhvr>
                                      <p:to>
                                        <p:strVal val="visible"/>
                                      </p:to>
                                    </p:set>
                                    <p:animEffect transition="in" filter="dissolve">
                                      <p:cBhvr>
                                        <p:cTn id="56" dur="500"/>
                                        <p:tgtEl>
                                          <p:spTgt spid="25">
                                            <p:bg/>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9">
                                            <p:bg/>
                                          </p:spTgt>
                                        </p:tgtEl>
                                        <p:attrNameLst>
                                          <p:attrName>style.visibility</p:attrName>
                                        </p:attrNameLst>
                                      </p:cBhvr>
                                      <p:to>
                                        <p:strVal val="visible"/>
                                      </p:to>
                                    </p:set>
                                    <p:animEffect transition="in" filter="dissolve">
                                      <p:cBhvr>
                                        <p:cTn id="61" dur="500"/>
                                        <p:tgtEl>
                                          <p:spTgt spid="29">
                                            <p:bg/>
                                          </p:spTgt>
                                        </p:tgtEl>
                                      </p:cBhvr>
                                    </p:animEffect>
                                  </p:childTnLst>
                                </p:cTn>
                              </p:par>
                            </p:childTnLst>
                          </p:cTn>
                        </p:par>
                        <p:par>
                          <p:cTn id="62" fill="hold">
                            <p:stCondLst>
                              <p:cond delay="500"/>
                            </p:stCondLst>
                            <p:childTnLst>
                              <p:par>
                                <p:cTn id="63" presetID="9" presetClass="entr" presetSubtype="0" fill="hold" grpId="0" nodeType="afterEffect">
                                  <p:stCondLst>
                                    <p:cond delay="0"/>
                                  </p:stCondLst>
                                  <p:childTnLst>
                                    <p:set>
                                      <p:cBhvr>
                                        <p:cTn id="64" dur="1" fill="hold">
                                          <p:stCondLst>
                                            <p:cond delay="0"/>
                                          </p:stCondLst>
                                        </p:cTn>
                                        <p:tgtEl>
                                          <p:spTgt spid="29">
                                            <p:txEl>
                                              <p:pRg st="0" end="0"/>
                                            </p:txEl>
                                          </p:spTgt>
                                        </p:tgtEl>
                                        <p:attrNameLst>
                                          <p:attrName>style.visibility</p:attrName>
                                        </p:attrNameLst>
                                      </p:cBhvr>
                                      <p:to>
                                        <p:strVal val="visible"/>
                                      </p:to>
                                    </p:set>
                                    <p:animEffect transition="in" filter="dissolve">
                                      <p:cBhvr>
                                        <p:cTn id="65" dur="500"/>
                                        <p:tgtEl>
                                          <p:spTgt spid="29">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9">
                                            <p:txEl>
                                              <p:pRg st="1" end="1"/>
                                            </p:txEl>
                                          </p:spTgt>
                                        </p:tgtEl>
                                        <p:attrNameLst>
                                          <p:attrName>style.visibility</p:attrName>
                                        </p:attrNameLst>
                                      </p:cBhvr>
                                      <p:to>
                                        <p:strVal val="visible"/>
                                      </p:to>
                                    </p:set>
                                    <p:animEffect transition="in" filter="dissolve">
                                      <p:cBhvr>
                                        <p:cTn id="70" dur="500"/>
                                        <p:tgtEl>
                                          <p:spTgt spid="29">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29">
                                            <p:txEl>
                                              <p:pRg st="2" end="2"/>
                                            </p:txEl>
                                          </p:spTgt>
                                        </p:tgtEl>
                                        <p:attrNameLst>
                                          <p:attrName>style.visibility</p:attrName>
                                        </p:attrNameLst>
                                      </p:cBhvr>
                                      <p:to>
                                        <p:strVal val="visible"/>
                                      </p:to>
                                    </p:set>
                                    <p:animEffect transition="in" filter="dissolve">
                                      <p:cBhvr>
                                        <p:cTn id="75"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animBg="1"/>
      <p:bldP spid="26" grpId="0" animBg="1"/>
      <p:bldP spid="26" grpId="1" animBg="1"/>
      <p:bldP spid="27" grpId="0" animBg="1"/>
      <p:bldP spid="27" grpId="1" animBg="1"/>
      <p:bldP spid="2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Chapter 11 – Bookends</a:t>
            </a:r>
          </a:p>
        </p:txBody>
      </p:sp>
      <p:sp>
        <p:nvSpPr>
          <p:cNvPr id="149508" name="Rectangle 4"/>
          <p:cNvSpPr>
            <a:spLocks noGrp="1" noChangeArrowheads="1"/>
          </p:cNvSpPr>
          <p:nvPr>
            <p:ph type="body" sz="half" idx="1"/>
          </p:nvPr>
        </p:nvSpPr>
        <p:spPr>
          <a:xfrm>
            <a:off x="228600" y="590550"/>
            <a:ext cx="8610600" cy="1828800"/>
          </a:xfrm>
          <a:noFill/>
          <a:ln/>
        </p:spPr>
        <p:txBody>
          <a:bodyPr/>
          <a:lstStyle/>
          <a:p>
            <a:pPr marL="1143000" lvl="0" indent="-1143000">
              <a:spcAft>
                <a:spcPts val="1200"/>
              </a:spcAft>
              <a:buNone/>
            </a:pPr>
            <a:r>
              <a:rPr lang="en-US" b="0" i="1" u="sng" dirty="0" smtClean="0">
                <a:solidFill>
                  <a:srgbClr val="FFFF00"/>
                </a:solidFill>
                <a:effectLst>
                  <a:outerShdw blurRad="38100" dist="38100" dir="2700000" algn="tl">
                    <a:srgbClr val="000000">
                      <a:alpha val="43137"/>
                    </a:srgbClr>
                  </a:outerShdw>
                </a:effectLst>
                <a:latin typeface="Cambria" pitchFamily="18" charset="0"/>
              </a:rPr>
              <a:t>11:2</a:t>
            </a:r>
            <a:r>
              <a:rPr lang="en-US" b="0" dirty="0" smtClean="0">
                <a:effectLst>
                  <a:outerShdw blurRad="38100" dist="38100" dir="2700000" algn="tl">
                    <a:srgbClr val="000000">
                      <a:alpha val="43137"/>
                    </a:srgbClr>
                  </a:outerShdw>
                </a:effectLst>
                <a:latin typeface="Cambria" pitchFamily="18" charset="0"/>
              </a:rPr>
              <a:t> -</a:t>
            </a:r>
            <a:r>
              <a:rPr lang="en-US" b="0" baseline="30000" dirty="0" smtClean="0">
                <a:effectLst>
                  <a:outerShdw blurRad="38100" dist="38100" dir="2700000" algn="tl">
                    <a:srgbClr val="000000">
                      <a:alpha val="43137"/>
                    </a:srgbClr>
                  </a:outerShdw>
                </a:effectLst>
                <a:latin typeface="Cambria" pitchFamily="18" charset="0"/>
              </a:rPr>
              <a:t> </a:t>
            </a:r>
            <a:r>
              <a:rPr lang="en-US" b="0" dirty="0" smtClean="0">
                <a:effectLst>
                  <a:outerShdw blurRad="38100" dist="38100" dir="2700000" algn="tl">
                    <a:srgbClr val="000000">
                      <a:alpha val="43137"/>
                    </a:srgbClr>
                  </a:outerShdw>
                </a:effectLst>
                <a:latin typeface="Cambria" pitchFamily="18" charset="0"/>
              </a:rPr>
              <a:t>For by it the men of old gained approval.</a:t>
            </a:r>
          </a:p>
          <a:p>
            <a:pPr marL="1143000" lvl="0" indent="-1143000">
              <a:spcAft>
                <a:spcPts val="1200"/>
              </a:spcAft>
              <a:buNone/>
            </a:pPr>
            <a:r>
              <a:rPr lang="en-US" b="0" u="sng" dirty="0" smtClean="0">
                <a:solidFill>
                  <a:srgbClr val="FFFF00"/>
                </a:solidFill>
                <a:effectLst>
                  <a:outerShdw blurRad="38100" dist="38100" dir="2700000" algn="tl">
                    <a:srgbClr val="000000">
                      <a:alpha val="43137"/>
                    </a:srgbClr>
                  </a:outerShdw>
                </a:effectLst>
                <a:latin typeface="Cambria" pitchFamily="18" charset="0"/>
              </a:rPr>
              <a:t>11:39</a:t>
            </a:r>
            <a:r>
              <a:rPr lang="en-US" b="0" dirty="0" smtClean="0">
                <a:effectLst>
                  <a:outerShdw blurRad="38100" dist="38100" dir="2700000" algn="tl">
                    <a:srgbClr val="000000">
                      <a:alpha val="43137"/>
                    </a:srgbClr>
                  </a:outerShdw>
                </a:effectLst>
                <a:latin typeface="Cambria" pitchFamily="18" charset="0"/>
              </a:rPr>
              <a:t> - And all these, having gained approval through their faith, did not receive what was promised</a:t>
            </a:r>
            <a:endParaRPr lang="en-US" b="0" dirty="0">
              <a:effectLst>
                <a:outerShdw blurRad="38100" dist="38100" dir="2700000" algn="tl">
                  <a:srgbClr val="000000">
                    <a:alpha val="43137"/>
                  </a:srgbClr>
                </a:outerShdw>
              </a:effectLst>
              <a:latin typeface="Cambria" pitchFamily="18" charset="0"/>
            </a:endParaRPr>
          </a:p>
        </p:txBody>
      </p:sp>
      <p:cxnSp>
        <p:nvCxnSpPr>
          <p:cNvPr id="5" name="Straight Connector 4"/>
          <p:cNvCxnSpPr/>
          <p:nvPr/>
        </p:nvCxnSpPr>
        <p:spPr bwMode="auto">
          <a:xfrm>
            <a:off x="5943600" y="1047750"/>
            <a:ext cx="1371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6" name="Straight Connector 5"/>
          <p:cNvCxnSpPr/>
          <p:nvPr/>
        </p:nvCxnSpPr>
        <p:spPr bwMode="auto">
          <a:xfrm>
            <a:off x="5791200" y="1733550"/>
            <a:ext cx="1371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7" name="Rounded Rectangle 6"/>
          <p:cNvSpPr/>
          <p:nvPr/>
        </p:nvSpPr>
        <p:spPr>
          <a:xfrm>
            <a:off x="0" y="2487454"/>
            <a:ext cx="9144000" cy="2656046"/>
          </a:xfrm>
          <a:prstGeom prst="roundRect">
            <a:avLst/>
          </a:prstGeom>
          <a:solidFill>
            <a:schemeClr val="bg2"/>
          </a:solidFill>
          <a:ln w="38100">
            <a:solidFill>
              <a:srgbClr val="FFFF00"/>
            </a:solidFill>
          </a:ln>
        </p:spPr>
        <p:txBody>
          <a:bodyPr wrap="square" rtlCol="0" anchor="ctr">
            <a:spAutoFit/>
          </a:bodyPr>
          <a:lstStyle/>
          <a:p>
            <a:pPr marL="228600" indent="-228600" defTabSz="913533">
              <a:spcAft>
                <a:spcPts val="1200"/>
              </a:spcAft>
              <a:buFont typeface="Wingdings" pitchFamily="2" charset="2"/>
              <a:buChar char="Ø"/>
            </a:pPr>
            <a:r>
              <a:rPr lang="en-US" sz="2400" dirty="0">
                <a:solidFill>
                  <a:srgbClr val="FFFF00"/>
                </a:solidFill>
                <a:latin typeface="Cambria" pitchFamily="18" charset="0"/>
              </a:rPr>
              <a:t>Why bracket this section (chapter 11) with people of faith gaining approval from God?</a:t>
            </a:r>
          </a:p>
          <a:p>
            <a:pPr marL="228600" indent="-228600" defTabSz="913533">
              <a:spcAft>
                <a:spcPts val="1200"/>
              </a:spcAft>
              <a:buFont typeface="Wingdings" pitchFamily="2" charset="2"/>
              <a:buChar char="Ø"/>
            </a:pPr>
            <a:r>
              <a:rPr lang="en-US" sz="2400" dirty="0">
                <a:solidFill>
                  <a:srgbClr val="FFFF00"/>
                </a:solidFill>
                <a:latin typeface="Cambria" pitchFamily="18" charset="0"/>
              </a:rPr>
              <a:t>The world is pressuring these Christians to give up their faith.</a:t>
            </a:r>
          </a:p>
          <a:p>
            <a:pPr marL="228600" indent="-228600" defTabSz="913533">
              <a:spcAft>
                <a:spcPts val="1200"/>
              </a:spcAft>
              <a:buFont typeface="Wingdings" pitchFamily="2" charset="2"/>
              <a:buChar char="Ø"/>
            </a:pPr>
            <a:r>
              <a:rPr lang="en-US" sz="2400" dirty="0">
                <a:solidFill>
                  <a:srgbClr val="FFFF00"/>
                </a:solidFill>
                <a:latin typeface="Cambria" pitchFamily="18" charset="0"/>
              </a:rPr>
              <a:t>Will you give in to the world so you can have its approval?</a:t>
            </a:r>
          </a:p>
          <a:p>
            <a:pPr marL="228600" indent="-228600" defTabSz="913533">
              <a:spcAft>
                <a:spcPts val="1200"/>
              </a:spcAft>
              <a:buFont typeface="Wingdings" pitchFamily="2" charset="2"/>
              <a:buChar char="Ø"/>
            </a:pPr>
            <a:r>
              <a:rPr lang="en-US" sz="2400" dirty="0">
                <a:solidFill>
                  <a:srgbClr val="FFFF00"/>
                </a:solidFill>
                <a:latin typeface="Cambria" pitchFamily="18" charset="0"/>
              </a:rPr>
              <a:t>What is worth giving up God’s eternal commendation?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dissolve">
                                      <p:cBhvr>
                                        <p:cTn id="7" dur="5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7">
                                            <p:bg/>
                                          </p:spTgt>
                                        </p:tgtEl>
                                        <p:attrNameLst>
                                          <p:attrName>style.visibility</p:attrName>
                                        </p:attrNameLst>
                                      </p:cBhvr>
                                      <p:to>
                                        <p:strVal val="visible"/>
                                      </p:to>
                                    </p:set>
                                    <p:animEffect transition="in" filter="dissolve">
                                      <p:cBhvr>
                                        <p:cTn id="26" dur="500"/>
                                        <p:tgtEl>
                                          <p:spTgt spid="7">
                                            <p:bg/>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dissolve">
                                      <p:cBhvr>
                                        <p:cTn id="30" dur="500"/>
                                        <p:tgtEl>
                                          <p:spTgt spid="7">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dissolve">
                                      <p:cBhvr>
                                        <p:cTn id="35" dur="500"/>
                                        <p:tgtEl>
                                          <p:spTgt spid="7">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dissolve">
                                      <p:cBhvr>
                                        <p:cTn id="40" dur="500"/>
                                        <p:tgtEl>
                                          <p:spTgt spid="7">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dissolve">
                                      <p:cBhvr>
                                        <p:cTn id="4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P spid="7"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smtClean="0">
                <a:solidFill>
                  <a:srgbClr val="FFFF00"/>
                </a:solidFill>
                <a:latin typeface="Cambria" pitchFamily="18" charset="0"/>
              </a:rPr>
              <a:t>Key ideas that Bracket Chapter 11</a:t>
            </a:r>
            <a:endParaRPr lang="en-US" sz="2800" b="1" i="1" u="sng" dirty="0">
              <a:solidFill>
                <a:srgbClr val="FFFF00"/>
              </a:solidFill>
              <a:latin typeface="Cambria" pitchFamily="18" charset="0"/>
            </a:endParaRPr>
          </a:p>
        </p:txBody>
      </p:sp>
      <p:sp>
        <p:nvSpPr>
          <p:cNvPr id="149508" name="Rectangle 4"/>
          <p:cNvSpPr>
            <a:spLocks noGrp="1" noChangeArrowheads="1"/>
          </p:cNvSpPr>
          <p:nvPr>
            <p:ph type="body" sz="half" idx="1"/>
          </p:nvPr>
        </p:nvSpPr>
        <p:spPr>
          <a:xfrm>
            <a:off x="228600" y="590550"/>
            <a:ext cx="8610600" cy="1828800"/>
          </a:xfrm>
          <a:noFill/>
          <a:ln/>
        </p:spPr>
        <p:txBody>
          <a:bodyPr/>
          <a:lstStyle/>
          <a:p>
            <a:pPr marL="969963" lvl="0" indent="-969963">
              <a:spcAft>
                <a:spcPts val="1200"/>
              </a:spcAft>
              <a:buNone/>
            </a:pPr>
            <a:r>
              <a:rPr lang="en-US" sz="2400" b="0" i="1" u="sng" dirty="0" smtClean="0">
                <a:solidFill>
                  <a:srgbClr val="FFFF00"/>
                </a:solidFill>
                <a:effectLst/>
                <a:latin typeface="Cambria" pitchFamily="18" charset="0"/>
              </a:rPr>
              <a:t>10:39</a:t>
            </a:r>
            <a:r>
              <a:rPr lang="en-US" sz="2400" b="0" dirty="0" smtClean="0">
                <a:effectLst/>
                <a:latin typeface="Cambria" pitchFamily="18" charset="0"/>
              </a:rPr>
              <a:t> -</a:t>
            </a:r>
            <a:r>
              <a:rPr lang="en-US" sz="2400" b="0" baseline="30000" dirty="0" smtClean="0">
                <a:effectLst/>
                <a:latin typeface="Cambria" pitchFamily="18" charset="0"/>
              </a:rPr>
              <a:t> </a:t>
            </a:r>
            <a:r>
              <a:rPr lang="en-US" sz="2400" b="0" dirty="0" smtClean="0">
                <a:effectLst/>
                <a:latin typeface="Cambria" pitchFamily="18" charset="0"/>
              </a:rPr>
              <a:t>But we are not of those who shrink back to destruction, but of those who have faith to the preserving of the soul.</a:t>
            </a:r>
          </a:p>
          <a:p>
            <a:pPr marL="858838" lvl="0" indent="-858838">
              <a:spcAft>
                <a:spcPts val="1200"/>
              </a:spcAft>
              <a:buNone/>
            </a:pPr>
            <a:r>
              <a:rPr lang="en-US" sz="2400" b="0" u="sng" dirty="0" smtClean="0">
                <a:solidFill>
                  <a:srgbClr val="FFFF00"/>
                </a:solidFill>
                <a:effectLst/>
                <a:latin typeface="Cambria" pitchFamily="18" charset="0"/>
              </a:rPr>
              <a:t>12:1</a:t>
            </a:r>
            <a:r>
              <a:rPr lang="en-US" sz="2400" b="0" dirty="0" smtClean="0">
                <a:effectLst/>
                <a:latin typeface="Cambria" pitchFamily="18" charset="0"/>
              </a:rPr>
              <a:t> - Therefore, since we have so great a cloud of witnesses surrounding us, let us also lay aside every encumbrance and the sin which so easily entangles us, and let us run with endurance the race that is set before us,</a:t>
            </a:r>
            <a:endParaRPr lang="en-US" sz="2400" b="0" dirty="0">
              <a:effectLst/>
              <a:latin typeface="Cambria" pitchFamily="18" charset="0"/>
            </a:endParaRPr>
          </a:p>
        </p:txBody>
      </p:sp>
      <p:cxnSp>
        <p:nvCxnSpPr>
          <p:cNvPr id="5" name="Straight Connector 4"/>
          <p:cNvCxnSpPr/>
          <p:nvPr/>
        </p:nvCxnSpPr>
        <p:spPr bwMode="auto">
          <a:xfrm>
            <a:off x="4191000" y="1352550"/>
            <a:ext cx="6096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cxnSp>
        <p:nvCxnSpPr>
          <p:cNvPr id="6" name="Straight Connector 5"/>
          <p:cNvCxnSpPr/>
          <p:nvPr/>
        </p:nvCxnSpPr>
        <p:spPr bwMode="auto">
          <a:xfrm>
            <a:off x="1905000" y="3028950"/>
            <a:ext cx="1219200" cy="0"/>
          </a:xfrm>
          <a:prstGeom prst="line">
            <a:avLst/>
          </a:prstGeom>
          <a:solidFill>
            <a:schemeClr val="accent1"/>
          </a:solidFill>
          <a:ln w="38100" cap="flat" cmpd="sng" algn="ctr">
            <a:solidFill>
              <a:srgbClr val="FFFF00"/>
            </a:solidFill>
            <a:prstDash val="solid"/>
            <a:round/>
            <a:headEnd type="none" w="med" len="med"/>
            <a:tailEnd type="none" w="med" len="med"/>
          </a:ln>
          <a:effectLst/>
        </p:spPr>
      </p:cxnSp>
      <p:sp>
        <p:nvSpPr>
          <p:cNvPr id="7" name="Rounded Rectangle 6"/>
          <p:cNvSpPr/>
          <p:nvPr/>
        </p:nvSpPr>
        <p:spPr>
          <a:xfrm>
            <a:off x="0" y="3638550"/>
            <a:ext cx="9144000" cy="919401"/>
          </a:xfrm>
          <a:prstGeom prst="roundRect">
            <a:avLst/>
          </a:prstGeom>
          <a:solidFill>
            <a:schemeClr val="bg2"/>
          </a:solidFill>
          <a:ln w="38100">
            <a:solidFill>
              <a:srgbClr val="FFFF00"/>
            </a:solidFill>
          </a:ln>
        </p:spPr>
        <p:txBody>
          <a:bodyPr wrap="square" rtlCol="0" anchor="ctr">
            <a:spAutoFit/>
          </a:bodyPr>
          <a:lstStyle/>
          <a:p>
            <a:pPr algn="ctr" defTabSz="913533">
              <a:spcAft>
                <a:spcPts val="1200"/>
              </a:spcAft>
            </a:pPr>
            <a:r>
              <a:rPr lang="en-US" sz="2400" dirty="0" smtClean="0">
                <a:solidFill>
                  <a:srgbClr val="FFFF00"/>
                </a:solidFill>
                <a:latin typeface="Cambria" pitchFamily="18" charset="0"/>
              </a:rPr>
              <a:t>Faith endures.  In the midst of trials and chains and even torture, faith journeys on and waits for God to accomplish his promises.</a:t>
            </a:r>
            <a:endParaRPr lang="en-US" sz="2400" dirty="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dissolve">
                                      <p:cBhvr>
                                        <p:cTn id="21" dur="500"/>
                                        <p:tgtEl>
                                          <p:spTgt spid="7">
                                            <p:bg/>
                                          </p:spTgt>
                                        </p:tgtEl>
                                      </p:cBhvr>
                                    </p:animEffec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dissolve">
                                      <p:cBhvr>
                                        <p:cTn id="2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uiExpand="1" build="p"/>
      <p:bldP spid="7"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590551"/>
            <a:ext cx="9144000" cy="461608"/>
          </a:xfrm>
          <a:prstGeom prst="rect">
            <a:avLst/>
          </a:prstGeom>
          <a:noFill/>
          <a:ln w="9525">
            <a:noFill/>
            <a:miter lim="800000"/>
            <a:headEnd/>
            <a:tailEnd/>
          </a:ln>
          <a:effectLst/>
        </p:spPr>
        <p:txBody>
          <a:bodyPr wrap="square" lIns="91375" tIns="45692" rIns="91375" bIns="45692">
            <a:spAutoFit/>
          </a:bodyPr>
          <a:lstStyle/>
          <a:p>
            <a:pPr algn="ctr" defTabSz="913745" fontAlgn="base">
              <a:spcBef>
                <a:spcPct val="50000"/>
              </a:spcBef>
              <a:spcAft>
                <a:spcPct val="0"/>
              </a:spcAft>
            </a:pPr>
            <a:r>
              <a:rPr lang="en-US" sz="2400" b="1" i="1" dirty="0">
                <a:solidFill>
                  <a:srgbClr val="FFFF00"/>
                </a:solidFill>
                <a:latin typeface="Cambria" pitchFamily="18" charset="0"/>
              </a:rPr>
              <a:t>The people and events of Hebrews 11 illustrate the following:</a:t>
            </a:r>
          </a:p>
        </p:txBody>
      </p:sp>
      <p:sp>
        <p:nvSpPr>
          <p:cNvPr id="149507" name="Rectangle 3"/>
          <p:cNvSpPr>
            <a:spLocks noChangeArrowheads="1"/>
          </p:cNvSpPr>
          <p:nvPr/>
        </p:nvSpPr>
        <p:spPr bwMode="auto">
          <a:xfrm>
            <a:off x="304800" y="0"/>
            <a:ext cx="8637588" cy="523164"/>
          </a:xfrm>
          <a:prstGeom prst="rect">
            <a:avLst/>
          </a:prstGeom>
          <a:noFill/>
          <a:ln w="9525">
            <a:noFill/>
            <a:miter lim="800000"/>
            <a:headEnd/>
            <a:tailEnd/>
          </a:ln>
          <a:effectLst/>
        </p:spPr>
        <p:txBody>
          <a:bodyPr lIns="91375" tIns="45692" rIns="91375" bIns="45692" anchor="b">
            <a:spAutoFit/>
          </a:bodyPr>
          <a:lstStyle/>
          <a:p>
            <a:pPr algn="ctr" defTabSz="913745" fontAlgn="base">
              <a:spcBef>
                <a:spcPct val="0"/>
              </a:spcBef>
              <a:spcAft>
                <a:spcPct val="0"/>
              </a:spcAft>
            </a:pPr>
            <a:r>
              <a:rPr lang="en-US" sz="2800" b="1" i="1" u="sng" dirty="0">
                <a:solidFill>
                  <a:srgbClr val="FFFF00"/>
                </a:solidFill>
                <a:latin typeface="Cambria" pitchFamily="18" charset="0"/>
              </a:rPr>
              <a:t>Hebrews Chapter 11 (Big Picture)</a:t>
            </a:r>
          </a:p>
        </p:txBody>
      </p:sp>
      <p:sp>
        <p:nvSpPr>
          <p:cNvPr id="149508" name="Rectangle 4"/>
          <p:cNvSpPr>
            <a:spLocks noGrp="1" noChangeArrowheads="1"/>
          </p:cNvSpPr>
          <p:nvPr>
            <p:ph type="body" sz="half" idx="1"/>
          </p:nvPr>
        </p:nvSpPr>
        <p:spPr>
          <a:xfrm>
            <a:off x="152400" y="1276351"/>
            <a:ext cx="8763000" cy="3505200"/>
          </a:xfrm>
          <a:noFill/>
          <a:ln/>
        </p:spPr>
        <p:txBody>
          <a:bodyPr/>
          <a:lstStyle/>
          <a:p>
            <a:pPr marL="514350" lvl="0" indent="-514350">
              <a:spcAft>
                <a:spcPts val="1800"/>
              </a:spcAft>
              <a:buFont typeface="+mj-lt"/>
              <a:buAutoNum type="arabicParenR"/>
            </a:pPr>
            <a:r>
              <a:rPr lang="en-US" b="0" i="1" dirty="0" smtClean="0">
                <a:effectLst/>
                <a:latin typeface="Cambria" pitchFamily="18" charset="0"/>
              </a:rPr>
              <a:t>Faith is seeing the unseen promises of God’s word</a:t>
            </a:r>
            <a:r>
              <a:rPr lang="en-US" b="0" dirty="0" smtClean="0">
                <a:effectLst/>
                <a:latin typeface="Cambria" pitchFamily="18" charset="0"/>
              </a:rPr>
              <a:t> </a:t>
            </a:r>
          </a:p>
          <a:p>
            <a:pPr marL="514350" lvl="0" indent="-514350">
              <a:spcAft>
                <a:spcPts val="1800"/>
              </a:spcAft>
              <a:buFont typeface="+mj-lt"/>
              <a:buAutoNum type="arabicParenR"/>
            </a:pPr>
            <a:r>
              <a:rPr lang="en-US" b="0" i="1" dirty="0" smtClean="0">
                <a:effectLst/>
                <a:latin typeface="Cambria" pitchFamily="18" charset="0"/>
              </a:rPr>
              <a:t>God’s </a:t>
            </a:r>
            <a:r>
              <a:rPr lang="en-US" b="0" i="1" dirty="0" smtClean="0">
                <a:effectLst/>
                <a:latin typeface="Cambria" pitchFamily="18" charset="0"/>
              </a:rPr>
              <a:t>word has the power to make the unseen a reality</a:t>
            </a:r>
            <a:endParaRPr lang="en-US" b="0" dirty="0" smtClean="0">
              <a:effectLst/>
              <a:latin typeface="Cambria" pitchFamily="18" charset="0"/>
            </a:endParaRPr>
          </a:p>
          <a:p>
            <a:pPr marL="514350" indent="-514350">
              <a:spcAft>
                <a:spcPts val="1800"/>
              </a:spcAft>
              <a:buFont typeface="+mj-lt"/>
              <a:buAutoNum type="arabicParenR"/>
            </a:pPr>
            <a:r>
              <a:rPr lang="en-US" b="0" i="1" dirty="0" smtClean="0">
                <a:effectLst/>
                <a:latin typeface="Cambria" pitchFamily="18" charset="0"/>
              </a:rPr>
              <a:t>The faithful are willing to suffer as outcasts and even death itself because they know that God can overcome death</a:t>
            </a:r>
            <a:r>
              <a:rPr lang="en-US" b="0" dirty="0" smtClean="0">
                <a:effectLst/>
                <a:latin typeface="Cambria" pitchFamily="18" charset="0"/>
              </a:rPr>
              <a:t>. </a:t>
            </a:r>
            <a:endParaRPr lang="en-US" b="0" dirty="0">
              <a:effectLst/>
              <a:latin typeface="Cambria" pitchFamily="18" charset="0"/>
            </a:endParaRPr>
          </a:p>
        </p:txBody>
      </p:sp>
      <p:sp>
        <p:nvSpPr>
          <p:cNvPr id="5" name="Rounded Rectangle 4"/>
          <p:cNvSpPr/>
          <p:nvPr/>
        </p:nvSpPr>
        <p:spPr>
          <a:xfrm>
            <a:off x="0" y="4837033"/>
            <a:ext cx="1676400" cy="306467"/>
          </a:xfrm>
          <a:prstGeom prst="roundRect">
            <a:avLst/>
          </a:prstGeom>
          <a:solidFill>
            <a:schemeClr val="bg2"/>
          </a:solidFill>
          <a:ln>
            <a:noFill/>
          </a:ln>
        </p:spPr>
        <p:txBody>
          <a:bodyPr wrap="square" rtlCol="0" anchor="ctr">
            <a:spAutoFit/>
          </a:bodyPr>
          <a:lstStyle/>
          <a:p>
            <a:pPr algn="ctr"/>
            <a:r>
              <a:rPr lang="en-US" sz="1200" b="1" i="1" u="sng" dirty="0" smtClean="0">
                <a:solidFill>
                  <a:srgbClr val="FFFF00"/>
                </a:solidFill>
                <a:latin typeface="Cambria" pitchFamily="18" charset="0"/>
              </a:rPr>
              <a:t>Credit  to Shane Scott</a:t>
            </a:r>
            <a:endParaRPr lang="en-US" sz="1200" b="1" i="1" u="sng" dirty="0" smtClean="0">
              <a:solidFill>
                <a:srgbClr val="FFFF00"/>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dissolve">
                                      <p:cBhvr>
                                        <p:cTn id="7" dur="5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dissolve">
                                      <p:cBhvr>
                                        <p:cTn id="12" dur="500"/>
                                        <p:tgtEl>
                                          <p:spTgt spid="149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9508">
                                            <p:txEl>
                                              <p:pRg st="2" end="2"/>
                                            </p:txEl>
                                          </p:spTgt>
                                        </p:tgtEl>
                                        <p:attrNameLst>
                                          <p:attrName>style.visibility</p:attrName>
                                        </p:attrNameLst>
                                      </p:cBhvr>
                                      <p:to>
                                        <p:strVal val="visible"/>
                                      </p:to>
                                    </p:set>
                                    <p:animEffect transition="in" filter="dissolve">
                                      <p:cBhvr>
                                        <p:cTn id="17" dur="500"/>
                                        <p:tgtEl>
                                          <p:spTgt spid="149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p:bldP spid="5" grpId="0" animBg="1"/>
    </p:bldLst>
  </p:timing>
</p:sld>
</file>

<file path=ppt/theme/theme1.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wrap="square">
        <a:spAutoFit/>
      </a:bodyPr>
      <a:lstStyle>
        <a:defPPr algn="ctr">
          <a:defRPr sz="2200" b="1" i="1" u="sng" dirty="0" smtClean="0">
            <a:solidFill>
              <a:srgbClr val="FFFF00"/>
            </a:solidFill>
            <a:latin typeface="Cambria"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3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ahoma" charset="0"/>
            <a:ea typeface="ＭＳ Ｐゴシック"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6261</Words>
  <Application>Microsoft Office PowerPoint</Application>
  <PresentationFormat>On-screen Show (16:9)</PresentationFormat>
  <Paragraphs>383</Paragraphs>
  <Slides>39</Slides>
  <Notes>37</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1_Orbit</vt:lpstr>
      <vt:lpstr>19_Office Theme</vt:lpstr>
      <vt:lpstr>23_Balance</vt:lpstr>
      <vt:lpstr>Slide 1</vt:lpstr>
      <vt:lpstr>Slide 2</vt:lpstr>
      <vt:lpstr>Slide 3</vt:lpstr>
      <vt:lpstr>You Have Need of Endurance (10:32–39)</vt:lpstr>
      <vt:lpstr>You Have Need of Endurance (10:32–39)</vt:lpstr>
      <vt:lpstr>You Have Need of Endurance (10:32–39)</vt:lpstr>
      <vt:lpstr>Slide 7</vt:lpstr>
      <vt:lpstr>Slide 8</vt:lpstr>
      <vt:lpstr>Slide 9</vt:lpstr>
      <vt:lpstr>Slide 10</vt:lpstr>
      <vt:lpstr>Slide 11</vt:lpstr>
      <vt:lpstr>Slide 12</vt:lpstr>
      <vt:lpstr>Slide 13</vt:lpstr>
      <vt:lpstr>Slide 14</vt:lpstr>
      <vt:lpstr>Slide 15</vt:lpstr>
      <vt:lpstr>Slide 16</vt:lpstr>
      <vt:lpstr>Hebrews 11 – Heroes of Faith</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They looked beyond this life!</vt:lpstr>
      <vt:lpstr>“Better Things” we have:</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21</cp:revision>
  <dcterms:created xsi:type="dcterms:W3CDTF">2016-05-14T20:51:15Z</dcterms:created>
  <dcterms:modified xsi:type="dcterms:W3CDTF">2016-05-15T12:12:06Z</dcterms:modified>
</cp:coreProperties>
</file>