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3" r:id="rId2"/>
    <p:sldId id="256" r:id="rId3"/>
    <p:sldId id="272" r:id="rId4"/>
    <p:sldId id="270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7" r:id="rId13"/>
    <p:sldId id="286" r:id="rId14"/>
    <p:sldId id="282" r:id="rId15"/>
    <p:sldId id="283" r:id="rId16"/>
    <p:sldId id="284" r:id="rId17"/>
    <p:sldId id="285" r:id="rId18"/>
    <p:sldId id="269" r:id="rId19"/>
    <p:sldId id="260" r:id="rId20"/>
    <p:sldId id="287" r:id="rId21"/>
    <p:sldId id="266" r:id="rId22"/>
    <p:sldId id="264" r:id="rId23"/>
    <p:sldId id="268" r:id="rId24"/>
    <p:sldId id="265" r:id="rId25"/>
    <p:sldId id="257" r:id="rId26"/>
    <p:sldId id="281" r:id="rId27"/>
    <p:sldId id="271" r:id="rId28"/>
    <p:sldId id="261" r:id="rId29"/>
    <p:sldId id="263" r:id="rId30"/>
    <p:sldId id="262" r:id="rId31"/>
    <p:sldId id="258" r:id="rId32"/>
    <p:sldId id="259" r:id="rId33"/>
  </p:sldIdLst>
  <p:sldSz cx="9144000" cy="5715000" type="screen16x1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E9590D05-3267-4DE0-BAF1-046BAB7CCF8D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B6AF7A1-C9DB-45F3-8EB9-F0B47F51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8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571B01F7-346D-46E6-8873-C411CBBC233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03263"/>
            <a:ext cx="56324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5080717-6E46-4597-8474-91E9DC922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8D73F-FBC7-4DE9-B793-FD26C0EBE06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703263"/>
            <a:ext cx="5632450" cy="35210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5" indent="-2944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62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6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72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1B51CB-C7AE-47AF-9BE6-504737ADC2B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/>
            <a:r>
              <a:rPr lang="en-US" altLang="en-US" smtClean="0"/>
              <a:t>Evidence that some were Jews:  1 Peter 1:1, 2:12</a:t>
            </a:r>
          </a:p>
          <a:p>
            <a:pPr lvl="2"/>
            <a:r>
              <a:rPr lang="en-US" altLang="en-US" smtClean="0"/>
              <a:t>Evidence that some were Gentiles:  1 Peter 1:14, 18; 2:10; 4:3</a:t>
            </a:r>
          </a:p>
          <a:p>
            <a:pPr lvl="2"/>
            <a:r>
              <a:rPr lang="en-US" altLang="en-US" smtClean="0"/>
              <a:t>	Pilgrims of the Dispersion is used metaphorically to refer to Christians here, not to the Jews scattered abroad by the Assyrian and Babylonian empires.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5" indent="-2944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62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6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72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1B51CB-C7AE-47AF-9BE6-504737ADC2B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/>
            <a:r>
              <a:rPr lang="en-US" altLang="en-US" smtClean="0"/>
              <a:t>Evidence that some were Jews:  1 Peter 1:1, 2:12</a:t>
            </a:r>
          </a:p>
          <a:p>
            <a:pPr lvl="2"/>
            <a:r>
              <a:rPr lang="en-US" altLang="en-US" smtClean="0"/>
              <a:t>Evidence that some were Gentiles:  1 Peter 1:14, 18; 2:10; 4:3</a:t>
            </a:r>
          </a:p>
          <a:p>
            <a:pPr lvl="2"/>
            <a:r>
              <a:rPr lang="en-US" altLang="en-US" smtClean="0"/>
              <a:t>	Pilgrims of the Dispersion is used metaphorically to refer to Christians here, not to the Jews scattered abroad by the Assyrian and Babylonian empires.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5" indent="-2944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62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6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72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D953E3-F02F-4EDE-A140-7F2578A26F76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5552" indent="-235552">
              <a:buFontTx/>
              <a:buAutoNum type="arabicPeriod"/>
            </a:pPr>
            <a:r>
              <a:rPr lang="en-US" altLang="en-US" smtClean="0"/>
              <a:t>1 PET 2:19-24; 3:18; 4:1, 13; 5:1</a:t>
            </a:r>
          </a:p>
          <a:p>
            <a:pPr marL="235552" indent="-235552">
              <a:buFontTx/>
              <a:buAutoNum type="arabicPeriod"/>
            </a:pPr>
            <a:r>
              <a:rPr lang="en-US" altLang="en-US" smtClean="0"/>
              <a:t>Acts 4:13-18, 23 – 31; Acts 5:17 – 26, 40 – 44</a:t>
            </a:r>
          </a:p>
          <a:p>
            <a:pPr marL="235552" indent="-235552">
              <a:buFontTx/>
              <a:buAutoNum type="arabicPeriod"/>
            </a:pPr>
            <a:r>
              <a:rPr lang="en-US" altLang="en-US" smtClean="0"/>
              <a:t>MT 17:1-5; 2 PET 1:16-18</a:t>
            </a:r>
          </a:p>
          <a:p>
            <a:pPr marL="235552" indent="-235552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2680636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200" dirty="0">
                <a:cs typeface="Times New Roman" pitchFamily="18" charset="0"/>
              </a:rPr>
              <a:t>	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027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Stand Firm and Be Stirred Up – I and II Peter, Jude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Pre-Class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Questions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434141"/>
            <a:ext cx="8153400" cy="304698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do you know about Peter from the four gospel accounts of Christ’s life?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 you know about Peter from the </a:t>
            </a:r>
            <a:r>
              <a:rPr lang="en-US" sz="3200" dirty="0" smtClean="0"/>
              <a:t>Book of Acts?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0" y="2540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1598613" algn="l"/>
              </a:tabLst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1598613" algn="l"/>
              </a:tabLst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1598613" algn="l"/>
              </a:tabLst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125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1016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I Peter 5:4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60500"/>
            <a:ext cx="6934200" cy="635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33400" indent="-533400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3000" i="1" dirty="0">
                <a:effectLst/>
                <a:latin typeface="+mn-lt"/>
              </a:rPr>
              <a:t>4 and when the Chief Shepherd appears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4400" dirty="0">
                <a:effectLst/>
                <a:latin typeface="+mn-lt"/>
              </a:rPr>
              <a:t/>
            </a:r>
            <a:br>
              <a:rPr lang="en-US" altLang="en-US" sz="4400" dirty="0">
                <a:effectLst/>
                <a:latin typeface="+mn-lt"/>
              </a:rPr>
            </a:br>
            <a:endParaRPr lang="en-US" altLang="en-US" sz="4400" dirty="0">
              <a:effectLst/>
              <a:latin typeface="+mn-lt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+mn-lt"/>
              </a:rPr>
              <a:t>Familiarity with Christ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26035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John 10:11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219200" y="3175000"/>
            <a:ext cx="6934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14400" indent="-45720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14500" indent="-3429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3000">
                <a:latin typeface="+mn-lt"/>
              </a:rPr>
              <a:t>	</a:t>
            </a:r>
            <a:r>
              <a:rPr lang="en-US" altLang="en-US" sz="3000" i="1">
                <a:effectLst/>
                <a:latin typeface="+mn-lt"/>
              </a:rPr>
              <a:t>11 “I am the good shepherd. The good shepherd gives His life for the sheep.</a:t>
            </a:r>
            <a:br>
              <a:rPr lang="en-US" altLang="en-US" sz="3000" i="1">
                <a:effectLst/>
                <a:latin typeface="+mn-lt"/>
              </a:rPr>
            </a:br>
            <a:r>
              <a:rPr lang="en-US" altLang="en-US" sz="3000">
                <a:effectLst/>
                <a:latin typeface="+mn-lt"/>
              </a:rPr>
              <a:t/>
            </a:r>
            <a:br>
              <a:rPr lang="en-US" altLang="en-US" sz="3000">
                <a:effectLst/>
                <a:latin typeface="+mn-lt"/>
              </a:rPr>
            </a:br>
            <a:endParaRPr lang="en-US" altLang="en-US" sz="300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6092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 autoUpdateAnimBg="0"/>
      <p:bldP spid="125957" grpId="0"/>
      <p:bldP spid="12595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32594" y="62865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7030A0"/>
                </a:solidFill>
              </a:rPr>
              <a:t>Events in the Life of Jesus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68147"/>
            <a:ext cx="8534400" cy="3556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600" dirty="0">
                <a:latin typeface="+mn-lt"/>
              </a:rPr>
              <a:t>Foreordained, Manifested 	1:20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600" dirty="0">
                <a:latin typeface="+mn-lt"/>
              </a:rPr>
              <a:t>Blood, Lamb				</a:t>
            </a:r>
            <a:r>
              <a:rPr lang="en-US" altLang="en-US" sz="3600" dirty="0" smtClean="0">
                <a:latin typeface="+mn-lt"/>
              </a:rPr>
              <a:t>		1:19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600" dirty="0" smtClean="0">
                <a:latin typeface="+mn-lt"/>
              </a:rPr>
              <a:t>Silence before accusers		2:23</a:t>
            </a:r>
            <a:endParaRPr lang="en-US" altLang="en-US" sz="3600" dirty="0">
              <a:latin typeface="+mn-lt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600" dirty="0">
                <a:latin typeface="+mn-lt"/>
              </a:rPr>
              <a:t>Crucified (Tree)				</a:t>
            </a:r>
            <a:r>
              <a:rPr lang="en-US" altLang="en-US" sz="3600" dirty="0" smtClean="0">
                <a:latin typeface="+mn-lt"/>
              </a:rPr>
              <a:t>	2:24</a:t>
            </a:r>
            <a:endParaRPr lang="en-US" altLang="en-US" sz="3600" dirty="0">
              <a:latin typeface="+mn-lt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600" dirty="0">
                <a:latin typeface="+mn-lt"/>
              </a:rPr>
              <a:t>Stripes					</a:t>
            </a:r>
            <a:r>
              <a:rPr lang="en-US" altLang="en-US" sz="3600" dirty="0" smtClean="0">
                <a:latin typeface="+mn-lt"/>
              </a:rPr>
              <a:t>			2:24</a:t>
            </a:r>
            <a:endParaRPr lang="en-US" altLang="en-US" sz="3600" dirty="0">
              <a:latin typeface="+mn-lt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600" dirty="0">
                <a:latin typeface="+mn-lt"/>
              </a:rPr>
              <a:t>Resurrection				</a:t>
            </a:r>
            <a:r>
              <a:rPr lang="en-US" altLang="en-US" sz="3600" dirty="0" smtClean="0">
                <a:latin typeface="+mn-lt"/>
              </a:rPr>
              <a:t>		3:21</a:t>
            </a:r>
            <a:endParaRPr lang="en-US" altLang="en-US" sz="3600" dirty="0">
              <a:latin typeface="+mn-lt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600" dirty="0">
                <a:latin typeface="+mn-lt"/>
              </a:rPr>
              <a:t>Ascension					</a:t>
            </a:r>
            <a:r>
              <a:rPr lang="en-US" altLang="en-US" sz="3600" dirty="0" smtClean="0">
                <a:latin typeface="+mn-lt"/>
              </a:rPr>
              <a:t>		3:22</a:t>
            </a:r>
            <a:endParaRPr lang="en-US" altLang="en-US" sz="3600" dirty="0">
              <a:latin typeface="+mn-lt"/>
            </a:endParaRPr>
          </a:p>
          <a:p>
            <a:pPr marL="838200" lvl="1" indent="-381000"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z="3200" dirty="0">
              <a:latin typeface="+mn-lt"/>
            </a:endParaRPr>
          </a:p>
          <a:p>
            <a:pPr marL="838200" lvl="1" indent="-381000">
              <a:buClr>
                <a:schemeClr val="tx1"/>
              </a:buClr>
              <a:buFont typeface="Wingdings" pitchFamily="2" charset="2"/>
              <a:buNone/>
            </a:pPr>
            <a:endParaRPr lang="en-US" altLang="en-US" sz="3200" dirty="0">
              <a:latin typeface="+mn-lt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altLang="en-US" sz="3600" dirty="0">
              <a:latin typeface="+mn-lt"/>
            </a:endParaRPr>
          </a:p>
          <a:p>
            <a:pPr marL="457200" indent="-457200">
              <a:buSzTx/>
              <a:buFont typeface="Wingdings" pitchFamily="2" charset="2"/>
              <a:buChar char="§"/>
            </a:pPr>
            <a:endParaRPr lang="en-US" altLang="en-US" sz="3200" dirty="0">
              <a:latin typeface="+mn-lt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28600" y="56059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7030A0"/>
                </a:solidFill>
                <a:latin typeface="+mn-lt"/>
              </a:rPr>
              <a:t>I </a:t>
            </a:r>
            <a:r>
              <a:rPr lang="en-US" altLang="en-US" sz="4400" b="1" i="1" dirty="0" smtClean="0">
                <a:solidFill>
                  <a:srgbClr val="7030A0"/>
                </a:solidFill>
                <a:latin typeface="+mn-lt"/>
              </a:rPr>
              <a:t>Peter references to</a:t>
            </a:r>
            <a:endParaRPr lang="en-US" altLang="en-US" sz="4400" b="1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189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341" y="-11681"/>
            <a:ext cx="7772400" cy="952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Key Events During Peter’s Life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441" y="708555"/>
            <a:ext cx="8115300" cy="3429000"/>
          </a:xfrm>
        </p:spPr>
        <p:txBody>
          <a:bodyPr>
            <a:noAutofit/>
          </a:bodyPr>
          <a:lstStyle/>
          <a:p>
            <a:pPr marL="161925" indent="-161925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Time With Jesus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Made an Apostle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err="1" smtClean="0">
                <a:latin typeface="+mn-lt"/>
              </a:rPr>
              <a:t>Jairus</a:t>
            </a:r>
            <a:r>
              <a:rPr lang="en-US" altLang="en-US" sz="2000" dirty="0" smtClean="0">
                <a:latin typeface="+mn-lt"/>
              </a:rPr>
              <a:t>’ daughter raised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Walks on water (until his faith fails)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Blessed by Jesus upon </a:t>
            </a:r>
            <a:r>
              <a:rPr lang="en-US" altLang="en-US" sz="2000" dirty="0" smtClean="0">
                <a:latin typeface="+mn-lt"/>
              </a:rPr>
              <a:t>confession  </a:t>
            </a:r>
            <a:r>
              <a:rPr lang="en-US" altLang="en-US" sz="2000" dirty="0">
                <a:latin typeface="+mn-lt"/>
              </a:rPr>
              <a:t>- Resisted idea of Jesus dying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Witnesses </a:t>
            </a:r>
            <a:r>
              <a:rPr lang="en-US" altLang="en-US" sz="2000" dirty="0" smtClean="0">
                <a:latin typeface="+mn-lt"/>
              </a:rPr>
              <a:t>transfiguration - </a:t>
            </a:r>
            <a:r>
              <a:rPr lang="en-US" altLang="en-US" sz="2000" dirty="0">
                <a:latin typeface="+mn-lt"/>
              </a:rPr>
              <a:t>Proposes to build three “tents”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At Passover meal – Lord’s Supper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In </a:t>
            </a:r>
            <a:r>
              <a:rPr lang="en-US" altLang="en-US" sz="2000" dirty="0" smtClean="0">
                <a:latin typeface="+mn-lt"/>
              </a:rPr>
              <a:t>the Garden of Gethsemane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Denying </a:t>
            </a:r>
            <a:r>
              <a:rPr lang="en-US" altLang="en-US" sz="2000" dirty="0" smtClean="0">
                <a:latin typeface="+mn-lt"/>
              </a:rPr>
              <a:t>knowing Jesus during trials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Crucifixion / Resurrection / Ascension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Ran to the empty tomb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“Do you love me?”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Prediction of Peter’s death</a:t>
            </a:r>
          </a:p>
        </p:txBody>
      </p:sp>
    </p:spTree>
    <p:extLst>
      <p:ext uri="{BB962C8B-B14F-4D97-AF65-F5344CB8AC3E}">
        <p14:creationId xmlns:p14="http://schemas.microsoft.com/office/powerpoint/2010/main" val="42339433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341" y="899"/>
            <a:ext cx="7772400" cy="952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Key Events During Peter’s Life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1950" y="886724"/>
            <a:ext cx="7581899" cy="3429000"/>
          </a:xfrm>
        </p:spPr>
        <p:txBody>
          <a:bodyPr>
            <a:noAutofit/>
          </a:bodyPr>
          <a:lstStyle/>
          <a:p>
            <a:pPr marL="161925" indent="-161925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Establishment of the church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Preaching on the day of Pentecost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Arrested with </a:t>
            </a:r>
            <a:r>
              <a:rPr lang="en-US" altLang="en-US" sz="2000" dirty="0" smtClean="0">
                <a:latin typeface="+mn-lt"/>
              </a:rPr>
              <a:t>John and </a:t>
            </a:r>
            <a:r>
              <a:rPr lang="en-US" altLang="en-US" sz="2000" dirty="0" smtClean="0">
                <a:latin typeface="+mn-lt"/>
              </a:rPr>
              <a:t>addressed </a:t>
            </a:r>
            <a:r>
              <a:rPr lang="en-US" altLang="en-US" sz="2000" dirty="0">
                <a:latin typeface="+mn-lt"/>
              </a:rPr>
              <a:t>Sanhedrin boldly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Action against Ananias </a:t>
            </a:r>
            <a:r>
              <a:rPr lang="en-US" altLang="en-US" sz="2000" dirty="0" smtClean="0">
                <a:latin typeface="+mn-lt"/>
              </a:rPr>
              <a:t>and </a:t>
            </a:r>
            <a:r>
              <a:rPr lang="en-US" altLang="en-US" sz="2000" dirty="0" err="1" smtClean="0">
                <a:latin typeface="+mn-lt"/>
              </a:rPr>
              <a:t>Sapphira</a:t>
            </a:r>
            <a:endParaRPr lang="en-US" altLang="en-US" sz="2000" dirty="0" smtClean="0">
              <a:latin typeface="+mn-lt"/>
            </a:endParaRP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Peter’s fame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Many sick hoped that just Peter’s shadow would fall on them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Imprisoned </a:t>
            </a:r>
            <a:r>
              <a:rPr lang="en-US" altLang="en-US" sz="2000" dirty="0" smtClean="0">
                <a:latin typeface="+mn-lt"/>
              </a:rPr>
              <a:t>again - </a:t>
            </a:r>
            <a:r>
              <a:rPr lang="en-US" altLang="en-US" sz="2000" i="1" dirty="0">
                <a:latin typeface="+mn-lt"/>
              </a:rPr>
              <a:t>“We ought to obey God rather than men”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Preached to the Gentiles for the first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Argues for their inclusion at the “Jerusalem Council”</a:t>
            </a:r>
          </a:p>
          <a:p>
            <a:pPr marL="561975"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Visits Antioch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latin typeface="+mn-lt"/>
              </a:rPr>
              <a:t>Does not eat with them (playing the hypocrite)</a:t>
            </a:r>
          </a:p>
        </p:txBody>
      </p:sp>
    </p:spTree>
    <p:extLst>
      <p:ext uri="{BB962C8B-B14F-4D97-AF65-F5344CB8AC3E}">
        <p14:creationId xmlns:p14="http://schemas.microsoft.com/office/powerpoint/2010/main" val="27827951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7030A0"/>
                </a:solidFill>
              </a:rPr>
              <a:t>I Peter 1:10-11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60500"/>
            <a:ext cx="7848600" cy="3937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533400" indent="-533400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3200" i="1" dirty="0">
                <a:latin typeface="+mn-lt"/>
              </a:rPr>
              <a:t>10 Of this salvation the </a:t>
            </a:r>
            <a:r>
              <a:rPr lang="en-US" altLang="en-US" sz="3200" b="1" i="1" dirty="0">
                <a:solidFill>
                  <a:srgbClr val="7030A0"/>
                </a:solidFill>
                <a:latin typeface="+mn-lt"/>
              </a:rPr>
              <a:t>prophets</a:t>
            </a:r>
            <a:r>
              <a:rPr lang="en-US" altLang="en-US" sz="3200" i="1" dirty="0">
                <a:latin typeface="+mn-lt"/>
              </a:rPr>
              <a:t> have inquired and searched carefully, who </a:t>
            </a:r>
            <a:r>
              <a:rPr lang="en-US" altLang="en-US" sz="3200" b="1" i="1" dirty="0">
                <a:solidFill>
                  <a:srgbClr val="7030A0"/>
                </a:solidFill>
                <a:latin typeface="+mn-lt"/>
              </a:rPr>
              <a:t>prophesied</a:t>
            </a:r>
            <a:r>
              <a:rPr lang="en-US" altLang="en-US" sz="32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n-US" sz="3200" i="1" dirty="0">
                <a:latin typeface="+mn-lt"/>
              </a:rPr>
              <a:t>of the grace that would come to you, 11 searching what, or what manner of time, </a:t>
            </a:r>
            <a:r>
              <a:rPr lang="en-US" altLang="en-US" sz="3200" b="1" i="1" dirty="0">
                <a:solidFill>
                  <a:srgbClr val="7030A0"/>
                </a:solidFill>
                <a:latin typeface="+mn-lt"/>
              </a:rPr>
              <a:t>the Spirit of Christ who was in them </a:t>
            </a:r>
            <a:r>
              <a:rPr lang="en-US" altLang="en-US" sz="3200" i="1" dirty="0">
                <a:latin typeface="+mn-lt"/>
              </a:rPr>
              <a:t>was indicating when </a:t>
            </a:r>
            <a:r>
              <a:rPr lang="en-US" altLang="en-US" sz="3200" b="1" i="1" dirty="0">
                <a:solidFill>
                  <a:srgbClr val="7030A0"/>
                </a:solidFill>
                <a:latin typeface="+mn-lt"/>
              </a:rPr>
              <a:t>He testified </a:t>
            </a:r>
            <a:r>
              <a:rPr lang="en-US" altLang="en-US" sz="3200" i="1" dirty="0">
                <a:latin typeface="+mn-lt"/>
              </a:rPr>
              <a:t>beforehand the sufferings of Christ and the glories that would follow.</a:t>
            </a:r>
            <a:r>
              <a:rPr lang="en-US" altLang="en-US" sz="3200" dirty="0">
                <a:latin typeface="+mn-lt"/>
              </a:rPr>
              <a:t/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/>
            </a:r>
            <a:br>
              <a:rPr lang="en-US" altLang="en-US" sz="3200" dirty="0">
                <a:latin typeface="+mn-lt"/>
              </a:rPr>
            </a:br>
            <a:endParaRPr lang="en-US" altLang="en-US" sz="3200" dirty="0">
              <a:latin typeface="+mn-lt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+mn-lt"/>
              </a:rPr>
              <a:t>Peter’s View of  Scriptures </a:t>
            </a:r>
          </a:p>
        </p:txBody>
      </p:sp>
    </p:spTree>
    <p:extLst>
      <p:ext uri="{BB962C8B-B14F-4D97-AF65-F5344CB8AC3E}">
        <p14:creationId xmlns:p14="http://schemas.microsoft.com/office/powerpoint/2010/main" val="31081521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7030A0"/>
                </a:solidFill>
              </a:rPr>
              <a:t>II Peter 1:21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33731"/>
            <a:ext cx="7848600" cy="24765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33400" indent="-533400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sz="3200" i="1" baseline="30000" dirty="0">
                <a:latin typeface="+mn-lt"/>
              </a:rPr>
              <a:t>20 </a:t>
            </a:r>
            <a:r>
              <a:rPr lang="en-US" sz="3200" i="1" dirty="0">
                <a:latin typeface="+mn-lt"/>
              </a:rPr>
              <a:t>knowing this first of all, that no </a:t>
            </a: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prophecy of Scripture</a:t>
            </a:r>
            <a:r>
              <a:rPr lang="en-US" sz="3200" i="1" dirty="0">
                <a:latin typeface="+mn-lt"/>
              </a:rPr>
              <a:t> comes from someone's own interpretation. </a:t>
            </a:r>
            <a:r>
              <a:rPr lang="en-US" sz="3200" i="1" baseline="30000" dirty="0">
                <a:latin typeface="+mn-lt"/>
              </a:rPr>
              <a:t>21 </a:t>
            </a:r>
            <a:r>
              <a:rPr lang="en-US" sz="3200" i="1" dirty="0">
                <a:latin typeface="+mn-lt"/>
              </a:rPr>
              <a:t>For no </a:t>
            </a: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prophecy </a:t>
            </a:r>
            <a:r>
              <a:rPr lang="en-US" sz="3200" i="1" dirty="0">
                <a:latin typeface="+mn-lt"/>
              </a:rPr>
              <a:t>was ever produced by the will of man, but men spoke from God as they were </a:t>
            </a:r>
            <a:r>
              <a:rPr lang="en-US" sz="3200" b="1" i="1" dirty="0">
                <a:solidFill>
                  <a:srgbClr val="7030A0"/>
                </a:solidFill>
                <a:latin typeface="+mn-lt"/>
              </a:rPr>
              <a:t>carried along by the Holy Spirit.</a:t>
            </a:r>
            <a:r>
              <a:rPr lang="en-US" altLang="en-US" sz="2400" i="1" dirty="0">
                <a:latin typeface="+mn-lt"/>
              </a:rPr>
              <a:t/>
            </a:r>
            <a:br>
              <a:rPr lang="en-US" altLang="en-US" sz="2400" i="1" dirty="0">
                <a:latin typeface="+mn-lt"/>
              </a:rPr>
            </a:br>
            <a:endParaRPr lang="en-US" altLang="en-US" sz="3200" i="1" dirty="0">
              <a:latin typeface="+mn-lt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+mn-lt"/>
              </a:rPr>
              <a:t>Peter’s View of  Scriptures </a:t>
            </a:r>
          </a:p>
        </p:txBody>
      </p:sp>
    </p:spTree>
    <p:extLst>
      <p:ext uri="{BB962C8B-B14F-4D97-AF65-F5344CB8AC3E}">
        <p14:creationId xmlns:p14="http://schemas.microsoft.com/office/powerpoint/2010/main" val="30317135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7030A0"/>
                </a:solidFill>
              </a:rPr>
              <a:t>I Peter 1:12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51000"/>
            <a:ext cx="7848600" cy="3937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533400" indent="-533400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3600" i="1" dirty="0">
                <a:latin typeface="+mn-lt"/>
              </a:rPr>
              <a:t>12 To them it was </a:t>
            </a:r>
            <a:r>
              <a:rPr lang="en-US" altLang="en-US" sz="3600" b="1" i="1" dirty="0">
                <a:solidFill>
                  <a:srgbClr val="7030A0"/>
                </a:solidFill>
                <a:latin typeface="+mn-lt"/>
              </a:rPr>
              <a:t>revealed</a:t>
            </a:r>
            <a:r>
              <a:rPr lang="en-US" altLang="en-US" sz="36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n-US" sz="3600" i="1" dirty="0">
                <a:latin typeface="+mn-lt"/>
              </a:rPr>
              <a:t>that, not to themselves, but </a:t>
            </a:r>
            <a:r>
              <a:rPr lang="en-US" altLang="en-US" sz="3600" b="1" i="1" dirty="0">
                <a:solidFill>
                  <a:srgbClr val="7030A0"/>
                </a:solidFill>
                <a:latin typeface="+mn-lt"/>
              </a:rPr>
              <a:t>to us </a:t>
            </a:r>
            <a:r>
              <a:rPr lang="en-US" altLang="en-US" sz="3600" i="1" dirty="0">
                <a:latin typeface="+mn-lt"/>
              </a:rPr>
              <a:t>they were ministering the things which now have been reported to you through those </a:t>
            </a:r>
            <a:r>
              <a:rPr lang="en-US" altLang="en-US" sz="3600" b="1" i="1" dirty="0">
                <a:solidFill>
                  <a:srgbClr val="7030A0"/>
                </a:solidFill>
                <a:latin typeface="+mn-lt"/>
              </a:rPr>
              <a:t>who have preached the gospel to you by the Holy Spirit sent from heaven</a:t>
            </a:r>
            <a:r>
              <a:rPr lang="en-US" altLang="en-US" sz="3600" b="1" dirty="0">
                <a:solidFill>
                  <a:srgbClr val="7030A0"/>
                </a:solidFill>
                <a:latin typeface="+mn-lt"/>
              </a:rPr>
              <a:t> </a:t>
            </a:r>
            <a:br>
              <a:rPr lang="en-US" altLang="en-US" sz="3600" b="1" dirty="0">
                <a:solidFill>
                  <a:srgbClr val="7030A0"/>
                </a:solidFill>
                <a:latin typeface="+mn-lt"/>
              </a:rPr>
            </a:br>
            <a:r>
              <a:rPr lang="en-US" altLang="en-US" sz="3600" dirty="0">
                <a:latin typeface="+mn-lt"/>
              </a:rPr>
              <a:t/>
            </a:r>
            <a:br>
              <a:rPr lang="en-US" altLang="en-US" sz="3600" dirty="0">
                <a:latin typeface="+mn-lt"/>
              </a:rPr>
            </a:br>
            <a:endParaRPr lang="en-US" altLang="en-US" sz="3600" dirty="0">
              <a:latin typeface="+mn-lt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+mn-lt"/>
              </a:rPr>
              <a:t>Peter’s View of  Scriptures </a:t>
            </a:r>
          </a:p>
        </p:txBody>
      </p:sp>
    </p:spTree>
    <p:extLst>
      <p:ext uri="{BB962C8B-B14F-4D97-AF65-F5344CB8AC3E}">
        <p14:creationId xmlns:p14="http://schemas.microsoft.com/office/powerpoint/2010/main" val="28863832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7030A0"/>
                </a:solidFill>
              </a:rPr>
              <a:t>II Peter 3:15-16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51000"/>
            <a:ext cx="7848600" cy="3937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533400" indent="-533400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3200" i="1" dirty="0">
                <a:latin typeface="+mn-lt"/>
              </a:rPr>
              <a:t>Paul, according to the </a:t>
            </a:r>
            <a:r>
              <a:rPr lang="en-US" altLang="en-US" sz="3200" b="1" i="1" dirty="0">
                <a:solidFill>
                  <a:srgbClr val="7030A0"/>
                </a:solidFill>
                <a:latin typeface="+mn-lt"/>
              </a:rPr>
              <a:t>wisdom given to him, </a:t>
            </a:r>
            <a:r>
              <a:rPr lang="en-US" altLang="en-US" sz="3200" i="1" dirty="0">
                <a:latin typeface="+mn-lt"/>
              </a:rPr>
              <a:t>has written to you, 16 as also in all his </a:t>
            </a:r>
            <a:r>
              <a:rPr lang="en-US" altLang="en-US" sz="3200" b="1" i="1" dirty="0">
                <a:solidFill>
                  <a:srgbClr val="7030A0"/>
                </a:solidFill>
                <a:latin typeface="+mn-lt"/>
              </a:rPr>
              <a:t>epistles</a:t>
            </a:r>
            <a:r>
              <a:rPr lang="en-US" altLang="en-US" sz="3200" i="1" dirty="0">
                <a:latin typeface="+mn-lt"/>
              </a:rPr>
              <a:t>, speaking in them of these things, in which are some things hard to understand, which untaught and unstable people twist to their own destruction, as they do also </a:t>
            </a:r>
            <a:r>
              <a:rPr lang="en-US" altLang="en-US" sz="3200" b="1" i="1" dirty="0">
                <a:solidFill>
                  <a:srgbClr val="7030A0"/>
                </a:solidFill>
                <a:latin typeface="+mn-lt"/>
              </a:rPr>
              <a:t>the rest of the Scriptures.</a:t>
            </a:r>
            <a:r>
              <a:rPr lang="en-US" alt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+mn-lt"/>
              </a:rPr>
            </a:br>
            <a:r>
              <a:rPr lang="en-US" altLang="en-US" sz="3600" dirty="0">
                <a:latin typeface="+mn-lt"/>
              </a:rPr>
              <a:t/>
            </a:r>
            <a:br>
              <a:rPr lang="en-US" altLang="en-US" sz="3600" dirty="0">
                <a:latin typeface="+mn-lt"/>
              </a:rPr>
            </a:br>
            <a:endParaRPr lang="en-US" altLang="en-US" sz="3600" dirty="0">
              <a:latin typeface="+mn-lt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+mn-lt"/>
              </a:rPr>
              <a:t>Peter’s View of  Scriptures </a:t>
            </a:r>
          </a:p>
        </p:txBody>
      </p:sp>
    </p:spTree>
    <p:extLst>
      <p:ext uri="{BB962C8B-B14F-4D97-AF65-F5344CB8AC3E}">
        <p14:creationId xmlns:p14="http://schemas.microsoft.com/office/powerpoint/2010/main" val="33791717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n-lt"/>
              </a:rPr>
              <a:t>Introduction to First Peter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054" y="1057275"/>
            <a:ext cx="8774723" cy="37716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Author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“Peter, an apostle of Jesus Christ”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Addressees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“Pilgrims of the Dispersion in Pontus, Galatia, Cappadocia, Asia, and Bithynia”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Evidence that some were Jews:  1 Peter 1:1, 2:12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Evidence that some were Gentiles:  1 Peter 1:14, 18; 2:10; 4:3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They were Christians whose citizenship is in Heaven who lived in five districts of the Roman Empire (a region known as Asia Minor</a:t>
            </a:r>
            <a:r>
              <a:rPr lang="en-US" altLang="en-US" sz="2000" dirty="0" smtClean="0">
                <a:latin typeface="+mn-lt"/>
              </a:rPr>
              <a:t>)</a:t>
            </a:r>
            <a:endParaRPr lang="en-US" alt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9636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904A73-2DDF-4E1A-A149-B1C85A428E12}" type="slidenum">
              <a:rPr lang="en-US" altLang="en-US" sz="1400" b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4099" name="AutoShape 1027" descr="http://members.aol.com/Wisdomway/image115.gif"/>
          <p:cNvSpPr>
            <a:spLocks noChangeAspect="1" noChangeArrowheads="1"/>
          </p:cNvSpPr>
          <p:nvPr/>
        </p:nvSpPr>
        <p:spPr bwMode="auto">
          <a:xfrm>
            <a:off x="1606550" y="1095375"/>
            <a:ext cx="59324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AutoShape 1029" descr="http://members.aol.com/Wisdomway/image115.gif"/>
          <p:cNvSpPr>
            <a:spLocks noChangeAspect="1" noChangeArrowheads="1"/>
          </p:cNvSpPr>
          <p:nvPr/>
        </p:nvSpPr>
        <p:spPr bwMode="auto">
          <a:xfrm>
            <a:off x="1606550" y="1095375"/>
            <a:ext cx="59324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1" name="Picture 1030" descr="C:\Dad's Stuff\Bible Class Material\Textual Studies\New Testament Studies\Peter\seven churches 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98" b="1375"/>
          <a:stretch>
            <a:fillRect/>
          </a:stretch>
        </p:blipFill>
        <p:spPr bwMode="auto">
          <a:xfrm>
            <a:off x="0" y="-238125"/>
            <a:ext cx="9525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Oval 1031"/>
          <p:cNvSpPr>
            <a:spLocks noChangeArrowheads="1"/>
          </p:cNvSpPr>
          <p:nvPr/>
        </p:nvSpPr>
        <p:spPr bwMode="auto">
          <a:xfrm>
            <a:off x="7315200" y="438825"/>
            <a:ext cx="1143000" cy="519351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Oval 1032"/>
          <p:cNvSpPr>
            <a:spLocks noChangeArrowheads="1"/>
          </p:cNvSpPr>
          <p:nvPr/>
        </p:nvSpPr>
        <p:spPr bwMode="auto">
          <a:xfrm>
            <a:off x="7010400" y="1010325"/>
            <a:ext cx="1143000" cy="519351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Oval 1033"/>
          <p:cNvSpPr>
            <a:spLocks noChangeArrowheads="1"/>
          </p:cNvSpPr>
          <p:nvPr/>
        </p:nvSpPr>
        <p:spPr bwMode="auto">
          <a:xfrm>
            <a:off x="7162800" y="1581825"/>
            <a:ext cx="1600200" cy="519351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0" name="Oval 1034"/>
          <p:cNvSpPr>
            <a:spLocks noChangeArrowheads="1"/>
          </p:cNvSpPr>
          <p:nvPr/>
        </p:nvSpPr>
        <p:spPr bwMode="auto">
          <a:xfrm>
            <a:off x="4800600" y="1835824"/>
            <a:ext cx="2286000" cy="519351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1" name="Oval 1035"/>
          <p:cNvSpPr>
            <a:spLocks noChangeArrowheads="1"/>
          </p:cNvSpPr>
          <p:nvPr/>
        </p:nvSpPr>
        <p:spPr bwMode="auto">
          <a:xfrm>
            <a:off x="6248400" y="692825"/>
            <a:ext cx="1371600" cy="519351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490336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  <p:bldP spid="35850" grpId="0" animBg="1"/>
      <p:bldP spid="358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 Firm &amp; Be Stirred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tand-firm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715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n-lt"/>
              </a:rPr>
              <a:t>Introduction to First Peter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054" y="1057275"/>
            <a:ext cx="8774723" cy="37716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Author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“Peter, an apostle of Jesus Christ”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Addressees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“Pilgrims of the Dispersion in Pontus, Galatia, Cappadocia, Asia, and Bithynia”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Evidence that some were Jews:  1 Peter 1:1, 2:12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Evidence that some were Gentiles:  1 Peter 1:14, 18; 2:10; 4:3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They were Christians whose citizenship is in Heaven who lived in five districts of the Roman Empire (a region known as Asia Minor)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Place of Writing:  </a:t>
            </a:r>
            <a:r>
              <a:rPr lang="en-US" altLang="en-US" sz="2400" dirty="0" smtClean="0">
                <a:latin typeface="+mn-lt"/>
              </a:rPr>
              <a:t>Babylon (literal or figurative?)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n-lt"/>
              </a:rPr>
              <a:t>Mark was with Peter, and Silvanus may have been the messenger.</a:t>
            </a:r>
          </a:p>
        </p:txBody>
      </p:sp>
    </p:spTree>
    <p:extLst>
      <p:ext uri="{BB962C8B-B14F-4D97-AF65-F5344CB8AC3E}">
        <p14:creationId xmlns:p14="http://schemas.microsoft.com/office/powerpoint/2010/main" val="5856127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03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+mn-lt"/>
              </a:rPr>
              <a:t>Nature of Persecution in First Peter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" y="842108"/>
            <a:ext cx="8475785" cy="401124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Specific Persecutions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Thought (called) strange (4:4)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Spoken of as evil (4:4)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Spoken against (3:16)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Good manner of life reviled (3:16)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Accused of evil deeds (2:12)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Reproached in connection with the name of Christ (4:14)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Punished for being a Christian (4:16)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Possible Reasons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“Not afraid” – independence from worldly influence (3:13,14)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“Free” from the world / sin – independence from worldly thought (2:16)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 smtClean="0">
                <a:latin typeface="+mn-lt"/>
              </a:rPr>
              <a:t>Offensive doctrines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>
                <a:latin typeface="+mn-lt"/>
              </a:rPr>
              <a:t>As we study First Peter, make a list of some of the doctrines that non-Christians may have considered offensive. </a:t>
            </a:r>
          </a:p>
        </p:txBody>
      </p:sp>
    </p:spTree>
    <p:extLst>
      <p:ext uri="{BB962C8B-B14F-4D97-AF65-F5344CB8AC3E}">
        <p14:creationId xmlns:p14="http://schemas.microsoft.com/office/powerpoint/2010/main" val="28958094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124090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n-lt"/>
              </a:rPr>
              <a:t>Theme of First Peter</a:t>
            </a:r>
          </a:p>
        </p:txBody>
      </p:sp>
      <p:sp>
        <p:nvSpPr>
          <p:cNvPr id="409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228600" y="962290"/>
            <a:ext cx="8458200" cy="377163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Enduring trials and suffering through the hope of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glory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(Stand Firm)</a:t>
            </a:r>
            <a:endParaRPr lang="en-US" altLang="en-US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Suffer (</a:t>
            </a:r>
            <a:r>
              <a:rPr lang="en-US" alt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pascho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) – used 16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Pain or grief inflicted by those around them as a result of doing right or living godly (not by illness or one’s own misconduct).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Glory (</a:t>
            </a:r>
            <a:r>
              <a:rPr lang="en-US" alt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doxa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) – used 15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Honor resulting from a good opinion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Glorification of believers – “The state of blessedness into which believers are to enter hereafter”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Glorify God – To praise, extol, magnify, celebrate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+mn-lt"/>
              </a:rPr>
              <a:t>Glory of God – His magnificence and splendor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 smtClean="0">
                <a:latin typeface="+mn-lt"/>
              </a:rPr>
              <a:t>“Of the nature and acts of God in self-manifestation – what He essentially is and does, as exhibited in the way he reveals Himself, and particularly in the person of Christ”</a:t>
            </a:r>
          </a:p>
        </p:txBody>
      </p:sp>
    </p:spTree>
    <p:extLst>
      <p:ext uri="{BB962C8B-B14F-4D97-AF65-F5344CB8AC3E}">
        <p14:creationId xmlns:p14="http://schemas.microsoft.com/office/powerpoint/2010/main" val="3580665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Peter’s Experience in Relationship</a:t>
            </a:r>
            <a:br>
              <a:rPr lang="en-US" altLang="en-US" sz="3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US" altLang="en-US" sz="3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to the Theme of First Peter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n-lt"/>
              </a:rPr>
              <a:t>Did he witness Jesus suffering?</a:t>
            </a:r>
          </a:p>
          <a:p>
            <a:pPr eaLnBrk="1" hangingPunct="1"/>
            <a:r>
              <a:rPr lang="en-US" altLang="en-US" dirty="0" smtClean="0">
                <a:latin typeface="+mn-lt"/>
              </a:rPr>
              <a:t>Did he suffer himself as a Christian?</a:t>
            </a:r>
          </a:p>
          <a:p>
            <a:pPr lvl="1" eaLnBrk="1" hangingPunct="1"/>
            <a:r>
              <a:rPr lang="en-US" altLang="en-US" dirty="0" smtClean="0">
                <a:latin typeface="+mn-lt"/>
              </a:rPr>
              <a:t>Did he experience persecution?</a:t>
            </a:r>
          </a:p>
          <a:p>
            <a:pPr lvl="1" eaLnBrk="1" hangingPunct="1"/>
            <a:r>
              <a:rPr lang="en-US" altLang="en-US" dirty="0" smtClean="0">
                <a:latin typeface="+mn-lt"/>
              </a:rPr>
              <a:t>Did he ever fail during trials?</a:t>
            </a:r>
          </a:p>
          <a:p>
            <a:pPr lvl="1" eaLnBrk="1" hangingPunct="1"/>
            <a:r>
              <a:rPr lang="en-US" altLang="en-US" dirty="0" smtClean="0">
                <a:latin typeface="+mn-lt"/>
              </a:rPr>
              <a:t>Did he persevere despite great pressure?</a:t>
            </a:r>
          </a:p>
          <a:p>
            <a:pPr eaLnBrk="1" hangingPunct="1"/>
            <a:r>
              <a:rPr lang="en-US" altLang="en-US" dirty="0" smtClean="0">
                <a:latin typeface="+mn-lt"/>
              </a:rPr>
              <a:t>Did he witness Jesus being glorified?</a:t>
            </a:r>
          </a:p>
        </p:txBody>
      </p:sp>
    </p:spTree>
    <p:extLst>
      <p:ext uri="{BB962C8B-B14F-4D97-AF65-F5344CB8AC3E}">
        <p14:creationId xmlns:p14="http://schemas.microsoft.com/office/powerpoint/2010/main" val="38620683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304800" y="2730500"/>
            <a:ext cx="845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flipV="1">
            <a:off x="2133600" y="762000"/>
            <a:ext cx="0" cy="146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873250" y="222250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+mn-lt"/>
              </a:rPr>
              <a:t>60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77850" y="222250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+mn-lt"/>
              </a:rPr>
              <a:t>58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048000" y="222250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+mn-lt"/>
              </a:rPr>
              <a:t>62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419600" y="222250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+mn-lt"/>
              </a:rPr>
              <a:t>64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759450" y="222250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+mn-lt"/>
              </a:rPr>
              <a:t>66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054850" y="222250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+mn-lt"/>
              </a:rPr>
              <a:t>68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8121650" y="222250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+mn-lt"/>
              </a:rPr>
              <a:t>70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1627523" y="63500"/>
            <a:ext cx="10470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Paul to</a:t>
            </a:r>
          </a:p>
          <a:p>
            <a:pPr algn="ctr"/>
            <a:r>
              <a:rPr lang="en-US" altLang="en-US">
                <a:latin typeface="+mn-lt"/>
              </a:rPr>
              <a:t>Rome</a:t>
            </a: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102842" y="4122899"/>
            <a:ext cx="13453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latin typeface="+mn-lt"/>
              </a:rPr>
              <a:t>Romans</a:t>
            </a:r>
          </a:p>
          <a:p>
            <a:pPr algn="ctr"/>
            <a:r>
              <a:rPr lang="en-US" altLang="en-US" dirty="0">
                <a:latin typeface="+mn-lt"/>
              </a:rPr>
              <a:t>written;</a:t>
            </a:r>
          </a:p>
          <a:p>
            <a:pPr algn="ctr"/>
            <a:r>
              <a:rPr lang="en-US" altLang="en-US" dirty="0">
                <a:latin typeface="+mn-lt"/>
              </a:rPr>
              <a:t>Peter not</a:t>
            </a:r>
          </a:p>
          <a:p>
            <a:pPr algn="ctr"/>
            <a:r>
              <a:rPr lang="en-US" altLang="en-US" dirty="0">
                <a:latin typeface="+mn-lt"/>
              </a:rPr>
              <a:t>in Rome</a:t>
            </a:r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685800" y="28575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4094886" y="4087813"/>
            <a:ext cx="129575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dirty="0">
                <a:latin typeface="+mn-lt"/>
              </a:rPr>
              <a:t>Great</a:t>
            </a:r>
          </a:p>
          <a:p>
            <a:pPr algn="ctr"/>
            <a:r>
              <a:rPr lang="en-US" altLang="en-US" sz="2800" dirty="0" smtClean="0">
                <a:latin typeface="+mn-lt"/>
              </a:rPr>
              <a:t>fire in</a:t>
            </a:r>
            <a:endParaRPr lang="en-US" altLang="en-US" sz="2800" dirty="0">
              <a:latin typeface="+mn-lt"/>
            </a:endParaRPr>
          </a:p>
          <a:p>
            <a:pPr algn="ctr"/>
            <a:r>
              <a:rPr lang="en-US" altLang="en-US" sz="2800" dirty="0">
                <a:latin typeface="+mn-lt"/>
              </a:rPr>
              <a:t>Rome</a:t>
            </a:r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>
            <a:off x="4724400" y="2857500"/>
            <a:ext cx="0" cy="120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 flipV="1">
            <a:off x="4800600" y="1587500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3847255" y="293688"/>
            <a:ext cx="16653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Beginning</a:t>
            </a:r>
          </a:p>
          <a:p>
            <a:pPr algn="ctr"/>
            <a:r>
              <a:rPr lang="en-US" altLang="en-US">
                <a:latin typeface="+mn-lt"/>
              </a:rPr>
              <a:t>of</a:t>
            </a:r>
          </a:p>
          <a:p>
            <a:pPr algn="ctr"/>
            <a:r>
              <a:rPr lang="en-US" altLang="en-US">
                <a:latin typeface="+mn-lt"/>
              </a:rPr>
              <a:t>Nero’s</a:t>
            </a:r>
          </a:p>
          <a:p>
            <a:pPr algn="ctr"/>
            <a:r>
              <a:rPr lang="en-US" altLang="en-US">
                <a:latin typeface="+mn-lt"/>
              </a:rPr>
              <a:t>persecution</a:t>
            </a: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2577131" y="4156443"/>
            <a:ext cx="12747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latin typeface="+mn-lt"/>
              </a:rPr>
              <a:t>Mark</a:t>
            </a:r>
          </a:p>
          <a:p>
            <a:pPr algn="ctr"/>
            <a:r>
              <a:rPr lang="en-US" altLang="en-US" dirty="0">
                <a:latin typeface="+mn-lt"/>
              </a:rPr>
              <a:t>in</a:t>
            </a:r>
          </a:p>
          <a:p>
            <a:pPr algn="ctr"/>
            <a:r>
              <a:rPr lang="en-US" altLang="en-US" dirty="0">
                <a:latin typeface="+mn-lt"/>
              </a:rPr>
              <a:t>Rome</a:t>
            </a:r>
          </a:p>
          <a:p>
            <a:pPr algn="ctr"/>
            <a:r>
              <a:rPr lang="en-US" altLang="en-US" dirty="0">
                <a:latin typeface="+mn-lt"/>
              </a:rPr>
              <a:t>Col. 4:10</a:t>
            </a:r>
          </a:p>
        </p:txBody>
      </p:sp>
      <p:sp>
        <p:nvSpPr>
          <p:cNvPr id="3092" name="Text Box 19"/>
          <p:cNvSpPr txBox="1">
            <a:spLocks noChangeArrowheads="1"/>
          </p:cNvSpPr>
          <p:nvPr/>
        </p:nvSpPr>
        <p:spPr bwMode="auto">
          <a:xfrm>
            <a:off x="4876800" y="3111500"/>
            <a:ext cx="14511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+mn-lt"/>
              </a:rPr>
              <a:t>Peter</a:t>
            </a:r>
          </a:p>
          <a:p>
            <a:r>
              <a:rPr lang="en-US" altLang="en-US">
                <a:latin typeface="+mn-lt"/>
              </a:rPr>
              <a:t>killed</a:t>
            </a:r>
          </a:p>
          <a:p>
            <a:r>
              <a:rPr lang="en-US" altLang="en-US">
                <a:latin typeface="+mn-lt"/>
              </a:rPr>
              <a:t>(tradition)</a:t>
            </a:r>
          </a:p>
        </p:txBody>
      </p:sp>
      <p:sp>
        <p:nvSpPr>
          <p:cNvPr id="3093" name="Line 20"/>
          <p:cNvSpPr>
            <a:spLocks noChangeShapeType="1"/>
          </p:cNvSpPr>
          <p:nvPr/>
        </p:nvSpPr>
        <p:spPr bwMode="auto">
          <a:xfrm>
            <a:off x="5029200" y="2794000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7040564" y="3111500"/>
            <a:ext cx="14511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+mn-lt"/>
              </a:rPr>
              <a:t>Paul</a:t>
            </a:r>
          </a:p>
          <a:p>
            <a:r>
              <a:rPr lang="en-US" altLang="en-US">
                <a:latin typeface="+mn-lt"/>
              </a:rPr>
              <a:t>killed</a:t>
            </a:r>
          </a:p>
          <a:p>
            <a:r>
              <a:rPr lang="en-US" altLang="en-US">
                <a:latin typeface="+mn-lt"/>
              </a:rPr>
              <a:t>(tradition)</a:t>
            </a:r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>
            <a:off x="7391400" y="2794000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Text Box 23"/>
          <p:cNvSpPr txBox="1">
            <a:spLocks noChangeArrowheads="1"/>
          </p:cNvSpPr>
          <p:nvPr/>
        </p:nvSpPr>
        <p:spPr bwMode="auto">
          <a:xfrm>
            <a:off x="5557917" y="317500"/>
            <a:ext cx="10999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Jewish </a:t>
            </a:r>
          </a:p>
          <a:p>
            <a:pPr algn="ctr"/>
            <a:r>
              <a:rPr lang="en-US" altLang="en-US">
                <a:latin typeface="+mn-lt"/>
              </a:rPr>
              <a:t>War</a:t>
            </a:r>
          </a:p>
          <a:p>
            <a:pPr algn="ctr"/>
            <a:r>
              <a:rPr lang="en-US" altLang="en-US">
                <a:latin typeface="+mn-lt"/>
              </a:rPr>
              <a:t>begins</a:t>
            </a:r>
          </a:p>
        </p:txBody>
      </p:sp>
      <p:sp>
        <p:nvSpPr>
          <p:cNvPr id="3097" name="Line 24"/>
          <p:cNvSpPr>
            <a:spLocks noChangeShapeType="1"/>
          </p:cNvSpPr>
          <p:nvPr/>
        </p:nvSpPr>
        <p:spPr bwMode="auto">
          <a:xfrm flipV="1">
            <a:off x="6096000" y="14605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7319976" y="317500"/>
            <a:ext cx="1443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>
                <a:latin typeface="+mn-lt"/>
              </a:rPr>
              <a:t>Jerusalem</a:t>
            </a:r>
          </a:p>
          <a:p>
            <a:pPr algn="r"/>
            <a:r>
              <a:rPr lang="en-US" altLang="en-US">
                <a:latin typeface="+mn-lt"/>
              </a:rPr>
              <a:t>destroyed</a:t>
            </a:r>
          </a:p>
        </p:txBody>
      </p:sp>
      <p:sp>
        <p:nvSpPr>
          <p:cNvPr id="3099" name="Line 26"/>
          <p:cNvSpPr>
            <a:spLocks noChangeShapeType="1"/>
          </p:cNvSpPr>
          <p:nvPr/>
        </p:nvSpPr>
        <p:spPr bwMode="auto">
          <a:xfrm flipV="1">
            <a:off x="8458200" y="10795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Line 27"/>
          <p:cNvSpPr>
            <a:spLocks noChangeShapeType="1"/>
          </p:cNvSpPr>
          <p:nvPr/>
        </p:nvSpPr>
        <p:spPr bwMode="auto">
          <a:xfrm>
            <a:off x="3200400" y="2857500"/>
            <a:ext cx="0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Text Box 28"/>
          <p:cNvSpPr txBox="1">
            <a:spLocks noChangeArrowheads="1"/>
          </p:cNvSpPr>
          <p:nvPr/>
        </p:nvSpPr>
        <p:spPr bwMode="auto">
          <a:xfrm>
            <a:off x="6522110" y="4311829"/>
            <a:ext cx="159954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dirty="0">
                <a:latin typeface="+mn-lt"/>
              </a:rPr>
              <a:t>Mark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+mn-lt"/>
              </a:rPr>
              <a:t>called to</a:t>
            </a:r>
            <a:endParaRPr lang="en-US" altLang="en-US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+mn-lt"/>
              </a:rPr>
              <a:t>Rome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+mn-lt"/>
              </a:rPr>
              <a:t>2 Tim. 4:11</a:t>
            </a:r>
          </a:p>
        </p:txBody>
      </p:sp>
      <p:sp>
        <p:nvSpPr>
          <p:cNvPr id="3102" name="Line 29"/>
          <p:cNvSpPr>
            <a:spLocks noChangeShapeType="1"/>
          </p:cNvSpPr>
          <p:nvPr/>
        </p:nvSpPr>
        <p:spPr bwMode="auto">
          <a:xfrm flipV="1">
            <a:off x="7010400" y="28575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Text Box 30"/>
          <p:cNvSpPr txBox="1">
            <a:spLocks noChangeArrowheads="1"/>
          </p:cNvSpPr>
          <p:nvPr/>
        </p:nvSpPr>
        <p:spPr bwMode="auto">
          <a:xfrm>
            <a:off x="3826037" y="3302000"/>
            <a:ext cx="9188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2 Pet.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?</a:t>
            </a:r>
          </a:p>
        </p:txBody>
      </p:sp>
      <p:sp>
        <p:nvSpPr>
          <p:cNvPr id="3104" name="Line 31"/>
          <p:cNvSpPr>
            <a:spLocks noChangeShapeType="1"/>
          </p:cNvSpPr>
          <p:nvPr/>
        </p:nvSpPr>
        <p:spPr bwMode="auto">
          <a:xfrm>
            <a:off x="4495800" y="279400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Text Box 32"/>
          <p:cNvSpPr txBox="1">
            <a:spLocks noChangeArrowheads="1"/>
          </p:cNvSpPr>
          <p:nvPr/>
        </p:nvSpPr>
        <p:spPr bwMode="auto">
          <a:xfrm>
            <a:off x="1237541" y="3048000"/>
            <a:ext cx="14269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1 Peter</a:t>
            </a:r>
          </a:p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37157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7030A0"/>
                </a:solidFill>
              </a:rPr>
              <a:t>Selected Events in the Life of Peter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33500"/>
            <a:ext cx="8534400" cy="3556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>
                <a:latin typeface="+mn-lt"/>
              </a:rPr>
              <a:t>Apostle				Mark 3:16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 err="1">
                <a:latin typeface="+mn-lt"/>
              </a:rPr>
              <a:t>Jairus</a:t>
            </a:r>
            <a:r>
              <a:rPr lang="en-US" altLang="en-US" sz="3200" dirty="0">
                <a:latin typeface="+mn-lt"/>
              </a:rPr>
              <a:t>’ Daughter		Mark 5:22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>
                <a:latin typeface="+mn-lt"/>
              </a:rPr>
              <a:t>Transfiguration		Matt. 17:1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>
                <a:latin typeface="+mn-lt"/>
              </a:rPr>
              <a:t>Gethsemane			Matt. 26:37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>
                <a:latin typeface="+mn-lt"/>
              </a:rPr>
              <a:t>Walking on the Sea	Matt. 14:29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>
                <a:latin typeface="+mn-lt"/>
              </a:rPr>
              <a:t>Denial				Luke 22:57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>
                <a:latin typeface="+mn-lt"/>
              </a:rPr>
              <a:t>Witness			Luke 24:34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n-US" sz="3200" dirty="0">
                <a:latin typeface="+mn-lt"/>
              </a:rPr>
              <a:t>Questioned			John 21:15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altLang="en-US" sz="3200" dirty="0"/>
          </a:p>
          <a:p>
            <a:pPr marL="838200" lvl="1" indent="-3810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z="2800" dirty="0"/>
          </a:p>
          <a:p>
            <a:pPr marL="838200" lvl="1" indent="-3810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800" dirty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altLang="en-US" sz="3200" dirty="0"/>
          </a:p>
          <a:p>
            <a:pPr marL="457200" indent="-457200">
              <a:lnSpc>
                <a:spcPct val="80000"/>
              </a:lnSpc>
              <a:buSzTx/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28600" y="56059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Arial" charset="0"/>
              </a:rPr>
              <a:t>I Peter</a:t>
            </a:r>
          </a:p>
        </p:txBody>
      </p:sp>
    </p:spTree>
    <p:extLst>
      <p:ext uri="{BB962C8B-B14F-4D97-AF65-F5344CB8AC3E}">
        <p14:creationId xmlns:p14="http://schemas.microsoft.com/office/powerpoint/2010/main" val="317246198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49204"/>
            <a:ext cx="8229600" cy="952500"/>
          </a:xfrm>
        </p:spPr>
        <p:txBody>
          <a:bodyPr/>
          <a:lstStyle/>
          <a:p>
            <a:r>
              <a:rPr lang="en-US" dirty="0" smtClean="0"/>
              <a:t>Class Lesson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163501"/>
              </p:ext>
            </p:extLst>
          </p:nvPr>
        </p:nvGraphicFramePr>
        <p:xfrm>
          <a:off x="152400" y="698500"/>
          <a:ext cx="8839200" cy="4733363"/>
        </p:xfrm>
        <a:graphic>
          <a:graphicData uri="http://schemas.openxmlformats.org/drawingml/2006/table">
            <a:tbl>
              <a:tblPr/>
              <a:tblGrid>
                <a:gridCol w="457200"/>
                <a:gridCol w="2438400"/>
                <a:gridCol w="3733800"/>
                <a:gridCol w="914400"/>
                <a:gridCol w="1295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Title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Content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Teacher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Introduction &amp; Overview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Introduction, plus Godliness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  <a:endParaRPr kumimoji="0" 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Sun, 7/19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Selflessness &amp; Sacrifice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Selflessness, Humility , Meekness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Wed, 7/22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Forbearing &amp; Forgiving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Forbearance &amp; Forgiveness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Sun, 7/26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Contentment &amp; Kindness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Contentment &amp; Kindness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Wed, 7/29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Husbands &amp; Headship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Husbands: Sacrificial leadership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Sun, 8/2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Wives &amp; Submission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Wives: Submission &amp; Responsibility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Wed, 8/5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Personal Relationships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Personal Relationship (Romance)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Sun, 8/9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Case Studies 1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Self-centeredness;  Separate lives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Wed, 8/12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Case Studies 2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Annoyances &amp; Unmet Expectations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Sun, 8/16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Case Studies 3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Spiritual Leadership &amp; Priorities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Wed, 8/19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Case Studies 4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Maintaining Roles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Sun, 8/23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Case Studies 5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Unfaithfulness &amp; Forgiveness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Wed, 8/26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Case Studies 6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Tragedy, Crisis, Discouragement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Sun, 8/30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41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4579D9-E87A-4F3F-B82A-0393A1ACDF2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019300"/>
            <a:ext cx="8763000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18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A77A5-143B-4F18-8EAF-8182A4D924D6}" type="slidenum">
              <a:rPr lang="en-US" altLang="en-US" sz="1400" b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Major Point Outline of I Peter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6000"/>
            <a:ext cx="8686800" cy="4064000"/>
          </a:xfrm>
        </p:spPr>
        <p:txBody>
          <a:bodyPr>
            <a:normAutofit fontScale="92500" lnSpcReduction="10000"/>
          </a:bodyPr>
          <a:lstStyle/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Introduction  	(1:1,2)</a:t>
            </a:r>
          </a:p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The Great Salvation 	(1:3-12)</a:t>
            </a:r>
          </a:p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The Products of Salvation 	(1:13-2:10)</a:t>
            </a:r>
          </a:p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The Duties of the Christian 	(2:11-3:12)</a:t>
            </a:r>
          </a:p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Suffering as a Christian 	(3:13-4:19)</a:t>
            </a:r>
          </a:p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Exhortation to Shepherds 	(5:1-5)</a:t>
            </a:r>
          </a:p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Exhortations to Soldiers 	(5:6-11)</a:t>
            </a:r>
          </a:p>
          <a:p>
            <a:pPr marL="711200" indent="-711200">
              <a:buFontTx/>
              <a:buAutoNum type="romanUcPeriod"/>
              <a:tabLst>
                <a:tab pos="6229350" algn="l"/>
              </a:tabLst>
            </a:pPr>
            <a:r>
              <a:rPr lang="en-US" altLang="en-US" sz="3200" dirty="0" smtClean="0">
                <a:latin typeface="+mn-lt"/>
              </a:rPr>
              <a:t>Conclusions 	(5:12,13)</a:t>
            </a:r>
          </a:p>
        </p:txBody>
      </p:sp>
    </p:spTree>
    <p:extLst>
      <p:ext uri="{BB962C8B-B14F-4D97-AF65-F5344CB8AC3E}">
        <p14:creationId xmlns:p14="http://schemas.microsoft.com/office/powerpoint/2010/main" val="42103377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767696"/>
            <a:ext cx="5715000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Introduction  </a:t>
            </a:r>
            <a:r>
              <a:rPr lang="en-US" altLang="en-US" dirty="0"/>
              <a:t>		</a:t>
            </a:r>
            <a:r>
              <a:rPr lang="en-US" altLang="en-US" dirty="0">
                <a:solidFill>
                  <a:srgbClr val="FFFF00"/>
                </a:solidFill>
              </a:rPr>
              <a:t>1:1,2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Great Salvation </a:t>
            </a:r>
            <a:r>
              <a:rPr lang="en-US" altLang="en-US" dirty="0"/>
              <a:t>	</a:t>
            </a:r>
            <a:r>
              <a:rPr lang="en-US" altLang="en-US" dirty="0" smtClean="0">
                <a:solidFill>
                  <a:srgbClr val="FFFF00"/>
                </a:solidFill>
              </a:rPr>
              <a:t>1:3-12</a:t>
            </a:r>
            <a:endParaRPr lang="en-US" altLang="en-US" dirty="0">
              <a:solidFill>
                <a:srgbClr val="FFFF00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The Nature of the Salvation 	</a:t>
            </a:r>
            <a:r>
              <a:rPr lang="en-US" altLang="en-US" sz="1400" dirty="0" smtClean="0">
                <a:solidFill>
                  <a:srgbClr val="CCECFF"/>
                </a:solidFill>
              </a:rPr>
              <a:t>	1:3-9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The Revelation of the Salvation 	1:10-12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Products of Salvation </a:t>
            </a:r>
            <a:r>
              <a:rPr lang="en-US" altLang="en-US" dirty="0"/>
              <a:t>		</a:t>
            </a:r>
            <a:r>
              <a:rPr lang="en-US" altLang="en-US" dirty="0">
                <a:solidFill>
                  <a:srgbClr val="FFFF00"/>
                </a:solidFill>
              </a:rPr>
              <a:t>1:13-2:10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Holiness 	1:13-16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Reverence </a:t>
            </a:r>
            <a:r>
              <a:rPr lang="en-US" altLang="en-US" sz="1400" dirty="0" smtClean="0">
                <a:solidFill>
                  <a:srgbClr val="CCECFF"/>
                </a:solidFill>
              </a:rPr>
              <a:t>1:17-21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Love 	1:22-25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Growth 	2:1-3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Sacrifices 	2:4-8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Testimony	2:9,10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Duties of the Christian </a:t>
            </a:r>
            <a:r>
              <a:rPr lang="en-US" altLang="en-US" dirty="0"/>
              <a:t>	</a:t>
            </a:r>
            <a:r>
              <a:rPr lang="en-US" altLang="en-US" dirty="0" smtClean="0">
                <a:solidFill>
                  <a:srgbClr val="FFFF00"/>
                </a:solidFill>
              </a:rPr>
              <a:t>2:11-3:12</a:t>
            </a:r>
            <a:endParaRPr lang="en-US" altLang="en-US" dirty="0">
              <a:solidFill>
                <a:srgbClr val="FFFF00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Before Gentiles (</a:t>
            </a:r>
            <a:r>
              <a:rPr lang="en-US" altLang="en-US" sz="1400" dirty="0" err="1" smtClean="0">
                <a:solidFill>
                  <a:srgbClr val="CCECFF"/>
                </a:solidFill>
              </a:rPr>
              <a:t>Introd</a:t>
            </a:r>
            <a:r>
              <a:rPr lang="en-US" altLang="en-US" sz="1400" dirty="0" smtClean="0">
                <a:solidFill>
                  <a:srgbClr val="CCECFF"/>
                </a:solidFill>
              </a:rPr>
              <a:t>.) 	2:11,12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To the State 	</a:t>
            </a:r>
            <a:r>
              <a:rPr lang="en-US" altLang="en-US" sz="1400" dirty="0" smtClean="0">
                <a:solidFill>
                  <a:srgbClr val="CCECFF"/>
                </a:solidFill>
              </a:rPr>
              <a:t>		2:13-17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To Masters 	</a:t>
            </a:r>
            <a:r>
              <a:rPr lang="en-US" altLang="en-US" sz="1400" dirty="0" smtClean="0">
                <a:solidFill>
                  <a:srgbClr val="CCECFF"/>
                </a:solidFill>
              </a:rPr>
              <a:t>		2:18-25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To Family:  Husbands, Wives, Brethren  	3:1-12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Suffering as a Christian </a:t>
            </a:r>
            <a:r>
              <a:rPr lang="en-US" altLang="en-US" dirty="0"/>
              <a:t>		</a:t>
            </a:r>
            <a:r>
              <a:rPr lang="en-US" altLang="en-US" dirty="0">
                <a:solidFill>
                  <a:srgbClr val="FFFF00"/>
                </a:solidFill>
              </a:rPr>
              <a:t>3:13-4:19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Suffering for Righteousness 	</a:t>
            </a:r>
            <a:r>
              <a:rPr lang="en-US" altLang="en-US" sz="1400" dirty="0" smtClean="0">
                <a:solidFill>
                  <a:srgbClr val="CCECFF"/>
                </a:solidFill>
              </a:rPr>
              <a:t>	3:13-17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Christ, an Example of Suffering 	3:18-22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Purpose of Suffering 	</a:t>
            </a:r>
            <a:r>
              <a:rPr lang="en-US" altLang="en-US" sz="1400" dirty="0" smtClean="0">
                <a:solidFill>
                  <a:srgbClr val="CCECFF"/>
                </a:solidFill>
              </a:rPr>
              <a:t>		4:1-6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Responsibilities to One Another 	4:7-11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400" dirty="0">
                <a:solidFill>
                  <a:srgbClr val="CCECFF"/>
                </a:solidFill>
              </a:rPr>
              <a:t>Consolation of Suffering 	</a:t>
            </a:r>
            <a:r>
              <a:rPr lang="en-US" altLang="en-US" sz="1400" dirty="0" smtClean="0">
                <a:solidFill>
                  <a:srgbClr val="CCECFF"/>
                </a:solidFill>
              </a:rPr>
              <a:t>	4:12-19</a:t>
            </a:r>
            <a:endParaRPr lang="en-US" altLang="en-US" sz="1400" dirty="0">
              <a:solidFill>
                <a:srgbClr val="CCECFF"/>
              </a:solidFill>
            </a:endParaRP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Exhortation to Shepherds </a:t>
            </a:r>
            <a:r>
              <a:rPr lang="en-US" altLang="en-US" dirty="0"/>
              <a:t>		</a:t>
            </a:r>
            <a:r>
              <a:rPr lang="en-US" altLang="en-US" dirty="0">
                <a:solidFill>
                  <a:srgbClr val="FFFF00"/>
                </a:solidFill>
              </a:rPr>
              <a:t>5:1-5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Exhortations to Soldiers </a:t>
            </a:r>
            <a:r>
              <a:rPr lang="en-US" altLang="en-US" dirty="0"/>
              <a:t>		</a:t>
            </a:r>
            <a:r>
              <a:rPr lang="en-US" altLang="en-US" dirty="0">
                <a:solidFill>
                  <a:srgbClr val="FFFF00"/>
                </a:solidFill>
              </a:rPr>
              <a:t>5:6-11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Conclusions</a:t>
            </a:r>
            <a:r>
              <a:rPr lang="en-US" altLang="en-US" dirty="0"/>
              <a:t> 		</a:t>
            </a:r>
            <a:r>
              <a:rPr lang="en-US" altLang="en-US" dirty="0" smtClean="0"/>
              <a:t>		</a:t>
            </a:r>
            <a:r>
              <a:rPr lang="en-US" altLang="en-US" dirty="0" smtClean="0">
                <a:solidFill>
                  <a:srgbClr val="FFFF00"/>
                </a:solidFill>
              </a:rPr>
              <a:t>5:12,13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-5400000">
            <a:off x="-2065530" y="2514801"/>
            <a:ext cx="52597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Outline of First Peter</a:t>
            </a:r>
          </a:p>
        </p:txBody>
      </p:sp>
    </p:spTree>
    <p:extLst>
      <p:ext uri="{BB962C8B-B14F-4D97-AF65-F5344CB8AC3E}">
        <p14:creationId xmlns:p14="http://schemas.microsoft.com/office/powerpoint/2010/main" val="22000327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49204"/>
            <a:ext cx="8229600" cy="8330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Class Lesson Schedule</a:t>
            </a:r>
          </a:p>
        </p:txBody>
      </p:sp>
      <p:sp>
        <p:nvSpPr>
          <p:cNvPr id="41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4579D9-E87A-4F3F-B82A-0393A1ACDF25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53350"/>
              </p:ext>
            </p:extLst>
          </p:nvPr>
        </p:nvGraphicFramePr>
        <p:xfrm>
          <a:off x="171450" y="589079"/>
          <a:ext cx="8829674" cy="4834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077"/>
                <a:gridCol w="4497542"/>
                <a:gridCol w="1055391"/>
                <a:gridCol w="1002544"/>
                <a:gridCol w="1523120"/>
              </a:tblGrid>
              <a:tr h="2429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Lesson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Title/Material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Teacher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39370" indent="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Introduction to I Peter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Russ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Sunday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May 29,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Firm in Salvation (I Peter 1:1-12)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Russ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Stand Firm in Hope &amp; Holiness (I Peter 1:13-2:10)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Phillip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Sunday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5,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VBS – Special Class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Wednesday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8,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5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Firm in Community and Family (I Peter 2:11-3:12)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Sunday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12,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Stand Firm in Zeal during Suffering (I Peter 3:13-4:19)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15,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Firm with the Chief Shepherd (I Peter 5:1-13)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19,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Introduction to II Peter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Russ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22,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Stirring Up our Spiritual Growth (II Peter 1:1-21)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26,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390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9</a:t>
                      </a: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Stirring Up Pure Doctrine and Pure Living (II Peter 2:1-22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Phillip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Wednesday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29,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2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Contending for the Faith (Jude)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3,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2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Stirring Up our Insight (II Peter 3:1-18)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6,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2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Grounded &amp; Growing in Difficult Times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10,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Review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13,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8284" y="789940"/>
            <a:ext cx="8619909" cy="2308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715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DC781-FBD1-4C28-80B6-C4F825A100D1}" type="slidenum">
              <a:rPr lang="en-US" altLang="en-US" sz="1400" b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143000" y="127000"/>
            <a:ext cx="78486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11200" indent="-711200" defTabSz="911225">
              <a:spcBef>
                <a:spcPct val="20000"/>
              </a:spcBef>
              <a:buChar char="•"/>
              <a:tabLst>
                <a:tab pos="5367338" algn="l"/>
                <a:tab pos="6345238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tabLst>
                <a:tab pos="5367338" algn="l"/>
                <a:tab pos="63452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422400" indent="-508000" defTabSz="911225">
              <a:spcBef>
                <a:spcPct val="20000"/>
              </a:spcBef>
              <a:buChar char="•"/>
              <a:tabLst>
                <a:tab pos="5367338" algn="l"/>
                <a:tab pos="6345238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tabLst>
                <a:tab pos="5367338" algn="l"/>
                <a:tab pos="63452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tabLst>
                <a:tab pos="5367338" algn="l"/>
                <a:tab pos="63452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7338" algn="l"/>
                <a:tab pos="63452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7338" algn="l"/>
                <a:tab pos="63452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7338" algn="l"/>
                <a:tab pos="63452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7338" algn="l"/>
                <a:tab pos="63452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Introduction  		</a:t>
            </a:r>
            <a:r>
              <a:rPr lang="en-US" altLang="en-US" sz="1600" dirty="0">
                <a:solidFill>
                  <a:srgbClr val="FFFF00"/>
                </a:solidFill>
              </a:rPr>
              <a:t>1:1,2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The Great Salvation 		</a:t>
            </a:r>
            <a:r>
              <a:rPr lang="en-US" altLang="en-US" sz="1600" dirty="0">
                <a:solidFill>
                  <a:srgbClr val="FFFF00"/>
                </a:solidFill>
              </a:rPr>
              <a:t>1:3-12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The Nature of the Salvation 	1:3-9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The Revelation of the Salvation 	1:10-12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The Products of Salvation 		</a:t>
            </a:r>
            <a:r>
              <a:rPr lang="en-US" altLang="en-US" sz="1600" dirty="0">
                <a:solidFill>
                  <a:srgbClr val="FFFF00"/>
                </a:solidFill>
              </a:rPr>
              <a:t>1:13-2:10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Holiness 	1:13-16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Reverence 	1:17-21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Love 	1:22-25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Growth 	2:1-3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Sacrifices 	2:4-8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Testimony	2:9,10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The Duties of the Christian 		</a:t>
            </a:r>
            <a:r>
              <a:rPr lang="en-US" altLang="en-US" sz="1600" dirty="0">
                <a:solidFill>
                  <a:srgbClr val="FFFF00"/>
                </a:solidFill>
              </a:rPr>
              <a:t>2:11-3:12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Before Gentiles (Introduction) 	2:11,12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To the State 	2:13-17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To Masters 	2:18-25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To Family:  Husbands, Wives, Brethren  	3:1-12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Suffering as a Christian 		</a:t>
            </a:r>
            <a:r>
              <a:rPr lang="en-US" altLang="en-US" sz="1600" dirty="0">
                <a:solidFill>
                  <a:srgbClr val="FFFF00"/>
                </a:solidFill>
              </a:rPr>
              <a:t>3:13-4:19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Suffering for Righteousness 	3:13-17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Christ, an Example of Suffering 	3:18-22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Purpose of Suffering 	4:1-6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Responsibilities to One Another 	4:7-11</a:t>
            </a:r>
          </a:p>
          <a:p>
            <a:pPr lvl="2">
              <a:lnSpc>
                <a:spcPct val="80000"/>
              </a:lnSpc>
              <a:buFontTx/>
              <a:buAutoNum type="alphaUcPeriod"/>
            </a:pPr>
            <a:r>
              <a:rPr lang="en-US" altLang="en-US" sz="1200" dirty="0">
                <a:solidFill>
                  <a:srgbClr val="CCECFF"/>
                </a:solidFill>
              </a:rPr>
              <a:t>Consolation of Suffering 	4:12-19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Exhortation to Shepherds 		</a:t>
            </a:r>
            <a:r>
              <a:rPr lang="en-US" altLang="en-US" sz="1600" dirty="0">
                <a:solidFill>
                  <a:srgbClr val="FFFF00"/>
                </a:solidFill>
              </a:rPr>
              <a:t>5:1-5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Exhortations to Soldiers 		</a:t>
            </a:r>
            <a:r>
              <a:rPr lang="en-US" altLang="en-US" sz="1600" dirty="0">
                <a:solidFill>
                  <a:srgbClr val="FFFF00"/>
                </a:solidFill>
              </a:rPr>
              <a:t>5:6-11</a:t>
            </a:r>
          </a:p>
          <a:p>
            <a:pPr>
              <a:lnSpc>
                <a:spcPct val="80000"/>
              </a:lnSpc>
              <a:buFontTx/>
              <a:buAutoNum type="romanUcPeriod"/>
            </a:pPr>
            <a:r>
              <a:rPr lang="en-US" altLang="en-US" sz="1600" dirty="0"/>
              <a:t>Conclusions 		</a:t>
            </a:r>
            <a:r>
              <a:rPr lang="en-US" altLang="en-US" sz="1600" dirty="0">
                <a:solidFill>
                  <a:srgbClr val="FFFF00"/>
                </a:solidFill>
              </a:rPr>
              <a:t>5:12,13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 rot="-5400000">
            <a:off x="-2065530" y="2514801"/>
            <a:ext cx="52597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Outline of First Peter</a:t>
            </a:r>
          </a:p>
        </p:txBody>
      </p:sp>
    </p:spTree>
    <p:extLst>
      <p:ext uri="{BB962C8B-B14F-4D97-AF65-F5344CB8AC3E}">
        <p14:creationId xmlns:p14="http://schemas.microsoft.com/office/powerpoint/2010/main" val="34931041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 Firm &amp; Be Stirred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nd-firm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029"/>
            <a:ext cx="8229600" cy="952500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726"/>
            <a:ext cx="8229600" cy="3169410"/>
          </a:xfrm>
        </p:spPr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315"/>
            <a:ext cx="8820150" cy="952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Stand Firm and Be Stirred Up – I and II Peter, Jude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806451"/>
            <a:ext cx="8686800" cy="5714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u="sng" dirty="0" smtClean="0">
                <a:solidFill>
                  <a:srgbClr val="0070C0"/>
                </a:solidFill>
                <a:effectLst/>
                <a:latin typeface="+mn-lt"/>
              </a:rPr>
              <a:t>By the end of the study each of us will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+mn-lt"/>
              </a:rPr>
              <a:t>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03D2E-8471-4DE1-B1F3-CB7FCADDE5D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1950" y="1381125"/>
            <a:ext cx="82296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/>
              <a:t>Develop a reputation for good works among those who are most critical of </a:t>
            </a:r>
            <a:r>
              <a:rPr lang="en-US" sz="2400" dirty="0" smtClean="0"/>
              <a:t>our faith</a:t>
            </a:r>
          </a:p>
          <a:p>
            <a:pPr marL="457200" lvl="0" indent="-4572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/>
              <a:t>Promote greater “Harmony” in </a:t>
            </a:r>
            <a:r>
              <a:rPr lang="en-US" sz="2400" dirty="0" smtClean="0"/>
              <a:t>our </a:t>
            </a:r>
            <a:r>
              <a:rPr lang="en-US" sz="2400" dirty="0"/>
              <a:t>home by learning </a:t>
            </a:r>
            <a:r>
              <a:rPr lang="en-US" sz="2400" dirty="0" smtClean="0"/>
              <a:t>our </a:t>
            </a:r>
            <a:r>
              <a:rPr lang="en-US" sz="2400" dirty="0"/>
              <a:t>part </a:t>
            </a:r>
            <a:r>
              <a:rPr lang="en-US" sz="2400" dirty="0" smtClean="0"/>
              <a:t>well</a:t>
            </a:r>
          </a:p>
          <a:p>
            <a:pPr marL="457200" lvl="0" indent="-4572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/>
              <a:t>Build a deeper relationship </a:t>
            </a:r>
            <a:r>
              <a:rPr lang="en-US" sz="2400" dirty="0"/>
              <a:t>with the </a:t>
            </a:r>
            <a:r>
              <a:rPr lang="en-US" sz="2400" dirty="0" smtClean="0"/>
              <a:t>shepherds</a:t>
            </a:r>
          </a:p>
          <a:p>
            <a:pPr marL="457200" lvl="0" indent="-4572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/>
              <a:t>Deepen </a:t>
            </a:r>
            <a:r>
              <a:rPr lang="en-US" sz="2400" dirty="0" smtClean="0"/>
              <a:t>our </a:t>
            </a:r>
            <a:r>
              <a:rPr lang="en-US" sz="2400" dirty="0"/>
              <a:t>appreciation for the suffering of Christ and what it means to share in that suffering</a:t>
            </a:r>
            <a:endParaRPr lang="en-US" sz="2400" dirty="0" smtClean="0"/>
          </a:p>
          <a:p>
            <a:pPr marL="457200" lvl="0" indent="-4572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/>
              <a:t>Invest </a:t>
            </a:r>
            <a:r>
              <a:rPr lang="en-US" sz="2400" dirty="0"/>
              <a:t>in the things that last the </a:t>
            </a:r>
            <a:r>
              <a:rPr lang="en-US" sz="2400" dirty="0" smtClean="0"/>
              <a:t>longest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28286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85800" y="1016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  <a:latin typeface="Arial" charset="0"/>
              </a:rPr>
              <a:t>I Peter 1:23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799" y="1460500"/>
            <a:ext cx="7515225" cy="635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33400" indent="-533400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3200" i="1" dirty="0" smtClean="0">
                <a:effectLst/>
                <a:latin typeface="+mn-lt"/>
              </a:rPr>
              <a:t>“since you h</a:t>
            </a:r>
            <a:r>
              <a:rPr lang="en-US" altLang="en-US" sz="3600" i="1" dirty="0" smtClean="0">
                <a:effectLst/>
                <a:latin typeface="+mn-lt"/>
              </a:rPr>
              <a:t>ave </a:t>
            </a:r>
            <a:r>
              <a:rPr lang="en-US" altLang="en-US" sz="3600" i="1" dirty="0">
                <a:effectLst/>
                <a:latin typeface="+mn-lt"/>
              </a:rPr>
              <a:t>been born again . . .”</a:t>
            </a:r>
            <a:r>
              <a:rPr lang="en-US" altLang="en-US" sz="5400" dirty="0">
                <a:effectLst/>
                <a:latin typeface="+mn-lt"/>
              </a:rPr>
              <a:t> </a:t>
            </a:r>
            <a:r>
              <a:rPr lang="en-US" altLang="en-US" sz="6000" dirty="0">
                <a:effectLst/>
                <a:latin typeface="+mn-lt"/>
              </a:rPr>
              <a:t/>
            </a:r>
            <a:br>
              <a:rPr lang="en-US" altLang="en-US" sz="6000" dirty="0">
                <a:effectLst/>
                <a:latin typeface="+mn-lt"/>
              </a:rPr>
            </a:br>
            <a:endParaRPr lang="en-US" altLang="en-US" sz="6000" dirty="0">
              <a:effectLst/>
              <a:latin typeface="+mn-lt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Familiarity with Christ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14400" y="26035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  <a:latin typeface="Arial" charset="0"/>
              </a:rPr>
              <a:t>John 3:3, 5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219200" y="3175000"/>
            <a:ext cx="6934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14400" indent="-45720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14500" indent="-3429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3600" i="1" dirty="0">
                <a:effectLst/>
                <a:latin typeface="+mn-lt"/>
                <a:cs typeface="Tahoma"/>
              </a:rPr>
              <a:t>“Most assuredly, I say to you, unless one is born again, he cannot see the kingdom of God.” </a:t>
            </a:r>
            <a:r>
              <a:rPr lang="en-US" altLang="en-US" i="1" dirty="0">
                <a:effectLst/>
              </a:rPr>
              <a:t/>
            </a:r>
            <a:br>
              <a:rPr lang="en-US" altLang="en-US" i="1" dirty="0">
                <a:effectLst/>
              </a:rPr>
            </a:br>
            <a:r>
              <a:rPr lang="en-US" altLang="en-US" sz="4400" dirty="0">
                <a:effectLst/>
              </a:rPr>
              <a:t/>
            </a:r>
            <a:br>
              <a:rPr lang="en-US" altLang="en-US" sz="4400" dirty="0">
                <a:effectLst/>
              </a:rPr>
            </a:br>
            <a:endParaRPr lang="en-US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29891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 autoUpdateAnimBg="0"/>
      <p:bldP spid="120837" grpId="0"/>
      <p:bldP spid="12083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685800" y="1016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I Peter 2:7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60500"/>
            <a:ext cx="7162800" cy="635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33400" indent="-533400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i="1" dirty="0">
                <a:effectLst/>
                <a:latin typeface="+mn-lt"/>
              </a:rPr>
              <a:t>“ The stone which the builders rejected</a:t>
            </a:r>
            <a:br>
              <a:rPr lang="en-US" altLang="en-US" i="1" dirty="0">
                <a:effectLst/>
                <a:latin typeface="+mn-lt"/>
              </a:rPr>
            </a:br>
            <a:r>
              <a:rPr lang="en-US" altLang="en-US" i="1" dirty="0">
                <a:effectLst/>
                <a:latin typeface="+mn-lt"/>
              </a:rPr>
              <a:t>      </a:t>
            </a:r>
            <a:r>
              <a:rPr lang="en-US" altLang="en-US" i="1" dirty="0" smtClean="0">
                <a:effectLst/>
                <a:latin typeface="+mn-lt"/>
              </a:rPr>
              <a:t>has </a:t>
            </a:r>
            <a:r>
              <a:rPr lang="en-US" altLang="en-US" i="1" dirty="0">
                <a:effectLst/>
                <a:latin typeface="+mn-lt"/>
              </a:rPr>
              <a:t>become the chief  cornerstone,”</a:t>
            </a:r>
            <a:br>
              <a:rPr lang="en-US" altLang="en-US" i="1" dirty="0">
                <a:effectLst/>
                <a:latin typeface="+mn-lt"/>
              </a:rPr>
            </a:br>
            <a:r>
              <a:rPr lang="en-US" altLang="en-US" sz="4400" dirty="0">
                <a:effectLst/>
                <a:latin typeface="+mn-lt"/>
              </a:rPr>
              <a:t/>
            </a:r>
            <a:br>
              <a:rPr lang="en-US" altLang="en-US" sz="4400" dirty="0">
                <a:effectLst/>
                <a:latin typeface="+mn-lt"/>
              </a:rPr>
            </a:br>
            <a:endParaRPr lang="en-US" altLang="en-US" sz="4400" dirty="0">
              <a:effectLst/>
              <a:latin typeface="+mn-lt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+mn-lt"/>
              </a:rPr>
              <a:t>Familiarity with Christ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14400" y="26035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Matthew 21:42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219200" y="3175000"/>
            <a:ext cx="6934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14400" indent="-45720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14500" indent="-3429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i="1" dirty="0" smtClean="0">
                <a:effectLst/>
                <a:latin typeface="+mn-lt"/>
              </a:rPr>
              <a:t>“The </a:t>
            </a:r>
            <a:r>
              <a:rPr lang="en-US" altLang="en-US" i="1" dirty="0">
                <a:effectLst/>
                <a:latin typeface="+mn-lt"/>
              </a:rPr>
              <a:t>stone which the builders rejected</a:t>
            </a:r>
            <a:br>
              <a:rPr lang="en-US" altLang="en-US" i="1" dirty="0">
                <a:effectLst/>
                <a:latin typeface="+mn-lt"/>
              </a:rPr>
            </a:br>
            <a:r>
              <a:rPr lang="en-US" altLang="en-US" i="1" dirty="0">
                <a:effectLst/>
                <a:latin typeface="+mn-lt"/>
              </a:rPr>
              <a:t>      </a:t>
            </a:r>
            <a:r>
              <a:rPr lang="en-US" altLang="en-US" i="1" dirty="0" smtClean="0">
                <a:effectLst/>
                <a:latin typeface="+mn-lt"/>
              </a:rPr>
              <a:t>has </a:t>
            </a:r>
            <a:r>
              <a:rPr lang="en-US" altLang="en-US" i="1" dirty="0">
                <a:effectLst/>
                <a:latin typeface="+mn-lt"/>
              </a:rPr>
              <a:t>become the chief cornerstone</a:t>
            </a:r>
            <a:r>
              <a:rPr lang="en-US" altLang="en-US" i="1" dirty="0" smtClean="0">
                <a:effectLst/>
                <a:latin typeface="+mn-lt"/>
              </a:rPr>
              <a:t>.”</a:t>
            </a:r>
            <a:r>
              <a:rPr lang="en-US" altLang="en-US" i="1" dirty="0">
                <a:effectLst/>
                <a:latin typeface="+mn-lt"/>
              </a:rPr>
              <a:t/>
            </a:r>
            <a:br>
              <a:rPr lang="en-US" altLang="en-US" i="1" dirty="0">
                <a:effectLst/>
                <a:latin typeface="+mn-lt"/>
              </a:rPr>
            </a:br>
            <a:r>
              <a:rPr lang="en-US" altLang="en-US" i="1" dirty="0">
                <a:effectLst/>
                <a:latin typeface="+mn-lt"/>
              </a:rPr>
              <a:t/>
            </a:r>
            <a:br>
              <a:rPr lang="en-US" altLang="en-US" i="1" dirty="0">
                <a:effectLst/>
                <a:latin typeface="+mn-lt"/>
              </a:rPr>
            </a:br>
            <a:r>
              <a:rPr lang="en-US" altLang="en-US" sz="4400" dirty="0">
                <a:effectLst/>
                <a:latin typeface="+mn-lt"/>
              </a:rPr>
              <a:t/>
            </a:r>
            <a:br>
              <a:rPr lang="en-US" altLang="en-US" sz="4400" dirty="0">
                <a:effectLst/>
                <a:latin typeface="+mn-lt"/>
              </a:rPr>
            </a:br>
            <a:endParaRPr lang="en-US" altLang="en-US" sz="4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5172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 autoUpdateAnimBg="0"/>
      <p:bldP spid="123909" grpId="0"/>
      <p:bldP spid="12391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85800" y="1016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I Peter 3:9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60500"/>
            <a:ext cx="7315200" cy="889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33400" indent="-533400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i="1" dirty="0">
                <a:effectLst/>
                <a:latin typeface="+mn-lt"/>
              </a:rPr>
              <a:t>9 not returning evil for evil or reviling for reviling, but on the contrary blessing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4400" dirty="0">
                <a:effectLst/>
                <a:latin typeface="+mn-lt"/>
              </a:rPr>
              <a:t/>
            </a:r>
            <a:br>
              <a:rPr lang="en-US" altLang="en-US" sz="4400" dirty="0">
                <a:effectLst/>
                <a:latin typeface="+mn-lt"/>
              </a:rPr>
            </a:br>
            <a:endParaRPr lang="en-US" altLang="en-US" sz="4400" dirty="0">
              <a:effectLst/>
              <a:latin typeface="+mn-lt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Arial" charset="0"/>
              </a:rPr>
              <a:t>Familiarity with Christ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14400" y="26035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Luke 6:27-28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1219200" y="3175000"/>
            <a:ext cx="74676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14400" indent="-45720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14500" indent="-3429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>
                <a:latin typeface="+mn-lt"/>
              </a:rPr>
              <a:t>	</a:t>
            </a:r>
            <a:r>
              <a:rPr lang="en-US" altLang="en-US" i="1">
                <a:effectLst/>
                <a:latin typeface="+mn-lt"/>
              </a:rPr>
              <a:t>27 “But I say to you who hear: Love your enemies, do good to those who hate you, 28 bless those who curse you</a:t>
            </a:r>
            <a:r>
              <a:rPr lang="en-US" altLang="en-US">
                <a:latin typeface="+mn-lt"/>
              </a:rPr>
              <a:t> </a:t>
            </a:r>
            <a:r>
              <a:rPr lang="en-US" altLang="en-US" sz="4400">
                <a:effectLst/>
                <a:latin typeface="+mn-lt"/>
              </a:rPr>
              <a:t/>
            </a:r>
            <a:br>
              <a:rPr lang="en-US" altLang="en-US" sz="4400">
                <a:effectLst/>
                <a:latin typeface="+mn-lt"/>
              </a:rPr>
            </a:br>
            <a:endParaRPr lang="en-US" altLang="en-US" sz="440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0964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 autoUpdateAnimBg="0"/>
      <p:bldP spid="121861" grpId="0"/>
      <p:bldP spid="12186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685800" y="1016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I Peter 3:21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60500"/>
            <a:ext cx="6934200" cy="635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33400" indent="-533400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i="1" dirty="0">
                <a:latin typeface="+mn-lt"/>
              </a:rPr>
              <a:t>21 Baptism, which corresponds to this, now saves you,</a:t>
            </a:r>
            <a:r>
              <a:rPr lang="en-US" altLang="en-US" sz="4400" dirty="0">
                <a:effectLst/>
                <a:latin typeface="+mn-lt"/>
              </a:rPr>
              <a:t/>
            </a:r>
            <a:br>
              <a:rPr lang="en-US" altLang="en-US" sz="4400" dirty="0">
                <a:effectLst/>
                <a:latin typeface="+mn-lt"/>
              </a:rPr>
            </a:br>
            <a:endParaRPr lang="en-US" altLang="en-US" sz="4400" dirty="0">
              <a:effectLst/>
              <a:latin typeface="+mn-lt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Arial" charset="0"/>
              </a:rPr>
              <a:t>Familiarity with Christ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914400" y="26035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Mark 16:16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219200" y="3175000"/>
            <a:ext cx="6934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14400" indent="-45720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14500" indent="-3429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>
                <a:latin typeface="+mn-lt"/>
              </a:rPr>
              <a:t>	</a:t>
            </a:r>
            <a:r>
              <a:rPr lang="en-US" altLang="en-US" i="1">
                <a:effectLst/>
                <a:latin typeface="+mn-lt"/>
              </a:rPr>
              <a:t>16 He who believes and is baptized will be saved;</a:t>
            </a:r>
            <a:r>
              <a:rPr lang="en-US" altLang="en-US">
                <a:latin typeface="+mn-lt"/>
              </a:rPr>
              <a:t> </a:t>
            </a:r>
            <a:r>
              <a:rPr lang="en-US" altLang="en-US" i="1">
                <a:effectLst/>
                <a:latin typeface="+mn-lt"/>
              </a:rPr>
              <a:t/>
            </a:r>
            <a:br>
              <a:rPr lang="en-US" altLang="en-US" i="1">
                <a:effectLst/>
                <a:latin typeface="+mn-lt"/>
              </a:rPr>
            </a:br>
            <a:r>
              <a:rPr lang="en-US" altLang="en-US" sz="4400">
                <a:effectLst/>
                <a:latin typeface="+mn-lt"/>
              </a:rPr>
              <a:t/>
            </a:r>
            <a:br>
              <a:rPr lang="en-US" altLang="en-US" sz="4400">
                <a:effectLst/>
                <a:latin typeface="+mn-lt"/>
              </a:rPr>
            </a:br>
            <a:endParaRPr lang="en-US" altLang="en-US" sz="440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9785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 autoUpdateAnimBg="0"/>
      <p:bldP spid="122885" grpId="0"/>
      <p:bldP spid="12288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685800" y="1016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I Peter 4:14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60500"/>
            <a:ext cx="6934200" cy="6350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33400" indent="-533400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i="1" dirty="0">
                <a:effectLst/>
                <a:latin typeface="+mn-lt"/>
              </a:rPr>
              <a:t>14 If you are reproached for the name of Christ, blessed are you,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4400" dirty="0">
                <a:effectLst/>
                <a:latin typeface="+mn-lt"/>
              </a:rPr>
              <a:t/>
            </a:r>
            <a:br>
              <a:rPr lang="en-US" altLang="en-US" sz="4400" dirty="0">
                <a:effectLst/>
                <a:latin typeface="+mn-lt"/>
              </a:rPr>
            </a:br>
            <a:endParaRPr lang="en-US" altLang="en-US" sz="4400" dirty="0">
              <a:effectLst/>
              <a:latin typeface="+mn-lt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81000" y="-7441"/>
            <a:ext cx="8637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+mn-lt"/>
              </a:rPr>
              <a:t>Familiarity with Christ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14400" y="26035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7030A0"/>
                </a:solidFill>
              </a:rPr>
              <a:t>Matthew 5:11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1219200" y="3175000"/>
            <a:ext cx="6934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14400" indent="-45720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14500" indent="-3429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>
                <a:latin typeface="+mn-lt"/>
              </a:rPr>
              <a:t>	</a:t>
            </a:r>
            <a:r>
              <a:rPr lang="en-US" altLang="en-US" i="1">
                <a:effectLst/>
                <a:latin typeface="+mn-lt"/>
              </a:rPr>
              <a:t>11 “Blessed are you when they revile and persecute you, and say all kinds of evil against you falsely for My sake.</a:t>
            </a:r>
            <a:r>
              <a:rPr lang="en-US" altLang="en-US">
                <a:latin typeface="+mn-lt"/>
              </a:rPr>
              <a:t> </a:t>
            </a:r>
            <a:r>
              <a:rPr lang="en-US" altLang="en-US" i="1">
                <a:effectLst/>
                <a:latin typeface="+mn-lt"/>
              </a:rPr>
              <a:t/>
            </a:r>
            <a:br>
              <a:rPr lang="en-US" altLang="en-US" i="1">
                <a:effectLst/>
                <a:latin typeface="+mn-lt"/>
              </a:rPr>
            </a:br>
            <a:endParaRPr lang="en-US" altLang="en-US" i="1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9530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 autoUpdateAnimBg="0"/>
      <p:bldP spid="124933" grpId="0"/>
      <p:bldP spid="124934" grpId="0" build="p" autoUpdateAnimBg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1167</TotalTime>
  <Words>1436</Words>
  <Application>Microsoft Office PowerPoint</Application>
  <PresentationFormat>On-screen Show (16:10)</PresentationFormat>
  <Paragraphs>436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Theme</vt:lpstr>
      <vt:lpstr>PowerPoint Presentation</vt:lpstr>
      <vt:lpstr>Stand Firm &amp; Be Stirred Up</vt:lpstr>
      <vt:lpstr>Class Lesson Schedule</vt:lpstr>
      <vt:lpstr>Stand Firm and Be Stirred Up – I and II Peter, Jude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Events During Peter’s Life</vt:lpstr>
      <vt:lpstr>Key Events During Peter’s Life</vt:lpstr>
      <vt:lpstr>PowerPoint Presentation</vt:lpstr>
      <vt:lpstr>PowerPoint Presentation</vt:lpstr>
      <vt:lpstr>PowerPoint Presentation</vt:lpstr>
      <vt:lpstr>PowerPoint Presentation</vt:lpstr>
      <vt:lpstr>Introduction to First Peter</vt:lpstr>
      <vt:lpstr>PowerPoint Presentation</vt:lpstr>
      <vt:lpstr>Introduction to First Peter</vt:lpstr>
      <vt:lpstr>Nature of Persecution in First Peter</vt:lpstr>
      <vt:lpstr>Theme of First Peter</vt:lpstr>
      <vt:lpstr>Peter’s Experience in Relationship to the Theme of First Peter</vt:lpstr>
      <vt:lpstr>PowerPoint Presentation</vt:lpstr>
      <vt:lpstr>PowerPoint Presentation</vt:lpstr>
      <vt:lpstr>PowerPoint Presentation</vt:lpstr>
      <vt:lpstr>Class Lesson Schedule</vt:lpstr>
      <vt:lpstr>Major Point Outline of I Peter</vt:lpstr>
      <vt:lpstr>PowerPoint Presentation</vt:lpstr>
      <vt:lpstr>PowerPoint Presentation</vt:lpstr>
      <vt:lpstr>Stand Firm &amp; Be Stirred 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Firm &amp; Be Stirred Up</dc:title>
  <dc:creator>Phillip Shumake</dc:creator>
  <cp:lastModifiedBy>russell lagrone</cp:lastModifiedBy>
  <cp:revision>26</cp:revision>
  <cp:lastPrinted>2016-05-29T11:17:38Z</cp:lastPrinted>
  <dcterms:created xsi:type="dcterms:W3CDTF">2016-05-20T19:03:19Z</dcterms:created>
  <dcterms:modified xsi:type="dcterms:W3CDTF">2016-05-29T12:00:38Z</dcterms:modified>
</cp:coreProperties>
</file>