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273" r:id="rId2"/>
    <p:sldId id="256" r:id="rId3"/>
    <p:sldId id="272" r:id="rId4"/>
    <p:sldId id="270" r:id="rId5"/>
    <p:sldId id="312" r:id="rId6"/>
    <p:sldId id="314" r:id="rId7"/>
    <p:sldId id="313" r:id="rId8"/>
    <p:sldId id="304" r:id="rId9"/>
    <p:sldId id="307" r:id="rId10"/>
    <p:sldId id="316" r:id="rId11"/>
    <p:sldId id="305" r:id="rId12"/>
    <p:sldId id="306" r:id="rId13"/>
    <p:sldId id="308" r:id="rId14"/>
    <p:sldId id="309" r:id="rId15"/>
    <p:sldId id="310" r:id="rId16"/>
    <p:sldId id="311" r:id="rId17"/>
    <p:sldId id="315" r:id="rId18"/>
    <p:sldId id="299" r:id="rId19"/>
    <p:sldId id="300" r:id="rId20"/>
    <p:sldId id="301" r:id="rId21"/>
    <p:sldId id="302" r:id="rId22"/>
    <p:sldId id="303" r:id="rId23"/>
    <p:sldId id="292" r:id="rId24"/>
    <p:sldId id="293" r:id="rId25"/>
    <p:sldId id="294" r:id="rId26"/>
    <p:sldId id="295" r:id="rId27"/>
    <p:sldId id="296" r:id="rId28"/>
    <p:sldId id="297" r:id="rId29"/>
    <p:sldId id="298" r:id="rId30"/>
    <p:sldId id="289" r:id="rId31"/>
    <p:sldId id="288" r:id="rId32"/>
    <p:sldId id="291" r:id="rId33"/>
    <p:sldId id="257" r:id="rId34"/>
    <p:sldId id="290" r:id="rId35"/>
    <p:sldId id="274" r:id="rId36"/>
    <p:sldId id="275" r:id="rId37"/>
    <p:sldId id="276" r:id="rId38"/>
    <p:sldId id="277" r:id="rId39"/>
    <p:sldId id="278" r:id="rId40"/>
    <p:sldId id="279" r:id="rId41"/>
    <p:sldId id="280" r:id="rId42"/>
    <p:sldId id="267" r:id="rId43"/>
    <p:sldId id="286" r:id="rId44"/>
    <p:sldId id="282" r:id="rId45"/>
    <p:sldId id="283" r:id="rId46"/>
    <p:sldId id="284" r:id="rId47"/>
    <p:sldId id="285" r:id="rId48"/>
    <p:sldId id="269" r:id="rId49"/>
    <p:sldId id="260" r:id="rId50"/>
    <p:sldId id="287" r:id="rId51"/>
    <p:sldId id="266" r:id="rId52"/>
    <p:sldId id="264" r:id="rId53"/>
    <p:sldId id="268" r:id="rId54"/>
    <p:sldId id="265" r:id="rId55"/>
    <p:sldId id="281" r:id="rId56"/>
    <p:sldId id="271" r:id="rId57"/>
    <p:sldId id="261" r:id="rId58"/>
    <p:sldId id="263" r:id="rId59"/>
    <p:sldId id="262" r:id="rId60"/>
    <p:sldId id="258" r:id="rId61"/>
    <p:sldId id="259" r:id="rId62"/>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4" d="100"/>
          <a:sy n="124" d="100"/>
        </p:scale>
        <p:origin x="1224" y="96"/>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E9590D05-3267-4DE0-BAF1-046BAB7CCF8D}" type="datetimeFigureOut">
              <a:rPr lang="en-US" smtClean="0"/>
              <a:t>6/22/2016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6" tIns="46583" rIns="93166" bIns="46583" rtlCol="0" anchor="b"/>
          <a:lstStyle>
            <a:lvl1pPr algn="r">
              <a:defRPr sz="1200"/>
            </a:lvl1pPr>
          </a:lstStyle>
          <a:p>
            <a:fld id="{9B6AF7A1-C9DB-45F3-8EB9-F0B47F51F39C}" type="slidenum">
              <a:rPr lang="en-US" smtClean="0"/>
              <a:t>‹#›</a:t>
            </a:fld>
            <a:endParaRPr lang="en-US"/>
          </a:p>
        </p:txBody>
      </p:sp>
    </p:spTree>
    <p:extLst>
      <p:ext uri="{BB962C8B-B14F-4D97-AF65-F5344CB8AC3E}">
        <p14:creationId xmlns:p14="http://schemas.microsoft.com/office/powerpoint/2010/main" val="4030886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571B01F7-346D-46E6-8873-C411CBBC233E}" type="datetimeFigureOut">
              <a:rPr lang="en-US" smtClean="0"/>
              <a:t>6/22/2016</a:t>
            </a:fld>
            <a:endParaRPr lang="en-US"/>
          </a:p>
        </p:txBody>
      </p:sp>
      <p:sp>
        <p:nvSpPr>
          <p:cNvPr id="4" name="Slide Image Placeholder 3"/>
          <p:cNvSpPr>
            <a:spLocks noGrp="1" noRot="1" noChangeAspect="1"/>
          </p:cNvSpPr>
          <p:nvPr>
            <p:ph type="sldImg" idx="2"/>
          </p:nvPr>
        </p:nvSpPr>
        <p:spPr>
          <a:xfrm>
            <a:off x="717550" y="696913"/>
            <a:ext cx="55753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6" tIns="46583" rIns="93166" bIns="46583" rtlCol="0" anchor="b"/>
          <a:lstStyle>
            <a:lvl1pPr algn="r">
              <a:defRPr sz="1200"/>
            </a:lvl1pPr>
          </a:lstStyle>
          <a:p>
            <a:fld id="{05080717-6E46-4597-8474-91E9DC922B03}" type="slidenum">
              <a:rPr lang="en-US" smtClean="0"/>
              <a:t>‹#›</a:t>
            </a:fld>
            <a:endParaRPr lang="en-US"/>
          </a:p>
        </p:txBody>
      </p:sp>
    </p:spTree>
    <p:extLst>
      <p:ext uri="{BB962C8B-B14F-4D97-AF65-F5344CB8AC3E}">
        <p14:creationId xmlns:p14="http://schemas.microsoft.com/office/powerpoint/2010/main" val="61199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618D73F-FBC7-4DE9-B793-FD26C0EBE06A}" type="slidenum">
              <a:rPr lang="en-US" smtClean="0"/>
              <a:pPr/>
              <a:t>4</a:t>
            </a:fld>
            <a:endParaRPr lang="en-US"/>
          </a:p>
        </p:txBody>
      </p:sp>
      <p:sp>
        <p:nvSpPr>
          <p:cNvPr id="99331" name="Rectangle 2"/>
          <p:cNvSpPr>
            <a:spLocks noGrp="1" noRot="1" noChangeAspect="1" noChangeArrowheads="1" noTextEdit="1"/>
          </p:cNvSpPr>
          <p:nvPr>
            <p:ph type="sldImg"/>
          </p:nvPr>
        </p:nvSpPr>
        <p:spPr>
          <a:xfrm>
            <a:off x="717550" y="696913"/>
            <a:ext cx="5575300" cy="3486150"/>
          </a:xfrm>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6971" indent="-291142" eaLnBrk="0" hangingPunct="0">
              <a:defRPr sz="2400">
                <a:solidFill>
                  <a:schemeClr val="tx1"/>
                </a:solidFill>
                <a:latin typeface="Times New Roman" pitchFamily="18" charset="0"/>
              </a:defRPr>
            </a:lvl2pPr>
            <a:lvl3pPr marL="1164571" indent="-232914" eaLnBrk="0" hangingPunct="0">
              <a:defRPr sz="2400">
                <a:solidFill>
                  <a:schemeClr val="tx1"/>
                </a:solidFill>
                <a:latin typeface="Times New Roman" pitchFamily="18" charset="0"/>
              </a:defRPr>
            </a:lvl3pPr>
            <a:lvl4pPr marL="1630400" indent="-232914" eaLnBrk="0" hangingPunct="0">
              <a:defRPr sz="2400">
                <a:solidFill>
                  <a:schemeClr val="tx1"/>
                </a:solidFill>
                <a:latin typeface="Times New Roman" pitchFamily="18" charset="0"/>
              </a:defRPr>
            </a:lvl4pPr>
            <a:lvl5pPr marL="2096228" indent="-232914" eaLnBrk="0" hangingPunct="0">
              <a:defRPr sz="2400">
                <a:solidFill>
                  <a:schemeClr val="tx1"/>
                </a:solidFill>
                <a:latin typeface="Times New Roman" pitchFamily="18" charset="0"/>
              </a:defRPr>
            </a:lvl5pPr>
            <a:lvl6pPr marL="2562056" indent="-232914" eaLnBrk="0" fontAlgn="base" hangingPunct="0">
              <a:spcBef>
                <a:spcPct val="0"/>
              </a:spcBef>
              <a:spcAft>
                <a:spcPct val="0"/>
              </a:spcAft>
              <a:defRPr sz="2400">
                <a:solidFill>
                  <a:schemeClr val="tx1"/>
                </a:solidFill>
                <a:latin typeface="Times New Roman" pitchFamily="18" charset="0"/>
              </a:defRPr>
            </a:lvl6pPr>
            <a:lvl7pPr marL="3027885" indent="-232914" eaLnBrk="0" fontAlgn="base" hangingPunct="0">
              <a:spcBef>
                <a:spcPct val="0"/>
              </a:spcBef>
              <a:spcAft>
                <a:spcPct val="0"/>
              </a:spcAft>
              <a:defRPr sz="2400">
                <a:solidFill>
                  <a:schemeClr val="tx1"/>
                </a:solidFill>
                <a:latin typeface="Times New Roman" pitchFamily="18" charset="0"/>
              </a:defRPr>
            </a:lvl7pPr>
            <a:lvl8pPr marL="3493712" indent="-232914" eaLnBrk="0" fontAlgn="base" hangingPunct="0">
              <a:spcBef>
                <a:spcPct val="0"/>
              </a:spcBef>
              <a:spcAft>
                <a:spcPct val="0"/>
              </a:spcAft>
              <a:defRPr sz="2400">
                <a:solidFill>
                  <a:schemeClr val="tx1"/>
                </a:solidFill>
                <a:latin typeface="Times New Roman" pitchFamily="18" charset="0"/>
              </a:defRPr>
            </a:lvl8pPr>
            <a:lvl9pPr marL="3959541" indent="-232914" eaLnBrk="0" fontAlgn="base" hangingPunct="0">
              <a:spcBef>
                <a:spcPct val="0"/>
              </a:spcBef>
              <a:spcAft>
                <a:spcPct val="0"/>
              </a:spcAft>
              <a:defRPr sz="2400">
                <a:solidFill>
                  <a:schemeClr val="tx1"/>
                </a:solidFill>
                <a:latin typeface="Times New Roman" pitchFamily="18" charset="0"/>
              </a:defRPr>
            </a:lvl9pPr>
          </a:lstStyle>
          <a:p>
            <a:pPr eaLnBrk="1" hangingPunct="1"/>
            <a:fld id="{C51B51CB-C7AE-47AF-9BE6-504737ADC2BE}" type="slidenum">
              <a:rPr lang="en-US" altLang="en-US" sz="1200"/>
              <a:pPr eaLnBrk="1" hangingPunct="1"/>
              <a:t>50</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lvl="2"/>
            <a:r>
              <a:rPr lang="en-US" altLang="en-US"/>
              <a:t>Evidence that some were Jews:  1 Peter 1:1, 2:12</a:t>
            </a:r>
          </a:p>
          <a:p>
            <a:pPr lvl="2"/>
            <a:r>
              <a:rPr lang="en-US" altLang="en-US"/>
              <a:t>Evidence that some were Gentiles:  1 Peter 1:14, 18; 2:10; 4:3</a:t>
            </a:r>
          </a:p>
          <a:p>
            <a:pPr lvl="2"/>
            <a:r>
              <a:rPr lang="en-US" altLang="en-US"/>
              <a:t>	Pilgrims of the Dispersion is used metaphorically to refer to Christians here, not to the Jews scattered abroad by the Assyrian and Babylonian empires.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6971" indent="-291142" eaLnBrk="0" hangingPunct="0">
              <a:defRPr sz="2400">
                <a:solidFill>
                  <a:schemeClr val="tx1"/>
                </a:solidFill>
                <a:latin typeface="Times New Roman" pitchFamily="18" charset="0"/>
              </a:defRPr>
            </a:lvl2pPr>
            <a:lvl3pPr marL="1164571" indent="-232914" eaLnBrk="0" hangingPunct="0">
              <a:defRPr sz="2400">
                <a:solidFill>
                  <a:schemeClr val="tx1"/>
                </a:solidFill>
                <a:latin typeface="Times New Roman" pitchFamily="18" charset="0"/>
              </a:defRPr>
            </a:lvl3pPr>
            <a:lvl4pPr marL="1630400" indent="-232914" eaLnBrk="0" hangingPunct="0">
              <a:defRPr sz="2400">
                <a:solidFill>
                  <a:schemeClr val="tx1"/>
                </a:solidFill>
                <a:latin typeface="Times New Roman" pitchFamily="18" charset="0"/>
              </a:defRPr>
            </a:lvl4pPr>
            <a:lvl5pPr marL="2096228" indent="-232914" eaLnBrk="0" hangingPunct="0">
              <a:defRPr sz="2400">
                <a:solidFill>
                  <a:schemeClr val="tx1"/>
                </a:solidFill>
                <a:latin typeface="Times New Roman" pitchFamily="18" charset="0"/>
              </a:defRPr>
            </a:lvl5pPr>
            <a:lvl6pPr marL="2562056" indent="-232914" eaLnBrk="0" fontAlgn="base" hangingPunct="0">
              <a:spcBef>
                <a:spcPct val="0"/>
              </a:spcBef>
              <a:spcAft>
                <a:spcPct val="0"/>
              </a:spcAft>
              <a:defRPr sz="2400">
                <a:solidFill>
                  <a:schemeClr val="tx1"/>
                </a:solidFill>
                <a:latin typeface="Times New Roman" pitchFamily="18" charset="0"/>
              </a:defRPr>
            </a:lvl6pPr>
            <a:lvl7pPr marL="3027885" indent="-232914" eaLnBrk="0" fontAlgn="base" hangingPunct="0">
              <a:spcBef>
                <a:spcPct val="0"/>
              </a:spcBef>
              <a:spcAft>
                <a:spcPct val="0"/>
              </a:spcAft>
              <a:defRPr sz="2400">
                <a:solidFill>
                  <a:schemeClr val="tx1"/>
                </a:solidFill>
                <a:latin typeface="Times New Roman" pitchFamily="18" charset="0"/>
              </a:defRPr>
            </a:lvl7pPr>
            <a:lvl8pPr marL="3493712" indent="-232914" eaLnBrk="0" fontAlgn="base" hangingPunct="0">
              <a:spcBef>
                <a:spcPct val="0"/>
              </a:spcBef>
              <a:spcAft>
                <a:spcPct val="0"/>
              </a:spcAft>
              <a:defRPr sz="2400">
                <a:solidFill>
                  <a:schemeClr val="tx1"/>
                </a:solidFill>
                <a:latin typeface="Times New Roman" pitchFamily="18" charset="0"/>
              </a:defRPr>
            </a:lvl8pPr>
            <a:lvl9pPr marL="3959541" indent="-232914" eaLnBrk="0" fontAlgn="base" hangingPunct="0">
              <a:spcBef>
                <a:spcPct val="0"/>
              </a:spcBef>
              <a:spcAft>
                <a:spcPct val="0"/>
              </a:spcAft>
              <a:defRPr sz="2400">
                <a:solidFill>
                  <a:schemeClr val="tx1"/>
                </a:solidFill>
                <a:latin typeface="Times New Roman" pitchFamily="18" charset="0"/>
              </a:defRPr>
            </a:lvl9pPr>
          </a:lstStyle>
          <a:p>
            <a:pPr eaLnBrk="1" hangingPunct="1"/>
            <a:fld id="{ECD953E3-F02F-4EDE-A140-7F2578A26F76}" type="slidenum">
              <a:rPr lang="en-US" altLang="en-US" sz="1200"/>
              <a:pPr eaLnBrk="1" hangingPunct="1"/>
              <a:t>53</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marL="232914" indent="-232914">
              <a:buFontTx/>
              <a:buAutoNum type="arabicPeriod"/>
            </a:pPr>
            <a:r>
              <a:rPr lang="en-US" altLang="en-US"/>
              <a:t>1 PET 2:19-24; 3:18; 4:1, 13; 5:1</a:t>
            </a:r>
          </a:p>
          <a:p>
            <a:pPr marL="232914" indent="-232914">
              <a:buFontTx/>
              <a:buAutoNum type="arabicPeriod"/>
            </a:pPr>
            <a:r>
              <a:rPr lang="en-US" altLang="en-US"/>
              <a:t>Acts 4:13-18, 23 – 31; Acts 5:17 – 26, 40 – 44</a:t>
            </a:r>
          </a:p>
          <a:p>
            <a:pPr marL="232914" indent="-232914">
              <a:buFontTx/>
              <a:buAutoNum type="arabicPeriod"/>
            </a:pPr>
            <a:r>
              <a:rPr lang="en-US" altLang="en-US"/>
              <a:t>MT 17:1-5; 2 PET 1:16-18</a:t>
            </a:r>
          </a:p>
          <a:p>
            <a:pPr marL="232914" indent="-232914">
              <a:buFontTx/>
              <a:buAutoNum type="arabicPeriod"/>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57035" indent="-291167" eaLnBrk="0" hangingPunct="0">
              <a:defRPr sz="2500">
                <a:solidFill>
                  <a:schemeClr val="tx1"/>
                </a:solidFill>
                <a:latin typeface="Times New Roman" pitchFamily="18" charset="0"/>
              </a:defRPr>
            </a:lvl2pPr>
            <a:lvl3pPr marL="1164670" indent="-232934" eaLnBrk="0" hangingPunct="0">
              <a:defRPr sz="2500">
                <a:solidFill>
                  <a:schemeClr val="tx1"/>
                </a:solidFill>
                <a:latin typeface="Times New Roman" pitchFamily="18" charset="0"/>
              </a:defRPr>
            </a:lvl3pPr>
            <a:lvl4pPr marL="1630537" indent="-232934" eaLnBrk="0" hangingPunct="0">
              <a:defRPr sz="2500">
                <a:solidFill>
                  <a:schemeClr val="tx1"/>
                </a:solidFill>
                <a:latin typeface="Times New Roman" pitchFamily="18" charset="0"/>
              </a:defRPr>
            </a:lvl4pPr>
            <a:lvl5pPr marL="2096405" indent="-232934" eaLnBrk="0" hangingPunct="0">
              <a:defRPr sz="2500">
                <a:solidFill>
                  <a:schemeClr val="tx1"/>
                </a:solidFill>
                <a:latin typeface="Times New Roman" pitchFamily="18" charset="0"/>
              </a:defRPr>
            </a:lvl5pPr>
            <a:lvl6pPr marL="2562272" indent="-232934" eaLnBrk="0" fontAlgn="base" hangingPunct="0">
              <a:spcBef>
                <a:spcPct val="0"/>
              </a:spcBef>
              <a:spcAft>
                <a:spcPct val="0"/>
              </a:spcAft>
              <a:defRPr sz="2500">
                <a:solidFill>
                  <a:schemeClr val="tx1"/>
                </a:solidFill>
                <a:latin typeface="Times New Roman" pitchFamily="18" charset="0"/>
              </a:defRPr>
            </a:lvl6pPr>
            <a:lvl7pPr marL="3028141" indent="-232934" eaLnBrk="0" fontAlgn="base" hangingPunct="0">
              <a:spcBef>
                <a:spcPct val="0"/>
              </a:spcBef>
              <a:spcAft>
                <a:spcPct val="0"/>
              </a:spcAft>
              <a:defRPr sz="2500">
                <a:solidFill>
                  <a:schemeClr val="tx1"/>
                </a:solidFill>
                <a:latin typeface="Times New Roman" pitchFamily="18" charset="0"/>
              </a:defRPr>
            </a:lvl7pPr>
            <a:lvl8pPr marL="3494009" indent="-232934" eaLnBrk="0" fontAlgn="base" hangingPunct="0">
              <a:spcBef>
                <a:spcPct val="0"/>
              </a:spcBef>
              <a:spcAft>
                <a:spcPct val="0"/>
              </a:spcAft>
              <a:defRPr sz="2500">
                <a:solidFill>
                  <a:schemeClr val="tx1"/>
                </a:solidFill>
                <a:latin typeface="Times New Roman" pitchFamily="18" charset="0"/>
              </a:defRPr>
            </a:lvl8pPr>
            <a:lvl9pPr marL="3959876" indent="-232934" eaLnBrk="0" fontAlgn="base" hangingPunct="0">
              <a:spcBef>
                <a:spcPct val="0"/>
              </a:spcBef>
              <a:spcAft>
                <a:spcPct val="0"/>
              </a:spcAft>
              <a:defRPr sz="2500">
                <a:solidFill>
                  <a:schemeClr val="tx1"/>
                </a:solidFill>
                <a:latin typeface="Times New Roman" pitchFamily="18" charset="0"/>
              </a:defRPr>
            </a:lvl9pPr>
          </a:lstStyle>
          <a:p>
            <a:pPr eaLnBrk="1" hangingPunct="1"/>
            <a:fld id="{C6446F45-1329-4A11-8707-32DC962746FC}" type="slidenum">
              <a:rPr lang="en-US" altLang="en-US" sz="1200"/>
              <a:pPr eaLnBrk="1" hangingPunct="1"/>
              <a:t>5</a:t>
            </a:fld>
            <a:endParaRPr lang="en-US" altLang="en-US" sz="1200"/>
          </a:p>
        </p:txBody>
      </p:sp>
      <p:sp>
        <p:nvSpPr>
          <p:cNvPr id="77827" name="Rectangle 2"/>
          <p:cNvSpPr>
            <a:spLocks noGrp="1" noRot="1" noChangeAspect="1" noChangeArrowheads="1" noTextEdit="1"/>
          </p:cNvSpPr>
          <p:nvPr>
            <p:ph type="sldImg"/>
          </p:nvPr>
        </p:nvSpPr>
        <p:spPr>
          <a:xfrm>
            <a:off x="717550" y="696913"/>
            <a:ext cx="5575300" cy="3486150"/>
          </a:xfrm>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2"/>
            <a:r>
              <a:rPr lang="en-US" altLang="en-US"/>
              <a:t>2 Peter 1:14 – Peter’s death approaching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57035" indent="-291167" eaLnBrk="0" hangingPunct="0">
              <a:defRPr sz="2500">
                <a:solidFill>
                  <a:schemeClr val="tx1"/>
                </a:solidFill>
                <a:latin typeface="Times New Roman" pitchFamily="18" charset="0"/>
              </a:defRPr>
            </a:lvl2pPr>
            <a:lvl3pPr marL="1164670" indent="-232934" eaLnBrk="0" hangingPunct="0">
              <a:defRPr sz="2500">
                <a:solidFill>
                  <a:schemeClr val="tx1"/>
                </a:solidFill>
                <a:latin typeface="Times New Roman" pitchFamily="18" charset="0"/>
              </a:defRPr>
            </a:lvl3pPr>
            <a:lvl4pPr marL="1630537" indent="-232934" eaLnBrk="0" hangingPunct="0">
              <a:defRPr sz="2500">
                <a:solidFill>
                  <a:schemeClr val="tx1"/>
                </a:solidFill>
                <a:latin typeface="Times New Roman" pitchFamily="18" charset="0"/>
              </a:defRPr>
            </a:lvl4pPr>
            <a:lvl5pPr marL="2096405" indent="-232934" eaLnBrk="0" hangingPunct="0">
              <a:defRPr sz="2500">
                <a:solidFill>
                  <a:schemeClr val="tx1"/>
                </a:solidFill>
                <a:latin typeface="Times New Roman" pitchFamily="18" charset="0"/>
              </a:defRPr>
            </a:lvl5pPr>
            <a:lvl6pPr marL="2562272" indent="-232934" eaLnBrk="0" fontAlgn="base" hangingPunct="0">
              <a:spcBef>
                <a:spcPct val="0"/>
              </a:spcBef>
              <a:spcAft>
                <a:spcPct val="0"/>
              </a:spcAft>
              <a:defRPr sz="2500">
                <a:solidFill>
                  <a:schemeClr val="tx1"/>
                </a:solidFill>
                <a:latin typeface="Times New Roman" pitchFamily="18" charset="0"/>
              </a:defRPr>
            </a:lvl6pPr>
            <a:lvl7pPr marL="3028141" indent="-232934" eaLnBrk="0" fontAlgn="base" hangingPunct="0">
              <a:spcBef>
                <a:spcPct val="0"/>
              </a:spcBef>
              <a:spcAft>
                <a:spcPct val="0"/>
              </a:spcAft>
              <a:defRPr sz="2500">
                <a:solidFill>
                  <a:schemeClr val="tx1"/>
                </a:solidFill>
                <a:latin typeface="Times New Roman" pitchFamily="18" charset="0"/>
              </a:defRPr>
            </a:lvl7pPr>
            <a:lvl8pPr marL="3494009" indent="-232934" eaLnBrk="0" fontAlgn="base" hangingPunct="0">
              <a:spcBef>
                <a:spcPct val="0"/>
              </a:spcBef>
              <a:spcAft>
                <a:spcPct val="0"/>
              </a:spcAft>
              <a:defRPr sz="2500">
                <a:solidFill>
                  <a:schemeClr val="tx1"/>
                </a:solidFill>
                <a:latin typeface="Times New Roman" pitchFamily="18" charset="0"/>
              </a:defRPr>
            </a:lvl8pPr>
            <a:lvl9pPr marL="3959876" indent="-232934" eaLnBrk="0" fontAlgn="base" hangingPunct="0">
              <a:spcBef>
                <a:spcPct val="0"/>
              </a:spcBef>
              <a:spcAft>
                <a:spcPct val="0"/>
              </a:spcAft>
              <a:defRPr sz="2500">
                <a:solidFill>
                  <a:schemeClr val="tx1"/>
                </a:solidFill>
                <a:latin typeface="Times New Roman" pitchFamily="18" charset="0"/>
              </a:defRPr>
            </a:lvl9pPr>
          </a:lstStyle>
          <a:p>
            <a:pPr eaLnBrk="1" hangingPunct="1"/>
            <a:fld id="{C6446F45-1329-4A11-8707-32DC962746FC}" type="slidenum">
              <a:rPr lang="en-US" altLang="en-US" sz="1200"/>
              <a:pPr eaLnBrk="1" hangingPunct="1"/>
              <a:t>11</a:t>
            </a:fld>
            <a:endParaRPr lang="en-US" altLang="en-US" sz="1200"/>
          </a:p>
        </p:txBody>
      </p:sp>
      <p:sp>
        <p:nvSpPr>
          <p:cNvPr id="77827" name="Rectangle 2"/>
          <p:cNvSpPr>
            <a:spLocks noGrp="1" noRot="1" noChangeAspect="1" noChangeArrowheads="1" noTextEdit="1"/>
          </p:cNvSpPr>
          <p:nvPr>
            <p:ph type="sldImg"/>
          </p:nvPr>
        </p:nvSpPr>
        <p:spPr>
          <a:xfrm>
            <a:off x="717550" y="696913"/>
            <a:ext cx="5575300" cy="3486150"/>
          </a:xfrm>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2"/>
            <a:r>
              <a:rPr lang="en-US" altLang="en-US"/>
              <a:t>2 Peter 1:14 – Peter’s death approaching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57035" indent="-291167" eaLnBrk="0" hangingPunct="0">
              <a:defRPr sz="2500">
                <a:solidFill>
                  <a:schemeClr val="tx1"/>
                </a:solidFill>
                <a:latin typeface="Times New Roman" pitchFamily="18" charset="0"/>
              </a:defRPr>
            </a:lvl2pPr>
            <a:lvl3pPr marL="1164670" indent="-232934" eaLnBrk="0" hangingPunct="0">
              <a:defRPr sz="2500">
                <a:solidFill>
                  <a:schemeClr val="tx1"/>
                </a:solidFill>
                <a:latin typeface="Times New Roman" pitchFamily="18" charset="0"/>
              </a:defRPr>
            </a:lvl3pPr>
            <a:lvl4pPr marL="1630537" indent="-232934" eaLnBrk="0" hangingPunct="0">
              <a:defRPr sz="2500">
                <a:solidFill>
                  <a:schemeClr val="tx1"/>
                </a:solidFill>
                <a:latin typeface="Times New Roman" pitchFamily="18" charset="0"/>
              </a:defRPr>
            </a:lvl4pPr>
            <a:lvl5pPr marL="2096405" indent="-232934" eaLnBrk="0" hangingPunct="0">
              <a:defRPr sz="2500">
                <a:solidFill>
                  <a:schemeClr val="tx1"/>
                </a:solidFill>
                <a:latin typeface="Times New Roman" pitchFamily="18" charset="0"/>
              </a:defRPr>
            </a:lvl5pPr>
            <a:lvl6pPr marL="2562272" indent="-232934" eaLnBrk="0" fontAlgn="base" hangingPunct="0">
              <a:spcBef>
                <a:spcPct val="0"/>
              </a:spcBef>
              <a:spcAft>
                <a:spcPct val="0"/>
              </a:spcAft>
              <a:defRPr sz="2500">
                <a:solidFill>
                  <a:schemeClr val="tx1"/>
                </a:solidFill>
                <a:latin typeface="Times New Roman" pitchFamily="18" charset="0"/>
              </a:defRPr>
            </a:lvl6pPr>
            <a:lvl7pPr marL="3028141" indent="-232934" eaLnBrk="0" fontAlgn="base" hangingPunct="0">
              <a:spcBef>
                <a:spcPct val="0"/>
              </a:spcBef>
              <a:spcAft>
                <a:spcPct val="0"/>
              </a:spcAft>
              <a:defRPr sz="2500">
                <a:solidFill>
                  <a:schemeClr val="tx1"/>
                </a:solidFill>
                <a:latin typeface="Times New Roman" pitchFamily="18" charset="0"/>
              </a:defRPr>
            </a:lvl7pPr>
            <a:lvl8pPr marL="3494009" indent="-232934" eaLnBrk="0" fontAlgn="base" hangingPunct="0">
              <a:spcBef>
                <a:spcPct val="0"/>
              </a:spcBef>
              <a:spcAft>
                <a:spcPct val="0"/>
              </a:spcAft>
              <a:defRPr sz="2500">
                <a:solidFill>
                  <a:schemeClr val="tx1"/>
                </a:solidFill>
                <a:latin typeface="Times New Roman" pitchFamily="18" charset="0"/>
              </a:defRPr>
            </a:lvl8pPr>
            <a:lvl9pPr marL="3959876" indent="-232934" eaLnBrk="0" fontAlgn="base" hangingPunct="0">
              <a:spcBef>
                <a:spcPct val="0"/>
              </a:spcBef>
              <a:spcAft>
                <a:spcPct val="0"/>
              </a:spcAft>
              <a:defRPr sz="2500">
                <a:solidFill>
                  <a:schemeClr val="tx1"/>
                </a:solidFill>
                <a:latin typeface="Times New Roman" pitchFamily="18" charset="0"/>
              </a:defRPr>
            </a:lvl9pPr>
          </a:lstStyle>
          <a:p>
            <a:pPr eaLnBrk="1" hangingPunct="1"/>
            <a:fld id="{1198D609-EBE1-41D6-B307-6E65A3D74168}" type="slidenum">
              <a:rPr lang="en-US" altLang="en-US" sz="1200"/>
              <a:pPr eaLnBrk="1" hangingPunct="1"/>
              <a:t>16</a:t>
            </a:fld>
            <a:endParaRPr lang="en-US" altLang="en-US" sz="1200"/>
          </a:p>
        </p:txBody>
      </p:sp>
      <p:sp>
        <p:nvSpPr>
          <p:cNvPr id="78851" name="Rectangle 2"/>
          <p:cNvSpPr>
            <a:spLocks noGrp="1" noRot="1" noChangeAspect="1" noChangeArrowheads="1" noTextEdit="1"/>
          </p:cNvSpPr>
          <p:nvPr>
            <p:ph type="sldImg"/>
          </p:nvPr>
        </p:nvSpPr>
        <p:spPr>
          <a:xfrm>
            <a:off x="717550" y="696913"/>
            <a:ext cx="5575300" cy="3486150"/>
          </a:xfrm>
          <a:ln/>
        </p:spPr>
      </p:sp>
      <p:sp>
        <p:nvSpPr>
          <p:cNvPr id="78852" name="Rectangle 3"/>
          <p:cNvSpPr>
            <a:spLocks noGrp="1" noChangeArrowheads="1"/>
          </p:cNvSpPr>
          <p:nvPr>
            <p:ph type="body" idx="1"/>
          </p:nvPr>
        </p:nvSpPr>
        <p:spPr>
          <a:noFill/>
        </p:spPr>
        <p:txBody>
          <a:bodyPr/>
          <a:lstStyle/>
          <a:p>
            <a:r>
              <a:rPr lang="en-US" altLang="en-US"/>
              <a:t>Skip this.  It works better when it is on the same chart as the similarities!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618D73F-FBC7-4DE9-B793-FD26C0EBE06A}" type="slidenum">
              <a:rPr lang="en-US" smtClean="0"/>
              <a:pPr/>
              <a:t>17</a:t>
            </a:fld>
            <a:endParaRPr lang="en-US"/>
          </a:p>
        </p:txBody>
      </p:sp>
      <p:sp>
        <p:nvSpPr>
          <p:cNvPr id="99331" name="Rectangle 2"/>
          <p:cNvSpPr>
            <a:spLocks noGrp="1" noRot="1" noChangeAspect="1" noChangeArrowheads="1" noTextEdit="1"/>
          </p:cNvSpPr>
          <p:nvPr>
            <p:ph type="sldImg"/>
          </p:nvPr>
        </p:nvSpPr>
        <p:spPr>
          <a:xfrm>
            <a:off x="717550" y="696913"/>
            <a:ext cx="5575300" cy="3486150"/>
          </a:xfrm>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6971" indent="-291142" eaLnBrk="0" hangingPunct="0">
              <a:defRPr sz="2400">
                <a:solidFill>
                  <a:schemeClr val="tx1"/>
                </a:solidFill>
                <a:latin typeface="Times New Roman" pitchFamily="18" charset="0"/>
              </a:defRPr>
            </a:lvl2pPr>
            <a:lvl3pPr marL="1164571" indent="-232914" eaLnBrk="0" hangingPunct="0">
              <a:defRPr sz="2400">
                <a:solidFill>
                  <a:schemeClr val="tx1"/>
                </a:solidFill>
                <a:latin typeface="Times New Roman" pitchFamily="18" charset="0"/>
              </a:defRPr>
            </a:lvl3pPr>
            <a:lvl4pPr marL="1630400" indent="-232914" eaLnBrk="0" hangingPunct="0">
              <a:defRPr sz="2400">
                <a:solidFill>
                  <a:schemeClr val="tx1"/>
                </a:solidFill>
                <a:latin typeface="Times New Roman" pitchFamily="18" charset="0"/>
              </a:defRPr>
            </a:lvl4pPr>
            <a:lvl5pPr marL="2096228" indent="-232914" eaLnBrk="0" hangingPunct="0">
              <a:defRPr sz="2400">
                <a:solidFill>
                  <a:schemeClr val="tx1"/>
                </a:solidFill>
                <a:latin typeface="Times New Roman" pitchFamily="18" charset="0"/>
              </a:defRPr>
            </a:lvl5pPr>
            <a:lvl6pPr marL="2562056" indent="-232914" eaLnBrk="0" fontAlgn="base" hangingPunct="0">
              <a:spcBef>
                <a:spcPct val="0"/>
              </a:spcBef>
              <a:spcAft>
                <a:spcPct val="0"/>
              </a:spcAft>
              <a:defRPr sz="2400">
                <a:solidFill>
                  <a:schemeClr val="tx1"/>
                </a:solidFill>
                <a:latin typeface="Times New Roman" pitchFamily="18" charset="0"/>
              </a:defRPr>
            </a:lvl6pPr>
            <a:lvl7pPr marL="3027885" indent="-232914" eaLnBrk="0" fontAlgn="base" hangingPunct="0">
              <a:spcBef>
                <a:spcPct val="0"/>
              </a:spcBef>
              <a:spcAft>
                <a:spcPct val="0"/>
              </a:spcAft>
              <a:defRPr sz="2400">
                <a:solidFill>
                  <a:schemeClr val="tx1"/>
                </a:solidFill>
                <a:latin typeface="Times New Roman" pitchFamily="18" charset="0"/>
              </a:defRPr>
            </a:lvl7pPr>
            <a:lvl8pPr marL="3493712" indent="-232914" eaLnBrk="0" fontAlgn="base" hangingPunct="0">
              <a:spcBef>
                <a:spcPct val="0"/>
              </a:spcBef>
              <a:spcAft>
                <a:spcPct val="0"/>
              </a:spcAft>
              <a:defRPr sz="2400">
                <a:solidFill>
                  <a:schemeClr val="tx1"/>
                </a:solidFill>
                <a:latin typeface="Times New Roman" pitchFamily="18" charset="0"/>
              </a:defRPr>
            </a:lvl8pPr>
            <a:lvl9pPr marL="3959541" indent="-232914" eaLnBrk="0" fontAlgn="base" hangingPunct="0">
              <a:spcBef>
                <a:spcPct val="0"/>
              </a:spcBef>
              <a:spcAft>
                <a:spcPct val="0"/>
              </a:spcAft>
              <a:defRPr sz="2400">
                <a:solidFill>
                  <a:schemeClr val="tx1"/>
                </a:solidFill>
                <a:latin typeface="Times New Roman" pitchFamily="18" charset="0"/>
              </a:defRPr>
            </a:lvl9pPr>
          </a:lstStyle>
          <a:p>
            <a:pPr eaLnBrk="1" hangingPunct="1"/>
            <a:fld id="{C51B51CB-C7AE-47AF-9BE6-504737ADC2BE}" type="slidenum">
              <a:rPr lang="en-US" altLang="en-US" sz="1200"/>
              <a:pPr eaLnBrk="1" hangingPunct="1"/>
              <a:t>23</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lvl="2"/>
            <a:r>
              <a:rPr lang="en-US" altLang="en-US"/>
              <a:t>Evidence that some were Jews:  1 Peter 1:1, 2:12</a:t>
            </a:r>
          </a:p>
          <a:p>
            <a:pPr lvl="2"/>
            <a:r>
              <a:rPr lang="en-US" altLang="en-US"/>
              <a:t>Evidence that some were Gentiles:  1 Peter 1:14, 18; 2:10; 4:3</a:t>
            </a:r>
          </a:p>
          <a:p>
            <a:pPr lvl="2"/>
            <a:r>
              <a:rPr lang="en-US" altLang="en-US"/>
              <a:t>	Pilgrims of the Dispersion is used metaphorically to refer to Christians here, not to the Jews scattered abroad by the Assyrian and Babylonian empires.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6971" indent="-291142" eaLnBrk="0" hangingPunct="0">
              <a:defRPr sz="2400">
                <a:solidFill>
                  <a:schemeClr val="tx1"/>
                </a:solidFill>
                <a:latin typeface="Times New Roman" pitchFamily="18" charset="0"/>
              </a:defRPr>
            </a:lvl2pPr>
            <a:lvl3pPr marL="1164571" indent="-232914" eaLnBrk="0" hangingPunct="0">
              <a:defRPr sz="2400">
                <a:solidFill>
                  <a:schemeClr val="tx1"/>
                </a:solidFill>
                <a:latin typeface="Times New Roman" pitchFamily="18" charset="0"/>
              </a:defRPr>
            </a:lvl3pPr>
            <a:lvl4pPr marL="1630400" indent="-232914" eaLnBrk="0" hangingPunct="0">
              <a:defRPr sz="2400">
                <a:solidFill>
                  <a:schemeClr val="tx1"/>
                </a:solidFill>
                <a:latin typeface="Times New Roman" pitchFamily="18" charset="0"/>
              </a:defRPr>
            </a:lvl4pPr>
            <a:lvl5pPr marL="2096228" indent="-232914" eaLnBrk="0" hangingPunct="0">
              <a:defRPr sz="2400">
                <a:solidFill>
                  <a:schemeClr val="tx1"/>
                </a:solidFill>
                <a:latin typeface="Times New Roman" pitchFamily="18" charset="0"/>
              </a:defRPr>
            </a:lvl5pPr>
            <a:lvl6pPr marL="2562056" indent="-232914" eaLnBrk="0" fontAlgn="base" hangingPunct="0">
              <a:spcBef>
                <a:spcPct val="0"/>
              </a:spcBef>
              <a:spcAft>
                <a:spcPct val="0"/>
              </a:spcAft>
              <a:defRPr sz="2400">
                <a:solidFill>
                  <a:schemeClr val="tx1"/>
                </a:solidFill>
                <a:latin typeface="Times New Roman" pitchFamily="18" charset="0"/>
              </a:defRPr>
            </a:lvl6pPr>
            <a:lvl7pPr marL="3027885" indent="-232914" eaLnBrk="0" fontAlgn="base" hangingPunct="0">
              <a:spcBef>
                <a:spcPct val="0"/>
              </a:spcBef>
              <a:spcAft>
                <a:spcPct val="0"/>
              </a:spcAft>
              <a:defRPr sz="2400">
                <a:solidFill>
                  <a:schemeClr val="tx1"/>
                </a:solidFill>
                <a:latin typeface="Times New Roman" pitchFamily="18" charset="0"/>
              </a:defRPr>
            </a:lvl7pPr>
            <a:lvl8pPr marL="3493712" indent="-232914" eaLnBrk="0" fontAlgn="base" hangingPunct="0">
              <a:spcBef>
                <a:spcPct val="0"/>
              </a:spcBef>
              <a:spcAft>
                <a:spcPct val="0"/>
              </a:spcAft>
              <a:defRPr sz="2400">
                <a:solidFill>
                  <a:schemeClr val="tx1"/>
                </a:solidFill>
                <a:latin typeface="Times New Roman" pitchFamily="18" charset="0"/>
              </a:defRPr>
            </a:lvl8pPr>
            <a:lvl9pPr marL="3959541" indent="-232914" eaLnBrk="0" fontAlgn="base" hangingPunct="0">
              <a:spcBef>
                <a:spcPct val="0"/>
              </a:spcBef>
              <a:spcAft>
                <a:spcPct val="0"/>
              </a:spcAft>
              <a:defRPr sz="2400">
                <a:solidFill>
                  <a:schemeClr val="tx1"/>
                </a:solidFill>
                <a:latin typeface="Times New Roman" pitchFamily="18" charset="0"/>
              </a:defRPr>
            </a:lvl9pPr>
          </a:lstStyle>
          <a:p>
            <a:pPr eaLnBrk="1" hangingPunct="1"/>
            <a:fld id="{C51B51CB-C7AE-47AF-9BE6-504737ADC2BE}" type="slidenum">
              <a:rPr lang="en-US" altLang="en-US" sz="1200"/>
              <a:pPr eaLnBrk="1" hangingPunct="1"/>
              <a:t>25</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lvl="2"/>
            <a:r>
              <a:rPr lang="en-US" altLang="en-US"/>
              <a:t>Evidence that some were Jews:  1 Peter 1:1, 2:12</a:t>
            </a:r>
          </a:p>
          <a:p>
            <a:pPr lvl="2"/>
            <a:r>
              <a:rPr lang="en-US" altLang="en-US"/>
              <a:t>Evidence that some were Gentiles:  1 Peter 1:14, 18; 2:10; 4:3</a:t>
            </a:r>
          </a:p>
          <a:p>
            <a:pPr lvl="2"/>
            <a:r>
              <a:rPr lang="en-US" altLang="en-US"/>
              <a:t>	Pilgrims of the Dispersion is used metaphorically to refer to Christians here, not to the Jews scattered abroad by the Assyrian and Babylonian empires.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6971" indent="-291142" eaLnBrk="0" hangingPunct="0">
              <a:defRPr sz="2400">
                <a:solidFill>
                  <a:schemeClr val="tx1"/>
                </a:solidFill>
                <a:latin typeface="Times New Roman" pitchFamily="18" charset="0"/>
              </a:defRPr>
            </a:lvl2pPr>
            <a:lvl3pPr marL="1164571" indent="-232914" eaLnBrk="0" hangingPunct="0">
              <a:defRPr sz="2400">
                <a:solidFill>
                  <a:schemeClr val="tx1"/>
                </a:solidFill>
                <a:latin typeface="Times New Roman" pitchFamily="18" charset="0"/>
              </a:defRPr>
            </a:lvl3pPr>
            <a:lvl4pPr marL="1630400" indent="-232914" eaLnBrk="0" hangingPunct="0">
              <a:defRPr sz="2400">
                <a:solidFill>
                  <a:schemeClr val="tx1"/>
                </a:solidFill>
                <a:latin typeface="Times New Roman" pitchFamily="18" charset="0"/>
              </a:defRPr>
            </a:lvl4pPr>
            <a:lvl5pPr marL="2096228" indent="-232914" eaLnBrk="0" hangingPunct="0">
              <a:defRPr sz="2400">
                <a:solidFill>
                  <a:schemeClr val="tx1"/>
                </a:solidFill>
                <a:latin typeface="Times New Roman" pitchFamily="18" charset="0"/>
              </a:defRPr>
            </a:lvl5pPr>
            <a:lvl6pPr marL="2562056" indent="-232914" eaLnBrk="0" fontAlgn="base" hangingPunct="0">
              <a:spcBef>
                <a:spcPct val="0"/>
              </a:spcBef>
              <a:spcAft>
                <a:spcPct val="0"/>
              </a:spcAft>
              <a:defRPr sz="2400">
                <a:solidFill>
                  <a:schemeClr val="tx1"/>
                </a:solidFill>
                <a:latin typeface="Times New Roman" pitchFamily="18" charset="0"/>
              </a:defRPr>
            </a:lvl6pPr>
            <a:lvl7pPr marL="3027885" indent="-232914" eaLnBrk="0" fontAlgn="base" hangingPunct="0">
              <a:spcBef>
                <a:spcPct val="0"/>
              </a:spcBef>
              <a:spcAft>
                <a:spcPct val="0"/>
              </a:spcAft>
              <a:defRPr sz="2400">
                <a:solidFill>
                  <a:schemeClr val="tx1"/>
                </a:solidFill>
                <a:latin typeface="Times New Roman" pitchFamily="18" charset="0"/>
              </a:defRPr>
            </a:lvl7pPr>
            <a:lvl8pPr marL="3493712" indent="-232914" eaLnBrk="0" fontAlgn="base" hangingPunct="0">
              <a:spcBef>
                <a:spcPct val="0"/>
              </a:spcBef>
              <a:spcAft>
                <a:spcPct val="0"/>
              </a:spcAft>
              <a:defRPr sz="2400">
                <a:solidFill>
                  <a:schemeClr val="tx1"/>
                </a:solidFill>
                <a:latin typeface="Times New Roman" pitchFamily="18" charset="0"/>
              </a:defRPr>
            </a:lvl8pPr>
            <a:lvl9pPr marL="3959541" indent="-232914" eaLnBrk="0" fontAlgn="base" hangingPunct="0">
              <a:spcBef>
                <a:spcPct val="0"/>
              </a:spcBef>
              <a:spcAft>
                <a:spcPct val="0"/>
              </a:spcAft>
              <a:defRPr sz="2400">
                <a:solidFill>
                  <a:schemeClr val="tx1"/>
                </a:solidFill>
                <a:latin typeface="Times New Roman" pitchFamily="18" charset="0"/>
              </a:defRPr>
            </a:lvl9pPr>
          </a:lstStyle>
          <a:p>
            <a:pPr eaLnBrk="1" hangingPunct="1"/>
            <a:fld id="{ECD953E3-F02F-4EDE-A140-7F2578A26F76}" type="slidenum">
              <a:rPr lang="en-US" altLang="en-US" sz="1200"/>
              <a:pPr eaLnBrk="1" hangingPunct="1"/>
              <a:t>28</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marL="232914" indent="-232914">
              <a:buFontTx/>
              <a:buAutoNum type="arabicPeriod"/>
            </a:pPr>
            <a:r>
              <a:rPr lang="en-US" altLang="en-US"/>
              <a:t>1 PET 2:19-24; 3:18; 4:1, 13; 5:1</a:t>
            </a:r>
          </a:p>
          <a:p>
            <a:pPr marL="232914" indent="-232914">
              <a:buFontTx/>
              <a:buAutoNum type="arabicPeriod"/>
            </a:pPr>
            <a:r>
              <a:rPr lang="en-US" altLang="en-US"/>
              <a:t>Acts 4:13-18, 23 – 31; Acts 5:17 – 26, 40 – 44</a:t>
            </a:r>
          </a:p>
          <a:p>
            <a:pPr marL="232914" indent="-232914">
              <a:buFontTx/>
              <a:buAutoNum type="arabicPeriod"/>
            </a:pPr>
            <a:r>
              <a:rPr lang="en-US" altLang="en-US"/>
              <a:t>MT 17:1-5; 2 PET 1:16-18</a:t>
            </a:r>
          </a:p>
          <a:p>
            <a:pPr marL="232914" indent="-232914">
              <a:buFontTx/>
              <a:buAutoNum type="arabicPeriod"/>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6971" indent="-291142" eaLnBrk="0" hangingPunct="0">
              <a:defRPr sz="2400">
                <a:solidFill>
                  <a:schemeClr val="tx1"/>
                </a:solidFill>
                <a:latin typeface="Times New Roman" pitchFamily="18" charset="0"/>
              </a:defRPr>
            </a:lvl2pPr>
            <a:lvl3pPr marL="1164571" indent="-232914" eaLnBrk="0" hangingPunct="0">
              <a:defRPr sz="2400">
                <a:solidFill>
                  <a:schemeClr val="tx1"/>
                </a:solidFill>
                <a:latin typeface="Times New Roman" pitchFamily="18" charset="0"/>
              </a:defRPr>
            </a:lvl3pPr>
            <a:lvl4pPr marL="1630400" indent="-232914" eaLnBrk="0" hangingPunct="0">
              <a:defRPr sz="2400">
                <a:solidFill>
                  <a:schemeClr val="tx1"/>
                </a:solidFill>
                <a:latin typeface="Times New Roman" pitchFamily="18" charset="0"/>
              </a:defRPr>
            </a:lvl4pPr>
            <a:lvl5pPr marL="2096228" indent="-232914" eaLnBrk="0" hangingPunct="0">
              <a:defRPr sz="2400">
                <a:solidFill>
                  <a:schemeClr val="tx1"/>
                </a:solidFill>
                <a:latin typeface="Times New Roman" pitchFamily="18" charset="0"/>
              </a:defRPr>
            </a:lvl5pPr>
            <a:lvl6pPr marL="2562056" indent="-232914" eaLnBrk="0" fontAlgn="base" hangingPunct="0">
              <a:spcBef>
                <a:spcPct val="0"/>
              </a:spcBef>
              <a:spcAft>
                <a:spcPct val="0"/>
              </a:spcAft>
              <a:defRPr sz="2400">
                <a:solidFill>
                  <a:schemeClr val="tx1"/>
                </a:solidFill>
                <a:latin typeface="Times New Roman" pitchFamily="18" charset="0"/>
              </a:defRPr>
            </a:lvl6pPr>
            <a:lvl7pPr marL="3027885" indent="-232914" eaLnBrk="0" fontAlgn="base" hangingPunct="0">
              <a:spcBef>
                <a:spcPct val="0"/>
              </a:spcBef>
              <a:spcAft>
                <a:spcPct val="0"/>
              </a:spcAft>
              <a:defRPr sz="2400">
                <a:solidFill>
                  <a:schemeClr val="tx1"/>
                </a:solidFill>
                <a:latin typeface="Times New Roman" pitchFamily="18" charset="0"/>
              </a:defRPr>
            </a:lvl7pPr>
            <a:lvl8pPr marL="3493712" indent="-232914" eaLnBrk="0" fontAlgn="base" hangingPunct="0">
              <a:spcBef>
                <a:spcPct val="0"/>
              </a:spcBef>
              <a:spcAft>
                <a:spcPct val="0"/>
              </a:spcAft>
              <a:defRPr sz="2400">
                <a:solidFill>
                  <a:schemeClr val="tx1"/>
                </a:solidFill>
                <a:latin typeface="Times New Roman" pitchFamily="18" charset="0"/>
              </a:defRPr>
            </a:lvl8pPr>
            <a:lvl9pPr marL="3959541" indent="-232914" eaLnBrk="0" fontAlgn="base" hangingPunct="0">
              <a:spcBef>
                <a:spcPct val="0"/>
              </a:spcBef>
              <a:spcAft>
                <a:spcPct val="0"/>
              </a:spcAft>
              <a:defRPr sz="2400">
                <a:solidFill>
                  <a:schemeClr val="tx1"/>
                </a:solidFill>
                <a:latin typeface="Times New Roman" pitchFamily="18" charset="0"/>
              </a:defRPr>
            </a:lvl9pPr>
          </a:lstStyle>
          <a:p>
            <a:pPr eaLnBrk="1" hangingPunct="1"/>
            <a:fld id="{C51B51CB-C7AE-47AF-9BE6-504737ADC2BE}" type="slidenum">
              <a:rPr lang="en-US" altLang="en-US" sz="1200"/>
              <a:pPr eaLnBrk="1" hangingPunct="1"/>
              <a:t>48</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lvl="2"/>
            <a:r>
              <a:rPr lang="en-US" altLang="en-US"/>
              <a:t>Evidence that some were Jews:  1 Peter 1:1, 2:12</a:t>
            </a:r>
          </a:p>
          <a:p>
            <a:pPr lvl="2"/>
            <a:r>
              <a:rPr lang="en-US" altLang="en-US"/>
              <a:t>Evidence that some were Gentiles:  1 Peter 1:14, 18; 2:10; 4:3</a:t>
            </a:r>
          </a:p>
          <a:p>
            <a:pPr lvl="2"/>
            <a:r>
              <a:rPr lang="en-US" altLang="en-US"/>
              <a:t>	Pilgrims of the Dispersion is used metaphorically to refer to Christians here, not to the Jews scattered abroad by the Assyrian and Babylonian empires.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DE2248-6F52-1147-B0F4-9518474F28CC}"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DE2248-6F52-1147-B0F4-9518474F28CC}"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DE2248-6F52-1147-B0F4-9518474F28CC}" type="datetimeFigureOut">
              <a:rPr lang="en-US" smtClean="0"/>
              <a:pPr/>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DE2248-6F52-1147-B0F4-9518474F28CC}" type="datetimeFigureOut">
              <a:rPr lang="en-US" smtClean="0"/>
              <a:pPr/>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6/22/2016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defTabSz="457200" rtl="0" eaLnBrk="1" latinLnBrk="0" hangingPunct="1">
        <a:spcBef>
          <a:spcPct val="0"/>
        </a:spcBef>
        <a:buNone/>
        <a:defRPr sz="4400"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2680636"/>
            <a:ext cx="8763000" cy="276999"/>
          </a:xfrm>
          <a:prstGeom prst="rect">
            <a:avLst/>
          </a:prstGeom>
          <a:noFill/>
          <a:ln w="9525">
            <a:noFill/>
            <a:miter lim="800000"/>
            <a:headEnd/>
            <a:tailEnd/>
          </a:ln>
        </p:spPr>
        <p:txBody>
          <a:bodyPr anchor="ctr">
            <a:spAutoFit/>
          </a:bodyPr>
          <a:lstStyle/>
          <a:p>
            <a:pPr algn="l"/>
            <a:r>
              <a:rPr lang="en-US" sz="1200" dirty="0">
                <a:cs typeface="Times New Roman" pitchFamily="18" charset="0"/>
              </a:rPr>
              <a:t>	</a:t>
            </a:r>
            <a:endParaRPr lang="en-US" sz="2800" i="1" dirty="0">
              <a:latin typeface="Calibri" pitchFamily="34" charset="0"/>
            </a:endParaRPr>
          </a:p>
        </p:txBody>
      </p:sp>
      <p:sp>
        <p:nvSpPr>
          <p:cNvPr id="3" name="TextBox 2"/>
          <p:cNvSpPr txBox="1"/>
          <p:nvPr/>
        </p:nvSpPr>
        <p:spPr>
          <a:xfrm>
            <a:off x="228600" y="211654"/>
            <a:ext cx="8686800" cy="1077218"/>
          </a:xfrm>
          <a:prstGeom prst="rect">
            <a:avLst/>
          </a:prstGeom>
          <a:noFill/>
        </p:spPr>
        <p:txBody>
          <a:bodyPr wrap="square" rtlCol="0">
            <a:spAutoFit/>
          </a:bodyPr>
          <a:lstStyle/>
          <a:p>
            <a:r>
              <a:rPr lang="en-US" sz="3200" b="1" dirty="0">
                <a:solidFill>
                  <a:schemeClr val="accent4">
                    <a:lumMod val="75000"/>
                  </a:schemeClr>
                </a:solidFill>
              </a:rPr>
              <a:t>Stand Firm and Be Stirred Up – I and II Peter, Jude</a:t>
            </a:r>
            <a:endParaRPr lang="en-US" sz="2800" dirty="0">
              <a:solidFill>
                <a:srgbClr val="FFFF00"/>
              </a:solidFill>
            </a:endParaRPr>
          </a:p>
          <a:p>
            <a:pPr algn="ctr"/>
            <a:r>
              <a:rPr lang="en-US" sz="3200" b="1" i="1" dirty="0">
                <a:solidFill>
                  <a:schemeClr val="accent4">
                    <a:lumMod val="75000"/>
                  </a:schemeClr>
                </a:solidFill>
              </a:rPr>
              <a:t>Pre-Class Assignment – Thought Question</a:t>
            </a:r>
          </a:p>
        </p:txBody>
      </p:sp>
      <p:sp>
        <p:nvSpPr>
          <p:cNvPr id="4" name="TextBox 3"/>
          <p:cNvSpPr txBox="1"/>
          <p:nvPr/>
        </p:nvSpPr>
        <p:spPr>
          <a:xfrm>
            <a:off x="495300" y="1518179"/>
            <a:ext cx="8153400" cy="3108543"/>
          </a:xfrm>
          <a:prstGeom prst="rect">
            <a:avLst/>
          </a:prstGeom>
          <a:noFill/>
          <a:ln w="28575">
            <a:solidFill>
              <a:srgbClr val="7030A0"/>
            </a:solidFill>
          </a:ln>
        </p:spPr>
        <p:txBody>
          <a:bodyPr wrap="square" rtlCol="0">
            <a:spAutoFit/>
          </a:bodyPr>
          <a:lstStyle/>
          <a:p>
            <a:r>
              <a:rPr lang="en-US" sz="2800" dirty="0"/>
              <a:t>I Peter does not mention false teachers (which is the central warning of II Peter) while II Peter does not mention persecution (the purpose of I Peter).  Think about why these two letters, written to the same people have so little overlap in message.  </a:t>
            </a:r>
            <a:r>
              <a:rPr lang="en-US" sz="2800" b="1" i="1" dirty="0"/>
              <a:t>Is there a relationship between these two problems in a church?  How might they be related?</a:t>
            </a:r>
          </a:p>
        </p:txBody>
      </p:sp>
      <p:sp>
        <p:nvSpPr>
          <p:cNvPr id="5" name="Rectangle 3"/>
          <p:cNvSpPr txBox="1">
            <a:spLocks noChangeArrowheads="1"/>
          </p:cNvSpPr>
          <p:nvPr/>
        </p:nvSpPr>
        <p:spPr bwMode="auto">
          <a:xfrm>
            <a:off x="2286000" y="2540000"/>
            <a:ext cx="40386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0000"/>
              </a:lnSpc>
              <a:spcBef>
                <a:spcPct val="20000"/>
              </a:spcBef>
              <a:spcAft>
                <a:spcPct val="0"/>
              </a:spcAft>
              <a:buClr>
                <a:schemeClr val="hlink"/>
              </a:buClr>
              <a:buSzPct val="80000"/>
              <a:buFont typeface="Wingdings" pitchFamily="2" charset="2"/>
              <a:buNone/>
              <a:tabLst>
                <a:tab pos="1598613" algn="l"/>
              </a:tabLst>
              <a:defRPr/>
            </a:pPr>
            <a:endParaRPr kumimoji="0" lang="en-US" sz="3200" b="0" i="0" u="none" strike="noStrike" kern="0" cap="none" spc="0" normalizeH="0" baseline="0" noProof="0" dirty="0">
              <a:ln>
                <a:noFill/>
              </a:ln>
              <a:solidFill>
                <a:srgbClr val="FFFF00"/>
              </a:solidFill>
              <a:effectLst/>
              <a:uLnTx/>
              <a:uFillTx/>
              <a:latin typeface="Calibri" pitchFamily="34" charset="0"/>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80000"/>
              <a:buFont typeface="Wingdings" pitchFamily="2" charset="2"/>
              <a:buNone/>
              <a:tabLst>
                <a:tab pos="1598613" algn="l"/>
              </a:tabLst>
              <a:defRPr/>
            </a:pPr>
            <a:endParaRPr kumimoji="0" lang="en-US" sz="3200" b="0" i="0" u="none" strike="noStrike" kern="0" cap="none" spc="0" normalizeH="0" baseline="0" noProof="0" dirty="0">
              <a:ln>
                <a:noFill/>
              </a:ln>
              <a:solidFill>
                <a:srgbClr val="FFFF00"/>
              </a:solidFill>
              <a:effectLst/>
              <a:uLnTx/>
              <a:uFillTx/>
              <a:latin typeface="Calibri" pitchFamily="34" charset="0"/>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80000"/>
              <a:buFont typeface="Wingdings" pitchFamily="2" charset="2"/>
              <a:buNone/>
              <a:tabLst>
                <a:tab pos="1598613" algn="l"/>
              </a:tabLst>
              <a:defRPr/>
            </a:pPr>
            <a:endParaRPr kumimoji="0" lang="en-US" sz="3200" b="0" i="0" u="none" strike="noStrike" kern="0" cap="none" spc="0" normalizeH="0" baseline="0" noProof="0" dirty="0">
              <a:ln>
                <a:noFill/>
              </a:ln>
              <a:solidFill>
                <a:srgbClr val="FFFF00"/>
              </a:solidFill>
              <a:effectLst/>
              <a:uLnTx/>
              <a:uFillTx/>
              <a:latin typeface="Calibri" pitchFamily="34" charset="0"/>
              <a:ea typeface="+mn-ea"/>
              <a:cs typeface="+mn-cs"/>
            </a:endParaRPr>
          </a:p>
        </p:txBody>
      </p:sp>
    </p:spTree>
    <p:extLst>
      <p:ext uri="{BB962C8B-B14F-4D97-AF65-F5344CB8AC3E}">
        <p14:creationId xmlns:p14="http://schemas.microsoft.com/office/powerpoint/2010/main" val="1399012562"/>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2680636"/>
            <a:ext cx="8763000" cy="276999"/>
          </a:xfrm>
          <a:prstGeom prst="rect">
            <a:avLst/>
          </a:prstGeom>
          <a:noFill/>
          <a:ln w="9525">
            <a:noFill/>
            <a:miter lim="800000"/>
            <a:headEnd/>
            <a:tailEnd/>
          </a:ln>
        </p:spPr>
        <p:txBody>
          <a:bodyPr anchor="ctr">
            <a:spAutoFit/>
          </a:bodyPr>
          <a:lstStyle/>
          <a:p>
            <a:pPr algn="l"/>
            <a:r>
              <a:rPr lang="en-US" sz="1200" dirty="0">
                <a:cs typeface="Times New Roman" pitchFamily="18" charset="0"/>
              </a:rPr>
              <a:t>	</a:t>
            </a:r>
            <a:endParaRPr lang="en-US" sz="2800" i="1" dirty="0">
              <a:latin typeface="Calibri" pitchFamily="34" charset="0"/>
            </a:endParaRPr>
          </a:p>
        </p:txBody>
      </p:sp>
      <p:sp>
        <p:nvSpPr>
          <p:cNvPr id="3" name="TextBox 2"/>
          <p:cNvSpPr txBox="1"/>
          <p:nvPr/>
        </p:nvSpPr>
        <p:spPr>
          <a:xfrm>
            <a:off x="228600" y="211654"/>
            <a:ext cx="8686800" cy="1077218"/>
          </a:xfrm>
          <a:prstGeom prst="rect">
            <a:avLst/>
          </a:prstGeom>
          <a:noFill/>
        </p:spPr>
        <p:txBody>
          <a:bodyPr wrap="square" rtlCol="0">
            <a:spAutoFit/>
          </a:bodyPr>
          <a:lstStyle/>
          <a:p>
            <a:r>
              <a:rPr lang="en-US" sz="3200" b="1" dirty="0">
                <a:solidFill>
                  <a:schemeClr val="accent4">
                    <a:lumMod val="75000"/>
                  </a:schemeClr>
                </a:solidFill>
              </a:rPr>
              <a:t>Stand Firm and Be Stirred Up – I and II Peter, Jude</a:t>
            </a:r>
            <a:endParaRPr lang="en-US" sz="2800" dirty="0">
              <a:solidFill>
                <a:srgbClr val="FFFF00"/>
              </a:solidFill>
            </a:endParaRPr>
          </a:p>
          <a:p>
            <a:pPr algn="ctr"/>
            <a:r>
              <a:rPr lang="en-US" sz="3200" b="1" i="1" dirty="0">
                <a:solidFill>
                  <a:schemeClr val="accent4">
                    <a:lumMod val="75000"/>
                  </a:schemeClr>
                </a:solidFill>
              </a:rPr>
              <a:t>Pre-Class Assignment – Thought Question</a:t>
            </a:r>
          </a:p>
        </p:txBody>
      </p:sp>
      <p:sp>
        <p:nvSpPr>
          <p:cNvPr id="4" name="TextBox 3"/>
          <p:cNvSpPr txBox="1"/>
          <p:nvPr/>
        </p:nvSpPr>
        <p:spPr>
          <a:xfrm>
            <a:off x="495300" y="1518179"/>
            <a:ext cx="8153400" cy="3108543"/>
          </a:xfrm>
          <a:prstGeom prst="rect">
            <a:avLst/>
          </a:prstGeom>
          <a:noFill/>
          <a:ln w="28575">
            <a:solidFill>
              <a:srgbClr val="7030A0"/>
            </a:solidFill>
          </a:ln>
        </p:spPr>
        <p:txBody>
          <a:bodyPr wrap="square" rtlCol="0">
            <a:spAutoFit/>
          </a:bodyPr>
          <a:lstStyle/>
          <a:p>
            <a:r>
              <a:rPr lang="en-US" sz="2800" dirty="0"/>
              <a:t>I Peter does not mention false teachers (which is the central warning of II Peter) while II Peter does not mention persecution (the purpose of I Peter).  Think about why these two letters, written to the same people have so little overlap in message.  </a:t>
            </a:r>
            <a:r>
              <a:rPr lang="en-US" sz="2800" b="1" i="1" dirty="0"/>
              <a:t>Is there a relationship between these two problems in a church?  How might they be related?</a:t>
            </a:r>
          </a:p>
        </p:txBody>
      </p:sp>
      <p:sp>
        <p:nvSpPr>
          <p:cNvPr id="5" name="Rectangle 3"/>
          <p:cNvSpPr txBox="1">
            <a:spLocks noChangeArrowheads="1"/>
          </p:cNvSpPr>
          <p:nvPr/>
        </p:nvSpPr>
        <p:spPr bwMode="auto">
          <a:xfrm>
            <a:off x="2286000" y="2540000"/>
            <a:ext cx="40386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0000"/>
              </a:lnSpc>
              <a:spcBef>
                <a:spcPct val="20000"/>
              </a:spcBef>
              <a:spcAft>
                <a:spcPct val="0"/>
              </a:spcAft>
              <a:buClr>
                <a:schemeClr val="hlink"/>
              </a:buClr>
              <a:buSzPct val="80000"/>
              <a:buFont typeface="Wingdings" pitchFamily="2" charset="2"/>
              <a:buNone/>
              <a:tabLst>
                <a:tab pos="1598613" algn="l"/>
              </a:tabLst>
              <a:defRPr/>
            </a:pPr>
            <a:endParaRPr kumimoji="0" lang="en-US" sz="3200" b="0" i="0" u="none" strike="noStrike" kern="0" cap="none" spc="0" normalizeH="0" baseline="0" noProof="0" dirty="0">
              <a:ln>
                <a:noFill/>
              </a:ln>
              <a:solidFill>
                <a:srgbClr val="FFFF00"/>
              </a:solidFill>
              <a:effectLst/>
              <a:uLnTx/>
              <a:uFillTx/>
              <a:latin typeface="Calibri" pitchFamily="34" charset="0"/>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80000"/>
              <a:buFont typeface="Wingdings" pitchFamily="2" charset="2"/>
              <a:buNone/>
              <a:tabLst>
                <a:tab pos="1598613" algn="l"/>
              </a:tabLst>
              <a:defRPr/>
            </a:pPr>
            <a:endParaRPr kumimoji="0" lang="en-US" sz="3200" b="0" i="0" u="none" strike="noStrike" kern="0" cap="none" spc="0" normalizeH="0" baseline="0" noProof="0" dirty="0">
              <a:ln>
                <a:noFill/>
              </a:ln>
              <a:solidFill>
                <a:srgbClr val="FFFF00"/>
              </a:solidFill>
              <a:effectLst/>
              <a:uLnTx/>
              <a:uFillTx/>
              <a:latin typeface="Calibri" pitchFamily="34" charset="0"/>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80000"/>
              <a:buFont typeface="Wingdings" pitchFamily="2" charset="2"/>
              <a:buNone/>
              <a:tabLst>
                <a:tab pos="1598613" algn="l"/>
              </a:tabLst>
              <a:defRPr/>
            </a:pPr>
            <a:endParaRPr kumimoji="0" lang="en-US" sz="3200" b="0" i="0" u="none" strike="noStrike" kern="0" cap="none" spc="0" normalizeH="0" baseline="0" noProof="0" dirty="0">
              <a:ln>
                <a:noFill/>
              </a:ln>
              <a:solidFill>
                <a:srgbClr val="FFFF00"/>
              </a:solidFill>
              <a:effectLst/>
              <a:uLnTx/>
              <a:uFillTx/>
              <a:latin typeface="Calibri" pitchFamily="34" charset="0"/>
              <a:ea typeface="+mn-ea"/>
              <a:cs typeface="+mn-cs"/>
            </a:endParaRPr>
          </a:p>
        </p:txBody>
      </p:sp>
    </p:spTree>
    <p:extLst>
      <p:ext uri="{BB962C8B-B14F-4D97-AF65-F5344CB8AC3E}">
        <p14:creationId xmlns:p14="http://schemas.microsoft.com/office/powerpoint/2010/main" val="115641901"/>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3600" b="1" dirty="0">
                <a:solidFill>
                  <a:srgbClr val="7030A0"/>
                </a:solidFill>
                <a:latin typeface="+mn-lt"/>
              </a:rPr>
              <a:t>Introduction to II Peter &amp; Jude</a:t>
            </a:r>
          </a:p>
        </p:txBody>
      </p:sp>
      <p:sp>
        <p:nvSpPr>
          <p:cNvPr id="38915" name="Rectangle 3"/>
          <p:cNvSpPr>
            <a:spLocks noGrp="1" noChangeArrowheads="1"/>
          </p:cNvSpPr>
          <p:nvPr>
            <p:ph type="body" sz="half" idx="1"/>
          </p:nvPr>
        </p:nvSpPr>
        <p:spPr>
          <a:xfrm>
            <a:off x="685800" y="1576917"/>
            <a:ext cx="3810000" cy="3429000"/>
          </a:xfrm>
        </p:spPr>
        <p:txBody>
          <a:bodyPr>
            <a:normAutofit fontScale="92500" lnSpcReduction="20000"/>
          </a:bodyPr>
          <a:lstStyle/>
          <a:p>
            <a:pPr eaLnBrk="1" hangingPunct="1">
              <a:lnSpc>
                <a:spcPct val="90000"/>
              </a:lnSpc>
            </a:pPr>
            <a:r>
              <a:rPr lang="en-US" altLang="en-US" sz="2000" dirty="0">
                <a:latin typeface="+mn-lt"/>
              </a:rPr>
              <a:t>Author</a:t>
            </a:r>
          </a:p>
          <a:p>
            <a:pPr lvl="1" eaLnBrk="1" hangingPunct="1">
              <a:lnSpc>
                <a:spcPct val="90000"/>
              </a:lnSpc>
            </a:pPr>
            <a:r>
              <a:rPr lang="en-US" altLang="en-US" sz="1800" dirty="0">
                <a:latin typeface="+mn-lt"/>
              </a:rPr>
              <a:t>“Simon Peter, a servant and apostle of Jesus Christ” (1:1)</a:t>
            </a:r>
          </a:p>
          <a:p>
            <a:pPr eaLnBrk="1" hangingPunct="1">
              <a:lnSpc>
                <a:spcPct val="90000"/>
              </a:lnSpc>
            </a:pPr>
            <a:r>
              <a:rPr lang="en-US" altLang="en-US" sz="2000" dirty="0">
                <a:latin typeface="+mn-lt"/>
              </a:rPr>
              <a:t>Addressees</a:t>
            </a:r>
          </a:p>
          <a:p>
            <a:pPr lvl="1" eaLnBrk="1" hangingPunct="1">
              <a:lnSpc>
                <a:spcPct val="90000"/>
              </a:lnSpc>
            </a:pPr>
            <a:r>
              <a:rPr lang="en-US" altLang="en-US" sz="1800" dirty="0">
                <a:latin typeface="+mn-lt"/>
              </a:rPr>
              <a:t>“To those who have obtained like precious faith with us by the righteousness of our God and Savior Jesus Christ” (1:1)</a:t>
            </a:r>
          </a:p>
          <a:p>
            <a:pPr lvl="1" eaLnBrk="1" hangingPunct="1">
              <a:lnSpc>
                <a:spcPct val="90000"/>
              </a:lnSpc>
            </a:pPr>
            <a:r>
              <a:rPr lang="en-US" altLang="en-US" sz="1800" dirty="0">
                <a:latin typeface="+mn-lt"/>
              </a:rPr>
              <a:t>Probably same Christians in Asia Minor as in first letter (3:1)</a:t>
            </a:r>
            <a:br>
              <a:rPr lang="en-US" altLang="en-US" sz="1800" dirty="0">
                <a:latin typeface="+mn-lt"/>
              </a:rPr>
            </a:br>
            <a:endParaRPr lang="en-US" altLang="en-US" sz="1800" dirty="0">
              <a:latin typeface="+mn-lt"/>
            </a:endParaRPr>
          </a:p>
          <a:p>
            <a:pPr eaLnBrk="1" hangingPunct="1">
              <a:lnSpc>
                <a:spcPct val="90000"/>
              </a:lnSpc>
            </a:pPr>
            <a:r>
              <a:rPr lang="en-US" altLang="en-US" sz="2000" dirty="0">
                <a:latin typeface="+mn-lt"/>
              </a:rPr>
              <a:t>Place of Writing:  Not mentioned</a:t>
            </a:r>
          </a:p>
          <a:p>
            <a:pPr eaLnBrk="1" hangingPunct="1">
              <a:lnSpc>
                <a:spcPct val="90000"/>
              </a:lnSpc>
            </a:pPr>
            <a:r>
              <a:rPr lang="en-US" altLang="en-US" sz="2000" dirty="0">
                <a:latin typeface="+mn-lt"/>
              </a:rPr>
              <a:t>Date of Writing: After first and before Peter’s death… A.D. 64-68</a:t>
            </a:r>
          </a:p>
        </p:txBody>
      </p:sp>
      <p:sp>
        <p:nvSpPr>
          <p:cNvPr id="38916" name="Rectangle 5"/>
          <p:cNvSpPr>
            <a:spLocks noGrp="1" noChangeArrowheads="1"/>
          </p:cNvSpPr>
          <p:nvPr>
            <p:ph type="body" sz="half" idx="2"/>
          </p:nvPr>
        </p:nvSpPr>
        <p:spPr>
          <a:xfrm>
            <a:off x="4648201" y="1576917"/>
            <a:ext cx="3946525" cy="3429000"/>
          </a:xfrm>
        </p:spPr>
        <p:txBody>
          <a:bodyPr>
            <a:normAutofit fontScale="92500" lnSpcReduction="20000"/>
          </a:bodyPr>
          <a:lstStyle/>
          <a:p>
            <a:pPr eaLnBrk="1" hangingPunct="1">
              <a:lnSpc>
                <a:spcPct val="90000"/>
              </a:lnSpc>
            </a:pPr>
            <a:r>
              <a:rPr lang="en-US" altLang="en-US" sz="2000" dirty="0">
                <a:latin typeface="+mn-lt"/>
              </a:rPr>
              <a:t>Author</a:t>
            </a:r>
          </a:p>
          <a:p>
            <a:pPr lvl="1" eaLnBrk="1" hangingPunct="1">
              <a:lnSpc>
                <a:spcPct val="90000"/>
              </a:lnSpc>
            </a:pPr>
            <a:r>
              <a:rPr lang="en-US" altLang="en-US" sz="1800" dirty="0">
                <a:latin typeface="+mn-lt"/>
              </a:rPr>
              <a:t>“Jude, a servant of Jesus Christ, and brother of James” (1)</a:t>
            </a:r>
          </a:p>
          <a:p>
            <a:pPr eaLnBrk="1" hangingPunct="1">
              <a:lnSpc>
                <a:spcPct val="90000"/>
              </a:lnSpc>
            </a:pPr>
            <a:r>
              <a:rPr lang="en-US" altLang="en-US" sz="2000" dirty="0">
                <a:latin typeface="+mn-lt"/>
              </a:rPr>
              <a:t>Addressees</a:t>
            </a:r>
          </a:p>
          <a:p>
            <a:pPr lvl="1" eaLnBrk="1" hangingPunct="1">
              <a:lnSpc>
                <a:spcPct val="90000"/>
              </a:lnSpc>
            </a:pPr>
            <a:r>
              <a:rPr lang="en-US" altLang="en-US" sz="1800" dirty="0">
                <a:latin typeface="+mn-lt"/>
              </a:rPr>
              <a:t>“To those who are called, sanctified by God the Father and preserved in Jesus Christ” (1)</a:t>
            </a:r>
          </a:p>
          <a:p>
            <a:pPr lvl="1" eaLnBrk="1" hangingPunct="1">
              <a:lnSpc>
                <a:spcPct val="90000"/>
              </a:lnSpc>
            </a:pPr>
            <a:r>
              <a:rPr lang="en-US" altLang="en-US" sz="1800" dirty="0">
                <a:latin typeface="+mn-lt"/>
              </a:rPr>
              <a:t>Geographical region of recipients is not mentioned.  References to O.T. events may imply partially a Jewish audience.</a:t>
            </a:r>
          </a:p>
          <a:p>
            <a:pPr eaLnBrk="1" hangingPunct="1">
              <a:lnSpc>
                <a:spcPct val="90000"/>
              </a:lnSpc>
            </a:pPr>
            <a:r>
              <a:rPr lang="en-US" altLang="en-US" sz="2000" dirty="0">
                <a:latin typeface="+mn-lt"/>
              </a:rPr>
              <a:t>Place of Writing:  Not mentioned</a:t>
            </a:r>
          </a:p>
          <a:p>
            <a:pPr eaLnBrk="1" hangingPunct="1">
              <a:lnSpc>
                <a:spcPct val="90000"/>
              </a:lnSpc>
            </a:pPr>
            <a:r>
              <a:rPr lang="en-US" altLang="en-US" sz="2000" dirty="0">
                <a:latin typeface="+mn-lt"/>
              </a:rPr>
              <a:t>Date of Writing:  latter half of first century (A.D. 70 – 90)</a:t>
            </a:r>
          </a:p>
          <a:p>
            <a:pPr eaLnBrk="1" hangingPunct="1">
              <a:lnSpc>
                <a:spcPct val="90000"/>
              </a:lnSpc>
            </a:pPr>
            <a:endParaRPr lang="en-US" altLang="en-US" sz="2400" dirty="0">
              <a:latin typeface="+mn-lt"/>
            </a:endParaRPr>
          </a:p>
        </p:txBody>
      </p:sp>
      <p:sp>
        <p:nvSpPr>
          <p:cNvPr id="38917" name="Text Box 6"/>
          <p:cNvSpPr txBox="1">
            <a:spLocks noChangeArrowheads="1"/>
          </p:cNvSpPr>
          <p:nvPr/>
        </p:nvSpPr>
        <p:spPr bwMode="auto">
          <a:xfrm>
            <a:off x="1216025" y="1082537"/>
            <a:ext cx="1242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i="1" u="sng" dirty="0">
                <a:latin typeface="+mn-lt"/>
              </a:rPr>
              <a:t>II Peter</a:t>
            </a:r>
          </a:p>
        </p:txBody>
      </p:sp>
      <p:sp>
        <p:nvSpPr>
          <p:cNvPr id="38918" name="Text Box 7"/>
          <p:cNvSpPr txBox="1">
            <a:spLocks noChangeArrowheads="1"/>
          </p:cNvSpPr>
          <p:nvPr/>
        </p:nvSpPr>
        <p:spPr bwMode="auto">
          <a:xfrm>
            <a:off x="6197600" y="1047020"/>
            <a:ext cx="8579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i="1" u="sng" dirty="0">
                <a:latin typeface="+mn-lt"/>
              </a:rPr>
              <a:t>Jude</a:t>
            </a:r>
          </a:p>
        </p:txBody>
      </p:sp>
      <p:sp>
        <p:nvSpPr>
          <p:cNvPr id="38919" name="Text Box 8"/>
          <p:cNvSpPr txBox="1">
            <a:spLocks noChangeArrowheads="1"/>
          </p:cNvSpPr>
          <p:nvPr/>
        </p:nvSpPr>
        <p:spPr bwMode="auto">
          <a:xfrm>
            <a:off x="1749426" y="4688153"/>
            <a:ext cx="5797550" cy="830997"/>
          </a:xfrm>
          <a:prstGeom prst="rect">
            <a:avLst/>
          </a:prstGeom>
          <a:solidFill>
            <a:schemeClr val="accent4">
              <a:lumMod val="60000"/>
              <a:lumOff val="40000"/>
            </a:schemeClr>
          </a:solidFill>
          <a:ln>
            <a:noFill/>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b="1">
                <a:latin typeface="+mn-lt"/>
              </a:rPr>
              <a:t>Theme:  Overcoming false teaching through knowledge of God’s will.</a:t>
            </a:r>
          </a:p>
        </p:txBody>
      </p:sp>
    </p:spTree>
    <p:extLst>
      <p:ext uri="{BB962C8B-B14F-4D97-AF65-F5344CB8AC3E}">
        <p14:creationId xmlns:p14="http://schemas.microsoft.com/office/powerpoint/2010/main" val="39207197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dissolve">
                                      <p:cBhvr>
                                        <p:cTn id="7" dur="500"/>
                                        <p:tgtEl>
                                          <p:spTgt spid="3891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916">
                                            <p:txEl>
                                              <p:pRg st="1" end="1"/>
                                            </p:txEl>
                                          </p:spTgt>
                                        </p:tgtEl>
                                        <p:attrNameLst>
                                          <p:attrName>style.visibility</p:attrName>
                                        </p:attrNameLst>
                                      </p:cBhvr>
                                      <p:to>
                                        <p:strVal val="visible"/>
                                      </p:to>
                                    </p:set>
                                    <p:animEffect transition="in" filter="dissolve">
                                      <p:cBhvr>
                                        <p:cTn id="10" dur="500"/>
                                        <p:tgtEl>
                                          <p:spTgt spid="389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8916">
                                            <p:txEl>
                                              <p:pRg st="2" end="2"/>
                                            </p:txEl>
                                          </p:spTgt>
                                        </p:tgtEl>
                                        <p:attrNameLst>
                                          <p:attrName>style.visibility</p:attrName>
                                        </p:attrNameLst>
                                      </p:cBhvr>
                                      <p:to>
                                        <p:strVal val="visible"/>
                                      </p:to>
                                    </p:set>
                                    <p:animEffect transition="in" filter="dissolve">
                                      <p:cBhvr>
                                        <p:cTn id="15" dur="500"/>
                                        <p:tgtEl>
                                          <p:spTgt spid="38916">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8916">
                                            <p:txEl>
                                              <p:pRg st="3" end="3"/>
                                            </p:txEl>
                                          </p:spTgt>
                                        </p:tgtEl>
                                        <p:attrNameLst>
                                          <p:attrName>style.visibility</p:attrName>
                                        </p:attrNameLst>
                                      </p:cBhvr>
                                      <p:to>
                                        <p:strVal val="visible"/>
                                      </p:to>
                                    </p:set>
                                    <p:animEffect transition="in" filter="dissolve">
                                      <p:cBhvr>
                                        <p:cTn id="18" dur="500"/>
                                        <p:tgtEl>
                                          <p:spTgt spid="38916">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8916">
                                            <p:txEl>
                                              <p:pRg st="4" end="4"/>
                                            </p:txEl>
                                          </p:spTgt>
                                        </p:tgtEl>
                                        <p:attrNameLst>
                                          <p:attrName>style.visibility</p:attrName>
                                        </p:attrNameLst>
                                      </p:cBhvr>
                                      <p:to>
                                        <p:strVal val="visible"/>
                                      </p:to>
                                    </p:set>
                                    <p:animEffect transition="in" filter="dissolve">
                                      <p:cBhvr>
                                        <p:cTn id="21" dur="500"/>
                                        <p:tgtEl>
                                          <p:spTgt spid="3891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8916">
                                            <p:txEl>
                                              <p:pRg st="5" end="5"/>
                                            </p:txEl>
                                          </p:spTgt>
                                        </p:tgtEl>
                                        <p:attrNameLst>
                                          <p:attrName>style.visibility</p:attrName>
                                        </p:attrNameLst>
                                      </p:cBhvr>
                                      <p:to>
                                        <p:strVal val="visible"/>
                                      </p:to>
                                    </p:set>
                                    <p:animEffect transition="in" filter="dissolve">
                                      <p:cBhvr>
                                        <p:cTn id="26" dur="500"/>
                                        <p:tgtEl>
                                          <p:spTgt spid="3891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8916">
                                            <p:txEl>
                                              <p:pRg st="6" end="6"/>
                                            </p:txEl>
                                          </p:spTgt>
                                        </p:tgtEl>
                                        <p:attrNameLst>
                                          <p:attrName>style.visibility</p:attrName>
                                        </p:attrNameLst>
                                      </p:cBhvr>
                                      <p:to>
                                        <p:strVal val="visible"/>
                                      </p:to>
                                    </p:set>
                                    <p:animEffect transition="in" filter="dissolve">
                                      <p:cBhvr>
                                        <p:cTn id="31" dur="500"/>
                                        <p:tgtEl>
                                          <p:spTgt spid="389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52665"/>
            <a:ext cx="8229600" cy="952500"/>
          </a:xfrm>
        </p:spPr>
        <p:txBody>
          <a:bodyPr/>
          <a:lstStyle/>
          <a:p>
            <a:pPr eaLnBrk="1" hangingPunct="1"/>
            <a:r>
              <a:rPr lang="en-US" altLang="en-US" b="1" dirty="0">
                <a:solidFill>
                  <a:srgbClr val="7030A0"/>
                </a:solidFill>
                <a:latin typeface="+mn-lt"/>
              </a:rPr>
              <a:t>Jude Who?</a:t>
            </a:r>
          </a:p>
        </p:txBody>
      </p:sp>
      <p:sp>
        <p:nvSpPr>
          <p:cNvPr id="39939" name="Rectangle 3"/>
          <p:cNvSpPr>
            <a:spLocks noGrp="1" noChangeArrowheads="1"/>
          </p:cNvSpPr>
          <p:nvPr>
            <p:ph type="body" sz="half" idx="1"/>
          </p:nvPr>
        </p:nvSpPr>
        <p:spPr>
          <a:xfrm>
            <a:off x="685800" y="1181365"/>
            <a:ext cx="3810000" cy="3429000"/>
          </a:xfrm>
        </p:spPr>
        <p:txBody>
          <a:bodyPr>
            <a:normAutofit fontScale="92500"/>
          </a:bodyPr>
          <a:lstStyle/>
          <a:p>
            <a:pPr eaLnBrk="1" hangingPunct="1">
              <a:lnSpc>
                <a:spcPct val="90000"/>
              </a:lnSpc>
            </a:pPr>
            <a:r>
              <a:rPr lang="en-US" altLang="en-US" sz="2400" dirty="0">
                <a:latin typeface="+mn-lt"/>
              </a:rPr>
              <a:t>James in the New Testament</a:t>
            </a:r>
          </a:p>
          <a:p>
            <a:pPr lvl="1" eaLnBrk="1" hangingPunct="1">
              <a:lnSpc>
                <a:spcPct val="90000"/>
              </a:lnSpc>
            </a:pPr>
            <a:r>
              <a:rPr lang="en-US" altLang="en-US" sz="2000" dirty="0">
                <a:latin typeface="+mn-lt"/>
              </a:rPr>
              <a:t>An apostle, son of Zebedee, brother of John (LK 6:14) </a:t>
            </a:r>
            <a:r>
              <a:rPr lang="en-US" altLang="en-US" sz="2000" dirty="0">
                <a:solidFill>
                  <a:schemeClr val="accent2"/>
                </a:solidFill>
                <a:latin typeface="+mn-lt"/>
              </a:rPr>
              <a:t>- dead</a:t>
            </a:r>
          </a:p>
          <a:p>
            <a:pPr lvl="1" eaLnBrk="1" hangingPunct="1">
              <a:lnSpc>
                <a:spcPct val="90000"/>
              </a:lnSpc>
            </a:pPr>
            <a:r>
              <a:rPr lang="en-US" altLang="en-US" sz="2000" dirty="0">
                <a:latin typeface="+mn-lt"/>
              </a:rPr>
              <a:t>Son of </a:t>
            </a:r>
            <a:r>
              <a:rPr lang="en-US" altLang="en-US" sz="2000" dirty="0" err="1">
                <a:latin typeface="+mn-lt"/>
              </a:rPr>
              <a:t>Alphaeus</a:t>
            </a:r>
            <a:r>
              <a:rPr lang="en-US" altLang="en-US" sz="2000" dirty="0">
                <a:latin typeface="+mn-lt"/>
              </a:rPr>
              <a:t>, an apostle (LK 6:15)</a:t>
            </a:r>
          </a:p>
          <a:p>
            <a:pPr lvl="1" eaLnBrk="1" hangingPunct="1">
              <a:lnSpc>
                <a:spcPct val="90000"/>
              </a:lnSpc>
            </a:pPr>
            <a:r>
              <a:rPr lang="en-US" altLang="en-US" sz="2000" dirty="0">
                <a:latin typeface="+mn-lt"/>
              </a:rPr>
              <a:t>Brother of Jesus (MT 13:55)</a:t>
            </a:r>
          </a:p>
          <a:p>
            <a:pPr lvl="1" eaLnBrk="1" hangingPunct="1">
              <a:lnSpc>
                <a:spcPct val="90000"/>
              </a:lnSpc>
            </a:pPr>
            <a:r>
              <a:rPr lang="en-US" altLang="en-US" sz="2000" dirty="0">
                <a:latin typeface="+mn-lt"/>
              </a:rPr>
              <a:t>Son of Mary who is called the less (LK 24:10; MK 15:40; MT 27:56)</a:t>
            </a:r>
          </a:p>
          <a:p>
            <a:pPr lvl="1" eaLnBrk="1" hangingPunct="1">
              <a:lnSpc>
                <a:spcPct val="90000"/>
              </a:lnSpc>
            </a:pPr>
            <a:r>
              <a:rPr lang="en-US" altLang="en-US" sz="2000" dirty="0">
                <a:latin typeface="+mn-lt"/>
              </a:rPr>
              <a:t>(Father of) Judas, an apostle</a:t>
            </a:r>
          </a:p>
          <a:p>
            <a:pPr lvl="1" eaLnBrk="1" hangingPunct="1">
              <a:lnSpc>
                <a:spcPct val="90000"/>
              </a:lnSpc>
            </a:pPr>
            <a:endParaRPr lang="en-US" altLang="en-US" sz="2000" dirty="0">
              <a:latin typeface="+mn-lt"/>
            </a:endParaRPr>
          </a:p>
        </p:txBody>
      </p:sp>
      <p:sp>
        <p:nvSpPr>
          <p:cNvPr id="39940" name="Rectangle 4"/>
          <p:cNvSpPr>
            <a:spLocks noGrp="1" noChangeArrowheads="1"/>
          </p:cNvSpPr>
          <p:nvPr>
            <p:ph type="body" sz="half" idx="2"/>
          </p:nvPr>
        </p:nvSpPr>
        <p:spPr>
          <a:xfrm>
            <a:off x="4648200" y="1178719"/>
            <a:ext cx="4084638" cy="3429000"/>
          </a:xfrm>
        </p:spPr>
        <p:txBody>
          <a:bodyPr>
            <a:normAutofit fontScale="85000" lnSpcReduction="10000"/>
          </a:bodyPr>
          <a:lstStyle/>
          <a:p>
            <a:pPr eaLnBrk="1" hangingPunct="1">
              <a:lnSpc>
                <a:spcPct val="90000"/>
              </a:lnSpc>
            </a:pPr>
            <a:r>
              <a:rPr lang="en-US" altLang="en-US" sz="2400" dirty="0">
                <a:latin typeface="+mn-lt"/>
              </a:rPr>
              <a:t>Jude or Judas in the New Testament</a:t>
            </a:r>
          </a:p>
          <a:p>
            <a:pPr lvl="1" eaLnBrk="1" hangingPunct="1">
              <a:lnSpc>
                <a:spcPct val="90000"/>
              </a:lnSpc>
            </a:pPr>
            <a:r>
              <a:rPr lang="en-US" altLang="en-US" sz="2000" dirty="0">
                <a:latin typeface="+mn-lt"/>
              </a:rPr>
              <a:t>Ancestor of Jesus (LK 3:26, 30) </a:t>
            </a:r>
            <a:r>
              <a:rPr lang="en-US" altLang="en-US" sz="2000" dirty="0">
                <a:solidFill>
                  <a:schemeClr val="accent2"/>
                </a:solidFill>
                <a:latin typeface="+mn-lt"/>
              </a:rPr>
              <a:t>- dead</a:t>
            </a:r>
          </a:p>
          <a:p>
            <a:pPr lvl="1" eaLnBrk="1" hangingPunct="1">
              <a:lnSpc>
                <a:spcPct val="90000"/>
              </a:lnSpc>
            </a:pPr>
            <a:r>
              <a:rPr lang="en-US" altLang="en-US" sz="2000" dirty="0">
                <a:latin typeface="+mn-lt"/>
              </a:rPr>
              <a:t>Judas Iscariot (LK 6:16) </a:t>
            </a:r>
            <a:r>
              <a:rPr lang="en-US" altLang="en-US" sz="2000" dirty="0">
                <a:solidFill>
                  <a:schemeClr val="accent2"/>
                </a:solidFill>
                <a:latin typeface="+mn-lt"/>
              </a:rPr>
              <a:t>- dead</a:t>
            </a:r>
          </a:p>
          <a:p>
            <a:pPr lvl="1" eaLnBrk="1" hangingPunct="1">
              <a:lnSpc>
                <a:spcPct val="90000"/>
              </a:lnSpc>
            </a:pPr>
            <a:r>
              <a:rPr lang="en-US" altLang="en-US" sz="2000" dirty="0">
                <a:latin typeface="+mn-lt"/>
              </a:rPr>
              <a:t>Brother of Jesus (MT 13:55; MK 6:3)</a:t>
            </a:r>
          </a:p>
          <a:p>
            <a:pPr lvl="1" eaLnBrk="1" hangingPunct="1">
              <a:lnSpc>
                <a:spcPct val="90000"/>
              </a:lnSpc>
            </a:pPr>
            <a:r>
              <a:rPr lang="en-US" altLang="en-US" sz="2000" dirty="0">
                <a:latin typeface="+mn-lt"/>
              </a:rPr>
              <a:t>Judas (not Iscariot) </a:t>
            </a:r>
            <a:r>
              <a:rPr lang="en-US" altLang="en-US" sz="2000" dirty="0">
                <a:solidFill>
                  <a:schemeClr val="accent2"/>
                </a:solidFill>
                <a:latin typeface="+mn-lt"/>
              </a:rPr>
              <a:t>an apostle</a:t>
            </a:r>
            <a:r>
              <a:rPr lang="en-US" altLang="en-US" sz="2000" dirty="0">
                <a:latin typeface="+mn-lt"/>
              </a:rPr>
              <a:t> (LK 6:16; JN 14:22)</a:t>
            </a:r>
          </a:p>
          <a:p>
            <a:pPr lvl="1" eaLnBrk="1" hangingPunct="1">
              <a:lnSpc>
                <a:spcPct val="90000"/>
              </a:lnSpc>
            </a:pPr>
            <a:r>
              <a:rPr lang="en-US" altLang="en-US" sz="2000" dirty="0">
                <a:latin typeface="+mn-lt"/>
              </a:rPr>
              <a:t>A Galilean who stirred up a rebellion (Acts 5:37) </a:t>
            </a:r>
            <a:r>
              <a:rPr lang="en-US" altLang="en-US" sz="2000" dirty="0">
                <a:solidFill>
                  <a:schemeClr val="accent2"/>
                </a:solidFill>
                <a:latin typeface="+mn-lt"/>
              </a:rPr>
              <a:t>- dead</a:t>
            </a:r>
          </a:p>
          <a:p>
            <a:pPr lvl="1" eaLnBrk="1" hangingPunct="1">
              <a:lnSpc>
                <a:spcPct val="90000"/>
              </a:lnSpc>
            </a:pPr>
            <a:r>
              <a:rPr lang="en-US" altLang="en-US" sz="2000" dirty="0">
                <a:latin typeface="+mn-lt"/>
              </a:rPr>
              <a:t>One with who Paul lodged in Damascus (Acts 9:11)</a:t>
            </a:r>
          </a:p>
          <a:p>
            <a:pPr lvl="1" eaLnBrk="1" hangingPunct="1">
              <a:lnSpc>
                <a:spcPct val="90000"/>
              </a:lnSpc>
            </a:pPr>
            <a:r>
              <a:rPr lang="en-US" altLang="en-US" sz="2000" dirty="0">
                <a:latin typeface="+mn-lt"/>
              </a:rPr>
              <a:t>Judas </a:t>
            </a:r>
            <a:r>
              <a:rPr lang="en-US" altLang="en-US" sz="2000" dirty="0" err="1">
                <a:latin typeface="+mn-lt"/>
              </a:rPr>
              <a:t>Barsabbas</a:t>
            </a:r>
            <a:r>
              <a:rPr lang="en-US" altLang="en-US" sz="2000" dirty="0">
                <a:latin typeface="+mn-lt"/>
              </a:rPr>
              <a:t> (Acts 15:22, 27, 32)</a:t>
            </a:r>
          </a:p>
        </p:txBody>
      </p:sp>
      <p:sp>
        <p:nvSpPr>
          <p:cNvPr id="39941" name="AutoShape 5"/>
          <p:cNvSpPr>
            <a:spLocks noChangeArrowheads="1"/>
          </p:cNvSpPr>
          <p:nvPr/>
        </p:nvSpPr>
        <p:spPr bwMode="auto">
          <a:xfrm rot="-1207392">
            <a:off x="4140459" y="2644856"/>
            <a:ext cx="1049369" cy="342635"/>
          </a:xfrm>
          <a:prstGeom prst="leftRightArrow">
            <a:avLst>
              <a:gd name="adj1" fmla="val 50000"/>
              <a:gd name="adj2" fmla="val 3668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latin typeface="+mn-lt"/>
            </a:endParaRPr>
          </a:p>
        </p:txBody>
      </p:sp>
      <p:sp>
        <p:nvSpPr>
          <p:cNvPr id="39942" name="Text Box 6"/>
          <p:cNvSpPr txBox="1">
            <a:spLocks noChangeArrowheads="1"/>
          </p:cNvSpPr>
          <p:nvPr/>
        </p:nvSpPr>
        <p:spPr bwMode="auto">
          <a:xfrm>
            <a:off x="1041400" y="4629416"/>
            <a:ext cx="3963988" cy="1015663"/>
          </a:xfrm>
          <a:prstGeom prst="rect">
            <a:avLst/>
          </a:prstGeom>
          <a:solidFill>
            <a:schemeClr val="accent4">
              <a:lumMod val="60000"/>
              <a:lumOff val="40000"/>
            </a:schemeClr>
          </a:solidFill>
          <a:ln>
            <a:noFill/>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000" b="1" dirty="0">
                <a:latin typeface="+mn-lt"/>
              </a:rPr>
              <a:t>Jude identifies himself as James’ brother.  He does not identify himself as an apostle.</a:t>
            </a:r>
          </a:p>
        </p:txBody>
      </p:sp>
    </p:spTree>
    <p:extLst>
      <p:ext uri="{BB962C8B-B14F-4D97-AF65-F5344CB8AC3E}">
        <p14:creationId xmlns:p14="http://schemas.microsoft.com/office/powerpoint/2010/main" val="20647231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ssolv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dissolv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dissolve">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dissolve">
                                      <p:cBhvr>
                                        <p:cTn id="22" dur="500"/>
                                        <p:tgtEl>
                                          <p:spTgt spid="39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dissolve">
                                      <p:cBhvr>
                                        <p:cTn id="27" dur="500"/>
                                        <p:tgtEl>
                                          <p:spTgt spid="399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dissolve">
                                      <p:cBhvr>
                                        <p:cTn id="32" dur="500"/>
                                        <p:tgtEl>
                                          <p:spTgt spid="399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9940">
                                            <p:txEl>
                                              <p:pRg st="0" end="0"/>
                                            </p:txEl>
                                          </p:spTgt>
                                        </p:tgtEl>
                                        <p:attrNameLst>
                                          <p:attrName>style.visibility</p:attrName>
                                        </p:attrNameLst>
                                      </p:cBhvr>
                                      <p:to>
                                        <p:strVal val="visible"/>
                                      </p:to>
                                    </p:set>
                                    <p:animEffect transition="in" filter="dissolve">
                                      <p:cBhvr>
                                        <p:cTn id="37" dur="500"/>
                                        <p:tgtEl>
                                          <p:spTgt spid="3994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9940">
                                            <p:txEl>
                                              <p:pRg st="1" end="1"/>
                                            </p:txEl>
                                          </p:spTgt>
                                        </p:tgtEl>
                                        <p:attrNameLst>
                                          <p:attrName>style.visibility</p:attrName>
                                        </p:attrNameLst>
                                      </p:cBhvr>
                                      <p:to>
                                        <p:strVal val="visible"/>
                                      </p:to>
                                    </p:set>
                                    <p:animEffect transition="in" filter="dissolve">
                                      <p:cBhvr>
                                        <p:cTn id="42" dur="500"/>
                                        <p:tgtEl>
                                          <p:spTgt spid="3994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9940">
                                            <p:txEl>
                                              <p:pRg st="2" end="2"/>
                                            </p:txEl>
                                          </p:spTgt>
                                        </p:tgtEl>
                                        <p:attrNameLst>
                                          <p:attrName>style.visibility</p:attrName>
                                        </p:attrNameLst>
                                      </p:cBhvr>
                                      <p:to>
                                        <p:strVal val="visible"/>
                                      </p:to>
                                    </p:set>
                                    <p:animEffect transition="in" filter="dissolve">
                                      <p:cBhvr>
                                        <p:cTn id="47" dur="500"/>
                                        <p:tgtEl>
                                          <p:spTgt spid="3994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9940">
                                            <p:txEl>
                                              <p:pRg st="3" end="3"/>
                                            </p:txEl>
                                          </p:spTgt>
                                        </p:tgtEl>
                                        <p:attrNameLst>
                                          <p:attrName>style.visibility</p:attrName>
                                        </p:attrNameLst>
                                      </p:cBhvr>
                                      <p:to>
                                        <p:strVal val="visible"/>
                                      </p:to>
                                    </p:set>
                                    <p:animEffect transition="in" filter="dissolve">
                                      <p:cBhvr>
                                        <p:cTn id="52" dur="500"/>
                                        <p:tgtEl>
                                          <p:spTgt spid="3994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9940">
                                            <p:txEl>
                                              <p:pRg st="4" end="4"/>
                                            </p:txEl>
                                          </p:spTgt>
                                        </p:tgtEl>
                                        <p:attrNameLst>
                                          <p:attrName>style.visibility</p:attrName>
                                        </p:attrNameLst>
                                      </p:cBhvr>
                                      <p:to>
                                        <p:strVal val="visible"/>
                                      </p:to>
                                    </p:set>
                                    <p:animEffect transition="in" filter="dissolve">
                                      <p:cBhvr>
                                        <p:cTn id="57" dur="500"/>
                                        <p:tgtEl>
                                          <p:spTgt spid="39940">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9940">
                                            <p:txEl>
                                              <p:pRg st="5" end="5"/>
                                            </p:txEl>
                                          </p:spTgt>
                                        </p:tgtEl>
                                        <p:attrNameLst>
                                          <p:attrName>style.visibility</p:attrName>
                                        </p:attrNameLst>
                                      </p:cBhvr>
                                      <p:to>
                                        <p:strVal val="visible"/>
                                      </p:to>
                                    </p:set>
                                    <p:animEffect transition="in" filter="dissolve">
                                      <p:cBhvr>
                                        <p:cTn id="62" dur="500"/>
                                        <p:tgtEl>
                                          <p:spTgt spid="39940">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9940">
                                            <p:txEl>
                                              <p:pRg st="6" end="6"/>
                                            </p:txEl>
                                          </p:spTgt>
                                        </p:tgtEl>
                                        <p:attrNameLst>
                                          <p:attrName>style.visibility</p:attrName>
                                        </p:attrNameLst>
                                      </p:cBhvr>
                                      <p:to>
                                        <p:strVal val="visible"/>
                                      </p:to>
                                    </p:set>
                                    <p:animEffect transition="in" filter="dissolve">
                                      <p:cBhvr>
                                        <p:cTn id="67" dur="500"/>
                                        <p:tgtEl>
                                          <p:spTgt spid="39940">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9940">
                                            <p:txEl>
                                              <p:pRg st="7" end="7"/>
                                            </p:txEl>
                                          </p:spTgt>
                                        </p:tgtEl>
                                        <p:attrNameLst>
                                          <p:attrName>style.visibility</p:attrName>
                                        </p:attrNameLst>
                                      </p:cBhvr>
                                      <p:to>
                                        <p:strVal val="visible"/>
                                      </p:to>
                                    </p:set>
                                    <p:animEffect transition="in" filter="dissolve">
                                      <p:cBhvr>
                                        <p:cTn id="72" dur="500"/>
                                        <p:tgtEl>
                                          <p:spTgt spid="39940">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9941"/>
                                        </p:tgtEl>
                                        <p:attrNameLst>
                                          <p:attrName>style.visibility</p:attrName>
                                        </p:attrNameLst>
                                      </p:cBhvr>
                                      <p:to>
                                        <p:strVal val="visible"/>
                                      </p:to>
                                    </p:set>
                                    <p:animEffect transition="in" filter="barn(inVertical)">
                                      <p:cBhvr>
                                        <p:cTn id="77"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p:bldP spid="39940" grpId="0" build="p" bldLvl="2"/>
      <p:bldP spid="399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00555"/>
            <a:ext cx="8229600" cy="952500"/>
          </a:xfrm>
        </p:spPr>
        <p:txBody>
          <a:bodyPr/>
          <a:lstStyle/>
          <a:p>
            <a:pPr eaLnBrk="1" hangingPunct="1"/>
            <a:r>
              <a:rPr lang="en-US" altLang="en-US" b="1" dirty="0">
                <a:solidFill>
                  <a:srgbClr val="7030A0"/>
                </a:solidFill>
                <a:latin typeface="+mn-lt"/>
              </a:rPr>
              <a:t>Outline of Jude</a:t>
            </a:r>
          </a:p>
        </p:txBody>
      </p:sp>
      <p:sp>
        <p:nvSpPr>
          <p:cNvPr id="41987" name="Rectangle 3"/>
          <p:cNvSpPr>
            <a:spLocks noGrp="1" noChangeArrowheads="1"/>
          </p:cNvSpPr>
          <p:nvPr>
            <p:ph type="body" idx="1"/>
          </p:nvPr>
        </p:nvSpPr>
        <p:spPr>
          <a:xfrm>
            <a:off x="457200" y="1181365"/>
            <a:ext cx="8229600" cy="3771636"/>
          </a:xfrm>
        </p:spPr>
        <p:txBody>
          <a:bodyPr>
            <a:normAutofit/>
          </a:bodyPr>
          <a:lstStyle/>
          <a:p>
            <a:pPr eaLnBrk="1" hangingPunct="1"/>
            <a:r>
              <a:rPr lang="en-US" altLang="en-US" sz="2800" dirty="0">
                <a:latin typeface="+mn-lt"/>
              </a:rPr>
              <a:t>Introduction and Purpose (1–4)</a:t>
            </a:r>
          </a:p>
          <a:p>
            <a:pPr eaLnBrk="1" hangingPunct="1"/>
            <a:r>
              <a:rPr lang="en-US" altLang="en-US" sz="2800" dirty="0">
                <a:latin typeface="+mn-lt"/>
              </a:rPr>
              <a:t>Examples of God’s Judgment from the Past (5–7)</a:t>
            </a:r>
          </a:p>
          <a:p>
            <a:pPr eaLnBrk="1" hangingPunct="1"/>
            <a:r>
              <a:rPr lang="en-US" altLang="en-US" sz="2800" dirty="0">
                <a:latin typeface="+mn-lt"/>
              </a:rPr>
              <a:t>Description of False Teachers (8–13)</a:t>
            </a:r>
          </a:p>
          <a:p>
            <a:pPr eaLnBrk="1" hangingPunct="1"/>
            <a:r>
              <a:rPr lang="en-US" altLang="en-US" sz="2800" dirty="0">
                <a:latin typeface="+mn-lt"/>
              </a:rPr>
              <a:t>Enoch’s Prophecy about Judgment (14–16)</a:t>
            </a:r>
          </a:p>
          <a:p>
            <a:pPr eaLnBrk="1" hangingPunct="1"/>
            <a:r>
              <a:rPr lang="en-US" altLang="en-US" sz="2800" dirty="0">
                <a:latin typeface="+mn-lt"/>
              </a:rPr>
              <a:t>The Protection (17–23)</a:t>
            </a:r>
          </a:p>
          <a:p>
            <a:pPr eaLnBrk="1" hangingPunct="1"/>
            <a:r>
              <a:rPr lang="en-US" altLang="en-US" sz="2800" dirty="0">
                <a:latin typeface="+mn-lt"/>
              </a:rPr>
              <a:t>Conclusion (24–25)</a:t>
            </a:r>
          </a:p>
        </p:txBody>
      </p:sp>
    </p:spTree>
    <p:extLst>
      <p:ext uri="{BB962C8B-B14F-4D97-AF65-F5344CB8AC3E}">
        <p14:creationId xmlns:p14="http://schemas.microsoft.com/office/powerpoint/2010/main" val="9512544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dissolve">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dissolve">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dissolve">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dissolve">
                                      <p:cBhvr>
                                        <p:cTn id="27" dur="500"/>
                                        <p:tgtEl>
                                          <p:spTgt spid="419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987">
                                            <p:txEl>
                                              <p:pRg st="5" end="5"/>
                                            </p:txEl>
                                          </p:spTgt>
                                        </p:tgtEl>
                                        <p:attrNameLst>
                                          <p:attrName>style.visibility</p:attrName>
                                        </p:attrNameLst>
                                      </p:cBhvr>
                                      <p:to>
                                        <p:strVal val="visible"/>
                                      </p:to>
                                    </p:set>
                                    <p:animEffect transition="in" filter="dissolve">
                                      <p:cBhvr>
                                        <p:cTn id="32"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5509"/>
            <a:ext cx="8229600" cy="952500"/>
          </a:xfrm>
        </p:spPr>
        <p:txBody>
          <a:bodyPr>
            <a:normAutofit/>
          </a:bodyPr>
          <a:lstStyle/>
          <a:p>
            <a:pPr eaLnBrk="1" hangingPunct="1"/>
            <a:r>
              <a:rPr lang="en-US" altLang="en-US" sz="3200" b="1" dirty="0">
                <a:solidFill>
                  <a:srgbClr val="7030A0"/>
                </a:solidFill>
                <a:latin typeface="+mn-lt"/>
              </a:rPr>
              <a:t>Similarities Between II Peter and Jude</a:t>
            </a:r>
          </a:p>
        </p:txBody>
      </p:sp>
      <p:sp>
        <p:nvSpPr>
          <p:cNvPr id="43011" name="Rectangle 3"/>
          <p:cNvSpPr>
            <a:spLocks noGrp="1" noChangeArrowheads="1"/>
          </p:cNvSpPr>
          <p:nvPr>
            <p:ph type="body" idx="1"/>
          </p:nvPr>
        </p:nvSpPr>
        <p:spPr>
          <a:xfrm>
            <a:off x="457200" y="797718"/>
            <a:ext cx="8458200" cy="4441031"/>
          </a:xfrm>
        </p:spPr>
        <p:txBody>
          <a:bodyPr>
            <a:noAutofit/>
          </a:bodyPr>
          <a:lstStyle/>
          <a:p>
            <a:pPr eaLnBrk="1" hangingPunct="1">
              <a:lnSpc>
                <a:spcPct val="90000"/>
              </a:lnSpc>
              <a:buFontTx/>
              <a:buNone/>
              <a:tabLst>
                <a:tab pos="1316038" algn="ctr"/>
                <a:tab pos="1836738" algn="l"/>
              </a:tabLst>
            </a:pPr>
            <a:r>
              <a:rPr lang="en-US" altLang="en-US" sz="1800" u="sng" dirty="0">
                <a:latin typeface="+mn-lt"/>
              </a:rPr>
              <a:t>2 Peter</a:t>
            </a:r>
            <a:r>
              <a:rPr lang="en-US" altLang="en-US" sz="1600" dirty="0">
                <a:latin typeface="+mn-lt"/>
              </a:rPr>
              <a:t>	</a:t>
            </a:r>
            <a:r>
              <a:rPr lang="en-US" altLang="en-US" sz="1800" u="sng" dirty="0">
                <a:latin typeface="+mn-lt"/>
              </a:rPr>
              <a:t>Jude</a:t>
            </a:r>
            <a:r>
              <a:rPr lang="en-US" altLang="en-US" sz="1600" dirty="0">
                <a:latin typeface="+mn-lt"/>
              </a:rPr>
              <a:t>				</a:t>
            </a:r>
            <a:r>
              <a:rPr lang="en-US" altLang="en-US" sz="1800" u="sng" dirty="0">
                <a:latin typeface="+mn-lt"/>
              </a:rPr>
              <a:t>Content</a:t>
            </a:r>
          </a:p>
          <a:p>
            <a:pPr eaLnBrk="1" hangingPunct="1">
              <a:lnSpc>
                <a:spcPct val="90000"/>
              </a:lnSpc>
              <a:buFontTx/>
              <a:buNone/>
              <a:tabLst>
                <a:tab pos="1316038" algn="ctr"/>
                <a:tab pos="1836738" algn="l"/>
              </a:tabLst>
            </a:pPr>
            <a:r>
              <a:rPr lang="en-US" altLang="en-US" sz="1600" dirty="0">
                <a:latin typeface="+mn-lt"/>
              </a:rPr>
              <a:t>2:3		4	who long ago were marked out for this condemnation </a:t>
            </a:r>
          </a:p>
          <a:p>
            <a:pPr eaLnBrk="1" hangingPunct="1">
              <a:lnSpc>
                <a:spcPct val="90000"/>
              </a:lnSpc>
              <a:buFontTx/>
              <a:buNone/>
              <a:tabLst>
                <a:tab pos="1316038" algn="ctr"/>
                <a:tab pos="1836738" algn="l"/>
              </a:tabLst>
            </a:pPr>
            <a:r>
              <a:rPr lang="en-US" altLang="en-US" sz="1600" dirty="0">
                <a:latin typeface="+mn-lt"/>
              </a:rPr>
              <a:t>2:1		4	crept in unnoticed…deny the only Lord…</a:t>
            </a:r>
          </a:p>
          <a:p>
            <a:pPr eaLnBrk="1" hangingPunct="1">
              <a:lnSpc>
                <a:spcPct val="90000"/>
              </a:lnSpc>
              <a:buFontTx/>
              <a:buNone/>
              <a:tabLst>
                <a:tab pos="1316038" algn="ctr"/>
                <a:tab pos="1836738" algn="l"/>
              </a:tabLst>
            </a:pPr>
            <a:r>
              <a:rPr lang="en-US" altLang="en-US" sz="1600" dirty="0">
                <a:latin typeface="+mn-lt"/>
              </a:rPr>
              <a:t>1:12	5	I want to remind you, though you once knew this</a:t>
            </a:r>
          </a:p>
          <a:p>
            <a:pPr eaLnBrk="1" hangingPunct="1">
              <a:lnSpc>
                <a:spcPct val="90000"/>
              </a:lnSpc>
              <a:buFontTx/>
              <a:buNone/>
              <a:tabLst>
                <a:tab pos="1316038" algn="ctr"/>
                <a:tab pos="1836738" algn="l"/>
              </a:tabLst>
            </a:pPr>
            <a:r>
              <a:rPr lang="en-US" altLang="en-US" sz="1600" dirty="0">
                <a:latin typeface="+mn-lt"/>
              </a:rPr>
              <a:t>2:4		6	angels who did not keep their proper domain</a:t>
            </a:r>
          </a:p>
          <a:p>
            <a:pPr eaLnBrk="1" hangingPunct="1">
              <a:lnSpc>
                <a:spcPct val="90000"/>
              </a:lnSpc>
              <a:buFontTx/>
              <a:buNone/>
              <a:tabLst>
                <a:tab pos="1316038" algn="ctr"/>
                <a:tab pos="1836738" algn="l"/>
              </a:tabLst>
            </a:pPr>
            <a:r>
              <a:rPr lang="en-US" altLang="en-US" sz="1600" dirty="0">
                <a:latin typeface="+mn-lt"/>
              </a:rPr>
              <a:t>2:6		7	as Sodom and Gomorrah</a:t>
            </a:r>
          </a:p>
          <a:p>
            <a:pPr eaLnBrk="1" hangingPunct="1">
              <a:lnSpc>
                <a:spcPct val="90000"/>
              </a:lnSpc>
              <a:buFontTx/>
              <a:buNone/>
              <a:tabLst>
                <a:tab pos="1316038" algn="ctr"/>
                <a:tab pos="1836738" algn="l"/>
              </a:tabLst>
            </a:pPr>
            <a:r>
              <a:rPr lang="en-US" altLang="en-US" sz="1600" dirty="0">
                <a:latin typeface="+mn-lt"/>
              </a:rPr>
              <a:t>2:10	8	these … reject authority, and speak evil of dignitaries</a:t>
            </a:r>
          </a:p>
          <a:p>
            <a:pPr eaLnBrk="1" hangingPunct="1">
              <a:lnSpc>
                <a:spcPct val="90000"/>
              </a:lnSpc>
              <a:buFontTx/>
              <a:buNone/>
              <a:tabLst>
                <a:tab pos="1316038" algn="ctr"/>
                <a:tab pos="1836738" algn="l"/>
              </a:tabLst>
            </a:pPr>
            <a:r>
              <a:rPr lang="en-US" altLang="en-US" sz="1600" dirty="0">
                <a:latin typeface="+mn-lt"/>
              </a:rPr>
              <a:t>2:11    ?	9	Michael…dared not bring against him a reviling accusation</a:t>
            </a:r>
          </a:p>
          <a:p>
            <a:pPr eaLnBrk="1" hangingPunct="1">
              <a:lnSpc>
                <a:spcPct val="90000"/>
              </a:lnSpc>
              <a:buFontTx/>
              <a:buNone/>
              <a:tabLst>
                <a:tab pos="1316038" algn="ctr"/>
                <a:tab pos="1836738" algn="l"/>
              </a:tabLst>
            </a:pPr>
            <a:r>
              <a:rPr lang="en-US" altLang="en-US" sz="1600" dirty="0">
                <a:latin typeface="+mn-lt"/>
              </a:rPr>
              <a:t>2:12	10	these speak evil of whatever they do not know</a:t>
            </a:r>
          </a:p>
          <a:p>
            <a:pPr eaLnBrk="1" hangingPunct="1">
              <a:lnSpc>
                <a:spcPct val="90000"/>
              </a:lnSpc>
              <a:buFontTx/>
              <a:buNone/>
              <a:tabLst>
                <a:tab pos="1316038" algn="ctr"/>
                <a:tab pos="1836738" algn="l"/>
              </a:tabLst>
            </a:pPr>
            <a:r>
              <a:rPr lang="en-US" altLang="en-US" sz="1600" dirty="0">
                <a:latin typeface="+mn-lt"/>
              </a:rPr>
              <a:t>2:15	11	have run greedily in the error of Balaam for profit</a:t>
            </a:r>
          </a:p>
          <a:p>
            <a:pPr eaLnBrk="1" hangingPunct="1">
              <a:lnSpc>
                <a:spcPct val="90000"/>
              </a:lnSpc>
              <a:buFontTx/>
              <a:buNone/>
              <a:tabLst>
                <a:tab pos="1316038" algn="ctr"/>
                <a:tab pos="1836738" algn="l"/>
              </a:tabLst>
            </a:pPr>
            <a:r>
              <a:rPr lang="en-US" altLang="en-US" sz="1600" dirty="0">
                <a:latin typeface="+mn-lt"/>
              </a:rPr>
              <a:t>2:13	12	These are spots… while they feast with you without fear</a:t>
            </a:r>
          </a:p>
          <a:p>
            <a:pPr eaLnBrk="1" hangingPunct="1">
              <a:lnSpc>
                <a:spcPct val="90000"/>
              </a:lnSpc>
              <a:buFontTx/>
              <a:buNone/>
              <a:tabLst>
                <a:tab pos="1316038" algn="ctr"/>
                <a:tab pos="1836738" algn="l"/>
              </a:tabLst>
            </a:pPr>
            <a:r>
              <a:rPr lang="en-US" altLang="en-US" sz="1600" dirty="0">
                <a:latin typeface="+mn-lt"/>
              </a:rPr>
              <a:t>2:17	13	for whom is reserved the blackness of darkness forever</a:t>
            </a:r>
          </a:p>
          <a:p>
            <a:pPr eaLnBrk="1" hangingPunct="1">
              <a:lnSpc>
                <a:spcPct val="90000"/>
              </a:lnSpc>
              <a:buFontTx/>
              <a:buNone/>
              <a:tabLst>
                <a:tab pos="1316038" algn="ctr"/>
                <a:tab pos="1836738" algn="l"/>
              </a:tabLst>
            </a:pPr>
            <a:r>
              <a:rPr lang="en-US" altLang="en-US" sz="1600" dirty="0">
                <a:latin typeface="+mn-lt"/>
              </a:rPr>
              <a:t>2:18	16	they mouth great swelling words</a:t>
            </a:r>
          </a:p>
          <a:p>
            <a:pPr eaLnBrk="1" hangingPunct="1">
              <a:lnSpc>
                <a:spcPct val="90000"/>
              </a:lnSpc>
              <a:buFontTx/>
              <a:buNone/>
              <a:tabLst>
                <a:tab pos="1316038" algn="ctr"/>
                <a:tab pos="1836738" algn="l"/>
              </a:tabLst>
            </a:pPr>
            <a:r>
              <a:rPr lang="en-US" altLang="en-US" sz="1600" dirty="0">
                <a:latin typeface="+mn-lt"/>
              </a:rPr>
              <a:t>3:2		17	remember the words … spoken before by the apostles </a:t>
            </a:r>
          </a:p>
          <a:p>
            <a:pPr eaLnBrk="1" hangingPunct="1">
              <a:lnSpc>
                <a:spcPct val="90000"/>
              </a:lnSpc>
              <a:buFontTx/>
              <a:buNone/>
              <a:tabLst>
                <a:tab pos="1316038" algn="ctr"/>
                <a:tab pos="1836738" algn="l"/>
              </a:tabLst>
            </a:pPr>
            <a:r>
              <a:rPr lang="en-US" altLang="en-US" sz="1600" dirty="0">
                <a:latin typeface="+mn-lt"/>
              </a:rPr>
              <a:t>3:3		18	there would be mockers in the last time </a:t>
            </a:r>
          </a:p>
          <a:p>
            <a:pPr eaLnBrk="1" hangingPunct="1">
              <a:lnSpc>
                <a:spcPct val="90000"/>
              </a:lnSpc>
              <a:buFontTx/>
              <a:buNone/>
              <a:tabLst>
                <a:tab pos="1316038" algn="ctr"/>
                <a:tab pos="1836738" algn="l"/>
              </a:tabLst>
            </a:pPr>
            <a:r>
              <a:rPr lang="en-US" altLang="en-US" sz="1600" dirty="0">
                <a:latin typeface="+mn-lt"/>
              </a:rPr>
              <a:t>1:10	24	keep you from stumbling</a:t>
            </a:r>
          </a:p>
        </p:txBody>
      </p:sp>
    </p:spTree>
    <p:extLst>
      <p:ext uri="{BB962C8B-B14F-4D97-AF65-F5344CB8AC3E}">
        <p14:creationId xmlns:p14="http://schemas.microsoft.com/office/powerpoint/2010/main" val="2778546702"/>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81025" y="76465"/>
            <a:ext cx="8229600" cy="952500"/>
          </a:xfrm>
        </p:spPr>
        <p:txBody>
          <a:bodyPr/>
          <a:lstStyle/>
          <a:p>
            <a:pPr eaLnBrk="1" hangingPunct="1"/>
            <a:r>
              <a:rPr lang="en-US" altLang="en-US" sz="3600" b="1" dirty="0">
                <a:solidFill>
                  <a:srgbClr val="7030A0"/>
                </a:solidFill>
                <a:latin typeface="+mn-lt"/>
              </a:rPr>
              <a:t>Relationship of II Peter and Jude</a:t>
            </a:r>
          </a:p>
        </p:txBody>
      </p:sp>
      <p:sp>
        <p:nvSpPr>
          <p:cNvPr id="44035" name="Rectangle 3"/>
          <p:cNvSpPr>
            <a:spLocks noGrp="1" noChangeArrowheads="1"/>
          </p:cNvSpPr>
          <p:nvPr>
            <p:ph type="body" sz="half" idx="1"/>
          </p:nvPr>
        </p:nvSpPr>
        <p:spPr>
          <a:xfrm>
            <a:off x="0" y="1411900"/>
            <a:ext cx="4927600" cy="3429000"/>
          </a:xfrm>
        </p:spPr>
        <p:txBody>
          <a:bodyPr>
            <a:normAutofit fontScale="92500" lnSpcReduction="20000"/>
          </a:bodyPr>
          <a:lstStyle/>
          <a:p>
            <a:pPr eaLnBrk="1" hangingPunct="1">
              <a:lnSpc>
                <a:spcPct val="90000"/>
              </a:lnSpc>
            </a:pPr>
            <a:r>
              <a:rPr lang="en-US" altLang="en-US" sz="2000" dirty="0">
                <a:latin typeface="+mn-lt"/>
              </a:rPr>
              <a:t>“But there were also false prophets among the people, even as </a:t>
            </a:r>
            <a:r>
              <a:rPr lang="en-US" altLang="en-US" sz="2000" dirty="0">
                <a:solidFill>
                  <a:schemeClr val="hlink"/>
                </a:solidFill>
                <a:latin typeface="+mn-lt"/>
              </a:rPr>
              <a:t>there will be</a:t>
            </a:r>
            <a:r>
              <a:rPr lang="en-US" altLang="en-US" sz="2000" dirty="0">
                <a:latin typeface="+mn-lt"/>
              </a:rPr>
              <a:t> false teachers among you, </a:t>
            </a:r>
            <a:r>
              <a:rPr lang="en-US" altLang="en-US" sz="2000" dirty="0">
                <a:solidFill>
                  <a:schemeClr val="hlink"/>
                </a:solidFill>
                <a:latin typeface="+mn-lt"/>
              </a:rPr>
              <a:t>who will</a:t>
            </a:r>
            <a:r>
              <a:rPr lang="en-US" altLang="en-US" sz="2000" dirty="0">
                <a:latin typeface="+mn-lt"/>
              </a:rPr>
              <a:t> secretly bring in destructive heresies, even </a:t>
            </a:r>
            <a:r>
              <a:rPr lang="en-US" altLang="en-US" sz="2000" dirty="0">
                <a:solidFill>
                  <a:schemeClr val="hlink"/>
                </a:solidFill>
                <a:latin typeface="+mn-lt"/>
              </a:rPr>
              <a:t>denying</a:t>
            </a:r>
            <a:r>
              <a:rPr lang="en-US" altLang="en-US" sz="2000" dirty="0">
                <a:latin typeface="+mn-lt"/>
              </a:rPr>
              <a:t> the Lord who bought them….  And </a:t>
            </a:r>
            <a:r>
              <a:rPr lang="en-US" altLang="en-US" sz="2000" dirty="0">
                <a:solidFill>
                  <a:schemeClr val="hlink"/>
                </a:solidFill>
                <a:latin typeface="+mn-lt"/>
              </a:rPr>
              <a:t>many will follow</a:t>
            </a:r>
            <a:r>
              <a:rPr lang="en-US" altLang="en-US" sz="2000" dirty="0">
                <a:latin typeface="+mn-lt"/>
              </a:rPr>
              <a:t> their destructive ways, because of whom the way of truth </a:t>
            </a:r>
            <a:r>
              <a:rPr lang="en-US" altLang="en-US" sz="2000" dirty="0">
                <a:solidFill>
                  <a:schemeClr val="hlink"/>
                </a:solidFill>
                <a:latin typeface="+mn-lt"/>
              </a:rPr>
              <a:t>will be</a:t>
            </a:r>
            <a:r>
              <a:rPr lang="en-US" altLang="en-US" sz="2000" dirty="0">
                <a:latin typeface="+mn-lt"/>
              </a:rPr>
              <a:t> blasphemed.  By covetousness they </a:t>
            </a:r>
            <a:r>
              <a:rPr lang="en-US" altLang="en-US" sz="2000" dirty="0">
                <a:solidFill>
                  <a:schemeClr val="hlink"/>
                </a:solidFill>
                <a:latin typeface="+mn-lt"/>
              </a:rPr>
              <a:t>will</a:t>
            </a:r>
            <a:r>
              <a:rPr lang="en-US" altLang="en-US" sz="2000" dirty="0">
                <a:latin typeface="+mn-lt"/>
              </a:rPr>
              <a:t> exploit you with deceptive words…” </a:t>
            </a:r>
            <a:r>
              <a:rPr lang="en-US" altLang="en-US" sz="2000" b="1" dirty="0">
                <a:solidFill>
                  <a:srgbClr val="7030A0"/>
                </a:solidFill>
                <a:latin typeface="+mn-lt"/>
              </a:rPr>
              <a:t>(2 Pet 2:1–3)</a:t>
            </a:r>
          </a:p>
          <a:p>
            <a:pPr eaLnBrk="1" hangingPunct="1">
              <a:lnSpc>
                <a:spcPct val="90000"/>
              </a:lnSpc>
            </a:pPr>
            <a:r>
              <a:rPr lang="en-US" altLang="en-US" sz="2000" dirty="0">
                <a:latin typeface="+mn-lt"/>
              </a:rPr>
              <a:t>“Beloved, I now write to you … that you may be mindful of the words which were spoken before by the holy prophets, and of the commandment of us, the apostles of the Lord and Savior, knowing this first: that scoffers </a:t>
            </a:r>
            <a:r>
              <a:rPr lang="en-US" altLang="en-US" sz="2000" dirty="0">
                <a:solidFill>
                  <a:schemeClr val="hlink"/>
                </a:solidFill>
                <a:latin typeface="+mn-lt"/>
              </a:rPr>
              <a:t>will come</a:t>
            </a:r>
            <a:r>
              <a:rPr lang="en-US" altLang="en-US" sz="2000" dirty="0">
                <a:latin typeface="+mn-lt"/>
              </a:rPr>
              <a:t> in the last days, walking according to their own lusts…” </a:t>
            </a:r>
            <a:r>
              <a:rPr lang="en-US" altLang="en-US" sz="2000" b="1" dirty="0">
                <a:solidFill>
                  <a:srgbClr val="7030A0"/>
                </a:solidFill>
                <a:latin typeface="+mn-lt"/>
              </a:rPr>
              <a:t>(2 Pet 3:1–3)</a:t>
            </a:r>
          </a:p>
        </p:txBody>
      </p:sp>
      <p:sp>
        <p:nvSpPr>
          <p:cNvPr id="44036" name="Rectangle 4"/>
          <p:cNvSpPr>
            <a:spLocks noGrp="1" noChangeArrowheads="1"/>
          </p:cNvSpPr>
          <p:nvPr>
            <p:ph type="body" sz="half" idx="2"/>
          </p:nvPr>
        </p:nvSpPr>
        <p:spPr>
          <a:xfrm>
            <a:off x="5133976" y="1421424"/>
            <a:ext cx="3751264" cy="3429000"/>
          </a:xfrm>
        </p:spPr>
        <p:txBody>
          <a:bodyPr>
            <a:normAutofit fontScale="92500" lnSpcReduction="20000"/>
          </a:bodyPr>
          <a:lstStyle/>
          <a:p>
            <a:pPr eaLnBrk="1" hangingPunct="1">
              <a:lnSpc>
                <a:spcPct val="90000"/>
              </a:lnSpc>
            </a:pPr>
            <a:r>
              <a:rPr lang="en-US" altLang="en-US" sz="2000" dirty="0">
                <a:latin typeface="+mn-lt"/>
              </a:rPr>
              <a:t>For certain men </a:t>
            </a:r>
            <a:r>
              <a:rPr lang="en-US" altLang="en-US" sz="2000" dirty="0">
                <a:solidFill>
                  <a:schemeClr val="hlink"/>
                </a:solidFill>
                <a:latin typeface="+mn-lt"/>
              </a:rPr>
              <a:t>have crept in</a:t>
            </a:r>
            <a:r>
              <a:rPr lang="en-US" altLang="en-US" sz="2000" dirty="0">
                <a:latin typeface="+mn-lt"/>
              </a:rPr>
              <a:t> unnoticed, who long ago were marked out for this condemnation, ungodly men, </a:t>
            </a:r>
            <a:r>
              <a:rPr lang="en-US" altLang="en-US" sz="2000" dirty="0">
                <a:solidFill>
                  <a:schemeClr val="hlink"/>
                </a:solidFill>
                <a:latin typeface="+mn-lt"/>
              </a:rPr>
              <a:t>who turn</a:t>
            </a:r>
            <a:r>
              <a:rPr lang="en-US" altLang="en-US" sz="2000" dirty="0">
                <a:latin typeface="+mn-lt"/>
              </a:rPr>
              <a:t> the grace of our God into lewdness and </a:t>
            </a:r>
            <a:r>
              <a:rPr lang="en-US" altLang="en-US" sz="2000" dirty="0">
                <a:solidFill>
                  <a:schemeClr val="hlink"/>
                </a:solidFill>
                <a:latin typeface="+mn-lt"/>
              </a:rPr>
              <a:t>deny</a:t>
            </a:r>
            <a:r>
              <a:rPr lang="en-US" altLang="en-US" sz="2000" dirty="0">
                <a:latin typeface="+mn-lt"/>
              </a:rPr>
              <a:t> the only Lord God and our Lord Jesus Christ. </a:t>
            </a:r>
            <a:r>
              <a:rPr lang="en-US" altLang="en-US" sz="2000" b="1" dirty="0">
                <a:solidFill>
                  <a:srgbClr val="7030A0"/>
                </a:solidFill>
                <a:latin typeface="+mn-lt"/>
              </a:rPr>
              <a:t>(Jude 4)</a:t>
            </a:r>
          </a:p>
          <a:p>
            <a:pPr eaLnBrk="1" hangingPunct="1">
              <a:lnSpc>
                <a:spcPct val="90000"/>
              </a:lnSpc>
            </a:pPr>
            <a:r>
              <a:rPr lang="en-US" altLang="en-US" sz="2000" dirty="0">
                <a:latin typeface="+mn-lt"/>
              </a:rPr>
              <a:t>But you, beloved, remember the words which </a:t>
            </a:r>
            <a:r>
              <a:rPr lang="en-US" altLang="en-US" sz="2000" dirty="0">
                <a:solidFill>
                  <a:schemeClr val="hlink"/>
                </a:solidFill>
                <a:latin typeface="+mn-lt"/>
              </a:rPr>
              <a:t>were spoken before</a:t>
            </a:r>
            <a:r>
              <a:rPr lang="en-US" altLang="en-US" sz="2000" dirty="0">
                <a:latin typeface="+mn-lt"/>
              </a:rPr>
              <a:t> by the apostles of our Lord Jesus Christ:  </a:t>
            </a:r>
            <a:r>
              <a:rPr lang="en-US" altLang="en-US" sz="2000" dirty="0">
                <a:solidFill>
                  <a:schemeClr val="hlink"/>
                </a:solidFill>
                <a:latin typeface="+mn-lt"/>
              </a:rPr>
              <a:t>how they told you</a:t>
            </a:r>
            <a:r>
              <a:rPr lang="en-US" altLang="en-US" sz="2000" dirty="0">
                <a:latin typeface="+mn-lt"/>
              </a:rPr>
              <a:t> that there </a:t>
            </a:r>
            <a:r>
              <a:rPr lang="en-US" altLang="en-US" sz="2000" dirty="0">
                <a:solidFill>
                  <a:schemeClr val="hlink"/>
                </a:solidFill>
                <a:latin typeface="+mn-lt"/>
              </a:rPr>
              <a:t>would be mockers</a:t>
            </a:r>
            <a:r>
              <a:rPr lang="en-US" altLang="en-US" sz="2000" dirty="0">
                <a:latin typeface="+mn-lt"/>
              </a:rPr>
              <a:t> in the last time who would walk according to their own ungodly lusts. </a:t>
            </a:r>
            <a:r>
              <a:rPr lang="en-US" altLang="en-US" sz="2000" b="1" dirty="0">
                <a:solidFill>
                  <a:srgbClr val="7030A0"/>
                </a:solidFill>
                <a:latin typeface="+mn-lt"/>
              </a:rPr>
              <a:t>(Jude 17–18)</a:t>
            </a:r>
          </a:p>
        </p:txBody>
      </p:sp>
      <p:sp>
        <p:nvSpPr>
          <p:cNvPr id="44037" name="Text Box 5"/>
          <p:cNvSpPr txBox="1">
            <a:spLocks noChangeArrowheads="1"/>
          </p:cNvSpPr>
          <p:nvPr/>
        </p:nvSpPr>
        <p:spPr bwMode="auto">
          <a:xfrm>
            <a:off x="673100" y="950532"/>
            <a:ext cx="38587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b="1" i="1" u="sng" dirty="0">
                <a:latin typeface="+mn-lt"/>
              </a:rPr>
              <a:t>Peter said it would happen…</a:t>
            </a:r>
          </a:p>
        </p:txBody>
      </p:sp>
      <p:sp>
        <p:nvSpPr>
          <p:cNvPr id="44038" name="Text Box 6"/>
          <p:cNvSpPr txBox="1">
            <a:spLocks noChangeArrowheads="1"/>
          </p:cNvSpPr>
          <p:nvPr/>
        </p:nvSpPr>
        <p:spPr bwMode="auto">
          <a:xfrm>
            <a:off x="5205414" y="950235"/>
            <a:ext cx="38090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b="1" i="1" u="sng" dirty="0">
                <a:latin typeface="+mn-lt"/>
              </a:rPr>
              <a:t>Jude said it had happened…</a:t>
            </a:r>
          </a:p>
        </p:txBody>
      </p:sp>
    </p:spTree>
    <p:extLst>
      <p:ext uri="{BB962C8B-B14F-4D97-AF65-F5344CB8AC3E}">
        <p14:creationId xmlns:p14="http://schemas.microsoft.com/office/powerpoint/2010/main" val="37237264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dissolve">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8"/>
                                        </p:tgtEl>
                                        <p:attrNameLst>
                                          <p:attrName>style.visibility</p:attrName>
                                        </p:attrNameLst>
                                      </p:cBhvr>
                                      <p:to>
                                        <p:strVal val="visible"/>
                                      </p:to>
                                    </p:set>
                                    <p:animEffect transition="in" filter="wipe(left)">
                                      <p:cBhvr>
                                        <p:cTn id="17" dur="500"/>
                                        <p:tgtEl>
                                          <p:spTgt spid="4403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36">
                                            <p:txEl>
                                              <p:pRg st="0" end="0"/>
                                            </p:txEl>
                                          </p:spTgt>
                                        </p:tgtEl>
                                        <p:attrNameLst>
                                          <p:attrName>style.visibility</p:attrName>
                                        </p:attrNameLst>
                                      </p:cBhvr>
                                      <p:to>
                                        <p:strVal val="visible"/>
                                      </p:to>
                                    </p:set>
                                    <p:animEffect transition="in" filter="dissolve">
                                      <p:cBhvr>
                                        <p:cTn id="22" dur="500"/>
                                        <p:tgtEl>
                                          <p:spTgt spid="4403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036">
                                            <p:txEl>
                                              <p:pRg st="1" end="1"/>
                                            </p:txEl>
                                          </p:spTgt>
                                        </p:tgtEl>
                                        <p:attrNameLst>
                                          <p:attrName>style.visibility</p:attrName>
                                        </p:attrNameLst>
                                      </p:cBhvr>
                                      <p:to>
                                        <p:strVal val="visible"/>
                                      </p:to>
                                    </p:set>
                                    <p:animEffect transition="in" filter="dissolve">
                                      <p:cBhvr>
                                        <p:cTn id="27" dur="500"/>
                                        <p:tgtEl>
                                          <p:spTgt spid="440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44036" grpId="0" build="p"/>
      <p:bldP spid="440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3200" b="1" dirty="0">
                <a:solidFill>
                  <a:srgbClr val="7030A0"/>
                </a:solidFill>
                <a:latin typeface="+mn-lt"/>
              </a:rPr>
              <a:t>Differences Between II Peter and Jude</a:t>
            </a:r>
          </a:p>
        </p:txBody>
      </p:sp>
      <p:sp>
        <p:nvSpPr>
          <p:cNvPr id="45059" name="Rectangle 3"/>
          <p:cNvSpPr>
            <a:spLocks noGrp="1" noChangeArrowheads="1"/>
          </p:cNvSpPr>
          <p:nvPr>
            <p:ph type="body" sz="half" idx="1"/>
          </p:nvPr>
        </p:nvSpPr>
        <p:spPr>
          <a:xfrm>
            <a:off x="371475" y="1105165"/>
            <a:ext cx="4038600" cy="3771636"/>
          </a:xfrm>
        </p:spPr>
        <p:txBody>
          <a:bodyPr>
            <a:normAutofit/>
          </a:bodyPr>
          <a:lstStyle/>
          <a:p>
            <a:pPr eaLnBrk="1" hangingPunct="1"/>
            <a:r>
              <a:rPr lang="en-US" altLang="en-US" dirty="0">
                <a:solidFill>
                  <a:srgbClr val="7030A0"/>
                </a:solidFill>
                <a:latin typeface="+mn-lt"/>
              </a:rPr>
              <a:t>II Peter</a:t>
            </a:r>
          </a:p>
          <a:p>
            <a:pPr lvl="1" eaLnBrk="1" hangingPunct="1"/>
            <a:r>
              <a:rPr lang="en-US" altLang="en-US" dirty="0">
                <a:latin typeface="+mn-lt"/>
              </a:rPr>
              <a:t>Noah and the flood (2:5)</a:t>
            </a:r>
          </a:p>
          <a:p>
            <a:pPr lvl="1" eaLnBrk="1" hangingPunct="1"/>
            <a:r>
              <a:rPr lang="en-US" altLang="en-US" dirty="0">
                <a:latin typeface="+mn-lt"/>
              </a:rPr>
              <a:t>Lot and Sodom (2:7–8)</a:t>
            </a:r>
          </a:p>
          <a:p>
            <a:pPr lvl="1" eaLnBrk="1" hangingPunct="1"/>
            <a:r>
              <a:rPr lang="en-US" altLang="en-US" dirty="0">
                <a:latin typeface="+mn-lt"/>
              </a:rPr>
              <a:t>Cannot cease from sin; eyes full of adultery (2:14)</a:t>
            </a:r>
          </a:p>
          <a:p>
            <a:pPr lvl="1" eaLnBrk="1" hangingPunct="1"/>
            <a:r>
              <a:rPr lang="en-US" altLang="en-US" dirty="0">
                <a:latin typeface="+mn-lt"/>
              </a:rPr>
              <a:t>Escaped defilements, then returned:  worse (2:19–22)</a:t>
            </a:r>
          </a:p>
        </p:txBody>
      </p:sp>
      <p:sp>
        <p:nvSpPr>
          <p:cNvPr id="45060" name="Rectangle 4"/>
          <p:cNvSpPr>
            <a:spLocks noGrp="1" noChangeArrowheads="1"/>
          </p:cNvSpPr>
          <p:nvPr>
            <p:ph type="body" sz="half" idx="2"/>
          </p:nvPr>
        </p:nvSpPr>
        <p:spPr>
          <a:xfrm>
            <a:off x="4648200" y="1114690"/>
            <a:ext cx="4038600" cy="3771636"/>
          </a:xfrm>
        </p:spPr>
        <p:txBody>
          <a:bodyPr/>
          <a:lstStyle/>
          <a:p>
            <a:pPr eaLnBrk="1" hangingPunct="1"/>
            <a:r>
              <a:rPr lang="en-US" altLang="en-US" dirty="0">
                <a:solidFill>
                  <a:srgbClr val="7030A0"/>
                </a:solidFill>
                <a:latin typeface="+mn-lt"/>
              </a:rPr>
              <a:t>Jude</a:t>
            </a:r>
          </a:p>
          <a:p>
            <a:pPr lvl="1" eaLnBrk="1" hangingPunct="1"/>
            <a:r>
              <a:rPr lang="en-US" altLang="en-US" dirty="0">
                <a:latin typeface="+mn-lt"/>
              </a:rPr>
              <a:t>Deliverance from Egypt and later judgment (5)</a:t>
            </a:r>
          </a:p>
          <a:p>
            <a:pPr lvl="1" eaLnBrk="1" hangingPunct="1"/>
            <a:r>
              <a:rPr lang="en-US" altLang="en-US" dirty="0">
                <a:latin typeface="+mn-lt"/>
              </a:rPr>
              <a:t>Cain and </a:t>
            </a:r>
            <a:r>
              <a:rPr lang="en-US" altLang="en-US" dirty="0" err="1">
                <a:latin typeface="+mn-lt"/>
              </a:rPr>
              <a:t>Korah</a:t>
            </a:r>
            <a:r>
              <a:rPr lang="en-US" altLang="en-US" dirty="0">
                <a:latin typeface="+mn-lt"/>
              </a:rPr>
              <a:t> (11)</a:t>
            </a:r>
          </a:p>
          <a:p>
            <a:pPr lvl="1" eaLnBrk="1" hangingPunct="1"/>
            <a:r>
              <a:rPr lang="en-US" altLang="en-US" dirty="0">
                <a:latin typeface="+mn-lt"/>
              </a:rPr>
              <a:t>Wandering stars (13)</a:t>
            </a:r>
          </a:p>
          <a:p>
            <a:pPr lvl="1" eaLnBrk="1" hangingPunct="1"/>
            <a:r>
              <a:rPr lang="en-US" altLang="en-US" dirty="0">
                <a:latin typeface="+mn-lt"/>
              </a:rPr>
              <a:t>Enoch’s prophecy (14–15)</a:t>
            </a:r>
          </a:p>
        </p:txBody>
      </p:sp>
    </p:spTree>
    <p:extLst>
      <p:ext uri="{BB962C8B-B14F-4D97-AF65-F5344CB8AC3E}">
        <p14:creationId xmlns:p14="http://schemas.microsoft.com/office/powerpoint/2010/main" val="2353139961"/>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2400" y="19315"/>
            <a:ext cx="8820150" cy="952500"/>
          </a:xfrm>
        </p:spPr>
        <p:txBody>
          <a:bodyPr>
            <a:normAutofit/>
          </a:bodyPr>
          <a:lstStyle/>
          <a:p>
            <a:pPr eaLnBrk="1" hangingPunct="1"/>
            <a:r>
              <a:rPr lang="en-US" sz="3200" b="1" dirty="0">
                <a:solidFill>
                  <a:schemeClr val="accent4">
                    <a:lumMod val="75000"/>
                  </a:schemeClr>
                </a:solidFill>
                <a:latin typeface="+mn-lt"/>
              </a:rPr>
              <a:t>Stand Firm and Be Stirred Up – I and II Peter, Jude</a:t>
            </a:r>
          </a:p>
        </p:txBody>
      </p:sp>
      <p:sp>
        <p:nvSpPr>
          <p:cNvPr id="8196" name="Rectangle 3"/>
          <p:cNvSpPr>
            <a:spLocks noGrp="1" noChangeArrowheads="1"/>
          </p:cNvSpPr>
          <p:nvPr>
            <p:ph idx="1"/>
          </p:nvPr>
        </p:nvSpPr>
        <p:spPr>
          <a:xfrm>
            <a:off x="285750" y="806451"/>
            <a:ext cx="8686800" cy="571499"/>
          </a:xfrm>
        </p:spPr>
        <p:txBody>
          <a:bodyPr>
            <a:normAutofit/>
          </a:bodyPr>
          <a:lstStyle/>
          <a:p>
            <a:pPr eaLnBrk="1" hangingPunct="1">
              <a:buFont typeface="Wingdings" pitchFamily="2" charset="2"/>
              <a:buNone/>
            </a:pPr>
            <a:r>
              <a:rPr lang="en-US" sz="2800" i="1" u="sng" dirty="0">
                <a:solidFill>
                  <a:srgbClr val="0070C0"/>
                </a:solidFill>
                <a:effectLst/>
                <a:latin typeface="+mn-lt"/>
              </a:rPr>
              <a:t>By the end of the study each of us will</a:t>
            </a:r>
            <a:r>
              <a:rPr lang="en-US" sz="2800" i="1" dirty="0">
                <a:solidFill>
                  <a:srgbClr val="0070C0"/>
                </a:solidFill>
                <a:effectLst/>
                <a:latin typeface="+mn-lt"/>
              </a:rPr>
              <a:t>:</a:t>
            </a:r>
          </a:p>
        </p:txBody>
      </p:sp>
      <p:sp>
        <p:nvSpPr>
          <p:cNvPr id="6" name="Slide Number Placeholder 5"/>
          <p:cNvSpPr>
            <a:spLocks noGrp="1"/>
          </p:cNvSpPr>
          <p:nvPr>
            <p:ph type="sldNum" sz="quarter" idx="12"/>
          </p:nvPr>
        </p:nvSpPr>
        <p:spPr/>
        <p:txBody>
          <a:bodyPr/>
          <a:lstStyle/>
          <a:p>
            <a:pPr>
              <a:defRPr/>
            </a:pPr>
            <a:fld id="{9D403D2E-8471-4DE1-B1F3-CB7FCADDE5D9}" type="slidenum">
              <a:rPr lang="en-US"/>
              <a:pPr>
                <a:defRPr/>
              </a:pPr>
              <a:t>17</a:t>
            </a:fld>
            <a:endParaRPr lang="en-US"/>
          </a:p>
        </p:txBody>
      </p:sp>
      <p:sp>
        <p:nvSpPr>
          <p:cNvPr id="5" name="Rectangle 3"/>
          <p:cNvSpPr txBox="1">
            <a:spLocks noChangeArrowheads="1"/>
          </p:cNvSpPr>
          <p:nvPr/>
        </p:nvSpPr>
        <p:spPr bwMode="auto">
          <a:xfrm>
            <a:off x="361950" y="1381125"/>
            <a:ext cx="8229600" cy="330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0" indent="-457200" defTabSz="914400" fontAlgn="base">
              <a:spcBef>
                <a:spcPct val="20000"/>
              </a:spcBef>
              <a:spcAft>
                <a:spcPct val="0"/>
              </a:spcAft>
              <a:buClr>
                <a:schemeClr val="hlink"/>
              </a:buClr>
              <a:buSzPct val="80000"/>
              <a:buFont typeface="+mj-lt"/>
              <a:buAutoNum type="arabicPeriod"/>
              <a:defRPr/>
            </a:pPr>
            <a:r>
              <a:rPr lang="en-US" sz="2400" dirty="0"/>
              <a:t>Develop a reputation for good works among those who are most critical of our faith</a:t>
            </a:r>
          </a:p>
          <a:p>
            <a:pPr marL="457200" lvl="0" indent="-457200" defTabSz="914400" fontAlgn="base">
              <a:spcBef>
                <a:spcPct val="20000"/>
              </a:spcBef>
              <a:spcAft>
                <a:spcPct val="0"/>
              </a:spcAft>
              <a:buClr>
                <a:schemeClr val="hlink"/>
              </a:buClr>
              <a:buSzPct val="80000"/>
              <a:buFont typeface="+mj-lt"/>
              <a:buAutoNum type="arabicPeriod"/>
              <a:defRPr/>
            </a:pPr>
            <a:r>
              <a:rPr lang="en-US" sz="2400" dirty="0"/>
              <a:t>Promote greater “Harmony” in our home by learning our part well</a:t>
            </a:r>
          </a:p>
          <a:p>
            <a:pPr marL="457200" lvl="0" indent="-457200" defTabSz="914400" fontAlgn="base">
              <a:spcBef>
                <a:spcPct val="20000"/>
              </a:spcBef>
              <a:spcAft>
                <a:spcPct val="0"/>
              </a:spcAft>
              <a:buClr>
                <a:schemeClr val="hlink"/>
              </a:buClr>
              <a:buSzPct val="80000"/>
              <a:buFont typeface="+mj-lt"/>
              <a:buAutoNum type="arabicPeriod"/>
              <a:defRPr/>
            </a:pPr>
            <a:r>
              <a:rPr lang="en-US" sz="2400" dirty="0"/>
              <a:t>Build a deeper relationship with the shepherds</a:t>
            </a:r>
          </a:p>
          <a:p>
            <a:pPr marL="457200" lvl="0" indent="-457200" defTabSz="914400" fontAlgn="base">
              <a:spcBef>
                <a:spcPct val="20000"/>
              </a:spcBef>
              <a:spcAft>
                <a:spcPct val="0"/>
              </a:spcAft>
              <a:buClr>
                <a:schemeClr val="hlink"/>
              </a:buClr>
              <a:buSzPct val="80000"/>
              <a:buFont typeface="+mj-lt"/>
              <a:buAutoNum type="arabicPeriod"/>
              <a:defRPr/>
            </a:pPr>
            <a:r>
              <a:rPr lang="en-US" sz="2400" dirty="0"/>
              <a:t>Deepen our appreciation for the suffering of Christ and what it means to share in that suffering</a:t>
            </a:r>
          </a:p>
          <a:p>
            <a:pPr marL="457200" lvl="0" indent="-457200" defTabSz="914400" fontAlgn="base">
              <a:spcBef>
                <a:spcPct val="20000"/>
              </a:spcBef>
              <a:spcAft>
                <a:spcPct val="0"/>
              </a:spcAft>
              <a:buClr>
                <a:schemeClr val="hlink"/>
              </a:buClr>
              <a:buSzPct val="80000"/>
              <a:buFont typeface="+mj-lt"/>
              <a:buAutoNum type="arabicPeriod"/>
              <a:defRPr/>
            </a:pPr>
            <a:r>
              <a:rPr lang="en-US" sz="2400" dirty="0"/>
              <a:t>Invest in the things that last the longest</a:t>
            </a:r>
            <a:endParaRPr kumimoji="0" lang="en-US" sz="24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2952012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fld id="{EB7C54D8-3790-4558-B779-96CD9CA34BE5}" type="slidenum">
              <a:rPr lang="en-US" altLang="en-US" sz="1400" b="0">
                <a:latin typeface="Times New Roman" pitchFamily="18" charset="0"/>
              </a:rPr>
              <a:pPr>
                <a:spcBef>
                  <a:spcPct val="0"/>
                </a:spcBef>
                <a:buFontTx/>
                <a:buNone/>
              </a:pPr>
              <a:t>18</a:t>
            </a:fld>
            <a:endParaRPr lang="en-US" altLang="en-US" sz="1400" b="0">
              <a:latin typeface="Times New Roman" pitchFamily="18" charset="0"/>
            </a:endParaRPr>
          </a:p>
        </p:txBody>
      </p:sp>
      <p:sp>
        <p:nvSpPr>
          <p:cNvPr id="16387" name="Rectangle 2"/>
          <p:cNvSpPr>
            <a:spLocks noGrp="1" noChangeArrowheads="1"/>
          </p:cNvSpPr>
          <p:nvPr>
            <p:ph type="title"/>
          </p:nvPr>
        </p:nvSpPr>
        <p:spPr>
          <a:xfrm>
            <a:off x="0" y="63500"/>
            <a:ext cx="9144000" cy="571500"/>
          </a:xfrm>
        </p:spPr>
        <p:txBody>
          <a:bodyPr>
            <a:normAutofit fontScale="90000"/>
          </a:bodyPr>
          <a:lstStyle/>
          <a:p>
            <a:r>
              <a:rPr lang="en-US" altLang="en-US" sz="3600"/>
              <a:t>Similarities in II Peter 2 &amp; Jude</a:t>
            </a:r>
          </a:p>
        </p:txBody>
      </p:sp>
      <p:sp>
        <p:nvSpPr>
          <p:cNvPr id="16388" name="Rectangle 3"/>
          <p:cNvSpPr>
            <a:spLocks noGrp="1" noChangeArrowheads="1"/>
          </p:cNvSpPr>
          <p:nvPr>
            <p:ph type="body" idx="1"/>
          </p:nvPr>
        </p:nvSpPr>
        <p:spPr>
          <a:xfrm>
            <a:off x="304800" y="762000"/>
            <a:ext cx="8839200" cy="3429000"/>
          </a:xfrm>
        </p:spPr>
        <p:txBody>
          <a:bodyPr>
            <a:normAutofit fontScale="70000" lnSpcReduction="20000"/>
          </a:bodyPr>
          <a:lstStyle/>
          <a:p>
            <a:pPr>
              <a:lnSpc>
                <a:spcPct val="90000"/>
              </a:lnSpc>
              <a:buFontTx/>
              <a:buNone/>
              <a:tabLst>
                <a:tab pos="1027113" algn="l"/>
                <a:tab pos="1717675" algn="l"/>
              </a:tabLst>
            </a:pPr>
            <a:r>
              <a:rPr lang="en-US" altLang="en-US" sz="2000" u="sng">
                <a:solidFill>
                  <a:schemeClr val="folHlink"/>
                </a:solidFill>
              </a:rPr>
              <a:t>II Pet</a:t>
            </a:r>
            <a:r>
              <a:rPr lang="en-US" altLang="en-US" sz="2000">
                <a:solidFill>
                  <a:schemeClr val="folHlink"/>
                </a:solidFill>
              </a:rPr>
              <a:t>  </a:t>
            </a:r>
            <a:r>
              <a:rPr lang="en-US" altLang="en-US" sz="2000" u="sng">
                <a:solidFill>
                  <a:schemeClr val="folHlink"/>
                </a:solidFill>
              </a:rPr>
              <a:t>Jude</a:t>
            </a:r>
          </a:p>
          <a:p>
            <a:pPr>
              <a:lnSpc>
                <a:spcPct val="90000"/>
              </a:lnSpc>
              <a:buFontTx/>
              <a:buNone/>
              <a:tabLst>
                <a:tab pos="1027113" algn="l"/>
                <a:tab pos="1717675" algn="l"/>
              </a:tabLst>
            </a:pPr>
            <a:r>
              <a:rPr lang="en-US" altLang="en-US" sz="2000"/>
              <a:t>2:3	4	their condemnation written of old</a:t>
            </a:r>
          </a:p>
          <a:p>
            <a:pPr>
              <a:lnSpc>
                <a:spcPct val="90000"/>
              </a:lnSpc>
              <a:buFontTx/>
              <a:buNone/>
              <a:tabLst>
                <a:tab pos="1027113" algn="l"/>
                <a:tab pos="1717675" algn="l"/>
              </a:tabLst>
            </a:pPr>
            <a:r>
              <a:rPr lang="en-US" altLang="en-US" sz="2000"/>
              <a:t>2:1	4	crept in privily … denying the master</a:t>
            </a:r>
          </a:p>
          <a:p>
            <a:pPr>
              <a:lnSpc>
                <a:spcPct val="90000"/>
              </a:lnSpc>
              <a:buFontTx/>
              <a:buNone/>
              <a:tabLst>
                <a:tab pos="1027113" algn="l"/>
                <a:tab pos="1717675" algn="l"/>
              </a:tabLst>
            </a:pPr>
            <a:r>
              <a:rPr lang="en-US" altLang="en-US" sz="2000"/>
              <a:t>1:12	5	put in remembrance … though ye know</a:t>
            </a:r>
          </a:p>
          <a:p>
            <a:pPr>
              <a:lnSpc>
                <a:spcPct val="90000"/>
              </a:lnSpc>
              <a:buFontTx/>
              <a:buNone/>
              <a:tabLst>
                <a:tab pos="1027113" algn="l"/>
                <a:tab pos="1717675" algn="l"/>
              </a:tabLst>
            </a:pPr>
            <a:r>
              <a:rPr lang="en-US" altLang="en-US" sz="2000"/>
              <a:t>2:4	6	angels that sinned (kept not their habitation)</a:t>
            </a:r>
          </a:p>
          <a:p>
            <a:pPr>
              <a:lnSpc>
                <a:spcPct val="90000"/>
              </a:lnSpc>
              <a:buFontTx/>
              <a:buNone/>
              <a:tabLst>
                <a:tab pos="1027113" algn="l"/>
                <a:tab pos="1717675" algn="l"/>
              </a:tabLst>
            </a:pPr>
            <a:r>
              <a:rPr lang="en-US" altLang="en-US" sz="2000"/>
              <a:t>2:6	7	destruction of Sodom &amp; Gomorrah</a:t>
            </a:r>
          </a:p>
          <a:p>
            <a:pPr>
              <a:lnSpc>
                <a:spcPct val="90000"/>
              </a:lnSpc>
              <a:buFontTx/>
              <a:buNone/>
              <a:tabLst>
                <a:tab pos="1027113" algn="l"/>
                <a:tab pos="1717675" algn="l"/>
              </a:tabLst>
            </a:pPr>
            <a:r>
              <a:rPr lang="en-US" altLang="en-US" sz="2000"/>
              <a:t>2:10	8	false teachers rail at dignities, despise rule</a:t>
            </a:r>
          </a:p>
          <a:p>
            <a:pPr>
              <a:lnSpc>
                <a:spcPct val="90000"/>
              </a:lnSpc>
              <a:buFontTx/>
              <a:buNone/>
              <a:tabLst>
                <a:tab pos="1027113" algn="l"/>
                <a:tab pos="1717675" algn="l"/>
              </a:tabLst>
            </a:pPr>
            <a:r>
              <a:rPr lang="en-US" altLang="en-US" sz="2000"/>
              <a:t>2:11	9	angels (Michael) didn’t dispute with the devil</a:t>
            </a:r>
          </a:p>
          <a:p>
            <a:pPr>
              <a:lnSpc>
                <a:spcPct val="90000"/>
              </a:lnSpc>
              <a:buFontTx/>
              <a:buNone/>
              <a:tabLst>
                <a:tab pos="1027113" algn="l"/>
                <a:tab pos="1717675" algn="l"/>
              </a:tabLst>
            </a:pPr>
            <a:r>
              <a:rPr lang="en-US" altLang="en-US" sz="2000"/>
              <a:t>2:12	10	rail at what they don’t understand … will be destroyed</a:t>
            </a:r>
          </a:p>
          <a:p>
            <a:pPr>
              <a:lnSpc>
                <a:spcPct val="90000"/>
              </a:lnSpc>
              <a:buFontTx/>
              <a:buNone/>
              <a:tabLst>
                <a:tab pos="1027113" algn="l"/>
                <a:tab pos="1717675" algn="l"/>
              </a:tabLst>
            </a:pPr>
            <a:r>
              <a:rPr lang="en-US" altLang="en-US" sz="2000"/>
              <a:t>2:15	11	example of Balaam</a:t>
            </a:r>
          </a:p>
          <a:p>
            <a:pPr>
              <a:lnSpc>
                <a:spcPct val="90000"/>
              </a:lnSpc>
              <a:buFontTx/>
              <a:buNone/>
              <a:tabLst>
                <a:tab pos="1027113" algn="l"/>
                <a:tab pos="1717675" algn="l"/>
              </a:tabLst>
            </a:pPr>
            <a:r>
              <a:rPr lang="en-US" altLang="en-US" sz="2000"/>
              <a:t>2:13	12	hidden (rocks) in (love) feasts</a:t>
            </a:r>
          </a:p>
          <a:p>
            <a:pPr>
              <a:lnSpc>
                <a:spcPct val="90000"/>
              </a:lnSpc>
              <a:buFontTx/>
              <a:buNone/>
              <a:tabLst>
                <a:tab pos="1027113" algn="l"/>
                <a:tab pos="1717675" algn="l"/>
              </a:tabLst>
            </a:pPr>
            <a:r>
              <a:rPr lang="en-US" altLang="en-US" sz="2000"/>
              <a:t>2:17	13	waves, foam, etc.  …blackness reserved for them</a:t>
            </a:r>
          </a:p>
          <a:p>
            <a:pPr>
              <a:lnSpc>
                <a:spcPct val="90000"/>
              </a:lnSpc>
              <a:buFontTx/>
              <a:buNone/>
              <a:tabLst>
                <a:tab pos="1027113" algn="l"/>
                <a:tab pos="1717675" algn="l"/>
              </a:tabLst>
            </a:pPr>
            <a:r>
              <a:rPr lang="en-US" altLang="en-US" sz="2000"/>
              <a:t>2:18	16	uttering (speaking) great swelling words</a:t>
            </a:r>
          </a:p>
          <a:p>
            <a:pPr>
              <a:lnSpc>
                <a:spcPct val="90000"/>
              </a:lnSpc>
              <a:buFontTx/>
              <a:buNone/>
              <a:tabLst>
                <a:tab pos="1027113" algn="l"/>
                <a:tab pos="1717675" algn="l"/>
              </a:tabLst>
            </a:pPr>
            <a:r>
              <a:rPr lang="en-US" altLang="en-US" sz="2000"/>
              <a:t>2:18	16	enticing in lusts</a:t>
            </a:r>
          </a:p>
          <a:p>
            <a:pPr>
              <a:lnSpc>
                <a:spcPct val="90000"/>
              </a:lnSpc>
              <a:buFontTx/>
              <a:buNone/>
              <a:tabLst>
                <a:tab pos="1027113" algn="l"/>
                <a:tab pos="1717675" algn="l"/>
              </a:tabLst>
            </a:pPr>
            <a:r>
              <a:rPr lang="en-US" altLang="en-US" sz="2000"/>
              <a:t>3:2	17	remember words of the apostles</a:t>
            </a:r>
          </a:p>
          <a:p>
            <a:pPr>
              <a:lnSpc>
                <a:spcPct val="90000"/>
              </a:lnSpc>
              <a:buFontTx/>
              <a:buNone/>
              <a:tabLst>
                <a:tab pos="1027113" algn="l"/>
                <a:tab pos="1717675" algn="l"/>
              </a:tabLst>
            </a:pPr>
            <a:r>
              <a:rPr lang="en-US" altLang="en-US" sz="2000"/>
              <a:t>3:3	18	in the last days … mockers will come</a:t>
            </a:r>
          </a:p>
          <a:p>
            <a:pPr>
              <a:lnSpc>
                <a:spcPct val="90000"/>
              </a:lnSpc>
              <a:buFontTx/>
              <a:buNone/>
              <a:tabLst>
                <a:tab pos="1027113" algn="l"/>
                <a:tab pos="1717675" algn="l"/>
              </a:tabLst>
            </a:pPr>
            <a:r>
              <a:rPr lang="en-US" altLang="en-US" sz="2000"/>
              <a:t>1:10	24	ye shall never (guard you from) stumble (ing)</a:t>
            </a:r>
          </a:p>
          <a:p>
            <a:pPr>
              <a:lnSpc>
                <a:spcPct val="90000"/>
              </a:lnSpc>
              <a:buFontTx/>
              <a:buNone/>
              <a:tabLst>
                <a:tab pos="1027113" algn="l"/>
                <a:tab pos="1717675" algn="l"/>
              </a:tabLst>
            </a:pPr>
            <a:endParaRPr lang="en-US" altLang="en-US" sz="2000"/>
          </a:p>
        </p:txBody>
      </p:sp>
    </p:spTree>
    <p:extLst>
      <p:ext uri="{BB962C8B-B14F-4D97-AF65-F5344CB8AC3E}">
        <p14:creationId xmlns:p14="http://schemas.microsoft.com/office/powerpoint/2010/main" val="878607942"/>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fld id="{EE065FFF-7BC4-49CC-A666-F61165471B5B}" type="slidenum">
              <a:rPr lang="en-US" altLang="en-US" sz="1400" b="0">
                <a:latin typeface="Times New Roman" pitchFamily="18" charset="0"/>
              </a:rPr>
              <a:pPr>
                <a:spcBef>
                  <a:spcPct val="0"/>
                </a:spcBef>
                <a:buFontTx/>
                <a:buNone/>
              </a:pPr>
              <a:t>19</a:t>
            </a:fld>
            <a:endParaRPr lang="en-US" altLang="en-US" sz="1400" b="0">
              <a:latin typeface="Times New Roman" pitchFamily="18" charset="0"/>
            </a:endParaRPr>
          </a:p>
        </p:txBody>
      </p:sp>
      <p:sp>
        <p:nvSpPr>
          <p:cNvPr id="17411" name="Rectangle 2"/>
          <p:cNvSpPr>
            <a:spLocks noGrp="1" noChangeArrowheads="1"/>
          </p:cNvSpPr>
          <p:nvPr>
            <p:ph type="title"/>
          </p:nvPr>
        </p:nvSpPr>
        <p:spPr>
          <a:xfrm>
            <a:off x="0" y="63500"/>
            <a:ext cx="9144000" cy="571500"/>
          </a:xfrm>
        </p:spPr>
        <p:txBody>
          <a:bodyPr>
            <a:normAutofit fontScale="90000"/>
          </a:bodyPr>
          <a:lstStyle/>
          <a:p>
            <a:r>
              <a:rPr lang="en-US" altLang="en-US" sz="3600"/>
              <a:t>Differences in II Peter 2 &amp; Jude</a:t>
            </a:r>
          </a:p>
        </p:txBody>
      </p:sp>
      <p:sp>
        <p:nvSpPr>
          <p:cNvPr id="17412" name="Rectangle 3"/>
          <p:cNvSpPr>
            <a:spLocks noGrp="1" noChangeArrowheads="1"/>
          </p:cNvSpPr>
          <p:nvPr>
            <p:ph type="body" idx="1"/>
          </p:nvPr>
        </p:nvSpPr>
        <p:spPr>
          <a:xfrm>
            <a:off x="152400" y="762000"/>
            <a:ext cx="4038600" cy="4000500"/>
          </a:xfrm>
        </p:spPr>
        <p:txBody>
          <a:bodyPr>
            <a:normAutofit lnSpcReduction="10000"/>
          </a:bodyPr>
          <a:lstStyle/>
          <a:p>
            <a:pPr marL="1027113" indent="-1027113">
              <a:buFontTx/>
              <a:buNone/>
              <a:tabLst>
                <a:tab pos="112713" algn="l"/>
                <a:tab pos="1027113" algn="l"/>
              </a:tabLst>
            </a:pPr>
            <a:r>
              <a:rPr lang="en-US" altLang="en-US" sz="2400" u="sng">
                <a:solidFill>
                  <a:schemeClr val="folHlink"/>
                </a:solidFill>
              </a:rPr>
              <a:t>Jude</a:t>
            </a:r>
          </a:p>
          <a:p>
            <a:pPr marL="1027113" indent="-1027113">
              <a:buFontTx/>
              <a:buNone/>
              <a:tabLst>
                <a:tab pos="112713" algn="l"/>
                <a:tab pos="1027113" algn="l"/>
              </a:tabLst>
            </a:pPr>
            <a:r>
              <a:rPr lang="en-US" altLang="en-US" sz="2400"/>
              <a:t>	5	Deliverance from Egypt &amp; Later Judgment</a:t>
            </a:r>
          </a:p>
          <a:p>
            <a:pPr marL="1027113" indent="-1027113">
              <a:buFontTx/>
              <a:buNone/>
              <a:tabLst>
                <a:tab pos="112713" algn="l"/>
                <a:tab pos="1027113" algn="l"/>
              </a:tabLst>
            </a:pPr>
            <a:r>
              <a:rPr lang="en-US" altLang="en-US" sz="2400"/>
              <a:t>	11	Cain &amp; Korah</a:t>
            </a:r>
          </a:p>
          <a:p>
            <a:pPr marL="1027113" indent="-1027113">
              <a:buFontTx/>
              <a:buNone/>
              <a:tabLst>
                <a:tab pos="112713" algn="l"/>
                <a:tab pos="1027113" algn="l"/>
              </a:tabLst>
            </a:pPr>
            <a:r>
              <a:rPr lang="en-US" altLang="en-US" sz="2400"/>
              <a:t>	12	Selfish Shepherds</a:t>
            </a:r>
          </a:p>
          <a:p>
            <a:pPr marL="1027113" indent="-1027113">
              <a:buFontTx/>
              <a:buNone/>
              <a:tabLst>
                <a:tab pos="112713" algn="l"/>
                <a:tab pos="1027113" algn="l"/>
              </a:tabLst>
            </a:pPr>
            <a:r>
              <a:rPr lang="en-US" altLang="en-US" sz="2400"/>
              <a:t>	13	Wandering Stars</a:t>
            </a:r>
          </a:p>
          <a:p>
            <a:pPr marL="1027113" indent="-1027113">
              <a:buFontTx/>
              <a:buNone/>
              <a:tabLst>
                <a:tab pos="112713" algn="l"/>
                <a:tab pos="1027113" algn="l"/>
              </a:tabLst>
            </a:pPr>
            <a:r>
              <a:rPr lang="en-US" altLang="en-US" sz="2400"/>
              <a:t>	14,15	Enoch’s Prophecy</a:t>
            </a:r>
          </a:p>
          <a:p>
            <a:pPr marL="1027113" indent="-1027113">
              <a:buFontTx/>
              <a:buNone/>
              <a:tabLst>
                <a:tab pos="112713" algn="l"/>
                <a:tab pos="1027113" algn="l"/>
              </a:tabLst>
            </a:pPr>
            <a:r>
              <a:rPr lang="en-US" altLang="en-US" sz="2400"/>
              <a:t>	18	Showing Respect of Persons</a:t>
            </a:r>
          </a:p>
        </p:txBody>
      </p:sp>
      <p:sp>
        <p:nvSpPr>
          <p:cNvPr id="17413" name="Rectangle 4"/>
          <p:cNvSpPr>
            <a:spLocks noChangeArrowheads="1"/>
          </p:cNvSpPr>
          <p:nvPr/>
        </p:nvSpPr>
        <p:spPr bwMode="auto">
          <a:xfrm>
            <a:off x="4419600" y="762000"/>
            <a:ext cx="46482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27113" indent="-1027113">
              <a:spcBef>
                <a:spcPct val="20000"/>
              </a:spcBef>
              <a:buChar char="•"/>
              <a:tabLst>
                <a:tab pos="112713" algn="l"/>
                <a:tab pos="1027113" algn="l"/>
              </a:tabLst>
              <a:defRPr sz="2800" b="1">
                <a:solidFill>
                  <a:schemeClr val="tx1"/>
                </a:solidFill>
                <a:latin typeface="Arial" charset="0"/>
              </a:defRPr>
            </a:lvl1pPr>
            <a:lvl2pPr marL="742950" indent="-285750">
              <a:spcBef>
                <a:spcPct val="20000"/>
              </a:spcBef>
              <a:buChar char="–"/>
              <a:tabLst>
                <a:tab pos="112713" algn="l"/>
                <a:tab pos="1027113" algn="l"/>
              </a:tabLst>
              <a:defRPr sz="2400" b="1">
                <a:solidFill>
                  <a:schemeClr val="tx1"/>
                </a:solidFill>
                <a:latin typeface="Arial" charset="0"/>
              </a:defRPr>
            </a:lvl2pPr>
            <a:lvl3pPr marL="1143000" indent="-228600">
              <a:spcBef>
                <a:spcPct val="20000"/>
              </a:spcBef>
              <a:buChar char="•"/>
              <a:tabLst>
                <a:tab pos="112713" algn="l"/>
                <a:tab pos="1027113" algn="l"/>
              </a:tabLst>
              <a:defRPr sz="2000" b="1">
                <a:solidFill>
                  <a:schemeClr val="tx1"/>
                </a:solidFill>
                <a:latin typeface="Arial" charset="0"/>
              </a:defRPr>
            </a:lvl3pPr>
            <a:lvl4pPr marL="1600200" indent="-228600">
              <a:spcBef>
                <a:spcPct val="20000"/>
              </a:spcBef>
              <a:buChar char="–"/>
              <a:tabLst>
                <a:tab pos="112713" algn="l"/>
                <a:tab pos="1027113" algn="l"/>
              </a:tabLst>
              <a:defRPr b="1">
                <a:solidFill>
                  <a:schemeClr val="tx1"/>
                </a:solidFill>
                <a:latin typeface="Arial" charset="0"/>
              </a:defRPr>
            </a:lvl4pPr>
            <a:lvl5pPr marL="2057400" indent="-228600">
              <a:spcBef>
                <a:spcPct val="20000"/>
              </a:spcBef>
              <a:buChar char="»"/>
              <a:tabLst>
                <a:tab pos="112713" algn="l"/>
                <a:tab pos="1027113" algn="l"/>
              </a:tabLst>
              <a:defRPr b="1">
                <a:solidFill>
                  <a:schemeClr val="tx1"/>
                </a:solidFill>
                <a:latin typeface="Arial" charset="0"/>
              </a:defRPr>
            </a:lvl5pPr>
            <a:lvl6pPr marL="2514600" indent="-228600" eaLnBrk="0" fontAlgn="base" hangingPunct="0">
              <a:spcBef>
                <a:spcPct val="20000"/>
              </a:spcBef>
              <a:spcAft>
                <a:spcPct val="0"/>
              </a:spcAft>
              <a:buChar char="»"/>
              <a:tabLst>
                <a:tab pos="112713" algn="l"/>
                <a:tab pos="1027113" algn="l"/>
              </a:tabLst>
              <a:defRPr b="1">
                <a:solidFill>
                  <a:schemeClr val="tx1"/>
                </a:solidFill>
                <a:latin typeface="Arial" charset="0"/>
              </a:defRPr>
            </a:lvl6pPr>
            <a:lvl7pPr marL="2971800" indent="-228600" eaLnBrk="0" fontAlgn="base" hangingPunct="0">
              <a:spcBef>
                <a:spcPct val="20000"/>
              </a:spcBef>
              <a:spcAft>
                <a:spcPct val="0"/>
              </a:spcAft>
              <a:buChar char="»"/>
              <a:tabLst>
                <a:tab pos="112713" algn="l"/>
                <a:tab pos="1027113" algn="l"/>
              </a:tabLst>
              <a:defRPr b="1">
                <a:solidFill>
                  <a:schemeClr val="tx1"/>
                </a:solidFill>
                <a:latin typeface="Arial" charset="0"/>
              </a:defRPr>
            </a:lvl7pPr>
            <a:lvl8pPr marL="3429000" indent="-228600" eaLnBrk="0" fontAlgn="base" hangingPunct="0">
              <a:spcBef>
                <a:spcPct val="20000"/>
              </a:spcBef>
              <a:spcAft>
                <a:spcPct val="0"/>
              </a:spcAft>
              <a:buChar char="»"/>
              <a:tabLst>
                <a:tab pos="112713" algn="l"/>
                <a:tab pos="1027113" algn="l"/>
              </a:tabLst>
              <a:defRPr b="1">
                <a:solidFill>
                  <a:schemeClr val="tx1"/>
                </a:solidFill>
                <a:latin typeface="Arial" charset="0"/>
              </a:defRPr>
            </a:lvl8pPr>
            <a:lvl9pPr marL="3886200" indent="-228600" eaLnBrk="0" fontAlgn="base" hangingPunct="0">
              <a:spcBef>
                <a:spcPct val="20000"/>
              </a:spcBef>
              <a:spcAft>
                <a:spcPct val="0"/>
              </a:spcAft>
              <a:buChar char="»"/>
              <a:tabLst>
                <a:tab pos="112713" algn="l"/>
                <a:tab pos="1027113" algn="l"/>
              </a:tabLst>
              <a:defRPr b="1">
                <a:solidFill>
                  <a:schemeClr val="tx1"/>
                </a:solidFill>
                <a:latin typeface="Arial" charset="0"/>
              </a:defRPr>
            </a:lvl9pPr>
          </a:lstStyle>
          <a:p>
            <a:pPr>
              <a:buFontTx/>
              <a:buNone/>
            </a:pPr>
            <a:r>
              <a:rPr lang="en-US" altLang="en-US" sz="2400" u="sng">
                <a:solidFill>
                  <a:schemeClr val="folHlink"/>
                </a:solidFill>
              </a:rPr>
              <a:t>II Peter 2</a:t>
            </a:r>
          </a:p>
          <a:p>
            <a:pPr>
              <a:buFontTx/>
              <a:buNone/>
            </a:pPr>
            <a:r>
              <a:rPr lang="en-US" altLang="en-US" sz="2400"/>
              <a:t>	5	Noah &amp; the Flood</a:t>
            </a:r>
          </a:p>
          <a:p>
            <a:pPr>
              <a:buFontTx/>
              <a:buNone/>
            </a:pPr>
            <a:r>
              <a:rPr lang="en-US" altLang="en-US" sz="2400"/>
              <a:t>	7,8	Lot &amp; Sodom</a:t>
            </a:r>
          </a:p>
          <a:p>
            <a:pPr>
              <a:buFontTx/>
              <a:buNone/>
            </a:pPr>
            <a:r>
              <a:rPr lang="en-US" altLang="en-US" sz="2400"/>
              <a:t>	14	Cannot Cease from Sin</a:t>
            </a:r>
          </a:p>
          <a:p>
            <a:pPr>
              <a:buFontTx/>
              <a:buNone/>
            </a:pPr>
            <a:r>
              <a:rPr lang="en-US" altLang="en-US" sz="2400"/>
              <a:t>	19-22	Escaped Defilements, then Return:  Worse</a:t>
            </a:r>
          </a:p>
        </p:txBody>
      </p:sp>
      <p:sp>
        <p:nvSpPr>
          <p:cNvPr id="17414" name="Line 5"/>
          <p:cNvSpPr>
            <a:spLocks noChangeShapeType="1"/>
          </p:cNvSpPr>
          <p:nvPr/>
        </p:nvSpPr>
        <p:spPr bwMode="auto">
          <a:xfrm>
            <a:off x="4343400" y="825500"/>
            <a:ext cx="0" cy="3492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560345732"/>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Stand Firm &amp; Be Stirred Up</a:t>
            </a:r>
          </a:p>
        </p:txBody>
      </p:sp>
      <p:sp>
        <p:nvSpPr>
          <p:cNvPr id="3" name="Subtitle 2"/>
          <p:cNvSpPr>
            <a:spLocks noGrp="1"/>
          </p:cNvSpPr>
          <p:nvPr>
            <p:ph type="subTitle" idx="1"/>
          </p:nvPr>
        </p:nvSpPr>
        <p:spPr/>
        <p:txBody>
          <a:bodyPr/>
          <a:lstStyle/>
          <a:p>
            <a:endParaRPr lang="en-US" dirty="0"/>
          </a:p>
        </p:txBody>
      </p:sp>
      <p:pic>
        <p:nvPicPr>
          <p:cNvPr id="4" name="Picture 3" descr="stand-firm-title.jpg"/>
          <p:cNvPicPr>
            <a:picLocks noChangeAspect="1"/>
          </p:cNvPicPr>
          <p:nvPr/>
        </p:nvPicPr>
        <p:blipFill>
          <a:blip r:embed="rId2"/>
          <a:stretch>
            <a:fillRect/>
          </a:stretch>
        </p:blipFill>
        <p:spPr>
          <a:xfrm>
            <a:off x="0" y="-1"/>
            <a:ext cx="9143999" cy="5715001"/>
          </a:xfrm>
          <a:prstGeom prst="rect">
            <a:avLst/>
          </a:prstGeom>
        </p:spPr>
      </p:pic>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1"/>
          </p:nvPr>
        </p:nvSpPr>
        <p:spPr>
          <a:noFill/>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fld id="{C9F75FA3-EF94-48D9-A5BE-1C96DF2A9FB8}" type="slidenum">
              <a:rPr lang="en-US" altLang="en-US" sz="1400" b="0">
                <a:latin typeface="Times New Roman" pitchFamily="18" charset="0"/>
              </a:rPr>
              <a:pPr>
                <a:spcBef>
                  <a:spcPct val="0"/>
                </a:spcBef>
                <a:buFontTx/>
                <a:buNone/>
              </a:pPr>
              <a:t>20</a:t>
            </a:fld>
            <a:endParaRPr lang="en-US" altLang="en-US" sz="1400" b="0">
              <a:latin typeface="Times New Roman" pitchFamily="18" charset="0"/>
            </a:endParaRPr>
          </a:p>
        </p:txBody>
      </p:sp>
      <p:sp>
        <p:nvSpPr>
          <p:cNvPr id="18435" name="Rectangle 2"/>
          <p:cNvSpPr>
            <a:spLocks noGrp="1" noChangeArrowheads="1"/>
          </p:cNvSpPr>
          <p:nvPr>
            <p:ph type="title"/>
          </p:nvPr>
        </p:nvSpPr>
        <p:spPr>
          <a:xfrm>
            <a:off x="685800" y="63500"/>
            <a:ext cx="7772400" cy="381000"/>
          </a:xfrm>
        </p:spPr>
        <p:txBody>
          <a:bodyPr>
            <a:normAutofit fontScale="90000"/>
          </a:bodyPr>
          <a:lstStyle/>
          <a:p>
            <a:r>
              <a:rPr lang="en-US" altLang="en-US" sz="3200"/>
              <a:t>Relationship of II Peter &amp; Jude</a:t>
            </a:r>
          </a:p>
        </p:txBody>
      </p:sp>
      <p:sp>
        <p:nvSpPr>
          <p:cNvPr id="18436" name="Rectangle 3"/>
          <p:cNvSpPr>
            <a:spLocks noGrp="1" noChangeArrowheads="1"/>
          </p:cNvSpPr>
          <p:nvPr>
            <p:ph type="body" sz="half" idx="1"/>
          </p:nvPr>
        </p:nvSpPr>
        <p:spPr>
          <a:xfrm>
            <a:off x="76200" y="508000"/>
            <a:ext cx="4876800" cy="2413000"/>
          </a:xfrm>
        </p:spPr>
        <p:txBody>
          <a:bodyPr>
            <a:normAutofit fontScale="92500" lnSpcReduction="20000"/>
          </a:bodyPr>
          <a:lstStyle/>
          <a:p>
            <a:pPr marL="0" indent="0">
              <a:buFontTx/>
              <a:buNone/>
            </a:pPr>
            <a:r>
              <a:rPr lang="en-US" altLang="en-US" sz="2000" b="0">
                <a:cs typeface="Times New Roman" pitchFamily="18" charset="0"/>
              </a:rPr>
              <a:t>But there were also false prophets among the people, even as </a:t>
            </a:r>
            <a:r>
              <a:rPr lang="en-US" altLang="en-US" sz="2000">
                <a:solidFill>
                  <a:schemeClr val="folHlink"/>
                </a:solidFill>
                <a:cs typeface="Times New Roman" pitchFamily="18" charset="0"/>
              </a:rPr>
              <a:t>there will be</a:t>
            </a:r>
            <a:r>
              <a:rPr lang="en-US" altLang="en-US" sz="2000" b="0">
                <a:cs typeface="Times New Roman" pitchFamily="18" charset="0"/>
              </a:rPr>
              <a:t> false teachers among you, </a:t>
            </a:r>
            <a:r>
              <a:rPr lang="en-US" altLang="en-US" sz="2000">
                <a:solidFill>
                  <a:schemeClr val="folHlink"/>
                </a:solidFill>
                <a:cs typeface="Times New Roman" pitchFamily="18" charset="0"/>
              </a:rPr>
              <a:t>who will</a:t>
            </a:r>
            <a:r>
              <a:rPr lang="en-US" altLang="en-US" sz="2000" b="0">
                <a:cs typeface="Times New Roman" pitchFamily="18" charset="0"/>
              </a:rPr>
              <a:t> secretly bring in destructive heresies, even denying the Lord who bought them … And </a:t>
            </a:r>
            <a:r>
              <a:rPr lang="en-US" altLang="en-US" sz="2000">
                <a:solidFill>
                  <a:schemeClr val="folHlink"/>
                </a:solidFill>
                <a:cs typeface="Times New Roman" pitchFamily="18" charset="0"/>
              </a:rPr>
              <a:t>many will </a:t>
            </a:r>
            <a:r>
              <a:rPr lang="en-US" altLang="en-US" sz="2000" b="0">
                <a:cs typeface="Times New Roman" pitchFamily="18" charset="0"/>
              </a:rPr>
              <a:t>follow their destructive ways, because of whom the way of truth </a:t>
            </a:r>
            <a:r>
              <a:rPr lang="en-US" altLang="en-US" sz="2000">
                <a:solidFill>
                  <a:schemeClr val="folHlink"/>
                </a:solidFill>
                <a:cs typeface="Times New Roman" pitchFamily="18" charset="0"/>
              </a:rPr>
              <a:t>will be</a:t>
            </a:r>
            <a:r>
              <a:rPr lang="en-US" altLang="en-US" sz="2000" b="0">
                <a:cs typeface="Times New Roman" pitchFamily="18" charset="0"/>
              </a:rPr>
              <a:t> blasphemed.  By covetousness </a:t>
            </a:r>
            <a:r>
              <a:rPr lang="en-US" altLang="en-US" sz="2000">
                <a:solidFill>
                  <a:schemeClr val="folHlink"/>
                </a:solidFill>
                <a:cs typeface="Times New Roman" pitchFamily="18" charset="0"/>
              </a:rPr>
              <a:t>they will</a:t>
            </a:r>
            <a:r>
              <a:rPr lang="en-US" altLang="en-US" sz="2000" b="0">
                <a:cs typeface="Times New Roman" pitchFamily="18" charset="0"/>
              </a:rPr>
              <a:t> exploit you… </a:t>
            </a:r>
            <a:r>
              <a:rPr lang="en-US" altLang="en-US" sz="2000" b="0" i="1">
                <a:cs typeface="Times New Roman" pitchFamily="18" charset="0"/>
              </a:rPr>
              <a:t>(II Peter 2:1-3)</a:t>
            </a:r>
            <a:endParaRPr lang="en-US" altLang="en-US" sz="2000" b="0" i="1"/>
          </a:p>
        </p:txBody>
      </p:sp>
      <p:sp>
        <p:nvSpPr>
          <p:cNvPr id="18437" name="Rectangle 7"/>
          <p:cNvSpPr>
            <a:spLocks noChangeArrowheads="1"/>
          </p:cNvSpPr>
          <p:nvPr/>
        </p:nvSpPr>
        <p:spPr bwMode="auto">
          <a:xfrm>
            <a:off x="76200" y="2984500"/>
            <a:ext cx="48768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buFontTx/>
              <a:buNone/>
            </a:pPr>
            <a:r>
              <a:rPr lang="en-US" altLang="en-US" sz="2000" b="0" dirty="0">
                <a:cs typeface="Times New Roman" pitchFamily="18" charset="0"/>
              </a:rPr>
              <a:t>Beloved, I…write to you … that you may be mindful of the words which were spoken before by the holy prophets, and of the commandment of us the apostles of the Lord and Savior, knowing this first: that </a:t>
            </a:r>
            <a:r>
              <a:rPr lang="en-US" altLang="en-US" sz="2000" dirty="0">
                <a:solidFill>
                  <a:schemeClr val="folHlink"/>
                </a:solidFill>
                <a:cs typeface="Times New Roman" pitchFamily="18" charset="0"/>
              </a:rPr>
              <a:t>scoffers will come in the last days</a:t>
            </a:r>
            <a:r>
              <a:rPr lang="en-US" altLang="en-US" sz="2000" b="0" dirty="0">
                <a:cs typeface="Times New Roman" pitchFamily="18" charset="0"/>
              </a:rPr>
              <a:t>, walking according to their own lusts…    </a:t>
            </a:r>
            <a:r>
              <a:rPr lang="en-US" altLang="en-US" sz="2000" b="0" i="1" dirty="0">
                <a:cs typeface="Times New Roman" pitchFamily="18" charset="0"/>
              </a:rPr>
              <a:t>(II Peter 3:1-3)</a:t>
            </a:r>
          </a:p>
        </p:txBody>
      </p:sp>
      <p:sp>
        <p:nvSpPr>
          <p:cNvPr id="18438" name="Rectangle 8"/>
          <p:cNvSpPr>
            <a:spLocks noChangeArrowheads="1"/>
          </p:cNvSpPr>
          <p:nvPr/>
        </p:nvSpPr>
        <p:spPr bwMode="auto">
          <a:xfrm>
            <a:off x="5029200" y="508000"/>
            <a:ext cx="40386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buFontTx/>
              <a:buNone/>
            </a:pPr>
            <a:r>
              <a:rPr lang="en-US" altLang="en-US" sz="2000" b="0">
                <a:cs typeface="Times New Roman" pitchFamily="18" charset="0"/>
              </a:rPr>
              <a:t>For certain men </a:t>
            </a:r>
            <a:r>
              <a:rPr lang="en-US" altLang="en-US" sz="2000">
                <a:solidFill>
                  <a:schemeClr val="folHlink"/>
                </a:solidFill>
                <a:cs typeface="Times New Roman" pitchFamily="18" charset="0"/>
              </a:rPr>
              <a:t>have crept in</a:t>
            </a:r>
            <a:r>
              <a:rPr lang="en-US" altLang="en-US" sz="2000" b="0">
                <a:cs typeface="Times New Roman" pitchFamily="18" charset="0"/>
              </a:rPr>
              <a:t> unnoticed, who long ago were marked out for this condemnation, ungodly men, who </a:t>
            </a:r>
            <a:r>
              <a:rPr lang="en-US" altLang="en-US" sz="2000">
                <a:solidFill>
                  <a:schemeClr val="folHlink"/>
                </a:solidFill>
                <a:cs typeface="Times New Roman" pitchFamily="18" charset="0"/>
              </a:rPr>
              <a:t>turn</a:t>
            </a:r>
            <a:r>
              <a:rPr lang="en-US" altLang="en-US" sz="2000" b="0">
                <a:cs typeface="Times New Roman" pitchFamily="18" charset="0"/>
              </a:rPr>
              <a:t> the grace of our God into licentiousness and </a:t>
            </a:r>
            <a:r>
              <a:rPr lang="en-US" altLang="en-US" sz="2000">
                <a:solidFill>
                  <a:schemeClr val="folHlink"/>
                </a:solidFill>
                <a:cs typeface="Times New Roman" pitchFamily="18" charset="0"/>
              </a:rPr>
              <a:t>deny</a:t>
            </a:r>
            <a:r>
              <a:rPr lang="en-US" altLang="en-US" sz="2000" b="0">
                <a:cs typeface="Times New Roman" pitchFamily="18" charset="0"/>
              </a:rPr>
              <a:t> the only Lord God and our Lord Jesus Christ.</a:t>
            </a:r>
            <a:r>
              <a:rPr lang="en-US" altLang="en-US" sz="2000" b="0"/>
              <a:t>   </a:t>
            </a:r>
            <a:r>
              <a:rPr lang="en-US" altLang="en-US" sz="2000" b="0" i="1"/>
              <a:t>(Jude 4)</a:t>
            </a:r>
          </a:p>
        </p:txBody>
      </p:sp>
      <p:sp>
        <p:nvSpPr>
          <p:cNvPr id="18439" name="Rectangle 9"/>
          <p:cNvSpPr>
            <a:spLocks noChangeArrowheads="1"/>
          </p:cNvSpPr>
          <p:nvPr/>
        </p:nvSpPr>
        <p:spPr bwMode="auto">
          <a:xfrm>
            <a:off x="5029200" y="2984500"/>
            <a:ext cx="40386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buFontTx/>
              <a:buNone/>
            </a:pPr>
            <a:r>
              <a:rPr lang="en-US" altLang="en-US" sz="2000" b="0">
                <a:cs typeface="Times New Roman" pitchFamily="18" charset="0"/>
              </a:rPr>
              <a:t>But you, beloved, </a:t>
            </a:r>
            <a:r>
              <a:rPr lang="en-US" altLang="en-US" sz="2000">
                <a:solidFill>
                  <a:schemeClr val="folHlink"/>
                </a:solidFill>
                <a:cs typeface="Times New Roman" pitchFamily="18" charset="0"/>
              </a:rPr>
              <a:t>remember the words which were spoken</a:t>
            </a:r>
            <a:r>
              <a:rPr lang="en-US" altLang="en-US" sz="2000" b="0">
                <a:cs typeface="Times New Roman" pitchFamily="18" charset="0"/>
              </a:rPr>
              <a:t> </a:t>
            </a:r>
            <a:r>
              <a:rPr lang="en-US" altLang="en-US" sz="2000">
                <a:solidFill>
                  <a:schemeClr val="folHlink"/>
                </a:solidFill>
                <a:cs typeface="Times New Roman" pitchFamily="18" charset="0"/>
              </a:rPr>
              <a:t>before</a:t>
            </a:r>
            <a:r>
              <a:rPr lang="en-US" altLang="en-US" sz="2000" b="0">
                <a:cs typeface="Times New Roman" pitchFamily="18" charset="0"/>
              </a:rPr>
              <a:t> by the apostles of our Lord Jesus Christ:  how </a:t>
            </a:r>
            <a:r>
              <a:rPr lang="en-US" altLang="en-US" sz="2000">
                <a:solidFill>
                  <a:schemeClr val="folHlink"/>
                </a:solidFill>
                <a:cs typeface="Times New Roman" pitchFamily="18" charset="0"/>
              </a:rPr>
              <a:t>they told you that there would</a:t>
            </a:r>
            <a:r>
              <a:rPr lang="en-US" altLang="en-US" sz="2000" b="0">
                <a:cs typeface="Times New Roman" pitchFamily="18" charset="0"/>
              </a:rPr>
              <a:t> be mockers in the last time who would walk according to their own ungodly lusts.  </a:t>
            </a:r>
            <a:r>
              <a:rPr lang="en-US" altLang="en-US" sz="2000" b="0" i="1">
                <a:cs typeface="Times New Roman" pitchFamily="18" charset="0"/>
              </a:rPr>
              <a:t>(Jude 17,18)</a:t>
            </a:r>
          </a:p>
        </p:txBody>
      </p:sp>
      <p:sp>
        <p:nvSpPr>
          <p:cNvPr id="18440" name="Line 10"/>
          <p:cNvSpPr>
            <a:spLocks noChangeShapeType="1"/>
          </p:cNvSpPr>
          <p:nvPr/>
        </p:nvSpPr>
        <p:spPr bwMode="auto">
          <a:xfrm>
            <a:off x="4953000" y="635000"/>
            <a:ext cx="0" cy="508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47" name="Text Box 11"/>
          <p:cNvSpPr txBox="1">
            <a:spLocks noChangeArrowheads="1"/>
          </p:cNvSpPr>
          <p:nvPr/>
        </p:nvSpPr>
        <p:spPr bwMode="auto">
          <a:xfrm>
            <a:off x="358329" y="5207000"/>
            <a:ext cx="4163319"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lgn="ctr">
              <a:spcBef>
                <a:spcPct val="0"/>
              </a:spcBef>
              <a:buFontTx/>
              <a:buNone/>
            </a:pPr>
            <a:r>
              <a:rPr lang="en-US" altLang="en-US" sz="2400" i="1">
                <a:solidFill>
                  <a:schemeClr val="folHlink"/>
                </a:solidFill>
              </a:rPr>
              <a:t>Peter said it would happen.</a:t>
            </a:r>
          </a:p>
        </p:txBody>
      </p:sp>
      <p:sp>
        <p:nvSpPr>
          <p:cNvPr id="39948" name="Text Box 12"/>
          <p:cNvSpPr txBox="1">
            <a:spLocks noChangeArrowheads="1"/>
          </p:cNvSpPr>
          <p:nvPr/>
        </p:nvSpPr>
        <p:spPr bwMode="auto">
          <a:xfrm>
            <a:off x="5029200" y="5207000"/>
            <a:ext cx="41148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lgn="ctr">
              <a:spcBef>
                <a:spcPct val="0"/>
              </a:spcBef>
              <a:buFontTx/>
              <a:buNone/>
            </a:pPr>
            <a:r>
              <a:rPr lang="en-US" altLang="en-US" sz="2400" i="1">
                <a:solidFill>
                  <a:schemeClr val="folHlink"/>
                </a:solidFill>
              </a:rPr>
              <a:t>Jude said it had happened.</a:t>
            </a:r>
          </a:p>
        </p:txBody>
      </p:sp>
      <p:sp>
        <p:nvSpPr>
          <p:cNvPr id="18443" name="Line 13"/>
          <p:cNvSpPr>
            <a:spLocks noChangeShapeType="1"/>
          </p:cNvSpPr>
          <p:nvPr/>
        </p:nvSpPr>
        <p:spPr bwMode="auto">
          <a:xfrm>
            <a:off x="381000" y="5207000"/>
            <a:ext cx="396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44" name="Line 14"/>
          <p:cNvSpPr>
            <a:spLocks noChangeShapeType="1"/>
          </p:cNvSpPr>
          <p:nvPr/>
        </p:nvSpPr>
        <p:spPr bwMode="auto">
          <a:xfrm>
            <a:off x="5181600" y="5207000"/>
            <a:ext cx="365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17330033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7"/>
                                        </p:tgtEl>
                                        <p:attrNameLst>
                                          <p:attrName>style.visibility</p:attrName>
                                        </p:attrNameLst>
                                      </p:cBhvr>
                                      <p:to>
                                        <p:strVal val="visible"/>
                                      </p:to>
                                    </p:set>
                                    <p:animEffect transition="in" filter="wipe(left)">
                                      <p:cBhvr>
                                        <p:cTn id="7" dur="500"/>
                                        <p:tgtEl>
                                          <p:spTgt spid="39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8"/>
                                        </p:tgtEl>
                                        <p:attrNameLst>
                                          <p:attrName>style.visibility</p:attrName>
                                        </p:attrNameLst>
                                      </p:cBhvr>
                                      <p:to>
                                        <p:strVal val="visible"/>
                                      </p:to>
                                    </p:set>
                                    <p:animEffect transition="in" filter="wipe(left)">
                                      <p:cBhvr>
                                        <p:cTn id="12" dur="500"/>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utoUpdateAnimBg="0"/>
      <p:bldP spid="3994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1"/>
          </p:nvPr>
        </p:nvSpPr>
        <p:spPr>
          <a:noFill/>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fld id="{F34D81AD-6958-4A17-B7ED-B627DA582414}" type="slidenum">
              <a:rPr lang="en-US" altLang="en-US" sz="1400" b="0">
                <a:latin typeface="Times New Roman" pitchFamily="18" charset="0"/>
              </a:rPr>
              <a:pPr>
                <a:spcBef>
                  <a:spcPct val="0"/>
                </a:spcBef>
                <a:buFontTx/>
                <a:buNone/>
              </a:pPr>
              <a:t>21</a:t>
            </a:fld>
            <a:endParaRPr lang="en-US" altLang="en-US" sz="1400" b="0">
              <a:latin typeface="Times New Roman" pitchFamily="18" charset="0"/>
            </a:endParaRPr>
          </a:p>
        </p:txBody>
      </p:sp>
      <p:sp>
        <p:nvSpPr>
          <p:cNvPr id="19459" name="Rectangle 3"/>
          <p:cNvSpPr>
            <a:spLocks noChangeArrowheads="1"/>
          </p:cNvSpPr>
          <p:nvPr/>
        </p:nvSpPr>
        <p:spPr bwMode="auto">
          <a:xfrm>
            <a:off x="1481138" y="-19844"/>
            <a:ext cx="91440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
        <p:nvSpPr>
          <p:cNvPr id="19460" name="Rectangle 4"/>
          <p:cNvSpPr>
            <a:spLocks noChangeArrowheads="1"/>
          </p:cNvSpPr>
          <p:nvPr/>
        </p:nvSpPr>
        <p:spPr bwMode="auto">
          <a:xfrm>
            <a:off x="1119188" y="128323"/>
            <a:ext cx="7848600"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11200" indent="-711200" defTabSz="911225">
              <a:spcBef>
                <a:spcPct val="20000"/>
              </a:spcBef>
              <a:buChar char="•"/>
              <a:tabLst>
                <a:tab pos="5367338" algn="l"/>
                <a:tab pos="6345238" algn="l"/>
              </a:tabLst>
              <a:defRPr sz="2800" b="1">
                <a:solidFill>
                  <a:schemeClr val="tx1"/>
                </a:solidFill>
                <a:latin typeface="Arial" charset="0"/>
              </a:defRPr>
            </a:lvl1pPr>
            <a:lvl2pPr marL="742950" indent="-285750" defTabSz="911225">
              <a:spcBef>
                <a:spcPct val="20000"/>
              </a:spcBef>
              <a:buChar char="–"/>
              <a:tabLst>
                <a:tab pos="5367338" algn="l"/>
                <a:tab pos="6345238" algn="l"/>
              </a:tabLst>
              <a:defRPr sz="2400" b="1">
                <a:solidFill>
                  <a:schemeClr val="tx1"/>
                </a:solidFill>
                <a:latin typeface="Arial" charset="0"/>
              </a:defRPr>
            </a:lvl2pPr>
            <a:lvl3pPr marL="1422400" indent="-508000" defTabSz="911225">
              <a:spcBef>
                <a:spcPct val="20000"/>
              </a:spcBef>
              <a:buChar char="•"/>
              <a:tabLst>
                <a:tab pos="5367338" algn="l"/>
                <a:tab pos="6345238" algn="l"/>
              </a:tabLst>
              <a:defRPr sz="2000" b="1">
                <a:solidFill>
                  <a:schemeClr val="tx1"/>
                </a:solidFill>
                <a:latin typeface="Arial" charset="0"/>
              </a:defRPr>
            </a:lvl3pPr>
            <a:lvl4pPr marL="1600200" indent="-228600" defTabSz="911225">
              <a:spcBef>
                <a:spcPct val="20000"/>
              </a:spcBef>
              <a:buChar char="–"/>
              <a:tabLst>
                <a:tab pos="5367338" algn="l"/>
                <a:tab pos="6345238" algn="l"/>
              </a:tabLst>
              <a:defRPr b="1">
                <a:solidFill>
                  <a:schemeClr val="tx1"/>
                </a:solidFill>
                <a:latin typeface="Arial" charset="0"/>
              </a:defRPr>
            </a:lvl4pPr>
            <a:lvl5pPr marL="2057400" indent="-228600" defTabSz="911225">
              <a:spcBef>
                <a:spcPct val="20000"/>
              </a:spcBef>
              <a:buChar char="»"/>
              <a:tabLst>
                <a:tab pos="5367338" algn="l"/>
                <a:tab pos="6345238" algn="l"/>
              </a:tabLst>
              <a:defRPr b="1">
                <a:solidFill>
                  <a:schemeClr val="tx1"/>
                </a:solidFill>
                <a:latin typeface="Arial" charset="0"/>
              </a:defRPr>
            </a:lvl5pPr>
            <a:lvl6pPr marL="2514600" indent="-228600" defTabSz="911225" eaLnBrk="0" fontAlgn="base" hangingPunct="0">
              <a:spcBef>
                <a:spcPct val="20000"/>
              </a:spcBef>
              <a:spcAft>
                <a:spcPct val="0"/>
              </a:spcAft>
              <a:buChar char="»"/>
              <a:tabLst>
                <a:tab pos="5367338" algn="l"/>
                <a:tab pos="6345238" algn="l"/>
              </a:tabLst>
              <a:defRPr b="1">
                <a:solidFill>
                  <a:schemeClr val="tx1"/>
                </a:solidFill>
                <a:latin typeface="Arial" charset="0"/>
              </a:defRPr>
            </a:lvl6pPr>
            <a:lvl7pPr marL="2971800" indent="-228600" defTabSz="911225" eaLnBrk="0" fontAlgn="base" hangingPunct="0">
              <a:spcBef>
                <a:spcPct val="20000"/>
              </a:spcBef>
              <a:spcAft>
                <a:spcPct val="0"/>
              </a:spcAft>
              <a:buChar char="»"/>
              <a:tabLst>
                <a:tab pos="5367338" algn="l"/>
                <a:tab pos="6345238" algn="l"/>
              </a:tabLst>
              <a:defRPr b="1">
                <a:solidFill>
                  <a:schemeClr val="tx1"/>
                </a:solidFill>
                <a:latin typeface="Arial" charset="0"/>
              </a:defRPr>
            </a:lvl7pPr>
            <a:lvl8pPr marL="3429000" indent="-228600" defTabSz="911225" eaLnBrk="0" fontAlgn="base" hangingPunct="0">
              <a:spcBef>
                <a:spcPct val="20000"/>
              </a:spcBef>
              <a:spcAft>
                <a:spcPct val="0"/>
              </a:spcAft>
              <a:buChar char="»"/>
              <a:tabLst>
                <a:tab pos="5367338" algn="l"/>
                <a:tab pos="6345238" algn="l"/>
              </a:tabLst>
              <a:defRPr b="1">
                <a:solidFill>
                  <a:schemeClr val="tx1"/>
                </a:solidFill>
                <a:latin typeface="Arial" charset="0"/>
              </a:defRPr>
            </a:lvl8pPr>
            <a:lvl9pPr marL="3886200" indent="-228600" defTabSz="911225" eaLnBrk="0" fontAlgn="base" hangingPunct="0">
              <a:spcBef>
                <a:spcPct val="20000"/>
              </a:spcBef>
              <a:spcAft>
                <a:spcPct val="0"/>
              </a:spcAft>
              <a:buChar char="»"/>
              <a:tabLst>
                <a:tab pos="5367338" algn="l"/>
                <a:tab pos="6345238" algn="l"/>
              </a:tabLst>
              <a:defRPr b="1">
                <a:solidFill>
                  <a:schemeClr val="tx1"/>
                </a:solidFill>
                <a:latin typeface="Arial" charset="0"/>
              </a:defRPr>
            </a:lvl9pPr>
          </a:lstStyle>
          <a:p>
            <a:pPr>
              <a:lnSpc>
                <a:spcPct val="80000"/>
              </a:lnSpc>
              <a:buFontTx/>
              <a:buAutoNum type="romanUcPeriod"/>
            </a:pPr>
            <a:r>
              <a:rPr lang="en-US" altLang="en-US" sz="1800" dirty="0"/>
              <a:t>Introduction  		</a:t>
            </a:r>
            <a:r>
              <a:rPr lang="en-US" altLang="en-US" sz="1800" dirty="0">
                <a:solidFill>
                  <a:srgbClr val="FFFF00"/>
                </a:solidFill>
              </a:rPr>
              <a:t>1:1,2</a:t>
            </a:r>
          </a:p>
          <a:p>
            <a:pPr>
              <a:lnSpc>
                <a:spcPct val="80000"/>
              </a:lnSpc>
              <a:buFontTx/>
              <a:buAutoNum type="romanUcPeriod"/>
            </a:pPr>
            <a:endParaRPr lang="en-US" altLang="en-US" sz="1800" dirty="0">
              <a:solidFill>
                <a:srgbClr val="FFFF00"/>
              </a:solidFill>
            </a:endParaRPr>
          </a:p>
          <a:p>
            <a:pPr>
              <a:lnSpc>
                <a:spcPct val="80000"/>
              </a:lnSpc>
              <a:buFontTx/>
              <a:buAutoNum type="romanUcPeriod"/>
            </a:pPr>
            <a:r>
              <a:rPr lang="en-US" altLang="en-US" sz="1800" dirty="0"/>
              <a:t>Call to Growth 		</a:t>
            </a:r>
            <a:r>
              <a:rPr lang="en-US" altLang="en-US" sz="1800" dirty="0">
                <a:solidFill>
                  <a:srgbClr val="FFFF00"/>
                </a:solidFill>
              </a:rPr>
              <a:t>1:3-11</a:t>
            </a:r>
          </a:p>
          <a:p>
            <a:pPr lvl="2">
              <a:lnSpc>
                <a:spcPct val="80000"/>
              </a:lnSpc>
              <a:buFontTx/>
              <a:buAutoNum type="alphaUcPeriod"/>
            </a:pPr>
            <a:r>
              <a:rPr lang="en-US" altLang="en-US" sz="1400" dirty="0">
                <a:solidFill>
                  <a:srgbClr val="CCECFF"/>
                </a:solidFill>
              </a:rPr>
              <a:t>God’s Gifts	1:3-4</a:t>
            </a:r>
          </a:p>
          <a:p>
            <a:pPr lvl="2">
              <a:lnSpc>
                <a:spcPct val="80000"/>
              </a:lnSpc>
              <a:buFontTx/>
              <a:buAutoNum type="alphaUcPeriod"/>
            </a:pPr>
            <a:r>
              <a:rPr lang="en-US" altLang="en-US" sz="1400" dirty="0">
                <a:solidFill>
                  <a:srgbClr val="CCECFF"/>
                </a:solidFill>
              </a:rPr>
              <a:t>Our Growth 	1:5-7</a:t>
            </a:r>
          </a:p>
          <a:p>
            <a:pPr lvl="2">
              <a:lnSpc>
                <a:spcPct val="80000"/>
              </a:lnSpc>
              <a:buFontTx/>
              <a:buAutoNum type="alphaUcPeriod"/>
            </a:pPr>
            <a:r>
              <a:rPr lang="en-US" altLang="en-US" sz="1400" dirty="0">
                <a:solidFill>
                  <a:srgbClr val="CCECFF"/>
                </a:solidFill>
              </a:rPr>
              <a:t>Reasons to Grow	1:8-11</a:t>
            </a:r>
          </a:p>
          <a:p>
            <a:pPr lvl="2">
              <a:lnSpc>
                <a:spcPct val="80000"/>
              </a:lnSpc>
              <a:buFontTx/>
              <a:buAutoNum type="alphaUcPeriod"/>
            </a:pPr>
            <a:endParaRPr lang="en-US" altLang="en-US" sz="1400" dirty="0">
              <a:solidFill>
                <a:srgbClr val="CCECFF"/>
              </a:solidFill>
            </a:endParaRPr>
          </a:p>
          <a:p>
            <a:pPr>
              <a:lnSpc>
                <a:spcPct val="80000"/>
              </a:lnSpc>
              <a:buFontTx/>
              <a:buAutoNum type="romanUcPeriod"/>
            </a:pPr>
            <a:r>
              <a:rPr lang="en-US" altLang="en-US" sz="1800" dirty="0"/>
              <a:t>Certain Foundations 		</a:t>
            </a:r>
            <a:r>
              <a:rPr lang="en-US" altLang="en-US" sz="1800" dirty="0">
                <a:solidFill>
                  <a:srgbClr val="FFFF00"/>
                </a:solidFill>
              </a:rPr>
              <a:t>1:12-21</a:t>
            </a:r>
          </a:p>
          <a:p>
            <a:pPr lvl="2">
              <a:lnSpc>
                <a:spcPct val="80000"/>
              </a:lnSpc>
              <a:buFontTx/>
              <a:buAutoNum type="alphaUcPeriod"/>
            </a:pPr>
            <a:r>
              <a:rPr lang="en-US" altLang="en-US" sz="1400" dirty="0">
                <a:solidFill>
                  <a:srgbClr val="CCECFF"/>
                </a:solidFill>
              </a:rPr>
              <a:t>Eyewitness Testimony of Apostles	1:12-18</a:t>
            </a:r>
          </a:p>
          <a:p>
            <a:pPr lvl="2">
              <a:lnSpc>
                <a:spcPct val="80000"/>
              </a:lnSpc>
              <a:buFontTx/>
              <a:buAutoNum type="alphaUcPeriod"/>
            </a:pPr>
            <a:r>
              <a:rPr lang="en-US" altLang="en-US" sz="1400" dirty="0">
                <a:solidFill>
                  <a:srgbClr val="CCECFF"/>
                </a:solidFill>
              </a:rPr>
              <a:t>Confirmation of Prophecy	1:19-21</a:t>
            </a:r>
          </a:p>
          <a:p>
            <a:pPr lvl="2">
              <a:lnSpc>
                <a:spcPct val="80000"/>
              </a:lnSpc>
              <a:buFontTx/>
              <a:buAutoNum type="alphaUcPeriod"/>
            </a:pPr>
            <a:endParaRPr lang="en-US" altLang="en-US" sz="1400" dirty="0">
              <a:solidFill>
                <a:srgbClr val="CCECFF"/>
              </a:solidFill>
            </a:endParaRPr>
          </a:p>
          <a:p>
            <a:pPr>
              <a:lnSpc>
                <a:spcPct val="80000"/>
              </a:lnSpc>
              <a:buFontTx/>
              <a:buAutoNum type="romanUcPeriod"/>
            </a:pPr>
            <a:r>
              <a:rPr lang="en-US" altLang="en-US" sz="1800" dirty="0"/>
              <a:t>False Teachers 		</a:t>
            </a:r>
            <a:r>
              <a:rPr lang="en-US" altLang="en-US" sz="1800" dirty="0">
                <a:solidFill>
                  <a:srgbClr val="FFFF00"/>
                </a:solidFill>
              </a:rPr>
              <a:t>2:1-22</a:t>
            </a:r>
          </a:p>
          <a:p>
            <a:pPr lvl="2">
              <a:lnSpc>
                <a:spcPct val="80000"/>
              </a:lnSpc>
              <a:buFontTx/>
              <a:buAutoNum type="alphaUcPeriod"/>
            </a:pPr>
            <a:r>
              <a:rPr lang="en-US" altLang="en-US" sz="1400" dirty="0">
                <a:solidFill>
                  <a:srgbClr val="CCECFF"/>
                </a:solidFill>
              </a:rPr>
              <a:t>Prediction of their Coming	2:1-3</a:t>
            </a:r>
          </a:p>
          <a:p>
            <a:pPr lvl="2">
              <a:lnSpc>
                <a:spcPct val="80000"/>
              </a:lnSpc>
              <a:buFontTx/>
              <a:buAutoNum type="alphaUcPeriod"/>
            </a:pPr>
            <a:r>
              <a:rPr lang="en-US" altLang="en-US" sz="1400" dirty="0">
                <a:solidFill>
                  <a:srgbClr val="CCECFF"/>
                </a:solidFill>
              </a:rPr>
              <a:t>Past Examples of God’s Judgment	2:4-10a</a:t>
            </a:r>
          </a:p>
          <a:p>
            <a:pPr lvl="2">
              <a:lnSpc>
                <a:spcPct val="80000"/>
              </a:lnSpc>
              <a:buFontTx/>
              <a:buAutoNum type="alphaUcPeriod"/>
            </a:pPr>
            <a:r>
              <a:rPr lang="en-US" altLang="en-US" sz="1400" dirty="0">
                <a:solidFill>
                  <a:srgbClr val="CCECFF"/>
                </a:solidFill>
              </a:rPr>
              <a:t>Description of their Activities	2:10b-19</a:t>
            </a:r>
          </a:p>
          <a:p>
            <a:pPr lvl="2">
              <a:lnSpc>
                <a:spcPct val="80000"/>
              </a:lnSpc>
              <a:buFontTx/>
              <a:buAutoNum type="alphaUcPeriod"/>
            </a:pPr>
            <a:r>
              <a:rPr lang="en-US" altLang="en-US" sz="1400" dirty="0">
                <a:solidFill>
                  <a:srgbClr val="CCECFF"/>
                </a:solidFill>
              </a:rPr>
              <a:t>Danger of Entanglement	2:19b-22</a:t>
            </a:r>
          </a:p>
          <a:p>
            <a:pPr lvl="2">
              <a:lnSpc>
                <a:spcPct val="80000"/>
              </a:lnSpc>
              <a:buFontTx/>
              <a:buAutoNum type="alphaUcPeriod"/>
            </a:pPr>
            <a:endParaRPr lang="en-US" altLang="en-US" sz="1400" dirty="0">
              <a:solidFill>
                <a:srgbClr val="CCECFF"/>
              </a:solidFill>
            </a:endParaRPr>
          </a:p>
          <a:p>
            <a:pPr>
              <a:lnSpc>
                <a:spcPct val="80000"/>
              </a:lnSpc>
              <a:buFontTx/>
              <a:buAutoNum type="romanUcPeriod"/>
            </a:pPr>
            <a:r>
              <a:rPr lang="en-US" altLang="en-US" sz="1800" dirty="0"/>
              <a:t>Reminder of the Lord’s Coming 		</a:t>
            </a:r>
            <a:r>
              <a:rPr lang="en-US" altLang="en-US" sz="1800" dirty="0">
                <a:solidFill>
                  <a:srgbClr val="FFFF00"/>
                </a:solidFill>
              </a:rPr>
              <a:t>3:1-16</a:t>
            </a:r>
          </a:p>
          <a:p>
            <a:pPr lvl="2">
              <a:lnSpc>
                <a:spcPct val="80000"/>
              </a:lnSpc>
              <a:buFontTx/>
              <a:buAutoNum type="alphaUcPeriod"/>
            </a:pPr>
            <a:r>
              <a:rPr lang="en-US" altLang="en-US" sz="1400" dirty="0">
                <a:solidFill>
                  <a:srgbClr val="CCECFF"/>
                </a:solidFill>
              </a:rPr>
              <a:t>Argument from the Flood 	3:1-7</a:t>
            </a:r>
          </a:p>
          <a:p>
            <a:pPr lvl="2">
              <a:lnSpc>
                <a:spcPct val="80000"/>
              </a:lnSpc>
              <a:buFontTx/>
              <a:buAutoNum type="alphaUcPeriod"/>
            </a:pPr>
            <a:r>
              <a:rPr lang="en-US" altLang="en-US" sz="1400" dirty="0">
                <a:solidFill>
                  <a:srgbClr val="CCECFF"/>
                </a:solidFill>
              </a:rPr>
              <a:t>Promise of the Day of the Lord	3:8-13</a:t>
            </a:r>
          </a:p>
          <a:p>
            <a:pPr lvl="2">
              <a:lnSpc>
                <a:spcPct val="80000"/>
              </a:lnSpc>
              <a:buFontTx/>
              <a:buAutoNum type="alphaUcPeriod"/>
            </a:pPr>
            <a:r>
              <a:rPr lang="en-US" altLang="en-US" sz="1400" dirty="0">
                <a:solidFill>
                  <a:srgbClr val="CCECFF"/>
                </a:solidFill>
              </a:rPr>
              <a:t>Admonition to Diligence	3:14-16</a:t>
            </a:r>
          </a:p>
          <a:p>
            <a:pPr lvl="2">
              <a:lnSpc>
                <a:spcPct val="80000"/>
              </a:lnSpc>
              <a:buFontTx/>
              <a:buAutoNum type="alphaUcPeriod"/>
            </a:pPr>
            <a:endParaRPr lang="en-US" altLang="en-US" sz="1400" dirty="0">
              <a:solidFill>
                <a:srgbClr val="CCECFF"/>
              </a:solidFill>
            </a:endParaRPr>
          </a:p>
          <a:p>
            <a:pPr>
              <a:lnSpc>
                <a:spcPct val="80000"/>
              </a:lnSpc>
              <a:buFontTx/>
              <a:buAutoNum type="romanUcPeriod"/>
            </a:pPr>
            <a:r>
              <a:rPr lang="en-US" altLang="en-US" sz="1800" dirty="0"/>
              <a:t>Conclusions		</a:t>
            </a:r>
            <a:r>
              <a:rPr lang="en-US" altLang="en-US" sz="1800" dirty="0">
                <a:solidFill>
                  <a:srgbClr val="FFFF00"/>
                </a:solidFill>
              </a:rPr>
              <a:t>3:17,18</a:t>
            </a:r>
          </a:p>
        </p:txBody>
      </p:sp>
      <p:sp>
        <p:nvSpPr>
          <p:cNvPr id="19461" name="Text Box 5"/>
          <p:cNvSpPr txBox="1">
            <a:spLocks noChangeArrowheads="1"/>
          </p:cNvSpPr>
          <p:nvPr/>
        </p:nvSpPr>
        <p:spPr bwMode="auto">
          <a:xfrm rot="-5400000">
            <a:off x="-2228189" y="2166637"/>
            <a:ext cx="5523177" cy="144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r>
              <a:rPr lang="en-US" altLang="en-US" sz="4400">
                <a:solidFill>
                  <a:srgbClr val="FFFF00"/>
                </a:solidFill>
              </a:rPr>
              <a:t>Outline of Second Peter</a:t>
            </a:r>
          </a:p>
        </p:txBody>
      </p:sp>
    </p:spTree>
    <p:extLst>
      <p:ext uri="{BB962C8B-B14F-4D97-AF65-F5344CB8AC3E}">
        <p14:creationId xmlns:p14="http://schemas.microsoft.com/office/powerpoint/2010/main" val="1930325830"/>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fld id="{8A5EDA31-3C4A-4BD9-9CD7-34A9269DF13C}" type="slidenum">
              <a:rPr lang="en-US" altLang="en-US" sz="1400" b="0">
                <a:latin typeface="Times New Roman" pitchFamily="18" charset="0"/>
              </a:rPr>
              <a:pPr>
                <a:spcBef>
                  <a:spcPct val="0"/>
                </a:spcBef>
                <a:buFontTx/>
                <a:buNone/>
              </a:pPr>
              <a:t>22</a:t>
            </a:fld>
            <a:endParaRPr lang="en-US" altLang="en-US" sz="1400" b="0">
              <a:latin typeface="Times New Roman" pitchFamily="18" charset="0"/>
            </a:endParaRPr>
          </a:p>
        </p:txBody>
      </p:sp>
      <p:sp>
        <p:nvSpPr>
          <p:cNvPr id="21507" name="Rectangle 2"/>
          <p:cNvSpPr>
            <a:spLocks noGrp="1" noChangeArrowheads="1"/>
          </p:cNvSpPr>
          <p:nvPr>
            <p:ph type="title"/>
          </p:nvPr>
        </p:nvSpPr>
        <p:spPr>
          <a:xfrm>
            <a:off x="685800" y="0"/>
            <a:ext cx="7772400" cy="444500"/>
          </a:xfrm>
        </p:spPr>
        <p:txBody>
          <a:bodyPr>
            <a:normAutofit fontScale="90000"/>
          </a:bodyPr>
          <a:lstStyle/>
          <a:p>
            <a:r>
              <a:rPr lang="en-US" altLang="en-US" sz="3200"/>
              <a:t>False Teachers (II Pet &amp; Jude)  </a:t>
            </a:r>
          </a:p>
        </p:txBody>
      </p:sp>
      <p:sp>
        <p:nvSpPr>
          <p:cNvPr id="21508" name="Rectangle 19"/>
          <p:cNvSpPr>
            <a:spLocks noChangeArrowheads="1"/>
          </p:cNvSpPr>
          <p:nvPr/>
        </p:nvSpPr>
        <p:spPr bwMode="auto">
          <a:xfrm>
            <a:off x="4267200" y="635000"/>
            <a:ext cx="4495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a:spcBef>
                <a:spcPct val="20000"/>
              </a:spcBef>
              <a:buChar char="•"/>
              <a:tabLst>
                <a:tab pos="1252538" algn="l"/>
              </a:tabLst>
              <a:defRPr sz="2800" b="1">
                <a:solidFill>
                  <a:schemeClr val="tx1"/>
                </a:solidFill>
                <a:latin typeface="Arial" charset="0"/>
              </a:defRPr>
            </a:lvl1pPr>
            <a:lvl2pPr marL="742950" indent="-285750">
              <a:spcBef>
                <a:spcPct val="20000"/>
              </a:spcBef>
              <a:buChar char="–"/>
              <a:tabLst>
                <a:tab pos="1252538" algn="l"/>
              </a:tabLst>
              <a:defRPr sz="2400" b="1">
                <a:solidFill>
                  <a:schemeClr val="tx1"/>
                </a:solidFill>
                <a:latin typeface="Arial" charset="0"/>
              </a:defRPr>
            </a:lvl2pPr>
            <a:lvl3pPr marL="1143000" indent="-228600">
              <a:spcBef>
                <a:spcPct val="20000"/>
              </a:spcBef>
              <a:buChar char="•"/>
              <a:tabLst>
                <a:tab pos="1252538" algn="l"/>
              </a:tabLst>
              <a:defRPr sz="2000" b="1">
                <a:solidFill>
                  <a:schemeClr val="tx1"/>
                </a:solidFill>
                <a:latin typeface="Arial" charset="0"/>
              </a:defRPr>
            </a:lvl3pPr>
            <a:lvl4pPr marL="1600200" indent="-228600">
              <a:spcBef>
                <a:spcPct val="20000"/>
              </a:spcBef>
              <a:buChar char="–"/>
              <a:tabLst>
                <a:tab pos="1252538" algn="l"/>
              </a:tabLst>
              <a:defRPr b="1">
                <a:solidFill>
                  <a:schemeClr val="tx1"/>
                </a:solidFill>
                <a:latin typeface="Arial" charset="0"/>
              </a:defRPr>
            </a:lvl4pPr>
            <a:lvl5pPr marL="2057400" indent="-228600">
              <a:spcBef>
                <a:spcPct val="20000"/>
              </a:spcBef>
              <a:buChar char="»"/>
              <a:tabLst>
                <a:tab pos="1252538" algn="l"/>
              </a:tabLst>
              <a:defRPr b="1">
                <a:solidFill>
                  <a:schemeClr val="tx1"/>
                </a:solidFill>
                <a:latin typeface="Arial" charset="0"/>
              </a:defRPr>
            </a:lvl5pPr>
            <a:lvl6pPr marL="2514600" indent="-228600" eaLnBrk="0" fontAlgn="base" hangingPunct="0">
              <a:spcBef>
                <a:spcPct val="20000"/>
              </a:spcBef>
              <a:spcAft>
                <a:spcPct val="0"/>
              </a:spcAft>
              <a:buChar char="»"/>
              <a:tabLst>
                <a:tab pos="1252538" algn="l"/>
              </a:tabLst>
              <a:defRPr b="1">
                <a:solidFill>
                  <a:schemeClr val="tx1"/>
                </a:solidFill>
                <a:latin typeface="Arial" charset="0"/>
              </a:defRPr>
            </a:lvl6pPr>
            <a:lvl7pPr marL="2971800" indent="-228600" eaLnBrk="0" fontAlgn="base" hangingPunct="0">
              <a:spcBef>
                <a:spcPct val="20000"/>
              </a:spcBef>
              <a:spcAft>
                <a:spcPct val="0"/>
              </a:spcAft>
              <a:buChar char="»"/>
              <a:tabLst>
                <a:tab pos="1252538" algn="l"/>
              </a:tabLst>
              <a:defRPr b="1">
                <a:solidFill>
                  <a:schemeClr val="tx1"/>
                </a:solidFill>
                <a:latin typeface="Arial" charset="0"/>
              </a:defRPr>
            </a:lvl7pPr>
            <a:lvl8pPr marL="3429000" indent="-228600" eaLnBrk="0" fontAlgn="base" hangingPunct="0">
              <a:spcBef>
                <a:spcPct val="20000"/>
              </a:spcBef>
              <a:spcAft>
                <a:spcPct val="0"/>
              </a:spcAft>
              <a:buChar char="»"/>
              <a:tabLst>
                <a:tab pos="1252538" algn="l"/>
              </a:tabLst>
              <a:defRPr b="1">
                <a:solidFill>
                  <a:schemeClr val="tx1"/>
                </a:solidFill>
                <a:latin typeface="Arial" charset="0"/>
              </a:defRPr>
            </a:lvl8pPr>
            <a:lvl9pPr marL="3886200" indent="-228600" eaLnBrk="0" fontAlgn="base" hangingPunct="0">
              <a:spcBef>
                <a:spcPct val="20000"/>
              </a:spcBef>
              <a:spcAft>
                <a:spcPct val="0"/>
              </a:spcAft>
              <a:buChar char="»"/>
              <a:tabLst>
                <a:tab pos="1252538" algn="l"/>
              </a:tabLst>
              <a:defRPr b="1">
                <a:solidFill>
                  <a:schemeClr val="tx1"/>
                </a:solidFill>
                <a:latin typeface="Arial" charset="0"/>
              </a:defRPr>
            </a:lvl9pPr>
          </a:lstStyle>
          <a:p>
            <a:pPr>
              <a:lnSpc>
                <a:spcPct val="110000"/>
              </a:lnSpc>
              <a:spcBef>
                <a:spcPct val="50000"/>
              </a:spcBef>
              <a:buFontTx/>
              <a:buNone/>
            </a:pPr>
            <a:r>
              <a:rPr lang="en-US" altLang="en-US" sz="2000" dirty="0"/>
              <a:t>Liberty Promised (2:19)</a:t>
            </a:r>
          </a:p>
        </p:txBody>
      </p:sp>
      <p:sp>
        <p:nvSpPr>
          <p:cNvPr id="21509" name="Rectangle 20"/>
          <p:cNvSpPr>
            <a:spLocks noChangeArrowheads="1"/>
          </p:cNvSpPr>
          <p:nvPr/>
        </p:nvSpPr>
        <p:spPr bwMode="auto">
          <a:xfrm>
            <a:off x="4267200" y="952500"/>
            <a:ext cx="4572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a:spcBef>
                <a:spcPct val="20000"/>
              </a:spcBef>
              <a:buChar char="•"/>
              <a:tabLst>
                <a:tab pos="1252538" algn="l"/>
              </a:tabLst>
              <a:defRPr sz="2800" b="1">
                <a:solidFill>
                  <a:schemeClr val="tx1"/>
                </a:solidFill>
                <a:latin typeface="Arial" charset="0"/>
              </a:defRPr>
            </a:lvl1pPr>
            <a:lvl2pPr marL="742950" indent="-285750">
              <a:spcBef>
                <a:spcPct val="20000"/>
              </a:spcBef>
              <a:buChar char="–"/>
              <a:tabLst>
                <a:tab pos="1252538" algn="l"/>
              </a:tabLst>
              <a:defRPr sz="2400" b="1">
                <a:solidFill>
                  <a:schemeClr val="tx1"/>
                </a:solidFill>
                <a:latin typeface="Arial" charset="0"/>
              </a:defRPr>
            </a:lvl2pPr>
            <a:lvl3pPr marL="1143000" indent="-228600">
              <a:spcBef>
                <a:spcPct val="20000"/>
              </a:spcBef>
              <a:buChar char="•"/>
              <a:tabLst>
                <a:tab pos="1252538" algn="l"/>
              </a:tabLst>
              <a:defRPr sz="2000" b="1">
                <a:solidFill>
                  <a:schemeClr val="tx1"/>
                </a:solidFill>
                <a:latin typeface="Arial" charset="0"/>
              </a:defRPr>
            </a:lvl3pPr>
            <a:lvl4pPr marL="1600200" indent="-228600">
              <a:spcBef>
                <a:spcPct val="20000"/>
              </a:spcBef>
              <a:buChar char="–"/>
              <a:tabLst>
                <a:tab pos="1252538" algn="l"/>
              </a:tabLst>
              <a:defRPr b="1">
                <a:solidFill>
                  <a:schemeClr val="tx1"/>
                </a:solidFill>
                <a:latin typeface="Arial" charset="0"/>
              </a:defRPr>
            </a:lvl4pPr>
            <a:lvl5pPr marL="2057400" indent="-228600">
              <a:spcBef>
                <a:spcPct val="20000"/>
              </a:spcBef>
              <a:buChar char="»"/>
              <a:tabLst>
                <a:tab pos="1252538" algn="l"/>
              </a:tabLst>
              <a:defRPr b="1">
                <a:solidFill>
                  <a:schemeClr val="tx1"/>
                </a:solidFill>
                <a:latin typeface="Arial" charset="0"/>
              </a:defRPr>
            </a:lvl5pPr>
            <a:lvl6pPr marL="2514600" indent="-228600" eaLnBrk="0" fontAlgn="base" hangingPunct="0">
              <a:spcBef>
                <a:spcPct val="20000"/>
              </a:spcBef>
              <a:spcAft>
                <a:spcPct val="0"/>
              </a:spcAft>
              <a:buChar char="»"/>
              <a:tabLst>
                <a:tab pos="1252538" algn="l"/>
              </a:tabLst>
              <a:defRPr b="1">
                <a:solidFill>
                  <a:schemeClr val="tx1"/>
                </a:solidFill>
                <a:latin typeface="Arial" charset="0"/>
              </a:defRPr>
            </a:lvl6pPr>
            <a:lvl7pPr marL="2971800" indent="-228600" eaLnBrk="0" fontAlgn="base" hangingPunct="0">
              <a:spcBef>
                <a:spcPct val="20000"/>
              </a:spcBef>
              <a:spcAft>
                <a:spcPct val="0"/>
              </a:spcAft>
              <a:buChar char="»"/>
              <a:tabLst>
                <a:tab pos="1252538" algn="l"/>
              </a:tabLst>
              <a:defRPr b="1">
                <a:solidFill>
                  <a:schemeClr val="tx1"/>
                </a:solidFill>
                <a:latin typeface="Arial" charset="0"/>
              </a:defRPr>
            </a:lvl7pPr>
            <a:lvl8pPr marL="3429000" indent="-228600" eaLnBrk="0" fontAlgn="base" hangingPunct="0">
              <a:spcBef>
                <a:spcPct val="20000"/>
              </a:spcBef>
              <a:spcAft>
                <a:spcPct val="0"/>
              </a:spcAft>
              <a:buChar char="»"/>
              <a:tabLst>
                <a:tab pos="1252538" algn="l"/>
              </a:tabLst>
              <a:defRPr b="1">
                <a:solidFill>
                  <a:schemeClr val="tx1"/>
                </a:solidFill>
                <a:latin typeface="Arial" charset="0"/>
              </a:defRPr>
            </a:lvl8pPr>
            <a:lvl9pPr marL="3886200" indent="-228600" eaLnBrk="0" fontAlgn="base" hangingPunct="0">
              <a:spcBef>
                <a:spcPct val="20000"/>
              </a:spcBef>
              <a:spcAft>
                <a:spcPct val="0"/>
              </a:spcAft>
              <a:buChar char="»"/>
              <a:tabLst>
                <a:tab pos="1252538" algn="l"/>
              </a:tabLst>
              <a:defRPr b="1">
                <a:solidFill>
                  <a:schemeClr val="tx1"/>
                </a:solidFill>
                <a:latin typeface="Arial" charset="0"/>
              </a:defRPr>
            </a:lvl9pPr>
          </a:lstStyle>
          <a:p>
            <a:pPr>
              <a:lnSpc>
                <a:spcPct val="110000"/>
              </a:lnSpc>
              <a:spcBef>
                <a:spcPct val="50000"/>
              </a:spcBef>
              <a:buFontTx/>
              <a:buNone/>
            </a:pPr>
            <a:r>
              <a:rPr lang="en-US" altLang="en-US" sz="2000"/>
              <a:t>Follow Natural Desires (J7,8,10,18)</a:t>
            </a:r>
          </a:p>
        </p:txBody>
      </p:sp>
      <p:sp>
        <p:nvSpPr>
          <p:cNvPr id="21510" name="Rectangle 21"/>
          <p:cNvSpPr>
            <a:spLocks noChangeArrowheads="1"/>
          </p:cNvSpPr>
          <p:nvPr/>
        </p:nvSpPr>
        <p:spPr bwMode="auto">
          <a:xfrm>
            <a:off x="4267200" y="1333500"/>
            <a:ext cx="4495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a:spcBef>
                <a:spcPct val="20000"/>
              </a:spcBef>
              <a:buChar char="•"/>
              <a:tabLst>
                <a:tab pos="1252538" algn="l"/>
              </a:tabLst>
              <a:defRPr sz="2800" b="1">
                <a:solidFill>
                  <a:schemeClr val="tx1"/>
                </a:solidFill>
                <a:latin typeface="Arial" charset="0"/>
              </a:defRPr>
            </a:lvl1pPr>
            <a:lvl2pPr marL="742950" indent="-285750">
              <a:spcBef>
                <a:spcPct val="20000"/>
              </a:spcBef>
              <a:buChar char="–"/>
              <a:tabLst>
                <a:tab pos="1252538" algn="l"/>
              </a:tabLst>
              <a:defRPr sz="2400" b="1">
                <a:solidFill>
                  <a:schemeClr val="tx1"/>
                </a:solidFill>
                <a:latin typeface="Arial" charset="0"/>
              </a:defRPr>
            </a:lvl2pPr>
            <a:lvl3pPr marL="1143000" indent="-228600">
              <a:spcBef>
                <a:spcPct val="20000"/>
              </a:spcBef>
              <a:buChar char="•"/>
              <a:tabLst>
                <a:tab pos="1252538" algn="l"/>
              </a:tabLst>
              <a:defRPr sz="2000" b="1">
                <a:solidFill>
                  <a:schemeClr val="tx1"/>
                </a:solidFill>
                <a:latin typeface="Arial" charset="0"/>
              </a:defRPr>
            </a:lvl3pPr>
            <a:lvl4pPr marL="1600200" indent="-228600">
              <a:spcBef>
                <a:spcPct val="20000"/>
              </a:spcBef>
              <a:buChar char="–"/>
              <a:tabLst>
                <a:tab pos="1252538" algn="l"/>
              </a:tabLst>
              <a:defRPr b="1">
                <a:solidFill>
                  <a:schemeClr val="tx1"/>
                </a:solidFill>
                <a:latin typeface="Arial" charset="0"/>
              </a:defRPr>
            </a:lvl4pPr>
            <a:lvl5pPr marL="2057400" indent="-228600">
              <a:spcBef>
                <a:spcPct val="20000"/>
              </a:spcBef>
              <a:buChar char="»"/>
              <a:tabLst>
                <a:tab pos="1252538" algn="l"/>
              </a:tabLst>
              <a:defRPr b="1">
                <a:solidFill>
                  <a:schemeClr val="tx1"/>
                </a:solidFill>
                <a:latin typeface="Arial" charset="0"/>
              </a:defRPr>
            </a:lvl5pPr>
            <a:lvl6pPr marL="2514600" indent="-228600" eaLnBrk="0" fontAlgn="base" hangingPunct="0">
              <a:spcBef>
                <a:spcPct val="20000"/>
              </a:spcBef>
              <a:spcAft>
                <a:spcPct val="0"/>
              </a:spcAft>
              <a:buChar char="»"/>
              <a:tabLst>
                <a:tab pos="1252538" algn="l"/>
              </a:tabLst>
              <a:defRPr b="1">
                <a:solidFill>
                  <a:schemeClr val="tx1"/>
                </a:solidFill>
                <a:latin typeface="Arial" charset="0"/>
              </a:defRPr>
            </a:lvl6pPr>
            <a:lvl7pPr marL="2971800" indent="-228600" eaLnBrk="0" fontAlgn="base" hangingPunct="0">
              <a:spcBef>
                <a:spcPct val="20000"/>
              </a:spcBef>
              <a:spcAft>
                <a:spcPct val="0"/>
              </a:spcAft>
              <a:buChar char="»"/>
              <a:tabLst>
                <a:tab pos="1252538" algn="l"/>
              </a:tabLst>
              <a:defRPr b="1">
                <a:solidFill>
                  <a:schemeClr val="tx1"/>
                </a:solidFill>
                <a:latin typeface="Arial" charset="0"/>
              </a:defRPr>
            </a:lvl7pPr>
            <a:lvl8pPr marL="3429000" indent="-228600" eaLnBrk="0" fontAlgn="base" hangingPunct="0">
              <a:spcBef>
                <a:spcPct val="20000"/>
              </a:spcBef>
              <a:spcAft>
                <a:spcPct val="0"/>
              </a:spcAft>
              <a:buChar char="»"/>
              <a:tabLst>
                <a:tab pos="1252538" algn="l"/>
              </a:tabLst>
              <a:defRPr b="1">
                <a:solidFill>
                  <a:schemeClr val="tx1"/>
                </a:solidFill>
                <a:latin typeface="Arial" charset="0"/>
              </a:defRPr>
            </a:lvl8pPr>
            <a:lvl9pPr marL="3886200" indent="-228600" eaLnBrk="0" fontAlgn="base" hangingPunct="0">
              <a:spcBef>
                <a:spcPct val="20000"/>
              </a:spcBef>
              <a:spcAft>
                <a:spcPct val="0"/>
              </a:spcAft>
              <a:buChar char="»"/>
              <a:tabLst>
                <a:tab pos="1252538" algn="l"/>
              </a:tabLst>
              <a:defRPr b="1">
                <a:solidFill>
                  <a:schemeClr val="tx1"/>
                </a:solidFill>
                <a:latin typeface="Arial" charset="0"/>
              </a:defRPr>
            </a:lvl9pPr>
          </a:lstStyle>
          <a:p>
            <a:pPr>
              <a:spcBef>
                <a:spcPct val="50000"/>
              </a:spcBef>
              <a:buFontTx/>
              <a:buNone/>
            </a:pPr>
            <a:r>
              <a:rPr lang="en-US" altLang="en-US" sz="2000" dirty="0"/>
              <a:t>Grace allows Lasciviousness (J4)</a:t>
            </a:r>
          </a:p>
        </p:txBody>
      </p:sp>
      <p:sp>
        <p:nvSpPr>
          <p:cNvPr id="21511" name="Rectangle 22"/>
          <p:cNvSpPr>
            <a:spLocks noChangeArrowheads="1"/>
          </p:cNvSpPr>
          <p:nvPr/>
        </p:nvSpPr>
        <p:spPr bwMode="auto">
          <a:xfrm>
            <a:off x="4267200" y="1651000"/>
            <a:ext cx="4495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5425" indent="-225425">
              <a:spcBef>
                <a:spcPct val="20000"/>
              </a:spcBef>
              <a:buChar char="•"/>
              <a:tabLst>
                <a:tab pos="225425" algn="l"/>
              </a:tabLst>
              <a:defRPr sz="2800" b="1">
                <a:solidFill>
                  <a:schemeClr val="tx1"/>
                </a:solidFill>
                <a:latin typeface="Arial" charset="0"/>
              </a:defRPr>
            </a:lvl1pPr>
            <a:lvl2pPr marL="742950" indent="-285750">
              <a:spcBef>
                <a:spcPct val="20000"/>
              </a:spcBef>
              <a:buChar char="–"/>
              <a:tabLst>
                <a:tab pos="225425" algn="l"/>
              </a:tabLst>
              <a:defRPr sz="2400" b="1">
                <a:solidFill>
                  <a:schemeClr val="tx1"/>
                </a:solidFill>
                <a:latin typeface="Arial" charset="0"/>
              </a:defRPr>
            </a:lvl2pPr>
            <a:lvl3pPr marL="1143000" indent="-228600">
              <a:spcBef>
                <a:spcPct val="20000"/>
              </a:spcBef>
              <a:buChar char="•"/>
              <a:tabLst>
                <a:tab pos="225425" algn="l"/>
              </a:tabLst>
              <a:defRPr sz="2000" b="1">
                <a:solidFill>
                  <a:schemeClr val="tx1"/>
                </a:solidFill>
                <a:latin typeface="Arial" charset="0"/>
              </a:defRPr>
            </a:lvl3pPr>
            <a:lvl4pPr marL="1600200" indent="-228600">
              <a:spcBef>
                <a:spcPct val="20000"/>
              </a:spcBef>
              <a:buChar char="–"/>
              <a:tabLst>
                <a:tab pos="225425" algn="l"/>
              </a:tabLst>
              <a:defRPr b="1">
                <a:solidFill>
                  <a:schemeClr val="tx1"/>
                </a:solidFill>
                <a:latin typeface="Arial" charset="0"/>
              </a:defRPr>
            </a:lvl4pPr>
            <a:lvl5pPr marL="2057400" indent="-228600">
              <a:spcBef>
                <a:spcPct val="20000"/>
              </a:spcBef>
              <a:buChar char="»"/>
              <a:tabLst>
                <a:tab pos="225425" algn="l"/>
              </a:tabLst>
              <a:defRPr b="1">
                <a:solidFill>
                  <a:schemeClr val="tx1"/>
                </a:solidFill>
                <a:latin typeface="Arial" charset="0"/>
              </a:defRPr>
            </a:lvl5pPr>
            <a:lvl6pPr marL="2514600" indent="-228600" eaLnBrk="0" fontAlgn="base" hangingPunct="0">
              <a:spcBef>
                <a:spcPct val="20000"/>
              </a:spcBef>
              <a:spcAft>
                <a:spcPct val="0"/>
              </a:spcAft>
              <a:buChar char="»"/>
              <a:tabLst>
                <a:tab pos="225425" algn="l"/>
              </a:tabLst>
              <a:defRPr b="1">
                <a:solidFill>
                  <a:schemeClr val="tx1"/>
                </a:solidFill>
                <a:latin typeface="Arial" charset="0"/>
              </a:defRPr>
            </a:lvl6pPr>
            <a:lvl7pPr marL="2971800" indent="-228600" eaLnBrk="0" fontAlgn="base" hangingPunct="0">
              <a:spcBef>
                <a:spcPct val="20000"/>
              </a:spcBef>
              <a:spcAft>
                <a:spcPct val="0"/>
              </a:spcAft>
              <a:buChar char="»"/>
              <a:tabLst>
                <a:tab pos="225425" algn="l"/>
              </a:tabLst>
              <a:defRPr b="1">
                <a:solidFill>
                  <a:schemeClr val="tx1"/>
                </a:solidFill>
                <a:latin typeface="Arial" charset="0"/>
              </a:defRPr>
            </a:lvl7pPr>
            <a:lvl8pPr marL="3429000" indent="-228600" eaLnBrk="0" fontAlgn="base" hangingPunct="0">
              <a:spcBef>
                <a:spcPct val="20000"/>
              </a:spcBef>
              <a:spcAft>
                <a:spcPct val="0"/>
              </a:spcAft>
              <a:buChar char="»"/>
              <a:tabLst>
                <a:tab pos="225425" algn="l"/>
              </a:tabLst>
              <a:defRPr b="1">
                <a:solidFill>
                  <a:schemeClr val="tx1"/>
                </a:solidFill>
                <a:latin typeface="Arial" charset="0"/>
              </a:defRPr>
            </a:lvl8pPr>
            <a:lvl9pPr marL="3886200" indent="-228600" eaLnBrk="0" fontAlgn="base" hangingPunct="0">
              <a:spcBef>
                <a:spcPct val="20000"/>
              </a:spcBef>
              <a:spcAft>
                <a:spcPct val="0"/>
              </a:spcAft>
              <a:buChar char="»"/>
              <a:tabLst>
                <a:tab pos="225425" algn="l"/>
              </a:tabLst>
              <a:defRPr b="1">
                <a:solidFill>
                  <a:schemeClr val="tx1"/>
                </a:solidFill>
                <a:latin typeface="Arial" charset="0"/>
              </a:defRPr>
            </a:lvl9pPr>
          </a:lstStyle>
          <a:p>
            <a:pPr>
              <a:spcBef>
                <a:spcPct val="0"/>
              </a:spcBef>
              <a:buFontTx/>
              <a:buNone/>
            </a:pPr>
            <a:r>
              <a:rPr lang="en-US" altLang="en-US" sz="2000" dirty="0"/>
              <a:t>Closed World (3:4)</a:t>
            </a:r>
          </a:p>
          <a:p>
            <a:pPr>
              <a:spcBef>
                <a:spcPct val="0"/>
              </a:spcBef>
            </a:pPr>
            <a:r>
              <a:rPr lang="en-US" altLang="en-US" sz="1800" dirty="0"/>
              <a:t>“All Things Continue”</a:t>
            </a:r>
          </a:p>
          <a:p>
            <a:pPr>
              <a:spcBef>
                <a:spcPct val="0"/>
              </a:spcBef>
            </a:pPr>
            <a:r>
              <a:rPr lang="en-US" altLang="en-US" sz="1800" dirty="0"/>
              <a:t>“No Coming” Judgment by God</a:t>
            </a:r>
          </a:p>
          <a:p>
            <a:pPr>
              <a:spcBef>
                <a:spcPct val="0"/>
              </a:spcBef>
              <a:buFontTx/>
              <a:buNone/>
            </a:pPr>
            <a:r>
              <a:rPr lang="en-US" altLang="en-US" sz="2000" dirty="0"/>
              <a:t>	</a:t>
            </a:r>
          </a:p>
        </p:txBody>
      </p:sp>
      <p:sp>
        <p:nvSpPr>
          <p:cNvPr id="21512" name="Rectangle 23"/>
          <p:cNvSpPr>
            <a:spLocks noChangeArrowheads="1"/>
          </p:cNvSpPr>
          <p:nvPr/>
        </p:nvSpPr>
        <p:spPr bwMode="auto">
          <a:xfrm>
            <a:off x="4267200" y="2413000"/>
            <a:ext cx="449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a:spcBef>
                <a:spcPct val="20000"/>
              </a:spcBef>
              <a:buChar char="•"/>
              <a:tabLst>
                <a:tab pos="1252538" algn="l"/>
              </a:tabLst>
              <a:defRPr sz="2800" b="1">
                <a:solidFill>
                  <a:schemeClr val="tx1"/>
                </a:solidFill>
                <a:latin typeface="Arial" charset="0"/>
              </a:defRPr>
            </a:lvl1pPr>
            <a:lvl2pPr marL="742950" indent="-285750">
              <a:spcBef>
                <a:spcPct val="20000"/>
              </a:spcBef>
              <a:buChar char="–"/>
              <a:tabLst>
                <a:tab pos="1252538" algn="l"/>
              </a:tabLst>
              <a:defRPr sz="2400" b="1">
                <a:solidFill>
                  <a:schemeClr val="tx1"/>
                </a:solidFill>
                <a:latin typeface="Arial" charset="0"/>
              </a:defRPr>
            </a:lvl2pPr>
            <a:lvl3pPr marL="1143000" indent="-228600">
              <a:spcBef>
                <a:spcPct val="20000"/>
              </a:spcBef>
              <a:buChar char="•"/>
              <a:tabLst>
                <a:tab pos="1252538" algn="l"/>
              </a:tabLst>
              <a:defRPr sz="2000" b="1">
                <a:solidFill>
                  <a:schemeClr val="tx1"/>
                </a:solidFill>
                <a:latin typeface="Arial" charset="0"/>
              </a:defRPr>
            </a:lvl3pPr>
            <a:lvl4pPr marL="1600200" indent="-228600">
              <a:spcBef>
                <a:spcPct val="20000"/>
              </a:spcBef>
              <a:buChar char="–"/>
              <a:tabLst>
                <a:tab pos="1252538" algn="l"/>
              </a:tabLst>
              <a:defRPr b="1">
                <a:solidFill>
                  <a:schemeClr val="tx1"/>
                </a:solidFill>
                <a:latin typeface="Arial" charset="0"/>
              </a:defRPr>
            </a:lvl4pPr>
            <a:lvl5pPr marL="2057400" indent="-228600">
              <a:spcBef>
                <a:spcPct val="20000"/>
              </a:spcBef>
              <a:buChar char="»"/>
              <a:tabLst>
                <a:tab pos="1252538" algn="l"/>
              </a:tabLst>
              <a:defRPr b="1">
                <a:solidFill>
                  <a:schemeClr val="tx1"/>
                </a:solidFill>
                <a:latin typeface="Arial" charset="0"/>
              </a:defRPr>
            </a:lvl5pPr>
            <a:lvl6pPr marL="2514600" indent="-228600" eaLnBrk="0" fontAlgn="base" hangingPunct="0">
              <a:spcBef>
                <a:spcPct val="20000"/>
              </a:spcBef>
              <a:spcAft>
                <a:spcPct val="0"/>
              </a:spcAft>
              <a:buChar char="»"/>
              <a:tabLst>
                <a:tab pos="1252538" algn="l"/>
              </a:tabLst>
              <a:defRPr b="1">
                <a:solidFill>
                  <a:schemeClr val="tx1"/>
                </a:solidFill>
                <a:latin typeface="Arial" charset="0"/>
              </a:defRPr>
            </a:lvl6pPr>
            <a:lvl7pPr marL="2971800" indent="-228600" eaLnBrk="0" fontAlgn="base" hangingPunct="0">
              <a:spcBef>
                <a:spcPct val="20000"/>
              </a:spcBef>
              <a:spcAft>
                <a:spcPct val="0"/>
              </a:spcAft>
              <a:buChar char="»"/>
              <a:tabLst>
                <a:tab pos="1252538" algn="l"/>
              </a:tabLst>
              <a:defRPr b="1">
                <a:solidFill>
                  <a:schemeClr val="tx1"/>
                </a:solidFill>
                <a:latin typeface="Arial" charset="0"/>
              </a:defRPr>
            </a:lvl7pPr>
            <a:lvl8pPr marL="3429000" indent="-228600" eaLnBrk="0" fontAlgn="base" hangingPunct="0">
              <a:spcBef>
                <a:spcPct val="20000"/>
              </a:spcBef>
              <a:spcAft>
                <a:spcPct val="0"/>
              </a:spcAft>
              <a:buChar char="»"/>
              <a:tabLst>
                <a:tab pos="1252538" algn="l"/>
              </a:tabLst>
              <a:defRPr b="1">
                <a:solidFill>
                  <a:schemeClr val="tx1"/>
                </a:solidFill>
                <a:latin typeface="Arial" charset="0"/>
              </a:defRPr>
            </a:lvl8pPr>
            <a:lvl9pPr marL="3886200" indent="-228600" eaLnBrk="0" fontAlgn="base" hangingPunct="0">
              <a:spcBef>
                <a:spcPct val="20000"/>
              </a:spcBef>
              <a:spcAft>
                <a:spcPct val="0"/>
              </a:spcAft>
              <a:buChar char="»"/>
              <a:tabLst>
                <a:tab pos="1252538" algn="l"/>
              </a:tabLst>
              <a:defRPr b="1">
                <a:solidFill>
                  <a:schemeClr val="tx1"/>
                </a:solidFill>
                <a:latin typeface="Arial" charset="0"/>
              </a:defRPr>
            </a:lvl9pPr>
          </a:lstStyle>
          <a:p>
            <a:pPr>
              <a:lnSpc>
                <a:spcPct val="110000"/>
              </a:lnSpc>
              <a:spcBef>
                <a:spcPct val="50000"/>
              </a:spcBef>
              <a:buFontTx/>
              <a:buNone/>
            </a:pPr>
            <a:r>
              <a:rPr lang="en-US" altLang="en-US" sz="2000"/>
              <a:t>Scriptures are Fables (1:21)</a:t>
            </a:r>
          </a:p>
        </p:txBody>
      </p:sp>
      <p:sp>
        <p:nvSpPr>
          <p:cNvPr id="21513" name="Rectangle 24"/>
          <p:cNvSpPr>
            <a:spLocks noChangeArrowheads="1"/>
          </p:cNvSpPr>
          <p:nvPr/>
        </p:nvSpPr>
        <p:spPr bwMode="auto">
          <a:xfrm>
            <a:off x="4267200" y="2794000"/>
            <a:ext cx="4495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a:spcBef>
                <a:spcPct val="20000"/>
              </a:spcBef>
              <a:buChar char="•"/>
              <a:tabLst>
                <a:tab pos="1252538" algn="l"/>
              </a:tabLst>
              <a:defRPr sz="2800" b="1">
                <a:solidFill>
                  <a:schemeClr val="tx1"/>
                </a:solidFill>
                <a:latin typeface="Arial" charset="0"/>
              </a:defRPr>
            </a:lvl1pPr>
            <a:lvl2pPr marL="742950" indent="-285750">
              <a:spcBef>
                <a:spcPct val="20000"/>
              </a:spcBef>
              <a:buChar char="–"/>
              <a:tabLst>
                <a:tab pos="1252538" algn="l"/>
              </a:tabLst>
              <a:defRPr sz="2400" b="1">
                <a:solidFill>
                  <a:schemeClr val="tx1"/>
                </a:solidFill>
                <a:latin typeface="Arial" charset="0"/>
              </a:defRPr>
            </a:lvl2pPr>
            <a:lvl3pPr marL="1143000" indent="-228600">
              <a:spcBef>
                <a:spcPct val="20000"/>
              </a:spcBef>
              <a:buChar char="•"/>
              <a:tabLst>
                <a:tab pos="1252538" algn="l"/>
              </a:tabLst>
              <a:defRPr sz="2000" b="1">
                <a:solidFill>
                  <a:schemeClr val="tx1"/>
                </a:solidFill>
                <a:latin typeface="Arial" charset="0"/>
              </a:defRPr>
            </a:lvl3pPr>
            <a:lvl4pPr marL="1600200" indent="-228600">
              <a:spcBef>
                <a:spcPct val="20000"/>
              </a:spcBef>
              <a:buChar char="–"/>
              <a:tabLst>
                <a:tab pos="1252538" algn="l"/>
              </a:tabLst>
              <a:defRPr b="1">
                <a:solidFill>
                  <a:schemeClr val="tx1"/>
                </a:solidFill>
                <a:latin typeface="Arial" charset="0"/>
              </a:defRPr>
            </a:lvl4pPr>
            <a:lvl5pPr marL="2057400" indent="-228600">
              <a:spcBef>
                <a:spcPct val="20000"/>
              </a:spcBef>
              <a:buChar char="»"/>
              <a:tabLst>
                <a:tab pos="1252538" algn="l"/>
              </a:tabLst>
              <a:defRPr b="1">
                <a:solidFill>
                  <a:schemeClr val="tx1"/>
                </a:solidFill>
                <a:latin typeface="Arial" charset="0"/>
              </a:defRPr>
            </a:lvl5pPr>
            <a:lvl6pPr marL="2514600" indent="-228600" eaLnBrk="0" fontAlgn="base" hangingPunct="0">
              <a:spcBef>
                <a:spcPct val="20000"/>
              </a:spcBef>
              <a:spcAft>
                <a:spcPct val="0"/>
              </a:spcAft>
              <a:buChar char="»"/>
              <a:tabLst>
                <a:tab pos="1252538" algn="l"/>
              </a:tabLst>
              <a:defRPr b="1">
                <a:solidFill>
                  <a:schemeClr val="tx1"/>
                </a:solidFill>
                <a:latin typeface="Arial" charset="0"/>
              </a:defRPr>
            </a:lvl6pPr>
            <a:lvl7pPr marL="2971800" indent="-228600" eaLnBrk="0" fontAlgn="base" hangingPunct="0">
              <a:spcBef>
                <a:spcPct val="20000"/>
              </a:spcBef>
              <a:spcAft>
                <a:spcPct val="0"/>
              </a:spcAft>
              <a:buChar char="»"/>
              <a:tabLst>
                <a:tab pos="1252538" algn="l"/>
              </a:tabLst>
              <a:defRPr b="1">
                <a:solidFill>
                  <a:schemeClr val="tx1"/>
                </a:solidFill>
                <a:latin typeface="Arial" charset="0"/>
              </a:defRPr>
            </a:lvl7pPr>
            <a:lvl8pPr marL="3429000" indent="-228600" eaLnBrk="0" fontAlgn="base" hangingPunct="0">
              <a:spcBef>
                <a:spcPct val="20000"/>
              </a:spcBef>
              <a:spcAft>
                <a:spcPct val="0"/>
              </a:spcAft>
              <a:buChar char="»"/>
              <a:tabLst>
                <a:tab pos="1252538" algn="l"/>
              </a:tabLst>
              <a:defRPr b="1">
                <a:solidFill>
                  <a:schemeClr val="tx1"/>
                </a:solidFill>
                <a:latin typeface="Arial" charset="0"/>
              </a:defRPr>
            </a:lvl8pPr>
            <a:lvl9pPr marL="3886200" indent="-228600" eaLnBrk="0" fontAlgn="base" hangingPunct="0">
              <a:spcBef>
                <a:spcPct val="20000"/>
              </a:spcBef>
              <a:spcAft>
                <a:spcPct val="0"/>
              </a:spcAft>
              <a:buChar char="»"/>
              <a:tabLst>
                <a:tab pos="1252538" algn="l"/>
              </a:tabLst>
              <a:defRPr b="1">
                <a:solidFill>
                  <a:schemeClr val="tx1"/>
                </a:solidFill>
                <a:latin typeface="Arial" charset="0"/>
              </a:defRPr>
            </a:lvl9pPr>
          </a:lstStyle>
          <a:p>
            <a:pPr>
              <a:lnSpc>
                <a:spcPct val="110000"/>
              </a:lnSpc>
              <a:spcBef>
                <a:spcPct val="50000"/>
              </a:spcBef>
              <a:buFontTx/>
              <a:buNone/>
            </a:pPr>
            <a:r>
              <a:rPr lang="en-US" altLang="en-US" sz="2000" dirty="0"/>
              <a:t>Deny Deity of Jesus (J4, 2:1)</a:t>
            </a:r>
          </a:p>
        </p:txBody>
      </p:sp>
      <p:sp>
        <p:nvSpPr>
          <p:cNvPr id="21514" name="Rectangle 25"/>
          <p:cNvSpPr>
            <a:spLocks noChangeArrowheads="1"/>
          </p:cNvSpPr>
          <p:nvPr/>
        </p:nvSpPr>
        <p:spPr bwMode="auto">
          <a:xfrm>
            <a:off x="533400" y="1143000"/>
            <a:ext cx="3200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366838" indent="-1366838">
              <a:spcBef>
                <a:spcPct val="20000"/>
              </a:spcBef>
              <a:buChar char="•"/>
              <a:tabLst>
                <a:tab pos="1366838" algn="l"/>
              </a:tabLst>
              <a:defRPr sz="2800" b="1">
                <a:solidFill>
                  <a:schemeClr val="tx1"/>
                </a:solidFill>
                <a:latin typeface="Arial" charset="0"/>
              </a:defRPr>
            </a:lvl1pPr>
            <a:lvl2pPr marL="742950" indent="-285750">
              <a:spcBef>
                <a:spcPct val="20000"/>
              </a:spcBef>
              <a:buChar char="–"/>
              <a:tabLst>
                <a:tab pos="1366838" algn="l"/>
              </a:tabLst>
              <a:defRPr sz="2400" b="1">
                <a:solidFill>
                  <a:schemeClr val="tx1"/>
                </a:solidFill>
                <a:latin typeface="Arial" charset="0"/>
              </a:defRPr>
            </a:lvl2pPr>
            <a:lvl3pPr marL="1143000" indent="-228600">
              <a:spcBef>
                <a:spcPct val="20000"/>
              </a:spcBef>
              <a:buChar char="•"/>
              <a:tabLst>
                <a:tab pos="1366838" algn="l"/>
              </a:tabLst>
              <a:defRPr sz="2000" b="1">
                <a:solidFill>
                  <a:schemeClr val="tx1"/>
                </a:solidFill>
                <a:latin typeface="Arial" charset="0"/>
              </a:defRPr>
            </a:lvl3pPr>
            <a:lvl4pPr marL="1600200" indent="-228600">
              <a:spcBef>
                <a:spcPct val="20000"/>
              </a:spcBef>
              <a:buChar char="–"/>
              <a:tabLst>
                <a:tab pos="1366838" algn="l"/>
              </a:tabLst>
              <a:defRPr b="1">
                <a:solidFill>
                  <a:schemeClr val="tx1"/>
                </a:solidFill>
                <a:latin typeface="Arial" charset="0"/>
              </a:defRPr>
            </a:lvl4pPr>
            <a:lvl5pPr marL="2057400" indent="-228600">
              <a:spcBef>
                <a:spcPct val="20000"/>
              </a:spcBef>
              <a:buChar char="»"/>
              <a:tabLst>
                <a:tab pos="1366838" algn="l"/>
              </a:tabLst>
              <a:defRPr b="1">
                <a:solidFill>
                  <a:schemeClr val="tx1"/>
                </a:solidFill>
                <a:latin typeface="Arial" charset="0"/>
              </a:defRPr>
            </a:lvl5pPr>
            <a:lvl6pPr marL="2514600" indent="-228600" eaLnBrk="0" fontAlgn="base" hangingPunct="0">
              <a:spcBef>
                <a:spcPct val="20000"/>
              </a:spcBef>
              <a:spcAft>
                <a:spcPct val="0"/>
              </a:spcAft>
              <a:buChar char="»"/>
              <a:tabLst>
                <a:tab pos="1366838" algn="l"/>
              </a:tabLst>
              <a:defRPr b="1">
                <a:solidFill>
                  <a:schemeClr val="tx1"/>
                </a:solidFill>
                <a:latin typeface="Arial" charset="0"/>
              </a:defRPr>
            </a:lvl6pPr>
            <a:lvl7pPr marL="2971800" indent="-228600" eaLnBrk="0" fontAlgn="base" hangingPunct="0">
              <a:spcBef>
                <a:spcPct val="20000"/>
              </a:spcBef>
              <a:spcAft>
                <a:spcPct val="0"/>
              </a:spcAft>
              <a:buChar char="»"/>
              <a:tabLst>
                <a:tab pos="1366838" algn="l"/>
              </a:tabLst>
              <a:defRPr b="1">
                <a:solidFill>
                  <a:schemeClr val="tx1"/>
                </a:solidFill>
                <a:latin typeface="Arial" charset="0"/>
              </a:defRPr>
            </a:lvl7pPr>
            <a:lvl8pPr marL="3429000" indent="-228600" eaLnBrk="0" fontAlgn="base" hangingPunct="0">
              <a:spcBef>
                <a:spcPct val="20000"/>
              </a:spcBef>
              <a:spcAft>
                <a:spcPct val="0"/>
              </a:spcAft>
              <a:buChar char="»"/>
              <a:tabLst>
                <a:tab pos="1366838" algn="l"/>
              </a:tabLst>
              <a:defRPr b="1">
                <a:solidFill>
                  <a:schemeClr val="tx1"/>
                </a:solidFill>
                <a:latin typeface="Arial" charset="0"/>
              </a:defRPr>
            </a:lvl8pPr>
            <a:lvl9pPr marL="3886200" indent="-228600" eaLnBrk="0" fontAlgn="base" hangingPunct="0">
              <a:spcBef>
                <a:spcPct val="20000"/>
              </a:spcBef>
              <a:spcAft>
                <a:spcPct val="0"/>
              </a:spcAft>
              <a:buChar char="»"/>
              <a:tabLst>
                <a:tab pos="1366838" algn="l"/>
              </a:tabLst>
              <a:defRPr b="1">
                <a:solidFill>
                  <a:schemeClr val="tx1"/>
                </a:solidFill>
                <a:latin typeface="Arial" charset="0"/>
              </a:defRPr>
            </a:lvl9pPr>
          </a:lstStyle>
          <a:p>
            <a:pPr algn="ctr">
              <a:lnSpc>
                <a:spcPct val="110000"/>
              </a:lnSpc>
              <a:spcBef>
                <a:spcPct val="50000"/>
              </a:spcBef>
              <a:buFontTx/>
              <a:buNone/>
            </a:pPr>
            <a:r>
              <a:rPr lang="en-US" altLang="en-US" sz="2000" i="1" dirty="0">
                <a:solidFill>
                  <a:schemeClr val="folHlink"/>
                </a:solidFill>
              </a:rPr>
              <a:t>Doctrine &amp; Practices</a:t>
            </a:r>
          </a:p>
        </p:txBody>
      </p:sp>
      <p:sp>
        <p:nvSpPr>
          <p:cNvPr id="21515" name="Rectangle 34"/>
          <p:cNvSpPr>
            <a:spLocks noChangeArrowheads="1"/>
          </p:cNvSpPr>
          <p:nvPr/>
        </p:nvSpPr>
        <p:spPr bwMode="auto">
          <a:xfrm>
            <a:off x="0" y="3429000"/>
            <a:ext cx="426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366838" indent="-1366838">
              <a:spcBef>
                <a:spcPct val="20000"/>
              </a:spcBef>
              <a:buChar char="•"/>
              <a:tabLst>
                <a:tab pos="1366838" algn="l"/>
              </a:tabLst>
              <a:defRPr sz="2800" b="1">
                <a:solidFill>
                  <a:schemeClr val="tx1"/>
                </a:solidFill>
                <a:latin typeface="Arial" charset="0"/>
              </a:defRPr>
            </a:lvl1pPr>
            <a:lvl2pPr marL="742950" indent="-285750">
              <a:spcBef>
                <a:spcPct val="20000"/>
              </a:spcBef>
              <a:buChar char="–"/>
              <a:tabLst>
                <a:tab pos="1366838" algn="l"/>
              </a:tabLst>
              <a:defRPr sz="2400" b="1">
                <a:solidFill>
                  <a:schemeClr val="tx1"/>
                </a:solidFill>
                <a:latin typeface="Arial" charset="0"/>
              </a:defRPr>
            </a:lvl2pPr>
            <a:lvl3pPr marL="1143000" indent="-228600">
              <a:spcBef>
                <a:spcPct val="20000"/>
              </a:spcBef>
              <a:buChar char="•"/>
              <a:tabLst>
                <a:tab pos="1366838" algn="l"/>
              </a:tabLst>
              <a:defRPr sz="2000" b="1">
                <a:solidFill>
                  <a:schemeClr val="tx1"/>
                </a:solidFill>
                <a:latin typeface="Arial" charset="0"/>
              </a:defRPr>
            </a:lvl3pPr>
            <a:lvl4pPr marL="1600200" indent="-228600">
              <a:spcBef>
                <a:spcPct val="20000"/>
              </a:spcBef>
              <a:buChar char="–"/>
              <a:tabLst>
                <a:tab pos="1366838" algn="l"/>
              </a:tabLst>
              <a:defRPr b="1">
                <a:solidFill>
                  <a:schemeClr val="tx1"/>
                </a:solidFill>
                <a:latin typeface="Arial" charset="0"/>
              </a:defRPr>
            </a:lvl4pPr>
            <a:lvl5pPr marL="2057400" indent="-228600">
              <a:spcBef>
                <a:spcPct val="20000"/>
              </a:spcBef>
              <a:buChar char="»"/>
              <a:tabLst>
                <a:tab pos="1366838" algn="l"/>
              </a:tabLst>
              <a:defRPr b="1">
                <a:solidFill>
                  <a:schemeClr val="tx1"/>
                </a:solidFill>
                <a:latin typeface="Arial" charset="0"/>
              </a:defRPr>
            </a:lvl5pPr>
            <a:lvl6pPr marL="2514600" indent="-228600" eaLnBrk="0" fontAlgn="base" hangingPunct="0">
              <a:spcBef>
                <a:spcPct val="20000"/>
              </a:spcBef>
              <a:spcAft>
                <a:spcPct val="0"/>
              </a:spcAft>
              <a:buChar char="»"/>
              <a:tabLst>
                <a:tab pos="1366838" algn="l"/>
              </a:tabLst>
              <a:defRPr b="1">
                <a:solidFill>
                  <a:schemeClr val="tx1"/>
                </a:solidFill>
                <a:latin typeface="Arial" charset="0"/>
              </a:defRPr>
            </a:lvl6pPr>
            <a:lvl7pPr marL="2971800" indent="-228600" eaLnBrk="0" fontAlgn="base" hangingPunct="0">
              <a:spcBef>
                <a:spcPct val="20000"/>
              </a:spcBef>
              <a:spcAft>
                <a:spcPct val="0"/>
              </a:spcAft>
              <a:buChar char="»"/>
              <a:tabLst>
                <a:tab pos="1366838" algn="l"/>
              </a:tabLst>
              <a:defRPr b="1">
                <a:solidFill>
                  <a:schemeClr val="tx1"/>
                </a:solidFill>
                <a:latin typeface="Arial" charset="0"/>
              </a:defRPr>
            </a:lvl7pPr>
            <a:lvl8pPr marL="3429000" indent="-228600" eaLnBrk="0" fontAlgn="base" hangingPunct="0">
              <a:spcBef>
                <a:spcPct val="20000"/>
              </a:spcBef>
              <a:spcAft>
                <a:spcPct val="0"/>
              </a:spcAft>
              <a:buChar char="»"/>
              <a:tabLst>
                <a:tab pos="1366838" algn="l"/>
              </a:tabLst>
              <a:defRPr b="1">
                <a:solidFill>
                  <a:schemeClr val="tx1"/>
                </a:solidFill>
                <a:latin typeface="Arial" charset="0"/>
              </a:defRPr>
            </a:lvl8pPr>
            <a:lvl9pPr marL="3886200" indent="-228600" eaLnBrk="0" fontAlgn="base" hangingPunct="0">
              <a:spcBef>
                <a:spcPct val="20000"/>
              </a:spcBef>
              <a:spcAft>
                <a:spcPct val="0"/>
              </a:spcAft>
              <a:buChar char="»"/>
              <a:tabLst>
                <a:tab pos="1366838" algn="l"/>
              </a:tabLst>
              <a:defRPr b="1">
                <a:solidFill>
                  <a:schemeClr val="tx1"/>
                </a:solidFill>
                <a:latin typeface="Arial" charset="0"/>
              </a:defRPr>
            </a:lvl9pPr>
          </a:lstStyle>
          <a:p>
            <a:pPr algn="ctr">
              <a:lnSpc>
                <a:spcPct val="110000"/>
              </a:lnSpc>
              <a:spcBef>
                <a:spcPct val="50000"/>
              </a:spcBef>
              <a:buFontTx/>
              <a:buNone/>
            </a:pPr>
            <a:r>
              <a:rPr lang="en-US" altLang="en-US" sz="2000" i="1">
                <a:solidFill>
                  <a:schemeClr val="folHlink"/>
                </a:solidFill>
              </a:rPr>
              <a:t>Appeal, Approach, &amp; Character</a:t>
            </a:r>
          </a:p>
        </p:txBody>
      </p:sp>
      <p:sp>
        <p:nvSpPr>
          <p:cNvPr id="21516" name="Rectangle 36"/>
          <p:cNvSpPr>
            <a:spLocks noChangeArrowheads="1"/>
          </p:cNvSpPr>
          <p:nvPr/>
        </p:nvSpPr>
        <p:spPr bwMode="auto">
          <a:xfrm>
            <a:off x="4267200" y="3428999"/>
            <a:ext cx="4876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5425" indent="-225425">
              <a:spcBef>
                <a:spcPct val="20000"/>
              </a:spcBef>
              <a:buChar char="•"/>
              <a:tabLst>
                <a:tab pos="225425" algn="l"/>
              </a:tabLst>
              <a:defRPr sz="2800" b="1">
                <a:solidFill>
                  <a:schemeClr val="tx1"/>
                </a:solidFill>
                <a:latin typeface="Arial" charset="0"/>
              </a:defRPr>
            </a:lvl1pPr>
            <a:lvl2pPr marL="742950" indent="-285750">
              <a:spcBef>
                <a:spcPct val="20000"/>
              </a:spcBef>
              <a:buChar char="–"/>
              <a:tabLst>
                <a:tab pos="225425" algn="l"/>
              </a:tabLst>
              <a:defRPr sz="2400" b="1">
                <a:solidFill>
                  <a:schemeClr val="tx1"/>
                </a:solidFill>
                <a:latin typeface="Arial" charset="0"/>
              </a:defRPr>
            </a:lvl2pPr>
            <a:lvl3pPr marL="1143000" indent="-228600">
              <a:spcBef>
                <a:spcPct val="20000"/>
              </a:spcBef>
              <a:buChar char="•"/>
              <a:tabLst>
                <a:tab pos="225425" algn="l"/>
              </a:tabLst>
              <a:defRPr sz="2000" b="1">
                <a:solidFill>
                  <a:schemeClr val="tx1"/>
                </a:solidFill>
                <a:latin typeface="Arial" charset="0"/>
              </a:defRPr>
            </a:lvl3pPr>
            <a:lvl4pPr marL="1600200" indent="-228600">
              <a:spcBef>
                <a:spcPct val="20000"/>
              </a:spcBef>
              <a:buChar char="–"/>
              <a:tabLst>
                <a:tab pos="225425" algn="l"/>
              </a:tabLst>
              <a:defRPr b="1">
                <a:solidFill>
                  <a:schemeClr val="tx1"/>
                </a:solidFill>
                <a:latin typeface="Arial" charset="0"/>
              </a:defRPr>
            </a:lvl4pPr>
            <a:lvl5pPr marL="2057400" indent="-228600">
              <a:spcBef>
                <a:spcPct val="20000"/>
              </a:spcBef>
              <a:buChar char="»"/>
              <a:tabLst>
                <a:tab pos="225425" algn="l"/>
              </a:tabLst>
              <a:defRPr b="1">
                <a:solidFill>
                  <a:schemeClr val="tx1"/>
                </a:solidFill>
                <a:latin typeface="Arial" charset="0"/>
              </a:defRPr>
            </a:lvl5pPr>
            <a:lvl6pPr marL="2514600" indent="-228600" eaLnBrk="0" fontAlgn="base" hangingPunct="0">
              <a:spcBef>
                <a:spcPct val="20000"/>
              </a:spcBef>
              <a:spcAft>
                <a:spcPct val="0"/>
              </a:spcAft>
              <a:buChar char="»"/>
              <a:tabLst>
                <a:tab pos="225425" algn="l"/>
              </a:tabLst>
              <a:defRPr b="1">
                <a:solidFill>
                  <a:schemeClr val="tx1"/>
                </a:solidFill>
                <a:latin typeface="Arial" charset="0"/>
              </a:defRPr>
            </a:lvl6pPr>
            <a:lvl7pPr marL="2971800" indent="-228600" eaLnBrk="0" fontAlgn="base" hangingPunct="0">
              <a:spcBef>
                <a:spcPct val="20000"/>
              </a:spcBef>
              <a:spcAft>
                <a:spcPct val="0"/>
              </a:spcAft>
              <a:buChar char="»"/>
              <a:tabLst>
                <a:tab pos="225425" algn="l"/>
              </a:tabLst>
              <a:defRPr b="1">
                <a:solidFill>
                  <a:schemeClr val="tx1"/>
                </a:solidFill>
                <a:latin typeface="Arial" charset="0"/>
              </a:defRPr>
            </a:lvl7pPr>
            <a:lvl8pPr marL="3429000" indent="-228600" eaLnBrk="0" fontAlgn="base" hangingPunct="0">
              <a:spcBef>
                <a:spcPct val="20000"/>
              </a:spcBef>
              <a:spcAft>
                <a:spcPct val="0"/>
              </a:spcAft>
              <a:buChar char="»"/>
              <a:tabLst>
                <a:tab pos="225425" algn="l"/>
              </a:tabLst>
              <a:defRPr b="1">
                <a:solidFill>
                  <a:schemeClr val="tx1"/>
                </a:solidFill>
                <a:latin typeface="Arial" charset="0"/>
              </a:defRPr>
            </a:lvl8pPr>
            <a:lvl9pPr marL="3886200" indent="-228600" eaLnBrk="0" fontAlgn="base" hangingPunct="0">
              <a:spcBef>
                <a:spcPct val="20000"/>
              </a:spcBef>
              <a:spcAft>
                <a:spcPct val="0"/>
              </a:spcAft>
              <a:buChar char="»"/>
              <a:tabLst>
                <a:tab pos="225425" algn="l"/>
              </a:tabLst>
              <a:defRPr b="1">
                <a:solidFill>
                  <a:schemeClr val="tx1"/>
                </a:solidFill>
                <a:latin typeface="Arial" charset="0"/>
              </a:defRPr>
            </a:lvl9pPr>
          </a:lstStyle>
          <a:p>
            <a:pPr>
              <a:spcBef>
                <a:spcPct val="0"/>
              </a:spcBef>
            </a:pPr>
            <a:r>
              <a:rPr lang="en-US" altLang="en-US" sz="2000" dirty="0"/>
              <a:t>Intellectual Appeal (J16)</a:t>
            </a:r>
          </a:p>
          <a:p>
            <a:pPr>
              <a:spcBef>
                <a:spcPct val="0"/>
              </a:spcBef>
            </a:pPr>
            <a:r>
              <a:rPr lang="en-US" altLang="en-US" sz="2000" dirty="0"/>
              <a:t>Go After Inexperienced (2:18)</a:t>
            </a:r>
          </a:p>
          <a:p>
            <a:pPr>
              <a:spcBef>
                <a:spcPct val="0"/>
              </a:spcBef>
            </a:pPr>
            <a:r>
              <a:rPr lang="en-US" altLang="en-US" sz="2000" dirty="0"/>
              <a:t>Arrogant, Not Respectful (2:10, J8)</a:t>
            </a:r>
          </a:p>
          <a:p>
            <a:pPr>
              <a:spcBef>
                <a:spcPct val="0"/>
              </a:spcBef>
            </a:pPr>
            <a:r>
              <a:rPr lang="en-US" altLang="en-US" sz="2000" dirty="0"/>
              <a:t>Appeal to Lusts (2:18; 3:3)</a:t>
            </a:r>
          </a:p>
          <a:p>
            <a:pPr>
              <a:spcBef>
                <a:spcPct val="0"/>
              </a:spcBef>
            </a:pPr>
            <a:r>
              <a:rPr lang="en-US" altLang="en-US" sz="2000" dirty="0"/>
              <a:t>Discriminate Against Others (J6)</a:t>
            </a:r>
          </a:p>
          <a:p>
            <a:pPr>
              <a:spcBef>
                <a:spcPct val="0"/>
              </a:spcBef>
            </a:pPr>
            <a:r>
              <a:rPr lang="en-US" altLang="en-US" sz="2000" dirty="0"/>
              <a:t>Mocking (3:3)</a:t>
            </a:r>
          </a:p>
          <a:p>
            <a:pPr>
              <a:spcBef>
                <a:spcPct val="0"/>
              </a:spcBef>
            </a:pPr>
            <a:r>
              <a:rPr lang="en-US" altLang="en-US" sz="2000" dirty="0"/>
              <a:t>Deceptive Words (2:3)</a:t>
            </a:r>
          </a:p>
          <a:p>
            <a:pPr>
              <a:spcBef>
                <a:spcPct val="0"/>
              </a:spcBef>
            </a:pPr>
            <a:r>
              <a:rPr lang="en-US" altLang="en-US" sz="2000" dirty="0"/>
              <a:t>Ungodly (J15)  (Not God Directed)</a:t>
            </a:r>
          </a:p>
        </p:txBody>
      </p:sp>
      <p:sp>
        <p:nvSpPr>
          <p:cNvPr id="21517" name="Line 47"/>
          <p:cNvSpPr>
            <a:spLocks noChangeShapeType="1"/>
          </p:cNvSpPr>
          <p:nvPr/>
        </p:nvSpPr>
        <p:spPr bwMode="auto">
          <a:xfrm>
            <a:off x="152400" y="3302000"/>
            <a:ext cx="891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779943269"/>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latin typeface="+mn-lt"/>
              </a:rPr>
              <a:t>Introduction to First Peter</a:t>
            </a:r>
          </a:p>
        </p:txBody>
      </p:sp>
      <p:sp>
        <p:nvSpPr>
          <p:cNvPr id="10243" name="Rectangle 3"/>
          <p:cNvSpPr>
            <a:spLocks noGrp="1" noChangeArrowheads="1"/>
          </p:cNvSpPr>
          <p:nvPr>
            <p:ph type="body" idx="1"/>
          </p:nvPr>
        </p:nvSpPr>
        <p:spPr>
          <a:xfrm>
            <a:off x="167054" y="1057275"/>
            <a:ext cx="8774723" cy="3771636"/>
          </a:xfrm>
        </p:spPr>
        <p:txBody>
          <a:bodyPr>
            <a:normAutofit/>
          </a:bodyPr>
          <a:lstStyle/>
          <a:p>
            <a:pPr eaLnBrk="1" hangingPunct="1">
              <a:lnSpc>
                <a:spcPct val="90000"/>
              </a:lnSpc>
            </a:pPr>
            <a:r>
              <a:rPr lang="en-US" altLang="en-US" sz="2400" b="1" dirty="0">
                <a:solidFill>
                  <a:schemeClr val="accent4">
                    <a:lumMod val="75000"/>
                  </a:schemeClr>
                </a:solidFill>
                <a:latin typeface="+mn-lt"/>
              </a:rPr>
              <a:t>Author</a:t>
            </a:r>
          </a:p>
          <a:p>
            <a:pPr lvl="1" eaLnBrk="1" hangingPunct="1">
              <a:lnSpc>
                <a:spcPct val="90000"/>
              </a:lnSpc>
            </a:pPr>
            <a:r>
              <a:rPr lang="en-US" altLang="en-US" sz="2000" dirty="0">
                <a:latin typeface="+mn-lt"/>
              </a:rPr>
              <a:t>“Peter, an apostle of Jesus Christ”</a:t>
            </a:r>
          </a:p>
          <a:p>
            <a:pPr eaLnBrk="1" hangingPunct="1">
              <a:lnSpc>
                <a:spcPct val="90000"/>
              </a:lnSpc>
            </a:pPr>
            <a:r>
              <a:rPr lang="en-US" altLang="en-US" sz="2400" b="1" dirty="0">
                <a:solidFill>
                  <a:schemeClr val="accent4">
                    <a:lumMod val="75000"/>
                  </a:schemeClr>
                </a:solidFill>
                <a:latin typeface="+mn-lt"/>
              </a:rPr>
              <a:t>Addressees</a:t>
            </a:r>
          </a:p>
          <a:p>
            <a:pPr lvl="1" eaLnBrk="1" hangingPunct="1">
              <a:lnSpc>
                <a:spcPct val="90000"/>
              </a:lnSpc>
            </a:pPr>
            <a:r>
              <a:rPr lang="en-US" altLang="en-US" sz="2000" dirty="0">
                <a:latin typeface="+mn-lt"/>
              </a:rPr>
              <a:t>“Pilgrims of the Dispersion in Pontus, Galatia, Cappadocia, Asia, and Bithynia”</a:t>
            </a:r>
          </a:p>
          <a:p>
            <a:pPr lvl="2" eaLnBrk="1" hangingPunct="1">
              <a:lnSpc>
                <a:spcPct val="90000"/>
              </a:lnSpc>
            </a:pPr>
            <a:r>
              <a:rPr lang="en-US" altLang="en-US" sz="1800" dirty="0">
                <a:latin typeface="+mn-lt"/>
              </a:rPr>
              <a:t>Evidence that some were Jews:  1 Peter 1:1, 2:12</a:t>
            </a:r>
          </a:p>
          <a:p>
            <a:pPr lvl="2" eaLnBrk="1" hangingPunct="1">
              <a:lnSpc>
                <a:spcPct val="90000"/>
              </a:lnSpc>
            </a:pPr>
            <a:r>
              <a:rPr lang="en-US" altLang="en-US" sz="1800" dirty="0">
                <a:latin typeface="+mn-lt"/>
              </a:rPr>
              <a:t>Evidence that some were Gentiles:  1 Peter 1:14, 18; 2:10; 4:3</a:t>
            </a:r>
          </a:p>
          <a:p>
            <a:pPr lvl="1" eaLnBrk="1" hangingPunct="1">
              <a:lnSpc>
                <a:spcPct val="90000"/>
              </a:lnSpc>
            </a:pPr>
            <a:r>
              <a:rPr lang="en-US" altLang="en-US" sz="2000" dirty="0">
                <a:latin typeface="+mn-lt"/>
              </a:rPr>
              <a:t>They were Christians whose citizenship is in Heaven who lived in five districts of the Roman Empire (a region known as Asia Minor)</a:t>
            </a:r>
          </a:p>
        </p:txBody>
      </p:sp>
    </p:spTree>
    <p:extLst>
      <p:ext uri="{BB962C8B-B14F-4D97-AF65-F5344CB8AC3E}">
        <p14:creationId xmlns:p14="http://schemas.microsoft.com/office/powerpoint/2010/main" val="12306987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dissolve">
                                      <p:cBhvr>
                                        <p:cTn id="10" dur="500"/>
                                        <p:tgtEl>
                                          <p:spTgt spid="102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dissolve">
                                      <p:cBhvr>
                                        <p:cTn id="15" dur="500"/>
                                        <p:tgtEl>
                                          <p:spTgt spid="1024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dissolve">
                                      <p:cBhvr>
                                        <p:cTn id="18" dur="500"/>
                                        <p:tgtEl>
                                          <p:spTgt spid="1024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dissolve">
                                      <p:cBhvr>
                                        <p:cTn id="21" dur="500"/>
                                        <p:tgtEl>
                                          <p:spTgt spid="1024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dissolve">
                                      <p:cBhvr>
                                        <p:cTn id="24" dur="500"/>
                                        <p:tgtEl>
                                          <p:spTgt spid="1024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dissolve">
                                      <p:cBhvr>
                                        <p:cTn id="27"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p:cNvSpPr>
            <a:spLocks noGrp="1"/>
          </p:cNvSpPr>
          <p:nvPr>
            <p:ph type="sldNum" sz="quarter" idx="11"/>
          </p:nvPr>
        </p:nvSpPr>
        <p:spPr>
          <a:noFill/>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fld id="{C1904A73-2DDF-4E1A-A149-B1C85A428E12}" type="slidenum">
              <a:rPr lang="en-US" altLang="en-US" sz="1400" b="0">
                <a:latin typeface="Times New Roman" pitchFamily="18" charset="0"/>
              </a:rPr>
              <a:pPr>
                <a:spcBef>
                  <a:spcPct val="0"/>
                </a:spcBef>
                <a:buFontTx/>
                <a:buNone/>
              </a:pPr>
              <a:t>24</a:t>
            </a:fld>
            <a:endParaRPr lang="en-US" altLang="en-US" sz="1400" b="0">
              <a:latin typeface="Times New Roman" pitchFamily="18" charset="0"/>
            </a:endParaRPr>
          </a:p>
        </p:txBody>
      </p:sp>
      <p:sp>
        <p:nvSpPr>
          <p:cNvPr id="4099" name="AutoShape 1027" descr="http://members.aol.com/Wisdomway/image115.gif"/>
          <p:cNvSpPr>
            <a:spLocks noChangeAspect="1" noChangeArrowheads="1"/>
          </p:cNvSpPr>
          <p:nvPr/>
        </p:nvSpPr>
        <p:spPr bwMode="auto">
          <a:xfrm>
            <a:off x="1606550" y="1095375"/>
            <a:ext cx="593248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
        <p:nvSpPr>
          <p:cNvPr id="4100" name="AutoShape 1029" descr="http://members.aol.com/Wisdomway/image115.gif"/>
          <p:cNvSpPr>
            <a:spLocks noChangeAspect="1" noChangeArrowheads="1"/>
          </p:cNvSpPr>
          <p:nvPr/>
        </p:nvSpPr>
        <p:spPr bwMode="auto">
          <a:xfrm>
            <a:off x="1606550" y="1095375"/>
            <a:ext cx="593248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pic>
        <p:nvPicPr>
          <p:cNvPr id="4101" name="Picture 1030" descr="C:\Dad's Stuff\Bible Class Material\Textual Studies\New Testament Studies\Peter\seven churches map.bmp"/>
          <p:cNvPicPr>
            <a:picLocks noChangeAspect="1" noChangeArrowheads="1"/>
          </p:cNvPicPr>
          <p:nvPr/>
        </p:nvPicPr>
        <p:blipFill>
          <a:blip r:embed="rId2">
            <a:extLst>
              <a:ext uri="{28A0092B-C50C-407E-A947-70E740481C1C}">
                <a14:useLocalDpi xmlns:a14="http://schemas.microsoft.com/office/drawing/2010/main" val="0"/>
              </a:ext>
            </a:extLst>
          </a:blip>
          <a:srcRect l="6342" t="98" b="1375"/>
          <a:stretch>
            <a:fillRect/>
          </a:stretch>
        </p:blipFill>
        <p:spPr bwMode="auto">
          <a:xfrm>
            <a:off x="0" y="-238125"/>
            <a:ext cx="95250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Oval 1031"/>
          <p:cNvSpPr>
            <a:spLocks noChangeArrowheads="1"/>
          </p:cNvSpPr>
          <p:nvPr/>
        </p:nvSpPr>
        <p:spPr bwMode="auto">
          <a:xfrm>
            <a:off x="7315200" y="438825"/>
            <a:ext cx="11430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
        <p:nvSpPr>
          <p:cNvPr id="35848" name="Oval 1032"/>
          <p:cNvSpPr>
            <a:spLocks noChangeArrowheads="1"/>
          </p:cNvSpPr>
          <p:nvPr/>
        </p:nvSpPr>
        <p:spPr bwMode="auto">
          <a:xfrm>
            <a:off x="7010400" y="1010325"/>
            <a:ext cx="11430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
        <p:nvSpPr>
          <p:cNvPr id="35849" name="Oval 1033"/>
          <p:cNvSpPr>
            <a:spLocks noChangeArrowheads="1"/>
          </p:cNvSpPr>
          <p:nvPr/>
        </p:nvSpPr>
        <p:spPr bwMode="auto">
          <a:xfrm>
            <a:off x="7162800" y="1581825"/>
            <a:ext cx="16002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
        <p:nvSpPr>
          <p:cNvPr id="35850" name="Oval 1034"/>
          <p:cNvSpPr>
            <a:spLocks noChangeArrowheads="1"/>
          </p:cNvSpPr>
          <p:nvPr/>
        </p:nvSpPr>
        <p:spPr bwMode="auto">
          <a:xfrm>
            <a:off x="4800600" y="1835824"/>
            <a:ext cx="22860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
        <p:nvSpPr>
          <p:cNvPr id="35851" name="Oval 1035"/>
          <p:cNvSpPr>
            <a:spLocks noChangeArrowheads="1"/>
          </p:cNvSpPr>
          <p:nvPr/>
        </p:nvSpPr>
        <p:spPr bwMode="auto">
          <a:xfrm>
            <a:off x="6248400" y="692825"/>
            <a:ext cx="13716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111165822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35847"/>
                                        </p:tgtEl>
                                        <p:attrNameLst>
                                          <p:attrName>style.visibility</p:attrName>
                                        </p:attrNameLst>
                                      </p:cBhvr>
                                      <p:to>
                                        <p:strVal val="visible"/>
                                      </p:to>
                                    </p:set>
                                    <p:animEffect transition="in" filter="wipe(up)">
                                      <p:cBhvr>
                                        <p:cTn id="7" dur="500"/>
                                        <p:tgtEl>
                                          <p:spTgt spid="35847"/>
                                        </p:tgtEl>
                                      </p:cBhvr>
                                    </p:animEffect>
                                  </p:childTnLst>
                                </p:cTn>
                              </p:par>
                            </p:childTnLst>
                          </p:cTn>
                        </p:par>
                        <p:par>
                          <p:cTn id="8" fill="hold" nodeType="afterGroup">
                            <p:stCondLst>
                              <p:cond delay="3500"/>
                            </p:stCondLst>
                            <p:childTnLst>
                              <p:par>
                                <p:cTn id="9" presetID="22" presetClass="entr" presetSubtype="1" fill="hold" grpId="0" nodeType="afterEffect">
                                  <p:stCondLst>
                                    <p:cond delay="3000"/>
                                  </p:stCondLst>
                                  <p:childTnLst>
                                    <p:set>
                                      <p:cBhvr>
                                        <p:cTn id="10" dur="1" fill="hold">
                                          <p:stCondLst>
                                            <p:cond delay="0"/>
                                          </p:stCondLst>
                                        </p:cTn>
                                        <p:tgtEl>
                                          <p:spTgt spid="35848"/>
                                        </p:tgtEl>
                                        <p:attrNameLst>
                                          <p:attrName>style.visibility</p:attrName>
                                        </p:attrNameLst>
                                      </p:cBhvr>
                                      <p:to>
                                        <p:strVal val="visible"/>
                                      </p:to>
                                    </p:set>
                                    <p:animEffect transition="in" filter="wipe(up)">
                                      <p:cBhvr>
                                        <p:cTn id="11" dur="500"/>
                                        <p:tgtEl>
                                          <p:spTgt spid="35848"/>
                                        </p:tgtEl>
                                      </p:cBhvr>
                                    </p:animEffect>
                                  </p:childTnLst>
                                </p:cTn>
                              </p:par>
                            </p:childTnLst>
                          </p:cTn>
                        </p:par>
                        <p:par>
                          <p:cTn id="12" fill="hold" nodeType="afterGroup">
                            <p:stCondLst>
                              <p:cond delay="7000"/>
                            </p:stCondLst>
                            <p:childTnLst>
                              <p:par>
                                <p:cTn id="13" presetID="22" presetClass="entr" presetSubtype="1" fill="hold" grpId="0" nodeType="afterEffect">
                                  <p:stCondLst>
                                    <p:cond delay="3000"/>
                                  </p:stCondLst>
                                  <p:childTnLst>
                                    <p:set>
                                      <p:cBhvr>
                                        <p:cTn id="14" dur="1" fill="hold">
                                          <p:stCondLst>
                                            <p:cond delay="0"/>
                                          </p:stCondLst>
                                        </p:cTn>
                                        <p:tgtEl>
                                          <p:spTgt spid="35849"/>
                                        </p:tgtEl>
                                        <p:attrNameLst>
                                          <p:attrName>style.visibility</p:attrName>
                                        </p:attrNameLst>
                                      </p:cBhvr>
                                      <p:to>
                                        <p:strVal val="visible"/>
                                      </p:to>
                                    </p:set>
                                    <p:animEffect transition="in" filter="wipe(up)">
                                      <p:cBhvr>
                                        <p:cTn id="15" dur="500"/>
                                        <p:tgtEl>
                                          <p:spTgt spid="35849"/>
                                        </p:tgtEl>
                                      </p:cBhvr>
                                    </p:animEffect>
                                  </p:childTnLst>
                                </p:cTn>
                              </p:par>
                            </p:childTnLst>
                          </p:cTn>
                        </p:par>
                        <p:par>
                          <p:cTn id="16" fill="hold" nodeType="afterGroup">
                            <p:stCondLst>
                              <p:cond delay="10500"/>
                            </p:stCondLst>
                            <p:childTnLst>
                              <p:par>
                                <p:cTn id="17" presetID="22" presetClass="entr" presetSubtype="1" fill="hold" grpId="0" nodeType="afterEffect">
                                  <p:stCondLst>
                                    <p:cond delay="3000"/>
                                  </p:stCondLst>
                                  <p:childTnLst>
                                    <p:set>
                                      <p:cBhvr>
                                        <p:cTn id="18" dur="1" fill="hold">
                                          <p:stCondLst>
                                            <p:cond delay="0"/>
                                          </p:stCondLst>
                                        </p:cTn>
                                        <p:tgtEl>
                                          <p:spTgt spid="35850"/>
                                        </p:tgtEl>
                                        <p:attrNameLst>
                                          <p:attrName>style.visibility</p:attrName>
                                        </p:attrNameLst>
                                      </p:cBhvr>
                                      <p:to>
                                        <p:strVal val="visible"/>
                                      </p:to>
                                    </p:set>
                                    <p:animEffect transition="in" filter="wipe(up)">
                                      <p:cBhvr>
                                        <p:cTn id="19" dur="500"/>
                                        <p:tgtEl>
                                          <p:spTgt spid="35850"/>
                                        </p:tgtEl>
                                      </p:cBhvr>
                                    </p:animEffect>
                                  </p:childTnLst>
                                </p:cTn>
                              </p:par>
                            </p:childTnLst>
                          </p:cTn>
                        </p:par>
                        <p:par>
                          <p:cTn id="20" fill="hold" nodeType="afterGroup">
                            <p:stCondLst>
                              <p:cond delay="14000"/>
                            </p:stCondLst>
                            <p:childTnLst>
                              <p:par>
                                <p:cTn id="21" presetID="22" presetClass="entr" presetSubtype="1" fill="hold" grpId="0" nodeType="afterEffect">
                                  <p:stCondLst>
                                    <p:cond delay="3000"/>
                                  </p:stCondLst>
                                  <p:childTnLst>
                                    <p:set>
                                      <p:cBhvr>
                                        <p:cTn id="22" dur="1" fill="hold">
                                          <p:stCondLst>
                                            <p:cond delay="0"/>
                                          </p:stCondLst>
                                        </p:cTn>
                                        <p:tgtEl>
                                          <p:spTgt spid="35851"/>
                                        </p:tgtEl>
                                        <p:attrNameLst>
                                          <p:attrName>style.visibility</p:attrName>
                                        </p:attrNameLst>
                                      </p:cBhvr>
                                      <p:to>
                                        <p:strVal val="visible"/>
                                      </p:to>
                                    </p:set>
                                    <p:animEffect transition="in" filter="wipe(up)">
                                      <p:cBhvr>
                                        <p:cTn id="23" dur="500"/>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35848" grpId="0" animBg="1"/>
      <p:bldP spid="35849" grpId="0" animBg="1"/>
      <p:bldP spid="35850" grpId="0" animBg="1"/>
      <p:bldP spid="358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latin typeface="+mn-lt"/>
              </a:rPr>
              <a:t>Introduction to First Peter</a:t>
            </a:r>
          </a:p>
        </p:txBody>
      </p:sp>
      <p:sp>
        <p:nvSpPr>
          <p:cNvPr id="10243" name="Rectangle 3"/>
          <p:cNvSpPr>
            <a:spLocks noGrp="1" noChangeArrowheads="1"/>
          </p:cNvSpPr>
          <p:nvPr>
            <p:ph type="body" idx="1"/>
          </p:nvPr>
        </p:nvSpPr>
        <p:spPr>
          <a:xfrm>
            <a:off x="167054" y="1057275"/>
            <a:ext cx="8774723" cy="3771636"/>
          </a:xfrm>
        </p:spPr>
        <p:txBody>
          <a:bodyPr>
            <a:normAutofit lnSpcReduction="10000"/>
          </a:bodyPr>
          <a:lstStyle/>
          <a:p>
            <a:pPr eaLnBrk="1" hangingPunct="1">
              <a:lnSpc>
                <a:spcPct val="90000"/>
              </a:lnSpc>
            </a:pPr>
            <a:r>
              <a:rPr lang="en-US" altLang="en-US" sz="2400" b="1" dirty="0">
                <a:solidFill>
                  <a:schemeClr val="accent4">
                    <a:lumMod val="75000"/>
                  </a:schemeClr>
                </a:solidFill>
                <a:latin typeface="+mn-lt"/>
              </a:rPr>
              <a:t>Author</a:t>
            </a:r>
          </a:p>
          <a:p>
            <a:pPr lvl="1" eaLnBrk="1" hangingPunct="1">
              <a:lnSpc>
                <a:spcPct val="90000"/>
              </a:lnSpc>
            </a:pPr>
            <a:r>
              <a:rPr lang="en-US" altLang="en-US" sz="2000" dirty="0">
                <a:latin typeface="+mn-lt"/>
              </a:rPr>
              <a:t>“Peter, an apostle of Jesus Christ”</a:t>
            </a:r>
          </a:p>
          <a:p>
            <a:pPr eaLnBrk="1" hangingPunct="1">
              <a:lnSpc>
                <a:spcPct val="90000"/>
              </a:lnSpc>
            </a:pPr>
            <a:r>
              <a:rPr lang="en-US" altLang="en-US" sz="2400" b="1" dirty="0">
                <a:solidFill>
                  <a:schemeClr val="accent4">
                    <a:lumMod val="75000"/>
                  </a:schemeClr>
                </a:solidFill>
                <a:latin typeface="+mn-lt"/>
              </a:rPr>
              <a:t>Addressees</a:t>
            </a:r>
          </a:p>
          <a:p>
            <a:pPr lvl="1" eaLnBrk="1" hangingPunct="1">
              <a:lnSpc>
                <a:spcPct val="90000"/>
              </a:lnSpc>
            </a:pPr>
            <a:r>
              <a:rPr lang="en-US" altLang="en-US" sz="2000" dirty="0">
                <a:latin typeface="+mn-lt"/>
              </a:rPr>
              <a:t>“Pilgrims of the Dispersion in Pontus, Galatia, Cappadocia, Asia, and Bithynia”</a:t>
            </a:r>
          </a:p>
          <a:p>
            <a:pPr lvl="2" eaLnBrk="1" hangingPunct="1">
              <a:lnSpc>
                <a:spcPct val="90000"/>
              </a:lnSpc>
            </a:pPr>
            <a:r>
              <a:rPr lang="en-US" altLang="en-US" sz="1800" dirty="0">
                <a:latin typeface="+mn-lt"/>
              </a:rPr>
              <a:t>Evidence that some were Jews:  1 Peter 1:1, 2:12</a:t>
            </a:r>
          </a:p>
          <a:p>
            <a:pPr lvl="2" eaLnBrk="1" hangingPunct="1">
              <a:lnSpc>
                <a:spcPct val="90000"/>
              </a:lnSpc>
            </a:pPr>
            <a:r>
              <a:rPr lang="en-US" altLang="en-US" sz="1800" dirty="0">
                <a:latin typeface="+mn-lt"/>
              </a:rPr>
              <a:t>Evidence that some were Gentiles:  1 Peter 1:14, 18; 2:10; 4:3</a:t>
            </a:r>
          </a:p>
          <a:p>
            <a:pPr lvl="1" eaLnBrk="1" hangingPunct="1">
              <a:lnSpc>
                <a:spcPct val="90000"/>
              </a:lnSpc>
            </a:pPr>
            <a:r>
              <a:rPr lang="en-US" altLang="en-US" sz="2000" dirty="0">
                <a:latin typeface="+mn-lt"/>
              </a:rPr>
              <a:t>They were Christians whose citizenship is in Heaven who lived in five districts of the Roman Empire (a region known as Asia Minor)</a:t>
            </a:r>
          </a:p>
          <a:p>
            <a:pPr eaLnBrk="1" hangingPunct="1">
              <a:lnSpc>
                <a:spcPct val="90000"/>
              </a:lnSpc>
            </a:pPr>
            <a:r>
              <a:rPr lang="en-US" altLang="en-US" sz="2400" b="1" dirty="0">
                <a:solidFill>
                  <a:schemeClr val="accent4">
                    <a:lumMod val="75000"/>
                  </a:schemeClr>
                </a:solidFill>
                <a:latin typeface="+mn-lt"/>
              </a:rPr>
              <a:t>Place of Writing:  </a:t>
            </a:r>
            <a:r>
              <a:rPr lang="en-US" altLang="en-US" sz="2400" dirty="0">
                <a:latin typeface="+mn-lt"/>
              </a:rPr>
              <a:t>Babylon (literal or figurative?)</a:t>
            </a:r>
          </a:p>
          <a:p>
            <a:pPr eaLnBrk="1" hangingPunct="1">
              <a:lnSpc>
                <a:spcPct val="90000"/>
              </a:lnSpc>
            </a:pPr>
            <a:r>
              <a:rPr lang="en-US" altLang="en-US" sz="2400" dirty="0">
                <a:latin typeface="+mn-lt"/>
              </a:rPr>
              <a:t>Mark was with Peter, and Silvanus may have been the messenger.</a:t>
            </a:r>
          </a:p>
        </p:txBody>
      </p:sp>
    </p:spTree>
    <p:extLst>
      <p:ext uri="{BB962C8B-B14F-4D97-AF65-F5344CB8AC3E}">
        <p14:creationId xmlns:p14="http://schemas.microsoft.com/office/powerpoint/2010/main" val="36679066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7" end="7"/>
                                            </p:txEl>
                                          </p:spTgt>
                                        </p:tgtEl>
                                        <p:attrNameLst>
                                          <p:attrName>style.visibility</p:attrName>
                                        </p:attrNameLst>
                                      </p:cBhvr>
                                      <p:to>
                                        <p:strVal val="visible"/>
                                      </p:to>
                                    </p:set>
                                    <p:animEffect transition="in" filter="dissolve">
                                      <p:cBhvr>
                                        <p:cTn id="7" dur="500"/>
                                        <p:tgtEl>
                                          <p:spTgt spid="1024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8" end="8"/>
                                            </p:txEl>
                                          </p:spTgt>
                                        </p:tgtEl>
                                        <p:attrNameLst>
                                          <p:attrName>style.visibility</p:attrName>
                                        </p:attrNameLst>
                                      </p:cBhvr>
                                      <p:to>
                                        <p:strVal val="visible"/>
                                      </p:to>
                                    </p:set>
                                    <p:animEffect transition="in" filter="dissolve">
                                      <p:cBhvr>
                                        <p:cTn id="12"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103"/>
            <a:ext cx="8229600" cy="952500"/>
          </a:xfrm>
        </p:spPr>
        <p:txBody>
          <a:bodyPr/>
          <a:lstStyle/>
          <a:p>
            <a:pPr eaLnBrk="1" hangingPunct="1"/>
            <a:r>
              <a:rPr lang="en-US" altLang="en-US" sz="3600" dirty="0">
                <a:latin typeface="+mn-lt"/>
              </a:rPr>
              <a:t>Nature of Persecution in First Peter</a:t>
            </a:r>
          </a:p>
        </p:txBody>
      </p:sp>
      <p:sp>
        <p:nvSpPr>
          <p:cNvPr id="7171" name="Rectangle 3"/>
          <p:cNvSpPr>
            <a:spLocks noGrp="1" noChangeArrowheads="1"/>
          </p:cNvSpPr>
          <p:nvPr>
            <p:ph type="body" idx="1"/>
          </p:nvPr>
        </p:nvSpPr>
        <p:spPr>
          <a:xfrm>
            <a:off x="342899" y="842108"/>
            <a:ext cx="8475785" cy="4011246"/>
          </a:xfrm>
        </p:spPr>
        <p:txBody>
          <a:bodyPr>
            <a:noAutofit/>
          </a:bodyPr>
          <a:lstStyle/>
          <a:p>
            <a:pPr eaLnBrk="1" hangingPunct="1">
              <a:lnSpc>
                <a:spcPct val="90000"/>
              </a:lnSpc>
            </a:pPr>
            <a:r>
              <a:rPr lang="en-US" altLang="en-US" sz="2000" b="1" dirty="0">
                <a:solidFill>
                  <a:schemeClr val="accent4">
                    <a:lumMod val="75000"/>
                  </a:schemeClr>
                </a:solidFill>
                <a:latin typeface="+mn-lt"/>
              </a:rPr>
              <a:t>Specific Persecutions</a:t>
            </a:r>
          </a:p>
          <a:p>
            <a:pPr lvl="1" eaLnBrk="1" hangingPunct="1">
              <a:lnSpc>
                <a:spcPct val="90000"/>
              </a:lnSpc>
            </a:pPr>
            <a:r>
              <a:rPr lang="en-US" altLang="en-US" sz="1700" dirty="0">
                <a:latin typeface="+mn-lt"/>
              </a:rPr>
              <a:t>Thought (called) strange (4:4)</a:t>
            </a:r>
          </a:p>
          <a:p>
            <a:pPr lvl="1" eaLnBrk="1" hangingPunct="1">
              <a:lnSpc>
                <a:spcPct val="90000"/>
              </a:lnSpc>
            </a:pPr>
            <a:r>
              <a:rPr lang="en-US" altLang="en-US" sz="1700" dirty="0">
                <a:latin typeface="+mn-lt"/>
              </a:rPr>
              <a:t>Spoken of as evil (4:4)</a:t>
            </a:r>
          </a:p>
          <a:p>
            <a:pPr lvl="1" eaLnBrk="1" hangingPunct="1">
              <a:lnSpc>
                <a:spcPct val="90000"/>
              </a:lnSpc>
            </a:pPr>
            <a:r>
              <a:rPr lang="en-US" altLang="en-US" sz="1700" dirty="0">
                <a:latin typeface="+mn-lt"/>
              </a:rPr>
              <a:t>Spoken against (3:16)</a:t>
            </a:r>
          </a:p>
          <a:p>
            <a:pPr lvl="1" eaLnBrk="1" hangingPunct="1">
              <a:lnSpc>
                <a:spcPct val="90000"/>
              </a:lnSpc>
            </a:pPr>
            <a:r>
              <a:rPr lang="en-US" altLang="en-US" sz="1700" dirty="0">
                <a:latin typeface="+mn-lt"/>
              </a:rPr>
              <a:t>Good manner of life reviled (3:16)</a:t>
            </a:r>
          </a:p>
          <a:p>
            <a:pPr lvl="1" eaLnBrk="1" hangingPunct="1">
              <a:lnSpc>
                <a:spcPct val="90000"/>
              </a:lnSpc>
            </a:pPr>
            <a:r>
              <a:rPr lang="en-US" altLang="en-US" sz="1700" dirty="0">
                <a:latin typeface="+mn-lt"/>
              </a:rPr>
              <a:t>Accused of evil deeds (2:12)</a:t>
            </a:r>
          </a:p>
          <a:p>
            <a:pPr lvl="1" eaLnBrk="1" hangingPunct="1">
              <a:lnSpc>
                <a:spcPct val="90000"/>
              </a:lnSpc>
            </a:pPr>
            <a:r>
              <a:rPr lang="en-US" altLang="en-US" sz="1700" dirty="0">
                <a:latin typeface="+mn-lt"/>
              </a:rPr>
              <a:t>Reproached in connection with the name of Christ (4:14)</a:t>
            </a:r>
          </a:p>
          <a:p>
            <a:pPr lvl="1" eaLnBrk="1" hangingPunct="1">
              <a:lnSpc>
                <a:spcPct val="90000"/>
              </a:lnSpc>
            </a:pPr>
            <a:r>
              <a:rPr lang="en-US" altLang="en-US" sz="1700" dirty="0">
                <a:latin typeface="+mn-lt"/>
              </a:rPr>
              <a:t>Punished for being a Christian (4:16)</a:t>
            </a:r>
          </a:p>
          <a:p>
            <a:pPr eaLnBrk="1" hangingPunct="1">
              <a:lnSpc>
                <a:spcPct val="90000"/>
              </a:lnSpc>
            </a:pPr>
            <a:r>
              <a:rPr lang="en-US" altLang="en-US" sz="2000" b="1" dirty="0">
                <a:solidFill>
                  <a:schemeClr val="accent4">
                    <a:lumMod val="75000"/>
                  </a:schemeClr>
                </a:solidFill>
                <a:latin typeface="+mn-lt"/>
              </a:rPr>
              <a:t>Possible Reasons</a:t>
            </a:r>
          </a:p>
          <a:p>
            <a:pPr lvl="1" eaLnBrk="1" hangingPunct="1">
              <a:lnSpc>
                <a:spcPct val="90000"/>
              </a:lnSpc>
            </a:pPr>
            <a:r>
              <a:rPr lang="en-US" altLang="en-US" sz="1700" dirty="0">
                <a:latin typeface="+mn-lt"/>
              </a:rPr>
              <a:t>“Not afraid” – independence from worldly influence (3:13,14)</a:t>
            </a:r>
          </a:p>
          <a:p>
            <a:pPr lvl="1" eaLnBrk="1" hangingPunct="1">
              <a:lnSpc>
                <a:spcPct val="90000"/>
              </a:lnSpc>
            </a:pPr>
            <a:r>
              <a:rPr lang="en-US" altLang="en-US" sz="1700" dirty="0">
                <a:latin typeface="+mn-lt"/>
              </a:rPr>
              <a:t>“Free” from the world / sin – independence from worldly thought (2:16)</a:t>
            </a:r>
          </a:p>
          <a:p>
            <a:pPr lvl="1" eaLnBrk="1" hangingPunct="1">
              <a:lnSpc>
                <a:spcPct val="90000"/>
              </a:lnSpc>
            </a:pPr>
            <a:r>
              <a:rPr lang="en-US" altLang="en-US" sz="1700" dirty="0">
                <a:latin typeface="+mn-lt"/>
              </a:rPr>
              <a:t>Offensive doctrines</a:t>
            </a:r>
          </a:p>
          <a:p>
            <a:pPr lvl="2" eaLnBrk="1" hangingPunct="1">
              <a:lnSpc>
                <a:spcPct val="90000"/>
              </a:lnSpc>
            </a:pPr>
            <a:r>
              <a:rPr lang="en-US" altLang="en-US" sz="1600" dirty="0">
                <a:latin typeface="+mn-lt"/>
              </a:rPr>
              <a:t>As we study First Peter, make a list of some of the doctrines that non-Christians may have considered offensive. </a:t>
            </a:r>
          </a:p>
        </p:txBody>
      </p:sp>
    </p:spTree>
    <p:extLst>
      <p:ext uri="{BB962C8B-B14F-4D97-AF65-F5344CB8AC3E}">
        <p14:creationId xmlns:p14="http://schemas.microsoft.com/office/powerpoint/2010/main" val="10114009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dissolve">
                                      <p:cBhvr>
                                        <p:cTn id="10" dur="500"/>
                                        <p:tgtEl>
                                          <p:spTgt spid="717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dissolve">
                                      <p:cBhvr>
                                        <p:cTn id="13" dur="500"/>
                                        <p:tgtEl>
                                          <p:spTgt spid="717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171">
                                            <p:txEl>
                                              <p:pRg st="3" end="3"/>
                                            </p:txEl>
                                          </p:spTgt>
                                        </p:tgtEl>
                                        <p:attrNameLst>
                                          <p:attrName>style.visibility</p:attrName>
                                        </p:attrNameLst>
                                      </p:cBhvr>
                                      <p:to>
                                        <p:strVal val="visible"/>
                                      </p:to>
                                    </p:set>
                                    <p:animEffect transition="in" filter="dissolve">
                                      <p:cBhvr>
                                        <p:cTn id="16" dur="500"/>
                                        <p:tgtEl>
                                          <p:spTgt spid="717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dissolve">
                                      <p:cBhvr>
                                        <p:cTn id="19" dur="500"/>
                                        <p:tgtEl>
                                          <p:spTgt spid="7171">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dissolve">
                                      <p:cBhvr>
                                        <p:cTn id="22" dur="500"/>
                                        <p:tgtEl>
                                          <p:spTgt spid="7171">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Effect transition="in" filter="dissolve">
                                      <p:cBhvr>
                                        <p:cTn id="25" dur="500"/>
                                        <p:tgtEl>
                                          <p:spTgt spid="7171">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171">
                                            <p:txEl>
                                              <p:pRg st="7" end="7"/>
                                            </p:txEl>
                                          </p:spTgt>
                                        </p:tgtEl>
                                        <p:attrNameLst>
                                          <p:attrName>style.visibility</p:attrName>
                                        </p:attrNameLst>
                                      </p:cBhvr>
                                      <p:to>
                                        <p:strVal val="visible"/>
                                      </p:to>
                                    </p:set>
                                    <p:animEffect transition="in" filter="dissolve">
                                      <p:cBhvr>
                                        <p:cTn id="28" dur="500"/>
                                        <p:tgtEl>
                                          <p:spTgt spid="717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171">
                                            <p:txEl>
                                              <p:pRg st="8" end="8"/>
                                            </p:txEl>
                                          </p:spTgt>
                                        </p:tgtEl>
                                        <p:attrNameLst>
                                          <p:attrName>style.visibility</p:attrName>
                                        </p:attrNameLst>
                                      </p:cBhvr>
                                      <p:to>
                                        <p:strVal val="visible"/>
                                      </p:to>
                                    </p:set>
                                    <p:animEffect transition="in" filter="dissolve">
                                      <p:cBhvr>
                                        <p:cTn id="33" dur="500"/>
                                        <p:tgtEl>
                                          <p:spTgt spid="7171">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171">
                                            <p:txEl>
                                              <p:pRg st="9" end="9"/>
                                            </p:txEl>
                                          </p:spTgt>
                                        </p:tgtEl>
                                        <p:attrNameLst>
                                          <p:attrName>style.visibility</p:attrName>
                                        </p:attrNameLst>
                                      </p:cBhvr>
                                      <p:to>
                                        <p:strVal val="visible"/>
                                      </p:to>
                                    </p:set>
                                    <p:animEffect transition="in" filter="dissolve">
                                      <p:cBhvr>
                                        <p:cTn id="36" dur="500"/>
                                        <p:tgtEl>
                                          <p:spTgt spid="7171">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171">
                                            <p:txEl>
                                              <p:pRg st="10" end="10"/>
                                            </p:txEl>
                                          </p:spTgt>
                                        </p:tgtEl>
                                        <p:attrNameLst>
                                          <p:attrName>style.visibility</p:attrName>
                                        </p:attrNameLst>
                                      </p:cBhvr>
                                      <p:to>
                                        <p:strVal val="visible"/>
                                      </p:to>
                                    </p:set>
                                    <p:animEffect transition="in" filter="dissolve">
                                      <p:cBhvr>
                                        <p:cTn id="39" dur="500"/>
                                        <p:tgtEl>
                                          <p:spTgt spid="7171">
                                            <p:txEl>
                                              <p:pRg st="10" end="1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171">
                                            <p:txEl>
                                              <p:pRg st="11" end="11"/>
                                            </p:txEl>
                                          </p:spTgt>
                                        </p:tgtEl>
                                        <p:attrNameLst>
                                          <p:attrName>style.visibility</p:attrName>
                                        </p:attrNameLst>
                                      </p:cBhvr>
                                      <p:to>
                                        <p:strVal val="visible"/>
                                      </p:to>
                                    </p:set>
                                    <p:animEffect transition="in" filter="dissolve">
                                      <p:cBhvr>
                                        <p:cTn id="42" dur="500"/>
                                        <p:tgtEl>
                                          <p:spTgt spid="7171">
                                            <p:txEl>
                                              <p:pRg st="11" end="11"/>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7171">
                                            <p:txEl>
                                              <p:pRg st="12" end="12"/>
                                            </p:txEl>
                                          </p:spTgt>
                                        </p:tgtEl>
                                        <p:attrNameLst>
                                          <p:attrName>style.visibility</p:attrName>
                                        </p:attrNameLst>
                                      </p:cBhvr>
                                      <p:to>
                                        <p:strVal val="visible"/>
                                      </p:to>
                                    </p:set>
                                    <p:animEffect transition="in" filter="dissolve">
                                      <p:cBhvr>
                                        <p:cTn id="45" dur="500"/>
                                        <p:tgtEl>
                                          <p:spTgt spid="71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8"/>
          <p:cNvSpPr>
            <a:spLocks noGrp="1" noChangeArrowheads="1"/>
          </p:cNvSpPr>
          <p:nvPr>
            <p:ph type="title"/>
          </p:nvPr>
        </p:nvSpPr>
        <p:spPr>
          <a:xfrm>
            <a:off x="457200" y="124090"/>
            <a:ext cx="8229600" cy="952500"/>
          </a:xfrm>
        </p:spPr>
        <p:txBody>
          <a:bodyPr/>
          <a:lstStyle/>
          <a:p>
            <a:pPr eaLnBrk="1" hangingPunct="1"/>
            <a:r>
              <a:rPr lang="en-US" altLang="en-US" dirty="0">
                <a:latin typeface="+mn-lt"/>
              </a:rPr>
              <a:t>Theme of First Peter</a:t>
            </a:r>
          </a:p>
        </p:txBody>
      </p:sp>
      <p:sp>
        <p:nvSpPr>
          <p:cNvPr id="4099" name="Rectangle 1029"/>
          <p:cNvSpPr>
            <a:spLocks noGrp="1" noChangeArrowheads="1"/>
          </p:cNvSpPr>
          <p:nvPr>
            <p:ph type="body" idx="1"/>
          </p:nvPr>
        </p:nvSpPr>
        <p:spPr>
          <a:xfrm>
            <a:off x="228600" y="962290"/>
            <a:ext cx="8458200" cy="3771636"/>
          </a:xfrm>
        </p:spPr>
        <p:txBody>
          <a:bodyPr>
            <a:normAutofit fontScale="92500" lnSpcReduction="20000"/>
          </a:bodyPr>
          <a:lstStyle/>
          <a:p>
            <a:pPr eaLnBrk="1" hangingPunct="1">
              <a:lnSpc>
                <a:spcPct val="90000"/>
              </a:lnSpc>
            </a:pPr>
            <a:r>
              <a:rPr lang="en-US" altLang="en-US" sz="2400" b="1" dirty="0">
                <a:solidFill>
                  <a:schemeClr val="accent4">
                    <a:lumMod val="75000"/>
                  </a:schemeClr>
                </a:solidFill>
                <a:latin typeface="+mn-lt"/>
              </a:rPr>
              <a:t>Enduring trials and suffering through the hope of glory (Stand Firm)</a:t>
            </a:r>
          </a:p>
          <a:p>
            <a:pPr eaLnBrk="1" hangingPunct="1">
              <a:lnSpc>
                <a:spcPct val="90000"/>
              </a:lnSpc>
            </a:pPr>
            <a:endParaRPr lang="en-US" altLang="en-US" sz="2400" dirty="0">
              <a:latin typeface="+mn-lt"/>
            </a:endParaRPr>
          </a:p>
          <a:p>
            <a:pPr eaLnBrk="1" hangingPunct="1">
              <a:lnSpc>
                <a:spcPct val="90000"/>
              </a:lnSpc>
            </a:pPr>
            <a:r>
              <a:rPr lang="en-US" altLang="en-US" sz="2400" b="1" dirty="0">
                <a:solidFill>
                  <a:schemeClr val="accent4">
                    <a:lumMod val="75000"/>
                  </a:schemeClr>
                </a:solidFill>
                <a:latin typeface="+mn-lt"/>
              </a:rPr>
              <a:t>Suffer (</a:t>
            </a:r>
            <a:r>
              <a:rPr lang="en-US" altLang="en-US" sz="2400" b="1" dirty="0" err="1">
                <a:solidFill>
                  <a:schemeClr val="accent4">
                    <a:lumMod val="75000"/>
                  </a:schemeClr>
                </a:solidFill>
                <a:latin typeface="+mn-lt"/>
              </a:rPr>
              <a:t>pascho</a:t>
            </a:r>
            <a:r>
              <a:rPr lang="en-US" altLang="en-US" sz="2400" b="1" dirty="0">
                <a:solidFill>
                  <a:schemeClr val="accent4">
                    <a:lumMod val="75000"/>
                  </a:schemeClr>
                </a:solidFill>
                <a:latin typeface="+mn-lt"/>
              </a:rPr>
              <a:t>) – used 16 times</a:t>
            </a:r>
          </a:p>
          <a:p>
            <a:pPr lvl="1" eaLnBrk="1" hangingPunct="1">
              <a:lnSpc>
                <a:spcPct val="90000"/>
              </a:lnSpc>
            </a:pPr>
            <a:r>
              <a:rPr lang="en-US" altLang="en-US" sz="2000" dirty="0">
                <a:latin typeface="+mn-lt"/>
              </a:rPr>
              <a:t>Pain or grief inflicted by those around them as a result of doing right or living godly (not by illness or one’s own misconduct).</a:t>
            </a:r>
          </a:p>
          <a:p>
            <a:pPr eaLnBrk="1" hangingPunct="1">
              <a:lnSpc>
                <a:spcPct val="90000"/>
              </a:lnSpc>
            </a:pPr>
            <a:endParaRPr lang="en-US" altLang="en-US" sz="2400" dirty="0">
              <a:latin typeface="+mn-lt"/>
            </a:endParaRPr>
          </a:p>
          <a:p>
            <a:pPr eaLnBrk="1" hangingPunct="1">
              <a:lnSpc>
                <a:spcPct val="90000"/>
              </a:lnSpc>
            </a:pPr>
            <a:r>
              <a:rPr lang="en-US" altLang="en-US" sz="2400" b="1" dirty="0">
                <a:solidFill>
                  <a:schemeClr val="accent4">
                    <a:lumMod val="75000"/>
                  </a:schemeClr>
                </a:solidFill>
                <a:latin typeface="+mn-lt"/>
              </a:rPr>
              <a:t>Glory (</a:t>
            </a:r>
            <a:r>
              <a:rPr lang="en-US" altLang="en-US" sz="2400" b="1" dirty="0" err="1">
                <a:solidFill>
                  <a:schemeClr val="accent4">
                    <a:lumMod val="75000"/>
                  </a:schemeClr>
                </a:solidFill>
                <a:latin typeface="+mn-lt"/>
              </a:rPr>
              <a:t>doxa</a:t>
            </a:r>
            <a:r>
              <a:rPr lang="en-US" altLang="en-US" sz="2400" b="1" dirty="0">
                <a:solidFill>
                  <a:schemeClr val="accent4">
                    <a:lumMod val="75000"/>
                  </a:schemeClr>
                </a:solidFill>
                <a:latin typeface="+mn-lt"/>
              </a:rPr>
              <a:t>) – used 15 times</a:t>
            </a:r>
          </a:p>
          <a:p>
            <a:pPr lvl="1" eaLnBrk="1" hangingPunct="1">
              <a:lnSpc>
                <a:spcPct val="90000"/>
              </a:lnSpc>
            </a:pPr>
            <a:r>
              <a:rPr lang="en-US" altLang="en-US" sz="2000" dirty="0">
                <a:latin typeface="+mn-lt"/>
              </a:rPr>
              <a:t>Honor resulting from a good opinion</a:t>
            </a:r>
          </a:p>
          <a:p>
            <a:pPr lvl="2" eaLnBrk="1" hangingPunct="1">
              <a:lnSpc>
                <a:spcPct val="90000"/>
              </a:lnSpc>
            </a:pPr>
            <a:r>
              <a:rPr lang="en-US" altLang="en-US" sz="1800" dirty="0">
                <a:latin typeface="+mn-lt"/>
              </a:rPr>
              <a:t>Glorification of believers – “The state of blessedness into which believers are to enter hereafter”</a:t>
            </a:r>
          </a:p>
          <a:p>
            <a:pPr lvl="2" eaLnBrk="1" hangingPunct="1">
              <a:lnSpc>
                <a:spcPct val="90000"/>
              </a:lnSpc>
            </a:pPr>
            <a:r>
              <a:rPr lang="en-US" altLang="en-US" sz="1800" dirty="0">
                <a:latin typeface="+mn-lt"/>
              </a:rPr>
              <a:t>Glorify God – To praise, extol, magnify, celebrate</a:t>
            </a:r>
          </a:p>
          <a:p>
            <a:pPr lvl="2" eaLnBrk="1" hangingPunct="1">
              <a:lnSpc>
                <a:spcPct val="90000"/>
              </a:lnSpc>
            </a:pPr>
            <a:r>
              <a:rPr lang="en-US" altLang="en-US" sz="1800" dirty="0">
                <a:latin typeface="+mn-lt"/>
              </a:rPr>
              <a:t>Glory of God – His magnificence and splendor </a:t>
            </a:r>
          </a:p>
          <a:p>
            <a:pPr lvl="3" eaLnBrk="1" hangingPunct="1">
              <a:lnSpc>
                <a:spcPct val="90000"/>
              </a:lnSpc>
            </a:pPr>
            <a:r>
              <a:rPr lang="en-US" altLang="en-US" sz="1600" dirty="0">
                <a:latin typeface="+mn-lt"/>
              </a:rPr>
              <a:t>“Of the nature and acts of God in self-manifestation – what He essentially is and does, as exhibited in the way he reveals Himself, and particularly in the person of Christ”</a:t>
            </a:r>
          </a:p>
        </p:txBody>
      </p:sp>
    </p:spTree>
    <p:extLst>
      <p:ext uri="{BB962C8B-B14F-4D97-AF65-F5344CB8AC3E}">
        <p14:creationId xmlns:p14="http://schemas.microsoft.com/office/powerpoint/2010/main" val="35322837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dissolve">
                                      <p:cBhvr>
                                        <p:cTn id="12" dur="500"/>
                                        <p:tgtEl>
                                          <p:spTgt spid="4099">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animEffect transition="in" filter="dissolve">
                                      <p:cBhvr>
                                        <p:cTn id="15" dur="500"/>
                                        <p:tgtEl>
                                          <p:spTgt spid="409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099">
                                            <p:txEl>
                                              <p:pRg st="5" end="5"/>
                                            </p:txEl>
                                          </p:spTgt>
                                        </p:tgtEl>
                                        <p:attrNameLst>
                                          <p:attrName>style.visibility</p:attrName>
                                        </p:attrNameLst>
                                      </p:cBhvr>
                                      <p:to>
                                        <p:strVal val="visible"/>
                                      </p:to>
                                    </p:set>
                                    <p:animEffect transition="in" filter="dissolve">
                                      <p:cBhvr>
                                        <p:cTn id="20" dur="500"/>
                                        <p:tgtEl>
                                          <p:spTgt spid="4099">
                                            <p:txEl>
                                              <p:pRg st="5" end="5"/>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animEffect transition="in" filter="dissolve">
                                      <p:cBhvr>
                                        <p:cTn id="23" dur="500"/>
                                        <p:tgtEl>
                                          <p:spTgt spid="4099">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099">
                                            <p:txEl>
                                              <p:pRg st="7" end="7"/>
                                            </p:txEl>
                                          </p:spTgt>
                                        </p:tgtEl>
                                        <p:attrNameLst>
                                          <p:attrName>style.visibility</p:attrName>
                                        </p:attrNameLst>
                                      </p:cBhvr>
                                      <p:to>
                                        <p:strVal val="visible"/>
                                      </p:to>
                                    </p:set>
                                    <p:animEffect transition="in" filter="dissolve">
                                      <p:cBhvr>
                                        <p:cTn id="26" dur="500"/>
                                        <p:tgtEl>
                                          <p:spTgt spid="4099">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animEffect transition="in" filter="dissolve">
                                      <p:cBhvr>
                                        <p:cTn id="29" dur="500"/>
                                        <p:tgtEl>
                                          <p:spTgt spid="4099">
                                            <p:txEl>
                                              <p:pRg st="8" end="8"/>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099">
                                            <p:txEl>
                                              <p:pRg st="9" end="9"/>
                                            </p:txEl>
                                          </p:spTgt>
                                        </p:tgtEl>
                                        <p:attrNameLst>
                                          <p:attrName>style.visibility</p:attrName>
                                        </p:attrNameLst>
                                      </p:cBhvr>
                                      <p:to>
                                        <p:strVal val="visible"/>
                                      </p:to>
                                    </p:set>
                                    <p:animEffect transition="in" filter="dissolve">
                                      <p:cBhvr>
                                        <p:cTn id="32" dur="500"/>
                                        <p:tgtEl>
                                          <p:spTgt spid="4099">
                                            <p:txEl>
                                              <p:pRg st="9" end="9"/>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099">
                                            <p:txEl>
                                              <p:pRg st="10" end="10"/>
                                            </p:txEl>
                                          </p:spTgt>
                                        </p:tgtEl>
                                        <p:attrNameLst>
                                          <p:attrName>style.visibility</p:attrName>
                                        </p:attrNameLst>
                                      </p:cBhvr>
                                      <p:to>
                                        <p:strVal val="visible"/>
                                      </p:to>
                                    </p:set>
                                    <p:animEffect transition="in" filter="dissolve">
                                      <p:cBhvr>
                                        <p:cTn id="35"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eaLnBrk="1" hangingPunct="1"/>
            <a:r>
              <a:rPr lang="en-US" altLang="en-US" sz="3600" dirty="0">
                <a:solidFill>
                  <a:schemeClr val="accent4">
                    <a:lumMod val="75000"/>
                  </a:schemeClr>
                </a:solidFill>
                <a:latin typeface="+mn-lt"/>
              </a:rPr>
              <a:t>Peter’s Experience in Relationship</a:t>
            </a:r>
            <a:br>
              <a:rPr lang="en-US" altLang="en-US" sz="3600" dirty="0">
                <a:solidFill>
                  <a:schemeClr val="accent4">
                    <a:lumMod val="75000"/>
                  </a:schemeClr>
                </a:solidFill>
                <a:latin typeface="+mn-lt"/>
              </a:rPr>
            </a:br>
            <a:r>
              <a:rPr lang="en-US" altLang="en-US" sz="3600" dirty="0">
                <a:solidFill>
                  <a:schemeClr val="accent4">
                    <a:lumMod val="75000"/>
                  </a:schemeClr>
                </a:solidFill>
                <a:latin typeface="+mn-lt"/>
              </a:rPr>
              <a:t>to the Theme of First Peter</a:t>
            </a:r>
          </a:p>
        </p:txBody>
      </p:sp>
      <p:sp>
        <p:nvSpPr>
          <p:cNvPr id="9219" name="Rectangle 3"/>
          <p:cNvSpPr>
            <a:spLocks noGrp="1" noChangeArrowheads="1"/>
          </p:cNvSpPr>
          <p:nvPr>
            <p:ph type="body" idx="1"/>
          </p:nvPr>
        </p:nvSpPr>
        <p:spPr/>
        <p:txBody>
          <a:bodyPr/>
          <a:lstStyle/>
          <a:p>
            <a:pPr eaLnBrk="1" hangingPunct="1"/>
            <a:r>
              <a:rPr lang="en-US" altLang="en-US" dirty="0">
                <a:latin typeface="+mn-lt"/>
              </a:rPr>
              <a:t>Did he witness Jesus suffering?</a:t>
            </a:r>
          </a:p>
          <a:p>
            <a:pPr eaLnBrk="1" hangingPunct="1"/>
            <a:r>
              <a:rPr lang="en-US" altLang="en-US" dirty="0">
                <a:latin typeface="+mn-lt"/>
              </a:rPr>
              <a:t>Did he suffer himself as a Christian?</a:t>
            </a:r>
          </a:p>
          <a:p>
            <a:pPr lvl="1" eaLnBrk="1" hangingPunct="1"/>
            <a:r>
              <a:rPr lang="en-US" altLang="en-US" dirty="0">
                <a:latin typeface="+mn-lt"/>
              </a:rPr>
              <a:t>Did he experience persecution?</a:t>
            </a:r>
          </a:p>
          <a:p>
            <a:pPr lvl="1" eaLnBrk="1" hangingPunct="1"/>
            <a:r>
              <a:rPr lang="en-US" altLang="en-US" dirty="0">
                <a:latin typeface="+mn-lt"/>
              </a:rPr>
              <a:t>Did he ever fail during trials?</a:t>
            </a:r>
          </a:p>
          <a:p>
            <a:pPr lvl="1" eaLnBrk="1" hangingPunct="1"/>
            <a:r>
              <a:rPr lang="en-US" altLang="en-US" dirty="0">
                <a:latin typeface="+mn-lt"/>
              </a:rPr>
              <a:t>Did he persevere despite great pressure?</a:t>
            </a:r>
          </a:p>
          <a:p>
            <a:pPr eaLnBrk="1" hangingPunct="1"/>
            <a:r>
              <a:rPr lang="en-US" altLang="en-US" dirty="0">
                <a:latin typeface="+mn-lt"/>
              </a:rPr>
              <a:t>Did he witness Jesus being glorified?</a:t>
            </a:r>
          </a:p>
        </p:txBody>
      </p:sp>
    </p:spTree>
    <p:extLst>
      <p:ext uri="{BB962C8B-B14F-4D97-AF65-F5344CB8AC3E}">
        <p14:creationId xmlns:p14="http://schemas.microsoft.com/office/powerpoint/2010/main" val="20318256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dissolve">
                                      <p:cBhvr>
                                        <p:cTn id="12" dur="500"/>
                                        <p:tgtEl>
                                          <p:spTgt spid="921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dissolve">
                                      <p:cBhvr>
                                        <p:cTn id="15" dur="500"/>
                                        <p:tgtEl>
                                          <p:spTgt spid="921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animEffect transition="in" filter="dissolve">
                                      <p:cBhvr>
                                        <p:cTn id="18" dur="500"/>
                                        <p:tgtEl>
                                          <p:spTgt spid="921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dissolv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dissolv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3"/>
          <p:cNvSpPr>
            <a:spLocks noChangeArrowheads="1"/>
          </p:cNvSpPr>
          <p:nvPr/>
        </p:nvSpPr>
        <p:spPr bwMode="auto">
          <a:xfrm>
            <a:off x="0" y="0"/>
            <a:ext cx="9144000" cy="57150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latin typeface="+mn-lt"/>
            </a:endParaRPr>
          </a:p>
        </p:txBody>
      </p:sp>
      <p:sp>
        <p:nvSpPr>
          <p:cNvPr id="3075" name="Line 2"/>
          <p:cNvSpPr>
            <a:spLocks noChangeShapeType="1"/>
          </p:cNvSpPr>
          <p:nvPr/>
        </p:nvSpPr>
        <p:spPr bwMode="auto">
          <a:xfrm>
            <a:off x="304800" y="2730500"/>
            <a:ext cx="8458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Line 3"/>
          <p:cNvSpPr>
            <a:spLocks noChangeShapeType="1"/>
          </p:cNvSpPr>
          <p:nvPr/>
        </p:nvSpPr>
        <p:spPr bwMode="auto">
          <a:xfrm flipV="1">
            <a:off x="2133600" y="762000"/>
            <a:ext cx="0" cy="146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4"/>
          <p:cNvSpPr txBox="1">
            <a:spLocks noChangeArrowheads="1"/>
          </p:cNvSpPr>
          <p:nvPr/>
        </p:nvSpPr>
        <p:spPr bwMode="auto">
          <a:xfrm>
            <a:off x="18732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60</a:t>
            </a:r>
          </a:p>
        </p:txBody>
      </p:sp>
      <p:sp>
        <p:nvSpPr>
          <p:cNvPr id="3078" name="Text Box 5"/>
          <p:cNvSpPr txBox="1">
            <a:spLocks noChangeArrowheads="1"/>
          </p:cNvSpPr>
          <p:nvPr/>
        </p:nvSpPr>
        <p:spPr bwMode="auto">
          <a:xfrm>
            <a:off x="5778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58</a:t>
            </a:r>
          </a:p>
        </p:txBody>
      </p:sp>
      <p:sp>
        <p:nvSpPr>
          <p:cNvPr id="3079" name="Text Box 6"/>
          <p:cNvSpPr txBox="1">
            <a:spLocks noChangeArrowheads="1"/>
          </p:cNvSpPr>
          <p:nvPr/>
        </p:nvSpPr>
        <p:spPr bwMode="auto">
          <a:xfrm>
            <a:off x="304800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62</a:t>
            </a:r>
          </a:p>
        </p:txBody>
      </p:sp>
      <p:sp>
        <p:nvSpPr>
          <p:cNvPr id="3080" name="Text Box 7"/>
          <p:cNvSpPr txBox="1">
            <a:spLocks noChangeArrowheads="1"/>
          </p:cNvSpPr>
          <p:nvPr/>
        </p:nvSpPr>
        <p:spPr bwMode="auto">
          <a:xfrm>
            <a:off x="441960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64</a:t>
            </a:r>
          </a:p>
        </p:txBody>
      </p:sp>
      <p:sp>
        <p:nvSpPr>
          <p:cNvPr id="3081" name="Text Box 8"/>
          <p:cNvSpPr txBox="1">
            <a:spLocks noChangeArrowheads="1"/>
          </p:cNvSpPr>
          <p:nvPr/>
        </p:nvSpPr>
        <p:spPr bwMode="auto">
          <a:xfrm>
            <a:off x="57594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66</a:t>
            </a:r>
          </a:p>
        </p:txBody>
      </p:sp>
      <p:sp>
        <p:nvSpPr>
          <p:cNvPr id="3082" name="Text Box 9"/>
          <p:cNvSpPr txBox="1">
            <a:spLocks noChangeArrowheads="1"/>
          </p:cNvSpPr>
          <p:nvPr/>
        </p:nvSpPr>
        <p:spPr bwMode="auto">
          <a:xfrm>
            <a:off x="70548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68</a:t>
            </a:r>
          </a:p>
        </p:txBody>
      </p:sp>
      <p:sp>
        <p:nvSpPr>
          <p:cNvPr id="3083" name="Text Box 10"/>
          <p:cNvSpPr txBox="1">
            <a:spLocks noChangeArrowheads="1"/>
          </p:cNvSpPr>
          <p:nvPr/>
        </p:nvSpPr>
        <p:spPr bwMode="auto">
          <a:xfrm>
            <a:off x="81216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70</a:t>
            </a:r>
          </a:p>
        </p:txBody>
      </p:sp>
      <p:sp>
        <p:nvSpPr>
          <p:cNvPr id="3084" name="Text Box 11"/>
          <p:cNvSpPr txBox="1">
            <a:spLocks noChangeArrowheads="1"/>
          </p:cNvSpPr>
          <p:nvPr/>
        </p:nvSpPr>
        <p:spPr bwMode="auto">
          <a:xfrm>
            <a:off x="1627523" y="63500"/>
            <a:ext cx="10470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latin typeface="+mn-lt"/>
              </a:rPr>
              <a:t>Paul to</a:t>
            </a:r>
          </a:p>
          <a:p>
            <a:pPr algn="ctr"/>
            <a:r>
              <a:rPr lang="en-US" altLang="en-US">
                <a:latin typeface="+mn-lt"/>
              </a:rPr>
              <a:t>Rome</a:t>
            </a:r>
          </a:p>
        </p:txBody>
      </p:sp>
      <p:sp>
        <p:nvSpPr>
          <p:cNvPr id="3085" name="Text Box 12"/>
          <p:cNvSpPr txBox="1">
            <a:spLocks noChangeArrowheads="1"/>
          </p:cNvSpPr>
          <p:nvPr/>
        </p:nvSpPr>
        <p:spPr bwMode="auto">
          <a:xfrm>
            <a:off x="102842" y="4122899"/>
            <a:ext cx="134530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latin typeface="+mn-lt"/>
              </a:rPr>
              <a:t>Romans</a:t>
            </a:r>
          </a:p>
          <a:p>
            <a:pPr algn="ctr"/>
            <a:r>
              <a:rPr lang="en-US" altLang="en-US" dirty="0">
                <a:latin typeface="+mn-lt"/>
              </a:rPr>
              <a:t>written;</a:t>
            </a:r>
          </a:p>
          <a:p>
            <a:pPr algn="ctr"/>
            <a:r>
              <a:rPr lang="en-US" altLang="en-US" dirty="0">
                <a:latin typeface="+mn-lt"/>
              </a:rPr>
              <a:t>Peter not</a:t>
            </a:r>
          </a:p>
          <a:p>
            <a:pPr algn="ctr"/>
            <a:r>
              <a:rPr lang="en-US" altLang="en-US" dirty="0">
                <a:latin typeface="+mn-lt"/>
              </a:rPr>
              <a:t>in Rome</a:t>
            </a:r>
          </a:p>
        </p:txBody>
      </p:sp>
      <p:sp>
        <p:nvSpPr>
          <p:cNvPr id="3086" name="Line 13"/>
          <p:cNvSpPr>
            <a:spLocks noChangeShapeType="1"/>
          </p:cNvSpPr>
          <p:nvPr/>
        </p:nvSpPr>
        <p:spPr bwMode="auto">
          <a:xfrm>
            <a:off x="685800" y="2857500"/>
            <a:ext cx="0" cy="139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Text Box 14"/>
          <p:cNvSpPr txBox="1">
            <a:spLocks noChangeArrowheads="1"/>
          </p:cNvSpPr>
          <p:nvPr/>
        </p:nvSpPr>
        <p:spPr bwMode="auto">
          <a:xfrm>
            <a:off x="4094886" y="4087813"/>
            <a:ext cx="12957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dirty="0">
                <a:latin typeface="+mn-lt"/>
              </a:rPr>
              <a:t>Great</a:t>
            </a:r>
          </a:p>
          <a:p>
            <a:pPr algn="ctr"/>
            <a:r>
              <a:rPr lang="en-US" altLang="en-US" sz="2800" dirty="0">
                <a:latin typeface="+mn-lt"/>
              </a:rPr>
              <a:t>fire in</a:t>
            </a:r>
          </a:p>
          <a:p>
            <a:pPr algn="ctr"/>
            <a:r>
              <a:rPr lang="en-US" altLang="en-US" sz="2800" dirty="0">
                <a:latin typeface="+mn-lt"/>
              </a:rPr>
              <a:t>Rome</a:t>
            </a:r>
          </a:p>
        </p:txBody>
      </p:sp>
      <p:sp>
        <p:nvSpPr>
          <p:cNvPr id="3088" name="Line 15"/>
          <p:cNvSpPr>
            <a:spLocks noChangeShapeType="1"/>
          </p:cNvSpPr>
          <p:nvPr/>
        </p:nvSpPr>
        <p:spPr bwMode="auto">
          <a:xfrm>
            <a:off x="4724400" y="2857500"/>
            <a:ext cx="0" cy="1206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Line 16"/>
          <p:cNvSpPr>
            <a:spLocks noChangeShapeType="1"/>
          </p:cNvSpPr>
          <p:nvPr/>
        </p:nvSpPr>
        <p:spPr bwMode="auto">
          <a:xfrm flipV="1">
            <a:off x="4800600" y="1587500"/>
            <a:ext cx="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Text Box 17"/>
          <p:cNvSpPr txBox="1">
            <a:spLocks noChangeArrowheads="1"/>
          </p:cNvSpPr>
          <p:nvPr/>
        </p:nvSpPr>
        <p:spPr bwMode="auto">
          <a:xfrm>
            <a:off x="3847255" y="293688"/>
            <a:ext cx="166539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latin typeface="+mn-lt"/>
              </a:rPr>
              <a:t>Beginning</a:t>
            </a:r>
          </a:p>
          <a:p>
            <a:pPr algn="ctr"/>
            <a:r>
              <a:rPr lang="en-US" altLang="en-US">
                <a:latin typeface="+mn-lt"/>
              </a:rPr>
              <a:t>of</a:t>
            </a:r>
          </a:p>
          <a:p>
            <a:pPr algn="ctr"/>
            <a:r>
              <a:rPr lang="en-US" altLang="en-US">
                <a:latin typeface="+mn-lt"/>
              </a:rPr>
              <a:t>Nero’s</a:t>
            </a:r>
          </a:p>
          <a:p>
            <a:pPr algn="ctr"/>
            <a:r>
              <a:rPr lang="en-US" altLang="en-US">
                <a:latin typeface="+mn-lt"/>
              </a:rPr>
              <a:t>persecution</a:t>
            </a:r>
          </a:p>
        </p:txBody>
      </p:sp>
      <p:sp>
        <p:nvSpPr>
          <p:cNvPr id="3091" name="Text Box 18"/>
          <p:cNvSpPr txBox="1">
            <a:spLocks noChangeArrowheads="1"/>
          </p:cNvSpPr>
          <p:nvPr/>
        </p:nvSpPr>
        <p:spPr bwMode="auto">
          <a:xfrm>
            <a:off x="2577131" y="4156443"/>
            <a:ext cx="12747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latin typeface="+mn-lt"/>
              </a:rPr>
              <a:t>Mark</a:t>
            </a:r>
          </a:p>
          <a:p>
            <a:pPr algn="ctr"/>
            <a:r>
              <a:rPr lang="en-US" altLang="en-US" dirty="0">
                <a:latin typeface="+mn-lt"/>
              </a:rPr>
              <a:t>in</a:t>
            </a:r>
          </a:p>
          <a:p>
            <a:pPr algn="ctr"/>
            <a:r>
              <a:rPr lang="en-US" altLang="en-US" dirty="0">
                <a:latin typeface="+mn-lt"/>
              </a:rPr>
              <a:t>Rome</a:t>
            </a:r>
          </a:p>
          <a:p>
            <a:pPr algn="ctr"/>
            <a:r>
              <a:rPr lang="en-US" altLang="en-US" dirty="0">
                <a:latin typeface="+mn-lt"/>
              </a:rPr>
              <a:t>Col. 4:10</a:t>
            </a:r>
          </a:p>
        </p:txBody>
      </p:sp>
      <p:sp>
        <p:nvSpPr>
          <p:cNvPr id="3092" name="Text Box 19"/>
          <p:cNvSpPr txBox="1">
            <a:spLocks noChangeArrowheads="1"/>
          </p:cNvSpPr>
          <p:nvPr/>
        </p:nvSpPr>
        <p:spPr bwMode="auto">
          <a:xfrm>
            <a:off x="4876800" y="3111500"/>
            <a:ext cx="14511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mn-lt"/>
              </a:rPr>
              <a:t>Peter</a:t>
            </a:r>
          </a:p>
          <a:p>
            <a:r>
              <a:rPr lang="en-US" altLang="en-US">
                <a:latin typeface="+mn-lt"/>
              </a:rPr>
              <a:t>killed</a:t>
            </a:r>
          </a:p>
          <a:p>
            <a:r>
              <a:rPr lang="en-US" altLang="en-US">
                <a:latin typeface="+mn-lt"/>
              </a:rPr>
              <a:t>(tradition)</a:t>
            </a:r>
          </a:p>
        </p:txBody>
      </p:sp>
      <p:sp>
        <p:nvSpPr>
          <p:cNvPr id="3093" name="Line 20"/>
          <p:cNvSpPr>
            <a:spLocks noChangeShapeType="1"/>
          </p:cNvSpPr>
          <p:nvPr/>
        </p:nvSpPr>
        <p:spPr bwMode="auto">
          <a:xfrm>
            <a:off x="5029200" y="2794000"/>
            <a:ext cx="0" cy="317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Text Box 21"/>
          <p:cNvSpPr txBox="1">
            <a:spLocks noChangeArrowheads="1"/>
          </p:cNvSpPr>
          <p:nvPr/>
        </p:nvSpPr>
        <p:spPr bwMode="auto">
          <a:xfrm>
            <a:off x="7040564" y="3111500"/>
            <a:ext cx="14511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mn-lt"/>
              </a:rPr>
              <a:t>Paul</a:t>
            </a:r>
          </a:p>
          <a:p>
            <a:r>
              <a:rPr lang="en-US" altLang="en-US">
                <a:latin typeface="+mn-lt"/>
              </a:rPr>
              <a:t>killed</a:t>
            </a:r>
          </a:p>
          <a:p>
            <a:r>
              <a:rPr lang="en-US" altLang="en-US">
                <a:latin typeface="+mn-lt"/>
              </a:rPr>
              <a:t>(tradition)</a:t>
            </a:r>
          </a:p>
        </p:txBody>
      </p:sp>
      <p:sp>
        <p:nvSpPr>
          <p:cNvPr id="3095" name="Line 22"/>
          <p:cNvSpPr>
            <a:spLocks noChangeShapeType="1"/>
          </p:cNvSpPr>
          <p:nvPr/>
        </p:nvSpPr>
        <p:spPr bwMode="auto">
          <a:xfrm>
            <a:off x="7391400" y="2794000"/>
            <a:ext cx="0" cy="317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Text Box 23"/>
          <p:cNvSpPr txBox="1">
            <a:spLocks noChangeArrowheads="1"/>
          </p:cNvSpPr>
          <p:nvPr/>
        </p:nvSpPr>
        <p:spPr bwMode="auto">
          <a:xfrm>
            <a:off x="5557917" y="317500"/>
            <a:ext cx="10999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latin typeface="+mn-lt"/>
              </a:rPr>
              <a:t>Jewish </a:t>
            </a:r>
          </a:p>
          <a:p>
            <a:pPr algn="ctr"/>
            <a:r>
              <a:rPr lang="en-US" altLang="en-US">
                <a:latin typeface="+mn-lt"/>
              </a:rPr>
              <a:t>War</a:t>
            </a:r>
          </a:p>
          <a:p>
            <a:pPr algn="ctr"/>
            <a:r>
              <a:rPr lang="en-US" altLang="en-US">
                <a:latin typeface="+mn-lt"/>
              </a:rPr>
              <a:t>begins</a:t>
            </a:r>
          </a:p>
        </p:txBody>
      </p:sp>
      <p:sp>
        <p:nvSpPr>
          <p:cNvPr id="3097" name="Line 24"/>
          <p:cNvSpPr>
            <a:spLocks noChangeShapeType="1"/>
          </p:cNvSpPr>
          <p:nvPr/>
        </p:nvSpPr>
        <p:spPr bwMode="auto">
          <a:xfrm flipV="1">
            <a:off x="6096000" y="14605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Text Box 25"/>
          <p:cNvSpPr txBox="1">
            <a:spLocks noChangeArrowheads="1"/>
          </p:cNvSpPr>
          <p:nvPr/>
        </p:nvSpPr>
        <p:spPr bwMode="auto">
          <a:xfrm>
            <a:off x="7319976" y="317500"/>
            <a:ext cx="14430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a:latin typeface="+mn-lt"/>
              </a:rPr>
              <a:t>Jerusalem</a:t>
            </a:r>
          </a:p>
          <a:p>
            <a:pPr algn="r"/>
            <a:r>
              <a:rPr lang="en-US" altLang="en-US">
                <a:latin typeface="+mn-lt"/>
              </a:rPr>
              <a:t>destroyed</a:t>
            </a:r>
          </a:p>
        </p:txBody>
      </p:sp>
      <p:sp>
        <p:nvSpPr>
          <p:cNvPr id="3099" name="Line 26"/>
          <p:cNvSpPr>
            <a:spLocks noChangeShapeType="1"/>
          </p:cNvSpPr>
          <p:nvPr/>
        </p:nvSpPr>
        <p:spPr bwMode="auto">
          <a:xfrm flipV="1">
            <a:off x="8458200" y="10795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Line 27"/>
          <p:cNvSpPr>
            <a:spLocks noChangeShapeType="1"/>
          </p:cNvSpPr>
          <p:nvPr/>
        </p:nvSpPr>
        <p:spPr bwMode="auto">
          <a:xfrm>
            <a:off x="3200400" y="2857500"/>
            <a:ext cx="0" cy="127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Text Box 28"/>
          <p:cNvSpPr txBox="1">
            <a:spLocks noChangeArrowheads="1"/>
          </p:cNvSpPr>
          <p:nvPr/>
        </p:nvSpPr>
        <p:spPr bwMode="auto">
          <a:xfrm>
            <a:off x="6522110" y="4311829"/>
            <a:ext cx="159954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altLang="en-US" dirty="0">
                <a:latin typeface="+mn-lt"/>
              </a:rPr>
              <a:t>Mark</a:t>
            </a:r>
          </a:p>
          <a:p>
            <a:pPr>
              <a:lnSpc>
                <a:spcPct val="80000"/>
              </a:lnSpc>
            </a:pPr>
            <a:r>
              <a:rPr lang="en-US" altLang="en-US" dirty="0">
                <a:latin typeface="+mn-lt"/>
              </a:rPr>
              <a:t>called to</a:t>
            </a:r>
          </a:p>
          <a:p>
            <a:pPr>
              <a:lnSpc>
                <a:spcPct val="80000"/>
              </a:lnSpc>
            </a:pPr>
            <a:r>
              <a:rPr lang="en-US" altLang="en-US" dirty="0">
                <a:latin typeface="+mn-lt"/>
              </a:rPr>
              <a:t>Rome</a:t>
            </a:r>
          </a:p>
          <a:p>
            <a:pPr>
              <a:lnSpc>
                <a:spcPct val="80000"/>
              </a:lnSpc>
            </a:pPr>
            <a:r>
              <a:rPr lang="en-US" altLang="en-US" dirty="0">
                <a:latin typeface="+mn-lt"/>
              </a:rPr>
              <a:t>2 Tim. 4:11</a:t>
            </a:r>
          </a:p>
        </p:txBody>
      </p:sp>
      <p:sp>
        <p:nvSpPr>
          <p:cNvPr id="3102" name="Line 29"/>
          <p:cNvSpPr>
            <a:spLocks noChangeShapeType="1"/>
          </p:cNvSpPr>
          <p:nvPr/>
        </p:nvSpPr>
        <p:spPr bwMode="auto">
          <a:xfrm flipV="1">
            <a:off x="7010400" y="2857500"/>
            <a:ext cx="0" cy="139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Text Box 30"/>
          <p:cNvSpPr txBox="1">
            <a:spLocks noChangeArrowheads="1"/>
          </p:cNvSpPr>
          <p:nvPr/>
        </p:nvSpPr>
        <p:spPr bwMode="auto">
          <a:xfrm>
            <a:off x="3826037" y="3302000"/>
            <a:ext cx="9188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0070C0"/>
                </a:solidFill>
                <a:latin typeface="+mn-lt"/>
              </a:rPr>
              <a:t>2 Pet.</a:t>
            </a:r>
          </a:p>
          <a:p>
            <a:pPr algn="ctr"/>
            <a:r>
              <a:rPr lang="en-US" altLang="en-US" b="1" dirty="0">
                <a:solidFill>
                  <a:srgbClr val="0070C0"/>
                </a:solidFill>
                <a:latin typeface="+mn-lt"/>
              </a:rPr>
              <a:t>?</a:t>
            </a:r>
          </a:p>
        </p:txBody>
      </p:sp>
      <p:sp>
        <p:nvSpPr>
          <p:cNvPr id="3104" name="Line 31"/>
          <p:cNvSpPr>
            <a:spLocks noChangeShapeType="1"/>
          </p:cNvSpPr>
          <p:nvPr/>
        </p:nvSpPr>
        <p:spPr bwMode="auto">
          <a:xfrm>
            <a:off x="4495800" y="2794000"/>
            <a:ext cx="0"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 name="Text Box 32"/>
          <p:cNvSpPr txBox="1">
            <a:spLocks noChangeArrowheads="1"/>
          </p:cNvSpPr>
          <p:nvPr/>
        </p:nvSpPr>
        <p:spPr bwMode="auto">
          <a:xfrm>
            <a:off x="1237541" y="3048000"/>
            <a:ext cx="142699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b="1" dirty="0">
                <a:solidFill>
                  <a:srgbClr val="0070C0"/>
                </a:solidFill>
                <a:latin typeface="+mn-lt"/>
              </a:rPr>
              <a:t>1 Peter</a:t>
            </a:r>
          </a:p>
          <a:p>
            <a:pPr algn="ctr"/>
            <a:r>
              <a:rPr lang="en-US" altLang="en-US" sz="3200" b="1" dirty="0">
                <a:solidFill>
                  <a:srgbClr val="0070C0"/>
                </a:solidFill>
                <a:latin typeface="+mn-lt"/>
              </a:rPr>
              <a:t>?</a:t>
            </a:r>
          </a:p>
        </p:txBody>
      </p:sp>
    </p:spTree>
    <p:extLst>
      <p:ext uri="{BB962C8B-B14F-4D97-AF65-F5344CB8AC3E}">
        <p14:creationId xmlns:p14="http://schemas.microsoft.com/office/powerpoint/2010/main" val="4022327381"/>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49204"/>
            <a:ext cx="8229600" cy="833022"/>
          </a:xfrm>
        </p:spPr>
        <p:txBody>
          <a:bodyPr>
            <a:normAutofit/>
          </a:bodyPr>
          <a:lstStyle/>
          <a:p>
            <a:r>
              <a:rPr lang="en-US" sz="4000" dirty="0">
                <a:solidFill>
                  <a:schemeClr val="accent4">
                    <a:lumMod val="75000"/>
                  </a:schemeClr>
                </a:solidFill>
                <a:latin typeface="+mn-lt"/>
              </a:rPr>
              <a:t>Class Lesson Schedule</a:t>
            </a:r>
          </a:p>
        </p:txBody>
      </p:sp>
      <p:sp>
        <p:nvSpPr>
          <p:cNvPr id="4191" name="Slide Number Placeholder 5"/>
          <p:cNvSpPr>
            <a:spLocks noGrp="1"/>
          </p:cNvSpPr>
          <p:nvPr>
            <p:ph type="sldNum" sz="quarter" idx="12"/>
          </p:nvPr>
        </p:nvSpPr>
        <p:spPr>
          <a:noFill/>
        </p:spPr>
        <p:txBody>
          <a:bodyPr/>
          <a:lstStyle/>
          <a:p>
            <a:fld id="{C94579D9-E87A-4F3F-B82A-0393A1ACDF25}" type="slidenum">
              <a:rPr lang="en-US" smtClean="0"/>
              <a:pPr/>
              <a:t>3</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000898537"/>
              </p:ext>
            </p:extLst>
          </p:nvPr>
        </p:nvGraphicFramePr>
        <p:xfrm>
          <a:off x="171450" y="589079"/>
          <a:ext cx="8829674" cy="4858804"/>
        </p:xfrm>
        <a:graphic>
          <a:graphicData uri="http://schemas.openxmlformats.org/drawingml/2006/table">
            <a:tbl>
              <a:tblPr>
                <a:tableStyleId>{5C22544A-7EE6-4342-B048-85BDC9FD1C3A}</a:tableStyleId>
              </a:tblPr>
              <a:tblGrid>
                <a:gridCol w="751077">
                  <a:extLst>
                    <a:ext uri="{9D8B030D-6E8A-4147-A177-3AD203B41FA5}">
                      <a16:colId xmlns:a16="http://schemas.microsoft.com/office/drawing/2014/main" val="20000"/>
                    </a:ext>
                  </a:extLst>
                </a:gridCol>
                <a:gridCol w="4497542">
                  <a:extLst>
                    <a:ext uri="{9D8B030D-6E8A-4147-A177-3AD203B41FA5}">
                      <a16:colId xmlns:a16="http://schemas.microsoft.com/office/drawing/2014/main" val="20001"/>
                    </a:ext>
                  </a:extLst>
                </a:gridCol>
                <a:gridCol w="1055391">
                  <a:extLst>
                    <a:ext uri="{9D8B030D-6E8A-4147-A177-3AD203B41FA5}">
                      <a16:colId xmlns:a16="http://schemas.microsoft.com/office/drawing/2014/main" val="20002"/>
                    </a:ext>
                  </a:extLst>
                </a:gridCol>
                <a:gridCol w="1002544">
                  <a:extLst>
                    <a:ext uri="{9D8B030D-6E8A-4147-A177-3AD203B41FA5}">
                      <a16:colId xmlns:a16="http://schemas.microsoft.com/office/drawing/2014/main" val="20003"/>
                    </a:ext>
                  </a:extLst>
                </a:gridCol>
                <a:gridCol w="1523120">
                  <a:extLst>
                    <a:ext uri="{9D8B030D-6E8A-4147-A177-3AD203B41FA5}">
                      <a16:colId xmlns:a16="http://schemas.microsoft.com/office/drawing/2014/main" val="20004"/>
                    </a:ext>
                  </a:extLst>
                </a:gridCol>
              </a:tblGrid>
              <a:tr h="242972">
                <a:tc>
                  <a:txBody>
                    <a:bodyPr/>
                    <a:lstStyle/>
                    <a:p>
                      <a:pPr marL="0" marR="0" algn="ctr">
                        <a:spcBef>
                          <a:spcPts val="0"/>
                        </a:spcBef>
                        <a:spcAft>
                          <a:spcPts val="0"/>
                        </a:spcAft>
                      </a:pPr>
                      <a:r>
                        <a:rPr lang="en-US" sz="1600" dirty="0">
                          <a:effectLst/>
                        </a:rPr>
                        <a:t>Lesson</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Title/Material</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Teacher</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Day</a:t>
                      </a:r>
                      <a:endParaRPr lang="en-US" sz="1050" dirty="0">
                        <a:effectLst/>
                        <a:latin typeface="Times New Roman"/>
                        <a:ea typeface="Times New Roman"/>
                      </a:endParaRPr>
                    </a:p>
                  </a:txBody>
                  <a:tcPr marL="47841" marR="47841" marT="0" marB="0"/>
                </a:tc>
                <a:tc>
                  <a:txBody>
                    <a:bodyPr/>
                    <a:lstStyle/>
                    <a:p>
                      <a:pPr marL="0" marR="39370" indent="68580" algn="ctr">
                        <a:spcBef>
                          <a:spcPts val="0"/>
                        </a:spcBef>
                        <a:spcAft>
                          <a:spcPts val="0"/>
                        </a:spcAft>
                      </a:pPr>
                      <a:r>
                        <a:rPr lang="en-US" sz="1600" dirty="0">
                          <a:effectLst/>
                        </a:rPr>
                        <a:t>Date</a:t>
                      </a:r>
                      <a:endParaRPr lang="en-US" sz="1050" dirty="0">
                        <a:effectLst/>
                        <a:latin typeface="Times New Roman"/>
                        <a:ea typeface="Times New Roman"/>
                      </a:endParaRPr>
                    </a:p>
                  </a:txBody>
                  <a:tcPr marL="47841" marR="47841" marT="0" marB="0"/>
                </a:tc>
                <a:extLst>
                  <a:ext uri="{0D108BD9-81ED-4DB2-BD59-A6C34878D82A}">
                    <a16:rowId xmlns:a16="http://schemas.microsoft.com/office/drawing/2014/main" val="10000"/>
                  </a:ext>
                </a:extLst>
              </a:tr>
              <a:tr h="212600">
                <a:tc>
                  <a:txBody>
                    <a:bodyPr/>
                    <a:lstStyle/>
                    <a:p>
                      <a:pPr marL="0" marR="0" algn="ctr">
                        <a:spcBef>
                          <a:spcPts val="0"/>
                        </a:spcBef>
                        <a:spcAft>
                          <a:spcPts val="0"/>
                        </a:spcAft>
                      </a:pPr>
                      <a:r>
                        <a:rPr lang="en-US" sz="1300" dirty="0">
                          <a:effectLst/>
                        </a:rPr>
                        <a:t>1</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Introduction to I Peter</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Russ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May 29,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01"/>
                  </a:ext>
                </a:extLst>
              </a:tr>
              <a:tr h="402471">
                <a:tc>
                  <a:txBody>
                    <a:bodyPr/>
                    <a:lstStyle/>
                    <a:p>
                      <a:pPr marL="0" marR="0" algn="ctr">
                        <a:spcBef>
                          <a:spcPts val="0"/>
                        </a:spcBef>
                        <a:spcAft>
                          <a:spcPts val="0"/>
                        </a:spcAft>
                      </a:pPr>
                      <a:r>
                        <a:rPr lang="en-US" sz="1300" b="1" dirty="0">
                          <a:effectLst/>
                        </a:rPr>
                        <a:t>2</a:t>
                      </a:r>
                    </a:p>
                    <a:p>
                      <a:pPr marL="0" marR="0" algn="ctr">
                        <a:spcBef>
                          <a:spcPts val="0"/>
                        </a:spcBef>
                        <a:spcAft>
                          <a:spcPts val="0"/>
                        </a:spcAft>
                      </a:pPr>
                      <a:r>
                        <a:rPr lang="en-US" sz="1300" dirty="0">
                          <a:effectLst/>
                        </a:rPr>
                        <a:t>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b="1" dirty="0">
                          <a:effectLst/>
                        </a:rPr>
                        <a:t>Stand Firm in Salvation (I Peter 1:1-12)  </a:t>
                      </a:r>
                      <a:endParaRPr lang="en-US" sz="1400" b="1"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b="1" dirty="0">
                          <a:effectLst/>
                        </a:rPr>
                        <a:t>Russ</a:t>
                      </a:r>
                      <a:endParaRPr lang="en-US" sz="1400" b="1"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b="1" dirty="0">
                          <a:effectLst/>
                        </a:rPr>
                        <a:t>Wednesday</a:t>
                      </a:r>
                      <a:endParaRPr lang="en-US" sz="1300" b="1"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b="1" dirty="0">
                          <a:effectLst/>
                        </a:rPr>
                        <a:t>June 1, 2016</a:t>
                      </a:r>
                      <a:endParaRPr lang="en-US" sz="1300" b="1" dirty="0">
                        <a:effectLst/>
                        <a:latin typeface="Times New Roman"/>
                        <a:ea typeface="Times New Roman"/>
                      </a:endParaRPr>
                    </a:p>
                  </a:txBody>
                  <a:tcPr marL="47841" marR="47841" marT="0" marB="0"/>
                </a:tc>
                <a:extLst>
                  <a:ext uri="{0D108BD9-81ED-4DB2-BD59-A6C34878D82A}">
                    <a16:rowId xmlns:a16="http://schemas.microsoft.com/office/drawing/2014/main" val="10002"/>
                  </a:ext>
                </a:extLst>
              </a:tr>
              <a:tr h="402471">
                <a:tc>
                  <a:txBody>
                    <a:bodyPr/>
                    <a:lstStyle/>
                    <a:p>
                      <a:pPr marL="0" marR="0" algn="ctr">
                        <a:spcBef>
                          <a:spcPts val="0"/>
                        </a:spcBef>
                        <a:spcAft>
                          <a:spcPts val="0"/>
                        </a:spcAft>
                      </a:pPr>
                      <a:r>
                        <a:rPr lang="en-US" sz="1300">
                          <a:effectLst/>
                        </a:rPr>
                        <a:t>3</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Stand Firm in Hope &amp; Holiness (I Peter 1:13-2:10)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Phillip</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5,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03"/>
                  </a:ext>
                </a:extLst>
              </a:tr>
              <a:tr h="212600">
                <a:tc>
                  <a:txBody>
                    <a:bodyPr/>
                    <a:lstStyle/>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VBS – Special Class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Wednesday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8,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04"/>
                  </a:ext>
                </a:extLst>
              </a:tr>
              <a:tr h="405365">
                <a:tc>
                  <a:txBody>
                    <a:bodyPr/>
                    <a:lstStyle/>
                    <a:p>
                      <a:pPr marL="0" marR="0" algn="ctr">
                        <a:spcBef>
                          <a:spcPts val="0"/>
                        </a:spcBef>
                        <a:spcAft>
                          <a:spcPts val="0"/>
                        </a:spcAft>
                      </a:pPr>
                      <a:r>
                        <a:rPr lang="en-US" sz="1300">
                          <a:effectLst/>
                        </a:rPr>
                        <a:t>4</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in Community and Family (I Peter 2:11-3:12)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Phillip</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p>
                    <a:p>
                      <a:pPr marL="0" marR="0">
                        <a:spcBef>
                          <a:spcPts val="0"/>
                        </a:spcBef>
                        <a:spcAft>
                          <a:spcPts val="0"/>
                        </a:spcAft>
                      </a:pPr>
                      <a:r>
                        <a:rPr lang="en-US" sz="1300" dirty="0">
                          <a:effectLst/>
                        </a:rPr>
                        <a:t>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12,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05"/>
                  </a:ext>
                </a:extLst>
              </a:tr>
              <a:tr h="402471">
                <a:tc>
                  <a:txBody>
                    <a:bodyPr/>
                    <a:lstStyle/>
                    <a:p>
                      <a:pPr marL="0" marR="0" algn="ctr">
                        <a:spcBef>
                          <a:spcPts val="0"/>
                        </a:spcBef>
                        <a:spcAft>
                          <a:spcPts val="0"/>
                        </a:spcAft>
                      </a:pPr>
                      <a:r>
                        <a:rPr lang="en-US" sz="1300">
                          <a:effectLst/>
                        </a:rPr>
                        <a:t>5</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Stand Firm in Zeal during Suffering (I Peter 3:13-4:19)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Phillip</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15,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06"/>
                  </a:ext>
                </a:extLst>
              </a:tr>
              <a:tr h="402471">
                <a:tc>
                  <a:txBody>
                    <a:bodyPr/>
                    <a:lstStyle/>
                    <a:p>
                      <a:pPr marL="0" marR="0" algn="ctr">
                        <a:spcBef>
                          <a:spcPts val="0"/>
                        </a:spcBef>
                        <a:spcAft>
                          <a:spcPts val="0"/>
                        </a:spcAft>
                      </a:pPr>
                      <a:r>
                        <a:rPr lang="en-US" sz="1300">
                          <a:effectLst/>
                        </a:rPr>
                        <a:t>6</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with the Chief Shepherd (I Peter 5:1-13)</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Phillip</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p>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19,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07"/>
                  </a:ext>
                </a:extLst>
              </a:tr>
              <a:tr h="212600">
                <a:tc>
                  <a:txBody>
                    <a:bodyPr/>
                    <a:lstStyle/>
                    <a:p>
                      <a:pPr marL="0" marR="0" algn="ctr">
                        <a:spcBef>
                          <a:spcPts val="0"/>
                        </a:spcBef>
                        <a:spcAft>
                          <a:spcPts val="0"/>
                        </a:spcAft>
                      </a:pPr>
                      <a:r>
                        <a:rPr lang="en-US" sz="1300">
                          <a:effectLst/>
                        </a:rPr>
                        <a:t>7</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Introduction to II Peter and Jude</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Russ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22,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08"/>
                  </a:ext>
                </a:extLst>
              </a:tr>
              <a:tr h="402471">
                <a:tc>
                  <a:txBody>
                    <a:bodyPr/>
                    <a:lstStyle/>
                    <a:p>
                      <a:pPr marL="0" marR="0" algn="ctr">
                        <a:spcBef>
                          <a:spcPts val="0"/>
                        </a:spcBef>
                        <a:spcAft>
                          <a:spcPts val="0"/>
                        </a:spcAft>
                      </a:pPr>
                      <a:r>
                        <a:rPr lang="en-US" sz="1300">
                          <a:effectLst/>
                        </a:rPr>
                        <a:t>8</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our Spiritual Growth (II Peter 1:1-21)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Phillip</a:t>
                      </a:r>
                    </a:p>
                    <a:p>
                      <a:pPr marL="0" marR="0">
                        <a:spcBef>
                          <a:spcPts val="0"/>
                        </a:spcBef>
                        <a:spcAft>
                          <a:spcPts val="0"/>
                        </a:spcAft>
                      </a:pPr>
                      <a:r>
                        <a:rPr lang="en-US" sz="1400" dirty="0">
                          <a:effectLst/>
                        </a:rPr>
                        <a:t>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26,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09"/>
                  </a:ext>
                </a:extLst>
              </a:tr>
              <a:tr h="339089">
                <a:tc>
                  <a:txBody>
                    <a:bodyPr/>
                    <a:lstStyle/>
                    <a:p>
                      <a:pPr marL="0" marR="0" algn="ctr">
                        <a:spcBef>
                          <a:spcPts val="0"/>
                        </a:spcBef>
                        <a:spcAft>
                          <a:spcPts val="0"/>
                        </a:spcAft>
                      </a:pPr>
                      <a:r>
                        <a:rPr lang="en-US" sz="1300" dirty="0">
                          <a:effectLst/>
                        </a:rPr>
                        <a:t>9 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Pure Doctrine and Pure Living (II Peter 2:1-22)</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Phillip</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Wednesday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29,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10"/>
                  </a:ext>
                </a:extLst>
              </a:tr>
              <a:tr h="326822">
                <a:tc>
                  <a:txBody>
                    <a:bodyPr/>
                    <a:lstStyle/>
                    <a:p>
                      <a:pPr marL="0" marR="0" algn="ctr">
                        <a:spcBef>
                          <a:spcPts val="0"/>
                        </a:spcBef>
                        <a:spcAft>
                          <a:spcPts val="0"/>
                        </a:spcAft>
                      </a:pPr>
                      <a:r>
                        <a:rPr lang="en-US" sz="1300">
                          <a:effectLst/>
                        </a:rPr>
                        <a:t>10</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Contending for the Faith (Jude)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Phillip</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3,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11"/>
                  </a:ext>
                </a:extLst>
              </a:tr>
              <a:tr h="326822">
                <a:tc>
                  <a:txBody>
                    <a:bodyPr/>
                    <a:lstStyle/>
                    <a:p>
                      <a:pPr marL="0" marR="0" algn="ctr">
                        <a:spcBef>
                          <a:spcPts val="0"/>
                        </a:spcBef>
                        <a:spcAft>
                          <a:spcPts val="0"/>
                        </a:spcAft>
                      </a:pPr>
                      <a:r>
                        <a:rPr lang="en-US" sz="1300">
                          <a:effectLst/>
                        </a:rPr>
                        <a:t>11</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our Insight (II Peter 3:1-18)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Phillip</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6,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12"/>
                  </a:ext>
                </a:extLst>
              </a:tr>
              <a:tr h="326822">
                <a:tc>
                  <a:txBody>
                    <a:bodyPr/>
                    <a:lstStyle/>
                    <a:p>
                      <a:pPr marL="0" marR="0" algn="ctr">
                        <a:spcBef>
                          <a:spcPts val="0"/>
                        </a:spcBef>
                        <a:spcAft>
                          <a:spcPts val="0"/>
                        </a:spcAft>
                      </a:pPr>
                      <a:r>
                        <a:rPr lang="en-US" sz="1300">
                          <a:effectLst/>
                        </a:rPr>
                        <a:t>12</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Grounded &amp; Growing in Difficult Times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Phillip</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10,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13"/>
                  </a:ext>
                </a:extLst>
              </a:tr>
              <a:tr h="212600">
                <a:tc>
                  <a:txBody>
                    <a:bodyPr/>
                    <a:lstStyle/>
                    <a:p>
                      <a:pPr marL="0" marR="0" algn="ctr">
                        <a:spcBef>
                          <a:spcPts val="0"/>
                        </a:spcBef>
                        <a:spcAft>
                          <a:spcPts val="0"/>
                        </a:spcAft>
                      </a:pPr>
                      <a:r>
                        <a:rPr lang="en-US" sz="1300">
                          <a:effectLst/>
                        </a:rPr>
                        <a:t>13</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Review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Phillip</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13, 2016</a:t>
                      </a:r>
                      <a:endParaRPr lang="en-US" sz="1300" dirty="0">
                        <a:effectLst/>
                        <a:latin typeface="Times New Roman"/>
                        <a:ea typeface="Times New Roman"/>
                      </a:endParaRPr>
                    </a:p>
                  </a:txBody>
                  <a:tcPr marL="47841" marR="47841" marT="0" marB="0"/>
                </a:tc>
                <a:extLst>
                  <a:ext uri="{0D108BD9-81ED-4DB2-BD59-A6C34878D82A}">
                    <a16:rowId xmlns:a16="http://schemas.microsoft.com/office/drawing/2014/main" val="10014"/>
                  </a:ext>
                </a:extLst>
              </a:tr>
            </a:tbl>
          </a:graphicData>
        </a:graphic>
      </p:graphicFrame>
      <p:sp>
        <p:nvSpPr>
          <p:cNvPr id="7" name="Rectangle 6"/>
          <p:cNvSpPr>
            <a:spLocks noChangeArrowheads="1"/>
          </p:cNvSpPr>
          <p:nvPr/>
        </p:nvSpPr>
        <p:spPr bwMode="auto">
          <a:xfrm>
            <a:off x="253980" y="3244523"/>
            <a:ext cx="8619909" cy="230832"/>
          </a:xfrm>
          <a:prstGeom prst="rect">
            <a:avLst/>
          </a:prstGeom>
          <a:solidFill>
            <a:schemeClr val="accent4">
              <a:lumMod val="60000"/>
              <a:lumOff val="40000"/>
              <a:alpha val="48000"/>
            </a:schemeClr>
          </a:solidFill>
          <a:ln w="28575">
            <a:solidFill>
              <a:srgbClr val="FFFF00"/>
            </a:solidFill>
            <a:miter lim="800000"/>
            <a:headEnd/>
            <a:tailEnd/>
          </a:ln>
        </p:spPr>
        <p:txBody>
          <a:bodyPr wrap="square" anchor="ctr">
            <a:spAutoFit/>
          </a:bodyPr>
          <a:lstStyle/>
          <a:p>
            <a:pPr>
              <a:defRPr/>
            </a:pPr>
            <a:endParaRPr lang="en-US">
              <a:latin typeface="Arial" pitchFamily="34" charset="0"/>
            </a:endParaRPr>
          </a:p>
        </p:txBody>
      </p:sp>
    </p:spTree>
    <p:extLst>
      <p:ext uri="{BB962C8B-B14F-4D97-AF65-F5344CB8AC3E}">
        <p14:creationId xmlns:p14="http://schemas.microsoft.com/office/powerpoint/2010/main" val="26450715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685800" y="810994"/>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ESV</a:t>
            </a:r>
          </a:p>
        </p:txBody>
      </p:sp>
      <p:sp>
        <p:nvSpPr>
          <p:cNvPr id="120835" name="Rectangle 3"/>
          <p:cNvSpPr>
            <a:spLocks noGrp="1" noChangeArrowheads="1"/>
          </p:cNvSpPr>
          <p:nvPr>
            <p:ph type="body" sz="half" idx="1"/>
          </p:nvPr>
        </p:nvSpPr>
        <p:spPr>
          <a:xfrm>
            <a:off x="1066800" y="1457325"/>
            <a:ext cx="6934200" cy="635000"/>
          </a:xfrm>
          <a:ln/>
          <a:extLst>
            <a:ext uri="{91240B29-F687-4F45-9708-019B960494DF}">
              <a14:hiddenLine xmlns:a14="http://schemas.microsoft.com/office/drawing/2010/main" w="28575" cmpd="sng">
                <a:solidFill>
                  <a:schemeClr val="tx2"/>
                </a:solidFill>
                <a:miter lim="800000"/>
                <a:headEnd/>
                <a:tailEnd/>
              </a14:hiddenLine>
            </a:ext>
          </a:extLst>
        </p:spPr>
        <p:txBody>
          <a:bodyPr>
            <a:noAutofit/>
          </a:bodyPr>
          <a:lstStyle/>
          <a:p>
            <a:pPr marL="533400" indent="-533400">
              <a:spcBef>
                <a:spcPct val="0"/>
              </a:spcBef>
              <a:buClr>
                <a:schemeClr val="tx1"/>
              </a:buClr>
              <a:buSzPct val="95000"/>
              <a:buFontTx/>
              <a:buNone/>
            </a:pPr>
            <a:r>
              <a:rPr lang="en-US" altLang="en-US" sz="2400" dirty="0">
                <a:latin typeface="+mn-lt"/>
              </a:rPr>
              <a:t>	</a:t>
            </a:r>
            <a:r>
              <a:rPr lang="en-US" altLang="en-US" i="1" dirty="0">
                <a:effectLst/>
                <a:latin typeface="+mn-lt"/>
              </a:rPr>
              <a:t> To those who are </a:t>
            </a:r>
            <a:r>
              <a:rPr lang="en-US" altLang="en-US" i="1" dirty="0">
                <a:solidFill>
                  <a:srgbClr val="7030A0"/>
                </a:solidFill>
                <a:effectLst/>
                <a:latin typeface="+mn-lt"/>
              </a:rPr>
              <a:t>elect exiles </a:t>
            </a:r>
            <a:r>
              <a:rPr lang="en-US" altLang="en-US" i="1" dirty="0">
                <a:effectLst/>
                <a:latin typeface="+mn-lt"/>
              </a:rPr>
              <a:t>of the </a:t>
            </a:r>
            <a:r>
              <a:rPr lang="en-US" altLang="en-US" i="1" dirty="0">
                <a:solidFill>
                  <a:srgbClr val="7030A0"/>
                </a:solidFill>
                <a:effectLst/>
                <a:latin typeface="+mn-lt"/>
              </a:rPr>
              <a:t>dispersion</a:t>
            </a:r>
            <a:r>
              <a:rPr lang="en-US" altLang="en-US" i="1" dirty="0">
                <a:effectLst/>
                <a:latin typeface="+mn-lt"/>
              </a:rPr>
              <a:t> in Pontus, Galatia, Cappadocia, Asia, and Bithynia</a:t>
            </a:r>
            <a:br>
              <a:rPr lang="en-US" altLang="en-US" sz="4400" dirty="0">
                <a:effectLst/>
                <a:latin typeface="+mn-lt"/>
              </a:rPr>
            </a:br>
            <a:endParaRPr lang="en-US" altLang="en-US" sz="4400" dirty="0">
              <a:effectLst/>
              <a:latin typeface="+mn-lt"/>
            </a:endParaRPr>
          </a:p>
        </p:txBody>
      </p:sp>
      <p:sp>
        <p:nvSpPr>
          <p:cNvPr id="120836" name="Rectangle 4"/>
          <p:cNvSpPr>
            <a:spLocks noChangeArrowheads="1"/>
          </p:cNvSpPr>
          <p:nvPr/>
        </p:nvSpPr>
        <p:spPr bwMode="auto">
          <a:xfrm>
            <a:off x="161925" y="-7442"/>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dirty="0">
                <a:latin typeface="+mn-lt"/>
              </a:rPr>
              <a:t>I Peter 1:1-2a</a:t>
            </a:r>
          </a:p>
        </p:txBody>
      </p:sp>
      <p:sp>
        <p:nvSpPr>
          <p:cNvPr id="120837" name="Text Box 5"/>
          <p:cNvSpPr txBox="1">
            <a:spLocks noChangeArrowheads="1"/>
          </p:cNvSpPr>
          <p:nvPr/>
        </p:nvSpPr>
        <p:spPr bwMode="auto">
          <a:xfrm>
            <a:off x="914400" y="2633881"/>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NKJV</a:t>
            </a:r>
          </a:p>
        </p:txBody>
      </p:sp>
      <p:sp>
        <p:nvSpPr>
          <p:cNvPr id="120838" name="Rectangle 6"/>
          <p:cNvSpPr>
            <a:spLocks noChangeArrowheads="1"/>
          </p:cNvSpPr>
          <p:nvPr/>
        </p:nvSpPr>
        <p:spPr bwMode="auto">
          <a:xfrm>
            <a:off x="1219200" y="3175000"/>
            <a:ext cx="69342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914400" indent="-45720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295400" indent="-3810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714500" indent="-3429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171700" indent="-3429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6289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30861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5433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40005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eaLnBrk="1" hangingPunct="1">
              <a:spcBef>
                <a:spcPct val="0"/>
              </a:spcBef>
              <a:buClr>
                <a:schemeClr val="tx1"/>
              </a:buClr>
              <a:buSzPct val="95000"/>
              <a:buFontTx/>
              <a:buNone/>
            </a:pPr>
            <a:r>
              <a:rPr lang="en-US" altLang="en-US" sz="2400" dirty="0">
                <a:latin typeface="+mn-lt"/>
              </a:rPr>
              <a:t>	</a:t>
            </a:r>
            <a:r>
              <a:rPr lang="en-US" altLang="en-US" i="1" dirty="0">
                <a:effectLst/>
                <a:latin typeface="+mn-lt"/>
              </a:rPr>
              <a:t>“To the </a:t>
            </a:r>
            <a:r>
              <a:rPr lang="en-US" altLang="en-US" i="1" dirty="0">
                <a:solidFill>
                  <a:srgbClr val="7030A0"/>
                </a:solidFill>
                <a:effectLst/>
                <a:latin typeface="+mn-lt"/>
              </a:rPr>
              <a:t>pilgrims </a:t>
            </a:r>
            <a:r>
              <a:rPr lang="en-US" altLang="en-US" i="1" dirty="0">
                <a:effectLst/>
                <a:latin typeface="+mn-lt"/>
              </a:rPr>
              <a:t>of the </a:t>
            </a:r>
            <a:r>
              <a:rPr lang="en-US" altLang="en-US" i="1" dirty="0">
                <a:solidFill>
                  <a:srgbClr val="7030A0"/>
                </a:solidFill>
                <a:effectLst/>
                <a:latin typeface="+mn-lt"/>
              </a:rPr>
              <a:t>Dispersion</a:t>
            </a:r>
            <a:r>
              <a:rPr lang="en-US" altLang="en-US" i="1" dirty="0">
                <a:effectLst/>
                <a:latin typeface="+mn-lt"/>
              </a:rPr>
              <a:t> in Pontus, Galatia, Cappadocia, Asia, and Bithynia, 2 </a:t>
            </a:r>
            <a:r>
              <a:rPr lang="en-US" altLang="en-US" i="1" dirty="0">
                <a:solidFill>
                  <a:srgbClr val="7030A0"/>
                </a:solidFill>
                <a:effectLst/>
                <a:latin typeface="+mn-lt"/>
              </a:rPr>
              <a:t>elect</a:t>
            </a:r>
            <a:r>
              <a:rPr lang="en-US" altLang="en-US" dirty="0">
                <a:solidFill>
                  <a:srgbClr val="7030A0"/>
                </a:solidFill>
                <a:latin typeface="+mn-lt"/>
              </a:rPr>
              <a:t> </a:t>
            </a:r>
            <a:br>
              <a:rPr lang="en-US" altLang="en-US" i="1" dirty="0">
                <a:effectLst/>
                <a:latin typeface="+mn-lt"/>
              </a:rPr>
            </a:br>
            <a:br>
              <a:rPr lang="en-US" altLang="en-US" sz="4400" dirty="0">
                <a:effectLst/>
                <a:latin typeface="+mn-lt"/>
              </a:rPr>
            </a:br>
            <a:endParaRPr lang="en-US" altLang="en-US" sz="4400" dirty="0">
              <a:effectLst/>
              <a:latin typeface="+mn-lt"/>
            </a:endParaRPr>
          </a:p>
        </p:txBody>
      </p:sp>
    </p:spTree>
    <p:extLst>
      <p:ext uri="{BB962C8B-B14F-4D97-AF65-F5344CB8AC3E}">
        <p14:creationId xmlns:p14="http://schemas.microsoft.com/office/powerpoint/2010/main" val="16589290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0835">
                                            <p:txEl>
                                              <p:pRg st="0" end="0"/>
                                            </p:txEl>
                                          </p:spTgt>
                                        </p:tgtEl>
                                        <p:attrNameLst>
                                          <p:attrName>style.visibility</p:attrName>
                                        </p:attrNameLst>
                                      </p:cBhvr>
                                      <p:to>
                                        <p:strVal val="visible"/>
                                      </p:to>
                                    </p:set>
                                    <p:animEffect transition="in" filter="dissolve">
                                      <p:cBhvr>
                                        <p:cTn id="11" dur="500"/>
                                        <p:tgtEl>
                                          <p:spTgt spid="12083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083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0838">
                                            <p:txEl>
                                              <p:pRg st="0" end="0"/>
                                            </p:txEl>
                                          </p:spTgt>
                                        </p:tgtEl>
                                        <p:attrNameLst>
                                          <p:attrName>style.visibility</p:attrName>
                                        </p:attrNameLst>
                                      </p:cBhvr>
                                      <p:to>
                                        <p:strVal val="visible"/>
                                      </p:to>
                                    </p:set>
                                    <p:animEffect transition="in" filter="dissolve">
                                      <p:cBhvr>
                                        <p:cTn id="20" dur="500"/>
                                        <p:tgtEl>
                                          <p:spTgt spid="1208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build="p" autoUpdateAnimBg="0"/>
      <p:bldP spid="120837" grpId="0"/>
      <p:bldP spid="12083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685800" y="814169"/>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Luke 22:54-62</a:t>
            </a:r>
          </a:p>
        </p:txBody>
      </p:sp>
      <p:sp>
        <p:nvSpPr>
          <p:cNvPr id="140291" name="Rectangle 3"/>
          <p:cNvSpPr>
            <a:spLocks noGrp="1" noChangeArrowheads="1"/>
          </p:cNvSpPr>
          <p:nvPr>
            <p:ph type="body" sz="half" idx="1"/>
          </p:nvPr>
        </p:nvSpPr>
        <p:spPr>
          <a:xfrm>
            <a:off x="1066800" y="1355725"/>
            <a:ext cx="6934200" cy="1606550"/>
          </a:xfrm>
          <a:ln/>
          <a:extLst>
            <a:ext uri="{91240B29-F687-4F45-9708-019B960494DF}">
              <a14:hiddenLine xmlns:a14="http://schemas.microsoft.com/office/drawing/2010/main" w="28575" cmpd="sng">
                <a:solidFill>
                  <a:schemeClr val="tx2"/>
                </a:solidFill>
                <a:miter lim="800000"/>
                <a:headEnd/>
                <a:tailEnd/>
              </a14:hiddenLine>
            </a:ext>
          </a:extLst>
        </p:spPr>
        <p:txBody>
          <a:bodyPr>
            <a:noAutofit/>
          </a:bodyPr>
          <a:lstStyle/>
          <a:p>
            <a:pPr marL="57150" indent="-57150">
              <a:spcBef>
                <a:spcPct val="0"/>
              </a:spcBef>
              <a:buClr>
                <a:schemeClr val="tx1"/>
              </a:buClr>
              <a:buSzPct val="95000"/>
              <a:buFontTx/>
              <a:buNone/>
            </a:pPr>
            <a:r>
              <a:rPr lang="en-US" altLang="en-US" i="1" dirty="0">
                <a:effectLst/>
                <a:latin typeface="+mn-lt"/>
              </a:rPr>
              <a:t>57 But he denied Him, saying, “Woman, I do not know Him.”</a:t>
            </a:r>
            <a:r>
              <a:rPr lang="en-US" altLang="en-US" i="1" dirty="0">
                <a:latin typeface="+mn-lt"/>
              </a:rPr>
              <a:t> </a:t>
            </a:r>
          </a:p>
          <a:p>
            <a:pPr marL="533400" indent="-533400">
              <a:spcBef>
                <a:spcPct val="0"/>
              </a:spcBef>
              <a:buClr>
                <a:schemeClr val="tx1"/>
              </a:buClr>
              <a:buSzPct val="95000"/>
              <a:buFontTx/>
              <a:buNone/>
            </a:pPr>
            <a:r>
              <a:rPr lang="en-US" altLang="en-US" i="1" dirty="0">
                <a:latin typeface="+mn-lt"/>
              </a:rPr>
              <a:t>62 So Peter went out and wept bitterly</a:t>
            </a:r>
            <a:r>
              <a:rPr lang="en-US" altLang="en-US" sz="3600" i="1" dirty="0">
                <a:effectLst/>
                <a:latin typeface="+mn-lt"/>
              </a:rPr>
              <a:t>.</a:t>
            </a:r>
            <a:r>
              <a:rPr lang="en-US" altLang="en-US" sz="4400" dirty="0">
                <a:effectLst/>
                <a:latin typeface="+mn-lt"/>
              </a:rPr>
              <a:t> </a:t>
            </a:r>
            <a:br>
              <a:rPr lang="en-US" altLang="en-US" sz="4400" dirty="0">
                <a:effectLst/>
                <a:latin typeface="+mn-lt"/>
              </a:rPr>
            </a:br>
            <a:endParaRPr lang="en-US" altLang="en-US" sz="4400" dirty="0">
              <a:effectLst/>
              <a:latin typeface="+mn-lt"/>
            </a:endParaRPr>
          </a:p>
        </p:txBody>
      </p:sp>
      <p:sp>
        <p:nvSpPr>
          <p:cNvPr id="140292" name="Rectangle 4"/>
          <p:cNvSpPr>
            <a:spLocks noChangeArrowheads="1"/>
          </p:cNvSpPr>
          <p:nvPr/>
        </p:nvSpPr>
        <p:spPr bwMode="auto">
          <a:xfrm>
            <a:off x="381000" y="-7441"/>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a:latin typeface="+mn-lt"/>
              </a:rPr>
              <a:t>Portrait of Peter</a:t>
            </a:r>
          </a:p>
        </p:txBody>
      </p:sp>
      <p:sp>
        <p:nvSpPr>
          <p:cNvPr id="140293" name="Text Box 5"/>
          <p:cNvSpPr txBox="1">
            <a:spLocks noChangeArrowheads="1"/>
          </p:cNvSpPr>
          <p:nvPr/>
        </p:nvSpPr>
        <p:spPr bwMode="auto">
          <a:xfrm>
            <a:off x="914400" y="31750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I Peter 1:3</a:t>
            </a:r>
          </a:p>
        </p:txBody>
      </p:sp>
      <p:sp>
        <p:nvSpPr>
          <p:cNvPr id="140294" name="Rectangle 6"/>
          <p:cNvSpPr>
            <a:spLocks noChangeArrowheads="1"/>
          </p:cNvSpPr>
          <p:nvPr/>
        </p:nvSpPr>
        <p:spPr bwMode="auto">
          <a:xfrm>
            <a:off x="1219200" y="3746500"/>
            <a:ext cx="69342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914400" indent="-45720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295400" indent="-3810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714500" indent="-3429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171700" indent="-3429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6289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30861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5433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40005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marL="0" indent="0" eaLnBrk="1" hangingPunct="1">
              <a:spcBef>
                <a:spcPct val="0"/>
              </a:spcBef>
              <a:buClr>
                <a:schemeClr val="tx1"/>
              </a:buClr>
              <a:buSzPct val="95000"/>
              <a:buFontTx/>
              <a:buNone/>
            </a:pPr>
            <a:r>
              <a:rPr lang="en-US" altLang="en-US" sz="2400" dirty="0">
                <a:latin typeface="+mn-lt"/>
              </a:rPr>
              <a:t>. . . </a:t>
            </a:r>
            <a:r>
              <a:rPr lang="en-US" altLang="en-US" i="1" dirty="0">
                <a:effectLst/>
                <a:latin typeface="+mn-lt"/>
              </a:rPr>
              <a:t>begotten us again to a living hope through the resurrection of Jesus Christ from the dead</a:t>
            </a:r>
            <a:r>
              <a:rPr lang="en-US" altLang="en-US" dirty="0">
                <a:latin typeface="+mn-lt"/>
              </a:rPr>
              <a:t> </a:t>
            </a:r>
            <a:br>
              <a:rPr lang="en-US" altLang="en-US" i="1" dirty="0">
                <a:effectLst/>
                <a:latin typeface="+mn-lt"/>
              </a:rPr>
            </a:br>
            <a:br>
              <a:rPr lang="en-US" altLang="en-US" sz="4400" dirty="0">
                <a:effectLst/>
                <a:latin typeface="+mn-lt"/>
              </a:rPr>
            </a:br>
            <a:endParaRPr lang="en-US" altLang="en-US" sz="4400" dirty="0">
              <a:effectLst/>
              <a:latin typeface="+mn-lt"/>
            </a:endParaRPr>
          </a:p>
        </p:txBody>
      </p:sp>
    </p:spTree>
    <p:extLst>
      <p:ext uri="{BB962C8B-B14F-4D97-AF65-F5344CB8AC3E}">
        <p14:creationId xmlns:p14="http://schemas.microsoft.com/office/powerpoint/2010/main" val="97780614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40291">
                                            <p:txEl>
                                              <p:pRg st="0" end="0"/>
                                            </p:txEl>
                                          </p:spTgt>
                                        </p:tgtEl>
                                        <p:attrNameLst>
                                          <p:attrName>style.visibility</p:attrName>
                                        </p:attrNameLst>
                                      </p:cBhvr>
                                      <p:to>
                                        <p:strVal val="visible"/>
                                      </p:to>
                                    </p:set>
                                    <p:animEffect transition="in" filter="dissolve">
                                      <p:cBhvr>
                                        <p:cTn id="11" dur="500"/>
                                        <p:tgtEl>
                                          <p:spTgt spid="1402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0291">
                                            <p:txEl>
                                              <p:pRg st="1" end="1"/>
                                            </p:txEl>
                                          </p:spTgt>
                                        </p:tgtEl>
                                        <p:attrNameLst>
                                          <p:attrName>style.visibility</p:attrName>
                                        </p:attrNameLst>
                                      </p:cBhvr>
                                      <p:to>
                                        <p:strVal val="visible"/>
                                      </p:to>
                                    </p:set>
                                    <p:animEffect transition="in" filter="dissolve">
                                      <p:cBhvr>
                                        <p:cTn id="16" dur="500"/>
                                        <p:tgtEl>
                                          <p:spTgt spid="1402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029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0294">
                                            <p:txEl>
                                              <p:pRg st="0" end="0"/>
                                            </p:txEl>
                                          </p:spTgt>
                                        </p:tgtEl>
                                        <p:attrNameLst>
                                          <p:attrName>style.visibility</p:attrName>
                                        </p:attrNameLst>
                                      </p:cBhvr>
                                      <p:to>
                                        <p:strVal val="visible"/>
                                      </p:to>
                                    </p:set>
                                    <p:animEffect transition="in" filter="dissolve">
                                      <p:cBhvr>
                                        <p:cTn id="25" dur="500"/>
                                        <p:tgtEl>
                                          <p:spTgt spid="1402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1" grpId="0" build="p" autoUpdateAnimBg="0"/>
      <p:bldP spid="140293" grpId="0"/>
      <p:bldP spid="140294"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0"/>
            <a:ext cx="9144000" cy="444500"/>
          </a:xfrm>
        </p:spPr>
        <p:txBody>
          <a:bodyPr>
            <a:normAutofit fontScale="90000"/>
          </a:bodyPr>
          <a:lstStyle/>
          <a:p>
            <a:r>
              <a:rPr lang="en-US" altLang="en-US" sz="3200">
                <a:latin typeface="+mn-lt"/>
              </a:rPr>
              <a:t>The Great Salvation  (I Pet 1:1-12)</a:t>
            </a:r>
          </a:p>
        </p:txBody>
      </p:sp>
      <p:sp>
        <p:nvSpPr>
          <p:cNvPr id="144387" name="Text Box 3"/>
          <p:cNvSpPr txBox="1">
            <a:spLocks noChangeArrowheads="1"/>
          </p:cNvSpPr>
          <p:nvPr/>
        </p:nvSpPr>
        <p:spPr bwMode="auto">
          <a:xfrm>
            <a:off x="334367" y="444500"/>
            <a:ext cx="173573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dirty="0">
                <a:solidFill>
                  <a:srgbClr val="7030A0"/>
                </a:solidFill>
              </a:rPr>
              <a:t>Beforehand (11)</a:t>
            </a:r>
          </a:p>
        </p:txBody>
      </p:sp>
      <p:sp>
        <p:nvSpPr>
          <p:cNvPr id="144388" name="Text Box 4"/>
          <p:cNvSpPr txBox="1">
            <a:spLocks noChangeArrowheads="1"/>
          </p:cNvSpPr>
          <p:nvPr/>
        </p:nvSpPr>
        <p:spPr bwMode="auto">
          <a:xfrm>
            <a:off x="16669" y="952738"/>
            <a:ext cx="2971800" cy="16619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defRPr sz="2400">
                <a:solidFill>
                  <a:schemeClr val="tx1"/>
                </a:solidFill>
                <a:latin typeface="Times New Roman" pitchFamily="18" charset="0"/>
              </a:defRPr>
            </a:lvl1pPr>
            <a:lvl2pPr indent="-1666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FontTx/>
              <a:buChar char="•"/>
            </a:pPr>
            <a:r>
              <a:rPr lang="en-US" altLang="en-US" sz="1700" b="1" dirty="0">
                <a:latin typeface="+mn-lt"/>
              </a:rPr>
              <a:t>Prophets prophesied of Grace to come (10,11)</a:t>
            </a:r>
          </a:p>
          <a:p>
            <a:pPr>
              <a:buFontTx/>
              <a:buChar char="•"/>
            </a:pPr>
            <a:r>
              <a:rPr lang="en-US" altLang="en-US" sz="1700" b="1" dirty="0">
                <a:latin typeface="+mn-lt"/>
              </a:rPr>
              <a:t>Prophets searched to know the time (10,11)</a:t>
            </a:r>
          </a:p>
          <a:p>
            <a:pPr>
              <a:buFontTx/>
              <a:buChar char="•"/>
            </a:pPr>
            <a:r>
              <a:rPr lang="en-US" altLang="en-US" sz="1700" b="1" dirty="0">
                <a:latin typeface="+mn-lt"/>
              </a:rPr>
              <a:t>Told they ministered to you (12)</a:t>
            </a:r>
          </a:p>
        </p:txBody>
      </p:sp>
      <p:sp>
        <p:nvSpPr>
          <p:cNvPr id="144389" name="Text Box 5"/>
          <p:cNvSpPr txBox="1">
            <a:spLocks noChangeArrowheads="1"/>
          </p:cNvSpPr>
          <p:nvPr/>
        </p:nvSpPr>
        <p:spPr bwMode="auto">
          <a:xfrm>
            <a:off x="2971800" y="1206501"/>
            <a:ext cx="10668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indent="-1666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en-US" altLang="en-US" sz="2000" b="1">
                <a:latin typeface="+mn-lt"/>
              </a:rPr>
              <a:t>Suffer-</a:t>
            </a:r>
          </a:p>
          <a:p>
            <a:pPr algn="ctr"/>
            <a:r>
              <a:rPr lang="en-US" altLang="en-US" sz="2000" b="1">
                <a:latin typeface="+mn-lt"/>
              </a:rPr>
              <a:t>ing</a:t>
            </a:r>
          </a:p>
        </p:txBody>
      </p:sp>
      <p:sp>
        <p:nvSpPr>
          <p:cNvPr id="144390" name="Text Box 6"/>
          <p:cNvSpPr txBox="1">
            <a:spLocks noChangeArrowheads="1"/>
          </p:cNvSpPr>
          <p:nvPr/>
        </p:nvSpPr>
        <p:spPr bwMode="auto">
          <a:xfrm>
            <a:off x="5029200" y="1021875"/>
            <a:ext cx="2971800"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defRPr sz="2400">
                <a:solidFill>
                  <a:schemeClr val="tx1"/>
                </a:solidFill>
                <a:latin typeface="Times New Roman" pitchFamily="18" charset="0"/>
              </a:defRPr>
            </a:lvl1pPr>
            <a:lvl2pPr indent="-1666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altLang="en-US" sz="1800" b="1" dirty="0">
                <a:latin typeface="+mn-lt"/>
              </a:rPr>
              <a:t>Announced to You (12)</a:t>
            </a:r>
          </a:p>
          <a:p>
            <a:pPr>
              <a:buFontTx/>
              <a:buChar char="•"/>
            </a:pPr>
            <a:r>
              <a:rPr lang="en-US" altLang="en-US" sz="1800" dirty="0">
                <a:latin typeface="+mn-lt"/>
              </a:rPr>
              <a:t>In the Gospel</a:t>
            </a:r>
          </a:p>
          <a:p>
            <a:pPr>
              <a:buFontTx/>
              <a:buChar char="•"/>
            </a:pPr>
            <a:r>
              <a:rPr lang="en-US" altLang="en-US" sz="1800" dirty="0">
                <a:latin typeface="+mn-lt"/>
              </a:rPr>
              <a:t>By them that preach</a:t>
            </a:r>
          </a:p>
          <a:p>
            <a:pPr>
              <a:buFontTx/>
              <a:buChar char="•"/>
            </a:pPr>
            <a:r>
              <a:rPr lang="en-US" altLang="en-US" sz="1800" dirty="0">
                <a:latin typeface="+mn-lt"/>
              </a:rPr>
              <a:t>Sent by the Holy Spirit</a:t>
            </a:r>
          </a:p>
        </p:txBody>
      </p:sp>
      <p:sp>
        <p:nvSpPr>
          <p:cNvPr id="144391" name="Text Box 7"/>
          <p:cNvSpPr txBox="1">
            <a:spLocks noChangeArrowheads="1"/>
          </p:cNvSpPr>
          <p:nvPr/>
        </p:nvSpPr>
        <p:spPr bwMode="auto">
          <a:xfrm>
            <a:off x="5027951" y="474927"/>
            <a:ext cx="213609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dirty="0">
                <a:solidFill>
                  <a:srgbClr val="7030A0"/>
                </a:solidFill>
              </a:rPr>
              <a:t>Now Have Been (12)</a:t>
            </a:r>
          </a:p>
        </p:txBody>
      </p:sp>
      <p:sp>
        <p:nvSpPr>
          <p:cNvPr id="144392" name="Line 8"/>
          <p:cNvSpPr>
            <a:spLocks noChangeShapeType="1"/>
          </p:cNvSpPr>
          <p:nvPr/>
        </p:nvSpPr>
        <p:spPr bwMode="auto">
          <a:xfrm>
            <a:off x="4876800" y="861944"/>
            <a:ext cx="0" cy="1397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4393" name="Text Box 9"/>
          <p:cNvSpPr txBox="1">
            <a:spLocks noChangeArrowheads="1"/>
          </p:cNvSpPr>
          <p:nvPr/>
        </p:nvSpPr>
        <p:spPr bwMode="auto">
          <a:xfrm>
            <a:off x="1981200" y="3021200"/>
            <a:ext cx="3657600" cy="24314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defRPr sz="2400">
                <a:solidFill>
                  <a:schemeClr val="tx1"/>
                </a:solidFill>
                <a:latin typeface="Times New Roman" pitchFamily="18" charset="0"/>
              </a:defRPr>
            </a:lvl1pPr>
            <a:lvl2pPr indent="-1666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FontTx/>
              <a:buChar char="•"/>
            </a:pPr>
            <a:r>
              <a:rPr lang="en-US" altLang="en-US" sz="1700" b="1" dirty="0">
                <a:latin typeface="+mn-lt"/>
              </a:rPr>
              <a:t>Living Hope (3)</a:t>
            </a:r>
          </a:p>
          <a:p>
            <a:pPr>
              <a:buFontTx/>
              <a:buChar char="•"/>
            </a:pPr>
            <a:r>
              <a:rPr lang="en-US" altLang="en-US" sz="1700" b="1" dirty="0">
                <a:latin typeface="+mn-lt"/>
              </a:rPr>
              <a:t>Guarded (5)</a:t>
            </a:r>
          </a:p>
          <a:p>
            <a:pPr lvl="1">
              <a:buFontTx/>
              <a:buChar char="­"/>
            </a:pPr>
            <a:r>
              <a:rPr lang="en-US" altLang="en-US" sz="1600" dirty="0">
                <a:latin typeface="+mn-lt"/>
              </a:rPr>
              <a:t>By God’s Power, through Faith</a:t>
            </a:r>
          </a:p>
          <a:p>
            <a:pPr>
              <a:buFontTx/>
              <a:buChar char="•"/>
            </a:pPr>
            <a:r>
              <a:rPr lang="en-US" altLang="en-US" sz="1700" b="1" dirty="0">
                <a:latin typeface="+mn-lt"/>
              </a:rPr>
              <a:t>Grief </a:t>
            </a:r>
            <a:r>
              <a:rPr lang="en-US" altLang="en-US" sz="1700" b="1">
                <a:latin typeface="+mn-lt"/>
              </a:rPr>
              <a:t>in Various </a:t>
            </a:r>
            <a:r>
              <a:rPr lang="en-US" altLang="en-US" sz="1700" b="1" dirty="0">
                <a:latin typeface="+mn-lt"/>
              </a:rPr>
              <a:t>Trials (6)</a:t>
            </a:r>
          </a:p>
          <a:p>
            <a:pPr lvl="1">
              <a:buFontTx/>
              <a:buChar char="­"/>
            </a:pPr>
            <a:r>
              <a:rPr lang="en-US" altLang="en-US" sz="1700" dirty="0">
                <a:latin typeface="+mn-lt"/>
              </a:rPr>
              <a:t>Proof of Your Faith (7)</a:t>
            </a:r>
          </a:p>
          <a:p>
            <a:pPr>
              <a:buFontTx/>
              <a:buChar char="•"/>
            </a:pPr>
            <a:r>
              <a:rPr lang="en-US" altLang="en-US" sz="1700" b="1" dirty="0">
                <a:latin typeface="+mn-lt"/>
              </a:rPr>
              <a:t>Loving &amp; Believing Jesus (8)</a:t>
            </a:r>
          </a:p>
          <a:p>
            <a:pPr>
              <a:buFontTx/>
              <a:buChar char="•"/>
            </a:pPr>
            <a:r>
              <a:rPr lang="en-US" altLang="en-US" sz="1700" b="1" dirty="0">
                <a:latin typeface="+mn-lt"/>
              </a:rPr>
              <a:t>Rejoicing (8)</a:t>
            </a:r>
          </a:p>
          <a:p>
            <a:pPr lvl="1">
              <a:buFontTx/>
              <a:buChar char="­"/>
            </a:pPr>
            <a:r>
              <a:rPr lang="en-US" altLang="en-US" sz="1700" dirty="0">
                <a:latin typeface="+mn-lt"/>
              </a:rPr>
              <a:t>Joy Unspeakable</a:t>
            </a:r>
          </a:p>
          <a:p>
            <a:pPr lvl="1">
              <a:buFontTx/>
              <a:buChar char="­"/>
            </a:pPr>
            <a:r>
              <a:rPr lang="en-US" altLang="en-US" sz="1700" dirty="0">
                <a:latin typeface="+mn-lt"/>
              </a:rPr>
              <a:t>Full of Glory</a:t>
            </a:r>
          </a:p>
        </p:txBody>
      </p:sp>
      <p:sp>
        <p:nvSpPr>
          <p:cNvPr id="144394" name="Text Box 10"/>
          <p:cNvSpPr txBox="1">
            <a:spLocks noChangeArrowheads="1"/>
          </p:cNvSpPr>
          <p:nvPr/>
        </p:nvSpPr>
        <p:spPr bwMode="auto">
          <a:xfrm>
            <a:off x="6396040" y="2967167"/>
            <a:ext cx="3048000" cy="23083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defRPr sz="2400">
                <a:solidFill>
                  <a:schemeClr val="tx1"/>
                </a:solidFill>
                <a:latin typeface="Times New Roman" pitchFamily="18" charset="0"/>
              </a:defRPr>
            </a:lvl1pPr>
            <a:lvl2pPr indent="-1666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FontTx/>
              <a:buChar char="•"/>
            </a:pPr>
            <a:r>
              <a:rPr lang="en-US" altLang="en-US" sz="1800" b="1" dirty="0">
                <a:solidFill>
                  <a:srgbClr val="002060"/>
                </a:solidFill>
                <a:latin typeface="+mn-lt"/>
              </a:rPr>
              <a:t>Inheritance (4)</a:t>
            </a:r>
          </a:p>
          <a:p>
            <a:pPr lvl="1">
              <a:buFontTx/>
              <a:buChar char="­"/>
            </a:pPr>
            <a:r>
              <a:rPr lang="en-US" altLang="en-US" sz="1800" dirty="0">
                <a:solidFill>
                  <a:srgbClr val="002060"/>
                </a:solidFill>
                <a:latin typeface="+mn-lt"/>
              </a:rPr>
              <a:t>Imperishable</a:t>
            </a:r>
          </a:p>
          <a:p>
            <a:pPr lvl="1">
              <a:buFontTx/>
              <a:buChar char="­"/>
            </a:pPr>
            <a:r>
              <a:rPr lang="en-US" altLang="en-US" sz="1800" dirty="0">
                <a:solidFill>
                  <a:srgbClr val="002060"/>
                </a:solidFill>
                <a:latin typeface="+mn-lt"/>
              </a:rPr>
              <a:t>Undefiled</a:t>
            </a:r>
          </a:p>
          <a:p>
            <a:pPr lvl="1">
              <a:buFontTx/>
              <a:buChar char="­"/>
            </a:pPr>
            <a:r>
              <a:rPr lang="en-US" altLang="en-US" sz="1800" dirty="0">
                <a:solidFill>
                  <a:srgbClr val="002060"/>
                </a:solidFill>
                <a:latin typeface="+mn-lt"/>
              </a:rPr>
              <a:t>Fades Not Away</a:t>
            </a:r>
          </a:p>
          <a:p>
            <a:pPr lvl="1">
              <a:buFontTx/>
              <a:buChar char="­"/>
            </a:pPr>
            <a:r>
              <a:rPr lang="en-US" altLang="en-US" sz="1800" dirty="0">
                <a:solidFill>
                  <a:srgbClr val="002060"/>
                </a:solidFill>
                <a:latin typeface="+mn-lt"/>
              </a:rPr>
              <a:t>Reserved in Heaven</a:t>
            </a:r>
          </a:p>
          <a:p>
            <a:pPr>
              <a:buFontTx/>
              <a:buChar char="•"/>
            </a:pPr>
            <a:r>
              <a:rPr lang="en-US" altLang="en-US" sz="1800" dirty="0">
                <a:solidFill>
                  <a:srgbClr val="002060"/>
                </a:solidFill>
                <a:latin typeface="+mn-lt"/>
              </a:rPr>
              <a:t>Salvation Revealed (5)</a:t>
            </a:r>
          </a:p>
          <a:p>
            <a:pPr>
              <a:buFontTx/>
              <a:buChar char="•"/>
            </a:pPr>
            <a:r>
              <a:rPr lang="en-US" altLang="en-US" sz="1800" dirty="0">
                <a:solidFill>
                  <a:srgbClr val="002060"/>
                </a:solidFill>
                <a:latin typeface="+mn-lt"/>
              </a:rPr>
              <a:t>The “End” of Our Faith (9)</a:t>
            </a:r>
          </a:p>
          <a:p>
            <a:pPr>
              <a:buFontTx/>
              <a:buChar char="•"/>
            </a:pPr>
            <a:r>
              <a:rPr lang="en-US" altLang="en-US" sz="1800" dirty="0">
                <a:solidFill>
                  <a:srgbClr val="002060"/>
                </a:solidFill>
                <a:latin typeface="+mn-lt"/>
              </a:rPr>
              <a:t>Salvation of Souls (9)</a:t>
            </a:r>
          </a:p>
        </p:txBody>
      </p:sp>
      <p:sp>
        <p:nvSpPr>
          <p:cNvPr id="144395" name="Text Box 11"/>
          <p:cNvSpPr txBox="1">
            <a:spLocks noChangeArrowheads="1"/>
          </p:cNvSpPr>
          <p:nvPr/>
        </p:nvSpPr>
        <p:spPr bwMode="auto">
          <a:xfrm>
            <a:off x="2217513" y="2459336"/>
            <a:ext cx="1592487"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dirty="0">
                <a:solidFill>
                  <a:srgbClr val="7030A0"/>
                </a:solidFill>
              </a:rPr>
              <a:t>Now, For a</a:t>
            </a:r>
          </a:p>
          <a:p>
            <a:r>
              <a:rPr lang="en-US" altLang="en-US" b="1" i="1" dirty="0">
                <a:solidFill>
                  <a:srgbClr val="7030A0"/>
                </a:solidFill>
              </a:rPr>
              <a:t>Little While (6)</a:t>
            </a:r>
          </a:p>
        </p:txBody>
      </p:sp>
      <p:grpSp>
        <p:nvGrpSpPr>
          <p:cNvPr id="144396" name="Group 12"/>
          <p:cNvGrpSpPr>
            <a:grpSpLocks/>
          </p:cNvGrpSpPr>
          <p:nvPr/>
        </p:nvGrpSpPr>
        <p:grpSpPr bwMode="auto">
          <a:xfrm>
            <a:off x="915988" y="2469886"/>
            <a:ext cx="1065213" cy="3051968"/>
            <a:chOff x="577" y="1867"/>
            <a:chExt cx="671" cy="2307"/>
          </a:xfrm>
        </p:grpSpPr>
        <p:sp>
          <p:nvSpPr>
            <p:cNvPr id="144397" name="Text Box 13"/>
            <p:cNvSpPr txBox="1">
              <a:spLocks noChangeArrowheads="1"/>
            </p:cNvSpPr>
            <p:nvPr/>
          </p:nvSpPr>
          <p:spPr bwMode="auto">
            <a:xfrm>
              <a:off x="577" y="1867"/>
              <a:ext cx="671" cy="4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dirty="0">
                  <a:solidFill>
                    <a:srgbClr val="7030A0"/>
                  </a:solidFill>
                </a:rPr>
                <a:t>Born</a:t>
              </a:r>
            </a:p>
            <a:p>
              <a:pPr algn="ctr"/>
              <a:r>
                <a:rPr lang="en-US" altLang="en-US" b="1" i="1" dirty="0">
                  <a:solidFill>
                    <a:srgbClr val="7030A0"/>
                  </a:solidFill>
                </a:rPr>
                <a:t>Again (3)</a:t>
              </a:r>
            </a:p>
          </p:txBody>
        </p:sp>
        <p:sp>
          <p:nvSpPr>
            <p:cNvPr id="144398" name="Line 14"/>
            <p:cNvSpPr>
              <a:spLocks noChangeShapeType="1"/>
            </p:cNvSpPr>
            <p:nvPr/>
          </p:nvSpPr>
          <p:spPr bwMode="auto">
            <a:xfrm>
              <a:off x="912" y="2398"/>
              <a:ext cx="0" cy="177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44399" name="Group 15"/>
          <p:cNvGrpSpPr>
            <a:grpSpLocks/>
          </p:cNvGrpSpPr>
          <p:nvPr/>
        </p:nvGrpSpPr>
        <p:grpSpPr bwMode="auto">
          <a:xfrm>
            <a:off x="4800602" y="2469886"/>
            <a:ext cx="1595438" cy="3051969"/>
            <a:chOff x="3024" y="1965"/>
            <a:chExt cx="1005" cy="2307"/>
          </a:xfrm>
        </p:grpSpPr>
        <p:sp>
          <p:nvSpPr>
            <p:cNvPr id="144400" name="Line 16"/>
            <p:cNvSpPr>
              <a:spLocks noChangeShapeType="1"/>
            </p:cNvSpPr>
            <p:nvPr/>
          </p:nvSpPr>
          <p:spPr bwMode="auto">
            <a:xfrm>
              <a:off x="3552" y="2496"/>
              <a:ext cx="0" cy="177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4401" name="Text Box 17"/>
            <p:cNvSpPr txBox="1">
              <a:spLocks noChangeArrowheads="1"/>
            </p:cNvSpPr>
            <p:nvPr/>
          </p:nvSpPr>
          <p:spPr bwMode="auto">
            <a:xfrm>
              <a:off x="3024" y="1965"/>
              <a:ext cx="1005" cy="4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dirty="0">
                  <a:solidFill>
                    <a:srgbClr val="7030A0"/>
                  </a:solidFill>
                </a:rPr>
                <a:t>Revelation of</a:t>
              </a:r>
            </a:p>
            <a:p>
              <a:pPr algn="ctr"/>
              <a:r>
                <a:rPr lang="en-US" altLang="en-US" b="1" i="1" dirty="0">
                  <a:solidFill>
                    <a:srgbClr val="7030A0"/>
                  </a:solidFill>
                </a:rPr>
                <a:t>Jesus Christ (7)</a:t>
              </a:r>
            </a:p>
          </p:txBody>
        </p:sp>
      </p:grpSp>
      <p:sp>
        <p:nvSpPr>
          <p:cNvPr id="144402" name="Text Box 18"/>
          <p:cNvSpPr txBox="1">
            <a:spLocks noChangeArrowheads="1"/>
          </p:cNvSpPr>
          <p:nvPr/>
        </p:nvSpPr>
        <p:spPr bwMode="auto">
          <a:xfrm>
            <a:off x="6705600" y="2597835"/>
            <a:ext cx="202222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dirty="0">
                <a:solidFill>
                  <a:srgbClr val="7030A0"/>
                </a:solidFill>
              </a:rPr>
              <a:t>“The Last Time” (5)</a:t>
            </a:r>
          </a:p>
        </p:txBody>
      </p:sp>
      <p:sp>
        <p:nvSpPr>
          <p:cNvPr id="144403" name="AutoShape 19"/>
          <p:cNvSpPr>
            <a:spLocks noChangeArrowheads="1"/>
          </p:cNvSpPr>
          <p:nvPr/>
        </p:nvSpPr>
        <p:spPr bwMode="auto">
          <a:xfrm>
            <a:off x="8382000" y="1633418"/>
            <a:ext cx="523878" cy="733663"/>
          </a:xfrm>
          <a:prstGeom prst="rightArrow">
            <a:avLst>
              <a:gd name="adj1" fmla="val 50000"/>
              <a:gd name="adj2" fmla="val 25000"/>
            </a:avLst>
          </a:prstGeom>
          <a:gradFill rotWithShape="0">
            <a:gsLst>
              <a:gs pos="0">
                <a:schemeClr val="bg1"/>
              </a:gs>
              <a:gs pos="100000">
                <a:srgbClr val="FFFF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44404" name="AutoShape 20"/>
          <p:cNvSpPr>
            <a:spLocks noChangeArrowheads="1"/>
          </p:cNvSpPr>
          <p:nvPr/>
        </p:nvSpPr>
        <p:spPr bwMode="auto">
          <a:xfrm>
            <a:off x="533399" y="4236918"/>
            <a:ext cx="436563" cy="733663"/>
          </a:xfrm>
          <a:prstGeom prst="rightArrow">
            <a:avLst>
              <a:gd name="adj1" fmla="val 50000"/>
              <a:gd name="adj2" fmla="val 25000"/>
            </a:avLst>
          </a:prstGeom>
          <a:gradFill rotWithShape="0">
            <a:gsLst>
              <a:gs pos="0">
                <a:schemeClr val="bg1"/>
              </a:gs>
              <a:gs pos="100000">
                <a:srgbClr val="FFFF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grpSp>
        <p:nvGrpSpPr>
          <p:cNvPr id="144405" name="Group 21"/>
          <p:cNvGrpSpPr>
            <a:grpSpLocks/>
          </p:cNvGrpSpPr>
          <p:nvPr/>
        </p:nvGrpSpPr>
        <p:grpSpPr bwMode="auto">
          <a:xfrm>
            <a:off x="7386639" y="301743"/>
            <a:ext cx="1589088" cy="2312989"/>
            <a:chOff x="4653" y="228"/>
            <a:chExt cx="1001" cy="1788"/>
          </a:xfrm>
        </p:grpSpPr>
        <p:sp>
          <p:nvSpPr>
            <p:cNvPr id="144406" name="Text Box 22"/>
            <p:cNvSpPr txBox="1">
              <a:spLocks noChangeArrowheads="1"/>
            </p:cNvSpPr>
            <p:nvPr/>
          </p:nvSpPr>
          <p:spPr bwMode="auto">
            <a:xfrm>
              <a:off x="4653" y="228"/>
              <a:ext cx="1001" cy="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dirty="0">
                  <a:solidFill>
                    <a:srgbClr val="7030A0"/>
                  </a:solidFill>
                </a:rPr>
                <a:t>Born Again by </a:t>
              </a:r>
            </a:p>
            <a:p>
              <a:pPr algn="ctr"/>
              <a:r>
                <a:rPr lang="en-US" altLang="en-US" b="1" i="1" dirty="0">
                  <a:solidFill>
                    <a:srgbClr val="7030A0"/>
                  </a:solidFill>
                </a:rPr>
                <a:t>the Word (23)</a:t>
              </a:r>
            </a:p>
          </p:txBody>
        </p:sp>
        <p:sp>
          <p:nvSpPr>
            <p:cNvPr id="144407" name="Line 23"/>
            <p:cNvSpPr>
              <a:spLocks noChangeShapeType="1"/>
            </p:cNvSpPr>
            <p:nvPr/>
          </p:nvSpPr>
          <p:spPr bwMode="auto">
            <a:xfrm>
              <a:off x="5088" y="864"/>
              <a:ext cx="0" cy="115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44408" name="Text Box 24"/>
          <p:cNvSpPr txBox="1">
            <a:spLocks noChangeArrowheads="1"/>
          </p:cNvSpPr>
          <p:nvPr/>
        </p:nvSpPr>
        <p:spPr bwMode="auto">
          <a:xfrm>
            <a:off x="2971800" y="1966971"/>
            <a:ext cx="190500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indent="-1666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en-US" altLang="en-US" sz="2000" b="1" dirty="0">
                <a:latin typeface="+mn-lt"/>
              </a:rPr>
              <a:t>of Christ (12)</a:t>
            </a:r>
          </a:p>
        </p:txBody>
      </p:sp>
      <p:sp>
        <p:nvSpPr>
          <p:cNvPr id="144409" name="Text Box 25"/>
          <p:cNvSpPr txBox="1">
            <a:spLocks noChangeArrowheads="1"/>
          </p:cNvSpPr>
          <p:nvPr/>
        </p:nvSpPr>
        <p:spPr bwMode="auto">
          <a:xfrm>
            <a:off x="3962400" y="1160375"/>
            <a:ext cx="9906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indent="-1666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r>
              <a:rPr lang="en-US" altLang="en-US" b="1" dirty="0">
                <a:solidFill>
                  <a:srgbClr val="FFFF00"/>
                </a:solidFill>
                <a:latin typeface="+mn-lt"/>
              </a:rPr>
              <a:t>Glory</a:t>
            </a:r>
          </a:p>
        </p:txBody>
      </p:sp>
      <p:sp>
        <p:nvSpPr>
          <p:cNvPr id="144410" name="Line 26"/>
          <p:cNvSpPr>
            <a:spLocks noChangeShapeType="1"/>
          </p:cNvSpPr>
          <p:nvPr/>
        </p:nvSpPr>
        <p:spPr bwMode="auto">
          <a:xfrm>
            <a:off x="4038600" y="889000"/>
            <a:ext cx="0" cy="10795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4411" name="Freeform 27"/>
          <p:cNvSpPr>
            <a:spLocks/>
          </p:cNvSpPr>
          <p:nvPr/>
        </p:nvSpPr>
        <p:spPr bwMode="auto">
          <a:xfrm>
            <a:off x="3657600" y="952500"/>
            <a:ext cx="762000" cy="369332"/>
          </a:xfrm>
          <a:custGeom>
            <a:avLst/>
            <a:gdLst>
              <a:gd name="T0" fmla="*/ 0 w 624"/>
              <a:gd name="T1" fmla="*/ 144 h 144"/>
              <a:gd name="T2" fmla="*/ 336 w 624"/>
              <a:gd name="T3" fmla="*/ 0 h 144"/>
              <a:gd name="T4" fmla="*/ 624 w 624"/>
              <a:gd name="T5" fmla="*/ 144 h 144"/>
            </a:gdLst>
            <a:ahLst/>
            <a:cxnLst>
              <a:cxn ang="0">
                <a:pos x="T0" y="T1"/>
              </a:cxn>
              <a:cxn ang="0">
                <a:pos x="T2" y="T3"/>
              </a:cxn>
              <a:cxn ang="0">
                <a:pos x="T4" y="T5"/>
              </a:cxn>
            </a:cxnLst>
            <a:rect l="0" t="0" r="r" b="b"/>
            <a:pathLst>
              <a:path w="624" h="144">
                <a:moveTo>
                  <a:pt x="0" y="144"/>
                </a:moveTo>
                <a:cubicBezTo>
                  <a:pt x="116" y="72"/>
                  <a:pt x="232" y="0"/>
                  <a:pt x="336" y="0"/>
                </a:cubicBezTo>
                <a:cubicBezTo>
                  <a:pt x="440" y="0"/>
                  <a:pt x="532" y="72"/>
                  <a:pt x="624" y="144"/>
                </a:cubicBezTo>
              </a:path>
            </a:pathLst>
          </a:custGeom>
          <a:noFill/>
          <a:ln w="28575"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4412" name="Freeform 28"/>
          <p:cNvSpPr>
            <a:spLocks/>
          </p:cNvSpPr>
          <p:nvPr/>
        </p:nvSpPr>
        <p:spPr bwMode="auto">
          <a:xfrm>
            <a:off x="5069683" y="3842186"/>
            <a:ext cx="1138238" cy="394732"/>
          </a:xfrm>
          <a:custGeom>
            <a:avLst/>
            <a:gdLst>
              <a:gd name="T0" fmla="*/ 0 w 624"/>
              <a:gd name="T1" fmla="*/ 144 h 144"/>
              <a:gd name="T2" fmla="*/ 336 w 624"/>
              <a:gd name="T3" fmla="*/ 0 h 144"/>
              <a:gd name="T4" fmla="*/ 624 w 624"/>
              <a:gd name="T5" fmla="*/ 144 h 144"/>
            </a:gdLst>
            <a:ahLst/>
            <a:cxnLst>
              <a:cxn ang="0">
                <a:pos x="T0" y="T1"/>
              </a:cxn>
              <a:cxn ang="0">
                <a:pos x="T2" y="T3"/>
              </a:cxn>
              <a:cxn ang="0">
                <a:pos x="T4" y="T5"/>
              </a:cxn>
            </a:cxnLst>
            <a:rect l="0" t="0" r="r" b="b"/>
            <a:pathLst>
              <a:path w="624" h="144">
                <a:moveTo>
                  <a:pt x="0" y="144"/>
                </a:moveTo>
                <a:cubicBezTo>
                  <a:pt x="116" y="72"/>
                  <a:pt x="232" y="0"/>
                  <a:pt x="336" y="0"/>
                </a:cubicBezTo>
                <a:cubicBezTo>
                  <a:pt x="440" y="0"/>
                  <a:pt x="532" y="72"/>
                  <a:pt x="624" y="144"/>
                </a:cubicBezTo>
              </a:path>
            </a:pathLst>
          </a:custGeom>
          <a:noFill/>
          <a:ln w="28575"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nvGrpSpPr>
          <p:cNvPr id="144413" name="Group 29"/>
          <p:cNvGrpSpPr>
            <a:grpSpLocks/>
          </p:cNvGrpSpPr>
          <p:nvPr/>
        </p:nvGrpSpPr>
        <p:grpSpPr bwMode="auto">
          <a:xfrm>
            <a:off x="2117724" y="474927"/>
            <a:ext cx="2101850" cy="2018770"/>
            <a:chOff x="1334" y="359"/>
            <a:chExt cx="1324" cy="1526"/>
          </a:xfrm>
        </p:grpSpPr>
        <p:sp>
          <p:nvSpPr>
            <p:cNvPr id="144414" name="Line 30"/>
            <p:cNvSpPr>
              <a:spLocks noChangeShapeType="1"/>
            </p:cNvSpPr>
            <p:nvPr/>
          </p:nvSpPr>
          <p:spPr bwMode="auto">
            <a:xfrm>
              <a:off x="1872" y="589"/>
              <a:ext cx="0" cy="129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4415" name="Text Box 31"/>
            <p:cNvSpPr txBox="1">
              <a:spLocks noChangeArrowheads="1"/>
            </p:cNvSpPr>
            <p:nvPr/>
          </p:nvSpPr>
          <p:spPr bwMode="auto">
            <a:xfrm>
              <a:off x="1334" y="359"/>
              <a:ext cx="1324" cy="2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b="1" i="1" dirty="0">
                  <a:solidFill>
                    <a:srgbClr val="7030A0"/>
                  </a:solidFill>
                </a:rPr>
                <a:t>Christ Manifested (20)</a:t>
              </a:r>
            </a:p>
          </p:txBody>
        </p:sp>
      </p:grpSp>
    </p:spTree>
    <p:extLst>
      <p:ext uri="{BB962C8B-B14F-4D97-AF65-F5344CB8AC3E}">
        <p14:creationId xmlns:p14="http://schemas.microsoft.com/office/powerpoint/2010/main" val="129220278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4396"/>
                                        </p:tgtEl>
                                        <p:attrNameLst>
                                          <p:attrName>style.visibility</p:attrName>
                                        </p:attrNameLst>
                                      </p:cBhvr>
                                      <p:to>
                                        <p:strVal val="visible"/>
                                      </p:to>
                                    </p:set>
                                    <p:animEffect transition="in" filter="wipe(up)">
                                      <p:cBhvr>
                                        <p:cTn id="7" dur="500"/>
                                        <p:tgtEl>
                                          <p:spTgt spid="144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4439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4439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4439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144393">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44393">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499"/>
                                          </p:stCondLst>
                                        </p:cTn>
                                        <p:tgtEl>
                                          <p:spTgt spid="144393">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44393">
                                            <p:txEl>
                                              <p:pRg st="5" end="5"/>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44393">
                                            <p:txEl>
                                              <p:pRg st="6" end="6"/>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499"/>
                                          </p:stCondLst>
                                        </p:cTn>
                                        <p:tgtEl>
                                          <p:spTgt spid="144393">
                                            <p:txEl>
                                              <p:pRg st="7" end="7"/>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499"/>
                                          </p:stCondLst>
                                        </p:cTn>
                                        <p:tgtEl>
                                          <p:spTgt spid="144393">
                                            <p:txEl>
                                              <p:pRg st="8" end="8"/>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144399"/>
                                        </p:tgtEl>
                                        <p:attrNameLst>
                                          <p:attrName>style.visibility</p:attrName>
                                        </p:attrNameLst>
                                      </p:cBhvr>
                                      <p:to>
                                        <p:strVal val="visible"/>
                                      </p:to>
                                    </p:set>
                                    <p:animEffect transition="in" filter="wipe(up)">
                                      <p:cBhvr>
                                        <p:cTn id="44" dur="500"/>
                                        <p:tgtEl>
                                          <p:spTgt spid="14439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4440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44394">
                                            <p:txEl>
                                              <p:pRg st="0" end="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499"/>
                                          </p:stCondLst>
                                        </p:cTn>
                                        <p:tgtEl>
                                          <p:spTgt spid="144394">
                                            <p:txEl>
                                              <p:pRg st="1" end="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499"/>
                                          </p:stCondLst>
                                        </p:cTn>
                                        <p:tgtEl>
                                          <p:spTgt spid="144394">
                                            <p:txEl>
                                              <p:pRg st="2" end="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144394">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144394">
                                            <p:txEl>
                                              <p:pRg st="4" end="4"/>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44394">
                                            <p:txEl>
                                              <p:pRg st="5" end="5"/>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144394">
                                            <p:txEl>
                                              <p:pRg st="6" end="6"/>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144394">
                                            <p:txEl>
                                              <p:pRg st="7" end="7"/>
                                            </p:txEl>
                                          </p:spTgt>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144387"/>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499"/>
                                          </p:stCondLst>
                                        </p:cTn>
                                        <p:tgtEl>
                                          <p:spTgt spid="144388">
                                            <p:txEl>
                                              <p:pRg st="0" end="0"/>
                                            </p:txEl>
                                          </p:spTgt>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499"/>
                                          </p:stCondLst>
                                        </p:cTn>
                                        <p:tgtEl>
                                          <p:spTgt spid="144388">
                                            <p:txEl>
                                              <p:pRg st="1" end="1"/>
                                            </p:txEl>
                                          </p:spTgt>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144388">
                                            <p:txEl>
                                              <p:pRg st="2" end="2"/>
                                            </p:txEl>
                                          </p:spTgt>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1" fill="hold" nodeType="clickEffect">
                                  <p:stCondLst>
                                    <p:cond delay="0"/>
                                  </p:stCondLst>
                                  <p:childTnLst>
                                    <p:set>
                                      <p:cBhvr>
                                        <p:cTn id="92" dur="1" fill="hold">
                                          <p:stCondLst>
                                            <p:cond delay="0"/>
                                          </p:stCondLst>
                                        </p:cTn>
                                        <p:tgtEl>
                                          <p:spTgt spid="144413"/>
                                        </p:tgtEl>
                                        <p:attrNameLst>
                                          <p:attrName>style.visibility</p:attrName>
                                        </p:attrNameLst>
                                      </p:cBhvr>
                                      <p:to>
                                        <p:strVal val="visible"/>
                                      </p:to>
                                    </p:set>
                                    <p:animEffect transition="in" filter="wipe(up)">
                                      <p:cBhvr>
                                        <p:cTn id="93" dur="500"/>
                                        <p:tgtEl>
                                          <p:spTgt spid="14441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499"/>
                                          </p:stCondLst>
                                        </p:cTn>
                                        <p:tgtEl>
                                          <p:spTgt spid="144389"/>
                                        </p:tgtEl>
                                        <p:attrNameLst>
                                          <p:attrName>style.visibility</p:attrName>
                                        </p:attrNameLst>
                                      </p:cBhvr>
                                      <p:to>
                                        <p:strVal val="visible"/>
                                      </p:to>
                                    </p:set>
                                  </p:childTnLst>
                                </p:cTn>
                              </p:par>
                            </p:childTnLst>
                          </p:cTn>
                        </p:par>
                        <p:par>
                          <p:cTn id="98" fill="hold" nodeType="afterGroup">
                            <p:stCondLst>
                              <p:cond delay="500"/>
                            </p:stCondLst>
                            <p:childTnLst>
                              <p:par>
                                <p:cTn id="99" presetID="1" presetClass="entr" presetSubtype="0" fill="hold" grpId="0" nodeType="afterEffect">
                                  <p:stCondLst>
                                    <p:cond delay="0"/>
                                  </p:stCondLst>
                                  <p:childTnLst>
                                    <p:set>
                                      <p:cBhvr>
                                        <p:cTn id="100" dur="1" fill="hold">
                                          <p:stCondLst>
                                            <p:cond delay="499"/>
                                          </p:stCondLst>
                                        </p:cTn>
                                        <p:tgtEl>
                                          <p:spTgt spid="144410"/>
                                        </p:tgtEl>
                                        <p:attrNameLst>
                                          <p:attrName>style.visibility</p:attrName>
                                        </p:attrNameLst>
                                      </p:cBhvr>
                                      <p:to>
                                        <p:strVal val="visible"/>
                                      </p:to>
                                    </p:set>
                                  </p:childTnLst>
                                </p:cTn>
                              </p:par>
                            </p:childTnLst>
                          </p:cTn>
                        </p:par>
                        <p:par>
                          <p:cTn id="101" fill="hold" nodeType="afterGroup">
                            <p:stCondLst>
                              <p:cond delay="1000"/>
                            </p:stCondLst>
                            <p:childTnLst>
                              <p:par>
                                <p:cTn id="102" presetID="1" presetClass="entr" presetSubtype="0" fill="hold" grpId="0" nodeType="afterEffect">
                                  <p:stCondLst>
                                    <p:cond delay="0"/>
                                  </p:stCondLst>
                                  <p:childTnLst>
                                    <p:set>
                                      <p:cBhvr>
                                        <p:cTn id="103" dur="1" fill="hold">
                                          <p:stCondLst>
                                            <p:cond delay="499"/>
                                          </p:stCondLst>
                                        </p:cTn>
                                        <p:tgtEl>
                                          <p:spTgt spid="144409"/>
                                        </p:tgtEl>
                                        <p:attrNameLst>
                                          <p:attrName>style.visibility</p:attrName>
                                        </p:attrNameLst>
                                      </p:cBhvr>
                                      <p:to>
                                        <p:strVal val="visible"/>
                                      </p:to>
                                    </p:set>
                                  </p:childTnLst>
                                </p:cTn>
                              </p:par>
                            </p:childTnLst>
                          </p:cTn>
                        </p:par>
                        <p:par>
                          <p:cTn id="104" fill="hold" nodeType="afterGroup">
                            <p:stCondLst>
                              <p:cond delay="1500"/>
                            </p:stCondLst>
                            <p:childTnLst>
                              <p:par>
                                <p:cTn id="105" presetID="1" presetClass="entr" presetSubtype="0" fill="hold" grpId="0" nodeType="afterEffect">
                                  <p:stCondLst>
                                    <p:cond delay="0"/>
                                  </p:stCondLst>
                                  <p:childTnLst>
                                    <p:set>
                                      <p:cBhvr>
                                        <p:cTn id="106" dur="1" fill="hold">
                                          <p:stCondLst>
                                            <p:cond delay="499"/>
                                          </p:stCondLst>
                                        </p:cTn>
                                        <p:tgtEl>
                                          <p:spTgt spid="144392"/>
                                        </p:tgtEl>
                                        <p:attrNameLst>
                                          <p:attrName>style.visibility</p:attrName>
                                        </p:attrNameLst>
                                      </p:cBhvr>
                                      <p:to>
                                        <p:strVal val="visible"/>
                                      </p:to>
                                    </p:set>
                                  </p:childTnLst>
                                </p:cTn>
                              </p:par>
                            </p:childTnLst>
                          </p:cTn>
                        </p:par>
                        <p:par>
                          <p:cTn id="107" fill="hold" nodeType="afterGroup">
                            <p:stCondLst>
                              <p:cond delay="2000"/>
                            </p:stCondLst>
                            <p:childTnLst>
                              <p:par>
                                <p:cTn id="108" presetID="1" presetClass="entr" presetSubtype="0" fill="hold" grpId="0" nodeType="afterEffect">
                                  <p:stCondLst>
                                    <p:cond delay="0"/>
                                  </p:stCondLst>
                                  <p:childTnLst>
                                    <p:set>
                                      <p:cBhvr>
                                        <p:cTn id="109" dur="1" fill="hold">
                                          <p:stCondLst>
                                            <p:cond delay="499"/>
                                          </p:stCondLst>
                                        </p:cTn>
                                        <p:tgtEl>
                                          <p:spTgt spid="144408"/>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grpId="0" nodeType="clickEffect">
                                  <p:stCondLst>
                                    <p:cond delay="0"/>
                                  </p:stCondLst>
                                  <p:childTnLst>
                                    <p:set>
                                      <p:cBhvr>
                                        <p:cTn id="113" dur="1" fill="hold">
                                          <p:stCondLst>
                                            <p:cond delay="499"/>
                                          </p:stCondLst>
                                        </p:cTn>
                                        <p:tgtEl>
                                          <p:spTgt spid="144391"/>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499"/>
                                          </p:stCondLst>
                                        </p:cTn>
                                        <p:tgtEl>
                                          <p:spTgt spid="144390"/>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1" fill="hold" nodeType="clickEffect">
                                  <p:stCondLst>
                                    <p:cond delay="0"/>
                                  </p:stCondLst>
                                  <p:childTnLst>
                                    <p:set>
                                      <p:cBhvr>
                                        <p:cTn id="121" dur="1" fill="hold">
                                          <p:stCondLst>
                                            <p:cond delay="0"/>
                                          </p:stCondLst>
                                        </p:cTn>
                                        <p:tgtEl>
                                          <p:spTgt spid="144405"/>
                                        </p:tgtEl>
                                        <p:attrNameLst>
                                          <p:attrName>style.visibility</p:attrName>
                                        </p:attrNameLst>
                                      </p:cBhvr>
                                      <p:to>
                                        <p:strVal val="visible"/>
                                      </p:to>
                                    </p:set>
                                    <p:animEffect transition="in" filter="wipe(up)">
                                      <p:cBhvr>
                                        <p:cTn id="122" dur="500"/>
                                        <p:tgtEl>
                                          <p:spTgt spid="144405"/>
                                        </p:tgtEl>
                                      </p:cBhvr>
                                    </p:animEffect>
                                  </p:childTnLst>
                                </p:cTn>
                              </p:par>
                            </p:childTnLst>
                          </p:cTn>
                        </p:par>
                        <p:par>
                          <p:cTn id="123" fill="hold" nodeType="afterGroup">
                            <p:stCondLst>
                              <p:cond delay="500"/>
                            </p:stCondLst>
                            <p:childTnLst>
                              <p:par>
                                <p:cTn id="124" presetID="17" presetClass="entr" presetSubtype="8" fill="hold" grpId="0" nodeType="afterEffect">
                                  <p:stCondLst>
                                    <p:cond delay="0"/>
                                  </p:stCondLst>
                                  <p:childTnLst>
                                    <p:set>
                                      <p:cBhvr>
                                        <p:cTn id="125" dur="1" fill="hold">
                                          <p:stCondLst>
                                            <p:cond delay="0"/>
                                          </p:stCondLst>
                                        </p:cTn>
                                        <p:tgtEl>
                                          <p:spTgt spid="144403"/>
                                        </p:tgtEl>
                                        <p:attrNameLst>
                                          <p:attrName>style.visibility</p:attrName>
                                        </p:attrNameLst>
                                      </p:cBhvr>
                                      <p:to>
                                        <p:strVal val="visible"/>
                                      </p:to>
                                    </p:set>
                                    <p:anim calcmode="lin" valueType="num">
                                      <p:cBhvr>
                                        <p:cTn id="126" dur="500" fill="hold"/>
                                        <p:tgtEl>
                                          <p:spTgt spid="144403"/>
                                        </p:tgtEl>
                                        <p:attrNameLst>
                                          <p:attrName>ppt_x</p:attrName>
                                        </p:attrNameLst>
                                      </p:cBhvr>
                                      <p:tavLst>
                                        <p:tav tm="0">
                                          <p:val>
                                            <p:strVal val="#ppt_x-#ppt_w/2"/>
                                          </p:val>
                                        </p:tav>
                                        <p:tav tm="100000">
                                          <p:val>
                                            <p:strVal val="#ppt_x"/>
                                          </p:val>
                                        </p:tav>
                                      </p:tavLst>
                                    </p:anim>
                                    <p:anim calcmode="lin" valueType="num">
                                      <p:cBhvr>
                                        <p:cTn id="127" dur="500" fill="hold"/>
                                        <p:tgtEl>
                                          <p:spTgt spid="144403"/>
                                        </p:tgtEl>
                                        <p:attrNameLst>
                                          <p:attrName>ppt_y</p:attrName>
                                        </p:attrNameLst>
                                      </p:cBhvr>
                                      <p:tavLst>
                                        <p:tav tm="0">
                                          <p:val>
                                            <p:strVal val="#ppt_y"/>
                                          </p:val>
                                        </p:tav>
                                        <p:tav tm="100000">
                                          <p:val>
                                            <p:strVal val="#ppt_y"/>
                                          </p:val>
                                        </p:tav>
                                      </p:tavLst>
                                    </p:anim>
                                    <p:anim calcmode="lin" valueType="num">
                                      <p:cBhvr>
                                        <p:cTn id="128" dur="500" fill="hold"/>
                                        <p:tgtEl>
                                          <p:spTgt spid="144403"/>
                                        </p:tgtEl>
                                        <p:attrNameLst>
                                          <p:attrName>ppt_w</p:attrName>
                                        </p:attrNameLst>
                                      </p:cBhvr>
                                      <p:tavLst>
                                        <p:tav tm="0">
                                          <p:val>
                                            <p:fltVal val="0"/>
                                          </p:val>
                                        </p:tav>
                                        <p:tav tm="100000">
                                          <p:val>
                                            <p:strVal val="#ppt_w"/>
                                          </p:val>
                                        </p:tav>
                                      </p:tavLst>
                                    </p:anim>
                                    <p:anim calcmode="lin" valueType="num">
                                      <p:cBhvr>
                                        <p:cTn id="129" dur="500" fill="hold"/>
                                        <p:tgtEl>
                                          <p:spTgt spid="144403"/>
                                        </p:tgtEl>
                                        <p:attrNameLst>
                                          <p:attrName>ppt_h</p:attrName>
                                        </p:attrNameLst>
                                      </p:cBhvr>
                                      <p:tavLst>
                                        <p:tav tm="0">
                                          <p:val>
                                            <p:strVal val="#ppt_h"/>
                                          </p:val>
                                        </p:tav>
                                        <p:tav tm="100000">
                                          <p:val>
                                            <p:strVal val="#ppt_h"/>
                                          </p:val>
                                        </p:tav>
                                      </p:tavLst>
                                    </p:anim>
                                  </p:childTnLst>
                                </p:cTn>
                              </p:par>
                            </p:childTnLst>
                          </p:cTn>
                        </p:par>
                        <p:par>
                          <p:cTn id="130" fill="hold" nodeType="afterGroup">
                            <p:stCondLst>
                              <p:cond delay="1000"/>
                            </p:stCondLst>
                            <p:childTnLst>
                              <p:par>
                                <p:cTn id="131" presetID="17" presetClass="entr" presetSubtype="8" fill="hold" grpId="0" nodeType="afterEffect">
                                  <p:stCondLst>
                                    <p:cond delay="0"/>
                                  </p:stCondLst>
                                  <p:childTnLst>
                                    <p:set>
                                      <p:cBhvr>
                                        <p:cTn id="132" dur="1" fill="hold">
                                          <p:stCondLst>
                                            <p:cond delay="0"/>
                                          </p:stCondLst>
                                        </p:cTn>
                                        <p:tgtEl>
                                          <p:spTgt spid="144404"/>
                                        </p:tgtEl>
                                        <p:attrNameLst>
                                          <p:attrName>style.visibility</p:attrName>
                                        </p:attrNameLst>
                                      </p:cBhvr>
                                      <p:to>
                                        <p:strVal val="visible"/>
                                      </p:to>
                                    </p:set>
                                    <p:anim calcmode="lin" valueType="num">
                                      <p:cBhvr>
                                        <p:cTn id="133" dur="500" fill="hold"/>
                                        <p:tgtEl>
                                          <p:spTgt spid="144404"/>
                                        </p:tgtEl>
                                        <p:attrNameLst>
                                          <p:attrName>ppt_x</p:attrName>
                                        </p:attrNameLst>
                                      </p:cBhvr>
                                      <p:tavLst>
                                        <p:tav tm="0">
                                          <p:val>
                                            <p:strVal val="#ppt_x-#ppt_w/2"/>
                                          </p:val>
                                        </p:tav>
                                        <p:tav tm="100000">
                                          <p:val>
                                            <p:strVal val="#ppt_x"/>
                                          </p:val>
                                        </p:tav>
                                      </p:tavLst>
                                    </p:anim>
                                    <p:anim calcmode="lin" valueType="num">
                                      <p:cBhvr>
                                        <p:cTn id="134" dur="500" fill="hold"/>
                                        <p:tgtEl>
                                          <p:spTgt spid="144404"/>
                                        </p:tgtEl>
                                        <p:attrNameLst>
                                          <p:attrName>ppt_y</p:attrName>
                                        </p:attrNameLst>
                                      </p:cBhvr>
                                      <p:tavLst>
                                        <p:tav tm="0">
                                          <p:val>
                                            <p:strVal val="#ppt_y"/>
                                          </p:val>
                                        </p:tav>
                                        <p:tav tm="100000">
                                          <p:val>
                                            <p:strVal val="#ppt_y"/>
                                          </p:val>
                                        </p:tav>
                                      </p:tavLst>
                                    </p:anim>
                                    <p:anim calcmode="lin" valueType="num">
                                      <p:cBhvr>
                                        <p:cTn id="135" dur="500" fill="hold"/>
                                        <p:tgtEl>
                                          <p:spTgt spid="144404"/>
                                        </p:tgtEl>
                                        <p:attrNameLst>
                                          <p:attrName>ppt_w</p:attrName>
                                        </p:attrNameLst>
                                      </p:cBhvr>
                                      <p:tavLst>
                                        <p:tav tm="0">
                                          <p:val>
                                            <p:fltVal val="0"/>
                                          </p:val>
                                        </p:tav>
                                        <p:tav tm="100000">
                                          <p:val>
                                            <p:strVal val="#ppt_w"/>
                                          </p:val>
                                        </p:tav>
                                      </p:tavLst>
                                    </p:anim>
                                    <p:anim calcmode="lin" valueType="num">
                                      <p:cBhvr>
                                        <p:cTn id="136" dur="500" fill="hold"/>
                                        <p:tgtEl>
                                          <p:spTgt spid="144404"/>
                                        </p:tgtEl>
                                        <p:attrNameLst>
                                          <p:attrName>ppt_h</p:attrName>
                                        </p:attrNameLst>
                                      </p:cBhvr>
                                      <p:tavLst>
                                        <p:tav tm="0">
                                          <p:val>
                                            <p:strVal val="#ppt_h"/>
                                          </p:val>
                                        </p:tav>
                                        <p:tav tm="100000">
                                          <p:val>
                                            <p:strVal val="#ppt_h"/>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144411"/>
                                        </p:tgtEl>
                                        <p:attrNameLst>
                                          <p:attrName>style.visibility</p:attrName>
                                        </p:attrNameLst>
                                      </p:cBhvr>
                                      <p:to>
                                        <p:strVal val="visible"/>
                                      </p:to>
                                    </p:set>
                                    <p:animEffect transition="in" filter="wipe(left)">
                                      <p:cBhvr>
                                        <p:cTn id="141" dur="500"/>
                                        <p:tgtEl>
                                          <p:spTgt spid="144411"/>
                                        </p:tgtEl>
                                      </p:cBhvr>
                                    </p:animEffect>
                                  </p:childTnLst>
                                </p:cTn>
                              </p:par>
                            </p:childTnLst>
                          </p:cTn>
                        </p:par>
                        <p:par>
                          <p:cTn id="142" fill="hold" nodeType="afterGroup">
                            <p:stCondLst>
                              <p:cond delay="500"/>
                            </p:stCondLst>
                            <p:childTnLst>
                              <p:par>
                                <p:cTn id="143" presetID="22" presetClass="entr" presetSubtype="8" fill="hold" grpId="0" nodeType="afterEffect">
                                  <p:stCondLst>
                                    <p:cond delay="0"/>
                                  </p:stCondLst>
                                  <p:childTnLst>
                                    <p:set>
                                      <p:cBhvr>
                                        <p:cTn id="144" dur="1" fill="hold">
                                          <p:stCondLst>
                                            <p:cond delay="0"/>
                                          </p:stCondLst>
                                        </p:cTn>
                                        <p:tgtEl>
                                          <p:spTgt spid="144412"/>
                                        </p:tgtEl>
                                        <p:attrNameLst>
                                          <p:attrName>style.visibility</p:attrName>
                                        </p:attrNameLst>
                                      </p:cBhvr>
                                      <p:to>
                                        <p:strVal val="visible"/>
                                      </p:to>
                                    </p:set>
                                    <p:animEffect transition="in" filter="wipe(left)">
                                      <p:cBhvr>
                                        <p:cTn id="145" dur="500"/>
                                        <p:tgtEl>
                                          <p:spTgt spid="144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autoUpdateAnimBg="0"/>
      <p:bldP spid="144388" grpId="0" build="p" autoUpdateAnimBg="0"/>
      <p:bldP spid="144389" grpId="0" autoUpdateAnimBg="0"/>
      <p:bldP spid="144390" grpId="0" autoUpdateAnimBg="0"/>
      <p:bldP spid="144391" grpId="0" autoUpdateAnimBg="0"/>
      <p:bldP spid="144392" grpId="0" animBg="1"/>
      <p:bldP spid="144393" grpId="0" build="p" autoUpdateAnimBg="0"/>
      <p:bldP spid="144394" grpId="0" build="p" autoUpdateAnimBg="0"/>
      <p:bldP spid="144395" grpId="0" autoUpdateAnimBg="0"/>
      <p:bldP spid="144402" grpId="0" autoUpdateAnimBg="0"/>
      <p:bldP spid="144403" grpId="0" animBg="1"/>
      <p:bldP spid="144404" grpId="0" animBg="1"/>
      <p:bldP spid="144408" grpId="0" autoUpdateAnimBg="0"/>
      <p:bldP spid="144409" grpId="0" autoUpdateAnimBg="0"/>
      <p:bldP spid="144410" grpId="0" animBg="1"/>
      <p:bldP spid="144411" grpId="0" animBg="1"/>
      <p:bldP spid="1444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AutoShape 2" descr="image115"/>
          <p:cNvSpPr>
            <a:spLocks noChangeAspect="1" noChangeArrowheads="1"/>
          </p:cNvSpPr>
          <p:nvPr/>
        </p:nvSpPr>
        <p:spPr bwMode="auto">
          <a:xfrm>
            <a:off x="1606550" y="1095375"/>
            <a:ext cx="5932488" cy="35242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739" name="AutoShape 3" descr="image115"/>
          <p:cNvSpPr>
            <a:spLocks noChangeAspect="1" noChangeArrowheads="1"/>
          </p:cNvSpPr>
          <p:nvPr/>
        </p:nvSpPr>
        <p:spPr bwMode="auto">
          <a:xfrm>
            <a:off x="1606550" y="1095375"/>
            <a:ext cx="5932488" cy="35242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16740" name="Picture 4" descr="seven churches map"/>
          <p:cNvPicPr>
            <a:picLocks noChangeAspect="1" noChangeArrowheads="1"/>
          </p:cNvPicPr>
          <p:nvPr/>
        </p:nvPicPr>
        <p:blipFill>
          <a:blip r:embed="rId2">
            <a:extLst>
              <a:ext uri="{28A0092B-C50C-407E-A947-70E740481C1C}">
                <a14:useLocalDpi xmlns:a14="http://schemas.microsoft.com/office/drawing/2010/main" val="0"/>
              </a:ext>
            </a:extLst>
          </a:blip>
          <a:srcRect l="6342" t="98" b="1375"/>
          <a:stretch>
            <a:fillRect/>
          </a:stretch>
        </p:blipFill>
        <p:spPr bwMode="auto">
          <a:xfrm>
            <a:off x="0" y="-238125"/>
            <a:ext cx="9525000" cy="5953125"/>
          </a:xfrm>
          <a:prstGeom prst="rect">
            <a:avLst/>
          </a:prstGeom>
          <a:noFill/>
          <a:extLst>
            <a:ext uri="{909E8E84-426E-40DD-AFC4-6F175D3DCCD1}">
              <a14:hiddenFill xmlns:a14="http://schemas.microsoft.com/office/drawing/2010/main">
                <a:solidFill>
                  <a:srgbClr val="FFFFFF"/>
                </a:solidFill>
              </a14:hiddenFill>
            </a:ext>
          </a:extLst>
        </p:spPr>
      </p:pic>
      <p:sp>
        <p:nvSpPr>
          <p:cNvPr id="116741" name="Oval 5"/>
          <p:cNvSpPr>
            <a:spLocks noChangeArrowheads="1"/>
          </p:cNvSpPr>
          <p:nvPr/>
        </p:nvSpPr>
        <p:spPr bwMode="auto">
          <a:xfrm>
            <a:off x="7315200" y="438825"/>
            <a:ext cx="11430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6742" name="Oval 6"/>
          <p:cNvSpPr>
            <a:spLocks noChangeArrowheads="1"/>
          </p:cNvSpPr>
          <p:nvPr/>
        </p:nvSpPr>
        <p:spPr bwMode="auto">
          <a:xfrm>
            <a:off x="7010400" y="1010325"/>
            <a:ext cx="11430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6743" name="Oval 7"/>
          <p:cNvSpPr>
            <a:spLocks noChangeArrowheads="1"/>
          </p:cNvSpPr>
          <p:nvPr/>
        </p:nvSpPr>
        <p:spPr bwMode="auto">
          <a:xfrm>
            <a:off x="7162800" y="1581825"/>
            <a:ext cx="16002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6744" name="Oval 8"/>
          <p:cNvSpPr>
            <a:spLocks noChangeArrowheads="1"/>
          </p:cNvSpPr>
          <p:nvPr/>
        </p:nvSpPr>
        <p:spPr bwMode="auto">
          <a:xfrm>
            <a:off x="4800600" y="1835824"/>
            <a:ext cx="22860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6745" name="Oval 9"/>
          <p:cNvSpPr>
            <a:spLocks noChangeArrowheads="1"/>
          </p:cNvSpPr>
          <p:nvPr/>
        </p:nvSpPr>
        <p:spPr bwMode="auto">
          <a:xfrm>
            <a:off x="6248400" y="692825"/>
            <a:ext cx="13716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extLst>
      <p:ext uri="{BB962C8B-B14F-4D97-AF65-F5344CB8AC3E}">
        <p14:creationId xmlns:p14="http://schemas.microsoft.com/office/powerpoint/2010/main" val="324182354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116741"/>
                                        </p:tgtEl>
                                        <p:attrNameLst>
                                          <p:attrName>style.visibility</p:attrName>
                                        </p:attrNameLst>
                                      </p:cBhvr>
                                      <p:to>
                                        <p:strVal val="visible"/>
                                      </p:to>
                                    </p:set>
                                    <p:animEffect transition="in" filter="wipe(up)">
                                      <p:cBhvr>
                                        <p:cTn id="7" dur="500"/>
                                        <p:tgtEl>
                                          <p:spTgt spid="116741"/>
                                        </p:tgtEl>
                                      </p:cBhvr>
                                    </p:animEffect>
                                  </p:childTnLst>
                                </p:cTn>
                              </p:par>
                            </p:childTnLst>
                          </p:cTn>
                        </p:par>
                        <p:par>
                          <p:cTn id="8" fill="hold" nodeType="afterGroup">
                            <p:stCondLst>
                              <p:cond delay="3500"/>
                            </p:stCondLst>
                            <p:childTnLst>
                              <p:par>
                                <p:cTn id="9" presetID="22" presetClass="entr" presetSubtype="1" fill="hold" grpId="0" nodeType="afterEffect">
                                  <p:stCondLst>
                                    <p:cond delay="3000"/>
                                  </p:stCondLst>
                                  <p:childTnLst>
                                    <p:set>
                                      <p:cBhvr>
                                        <p:cTn id="10" dur="1" fill="hold">
                                          <p:stCondLst>
                                            <p:cond delay="0"/>
                                          </p:stCondLst>
                                        </p:cTn>
                                        <p:tgtEl>
                                          <p:spTgt spid="116742"/>
                                        </p:tgtEl>
                                        <p:attrNameLst>
                                          <p:attrName>style.visibility</p:attrName>
                                        </p:attrNameLst>
                                      </p:cBhvr>
                                      <p:to>
                                        <p:strVal val="visible"/>
                                      </p:to>
                                    </p:set>
                                    <p:animEffect transition="in" filter="wipe(up)">
                                      <p:cBhvr>
                                        <p:cTn id="11" dur="500"/>
                                        <p:tgtEl>
                                          <p:spTgt spid="116742"/>
                                        </p:tgtEl>
                                      </p:cBhvr>
                                    </p:animEffect>
                                  </p:childTnLst>
                                </p:cTn>
                              </p:par>
                            </p:childTnLst>
                          </p:cTn>
                        </p:par>
                        <p:par>
                          <p:cTn id="12" fill="hold" nodeType="afterGroup">
                            <p:stCondLst>
                              <p:cond delay="7000"/>
                            </p:stCondLst>
                            <p:childTnLst>
                              <p:par>
                                <p:cTn id="13" presetID="22" presetClass="entr" presetSubtype="1" fill="hold" grpId="0" nodeType="afterEffect">
                                  <p:stCondLst>
                                    <p:cond delay="3000"/>
                                  </p:stCondLst>
                                  <p:childTnLst>
                                    <p:set>
                                      <p:cBhvr>
                                        <p:cTn id="14" dur="1" fill="hold">
                                          <p:stCondLst>
                                            <p:cond delay="0"/>
                                          </p:stCondLst>
                                        </p:cTn>
                                        <p:tgtEl>
                                          <p:spTgt spid="116743"/>
                                        </p:tgtEl>
                                        <p:attrNameLst>
                                          <p:attrName>style.visibility</p:attrName>
                                        </p:attrNameLst>
                                      </p:cBhvr>
                                      <p:to>
                                        <p:strVal val="visible"/>
                                      </p:to>
                                    </p:set>
                                    <p:animEffect transition="in" filter="wipe(up)">
                                      <p:cBhvr>
                                        <p:cTn id="15" dur="500"/>
                                        <p:tgtEl>
                                          <p:spTgt spid="116743"/>
                                        </p:tgtEl>
                                      </p:cBhvr>
                                    </p:animEffect>
                                  </p:childTnLst>
                                </p:cTn>
                              </p:par>
                            </p:childTnLst>
                          </p:cTn>
                        </p:par>
                        <p:par>
                          <p:cTn id="16" fill="hold" nodeType="afterGroup">
                            <p:stCondLst>
                              <p:cond delay="10500"/>
                            </p:stCondLst>
                            <p:childTnLst>
                              <p:par>
                                <p:cTn id="17" presetID="22" presetClass="entr" presetSubtype="1" fill="hold" grpId="0" nodeType="afterEffect">
                                  <p:stCondLst>
                                    <p:cond delay="3000"/>
                                  </p:stCondLst>
                                  <p:childTnLst>
                                    <p:set>
                                      <p:cBhvr>
                                        <p:cTn id="18" dur="1" fill="hold">
                                          <p:stCondLst>
                                            <p:cond delay="0"/>
                                          </p:stCondLst>
                                        </p:cTn>
                                        <p:tgtEl>
                                          <p:spTgt spid="116744"/>
                                        </p:tgtEl>
                                        <p:attrNameLst>
                                          <p:attrName>style.visibility</p:attrName>
                                        </p:attrNameLst>
                                      </p:cBhvr>
                                      <p:to>
                                        <p:strVal val="visible"/>
                                      </p:to>
                                    </p:set>
                                    <p:animEffect transition="in" filter="wipe(up)">
                                      <p:cBhvr>
                                        <p:cTn id="19" dur="500"/>
                                        <p:tgtEl>
                                          <p:spTgt spid="116744"/>
                                        </p:tgtEl>
                                      </p:cBhvr>
                                    </p:animEffect>
                                  </p:childTnLst>
                                </p:cTn>
                              </p:par>
                            </p:childTnLst>
                          </p:cTn>
                        </p:par>
                        <p:par>
                          <p:cTn id="20" fill="hold" nodeType="afterGroup">
                            <p:stCondLst>
                              <p:cond delay="14000"/>
                            </p:stCondLst>
                            <p:childTnLst>
                              <p:par>
                                <p:cTn id="21" presetID="22" presetClass="entr" presetSubtype="1" fill="hold" grpId="0" nodeType="afterEffect">
                                  <p:stCondLst>
                                    <p:cond delay="3000"/>
                                  </p:stCondLst>
                                  <p:childTnLst>
                                    <p:set>
                                      <p:cBhvr>
                                        <p:cTn id="22" dur="1" fill="hold">
                                          <p:stCondLst>
                                            <p:cond delay="0"/>
                                          </p:stCondLst>
                                        </p:cTn>
                                        <p:tgtEl>
                                          <p:spTgt spid="116745"/>
                                        </p:tgtEl>
                                        <p:attrNameLst>
                                          <p:attrName>style.visibility</p:attrName>
                                        </p:attrNameLst>
                                      </p:cBhvr>
                                      <p:to>
                                        <p:strVal val="visible"/>
                                      </p:to>
                                    </p:set>
                                    <p:animEffect transition="in" filter="wipe(up)">
                                      <p:cBhvr>
                                        <p:cTn id="23" dur="500"/>
                                        <p:tgtEl>
                                          <p:spTgt spid="116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animBg="1"/>
      <p:bldP spid="116742" grpId="0" animBg="1"/>
      <p:bldP spid="116743" grpId="0" animBg="1"/>
      <p:bldP spid="116744" grpId="0" animBg="1"/>
      <p:bldP spid="11674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685800" y="10160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latin typeface="Arial" charset="0"/>
              </a:rPr>
              <a:t>I Peter 1:23</a:t>
            </a:r>
          </a:p>
        </p:txBody>
      </p:sp>
      <p:sp>
        <p:nvSpPr>
          <p:cNvPr id="120835" name="Rectangle 3"/>
          <p:cNvSpPr>
            <a:spLocks noGrp="1" noChangeArrowheads="1"/>
          </p:cNvSpPr>
          <p:nvPr>
            <p:ph type="body" sz="half" idx="1"/>
          </p:nvPr>
        </p:nvSpPr>
        <p:spPr>
          <a:xfrm>
            <a:off x="1066799" y="1460500"/>
            <a:ext cx="7515225" cy="635000"/>
          </a:xfrm>
          <a:ln/>
          <a:extLst>
            <a:ext uri="{91240B29-F687-4F45-9708-019B960494DF}">
              <a14:hiddenLine xmlns:a14="http://schemas.microsoft.com/office/drawing/2010/main" w="28575" cmpd="sng">
                <a:solidFill>
                  <a:schemeClr val="tx2"/>
                </a:solidFill>
                <a:miter lim="800000"/>
                <a:headEnd/>
                <a:tailEnd/>
              </a14:hiddenLine>
            </a:ext>
          </a:extLst>
        </p:spPr>
        <p:txBody>
          <a:bodyPr>
            <a:noAutofit/>
          </a:bodyPr>
          <a:lstStyle/>
          <a:p>
            <a:pPr marL="533400" indent="-533400">
              <a:spcBef>
                <a:spcPct val="0"/>
              </a:spcBef>
              <a:buClr>
                <a:schemeClr val="tx1"/>
              </a:buClr>
              <a:buSzPct val="95000"/>
              <a:buFontTx/>
              <a:buNone/>
            </a:pPr>
            <a:r>
              <a:rPr lang="en-US" altLang="en-US" sz="2400" dirty="0"/>
              <a:t>	</a:t>
            </a:r>
            <a:r>
              <a:rPr lang="en-US" altLang="en-US" sz="3200" i="1" dirty="0">
                <a:effectLst/>
                <a:latin typeface="+mn-lt"/>
              </a:rPr>
              <a:t>“since you h</a:t>
            </a:r>
            <a:r>
              <a:rPr lang="en-US" altLang="en-US" sz="3600" i="1" dirty="0">
                <a:effectLst/>
                <a:latin typeface="+mn-lt"/>
              </a:rPr>
              <a:t>ave been born again . . .”</a:t>
            </a:r>
            <a:r>
              <a:rPr lang="en-US" altLang="en-US" sz="5400" dirty="0">
                <a:effectLst/>
                <a:latin typeface="+mn-lt"/>
              </a:rPr>
              <a:t> </a:t>
            </a:r>
            <a:br>
              <a:rPr lang="en-US" altLang="en-US" sz="6000" dirty="0">
                <a:effectLst/>
                <a:latin typeface="+mn-lt"/>
              </a:rPr>
            </a:br>
            <a:endParaRPr lang="en-US" altLang="en-US" sz="6000" dirty="0">
              <a:effectLst/>
              <a:latin typeface="+mn-lt"/>
            </a:endParaRPr>
          </a:p>
        </p:txBody>
      </p:sp>
      <p:sp>
        <p:nvSpPr>
          <p:cNvPr id="120836" name="Rectangle 4"/>
          <p:cNvSpPr>
            <a:spLocks noChangeArrowheads="1"/>
          </p:cNvSpPr>
          <p:nvPr/>
        </p:nvSpPr>
        <p:spPr bwMode="auto">
          <a:xfrm>
            <a:off x="381000" y="-7441"/>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dirty="0">
                <a:solidFill>
                  <a:schemeClr val="accent4">
                    <a:lumMod val="75000"/>
                  </a:schemeClr>
                </a:solidFill>
                <a:latin typeface="+mn-lt"/>
              </a:rPr>
              <a:t>Familiarity with Christ</a:t>
            </a:r>
          </a:p>
        </p:txBody>
      </p:sp>
      <p:sp>
        <p:nvSpPr>
          <p:cNvPr id="120837" name="Text Box 5"/>
          <p:cNvSpPr txBox="1">
            <a:spLocks noChangeArrowheads="1"/>
          </p:cNvSpPr>
          <p:nvPr/>
        </p:nvSpPr>
        <p:spPr bwMode="auto">
          <a:xfrm>
            <a:off x="914400" y="26035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latin typeface="Arial" charset="0"/>
              </a:rPr>
              <a:t>John 3:3, 5</a:t>
            </a:r>
          </a:p>
        </p:txBody>
      </p:sp>
      <p:sp>
        <p:nvSpPr>
          <p:cNvPr id="120838" name="Rectangle 6"/>
          <p:cNvSpPr>
            <a:spLocks noChangeArrowheads="1"/>
          </p:cNvSpPr>
          <p:nvPr/>
        </p:nvSpPr>
        <p:spPr bwMode="auto">
          <a:xfrm>
            <a:off x="1219200" y="3175000"/>
            <a:ext cx="69342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914400" indent="-45720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295400" indent="-3810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714500" indent="-3429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171700" indent="-3429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6289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30861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5433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40005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eaLnBrk="1" hangingPunct="1">
              <a:spcBef>
                <a:spcPct val="0"/>
              </a:spcBef>
              <a:buClr>
                <a:schemeClr val="tx1"/>
              </a:buClr>
              <a:buSzPct val="95000"/>
              <a:buFontTx/>
              <a:buNone/>
            </a:pPr>
            <a:r>
              <a:rPr lang="en-US" altLang="en-US" sz="2400" dirty="0"/>
              <a:t>	</a:t>
            </a:r>
            <a:r>
              <a:rPr lang="en-US" altLang="en-US" sz="3600" i="1" dirty="0">
                <a:effectLst/>
                <a:latin typeface="+mn-lt"/>
                <a:cs typeface="Tahoma"/>
              </a:rPr>
              <a:t>“Most assuredly, I say to you, unless one is born again, he cannot see the kingdom of God.” </a:t>
            </a:r>
            <a:br>
              <a:rPr lang="en-US" altLang="en-US" i="1" dirty="0">
                <a:effectLst/>
              </a:rPr>
            </a:br>
            <a:br>
              <a:rPr lang="en-US" altLang="en-US" sz="4400" dirty="0">
                <a:effectLst/>
              </a:rPr>
            </a:br>
            <a:endParaRPr lang="en-US" altLang="en-US" sz="4400" dirty="0">
              <a:effectLst/>
            </a:endParaRPr>
          </a:p>
        </p:txBody>
      </p:sp>
    </p:spTree>
    <p:extLst>
      <p:ext uri="{BB962C8B-B14F-4D97-AF65-F5344CB8AC3E}">
        <p14:creationId xmlns:p14="http://schemas.microsoft.com/office/powerpoint/2010/main" val="93298918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0835">
                                            <p:txEl>
                                              <p:pRg st="0" end="0"/>
                                            </p:txEl>
                                          </p:spTgt>
                                        </p:tgtEl>
                                        <p:attrNameLst>
                                          <p:attrName>style.visibility</p:attrName>
                                        </p:attrNameLst>
                                      </p:cBhvr>
                                      <p:to>
                                        <p:strVal val="visible"/>
                                      </p:to>
                                    </p:set>
                                    <p:animEffect transition="in" filter="dissolve">
                                      <p:cBhvr>
                                        <p:cTn id="11" dur="500"/>
                                        <p:tgtEl>
                                          <p:spTgt spid="12083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083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0838">
                                            <p:txEl>
                                              <p:pRg st="0" end="0"/>
                                            </p:txEl>
                                          </p:spTgt>
                                        </p:tgtEl>
                                        <p:attrNameLst>
                                          <p:attrName>style.visibility</p:attrName>
                                        </p:attrNameLst>
                                      </p:cBhvr>
                                      <p:to>
                                        <p:strVal val="visible"/>
                                      </p:to>
                                    </p:set>
                                    <p:animEffect transition="in" filter="dissolve">
                                      <p:cBhvr>
                                        <p:cTn id="20" dur="500"/>
                                        <p:tgtEl>
                                          <p:spTgt spid="1208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build="p" autoUpdateAnimBg="0"/>
      <p:bldP spid="120837" grpId="0"/>
      <p:bldP spid="12083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685800" y="10160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I Peter 2:7</a:t>
            </a:r>
          </a:p>
        </p:txBody>
      </p:sp>
      <p:sp>
        <p:nvSpPr>
          <p:cNvPr id="123907" name="Rectangle 3"/>
          <p:cNvSpPr>
            <a:spLocks noGrp="1" noChangeArrowheads="1"/>
          </p:cNvSpPr>
          <p:nvPr>
            <p:ph type="body" sz="half" idx="1"/>
          </p:nvPr>
        </p:nvSpPr>
        <p:spPr>
          <a:xfrm>
            <a:off x="1066800" y="1460500"/>
            <a:ext cx="7162800" cy="635000"/>
          </a:xfrm>
          <a:ln/>
          <a:extLst>
            <a:ext uri="{91240B29-F687-4F45-9708-019B960494DF}">
              <a14:hiddenLine xmlns:a14="http://schemas.microsoft.com/office/drawing/2010/main" w="28575" cmpd="sng">
                <a:solidFill>
                  <a:schemeClr val="tx2"/>
                </a:solidFill>
                <a:miter lim="800000"/>
                <a:headEnd/>
                <a:tailEnd/>
              </a14:hiddenLine>
            </a:ext>
          </a:extLst>
        </p:spPr>
        <p:txBody>
          <a:bodyPr>
            <a:noAutofit/>
          </a:bodyPr>
          <a:lstStyle/>
          <a:p>
            <a:pPr marL="533400" indent="-533400">
              <a:spcBef>
                <a:spcPct val="0"/>
              </a:spcBef>
              <a:buClr>
                <a:schemeClr val="tx1"/>
              </a:buClr>
              <a:buSzPct val="95000"/>
              <a:buFontTx/>
              <a:buNone/>
            </a:pPr>
            <a:r>
              <a:rPr lang="en-US" altLang="en-US" sz="2400" dirty="0">
                <a:latin typeface="+mn-lt"/>
              </a:rPr>
              <a:t>	</a:t>
            </a:r>
            <a:r>
              <a:rPr lang="en-US" altLang="en-US" i="1" dirty="0">
                <a:effectLst/>
                <a:latin typeface="+mn-lt"/>
              </a:rPr>
              <a:t>“ The stone which the builders rejected</a:t>
            </a:r>
            <a:br>
              <a:rPr lang="en-US" altLang="en-US" i="1" dirty="0">
                <a:effectLst/>
                <a:latin typeface="+mn-lt"/>
              </a:rPr>
            </a:br>
            <a:r>
              <a:rPr lang="en-US" altLang="en-US" i="1" dirty="0">
                <a:effectLst/>
                <a:latin typeface="+mn-lt"/>
              </a:rPr>
              <a:t>      has become the chief  cornerstone,”</a:t>
            </a:r>
            <a:br>
              <a:rPr lang="en-US" altLang="en-US" i="1" dirty="0">
                <a:effectLst/>
                <a:latin typeface="+mn-lt"/>
              </a:rPr>
            </a:br>
            <a:br>
              <a:rPr lang="en-US" altLang="en-US" sz="4400" dirty="0">
                <a:effectLst/>
                <a:latin typeface="+mn-lt"/>
              </a:rPr>
            </a:br>
            <a:endParaRPr lang="en-US" altLang="en-US" sz="4400" dirty="0">
              <a:effectLst/>
              <a:latin typeface="+mn-lt"/>
            </a:endParaRPr>
          </a:p>
        </p:txBody>
      </p:sp>
      <p:sp>
        <p:nvSpPr>
          <p:cNvPr id="123908" name="Rectangle 4"/>
          <p:cNvSpPr>
            <a:spLocks noChangeArrowheads="1"/>
          </p:cNvSpPr>
          <p:nvPr/>
        </p:nvSpPr>
        <p:spPr bwMode="auto">
          <a:xfrm>
            <a:off x="381000" y="-7441"/>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dirty="0">
                <a:latin typeface="+mn-lt"/>
              </a:rPr>
              <a:t>Familiarity with Christ</a:t>
            </a:r>
          </a:p>
        </p:txBody>
      </p:sp>
      <p:sp>
        <p:nvSpPr>
          <p:cNvPr id="123909" name="Text Box 5"/>
          <p:cNvSpPr txBox="1">
            <a:spLocks noChangeArrowheads="1"/>
          </p:cNvSpPr>
          <p:nvPr/>
        </p:nvSpPr>
        <p:spPr bwMode="auto">
          <a:xfrm>
            <a:off x="914400" y="26035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Matthew 21:42</a:t>
            </a:r>
          </a:p>
        </p:txBody>
      </p:sp>
      <p:sp>
        <p:nvSpPr>
          <p:cNvPr id="123910" name="Rectangle 6"/>
          <p:cNvSpPr>
            <a:spLocks noChangeArrowheads="1"/>
          </p:cNvSpPr>
          <p:nvPr/>
        </p:nvSpPr>
        <p:spPr bwMode="auto">
          <a:xfrm>
            <a:off x="1219200" y="3175000"/>
            <a:ext cx="69342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914400" indent="-45720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295400" indent="-3810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714500" indent="-3429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171700" indent="-3429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6289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30861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5433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40005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eaLnBrk="1" hangingPunct="1">
              <a:spcBef>
                <a:spcPct val="0"/>
              </a:spcBef>
              <a:buClr>
                <a:schemeClr val="tx1"/>
              </a:buClr>
              <a:buSzPct val="95000"/>
              <a:buFontTx/>
              <a:buNone/>
            </a:pPr>
            <a:r>
              <a:rPr lang="en-US" altLang="en-US" sz="2400" dirty="0">
                <a:latin typeface="+mn-lt"/>
              </a:rPr>
              <a:t>	</a:t>
            </a:r>
            <a:r>
              <a:rPr lang="en-US" altLang="en-US" i="1" dirty="0">
                <a:effectLst/>
                <a:latin typeface="+mn-lt"/>
              </a:rPr>
              <a:t>“The stone which the builders rejected</a:t>
            </a:r>
            <a:br>
              <a:rPr lang="en-US" altLang="en-US" i="1" dirty="0">
                <a:effectLst/>
                <a:latin typeface="+mn-lt"/>
              </a:rPr>
            </a:br>
            <a:r>
              <a:rPr lang="en-US" altLang="en-US" i="1" dirty="0">
                <a:effectLst/>
                <a:latin typeface="+mn-lt"/>
              </a:rPr>
              <a:t>      has become the chief cornerstone.”</a:t>
            </a:r>
            <a:br>
              <a:rPr lang="en-US" altLang="en-US" i="1" dirty="0">
                <a:effectLst/>
                <a:latin typeface="+mn-lt"/>
              </a:rPr>
            </a:br>
            <a:br>
              <a:rPr lang="en-US" altLang="en-US" i="1" dirty="0">
                <a:effectLst/>
                <a:latin typeface="+mn-lt"/>
              </a:rPr>
            </a:br>
            <a:br>
              <a:rPr lang="en-US" altLang="en-US" sz="4400" dirty="0">
                <a:effectLst/>
                <a:latin typeface="+mn-lt"/>
              </a:rPr>
            </a:br>
            <a:endParaRPr lang="en-US" altLang="en-US" sz="4400" dirty="0">
              <a:effectLst/>
              <a:latin typeface="+mn-lt"/>
            </a:endParaRPr>
          </a:p>
        </p:txBody>
      </p:sp>
    </p:spTree>
    <p:extLst>
      <p:ext uri="{BB962C8B-B14F-4D97-AF65-F5344CB8AC3E}">
        <p14:creationId xmlns:p14="http://schemas.microsoft.com/office/powerpoint/2010/main" val="178851728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3907">
                                            <p:txEl>
                                              <p:pRg st="0" end="0"/>
                                            </p:txEl>
                                          </p:spTgt>
                                        </p:tgtEl>
                                        <p:attrNameLst>
                                          <p:attrName>style.visibility</p:attrName>
                                        </p:attrNameLst>
                                      </p:cBhvr>
                                      <p:to>
                                        <p:strVal val="visible"/>
                                      </p:to>
                                    </p:set>
                                    <p:animEffect transition="in" filter="dissolve">
                                      <p:cBhvr>
                                        <p:cTn id="11" dur="500"/>
                                        <p:tgtEl>
                                          <p:spTgt spid="12390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390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3910">
                                            <p:txEl>
                                              <p:pRg st="0" end="0"/>
                                            </p:txEl>
                                          </p:spTgt>
                                        </p:tgtEl>
                                        <p:attrNameLst>
                                          <p:attrName>style.visibility</p:attrName>
                                        </p:attrNameLst>
                                      </p:cBhvr>
                                      <p:to>
                                        <p:strVal val="visible"/>
                                      </p:to>
                                    </p:set>
                                    <p:animEffect transition="in" filter="dissolve">
                                      <p:cBhvr>
                                        <p:cTn id="20" dur="500"/>
                                        <p:tgtEl>
                                          <p:spTgt spid="1239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build="p" autoUpdateAnimBg="0"/>
      <p:bldP spid="123909" grpId="0"/>
      <p:bldP spid="12391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685800" y="10160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I Peter 3:9</a:t>
            </a:r>
          </a:p>
        </p:txBody>
      </p:sp>
      <p:sp>
        <p:nvSpPr>
          <p:cNvPr id="121859" name="Rectangle 3"/>
          <p:cNvSpPr>
            <a:spLocks noGrp="1" noChangeArrowheads="1"/>
          </p:cNvSpPr>
          <p:nvPr>
            <p:ph type="body" sz="half" idx="1"/>
          </p:nvPr>
        </p:nvSpPr>
        <p:spPr>
          <a:xfrm>
            <a:off x="1066800" y="1460500"/>
            <a:ext cx="7315200" cy="889000"/>
          </a:xfrm>
          <a:ln/>
          <a:extLst>
            <a:ext uri="{91240B29-F687-4F45-9708-019B960494DF}">
              <a14:hiddenLine xmlns:a14="http://schemas.microsoft.com/office/drawing/2010/main" w="28575" cmpd="sng">
                <a:solidFill>
                  <a:schemeClr val="tx2"/>
                </a:solidFill>
                <a:miter lim="800000"/>
                <a:headEnd/>
                <a:tailEnd/>
              </a14:hiddenLine>
            </a:ext>
          </a:extLst>
        </p:spPr>
        <p:txBody>
          <a:bodyPr>
            <a:noAutofit/>
          </a:bodyPr>
          <a:lstStyle/>
          <a:p>
            <a:pPr marL="533400" indent="-533400">
              <a:spcBef>
                <a:spcPct val="0"/>
              </a:spcBef>
              <a:buClr>
                <a:schemeClr val="tx1"/>
              </a:buClr>
              <a:buSzPct val="95000"/>
              <a:buFontTx/>
              <a:buNone/>
            </a:pPr>
            <a:r>
              <a:rPr lang="en-US" altLang="en-US" sz="2400" dirty="0">
                <a:latin typeface="+mn-lt"/>
              </a:rPr>
              <a:t>	</a:t>
            </a:r>
            <a:r>
              <a:rPr lang="en-US" altLang="en-US" i="1" dirty="0">
                <a:effectLst/>
                <a:latin typeface="+mn-lt"/>
              </a:rPr>
              <a:t>9 not returning evil for evil or reviling for reviling, but on the contrary blessing</a:t>
            </a:r>
            <a:r>
              <a:rPr lang="en-US" altLang="en-US" dirty="0">
                <a:latin typeface="+mn-lt"/>
              </a:rPr>
              <a:t> </a:t>
            </a:r>
            <a:br>
              <a:rPr lang="en-US" altLang="en-US" sz="4400" dirty="0">
                <a:effectLst/>
                <a:latin typeface="+mn-lt"/>
              </a:rPr>
            </a:br>
            <a:endParaRPr lang="en-US" altLang="en-US" sz="4400" dirty="0">
              <a:effectLst/>
              <a:latin typeface="+mn-lt"/>
            </a:endParaRPr>
          </a:p>
        </p:txBody>
      </p:sp>
      <p:sp>
        <p:nvSpPr>
          <p:cNvPr id="121860" name="Rectangle 4"/>
          <p:cNvSpPr>
            <a:spLocks noChangeArrowheads="1"/>
          </p:cNvSpPr>
          <p:nvPr/>
        </p:nvSpPr>
        <p:spPr bwMode="auto">
          <a:xfrm>
            <a:off x="381000" y="-7441"/>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a:latin typeface="Arial" charset="0"/>
              </a:rPr>
              <a:t>Familiarity with Christ</a:t>
            </a:r>
          </a:p>
        </p:txBody>
      </p:sp>
      <p:sp>
        <p:nvSpPr>
          <p:cNvPr id="121861" name="Text Box 5"/>
          <p:cNvSpPr txBox="1">
            <a:spLocks noChangeArrowheads="1"/>
          </p:cNvSpPr>
          <p:nvPr/>
        </p:nvSpPr>
        <p:spPr bwMode="auto">
          <a:xfrm>
            <a:off x="914400" y="26035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Luke 6:27-28</a:t>
            </a:r>
          </a:p>
        </p:txBody>
      </p:sp>
      <p:sp>
        <p:nvSpPr>
          <p:cNvPr id="121862" name="Rectangle 6"/>
          <p:cNvSpPr>
            <a:spLocks noChangeArrowheads="1"/>
          </p:cNvSpPr>
          <p:nvPr/>
        </p:nvSpPr>
        <p:spPr bwMode="auto">
          <a:xfrm>
            <a:off x="1219200" y="3175000"/>
            <a:ext cx="74676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914400" indent="-45720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295400" indent="-3810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714500" indent="-3429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171700" indent="-3429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6289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30861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5433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40005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eaLnBrk="1" hangingPunct="1">
              <a:spcBef>
                <a:spcPct val="0"/>
              </a:spcBef>
              <a:buClr>
                <a:schemeClr val="tx1"/>
              </a:buClr>
              <a:buSzPct val="95000"/>
              <a:buFontTx/>
              <a:buNone/>
            </a:pPr>
            <a:r>
              <a:rPr lang="en-US" altLang="en-US" sz="2400">
                <a:latin typeface="+mn-lt"/>
              </a:rPr>
              <a:t>	</a:t>
            </a:r>
            <a:r>
              <a:rPr lang="en-US" altLang="en-US" i="1">
                <a:effectLst/>
                <a:latin typeface="+mn-lt"/>
              </a:rPr>
              <a:t>27 “But I say to you who hear: Love your enemies, do good to those who hate you, 28 bless those who curse you</a:t>
            </a:r>
            <a:r>
              <a:rPr lang="en-US" altLang="en-US">
                <a:latin typeface="+mn-lt"/>
              </a:rPr>
              <a:t> </a:t>
            </a:r>
            <a:br>
              <a:rPr lang="en-US" altLang="en-US" sz="4400">
                <a:effectLst/>
                <a:latin typeface="+mn-lt"/>
              </a:rPr>
            </a:br>
            <a:endParaRPr lang="en-US" altLang="en-US" sz="4400">
              <a:effectLst/>
              <a:latin typeface="+mn-lt"/>
            </a:endParaRPr>
          </a:p>
        </p:txBody>
      </p:sp>
    </p:spTree>
    <p:extLst>
      <p:ext uri="{BB962C8B-B14F-4D97-AF65-F5344CB8AC3E}">
        <p14:creationId xmlns:p14="http://schemas.microsoft.com/office/powerpoint/2010/main" val="104009640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1859">
                                            <p:txEl>
                                              <p:pRg st="0" end="0"/>
                                            </p:txEl>
                                          </p:spTgt>
                                        </p:tgtEl>
                                        <p:attrNameLst>
                                          <p:attrName>style.visibility</p:attrName>
                                        </p:attrNameLst>
                                      </p:cBhvr>
                                      <p:to>
                                        <p:strVal val="visible"/>
                                      </p:to>
                                    </p:set>
                                    <p:animEffect transition="in" filter="dissolve">
                                      <p:cBhvr>
                                        <p:cTn id="11" dur="500"/>
                                        <p:tgtEl>
                                          <p:spTgt spid="12185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186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1862">
                                            <p:txEl>
                                              <p:pRg st="0" end="0"/>
                                            </p:txEl>
                                          </p:spTgt>
                                        </p:tgtEl>
                                        <p:attrNameLst>
                                          <p:attrName>style.visibility</p:attrName>
                                        </p:attrNameLst>
                                      </p:cBhvr>
                                      <p:to>
                                        <p:strVal val="visible"/>
                                      </p:to>
                                    </p:set>
                                    <p:animEffect transition="in" filter="dissolve">
                                      <p:cBhvr>
                                        <p:cTn id="20" dur="500"/>
                                        <p:tgtEl>
                                          <p:spTgt spid="1218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build="p" autoUpdateAnimBg="0"/>
      <p:bldP spid="121861" grpId="0"/>
      <p:bldP spid="121862"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685800" y="10160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I Peter 3:21</a:t>
            </a:r>
          </a:p>
        </p:txBody>
      </p:sp>
      <p:sp>
        <p:nvSpPr>
          <p:cNvPr id="122883" name="Rectangle 3"/>
          <p:cNvSpPr>
            <a:spLocks noGrp="1" noChangeArrowheads="1"/>
          </p:cNvSpPr>
          <p:nvPr>
            <p:ph type="body" sz="half" idx="1"/>
          </p:nvPr>
        </p:nvSpPr>
        <p:spPr>
          <a:xfrm>
            <a:off x="1066800" y="1460500"/>
            <a:ext cx="6934200" cy="635000"/>
          </a:xfrm>
          <a:ln/>
          <a:extLst>
            <a:ext uri="{91240B29-F687-4F45-9708-019B960494DF}">
              <a14:hiddenLine xmlns:a14="http://schemas.microsoft.com/office/drawing/2010/main" w="28575" cmpd="sng">
                <a:solidFill>
                  <a:schemeClr val="tx2"/>
                </a:solidFill>
                <a:miter lim="800000"/>
                <a:headEnd/>
                <a:tailEnd/>
              </a14:hiddenLine>
            </a:ext>
          </a:extLst>
        </p:spPr>
        <p:txBody>
          <a:bodyPr>
            <a:noAutofit/>
          </a:bodyPr>
          <a:lstStyle/>
          <a:p>
            <a:pPr marL="533400" indent="-533400">
              <a:spcBef>
                <a:spcPct val="0"/>
              </a:spcBef>
              <a:buClr>
                <a:schemeClr val="tx1"/>
              </a:buClr>
              <a:buSzPct val="95000"/>
              <a:buFontTx/>
              <a:buNone/>
            </a:pPr>
            <a:r>
              <a:rPr lang="en-US" altLang="en-US" sz="2400" dirty="0">
                <a:latin typeface="+mn-lt"/>
              </a:rPr>
              <a:t>	</a:t>
            </a:r>
            <a:r>
              <a:rPr lang="en-US" altLang="en-US" i="1" dirty="0">
                <a:latin typeface="+mn-lt"/>
              </a:rPr>
              <a:t>21 Baptism, which corresponds to this, now saves you,</a:t>
            </a:r>
            <a:br>
              <a:rPr lang="en-US" altLang="en-US" sz="4400" dirty="0">
                <a:effectLst/>
                <a:latin typeface="+mn-lt"/>
              </a:rPr>
            </a:br>
            <a:endParaRPr lang="en-US" altLang="en-US" sz="4400" dirty="0">
              <a:effectLst/>
              <a:latin typeface="+mn-lt"/>
            </a:endParaRPr>
          </a:p>
        </p:txBody>
      </p:sp>
      <p:sp>
        <p:nvSpPr>
          <p:cNvPr id="122884" name="Rectangle 4"/>
          <p:cNvSpPr>
            <a:spLocks noChangeArrowheads="1"/>
          </p:cNvSpPr>
          <p:nvPr/>
        </p:nvSpPr>
        <p:spPr bwMode="auto">
          <a:xfrm>
            <a:off x="381000" y="-7441"/>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a:latin typeface="Arial" charset="0"/>
              </a:rPr>
              <a:t>Familiarity with Christ</a:t>
            </a:r>
          </a:p>
        </p:txBody>
      </p:sp>
      <p:sp>
        <p:nvSpPr>
          <p:cNvPr id="122885" name="Text Box 5"/>
          <p:cNvSpPr txBox="1">
            <a:spLocks noChangeArrowheads="1"/>
          </p:cNvSpPr>
          <p:nvPr/>
        </p:nvSpPr>
        <p:spPr bwMode="auto">
          <a:xfrm>
            <a:off x="914400" y="26035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Mark 16:16</a:t>
            </a:r>
          </a:p>
        </p:txBody>
      </p:sp>
      <p:sp>
        <p:nvSpPr>
          <p:cNvPr id="122886" name="Rectangle 6"/>
          <p:cNvSpPr>
            <a:spLocks noChangeArrowheads="1"/>
          </p:cNvSpPr>
          <p:nvPr/>
        </p:nvSpPr>
        <p:spPr bwMode="auto">
          <a:xfrm>
            <a:off x="1219200" y="3175000"/>
            <a:ext cx="69342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914400" indent="-45720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295400" indent="-3810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714500" indent="-3429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171700" indent="-3429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6289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30861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5433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40005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eaLnBrk="1" hangingPunct="1">
              <a:spcBef>
                <a:spcPct val="0"/>
              </a:spcBef>
              <a:buClr>
                <a:schemeClr val="tx1"/>
              </a:buClr>
              <a:buSzPct val="95000"/>
              <a:buFontTx/>
              <a:buNone/>
            </a:pPr>
            <a:r>
              <a:rPr lang="en-US" altLang="en-US" sz="2400">
                <a:latin typeface="+mn-lt"/>
              </a:rPr>
              <a:t>	</a:t>
            </a:r>
            <a:r>
              <a:rPr lang="en-US" altLang="en-US" i="1">
                <a:effectLst/>
                <a:latin typeface="+mn-lt"/>
              </a:rPr>
              <a:t>16 He who believes and is baptized will be saved;</a:t>
            </a:r>
            <a:r>
              <a:rPr lang="en-US" altLang="en-US">
                <a:latin typeface="+mn-lt"/>
              </a:rPr>
              <a:t> </a:t>
            </a:r>
            <a:br>
              <a:rPr lang="en-US" altLang="en-US" i="1">
                <a:effectLst/>
                <a:latin typeface="+mn-lt"/>
              </a:rPr>
            </a:br>
            <a:br>
              <a:rPr lang="en-US" altLang="en-US" sz="4400">
                <a:effectLst/>
                <a:latin typeface="+mn-lt"/>
              </a:rPr>
            </a:br>
            <a:endParaRPr lang="en-US" altLang="en-US" sz="4400">
              <a:effectLst/>
              <a:latin typeface="+mn-lt"/>
            </a:endParaRPr>
          </a:p>
        </p:txBody>
      </p:sp>
    </p:spTree>
    <p:extLst>
      <p:ext uri="{BB962C8B-B14F-4D97-AF65-F5344CB8AC3E}">
        <p14:creationId xmlns:p14="http://schemas.microsoft.com/office/powerpoint/2010/main" val="83497852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2883">
                                            <p:txEl>
                                              <p:pRg st="0" end="0"/>
                                            </p:txEl>
                                          </p:spTgt>
                                        </p:tgtEl>
                                        <p:attrNameLst>
                                          <p:attrName>style.visibility</p:attrName>
                                        </p:attrNameLst>
                                      </p:cBhvr>
                                      <p:to>
                                        <p:strVal val="visible"/>
                                      </p:to>
                                    </p:set>
                                    <p:animEffect transition="in" filter="dissolve">
                                      <p:cBhvr>
                                        <p:cTn id="11" dur="500"/>
                                        <p:tgtEl>
                                          <p:spTgt spid="12288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288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2886">
                                            <p:txEl>
                                              <p:pRg st="0" end="0"/>
                                            </p:txEl>
                                          </p:spTgt>
                                        </p:tgtEl>
                                        <p:attrNameLst>
                                          <p:attrName>style.visibility</p:attrName>
                                        </p:attrNameLst>
                                      </p:cBhvr>
                                      <p:to>
                                        <p:strVal val="visible"/>
                                      </p:to>
                                    </p:set>
                                    <p:animEffect transition="in" filter="dissolve">
                                      <p:cBhvr>
                                        <p:cTn id="20" dur="500"/>
                                        <p:tgtEl>
                                          <p:spTgt spid="1228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autoUpdateAnimBg="0"/>
      <p:bldP spid="122885" grpId="0"/>
      <p:bldP spid="12288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85800" y="10160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I Peter 4:14</a:t>
            </a:r>
          </a:p>
        </p:txBody>
      </p:sp>
      <p:sp>
        <p:nvSpPr>
          <p:cNvPr id="124931" name="Rectangle 3"/>
          <p:cNvSpPr>
            <a:spLocks noGrp="1" noChangeArrowheads="1"/>
          </p:cNvSpPr>
          <p:nvPr>
            <p:ph type="body" sz="half" idx="1"/>
          </p:nvPr>
        </p:nvSpPr>
        <p:spPr>
          <a:xfrm>
            <a:off x="1066800" y="1460500"/>
            <a:ext cx="6934200" cy="635000"/>
          </a:xfrm>
          <a:ln/>
          <a:extLst>
            <a:ext uri="{91240B29-F687-4F45-9708-019B960494DF}">
              <a14:hiddenLine xmlns:a14="http://schemas.microsoft.com/office/drawing/2010/main" w="28575" cmpd="sng">
                <a:solidFill>
                  <a:schemeClr val="tx2"/>
                </a:solidFill>
                <a:miter lim="800000"/>
                <a:headEnd/>
                <a:tailEnd/>
              </a14:hiddenLine>
            </a:ext>
          </a:extLst>
        </p:spPr>
        <p:txBody>
          <a:bodyPr>
            <a:noAutofit/>
          </a:bodyPr>
          <a:lstStyle/>
          <a:p>
            <a:pPr marL="533400" indent="-533400">
              <a:spcBef>
                <a:spcPct val="0"/>
              </a:spcBef>
              <a:buClr>
                <a:schemeClr val="tx1"/>
              </a:buClr>
              <a:buSzPct val="95000"/>
              <a:buFontTx/>
              <a:buNone/>
            </a:pPr>
            <a:r>
              <a:rPr lang="en-US" altLang="en-US" sz="2400" dirty="0">
                <a:latin typeface="+mn-lt"/>
              </a:rPr>
              <a:t>	</a:t>
            </a:r>
            <a:r>
              <a:rPr lang="en-US" altLang="en-US" i="1" dirty="0">
                <a:effectLst/>
                <a:latin typeface="+mn-lt"/>
              </a:rPr>
              <a:t>14 If you are reproached for the name of Christ, blessed are you,</a:t>
            </a:r>
            <a:r>
              <a:rPr lang="en-US" altLang="en-US" dirty="0">
                <a:latin typeface="+mn-lt"/>
              </a:rPr>
              <a:t> </a:t>
            </a:r>
            <a:br>
              <a:rPr lang="en-US" altLang="en-US" sz="4400" dirty="0">
                <a:effectLst/>
                <a:latin typeface="+mn-lt"/>
              </a:rPr>
            </a:br>
            <a:endParaRPr lang="en-US" altLang="en-US" sz="4400" dirty="0">
              <a:effectLst/>
              <a:latin typeface="+mn-lt"/>
            </a:endParaRPr>
          </a:p>
        </p:txBody>
      </p:sp>
      <p:sp>
        <p:nvSpPr>
          <p:cNvPr id="124932" name="Rectangle 4"/>
          <p:cNvSpPr>
            <a:spLocks noChangeArrowheads="1"/>
          </p:cNvSpPr>
          <p:nvPr/>
        </p:nvSpPr>
        <p:spPr bwMode="auto">
          <a:xfrm>
            <a:off x="381000" y="-7441"/>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a:latin typeface="+mn-lt"/>
              </a:rPr>
              <a:t>Familiarity with Christ</a:t>
            </a:r>
          </a:p>
        </p:txBody>
      </p:sp>
      <p:sp>
        <p:nvSpPr>
          <p:cNvPr id="124933" name="Text Box 5"/>
          <p:cNvSpPr txBox="1">
            <a:spLocks noChangeArrowheads="1"/>
          </p:cNvSpPr>
          <p:nvPr/>
        </p:nvSpPr>
        <p:spPr bwMode="auto">
          <a:xfrm>
            <a:off x="914400" y="26035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Matthew 5:11</a:t>
            </a:r>
          </a:p>
        </p:txBody>
      </p:sp>
      <p:sp>
        <p:nvSpPr>
          <p:cNvPr id="124934" name="Rectangle 6"/>
          <p:cNvSpPr>
            <a:spLocks noChangeArrowheads="1"/>
          </p:cNvSpPr>
          <p:nvPr/>
        </p:nvSpPr>
        <p:spPr bwMode="auto">
          <a:xfrm>
            <a:off x="1219200" y="3175000"/>
            <a:ext cx="69342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914400" indent="-45720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295400" indent="-3810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714500" indent="-3429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171700" indent="-3429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6289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30861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5433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40005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eaLnBrk="1" hangingPunct="1">
              <a:spcBef>
                <a:spcPct val="0"/>
              </a:spcBef>
              <a:buClr>
                <a:schemeClr val="tx1"/>
              </a:buClr>
              <a:buSzPct val="95000"/>
              <a:buFontTx/>
              <a:buNone/>
            </a:pPr>
            <a:r>
              <a:rPr lang="en-US" altLang="en-US" sz="2400">
                <a:latin typeface="+mn-lt"/>
              </a:rPr>
              <a:t>	</a:t>
            </a:r>
            <a:r>
              <a:rPr lang="en-US" altLang="en-US" i="1">
                <a:effectLst/>
                <a:latin typeface="+mn-lt"/>
              </a:rPr>
              <a:t>11 “Blessed are you when they revile and persecute you, and say all kinds of evil against you falsely for My sake.</a:t>
            </a:r>
            <a:r>
              <a:rPr lang="en-US" altLang="en-US">
                <a:latin typeface="+mn-lt"/>
              </a:rPr>
              <a:t> </a:t>
            </a:r>
            <a:br>
              <a:rPr lang="en-US" altLang="en-US" i="1">
                <a:effectLst/>
                <a:latin typeface="+mn-lt"/>
              </a:rPr>
            </a:br>
            <a:endParaRPr lang="en-US" altLang="en-US" i="1">
              <a:effectLst/>
              <a:latin typeface="+mn-lt"/>
            </a:endParaRPr>
          </a:p>
        </p:txBody>
      </p:sp>
    </p:spTree>
    <p:extLst>
      <p:ext uri="{BB962C8B-B14F-4D97-AF65-F5344CB8AC3E}">
        <p14:creationId xmlns:p14="http://schemas.microsoft.com/office/powerpoint/2010/main" val="61195301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4931">
                                            <p:txEl>
                                              <p:pRg st="0" end="0"/>
                                            </p:txEl>
                                          </p:spTgt>
                                        </p:tgtEl>
                                        <p:attrNameLst>
                                          <p:attrName>style.visibility</p:attrName>
                                        </p:attrNameLst>
                                      </p:cBhvr>
                                      <p:to>
                                        <p:strVal val="visible"/>
                                      </p:to>
                                    </p:set>
                                    <p:animEffect transition="in" filter="dissolve">
                                      <p:cBhvr>
                                        <p:cTn id="11" dur="500"/>
                                        <p:tgtEl>
                                          <p:spTgt spid="12493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493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4934">
                                            <p:txEl>
                                              <p:pRg st="0" end="0"/>
                                            </p:txEl>
                                          </p:spTgt>
                                        </p:tgtEl>
                                        <p:attrNameLst>
                                          <p:attrName>style.visibility</p:attrName>
                                        </p:attrNameLst>
                                      </p:cBhvr>
                                      <p:to>
                                        <p:strVal val="visible"/>
                                      </p:to>
                                    </p:set>
                                    <p:animEffect transition="in" filter="dissolve">
                                      <p:cBhvr>
                                        <p:cTn id="20" dur="500"/>
                                        <p:tgtEl>
                                          <p:spTgt spid="124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1" grpId="0" build="p" autoUpdateAnimBg="0"/>
      <p:bldP spid="124933" grpId="0"/>
      <p:bldP spid="12493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2400" y="19315"/>
            <a:ext cx="8820150" cy="952500"/>
          </a:xfrm>
        </p:spPr>
        <p:txBody>
          <a:bodyPr>
            <a:normAutofit/>
          </a:bodyPr>
          <a:lstStyle/>
          <a:p>
            <a:pPr eaLnBrk="1" hangingPunct="1"/>
            <a:r>
              <a:rPr lang="en-US" sz="3200" b="1" dirty="0">
                <a:solidFill>
                  <a:schemeClr val="accent4">
                    <a:lumMod val="75000"/>
                  </a:schemeClr>
                </a:solidFill>
                <a:latin typeface="+mn-lt"/>
              </a:rPr>
              <a:t>Stand Firm and Be Stirred Up – I and II Peter, Jude</a:t>
            </a:r>
          </a:p>
        </p:txBody>
      </p:sp>
      <p:sp>
        <p:nvSpPr>
          <p:cNvPr id="8196" name="Rectangle 3"/>
          <p:cNvSpPr>
            <a:spLocks noGrp="1" noChangeArrowheads="1"/>
          </p:cNvSpPr>
          <p:nvPr>
            <p:ph idx="1"/>
          </p:nvPr>
        </p:nvSpPr>
        <p:spPr>
          <a:xfrm>
            <a:off x="285750" y="806451"/>
            <a:ext cx="8686800" cy="571499"/>
          </a:xfrm>
        </p:spPr>
        <p:txBody>
          <a:bodyPr>
            <a:normAutofit/>
          </a:bodyPr>
          <a:lstStyle/>
          <a:p>
            <a:pPr eaLnBrk="1" hangingPunct="1">
              <a:buFont typeface="Wingdings" pitchFamily="2" charset="2"/>
              <a:buNone/>
            </a:pPr>
            <a:r>
              <a:rPr lang="en-US" sz="2800" i="1" u="sng" dirty="0">
                <a:solidFill>
                  <a:srgbClr val="0070C0"/>
                </a:solidFill>
                <a:effectLst/>
                <a:latin typeface="+mn-lt"/>
              </a:rPr>
              <a:t>By the end of the study each of us will</a:t>
            </a:r>
            <a:r>
              <a:rPr lang="en-US" sz="2800" i="1" dirty="0">
                <a:solidFill>
                  <a:srgbClr val="0070C0"/>
                </a:solidFill>
                <a:effectLst/>
                <a:latin typeface="+mn-lt"/>
              </a:rPr>
              <a:t>:</a:t>
            </a:r>
          </a:p>
        </p:txBody>
      </p:sp>
      <p:sp>
        <p:nvSpPr>
          <p:cNvPr id="6" name="Slide Number Placeholder 5"/>
          <p:cNvSpPr>
            <a:spLocks noGrp="1"/>
          </p:cNvSpPr>
          <p:nvPr>
            <p:ph type="sldNum" sz="quarter" idx="12"/>
          </p:nvPr>
        </p:nvSpPr>
        <p:spPr/>
        <p:txBody>
          <a:bodyPr/>
          <a:lstStyle/>
          <a:p>
            <a:pPr>
              <a:defRPr/>
            </a:pPr>
            <a:fld id="{9D403D2E-8471-4DE1-B1F3-CB7FCADDE5D9}" type="slidenum">
              <a:rPr lang="en-US"/>
              <a:pPr>
                <a:defRPr/>
              </a:pPr>
              <a:t>4</a:t>
            </a:fld>
            <a:endParaRPr lang="en-US"/>
          </a:p>
        </p:txBody>
      </p:sp>
      <p:sp>
        <p:nvSpPr>
          <p:cNvPr id="5" name="Rectangle 3"/>
          <p:cNvSpPr txBox="1">
            <a:spLocks noChangeArrowheads="1"/>
          </p:cNvSpPr>
          <p:nvPr/>
        </p:nvSpPr>
        <p:spPr bwMode="auto">
          <a:xfrm>
            <a:off x="361950" y="1381125"/>
            <a:ext cx="8229600" cy="330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0" indent="-457200" defTabSz="914400" fontAlgn="base">
              <a:spcBef>
                <a:spcPct val="20000"/>
              </a:spcBef>
              <a:spcAft>
                <a:spcPct val="0"/>
              </a:spcAft>
              <a:buClr>
                <a:schemeClr val="hlink"/>
              </a:buClr>
              <a:buSzPct val="80000"/>
              <a:buFont typeface="+mj-lt"/>
              <a:buAutoNum type="arabicPeriod"/>
              <a:defRPr/>
            </a:pPr>
            <a:r>
              <a:rPr lang="en-US" sz="2400" dirty="0"/>
              <a:t>Develop a reputation for good works among those who are most critical of our faith</a:t>
            </a:r>
          </a:p>
          <a:p>
            <a:pPr marL="457200" lvl="0" indent="-457200" defTabSz="914400" fontAlgn="base">
              <a:spcBef>
                <a:spcPct val="20000"/>
              </a:spcBef>
              <a:spcAft>
                <a:spcPct val="0"/>
              </a:spcAft>
              <a:buClr>
                <a:schemeClr val="hlink"/>
              </a:buClr>
              <a:buSzPct val="80000"/>
              <a:buFont typeface="+mj-lt"/>
              <a:buAutoNum type="arabicPeriod"/>
              <a:defRPr/>
            </a:pPr>
            <a:r>
              <a:rPr lang="en-US" sz="2400" dirty="0"/>
              <a:t>Promote greater “Harmony” in our home by learning our part well</a:t>
            </a:r>
          </a:p>
          <a:p>
            <a:pPr marL="457200" lvl="0" indent="-457200" defTabSz="914400" fontAlgn="base">
              <a:spcBef>
                <a:spcPct val="20000"/>
              </a:spcBef>
              <a:spcAft>
                <a:spcPct val="0"/>
              </a:spcAft>
              <a:buClr>
                <a:schemeClr val="hlink"/>
              </a:buClr>
              <a:buSzPct val="80000"/>
              <a:buFont typeface="+mj-lt"/>
              <a:buAutoNum type="arabicPeriod"/>
              <a:defRPr/>
            </a:pPr>
            <a:r>
              <a:rPr lang="en-US" sz="2400" dirty="0"/>
              <a:t>Build a deeper relationship with the shepherds</a:t>
            </a:r>
          </a:p>
          <a:p>
            <a:pPr marL="457200" lvl="0" indent="-457200" defTabSz="914400" fontAlgn="base">
              <a:spcBef>
                <a:spcPct val="20000"/>
              </a:spcBef>
              <a:spcAft>
                <a:spcPct val="0"/>
              </a:spcAft>
              <a:buClr>
                <a:schemeClr val="hlink"/>
              </a:buClr>
              <a:buSzPct val="80000"/>
              <a:buFont typeface="+mj-lt"/>
              <a:buAutoNum type="arabicPeriod"/>
              <a:defRPr/>
            </a:pPr>
            <a:r>
              <a:rPr lang="en-US" sz="2400" dirty="0"/>
              <a:t>Deepen our appreciation for the suffering of Christ and what it means to share in that suffering</a:t>
            </a:r>
          </a:p>
          <a:p>
            <a:pPr marL="457200" lvl="0" indent="-457200" defTabSz="914400" fontAlgn="base">
              <a:spcBef>
                <a:spcPct val="20000"/>
              </a:spcBef>
              <a:spcAft>
                <a:spcPct val="0"/>
              </a:spcAft>
              <a:buClr>
                <a:schemeClr val="hlink"/>
              </a:buClr>
              <a:buSzPct val="80000"/>
              <a:buFont typeface="+mj-lt"/>
              <a:buAutoNum type="arabicPeriod"/>
              <a:defRPr/>
            </a:pPr>
            <a:r>
              <a:rPr lang="en-US" sz="2400" dirty="0"/>
              <a:t>Invest in the things that last the longest</a:t>
            </a:r>
            <a:endParaRPr kumimoji="0" lang="en-US" sz="24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8928286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685800" y="10160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I Peter 5:4</a:t>
            </a:r>
          </a:p>
        </p:txBody>
      </p:sp>
      <p:sp>
        <p:nvSpPr>
          <p:cNvPr id="125955" name="Rectangle 3"/>
          <p:cNvSpPr>
            <a:spLocks noGrp="1" noChangeArrowheads="1"/>
          </p:cNvSpPr>
          <p:nvPr>
            <p:ph type="body" sz="half" idx="1"/>
          </p:nvPr>
        </p:nvSpPr>
        <p:spPr>
          <a:xfrm>
            <a:off x="1066800" y="1460500"/>
            <a:ext cx="6934200" cy="635000"/>
          </a:xfrm>
          <a:ln/>
          <a:extLst>
            <a:ext uri="{91240B29-F687-4F45-9708-019B960494DF}">
              <a14:hiddenLine xmlns:a14="http://schemas.microsoft.com/office/drawing/2010/main" w="28575" cmpd="sng">
                <a:solidFill>
                  <a:schemeClr val="tx2"/>
                </a:solidFill>
                <a:miter lim="800000"/>
                <a:headEnd/>
                <a:tailEnd/>
              </a14:hiddenLine>
            </a:ext>
          </a:extLst>
        </p:spPr>
        <p:txBody>
          <a:bodyPr>
            <a:noAutofit/>
          </a:bodyPr>
          <a:lstStyle/>
          <a:p>
            <a:pPr marL="533400" indent="-533400">
              <a:spcBef>
                <a:spcPct val="0"/>
              </a:spcBef>
              <a:buClr>
                <a:schemeClr val="tx1"/>
              </a:buClr>
              <a:buSzPct val="95000"/>
              <a:buFontTx/>
              <a:buNone/>
            </a:pPr>
            <a:r>
              <a:rPr lang="en-US" altLang="en-US" sz="2400" dirty="0">
                <a:latin typeface="+mn-lt"/>
              </a:rPr>
              <a:t>	</a:t>
            </a:r>
            <a:r>
              <a:rPr lang="en-US" altLang="en-US" sz="3000" i="1" dirty="0">
                <a:effectLst/>
                <a:latin typeface="+mn-lt"/>
              </a:rPr>
              <a:t>4 and when the Chief Shepherd appears</a:t>
            </a:r>
            <a:r>
              <a:rPr lang="en-US" altLang="en-US" dirty="0">
                <a:latin typeface="+mn-lt"/>
              </a:rPr>
              <a:t> </a:t>
            </a:r>
            <a:br>
              <a:rPr lang="en-US" altLang="en-US" sz="4400" dirty="0">
                <a:effectLst/>
                <a:latin typeface="+mn-lt"/>
              </a:rPr>
            </a:br>
            <a:endParaRPr lang="en-US" altLang="en-US" sz="4400" dirty="0">
              <a:effectLst/>
              <a:latin typeface="+mn-lt"/>
            </a:endParaRPr>
          </a:p>
        </p:txBody>
      </p:sp>
      <p:sp>
        <p:nvSpPr>
          <p:cNvPr id="125956" name="Rectangle 4"/>
          <p:cNvSpPr>
            <a:spLocks noChangeArrowheads="1"/>
          </p:cNvSpPr>
          <p:nvPr/>
        </p:nvSpPr>
        <p:spPr bwMode="auto">
          <a:xfrm>
            <a:off x="381000" y="-7441"/>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a:latin typeface="+mn-lt"/>
              </a:rPr>
              <a:t>Familiarity with Christ</a:t>
            </a:r>
          </a:p>
        </p:txBody>
      </p:sp>
      <p:sp>
        <p:nvSpPr>
          <p:cNvPr id="125957" name="Text Box 5"/>
          <p:cNvSpPr txBox="1">
            <a:spLocks noChangeArrowheads="1"/>
          </p:cNvSpPr>
          <p:nvPr/>
        </p:nvSpPr>
        <p:spPr bwMode="auto">
          <a:xfrm>
            <a:off x="914400" y="26035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dirty="0">
                <a:solidFill>
                  <a:srgbClr val="7030A0"/>
                </a:solidFill>
              </a:rPr>
              <a:t>John 10:11</a:t>
            </a:r>
          </a:p>
        </p:txBody>
      </p:sp>
      <p:sp>
        <p:nvSpPr>
          <p:cNvPr id="125958" name="Rectangle 6"/>
          <p:cNvSpPr>
            <a:spLocks noChangeArrowheads="1"/>
          </p:cNvSpPr>
          <p:nvPr/>
        </p:nvSpPr>
        <p:spPr bwMode="auto">
          <a:xfrm>
            <a:off x="1219200" y="3175000"/>
            <a:ext cx="69342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914400" indent="-45720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295400" indent="-3810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714500" indent="-3429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171700" indent="-3429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6289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30861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5433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40005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eaLnBrk="1" hangingPunct="1">
              <a:spcBef>
                <a:spcPct val="0"/>
              </a:spcBef>
              <a:buClr>
                <a:schemeClr val="tx1"/>
              </a:buClr>
              <a:buSzPct val="95000"/>
              <a:buFontTx/>
              <a:buNone/>
            </a:pPr>
            <a:r>
              <a:rPr lang="en-US" altLang="en-US" sz="3000">
                <a:latin typeface="+mn-lt"/>
              </a:rPr>
              <a:t>	</a:t>
            </a:r>
            <a:r>
              <a:rPr lang="en-US" altLang="en-US" sz="3000" i="1">
                <a:effectLst/>
                <a:latin typeface="+mn-lt"/>
              </a:rPr>
              <a:t>11 “I am the good shepherd. The good shepherd gives His life for the sheep.</a:t>
            </a:r>
            <a:br>
              <a:rPr lang="en-US" altLang="en-US" sz="3000" i="1">
                <a:effectLst/>
                <a:latin typeface="+mn-lt"/>
              </a:rPr>
            </a:br>
            <a:br>
              <a:rPr lang="en-US" altLang="en-US" sz="3000">
                <a:effectLst/>
                <a:latin typeface="+mn-lt"/>
              </a:rPr>
            </a:br>
            <a:endParaRPr lang="en-US" altLang="en-US" sz="3000">
              <a:effectLst/>
              <a:latin typeface="+mn-lt"/>
            </a:endParaRPr>
          </a:p>
        </p:txBody>
      </p:sp>
    </p:spTree>
    <p:extLst>
      <p:ext uri="{BB962C8B-B14F-4D97-AF65-F5344CB8AC3E}">
        <p14:creationId xmlns:p14="http://schemas.microsoft.com/office/powerpoint/2010/main" val="296460929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5955">
                                            <p:txEl>
                                              <p:pRg st="0" end="0"/>
                                            </p:txEl>
                                          </p:spTgt>
                                        </p:tgtEl>
                                        <p:attrNameLst>
                                          <p:attrName>style.visibility</p:attrName>
                                        </p:attrNameLst>
                                      </p:cBhvr>
                                      <p:to>
                                        <p:strVal val="visible"/>
                                      </p:to>
                                    </p:set>
                                    <p:animEffect transition="in" filter="dissolve">
                                      <p:cBhvr>
                                        <p:cTn id="11" dur="500"/>
                                        <p:tgtEl>
                                          <p:spTgt spid="12595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595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5958">
                                            <p:txEl>
                                              <p:pRg st="0" end="0"/>
                                            </p:txEl>
                                          </p:spTgt>
                                        </p:tgtEl>
                                        <p:attrNameLst>
                                          <p:attrName>style.visibility</p:attrName>
                                        </p:attrNameLst>
                                      </p:cBhvr>
                                      <p:to>
                                        <p:strVal val="visible"/>
                                      </p:to>
                                    </p:set>
                                    <p:animEffect transition="in" filter="dissolve">
                                      <p:cBhvr>
                                        <p:cTn id="20" dur="500"/>
                                        <p:tgtEl>
                                          <p:spTgt spid="1259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build="p" autoUpdateAnimBg="0"/>
      <p:bldP spid="125957" grpId="0"/>
      <p:bldP spid="12595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432594" y="628650"/>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000" b="1" i="1" dirty="0">
                <a:solidFill>
                  <a:srgbClr val="7030A0"/>
                </a:solidFill>
              </a:rPr>
              <a:t>Events in the Life of Jesus</a:t>
            </a:r>
          </a:p>
        </p:txBody>
      </p:sp>
      <p:sp>
        <p:nvSpPr>
          <p:cNvPr id="126979" name="Rectangle 3"/>
          <p:cNvSpPr>
            <a:spLocks noGrp="1" noChangeArrowheads="1"/>
          </p:cNvSpPr>
          <p:nvPr>
            <p:ph type="body" sz="half" idx="1"/>
          </p:nvPr>
        </p:nvSpPr>
        <p:spPr>
          <a:xfrm>
            <a:off x="523875" y="1368147"/>
            <a:ext cx="8534400" cy="3556000"/>
          </a:xfrm>
        </p:spPr>
        <p:txBody>
          <a:bodyPr>
            <a:normAutofit fontScale="92500" lnSpcReduction="20000"/>
          </a:bodyPr>
          <a:lstStyle/>
          <a:p>
            <a:pPr marL="457200" indent="-457200">
              <a:buClr>
                <a:schemeClr val="tx1"/>
              </a:buClr>
              <a:buSzTx/>
              <a:buFont typeface="Wingdings" pitchFamily="2" charset="2"/>
              <a:buChar char="§"/>
            </a:pPr>
            <a:r>
              <a:rPr lang="en-US" altLang="en-US" sz="3600" dirty="0">
                <a:latin typeface="+mn-lt"/>
              </a:rPr>
              <a:t>Foreordained, Manifested 	1:20</a:t>
            </a:r>
          </a:p>
          <a:p>
            <a:pPr marL="457200" indent="-457200">
              <a:buClr>
                <a:schemeClr val="tx1"/>
              </a:buClr>
              <a:buSzTx/>
              <a:buFont typeface="Wingdings" pitchFamily="2" charset="2"/>
              <a:buChar char="§"/>
            </a:pPr>
            <a:r>
              <a:rPr lang="en-US" altLang="en-US" sz="3600" dirty="0">
                <a:latin typeface="+mn-lt"/>
              </a:rPr>
              <a:t>Blood, Lamb						1:19</a:t>
            </a:r>
          </a:p>
          <a:p>
            <a:pPr marL="457200" indent="-457200">
              <a:buClr>
                <a:schemeClr val="tx1"/>
              </a:buClr>
              <a:buSzTx/>
              <a:buFont typeface="Wingdings" pitchFamily="2" charset="2"/>
              <a:buChar char="§"/>
            </a:pPr>
            <a:r>
              <a:rPr lang="en-US" altLang="en-US" sz="3600" dirty="0">
                <a:latin typeface="+mn-lt"/>
              </a:rPr>
              <a:t>Silence before accusers		2:23</a:t>
            </a:r>
          </a:p>
          <a:p>
            <a:pPr marL="457200" indent="-457200">
              <a:buClr>
                <a:schemeClr val="tx1"/>
              </a:buClr>
              <a:buSzTx/>
              <a:buFont typeface="Wingdings" pitchFamily="2" charset="2"/>
              <a:buChar char="§"/>
            </a:pPr>
            <a:r>
              <a:rPr lang="en-US" altLang="en-US" sz="3600" dirty="0">
                <a:latin typeface="+mn-lt"/>
              </a:rPr>
              <a:t>Crucified (Tree)					2:24</a:t>
            </a:r>
          </a:p>
          <a:p>
            <a:pPr marL="457200" indent="-457200">
              <a:buClr>
                <a:schemeClr val="tx1"/>
              </a:buClr>
              <a:buSzTx/>
              <a:buFont typeface="Wingdings" pitchFamily="2" charset="2"/>
              <a:buChar char="§"/>
            </a:pPr>
            <a:r>
              <a:rPr lang="en-US" altLang="en-US" sz="3600" dirty="0">
                <a:latin typeface="+mn-lt"/>
              </a:rPr>
              <a:t>Stripes								2:24</a:t>
            </a:r>
          </a:p>
          <a:p>
            <a:pPr marL="457200" indent="-457200">
              <a:buClr>
                <a:schemeClr val="tx1"/>
              </a:buClr>
              <a:buSzTx/>
              <a:buFont typeface="Wingdings" pitchFamily="2" charset="2"/>
              <a:buChar char="§"/>
            </a:pPr>
            <a:r>
              <a:rPr lang="en-US" altLang="en-US" sz="3600" dirty="0">
                <a:latin typeface="+mn-lt"/>
              </a:rPr>
              <a:t>Resurrection						3:21</a:t>
            </a:r>
          </a:p>
          <a:p>
            <a:pPr marL="457200" indent="-457200">
              <a:buClr>
                <a:schemeClr val="tx1"/>
              </a:buClr>
              <a:buSzTx/>
              <a:buFont typeface="Wingdings" pitchFamily="2" charset="2"/>
              <a:buChar char="§"/>
            </a:pPr>
            <a:r>
              <a:rPr lang="en-US" altLang="en-US" sz="3600" dirty="0">
                <a:latin typeface="+mn-lt"/>
              </a:rPr>
              <a:t>Ascension							3:22</a:t>
            </a:r>
          </a:p>
          <a:p>
            <a:pPr marL="838200" lvl="1" indent="-381000">
              <a:buClr>
                <a:schemeClr val="tx1"/>
              </a:buClr>
              <a:buFont typeface="Wingdings" pitchFamily="2" charset="2"/>
              <a:buChar char="Ø"/>
            </a:pPr>
            <a:endParaRPr lang="en-US" altLang="en-US" sz="3200" dirty="0">
              <a:latin typeface="+mn-lt"/>
            </a:endParaRPr>
          </a:p>
          <a:p>
            <a:pPr marL="838200" lvl="1" indent="-381000">
              <a:buClr>
                <a:schemeClr val="tx1"/>
              </a:buClr>
              <a:buFont typeface="Wingdings" pitchFamily="2" charset="2"/>
              <a:buNone/>
            </a:pPr>
            <a:endParaRPr lang="en-US" altLang="en-US" sz="3200" dirty="0">
              <a:latin typeface="+mn-lt"/>
            </a:endParaRPr>
          </a:p>
          <a:p>
            <a:pPr marL="457200" indent="-457200">
              <a:buClr>
                <a:schemeClr val="tx1"/>
              </a:buClr>
              <a:buSzTx/>
              <a:buFont typeface="Wingdings" pitchFamily="2" charset="2"/>
              <a:buChar char="§"/>
            </a:pPr>
            <a:endParaRPr lang="en-US" altLang="en-US" sz="3600" dirty="0">
              <a:latin typeface="+mn-lt"/>
            </a:endParaRPr>
          </a:p>
          <a:p>
            <a:pPr marL="457200" indent="-457200">
              <a:buSzTx/>
              <a:buFont typeface="Wingdings" pitchFamily="2" charset="2"/>
              <a:buChar char="§"/>
            </a:pPr>
            <a:endParaRPr lang="en-US" altLang="en-US" sz="3200" dirty="0">
              <a:latin typeface="+mn-lt"/>
            </a:endParaRPr>
          </a:p>
        </p:txBody>
      </p:sp>
      <p:sp>
        <p:nvSpPr>
          <p:cNvPr id="126980" name="Rectangle 4"/>
          <p:cNvSpPr>
            <a:spLocks noChangeArrowheads="1"/>
          </p:cNvSpPr>
          <p:nvPr/>
        </p:nvSpPr>
        <p:spPr bwMode="auto">
          <a:xfrm>
            <a:off x="228600" y="56059"/>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b="1" i="1" dirty="0">
                <a:solidFill>
                  <a:srgbClr val="7030A0"/>
                </a:solidFill>
                <a:latin typeface="+mn-lt"/>
              </a:rPr>
              <a:t>I Peter references to</a:t>
            </a:r>
          </a:p>
        </p:txBody>
      </p:sp>
    </p:spTree>
    <p:extLst>
      <p:ext uri="{BB962C8B-B14F-4D97-AF65-F5344CB8AC3E}">
        <p14:creationId xmlns:p14="http://schemas.microsoft.com/office/powerpoint/2010/main" val="27511890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dissolve">
                                      <p:cBhvr>
                                        <p:cTn id="7" dur="500"/>
                                        <p:tgtEl>
                                          <p:spTgt spid="12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dissolve">
                                      <p:cBhvr>
                                        <p:cTn id="12" dur="500"/>
                                        <p:tgtEl>
                                          <p:spTgt spid="1269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6979">
                                            <p:txEl>
                                              <p:pRg st="2" end="2"/>
                                            </p:txEl>
                                          </p:spTgt>
                                        </p:tgtEl>
                                        <p:attrNameLst>
                                          <p:attrName>style.visibility</p:attrName>
                                        </p:attrNameLst>
                                      </p:cBhvr>
                                      <p:to>
                                        <p:strVal val="visible"/>
                                      </p:to>
                                    </p:set>
                                    <p:animEffect transition="in" filter="dissolve">
                                      <p:cBhvr>
                                        <p:cTn id="17" dur="500"/>
                                        <p:tgtEl>
                                          <p:spTgt spid="1269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6979">
                                            <p:txEl>
                                              <p:pRg st="3" end="3"/>
                                            </p:txEl>
                                          </p:spTgt>
                                        </p:tgtEl>
                                        <p:attrNameLst>
                                          <p:attrName>style.visibility</p:attrName>
                                        </p:attrNameLst>
                                      </p:cBhvr>
                                      <p:to>
                                        <p:strVal val="visible"/>
                                      </p:to>
                                    </p:set>
                                    <p:animEffect transition="in" filter="dissolve">
                                      <p:cBhvr>
                                        <p:cTn id="22" dur="500"/>
                                        <p:tgtEl>
                                          <p:spTgt spid="1269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6979">
                                            <p:txEl>
                                              <p:pRg st="4" end="4"/>
                                            </p:txEl>
                                          </p:spTgt>
                                        </p:tgtEl>
                                        <p:attrNameLst>
                                          <p:attrName>style.visibility</p:attrName>
                                        </p:attrNameLst>
                                      </p:cBhvr>
                                      <p:to>
                                        <p:strVal val="visible"/>
                                      </p:to>
                                    </p:set>
                                    <p:animEffect transition="in" filter="dissolve">
                                      <p:cBhvr>
                                        <p:cTn id="27" dur="500"/>
                                        <p:tgtEl>
                                          <p:spTgt spid="1269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6979">
                                            <p:txEl>
                                              <p:pRg st="5" end="5"/>
                                            </p:txEl>
                                          </p:spTgt>
                                        </p:tgtEl>
                                        <p:attrNameLst>
                                          <p:attrName>style.visibility</p:attrName>
                                        </p:attrNameLst>
                                      </p:cBhvr>
                                      <p:to>
                                        <p:strVal val="visible"/>
                                      </p:to>
                                    </p:set>
                                    <p:animEffect transition="in" filter="dissolve">
                                      <p:cBhvr>
                                        <p:cTn id="32" dur="500"/>
                                        <p:tgtEl>
                                          <p:spTgt spid="1269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6979">
                                            <p:txEl>
                                              <p:pRg st="6" end="6"/>
                                            </p:txEl>
                                          </p:spTgt>
                                        </p:tgtEl>
                                        <p:attrNameLst>
                                          <p:attrName>style.visibility</p:attrName>
                                        </p:attrNameLst>
                                      </p:cBhvr>
                                      <p:to>
                                        <p:strVal val="visible"/>
                                      </p:to>
                                    </p:set>
                                    <p:animEffect transition="in" filter="dissolve">
                                      <p:cBhvr>
                                        <p:cTn id="37" dur="500"/>
                                        <p:tgtEl>
                                          <p:spTgt spid="1269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42341" y="-11681"/>
            <a:ext cx="7772400" cy="952500"/>
          </a:xfrm>
        </p:spPr>
        <p:txBody>
          <a:bodyPr>
            <a:normAutofit/>
          </a:bodyPr>
          <a:lstStyle/>
          <a:p>
            <a:pPr eaLnBrk="1" hangingPunct="1"/>
            <a:r>
              <a:rPr lang="en-US" altLang="en-US" sz="4000" b="1" dirty="0">
                <a:solidFill>
                  <a:schemeClr val="accent4">
                    <a:lumMod val="75000"/>
                  </a:schemeClr>
                </a:solidFill>
                <a:latin typeface="+mn-lt"/>
              </a:rPr>
              <a:t>Key Events During Peter’s Life</a:t>
            </a:r>
          </a:p>
        </p:txBody>
      </p:sp>
      <p:sp>
        <p:nvSpPr>
          <p:cNvPr id="8195" name="Rectangle 3"/>
          <p:cNvSpPr>
            <a:spLocks noGrp="1" noChangeArrowheads="1"/>
          </p:cNvSpPr>
          <p:nvPr>
            <p:ph type="body" sz="half" idx="1"/>
          </p:nvPr>
        </p:nvSpPr>
        <p:spPr>
          <a:xfrm>
            <a:off x="399441" y="708555"/>
            <a:ext cx="8115300" cy="3429000"/>
          </a:xfrm>
        </p:spPr>
        <p:txBody>
          <a:bodyPr>
            <a:noAutofit/>
          </a:bodyPr>
          <a:lstStyle/>
          <a:p>
            <a:pPr marL="161925" indent="-161925" eaLnBrk="1" hangingPunct="1">
              <a:lnSpc>
                <a:spcPct val="90000"/>
              </a:lnSpc>
            </a:pPr>
            <a:r>
              <a:rPr lang="en-US" altLang="en-US" sz="2400" b="1" dirty="0">
                <a:solidFill>
                  <a:schemeClr val="accent4">
                    <a:lumMod val="75000"/>
                  </a:schemeClr>
                </a:solidFill>
                <a:latin typeface="+mn-lt"/>
              </a:rPr>
              <a:t>Time With Jesus</a:t>
            </a:r>
          </a:p>
          <a:p>
            <a:pPr marL="561975" lvl="1" eaLnBrk="1" hangingPunct="1">
              <a:lnSpc>
                <a:spcPct val="90000"/>
              </a:lnSpc>
            </a:pPr>
            <a:r>
              <a:rPr lang="en-US" altLang="en-US" sz="2000" dirty="0">
                <a:latin typeface="+mn-lt"/>
              </a:rPr>
              <a:t>Made an Apostle</a:t>
            </a:r>
          </a:p>
          <a:p>
            <a:pPr marL="561975" lvl="1" eaLnBrk="1" hangingPunct="1">
              <a:lnSpc>
                <a:spcPct val="90000"/>
              </a:lnSpc>
            </a:pPr>
            <a:r>
              <a:rPr lang="en-US" altLang="en-US" sz="2000" dirty="0" err="1">
                <a:latin typeface="+mn-lt"/>
              </a:rPr>
              <a:t>Jairus</a:t>
            </a:r>
            <a:r>
              <a:rPr lang="en-US" altLang="en-US" sz="2000" dirty="0">
                <a:latin typeface="+mn-lt"/>
              </a:rPr>
              <a:t>’ daughter raised</a:t>
            </a:r>
          </a:p>
          <a:p>
            <a:pPr marL="561975" lvl="1" eaLnBrk="1" hangingPunct="1">
              <a:lnSpc>
                <a:spcPct val="90000"/>
              </a:lnSpc>
            </a:pPr>
            <a:r>
              <a:rPr lang="en-US" altLang="en-US" sz="2000" dirty="0">
                <a:latin typeface="+mn-lt"/>
              </a:rPr>
              <a:t>Walks on water (until his faith fails)</a:t>
            </a:r>
          </a:p>
          <a:p>
            <a:pPr marL="561975" lvl="1" eaLnBrk="1" hangingPunct="1">
              <a:lnSpc>
                <a:spcPct val="90000"/>
              </a:lnSpc>
            </a:pPr>
            <a:r>
              <a:rPr lang="en-US" altLang="en-US" sz="2000" dirty="0">
                <a:latin typeface="+mn-lt"/>
              </a:rPr>
              <a:t>Blessed by Jesus upon confession  - Resisted idea of Jesus dying</a:t>
            </a:r>
          </a:p>
          <a:p>
            <a:pPr marL="561975" lvl="1" eaLnBrk="1" hangingPunct="1">
              <a:lnSpc>
                <a:spcPct val="90000"/>
              </a:lnSpc>
            </a:pPr>
            <a:r>
              <a:rPr lang="en-US" altLang="en-US" sz="2000" dirty="0">
                <a:latin typeface="+mn-lt"/>
              </a:rPr>
              <a:t>Witnesses transfiguration - Proposes to build three “tents”</a:t>
            </a:r>
          </a:p>
          <a:p>
            <a:pPr marL="561975" lvl="1" eaLnBrk="1" hangingPunct="1">
              <a:lnSpc>
                <a:spcPct val="90000"/>
              </a:lnSpc>
            </a:pPr>
            <a:r>
              <a:rPr lang="en-US" altLang="en-US" sz="2000" dirty="0">
                <a:latin typeface="+mn-lt"/>
              </a:rPr>
              <a:t>At Passover meal – Lord’s Supper</a:t>
            </a:r>
          </a:p>
          <a:p>
            <a:pPr marL="561975" lvl="1" eaLnBrk="1" hangingPunct="1">
              <a:lnSpc>
                <a:spcPct val="90000"/>
              </a:lnSpc>
            </a:pPr>
            <a:r>
              <a:rPr lang="en-US" altLang="en-US" sz="2000" dirty="0">
                <a:latin typeface="+mn-lt"/>
              </a:rPr>
              <a:t>In the Garden of Gethsemane</a:t>
            </a:r>
          </a:p>
          <a:p>
            <a:pPr marL="561975" lvl="1" eaLnBrk="1" hangingPunct="1">
              <a:lnSpc>
                <a:spcPct val="90000"/>
              </a:lnSpc>
            </a:pPr>
            <a:r>
              <a:rPr lang="en-US" altLang="en-US" sz="2000" dirty="0">
                <a:latin typeface="+mn-lt"/>
              </a:rPr>
              <a:t>Denying knowing Jesus during trials</a:t>
            </a:r>
          </a:p>
          <a:p>
            <a:pPr marL="561975" lvl="1" eaLnBrk="1" hangingPunct="1">
              <a:lnSpc>
                <a:spcPct val="90000"/>
              </a:lnSpc>
            </a:pPr>
            <a:r>
              <a:rPr lang="en-US" altLang="en-US" sz="2000" dirty="0">
                <a:latin typeface="+mn-lt"/>
              </a:rPr>
              <a:t>Crucifixion / Resurrection / Ascension</a:t>
            </a:r>
          </a:p>
          <a:p>
            <a:pPr lvl="2" eaLnBrk="1" hangingPunct="1">
              <a:lnSpc>
                <a:spcPct val="90000"/>
              </a:lnSpc>
            </a:pPr>
            <a:r>
              <a:rPr lang="en-US" altLang="en-US" sz="1800" dirty="0">
                <a:latin typeface="+mn-lt"/>
              </a:rPr>
              <a:t>Ran to the empty tomb</a:t>
            </a:r>
          </a:p>
          <a:p>
            <a:pPr lvl="2" eaLnBrk="1" hangingPunct="1">
              <a:lnSpc>
                <a:spcPct val="90000"/>
              </a:lnSpc>
            </a:pPr>
            <a:r>
              <a:rPr lang="en-US" altLang="en-US" sz="1800" dirty="0">
                <a:latin typeface="+mn-lt"/>
              </a:rPr>
              <a:t>“Do you love me?”</a:t>
            </a:r>
          </a:p>
          <a:p>
            <a:pPr lvl="2" eaLnBrk="1" hangingPunct="1">
              <a:lnSpc>
                <a:spcPct val="90000"/>
              </a:lnSpc>
            </a:pPr>
            <a:r>
              <a:rPr lang="en-US" altLang="en-US" sz="1800" dirty="0">
                <a:latin typeface="+mn-lt"/>
              </a:rPr>
              <a:t>Prediction of Peter’s death</a:t>
            </a:r>
          </a:p>
        </p:txBody>
      </p:sp>
    </p:spTree>
    <p:extLst>
      <p:ext uri="{BB962C8B-B14F-4D97-AF65-F5344CB8AC3E}">
        <p14:creationId xmlns:p14="http://schemas.microsoft.com/office/powerpoint/2010/main" val="42339433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dissolve">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dissolve">
                                      <p:cBhvr>
                                        <p:cTn id="27" dur="5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dissolve">
                                      <p:cBhvr>
                                        <p:cTn id="32" dur="5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dissolve">
                                      <p:cBhvr>
                                        <p:cTn id="37" dur="500"/>
                                        <p:tgtEl>
                                          <p:spTgt spid="8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dissolve">
                                      <p:cBhvr>
                                        <p:cTn id="42" dur="500"/>
                                        <p:tgtEl>
                                          <p:spTgt spid="81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Effect transition="in" filter="dissolve">
                                      <p:cBhvr>
                                        <p:cTn id="47" dur="500"/>
                                        <p:tgtEl>
                                          <p:spTgt spid="819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195">
                                            <p:txEl>
                                              <p:pRg st="9" end="9"/>
                                            </p:txEl>
                                          </p:spTgt>
                                        </p:tgtEl>
                                        <p:attrNameLst>
                                          <p:attrName>style.visibility</p:attrName>
                                        </p:attrNameLst>
                                      </p:cBhvr>
                                      <p:to>
                                        <p:strVal val="visible"/>
                                      </p:to>
                                    </p:set>
                                    <p:animEffect transition="in" filter="dissolve">
                                      <p:cBhvr>
                                        <p:cTn id="52" dur="500"/>
                                        <p:tgtEl>
                                          <p:spTgt spid="8195">
                                            <p:txEl>
                                              <p:pRg st="9" end="9"/>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8195">
                                            <p:txEl>
                                              <p:pRg st="10" end="10"/>
                                            </p:txEl>
                                          </p:spTgt>
                                        </p:tgtEl>
                                        <p:attrNameLst>
                                          <p:attrName>style.visibility</p:attrName>
                                        </p:attrNameLst>
                                      </p:cBhvr>
                                      <p:to>
                                        <p:strVal val="visible"/>
                                      </p:to>
                                    </p:set>
                                    <p:animEffect transition="in" filter="dissolve">
                                      <p:cBhvr>
                                        <p:cTn id="55" dur="500"/>
                                        <p:tgtEl>
                                          <p:spTgt spid="8195">
                                            <p:txEl>
                                              <p:pRg st="10" end="10"/>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8195">
                                            <p:txEl>
                                              <p:pRg st="11" end="11"/>
                                            </p:txEl>
                                          </p:spTgt>
                                        </p:tgtEl>
                                        <p:attrNameLst>
                                          <p:attrName>style.visibility</p:attrName>
                                        </p:attrNameLst>
                                      </p:cBhvr>
                                      <p:to>
                                        <p:strVal val="visible"/>
                                      </p:to>
                                    </p:set>
                                    <p:animEffect transition="in" filter="dissolve">
                                      <p:cBhvr>
                                        <p:cTn id="58" dur="500"/>
                                        <p:tgtEl>
                                          <p:spTgt spid="8195">
                                            <p:txEl>
                                              <p:pRg st="11" end="11"/>
                                            </p:tx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8195">
                                            <p:txEl>
                                              <p:pRg st="12" end="12"/>
                                            </p:txEl>
                                          </p:spTgt>
                                        </p:tgtEl>
                                        <p:attrNameLst>
                                          <p:attrName>style.visibility</p:attrName>
                                        </p:attrNameLst>
                                      </p:cBhvr>
                                      <p:to>
                                        <p:strVal val="visible"/>
                                      </p:to>
                                    </p:set>
                                    <p:animEffect transition="in" filter="dissolve">
                                      <p:cBhvr>
                                        <p:cTn id="61" dur="500"/>
                                        <p:tgtEl>
                                          <p:spTgt spid="819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42341" y="899"/>
            <a:ext cx="7772400" cy="952500"/>
          </a:xfrm>
        </p:spPr>
        <p:txBody>
          <a:bodyPr>
            <a:normAutofit/>
          </a:bodyPr>
          <a:lstStyle/>
          <a:p>
            <a:pPr eaLnBrk="1" hangingPunct="1"/>
            <a:r>
              <a:rPr lang="en-US" altLang="en-US" sz="4000" b="1" dirty="0">
                <a:solidFill>
                  <a:schemeClr val="accent4">
                    <a:lumMod val="75000"/>
                  </a:schemeClr>
                </a:solidFill>
                <a:latin typeface="+mn-lt"/>
              </a:rPr>
              <a:t>Key Events During Peter’s Life</a:t>
            </a:r>
          </a:p>
        </p:txBody>
      </p:sp>
      <p:sp>
        <p:nvSpPr>
          <p:cNvPr id="8196" name="Rectangle 4"/>
          <p:cNvSpPr>
            <a:spLocks noGrp="1" noChangeArrowheads="1"/>
          </p:cNvSpPr>
          <p:nvPr>
            <p:ph type="body" sz="half" idx="2"/>
          </p:nvPr>
        </p:nvSpPr>
        <p:spPr>
          <a:xfrm>
            <a:off x="361950" y="886724"/>
            <a:ext cx="7581899" cy="3429000"/>
          </a:xfrm>
        </p:spPr>
        <p:txBody>
          <a:bodyPr>
            <a:noAutofit/>
          </a:bodyPr>
          <a:lstStyle/>
          <a:p>
            <a:pPr marL="161925" indent="-161925" eaLnBrk="1" hangingPunct="1">
              <a:lnSpc>
                <a:spcPct val="90000"/>
              </a:lnSpc>
            </a:pPr>
            <a:r>
              <a:rPr lang="en-US" altLang="en-US" sz="2400" b="1" dirty="0">
                <a:solidFill>
                  <a:schemeClr val="accent4">
                    <a:lumMod val="75000"/>
                  </a:schemeClr>
                </a:solidFill>
                <a:latin typeface="+mn-lt"/>
              </a:rPr>
              <a:t>Establishment of the church</a:t>
            </a:r>
          </a:p>
          <a:p>
            <a:pPr marL="561975" lvl="1" eaLnBrk="1" hangingPunct="1">
              <a:lnSpc>
                <a:spcPct val="90000"/>
              </a:lnSpc>
            </a:pPr>
            <a:r>
              <a:rPr lang="en-US" altLang="en-US" sz="2000" dirty="0">
                <a:latin typeface="+mn-lt"/>
              </a:rPr>
              <a:t>Preaching on the day of Pentecost</a:t>
            </a:r>
          </a:p>
          <a:p>
            <a:pPr marL="561975" lvl="1" eaLnBrk="1" hangingPunct="1">
              <a:lnSpc>
                <a:spcPct val="90000"/>
              </a:lnSpc>
            </a:pPr>
            <a:r>
              <a:rPr lang="en-US" altLang="en-US" sz="2000" dirty="0">
                <a:latin typeface="+mn-lt"/>
              </a:rPr>
              <a:t>Arrested with John and addressed Sanhedrin boldly</a:t>
            </a:r>
          </a:p>
          <a:p>
            <a:pPr marL="561975" lvl="1" eaLnBrk="1" hangingPunct="1">
              <a:lnSpc>
                <a:spcPct val="90000"/>
              </a:lnSpc>
            </a:pPr>
            <a:r>
              <a:rPr lang="en-US" altLang="en-US" sz="2000" dirty="0">
                <a:latin typeface="+mn-lt"/>
              </a:rPr>
              <a:t>Action against Ananias and </a:t>
            </a:r>
            <a:r>
              <a:rPr lang="en-US" altLang="en-US" sz="2000" dirty="0" err="1">
                <a:latin typeface="+mn-lt"/>
              </a:rPr>
              <a:t>Sapphira</a:t>
            </a:r>
            <a:endParaRPr lang="en-US" altLang="en-US" sz="2000" dirty="0">
              <a:latin typeface="+mn-lt"/>
            </a:endParaRPr>
          </a:p>
          <a:p>
            <a:pPr marL="561975" lvl="1" eaLnBrk="1" hangingPunct="1">
              <a:lnSpc>
                <a:spcPct val="90000"/>
              </a:lnSpc>
            </a:pPr>
            <a:r>
              <a:rPr lang="en-US" altLang="en-US" sz="2000" dirty="0">
                <a:latin typeface="+mn-lt"/>
              </a:rPr>
              <a:t>Peter’s fame</a:t>
            </a:r>
          </a:p>
          <a:p>
            <a:pPr lvl="2" eaLnBrk="1" hangingPunct="1">
              <a:lnSpc>
                <a:spcPct val="90000"/>
              </a:lnSpc>
            </a:pPr>
            <a:r>
              <a:rPr lang="en-US" altLang="en-US" sz="1800" dirty="0">
                <a:latin typeface="+mn-lt"/>
              </a:rPr>
              <a:t>Many sick hoped that just Peter’s shadow would fall on them</a:t>
            </a:r>
          </a:p>
          <a:p>
            <a:pPr marL="561975" lvl="1" eaLnBrk="1" hangingPunct="1">
              <a:lnSpc>
                <a:spcPct val="90000"/>
              </a:lnSpc>
            </a:pPr>
            <a:r>
              <a:rPr lang="en-US" altLang="en-US" sz="2000" dirty="0">
                <a:latin typeface="+mn-lt"/>
              </a:rPr>
              <a:t>Imprisoned again - </a:t>
            </a:r>
            <a:r>
              <a:rPr lang="en-US" altLang="en-US" sz="2000" i="1" dirty="0">
                <a:latin typeface="+mn-lt"/>
              </a:rPr>
              <a:t>“We ought to obey God rather than men”</a:t>
            </a:r>
          </a:p>
          <a:p>
            <a:pPr marL="561975" lvl="1" eaLnBrk="1" hangingPunct="1">
              <a:lnSpc>
                <a:spcPct val="90000"/>
              </a:lnSpc>
            </a:pPr>
            <a:r>
              <a:rPr lang="en-US" altLang="en-US" sz="2000" dirty="0">
                <a:latin typeface="+mn-lt"/>
              </a:rPr>
              <a:t>Preached to the Gentiles for the first time</a:t>
            </a:r>
          </a:p>
          <a:p>
            <a:pPr lvl="2" eaLnBrk="1" hangingPunct="1">
              <a:lnSpc>
                <a:spcPct val="90000"/>
              </a:lnSpc>
            </a:pPr>
            <a:r>
              <a:rPr lang="en-US" altLang="en-US" sz="1800" dirty="0">
                <a:latin typeface="+mn-lt"/>
              </a:rPr>
              <a:t>Argues for their inclusion at the “Jerusalem Council”</a:t>
            </a:r>
          </a:p>
          <a:p>
            <a:pPr marL="561975" lvl="1" eaLnBrk="1" hangingPunct="1">
              <a:lnSpc>
                <a:spcPct val="90000"/>
              </a:lnSpc>
            </a:pPr>
            <a:r>
              <a:rPr lang="en-US" altLang="en-US" sz="2000" dirty="0">
                <a:latin typeface="+mn-lt"/>
              </a:rPr>
              <a:t>Visits Antioch</a:t>
            </a:r>
          </a:p>
          <a:p>
            <a:pPr lvl="2">
              <a:lnSpc>
                <a:spcPct val="90000"/>
              </a:lnSpc>
            </a:pPr>
            <a:r>
              <a:rPr lang="en-US" altLang="en-US" sz="1800" dirty="0">
                <a:latin typeface="+mn-lt"/>
              </a:rPr>
              <a:t>Does not eat with them (playing the hypocrite)</a:t>
            </a:r>
          </a:p>
        </p:txBody>
      </p:sp>
    </p:spTree>
    <p:extLst>
      <p:ext uri="{BB962C8B-B14F-4D97-AF65-F5344CB8AC3E}">
        <p14:creationId xmlns:p14="http://schemas.microsoft.com/office/powerpoint/2010/main" val="278279513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dissolve">
                                      <p:cBhvr>
                                        <p:cTn id="7" dur="5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Effect transition="in" filter="dissolve">
                                      <p:cBhvr>
                                        <p:cTn id="12" dur="500"/>
                                        <p:tgtEl>
                                          <p:spTgt spid="8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6">
                                            <p:txEl>
                                              <p:pRg st="2" end="2"/>
                                            </p:txEl>
                                          </p:spTgt>
                                        </p:tgtEl>
                                        <p:attrNameLst>
                                          <p:attrName>style.visibility</p:attrName>
                                        </p:attrNameLst>
                                      </p:cBhvr>
                                      <p:to>
                                        <p:strVal val="visible"/>
                                      </p:to>
                                    </p:set>
                                    <p:animEffect transition="in" filter="dissolve">
                                      <p:cBhvr>
                                        <p:cTn id="17" dur="500"/>
                                        <p:tgtEl>
                                          <p:spTgt spid="8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6">
                                            <p:txEl>
                                              <p:pRg st="3" end="3"/>
                                            </p:txEl>
                                          </p:spTgt>
                                        </p:tgtEl>
                                        <p:attrNameLst>
                                          <p:attrName>style.visibility</p:attrName>
                                        </p:attrNameLst>
                                      </p:cBhvr>
                                      <p:to>
                                        <p:strVal val="visible"/>
                                      </p:to>
                                    </p:set>
                                    <p:animEffect transition="in" filter="dissolve">
                                      <p:cBhvr>
                                        <p:cTn id="22" dur="500"/>
                                        <p:tgtEl>
                                          <p:spTgt spid="81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6">
                                            <p:txEl>
                                              <p:pRg st="4" end="4"/>
                                            </p:txEl>
                                          </p:spTgt>
                                        </p:tgtEl>
                                        <p:attrNameLst>
                                          <p:attrName>style.visibility</p:attrName>
                                        </p:attrNameLst>
                                      </p:cBhvr>
                                      <p:to>
                                        <p:strVal val="visible"/>
                                      </p:to>
                                    </p:set>
                                    <p:animEffect transition="in" filter="dissolve">
                                      <p:cBhvr>
                                        <p:cTn id="27" dur="500"/>
                                        <p:tgtEl>
                                          <p:spTgt spid="8196">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196">
                                            <p:txEl>
                                              <p:pRg st="5" end="5"/>
                                            </p:txEl>
                                          </p:spTgt>
                                        </p:tgtEl>
                                        <p:attrNameLst>
                                          <p:attrName>style.visibility</p:attrName>
                                        </p:attrNameLst>
                                      </p:cBhvr>
                                      <p:to>
                                        <p:strVal val="visible"/>
                                      </p:to>
                                    </p:set>
                                    <p:animEffect transition="in" filter="dissolve">
                                      <p:cBhvr>
                                        <p:cTn id="30" dur="500"/>
                                        <p:tgtEl>
                                          <p:spTgt spid="819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196">
                                            <p:txEl>
                                              <p:pRg st="6" end="6"/>
                                            </p:txEl>
                                          </p:spTgt>
                                        </p:tgtEl>
                                        <p:attrNameLst>
                                          <p:attrName>style.visibility</p:attrName>
                                        </p:attrNameLst>
                                      </p:cBhvr>
                                      <p:to>
                                        <p:strVal val="visible"/>
                                      </p:to>
                                    </p:set>
                                    <p:animEffect transition="in" filter="dissolve">
                                      <p:cBhvr>
                                        <p:cTn id="35" dur="500"/>
                                        <p:tgtEl>
                                          <p:spTgt spid="819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196">
                                            <p:txEl>
                                              <p:pRg st="7" end="7"/>
                                            </p:txEl>
                                          </p:spTgt>
                                        </p:tgtEl>
                                        <p:attrNameLst>
                                          <p:attrName>style.visibility</p:attrName>
                                        </p:attrNameLst>
                                      </p:cBhvr>
                                      <p:to>
                                        <p:strVal val="visible"/>
                                      </p:to>
                                    </p:set>
                                    <p:animEffect transition="in" filter="dissolve">
                                      <p:cBhvr>
                                        <p:cTn id="40" dur="500"/>
                                        <p:tgtEl>
                                          <p:spTgt spid="8196">
                                            <p:txEl>
                                              <p:pRg st="7" end="7"/>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8196">
                                            <p:txEl>
                                              <p:pRg st="8" end="8"/>
                                            </p:txEl>
                                          </p:spTgt>
                                        </p:tgtEl>
                                        <p:attrNameLst>
                                          <p:attrName>style.visibility</p:attrName>
                                        </p:attrNameLst>
                                      </p:cBhvr>
                                      <p:to>
                                        <p:strVal val="visible"/>
                                      </p:to>
                                    </p:set>
                                    <p:animEffect transition="in" filter="dissolve">
                                      <p:cBhvr>
                                        <p:cTn id="43" dur="500"/>
                                        <p:tgtEl>
                                          <p:spTgt spid="8196">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196">
                                            <p:txEl>
                                              <p:pRg st="9" end="9"/>
                                            </p:txEl>
                                          </p:spTgt>
                                        </p:tgtEl>
                                        <p:attrNameLst>
                                          <p:attrName>style.visibility</p:attrName>
                                        </p:attrNameLst>
                                      </p:cBhvr>
                                      <p:to>
                                        <p:strVal val="visible"/>
                                      </p:to>
                                    </p:set>
                                    <p:animEffect transition="in" filter="dissolve">
                                      <p:cBhvr>
                                        <p:cTn id="48" dur="500"/>
                                        <p:tgtEl>
                                          <p:spTgt spid="8196">
                                            <p:txEl>
                                              <p:pRg st="9" end="9"/>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8196">
                                            <p:txEl>
                                              <p:pRg st="10" end="10"/>
                                            </p:txEl>
                                          </p:spTgt>
                                        </p:tgtEl>
                                        <p:attrNameLst>
                                          <p:attrName>style.visibility</p:attrName>
                                        </p:attrNameLst>
                                      </p:cBhvr>
                                      <p:to>
                                        <p:strVal val="visible"/>
                                      </p:to>
                                    </p:set>
                                    <p:animEffect transition="in" filter="dissolve">
                                      <p:cBhvr>
                                        <p:cTn id="51" dur="500"/>
                                        <p:tgtEl>
                                          <p:spTgt spid="819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914400" y="7620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i="1" dirty="0">
                <a:solidFill>
                  <a:srgbClr val="7030A0"/>
                </a:solidFill>
              </a:rPr>
              <a:t>I Peter 1:10-11</a:t>
            </a:r>
          </a:p>
        </p:txBody>
      </p:sp>
      <p:sp>
        <p:nvSpPr>
          <p:cNvPr id="132099" name="Rectangle 3"/>
          <p:cNvSpPr>
            <a:spLocks noGrp="1" noChangeArrowheads="1"/>
          </p:cNvSpPr>
          <p:nvPr>
            <p:ph type="body" sz="half" idx="1"/>
          </p:nvPr>
        </p:nvSpPr>
        <p:spPr>
          <a:xfrm>
            <a:off x="685800" y="1460500"/>
            <a:ext cx="7848600" cy="3937000"/>
          </a:xfrm>
          <a:ln/>
          <a:extLst>
            <a:ext uri="{91240B29-F687-4F45-9708-019B960494DF}">
              <a14:hiddenLine xmlns:a14="http://schemas.microsoft.com/office/drawing/2010/main" w="28575" cmpd="sng">
                <a:solidFill>
                  <a:schemeClr val="tx2"/>
                </a:solidFill>
                <a:miter lim="800000"/>
                <a:headEnd/>
                <a:tailEnd/>
              </a14:hiddenLine>
            </a:ext>
          </a:extLst>
        </p:spPr>
        <p:txBody>
          <a:bodyPr>
            <a:normAutofit fontScale="92500" lnSpcReduction="20000"/>
          </a:bodyPr>
          <a:lstStyle/>
          <a:p>
            <a:pPr marL="533400" indent="-533400">
              <a:buClr>
                <a:schemeClr val="tx1"/>
              </a:buClr>
              <a:buSzPct val="95000"/>
              <a:buFontTx/>
              <a:buNone/>
            </a:pPr>
            <a:r>
              <a:rPr lang="en-US" altLang="en-US" sz="2400" dirty="0">
                <a:latin typeface="+mn-lt"/>
              </a:rPr>
              <a:t>	</a:t>
            </a:r>
            <a:r>
              <a:rPr lang="en-US" altLang="en-US" sz="3200" i="1" dirty="0">
                <a:latin typeface="+mn-lt"/>
              </a:rPr>
              <a:t>10 Of this salvation the </a:t>
            </a:r>
            <a:r>
              <a:rPr lang="en-US" altLang="en-US" sz="3200" b="1" i="1" dirty="0">
                <a:solidFill>
                  <a:srgbClr val="7030A0"/>
                </a:solidFill>
                <a:latin typeface="+mn-lt"/>
              </a:rPr>
              <a:t>prophets</a:t>
            </a:r>
            <a:r>
              <a:rPr lang="en-US" altLang="en-US" sz="3200" i="1" dirty="0">
                <a:latin typeface="+mn-lt"/>
              </a:rPr>
              <a:t> have inquired and searched carefully, who </a:t>
            </a:r>
            <a:r>
              <a:rPr lang="en-US" altLang="en-US" sz="3200" b="1" i="1" dirty="0">
                <a:solidFill>
                  <a:srgbClr val="7030A0"/>
                </a:solidFill>
                <a:latin typeface="+mn-lt"/>
              </a:rPr>
              <a:t>prophesied</a:t>
            </a:r>
            <a:r>
              <a:rPr lang="en-US" altLang="en-US" sz="3200" b="1" i="1" dirty="0">
                <a:solidFill>
                  <a:srgbClr val="FFFF00"/>
                </a:solidFill>
                <a:latin typeface="+mn-lt"/>
              </a:rPr>
              <a:t> </a:t>
            </a:r>
            <a:r>
              <a:rPr lang="en-US" altLang="en-US" sz="3200" i="1" dirty="0">
                <a:latin typeface="+mn-lt"/>
              </a:rPr>
              <a:t>of the grace that would come to you, 11 searching what, or what manner of time, </a:t>
            </a:r>
            <a:r>
              <a:rPr lang="en-US" altLang="en-US" sz="3200" b="1" i="1" dirty="0">
                <a:solidFill>
                  <a:srgbClr val="7030A0"/>
                </a:solidFill>
                <a:latin typeface="+mn-lt"/>
              </a:rPr>
              <a:t>the Spirit of Christ who was in them </a:t>
            </a:r>
            <a:r>
              <a:rPr lang="en-US" altLang="en-US" sz="3200" i="1" dirty="0">
                <a:latin typeface="+mn-lt"/>
              </a:rPr>
              <a:t>was indicating when </a:t>
            </a:r>
            <a:r>
              <a:rPr lang="en-US" altLang="en-US" sz="3200" b="1" i="1" dirty="0">
                <a:solidFill>
                  <a:srgbClr val="7030A0"/>
                </a:solidFill>
                <a:latin typeface="+mn-lt"/>
              </a:rPr>
              <a:t>He testified </a:t>
            </a:r>
            <a:r>
              <a:rPr lang="en-US" altLang="en-US" sz="3200" i="1" dirty="0">
                <a:latin typeface="+mn-lt"/>
              </a:rPr>
              <a:t>beforehand the sufferings of Christ and the glories that would follow.</a:t>
            </a:r>
            <a:br>
              <a:rPr lang="en-US" altLang="en-US" sz="3200" dirty="0">
                <a:latin typeface="+mn-lt"/>
              </a:rPr>
            </a:br>
            <a:br>
              <a:rPr lang="en-US" altLang="en-US" sz="3200" dirty="0">
                <a:latin typeface="+mn-lt"/>
              </a:rPr>
            </a:br>
            <a:endParaRPr lang="en-US" altLang="en-US" sz="3200" dirty="0">
              <a:latin typeface="+mn-lt"/>
            </a:endParaRPr>
          </a:p>
        </p:txBody>
      </p:sp>
      <p:sp>
        <p:nvSpPr>
          <p:cNvPr id="132100" name="Rectangle 4"/>
          <p:cNvSpPr>
            <a:spLocks noChangeArrowheads="1"/>
          </p:cNvSpPr>
          <p:nvPr/>
        </p:nvSpPr>
        <p:spPr bwMode="auto">
          <a:xfrm>
            <a:off x="381000" y="-7441"/>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a:latin typeface="+mn-lt"/>
              </a:rPr>
              <a:t>Peter’s View of  Scriptures </a:t>
            </a:r>
          </a:p>
        </p:txBody>
      </p:sp>
    </p:spTree>
    <p:extLst>
      <p:ext uri="{BB962C8B-B14F-4D97-AF65-F5344CB8AC3E}">
        <p14:creationId xmlns:p14="http://schemas.microsoft.com/office/powerpoint/2010/main" val="310815218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ssolve">
                                      <p:cBhvr>
                                        <p:cTn id="7" dur="500"/>
                                        <p:tgtEl>
                                          <p:spTgt spid="132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914400" y="7620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i="1" dirty="0">
                <a:solidFill>
                  <a:srgbClr val="7030A0"/>
                </a:solidFill>
              </a:rPr>
              <a:t>II Peter 1:21</a:t>
            </a:r>
          </a:p>
        </p:txBody>
      </p:sp>
      <p:sp>
        <p:nvSpPr>
          <p:cNvPr id="133123" name="Rectangle 3"/>
          <p:cNvSpPr>
            <a:spLocks noGrp="1" noChangeArrowheads="1"/>
          </p:cNvSpPr>
          <p:nvPr>
            <p:ph type="body" sz="half" idx="1"/>
          </p:nvPr>
        </p:nvSpPr>
        <p:spPr>
          <a:xfrm>
            <a:off x="762000" y="1433731"/>
            <a:ext cx="7848600" cy="2476500"/>
          </a:xfrm>
          <a:ln/>
          <a:extLst>
            <a:ext uri="{91240B29-F687-4F45-9708-019B960494DF}">
              <a14:hiddenLine xmlns:a14="http://schemas.microsoft.com/office/drawing/2010/main" w="28575" cmpd="sng">
                <a:solidFill>
                  <a:schemeClr val="tx2"/>
                </a:solidFill>
                <a:miter lim="800000"/>
                <a:headEnd/>
                <a:tailEnd/>
              </a14:hiddenLine>
            </a:ext>
          </a:extLst>
        </p:spPr>
        <p:txBody>
          <a:bodyPr>
            <a:noAutofit/>
          </a:bodyPr>
          <a:lstStyle/>
          <a:p>
            <a:pPr marL="533400" indent="-533400">
              <a:buClr>
                <a:schemeClr val="tx1"/>
              </a:buClr>
              <a:buSzPct val="95000"/>
              <a:buFontTx/>
              <a:buNone/>
            </a:pPr>
            <a:r>
              <a:rPr lang="en-US" altLang="en-US" sz="2400" dirty="0">
                <a:latin typeface="+mn-lt"/>
              </a:rPr>
              <a:t>	</a:t>
            </a:r>
            <a:r>
              <a:rPr lang="en-US" sz="3200" i="1" baseline="30000" dirty="0">
                <a:latin typeface="+mn-lt"/>
              </a:rPr>
              <a:t>20 </a:t>
            </a:r>
            <a:r>
              <a:rPr lang="en-US" sz="3200" i="1" dirty="0">
                <a:latin typeface="+mn-lt"/>
              </a:rPr>
              <a:t>knowing this first of all, that no </a:t>
            </a:r>
            <a:r>
              <a:rPr lang="en-US" sz="3200" b="1" i="1" dirty="0">
                <a:solidFill>
                  <a:srgbClr val="7030A0"/>
                </a:solidFill>
                <a:latin typeface="+mn-lt"/>
              </a:rPr>
              <a:t>prophecy of Scripture</a:t>
            </a:r>
            <a:r>
              <a:rPr lang="en-US" sz="3200" i="1" dirty="0">
                <a:latin typeface="+mn-lt"/>
              </a:rPr>
              <a:t> comes from someone's own interpretation. </a:t>
            </a:r>
            <a:r>
              <a:rPr lang="en-US" sz="3200" i="1" baseline="30000" dirty="0">
                <a:latin typeface="+mn-lt"/>
              </a:rPr>
              <a:t>21 </a:t>
            </a:r>
            <a:r>
              <a:rPr lang="en-US" sz="3200" i="1" dirty="0">
                <a:latin typeface="+mn-lt"/>
              </a:rPr>
              <a:t>For no </a:t>
            </a:r>
            <a:r>
              <a:rPr lang="en-US" sz="3200" b="1" i="1" dirty="0">
                <a:solidFill>
                  <a:srgbClr val="7030A0"/>
                </a:solidFill>
                <a:latin typeface="+mn-lt"/>
              </a:rPr>
              <a:t>prophecy </a:t>
            </a:r>
            <a:r>
              <a:rPr lang="en-US" sz="3200" i="1" dirty="0">
                <a:latin typeface="+mn-lt"/>
              </a:rPr>
              <a:t>was ever produced by the will of man, but men spoke from God as they were </a:t>
            </a:r>
            <a:r>
              <a:rPr lang="en-US" sz="3200" b="1" i="1" dirty="0">
                <a:solidFill>
                  <a:srgbClr val="7030A0"/>
                </a:solidFill>
                <a:latin typeface="+mn-lt"/>
              </a:rPr>
              <a:t>carried along by the Holy Spirit.</a:t>
            </a:r>
            <a:br>
              <a:rPr lang="en-US" altLang="en-US" sz="2400" i="1" dirty="0">
                <a:latin typeface="+mn-lt"/>
              </a:rPr>
            </a:br>
            <a:endParaRPr lang="en-US" altLang="en-US" sz="3200" i="1" dirty="0">
              <a:latin typeface="+mn-lt"/>
            </a:endParaRPr>
          </a:p>
        </p:txBody>
      </p:sp>
      <p:sp>
        <p:nvSpPr>
          <p:cNvPr id="133124" name="Rectangle 4"/>
          <p:cNvSpPr>
            <a:spLocks noChangeArrowheads="1"/>
          </p:cNvSpPr>
          <p:nvPr/>
        </p:nvSpPr>
        <p:spPr bwMode="auto">
          <a:xfrm>
            <a:off x="381000" y="-7441"/>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a:latin typeface="+mn-lt"/>
              </a:rPr>
              <a:t>Peter’s View of  Scriptures </a:t>
            </a:r>
          </a:p>
        </p:txBody>
      </p:sp>
    </p:spTree>
    <p:extLst>
      <p:ext uri="{BB962C8B-B14F-4D97-AF65-F5344CB8AC3E}">
        <p14:creationId xmlns:p14="http://schemas.microsoft.com/office/powerpoint/2010/main" val="303171356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dissolve">
                                      <p:cBhvr>
                                        <p:cTn id="7" dur="500"/>
                                        <p:tgtEl>
                                          <p:spTgt spid="133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914400" y="7620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i="1" dirty="0">
                <a:solidFill>
                  <a:srgbClr val="7030A0"/>
                </a:solidFill>
              </a:rPr>
              <a:t>I Peter 1:12</a:t>
            </a:r>
          </a:p>
        </p:txBody>
      </p:sp>
      <p:sp>
        <p:nvSpPr>
          <p:cNvPr id="134147" name="Rectangle 3"/>
          <p:cNvSpPr>
            <a:spLocks noGrp="1" noChangeArrowheads="1"/>
          </p:cNvSpPr>
          <p:nvPr>
            <p:ph type="body" sz="half" idx="1"/>
          </p:nvPr>
        </p:nvSpPr>
        <p:spPr>
          <a:xfrm>
            <a:off x="838200" y="1651000"/>
            <a:ext cx="7848600" cy="3937000"/>
          </a:xfrm>
          <a:ln/>
          <a:extLst>
            <a:ext uri="{91240B29-F687-4F45-9708-019B960494DF}">
              <a14:hiddenLine xmlns:a14="http://schemas.microsoft.com/office/drawing/2010/main" w="28575" cmpd="sng">
                <a:solidFill>
                  <a:schemeClr val="tx2"/>
                </a:solidFill>
                <a:miter lim="800000"/>
                <a:headEnd/>
                <a:tailEnd/>
              </a14:hiddenLine>
            </a:ext>
          </a:extLst>
        </p:spPr>
        <p:txBody>
          <a:bodyPr>
            <a:normAutofit fontScale="92500" lnSpcReduction="10000"/>
          </a:bodyPr>
          <a:lstStyle/>
          <a:p>
            <a:pPr marL="533400" indent="-533400">
              <a:buClr>
                <a:schemeClr val="tx1"/>
              </a:buClr>
              <a:buSzPct val="95000"/>
              <a:buFontTx/>
              <a:buNone/>
            </a:pPr>
            <a:r>
              <a:rPr lang="en-US" altLang="en-US" sz="2400" dirty="0">
                <a:latin typeface="+mn-lt"/>
              </a:rPr>
              <a:t>	</a:t>
            </a:r>
            <a:r>
              <a:rPr lang="en-US" altLang="en-US" sz="3600" i="1" dirty="0">
                <a:latin typeface="+mn-lt"/>
              </a:rPr>
              <a:t>12 To them it was </a:t>
            </a:r>
            <a:r>
              <a:rPr lang="en-US" altLang="en-US" sz="3600" b="1" i="1" dirty="0">
                <a:solidFill>
                  <a:srgbClr val="7030A0"/>
                </a:solidFill>
                <a:latin typeface="+mn-lt"/>
              </a:rPr>
              <a:t>revealed</a:t>
            </a:r>
            <a:r>
              <a:rPr lang="en-US" altLang="en-US" sz="3600" i="1" dirty="0">
                <a:solidFill>
                  <a:srgbClr val="FFFF00"/>
                </a:solidFill>
                <a:latin typeface="+mn-lt"/>
              </a:rPr>
              <a:t> </a:t>
            </a:r>
            <a:r>
              <a:rPr lang="en-US" altLang="en-US" sz="3600" i="1" dirty="0">
                <a:latin typeface="+mn-lt"/>
              </a:rPr>
              <a:t>that, not to themselves, but </a:t>
            </a:r>
            <a:r>
              <a:rPr lang="en-US" altLang="en-US" sz="3600" b="1" i="1" dirty="0">
                <a:solidFill>
                  <a:srgbClr val="7030A0"/>
                </a:solidFill>
                <a:latin typeface="+mn-lt"/>
              </a:rPr>
              <a:t>to us </a:t>
            </a:r>
            <a:r>
              <a:rPr lang="en-US" altLang="en-US" sz="3600" i="1" dirty="0">
                <a:latin typeface="+mn-lt"/>
              </a:rPr>
              <a:t>they were ministering the things which now have been reported to you through those </a:t>
            </a:r>
            <a:r>
              <a:rPr lang="en-US" altLang="en-US" sz="3600" b="1" i="1" dirty="0">
                <a:solidFill>
                  <a:srgbClr val="7030A0"/>
                </a:solidFill>
                <a:latin typeface="+mn-lt"/>
              </a:rPr>
              <a:t>who have preached the gospel to you by the Holy Spirit sent from heaven</a:t>
            </a:r>
            <a:r>
              <a:rPr lang="en-US" altLang="en-US" sz="3600" b="1" dirty="0">
                <a:solidFill>
                  <a:srgbClr val="7030A0"/>
                </a:solidFill>
                <a:latin typeface="+mn-lt"/>
              </a:rPr>
              <a:t> </a:t>
            </a:r>
            <a:br>
              <a:rPr lang="en-US" altLang="en-US" sz="3600" b="1" dirty="0">
                <a:solidFill>
                  <a:srgbClr val="7030A0"/>
                </a:solidFill>
                <a:latin typeface="+mn-lt"/>
              </a:rPr>
            </a:br>
            <a:br>
              <a:rPr lang="en-US" altLang="en-US" sz="3600" dirty="0">
                <a:latin typeface="+mn-lt"/>
              </a:rPr>
            </a:br>
            <a:endParaRPr lang="en-US" altLang="en-US" sz="3600" dirty="0">
              <a:latin typeface="+mn-lt"/>
            </a:endParaRPr>
          </a:p>
        </p:txBody>
      </p:sp>
      <p:sp>
        <p:nvSpPr>
          <p:cNvPr id="134148" name="Rectangle 4"/>
          <p:cNvSpPr>
            <a:spLocks noChangeArrowheads="1"/>
          </p:cNvSpPr>
          <p:nvPr/>
        </p:nvSpPr>
        <p:spPr bwMode="auto">
          <a:xfrm>
            <a:off x="381000" y="-7441"/>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a:latin typeface="+mn-lt"/>
              </a:rPr>
              <a:t>Peter’s View of  Scriptures </a:t>
            </a:r>
          </a:p>
        </p:txBody>
      </p:sp>
    </p:spTree>
    <p:extLst>
      <p:ext uri="{BB962C8B-B14F-4D97-AF65-F5344CB8AC3E}">
        <p14:creationId xmlns:p14="http://schemas.microsoft.com/office/powerpoint/2010/main" val="288638325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dissolve">
                                      <p:cBhvr>
                                        <p:cTn id="7" dur="500"/>
                                        <p:tgtEl>
                                          <p:spTgt spid="134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914400" y="7620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i="1" dirty="0">
                <a:solidFill>
                  <a:srgbClr val="7030A0"/>
                </a:solidFill>
              </a:rPr>
              <a:t>II Peter 3:15-16</a:t>
            </a:r>
          </a:p>
        </p:txBody>
      </p:sp>
      <p:sp>
        <p:nvSpPr>
          <p:cNvPr id="135171" name="Rectangle 3"/>
          <p:cNvSpPr>
            <a:spLocks noGrp="1" noChangeArrowheads="1"/>
          </p:cNvSpPr>
          <p:nvPr>
            <p:ph type="body" sz="half" idx="1"/>
          </p:nvPr>
        </p:nvSpPr>
        <p:spPr>
          <a:xfrm>
            <a:off x="838200" y="1651000"/>
            <a:ext cx="7848600" cy="3937000"/>
          </a:xfrm>
          <a:ln/>
          <a:extLst>
            <a:ext uri="{91240B29-F687-4F45-9708-019B960494DF}">
              <a14:hiddenLine xmlns:a14="http://schemas.microsoft.com/office/drawing/2010/main" w="28575" cmpd="sng">
                <a:solidFill>
                  <a:schemeClr val="tx2"/>
                </a:solidFill>
                <a:miter lim="800000"/>
                <a:headEnd/>
                <a:tailEnd/>
              </a14:hiddenLine>
            </a:ext>
          </a:extLst>
        </p:spPr>
        <p:txBody>
          <a:bodyPr>
            <a:normAutofit fontScale="92500" lnSpcReduction="10000"/>
          </a:bodyPr>
          <a:lstStyle/>
          <a:p>
            <a:pPr marL="533400" indent="-533400">
              <a:buClr>
                <a:schemeClr val="tx1"/>
              </a:buClr>
              <a:buSzPct val="95000"/>
              <a:buFontTx/>
              <a:buNone/>
            </a:pPr>
            <a:r>
              <a:rPr lang="en-US" altLang="en-US" sz="2400" dirty="0">
                <a:latin typeface="+mn-lt"/>
              </a:rPr>
              <a:t>	</a:t>
            </a:r>
            <a:r>
              <a:rPr lang="en-US" altLang="en-US" sz="3200" i="1" dirty="0">
                <a:latin typeface="+mn-lt"/>
              </a:rPr>
              <a:t>Paul, according to the </a:t>
            </a:r>
            <a:r>
              <a:rPr lang="en-US" altLang="en-US" sz="3200" b="1" i="1" dirty="0">
                <a:solidFill>
                  <a:srgbClr val="7030A0"/>
                </a:solidFill>
                <a:latin typeface="+mn-lt"/>
              </a:rPr>
              <a:t>wisdom given to him, </a:t>
            </a:r>
            <a:r>
              <a:rPr lang="en-US" altLang="en-US" sz="3200" i="1" dirty="0">
                <a:latin typeface="+mn-lt"/>
              </a:rPr>
              <a:t>has written to you, 16 as also in all his </a:t>
            </a:r>
            <a:r>
              <a:rPr lang="en-US" altLang="en-US" sz="3200" b="1" i="1" dirty="0">
                <a:solidFill>
                  <a:srgbClr val="7030A0"/>
                </a:solidFill>
                <a:latin typeface="+mn-lt"/>
              </a:rPr>
              <a:t>epistles</a:t>
            </a:r>
            <a:r>
              <a:rPr lang="en-US" altLang="en-US" sz="3200" i="1" dirty="0">
                <a:latin typeface="+mn-lt"/>
              </a:rPr>
              <a:t>, speaking in them of these things, in which are some things hard to understand, which untaught and unstable people twist to their own destruction, as they do also </a:t>
            </a:r>
            <a:r>
              <a:rPr lang="en-US" altLang="en-US" sz="3200" b="1" i="1" dirty="0">
                <a:solidFill>
                  <a:srgbClr val="7030A0"/>
                </a:solidFill>
                <a:latin typeface="+mn-lt"/>
              </a:rPr>
              <a:t>the rest of the Scriptures.</a:t>
            </a:r>
            <a:r>
              <a:rPr lang="en-US" altLang="en-US" b="1" dirty="0">
                <a:solidFill>
                  <a:srgbClr val="7030A0"/>
                </a:solidFill>
                <a:latin typeface="+mn-lt"/>
              </a:rPr>
              <a:t> </a:t>
            </a:r>
            <a:br>
              <a:rPr lang="en-US" altLang="en-US" sz="3600" dirty="0">
                <a:solidFill>
                  <a:srgbClr val="FFFF00"/>
                </a:solidFill>
                <a:latin typeface="+mn-lt"/>
              </a:rPr>
            </a:br>
            <a:br>
              <a:rPr lang="en-US" altLang="en-US" sz="3600" dirty="0">
                <a:latin typeface="+mn-lt"/>
              </a:rPr>
            </a:br>
            <a:endParaRPr lang="en-US" altLang="en-US" sz="3600" dirty="0">
              <a:latin typeface="+mn-lt"/>
            </a:endParaRPr>
          </a:p>
        </p:txBody>
      </p:sp>
      <p:sp>
        <p:nvSpPr>
          <p:cNvPr id="135172" name="Rectangle 4"/>
          <p:cNvSpPr>
            <a:spLocks noChangeArrowheads="1"/>
          </p:cNvSpPr>
          <p:nvPr/>
        </p:nvSpPr>
        <p:spPr bwMode="auto">
          <a:xfrm>
            <a:off x="381000" y="-7441"/>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a:latin typeface="+mn-lt"/>
              </a:rPr>
              <a:t>Peter’s View of  Scriptures </a:t>
            </a:r>
          </a:p>
        </p:txBody>
      </p:sp>
    </p:spTree>
    <p:extLst>
      <p:ext uri="{BB962C8B-B14F-4D97-AF65-F5344CB8AC3E}">
        <p14:creationId xmlns:p14="http://schemas.microsoft.com/office/powerpoint/2010/main" val="337917171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dissolve">
                                      <p:cBhvr>
                                        <p:cTn id="7" dur="500"/>
                                        <p:tgtEl>
                                          <p:spTgt spid="135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latin typeface="+mn-lt"/>
              </a:rPr>
              <a:t>Introduction to First Peter</a:t>
            </a:r>
          </a:p>
        </p:txBody>
      </p:sp>
      <p:sp>
        <p:nvSpPr>
          <p:cNvPr id="10243" name="Rectangle 3"/>
          <p:cNvSpPr>
            <a:spLocks noGrp="1" noChangeArrowheads="1"/>
          </p:cNvSpPr>
          <p:nvPr>
            <p:ph type="body" idx="1"/>
          </p:nvPr>
        </p:nvSpPr>
        <p:spPr>
          <a:xfrm>
            <a:off x="167054" y="1057275"/>
            <a:ext cx="8774723" cy="3771636"/>
          </a:xfrm>
        </p:spPr>
        <p:txBody>
          <a:bodyPr>
            <a:normAutofit/>
          </a:bodyPr>
          <a:lstStyle/>
          <a:p>
            <a:pPr eaLnBrk="1" hangingPunct="1">
              <a:lnSpc>
                <a:spcPct val="90000"/>
              </a:lnSpc>
            </a:pPr>
            <a:r>
              <a:rPr lang="en-US" altLang="en-US" sz="2400" b="1" dirty="0">
                <a:solidFill>
                  <a:schemeClr val="accent4">
                    <a:lumMod val="75000"/>
                  </a:schemeClr>
                </a:solidFill>
                <a:latin typeface="+mn-lt"/>
              </a:rPr>
              <a:t>Author</a:t>
            </a:r>
          </a:p>
          <a:p>
            <a:pPr lvl="1" eaLnBrk="1" hangingPunct="1">
              <a:lnSpc>
                <a:spcPct val="90000"/>
              </a:lnSpc>
            </a:pPr>
            <a:r>
              <a:rPr lang="en-US" altLang="en-US" sz="2000" dirty="0">
                <a:latin typeface="+mn-lt"/>
              </a:rPr>
              <a:t>“Peter, an apostle of Jesus Christ”</a:t>
            </a:r>
          </a:p>
          <a:p>
            <a:pPr eaLnBrk="1" hangingPunct="1">
              <a:lnSpc>
                <a:spcPct val="90000"/>
              </a:lnSpc>
            </a:pPr>
            <a:r>
              <a:rPr lang="en-US" altLang="en-US" sz="2400" b="1" dirty="0">
                <a:solidFill>
                  <a:schemeClr val="accent4">
                    <a:lumMod val="75000"/>
                  </a:schemeClr>
                </a:solidFill>
                <a:latin typeface="+mn-lt"/>
              </a:rPr>
              <a:t>Addressees</a:t>
            </a:r>
          </a:p>
          <a:p>
            <a:pPr lvl="1" eaLnBrk="1" hangingPunct="1">
              <a:lnSpc>
                <a:spcPct val="90000"/>
              </a:lnSpc>
            </a:pPr>
            <a:r>
              <a:rPr lang="en-US" altLang="en-US" sz="2000" dirty="0">
                <a:latin typeface="+mn-lt"/>
              </a:rPr>
              <a:t>“Pilgrims of the Dispersion in Pontus, Galatia, Cappadocia, Asia, and Bithynia”</a:t>
            </a:r>
          </a:p>
          <a:p>
            <a:pPr lvl="2" eaLnBrk="1" hangingPunct="1">
              <a:lnSpc>
                <a:spcPct val="90000"/>
              </a:lnSpc>
            </a:pPr>
            <a:r>
              <a:rPr lang="en-US" altLang="en-US" sz="1800" dirty="0">
                <a:latin typeface="+mn-lt"/>
              </a:rPr>
              <a:t>Evidence that some were Jews:  1 Peter 1:1, 2:12</a:t>
            </a:r>
          </a:p>
          <a:p>
            <a:pPr lvl="2" eaLnBrk="1" hangingPunct="1">
              <a:lnSpc>
                <a:spcPct val="90000"/>
              </a:lnSpc>
            </a:pPr>
            <a:r>
              <a:rPr lang="en-US" altLang="en-US" sz="1800" dirty="0">
                <a:latin typeface="+mn-lt"/>
              </a:rPr>
              <a:t>Evidence that some were Gentiles:  1 Peter 1:14, 18; 2:10; 4:3</a:t>
            </a:r>
          </a:p>
          <a:p>
            <a:pPr lvl="1" eaLnBrk="1" hangingPunct="1">
              <a:lnSpc>
                <a:spcPct val="90000"/>
              </a:lnSpc>
            </a:pPr>
            <a:r>
              <a:rPr lang="en-US" altLang="en-US" sz="2000" dirty="0">
                <a:latin typeface="+mn-lt"/>
              </a:rPr>
              <a:t>They were Christians whose citizenship is in Heaven who lived in five districts of the Roman Empire (a region known as Asia Minor)</a:t>
            </a:r>
          </a:p>
        </p:txBody>
      </p:sp>
    </p:spTree>
    <p:extLst>
      <p:ext uri="{BB962C8B-B14F-4D97-AF65-F5344CB8AC3E}">
        <p14:creationId xmlns:p14="http://schemas.microsoft.com/office/powerpoint/2010/main" val="408496367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dissolve">
                                      <p:cBhvr>
                                        <p:cTn id="10" dur="500"/>
                                        <p:tgtEl>
                                          <p:spTgt spid="102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dissolve">
                                      <p:cBhvr>
                                        <p:cTn id="15" dur="500"/>
                                        <p:tgtEl>
                                          <p:spTgt spid="1024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dissolve">
                                      <p:cBhvr>
                                        <p:cTn id="18" dur="500"/>
                                        <p:tgtEl>
                                          <p:spTgt spid="1024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dissolve">
                                      <p:cBhvr>
                                        <p:cTn id="21" dur="500"/>
                                        <p:tgtEl>
                                          <p:spTgt spid="1024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dissolve">
                                      <p:cBhvr>
                                        <p:cTn id="24" dur="500"/>
                                        <p:tgtEl>
                                          <p:spTgt spid="1024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dissolve">
                                      <p:cBhvr>
                                        <p:cTn id="27"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p:cNvSpPr>
            <a:spLocks noGrp="1"/>
          </p:cNvSpPr>
          <p:nvPr>
            <p:ph type="sldNum" sz="quarter" idx="11"/>
          </p:nvPr>
        </p:nvSpPr>
        <p:spPr>
          <a:noFill/>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fld id="{C1904A73-2DDF-4E1A-A149-B1C85A428E12}" type="slidenum">
              <a:rPr lang="en-US" altLang="en-US" sz="1400" b="0">
                <a:latin typeface="Times New Roman" pitchFamily="18" charset="0"/>
              </a:rPr>
              <a:pPr>
                <a:spcBef>
                  <a:spcPct val="0"/>
                </a:spcBef>
                <a:buFontTx/>
                <a:buNone/>
              </a:pPr>
              <a:t>49</a:t>
            </a:fld>
            <a:endParaRPr lang="en-US" altLang="en-US" sz="1400" b="0">
              <a:latin typeface="Times New Roman" pitchFamily="18" charset="0"/>
            </a:endParaRPr>
          </a:p>
        </p:txBody>
      </p:sp>
      <p:sp>
        <p:nvSpPr>
          <p:cNvPr id="4099" name="AutoShape 1027" descr="http://members.aol.com/Wisdomway/image115.gif"/>
          <p:cNvSpPr>
            <a:spLocks noChangeAspect="1" noChangeArrowheads="1"/>
          </p:cNvSpPr>
          <p:nvPr/>
        </p:nvSpPr>
        <p:spPr bwMode="auto">
          <a:xfrm>
            <a:off x="1606550" y="1095375"/>
            <a:ext cx="593248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
        <p:nvSpPr>
          <p:cNvPr id="4100" name="AutoShape 1029" descr="http://members.aol.com/Wisdomway/image115.gif"/>
          <p:cNvSpPr>
            <a:spLocks noChangeAspect="1" noChangeArrowheads="1"/>
          </p:cNvSpPr>
          <p:nvPr/>
        </p:nvSpPr>
        <p:spPr bwMode="auto">
          <a:xfrm>
            <a:off x="1606550" y="1095375"/>
            <a:ext cx="593248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pic>
        <p:nvPicPr>
          <p:cNvPr id="4101" name="Picture 1030" descr="C:\Dad's Stuff\Bible Class Material\Textual Studies\New Testament Studies\Peter\seven churches map.bmp"/>
          <p:cNvPicPr>
            <a:picLocks noChangeAspect="1" noChangeArrowheads="1"/>
          </p:cNvPicPr>
          <p:nvPr/>
        </p:nvPicPr>
        <p:blipFill>
          <a:blip r:embed="rId2">
            <a:extLst>
              <a:ext uri="{28A0092B-C50C-407E-A947-70E740481C1C}">
                <a14:useLocalDpi xmlns:a14="http://schemas.microsoft.com/office/drawing/2010/main" val="0"/>
              </a:ext>
            </a:extLst>
          </a:blip>
          <a:srcRect l="6342" t="98" b="1375"/>
          <a:stretch>
            <a:fillRect/>
          </a:stretch>
        </p:blipFill>
        <p:spPr bwMode="auto">
          <a:xfrm>
            <a:off x="0" y="-238125"/>
            <a:ext cx="95250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Oval 1031"/>
          <p:cNvSpPr>
            <a:spLocks noChangeArrowheads="1"/>
          </p:cNvSpPr>
          <p:nvPr/>
        </p:nvSpPr>
        <p:spPr bwMode="auto">
          <a:xfrm>
            <a:off x="7315200" y="438825"/>
            <a:ext cx="11430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
        <p:nvSpPr>
          <p:cNvPr id="35848" name="Oval 1032"/>
          <p:cNvSpPr>
            <a:spLocks noChangeArrowheads="1"/>
          </p:cNvSpPr>
          <p:nvPr/>
        </p:nvSpPr>
        <p:spPr bwMode="auto">
          <a:xfrm>
            <a:off x="7010400" y="1010325"/>
            <a:ext cx="11430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
        <p:nvSpPr>
          <p:cNvPr id="35849" name="Oval 1033"/>
          <p:cNvSpPr>
            <a:spLocks noChangeArrowheads="1"/>
          </p:cNvSpPr>
          <p:nvPr/>
        </p:nvSpPr>
        <p:spPr bwMode="auto">
          <a:xfrm>
            <a:off x="7162800" y="1581825"/>
            <a:ext cx="16002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
        <p:nvSpPr>
          <p:cNvPr id="35850" name="Oval 1034"/>
          <p:cNvSpPr>
            <a:spLocks noChangeArrowheads="1"/>
          </p:cNvSpPr>
          <p:nvPr/>
        </p:nvSpPr>
        <p:spPr bwMode="auto">
          <a:xfrm>
            <a:off x="4800600" y="1835824"/>
            <a:ext cx="22860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
        <p:nvSpPr>
          <p:cNvPr id="35851" name="Oval 1035"/>
          <p:cNvSpPr>
            <a:spLocks noChangeArrowheads="1"/>
          </p:cNvSpPr>
          <p:nvPr/>
        </p:nvSpPr>
        <p:spPr bwMode="auto">
          <a:xfrm>
            <a:off x="6248400" y="692825"/>
            <a:ext cx="1371600" cy="519351"/>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144903363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35847"/>
                                        </p:tgtEl>
                                        <p:attrNameLst>
                                          <p:attrName>style.visibility</p:attrName>
                                        </p:attrNameLst>
                                      </p:cBhvr>
                                      <p:to>
                                        <p:strVal val="visible"/>
                                      </p:to>
                                    </p:set>
                                    <p:animEffect transition="in" filter="wipe(up)">
                                      <p:cBhvr>
                                        <p:cTn id="7" dur="500"/>
                                        <p:tgtEl>
                                          <p:spTgt spid="35847"/>
                                        </p:tgtEl>
                                      </p:cBhvr>
                                    </p:animEffect>
                                  </p:childTnLst>
                                </p:cTn>
                              </p:par>
                            </p:childTnLst>
                          </p:cTn>
                        </p:par>
                        <p:par>
                          <p:cTn id="8" fill="hold" nodeType="afterGroup">
                            <p:stCondLst>
                              <p:cond delay="3500"/>
                            </p:stCondLst>
                            <p:childTnLst>
                              <p:par>
                                <p:cTn id="9" presetID="22" presetClass="entr" presetSubtype="1" fill="hold" grpId="0" nodeType="afterEffect">
                                  <p:stCondLst>
                                    <p:cond delay="3000"/>
                                  </p:stCondLst>
                                  <p:childTnLst>
                                    <p:set>
                                      <p:cBhvr>
                                        <p:cTn id="10" dur="1" fill="hold">
                                          <p:stCondLst>
                                            <p:cond delay="0"/>
                                          </p:stCondLst>
                                        </p:cTn>
                                        <p:tgtEl>
                                          <p:spTgt spid="35848"/>
                                        </p:tgtEl>
                                        <p:attrNameLst>
                                          <p:attrName>style.visibility</p:attrName>
                                        </p:attrNameLst>
                                      </p:cBhvr>
                                      <p:to>
                                        <p:strVal val="visible"/>
                                      </p:to>
                                    </p:set>
                                    <p:animEffect transition="in" filter="wipe(up)">
                                      <p:cBhvr>
                                        <p:cTn id="11" dur="500"/>
                                        <p:tgtEl>
                                          <p:spTgt spid="35848"/>
                                        </p:tgtEl>
                                      </p:cBhvr>
                                    </p:animEffect>
                                  </p:childTnLst>
                                </p:cTn>
                              </p:par>
                            </p:childTnLst>
                          </p:cTn>
                        </p:par>
                        <p:par>
                          <p:cTn id="12" fill="hold" nodeType="afterGroup">
                            <p:stCondLst>
                              <p:cond delay="7000"/>
                            </p:stCondLst>
                            <p:childTnLst>
                              <p:par>
                                <p:cTn id="13" presetID="22" presetClass="entr" presetSubtype="1" fill="hold" grpId="0" nodeType="afterEffect">
                                  <p:stCondLst>
                                    <p:cond delay="3000"/>
                                  </p:stCondLst>
                                  <p:childTnLst>
                                    <p:set>
                                      <p:cBhvr>
                                        <p:cTn id="14" dur="1" fill="hold">
                                          <p:stCondLst>
                                            <p:cond delay="0"/>
                                          </p:stCondLst>
                                        </p:cTn>
                                        <p:tgtEl>
                                          <p:spTgt spid="35849"/>
                                        </p:tgtEl>
                                        <p:attrNameLst>
                                          <p:attrName>style.visibility</p:attrName>
                                        </p:attrNameLst>
                                      </p:cBhvr>
                                      <p:to>
                                        <p:strVal val="visible"/>
                                      </p:to>
                                    </p:set>
                                    <p:animEffect transition="in" filter="wipe(up)">
                                      <p:cBhvr>
                                        <p:cTn id="15" dur="500"/>
                                        <p:tgtEl>
                                          <p:spTgt spid="35849"/>
                                        </p:tgtEl>
                                      </p:cBhvr>
                                    </p:animEffect>
                                  </p:childTnLst>
                                </p:cTn>
                              </p:par>
                            </p:childTnLst>
                          </p:cTn>
                        </p:par>
                        <p:par>
                          <p:cTn id="16" fill="hold" nodeType="afterGroup">
                            <p:stCondLst>
                              <p:cond delay="10500"/>
                            </p:stCondLst>
                            <p:childTnLst>
                              <p:par>
                                <p:cTn id="17" presetID="22" presetClass="entr" presetSubtype="1" fill="hold" grpId="0" nodeType="afterEffect">
                                  <p:stCondLst>
                                    <p:cond delay="3000"/>
                                  </p:stCondLst>
                                  <p:childTnLst>
                                    <p:set>
                                      <p:cBhvr>
                                        <p:cTn id="18" dur="1" fill="hold">
                                          <p:stCondLst>
                                            <p:cond delay="0"/>
                                          </p:stCondLst>
                                        </p:cTn>
                                        <p:tgtEl>
                                          <p:spTgt spid="35850"/>
                                        </p:tgtEl>
                                        <p:attrNameLst>
                                          <p:attrName>style.visibility</p:attrName>
                                        </p:attrNameLst>
                                      </p:cBhvr>
                                      <p:to>
                                        <p:strVal val="visible"/>
                                      </p:to>
                                    </p:set>
                                    <p:animEffect transition="in" filter="wipe(up)">
                                      <p:cBhvr>
                                        <p:cTn id="19" dur="500"/>
                                        <p:tgtEl>
                                          <p:spTgt spid="35850"/>
                                        </p:tgtEl>
                                      </p:cBhvr>
                                    </p:animEffect>
                                  </p:childTnLst>
                                </p:cTn>
                              </p:par>
                            </p:childTnLst>
                          </p:cTn>
                        </p:par>
                        <p:par>
                          <p:cTn id="20" fill="hold" nodeType="afterGroup">
                            <p:stCondLst>
                              <p:cond delay="14000"/>
                            </p:stCondLst>
                            <p:childTnLst>
                              <p:par>
                                <p:cTn id="21" presetID="22" presetClass="entr" presetSubtype="1" fill="hold" grpId="0" nodeType="afterEffect">
                                  <p:stCondLst>
                                    <p:cond delay="3000"/>
                                  </p:stCondLst>
                                  <p:childTnLst>
                                    <p:set>
                                      <p:cBhvr>
                                        <p:cTn id="22" dur="1" fill="hold">
                                          <p:stCondLst>
                                            <p:cond delay="0"/>
                                          </p:stCondLst>
                                        </p:cTn>
                                        <p:tgtEl>
                                          <p:spTgt spid="35851"/>
                                        </p:tgtEl>
                                        <p:attrNameLst>
                                          <p:attrName>style.visibility</p:attrName>
                                        </p:attrNameLst>
                                      </p:cBhvr>
                                      <p:to>
                                        <p:strVal val="visible"/>
                                      </p:to>
                                    </p:set>
                                    <p:animEffect transition="in" filter="wipe(up)">
                                      <p:cBhvr>
                                        <p:cTn id="23" dur="500"/>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35848" grpId="0" animBg="1"/>
      <p:bldP spid="35849" grpId="0" animBg="1"/>
      <p:bldP spid="35850" grpId="0" animBg="1"/>
      <p:bldP spid="358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altLang="en-US" sz="3600" b="1" dirty="0">
                <a:solidFill>
                  <a:schemeClr val="accent4">
                    <a:lumMod val="75000"/>
                  </a:schemeClr>
                </a:solidFill>
                <a:latin typeface="+mn-lt"/>
              </a:rPr>
              <a:t>Introduction to II Peter compared to I Peter</a:t>
            </a:r>
          </a:p>
        </p:txBody>
      </p:sp>
      <p:sp>
        <p:nvSpPr>
          <p:cNvPr id="38915" name="Rectangle 3"/>
          <p:cNvSpPr>
            <a:spLocks noGrp="1" noChangeArrowheads="1"/>
          </p:cNvSpPr>
          <p:nvPr>
            <p:ph type="body" sz="half" idx="1"/>
          </p:nvPr>
        </p:nvSpPr>
        <p:spPr>
          <a:xfrm>
            <a:off x="685800" y="1576917"/>
            <a:ext cx="3810000" cy="3429000"/>
          </a:xfrm>
        </p:spPr>
        <p:txBody>
          <a:bodyPr>
            <a:normAutofit fontScale="92500" lnSpcReduction="20000"/>
          </a:bodyPr>
          <a:lstStyle/>
          <a:p>
            <a:pPr eaLnBrk="1" hangingPunct="1">
              <a:lnSpc>
                <a:spcPct val="90000"/>
              </a:lnSpc>
            </a:pPr>
            <a:r>
              <a:rPr lang="en-US" altLang="en-US" sz="2000" dirty="0">
                <a:latin typeface="+mn-lt"/>
              </a:rPr>
              <a:t>Author</a:t>
            </a:r>
          </a:p>
          <a:p>
            <a:pPr lvl="1" eaLnBrk="1" hangingPunct="1">
              <a:lnSpc>
                <a:spcPct val="90000"/>
              </a:lnSpc>
            </a:pPr>
            <a:r>
              <a:rPr lang="en-US" altLang="en-US" sz="1800" dirty="0">
                <a:latin typeface="+mn-lt"/>
              </a:rPr>
              <a:t>“Simon Peter, a servant and apostle of Jesus Christ” (1:1)</a:t>
            </a:r>
          </a:p>
          <a:p>
            <a:pPr eaLnBrk="1" hangingPunct="1">
              <a:lnSpc>
                <a:spcPct val="90000"/>
              </a:lnSpc>
            </a:pPr>
            <a:r>
              <a:rPr lang="en-US" altLang="en-US" sz="2000" dirty="0">
                <a:latin typeface="+mn-lt"/>
              </a:rPr>
              <a:t>Addressees</a:t>
            </a:r>
          </a:p>
          <a:p>
            <a:pPr lvl="1" eaLnBrk="1" hangingPunct="1">
              <a:lnSpc>
                <a:spcPct val="90000"/>
              </a:lnSpc>
            </a:pPr>
            <a:r>
              <a:rPr lang="en-US" altLang="en-US" sz="1800" dirty="0">
                <a:latin typeface="+mn-lt"/>
              </a:rPr>
              <a:t>“To those who have obtained like precious faith with us by the righteousness of our God and Savior Jesus Christ” (1:1)</a:t>
            </a:r>
          </a:p>
          <a:p>
            <a:pPr lvl="1" eaLnBrk="1" hangingPunct="1">
              <a:lnSpc>
                <a:spcPct val="90000"/>
              </a:lnSpc>
            </a:pPr>
            <a:r>
              <a:rPr lang="en-US" altLang="en-US" sz="1800" dirty="0">
                <a:latin typeface="+mn-lt"/>
              </a:rPr>
              <a:t>Probably same Christians in Asia Minor as in first letter (3:1)</a:t>
            </a:r>
            <a:br>
              <a:rPr lang="en-US" altLang="en-US" sz="1800" dirty="0">
                <a:latin typeface="+mn-lt"/>
              </a:rPr>
            </a:br>
            <a:endParaRPr lang="en-US" altLang="en-US" sz="1800" dirty="0">
              <a:latin typeface="+mn-lt"/>
            </a:endParaRPr>
          </a:p>
          <a:p>
            <a:pPr eaLnBrk="1" hangingPunct="1">
              <a:lnSpc>
                <a:spcPct val="90000"/>
              </a:lnSpc>
            </a:pPr>
            <a:r>
              <a:rPr lang="en-US" altLang="en-US" sz="2000" dirty="0">
                <a:latin typeface="+mn-lt"/>
              </a:rPr>
              <a:t>Place of Writing:  Not mentioned</a:t>
            </a:r>
          </a:p>
          <a:p>
            <a:pPr eaLnBrk="1" hangingPunct="1">
              <a:lnSpc>
                <a:spcPct val="90000"/>
              </a:lnSpc>
            </a:pPr>
            <a:r>
              <a:rPr lang="en-US" altLang="en-US" sz="2000" dirty="0">
                <a:latin typeface="+mn-lt"/>
              </a:rPr>
              <a:t>Date of Writing: After first and before Peter’s death… A.D. 60-64</a:t>
            </a:r>
          </a:p>
        </p:txBody>
      </p:sp>
      <p:sp>
        <p:nvSpPr>
          <p:cNvPr id="38916" name="Rectangle 5"/>
          <p:cNvSpPr>
            <a:spLocks noGrp="1" noChangeArrowheads="1"/>
          </p:cNvSpPr>
          <p:nvPr>
            <p:ph type="body" sz="half" idx="2"/>
          </p:nvPr>
        </p:nvSpPr>
        <p:spPr>
          <a:xfrm>
            <a:off x="4648201" y="1576917"/>
            <a:ext cx="4381499" cy="3429000"/>
          </a:xfrm>
        </p:spPr>
        <p:txBody>
          <a:bodyPr>
            <a:normAutofit/>
          </a:bodyPr>
          <a:lstStyle/>
          <a:p>
            <a:pPr eaLnBrk="1" hangingPunct="1">
              <a:lnSpc>
                <a:spcPct val="90000"/>
              </a:lnSpc>
            </a:pPr>
            <a:r>
              <a:rPr lang="en-US" altLang="en-US" sz="2000" dirty="0">
                <a:latin typeface="+mn-lt"/>
              </a:rPr>
              <a:t>Author</a:t>
            </a:r>
          </a:p>
          <a:p>
            <a:pPr lvl="1">
              <a:lnSpc>
                <a:spcPct val="90000"/>
              </a:lnSpc>
            </a:pPr>
            <a:r>
              <a:rPr lang="en-US" altLang="en-US" sz="1700" dirty="0">
                <a:latin typeface="+mn-lt"/>
              </a:rPr>
              <a:t>“Peter, an apostle of Jesus Christ” (1:1)</a:t>
            </a:r>
          </a:p>
          <a:p>
            <a:pPr eaLnBrk="1" hangingPunct="1">
              <a:lnSpc>
                <a:spcPct val="90000"/>
              </a:lnSpc>
            </a:pPr>
            <a:r>
              <a:rPr lang="en-US" altLang="en-US" sz="1900" dirty="0">
                <a:latin typeface="+mn-lt"/>
              </a:rPr>
              <a:t>Addressees</a:t>
            </a:r>
          </a:p>
          <a:p>
            <a:pPr lvl="1">
              <a:lnSpc>
                <a:spcPct val="90000"/>
              </a:lnSpc>
            </a:pPr>
            <a:r>
              <a:rPr lang="en-US" altLang="en-US" sz="1800" dirty="0">
                <a:latin typeface="+mn-lt"/>
              </a:rPr>
              <a:t>“To those who are elect exiles of the Dispersion in Pontus, Galatia, Cappadocia, Asia, and Bithynia” (1:1)</a:t>
            </a:r>
          </a:p>
          <a:p>
            <a:pPr lvl="1" eaLnBrk="1" hangingPunct="1">
              <a:lnSpc>
                <a:spcPct val="90000"/>
              </a:lnSpc>
            </a:pPr>
            <a:r>
              <a:rPr lang="en-US" altLang="en-US" sz="1800" dirty="0">
                <a:latin typeface="+mn-lt"/>
              </a:rPr>
              <a:t>Certainly Jews but likely Gentiles also.</a:t>
            </a:r>
          </a:p>
          <a:p>
            <a:pPr eaLnBrk="1" hangingPunct="1">
              <a:lnSpc>
                <a:spcPct val="90000"/>
              </a:lnSpc>
            </a:pPr>
            <a:r>
              <a:rPr lang="en-US" altLang="en-US" sz="1900" dirty="0">
                <a:latin typeface="+mn-lt"/>
              </a:rPr>
              <a:t>Place of Writing:  Babylon?</a:t>
            </a:r>
          </a:p>
          <a:p>
            <a:pPr>
              <a:lnSpc>
                <a:spcPct val="90000"/>
              </a:lnSpc>
            </a:pPr>
            <a:r>
              <a:rPr lang="en-US" altLang="en-US" sz="1900" dirty="0">
                <a:latin typeface="+mn-lt"/>
              </a:rPr>
              <a:t>Date of Writing:  Approx. A.D. 60-64</a:t>
            </a:r>
          </a:p>
          <a:p>
            <a:pPr eaLnBrk="1" hangingPunct="1">
              <a:lnSpc>
                <a:spcPct val="90000"/>
              </a:lnSpc>
            </a:pPr>
            <a:endParaRPr lang="en-US" altLang="en-US" sz="2400" dirty="0">
              <a:latin typeface="+mn-lt"/>
            </a:endParaRPr>
          </a:p>
        </p:txBody>
      </p:sp>
      <p:sp>
        <p:nvSpPr>
          <p:cNvPr id="38917" name="Text Box 6"/>
          <p:cNvSpPr txBox="1">
            <a:spLocks noChangeArrowheads="1"/>
          </p:cNvSpPr>
          <p:nvPr/>
        </p:nvSpPr>
        <p:spPr bwMode="auto">
          <a:xfrm>
            <a:off x="1216025" y="1082537"/>
            <a:ext cx="1242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i="1" u="sng" dirty="0">
                <a:latin typeface="+mn-lt"/>
              </a:rPr>
              <a:t>II Peter</a:t>
            </a:r>
          </a:p>
        </p:txBody>
      </p:sp>
      <p:sp>
        <p:nvSpPr>
          <p:cNvPr id="38918" name="Text Box 7"/>
          <p:cNvSpPr txBox="1">
            <a:spLocks noChangeArrowheads="1"/>
          </p:cNvSpPr>
          <p:nvPr/>
        </p:nvSpPr>
        <p:spPr bwMode="auto">
          <a:xfrm>
            <a:off x="6197600" y="1047020"/>
            <a:ext cx="1146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i="1" u="sng" dirty="0">
                <a:latin typeface="+mn-lt"/>
              </a:rPr>
              <a:t>I Peter</a:t>
            </a:r>
          </a:p>
        </p:txBody>
      </p:sp>
      <p:sp>
        <p:nvSpPr>
          <p:cNvPr id="38919" name="Text Box 8"/>
          <p:cNvSpPr txBox="1">
            <a:spLocks noChangeArrowheads="1"/>
          </p:cNvSpPr>
          <p:nvPr/>
        </p:nvSpPr>
        <p:spPr bwMode="auto">
          <a:xfrm>
            <a:off x="1463676" y="4783403"/>
            <a:ext cx="5797550" cy="830997"/>
          </a:xfrm>
          <a:prstGeom prst="rect">
            <a:avLst/>
          </a:prstGeom>
          <a:solidFill>
            <a:schemeClr val="accent4">
              <a:lumMod val="60000"/>
              <a:lumOff val="40000"/>
            </a:schemeClr>
          </a:solidFill>
          <a:ln>
            <a:noFill/>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b="1">
                <a:latin typeface="+mn-lt"/>
              </a:rPr>
              <a:t>Theme:  Overcoming false teaching through knowledge of God’s will.</a:t>
            </a:r>
          </a:p>
        </p:txBody>
      </p:sp>
    </p:spTree>
    <p:extLst>
      <p:ext uri="{BB962C8B-B14F-4D97-AF65-F5344CB8AC3E}">
        <p14:creationId xmlns:p14="http://schemas.microsoft.com/office/powerpoint/2010/main" val="24306339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dissolve">
                                      <p:cBhvr>
                                        <p:cTn id="7" dur="500"/>
                                        <p:tgtEl>
                                          <p:spTgt spid="389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dissolve">
                                      <p:cBhvr>
                                        <p:cTn id="10" dur="500"/>
                                        <p:tgtEl>
                                          <p:spTgt spid="389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8916">
                                            <p:txEl>
                                              <p:pRg st="0" end="0"/>
                                            </p:txEl>
                                          </p:spTgt>
                                        </p:tgtEl>
                                        <p:attrNameLst>
                                          <p:attrName>style.visibility</p:attrName>
                                        </p:attrNameLst>
                                      </p:cBhvr>
                                      <p:to>
                                        <p:strVal val="visible"/>
                                      </p:to>
                                    </p:set>
                                    <p:animEffect transition="in" filter="dissolve">
                                      <p:cBhvr>
                                        <p:cTn id="15" dur="500"/>
                                        <p:tgtEl>
                                          <p:spTgt spid="38916">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8916">
                                            <p:txEl>
                                              <p:pRg st="1" end="1"/>
                                            </p:txEl>
                                          </p:spTgt>
                                        </p:tgtEl>
                                        <p:attrNameLst>
                                          <p:attrName>style.visibility</p:attrName>
                                        </p:attrNameLst>
                                      </p:cBhvr>
                                      <p:to>
                                        <p:strVal val="visible"/>
                                      </p:to>
                                    </p:set>
                                    <p:animEffect transition="in" filter="dissolve">
                                      <p:cBhvr>
                                        <p:cTn id="18" dur="500"/>
                                        <p:tgtEl>
                                          <p:spTgt spid="3891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dissolve">
                                      <p:cBhvr>
                                        <p:cTn id="23" dur="500"/>
                                        <p:tgtEl>
                                          <p:spTgt spid="38915">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8915">
                                            <p:txEl>
                                              <p:pRg st="3" end="3"/>
                                            </p:txEl>
                                          </p:spTgt>
                                        </p:tgtEl>
                                        <p:attrNameLst>
                                          <p:attrName>style.visibility</p:attrName>
                                        </p:attrNameLst>
                                      </p:cBhvr>
                                      <p:to>
                                        <p:strVal val="visible"/>
                                      </p:to>
                                    </p:set>
                                    <p:animEffect transition="in" filter="dissolve">
                                      <p:cBhvr>
                                        <p:cTn id="26" dur="500"/>
                                        <p:tgtEl>
                                          <p:spTgt spid="38915">
                                            <p:txEl>
                                              <p:pRg st="3" end="3"/>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8915">
                                            <p:txEl>
                                              <p:pRg st="4" end="4"/>
                                            </p:txEl>
                                          </p:spTgt>
                                        </p:tgtEl>
                                        <p:attrNameLst>
                                          <p:attrName>style.visibility</p:attrName>
                                        </p:attrNameLst>
                                      </p:cBhvr>
                                      <p:to>
                                        <p:strVal val="visible"/>
                                      </p:to>
                                    </p:set>
                                    <p:animEffect transition="in" filter="dissolve">
                                      <p:cBhvr>
                                        <p:cTn id="29" dur="500"/>
                                        <p:tgtEl>
                                          <p:spTgt spid="3891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8916">
                                            <p:txEl>
                                              <p:pRg st="2" end="2"/>
                                            </p:txEl>
                                          </p:spTgt>
                                        </p:tgtEl>
                                        <p:attrNameLst>
                                          <p:attrName>style.visibility</p:attrName>
                                        </p:attrNameLst>
                                      </p:cBhvr>
                                      <p:to>
                                        <p:strVal val="visible"/>
                                      </p:to>
                                    </p:set>
                                    <p:animEffect transition="in" filter="dissolve">
                                      <p:cBhvr>
                                        <p:cTn id="34" dur="500"/>
                                        <p:tgtEl>
                                          <p:spTgt spid="38916">
                                            <p:txEl>
                                              <p:pRg st="2" end="2"/>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8916">
                                            <p:txEl>
                                              <p:pRg st="3" end="3"/>
                                            </p:txEl>
                                          </p:spTgt>
                                        </p:tgtEl>
                                        <p:attrNameLst>
                                          <p:attrName>style.visibility</p:attrName>
                                        </p:attrNameLst>
                                      </p:cBhvr>
                                      <p:to>
                                        <p:strVal val="visible"/>
                                      </p:to>
                                    </p:set>
                                    <p:animEffect transition="in" filter="dissolve">
                                      <p:cBhvr>
                                        <p:cTn id="37" dur="500"/>
                                        <p:tgtEl>
                                          <p:spTgt spid="38916">
                                            <p:txEl>
                                              <p:pRg st="3" end="3"/>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8916">
                                            <p:txEl>
                                              <p:pRg st="4" end="4"/>
                                            </p:txEl>
                                          </p:spTgt>
                                        </p:tgtEl>
                                        <p:attrNameLst>
                                          <p:attrName>style.visibility</p:attrName>
                                        </p:attrNameLst>
                                      </p:cBhvr>
                                      <p:to>
                                        <p:strVal val="visible"/>
                                      </p:to>
                                    </p:set>
                                    <p:animEffect transition="in" filter="dissolve">
                                      <p:cBhvr>
                                        <p:cTn id="40" dur="500"/>
                                        <p:tgtEl>
                                          <p:spTgt spid="3891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8915">
                                            <p:txEl>
                                              <p:pRg st="5" end="5"/>
                                            </p:txEl>
                                          </p:spTgt>
                                        </p:tgtEl>
                                        <p:attrNameLst>
                                          <p:attrName>style.visibility</p:attrName>
                                        </p:attrNameLst>
                                      </p:cBhvr>
                                      <p:to>
                                        <p:strVal val="visible"/>
                                      </p:to>
                                    </p:set>
                                    <p:animEffect transition="in" filter="dissolve">
                                      <p:cBhvr>
                                        <p:cTn id="45" dur="500"/>
                                        <p:tgtEl>
                                          <p:spTgt spid="3891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8916">
                                            <p:txEl>
                                              <p:pRg st="5" end="5"/>
                                            </p:txEl>
                                          </p:spTgt>
                                        </p:tgtEl>
                                        <p:attrNameLst>
                                          <p:attrName>style.visibility</p:attrName>
                                        </p:attrNameLst>
                                      </p:cBhvr>
                                      <p:to>
                                        <p:strVal val="visible"/>
                                      </p:to>
                                    </p:set>
                                    <p:animEffect transition="in" filter="dissolve">
                                      <p:cBhvr>
                                        <p:cTn id="50" dur="500"/>
                                        <p:tgtEl>
                                          <p:spTgt spid="3891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8915">
                                            <p:txEl>
                                              <p:pRg st="6" end="6"/>
                                            </p:txEl>
                                          </p:spTgt>
                                        </p:tgtEl>
                                        <p:attrNameLst>
                                          <p:attrName>style.visibility</p:attrName>
                                        </p:attrNameLst>
                                      </p:cBhvr>
                                      <p:to>
                                        <p:strVal val="visible"/>
                                      </p:to>
                                    </p:set>
                                    <p:animEffect transition="in" filter="dissolve">
                                      <p:cBhvr>
                                        <p:cTn id="55" dur="500"/>
                                        <p:tgtEl>
                                          <p:spTgt spid="38915">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8916">
                                            <p:txEl>
                                              <p:pRg st="6" end="6"/>
                                            </p:txEl>
                                          </p:spTgt>
                                        </p:tgtEl>
                                        <p:attrNameLst>
                                          <p:attrName>style.visibility</p:attrName>
                                        </p:attrNameLst>
                                      </p:cBhvr>
                                      <p:to>
                                        <p:strVal val="visible"/>
                                      </p:to>
                                    </p:set>
                                    <p:animEffect transition="in" filter="dissolve">
                                      <p:cBhvr>
                                        <p:cTn id="60" dur="500"/>
                                        <p:tgtEl>
                                          <p:spTgt spid="38916">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8919"/>
                                        </p:tgtEl>
                                        <p:attrNameLst>
                                          <p:attrName>style.visibility</p:attrName>
                                        </p:attrNameLst>
                                      </p:cBhvr>
                                      <p:to>
                                        <p:strVal val="visible"/>
                                      </p:to>
                                    </p:set>
                                    <p:animEffect transition="in" filter="wipe(down)">
                                      <p:cBhvr>
                                        <p:cTn id="65"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P spid="38916" grpId="0" uiExpand="1" build="p"/>
      <p:bldP spid="389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latin typeface="+mn-lt"/>
              </a:rPr>
              <a:t>Introduction to First Peter</a:t>
            </a:r>
          </a:p>
        </p:txBody>
      </p:sp>
      <p:sp>
        <p:nvSpPr>
          <p:cNvPr id="10243" name="Rectangle 3"/>
          <p:cNvSpPr>
            <a:spLocks noGrp="1" noChangeArrowheads="1"/>
          </p:cNvSpPr>
          <p:nvPr>
            <p:ph type="body" idx="1"/>
          </p:nvPr>
        </p:nvSpPr>
        <p:spPr>
          <a:xfrm>
            <a:off x="167054" y="1057275"/>
            <a:ext cx="8774723" cy="3771636"/>
          </a:xfrm>
        </p:spPr>
        <p:txBody>
          <a:bodyPr>
            <a:normAutofit lnSpcReduction="10000"/>
          </a:bodyPr>
          <a:lstStyle/>
          <a:p>
            <a:pPr eaLnBrk="1" hangingPunct="1">
              <a:lnSpc>
                <a:spcPct val="90000"/>
              </a:lnSpc>
            </a:pPr>
            <a:r>
              <a:rPr lang="en-US" altLang="en-US" sz="2400" b="1" dirty="0">
                <a:solidFill>
                  <a:schemeClr val="accent4">
                    <a:lumMod val="75000"/>
                  </a:schemeClr>
                </a:solidFill>
                <a:latin typeface="+mn-lt"/>
              </a:rPr>
              <a:t>Author</a:t>
            </a:r>
          </a:p>
          <a:p>
            <a:pPr lvl="1" eaLnBrk="1" hangingPunct="1">
              <a:lnSpc>
                <a:spcPct val="90000"/>
              </a:lnSpc>
            </a:pPr>
            <a:r>
              <a:rPr lang="en-US" altLang="en-US" sz="2000" dirty="0">
                <a:latin typeface="+mn-lt"/>
              </a:rPr>
              <a:t>“Peter, an apostle of Jesus Christ”</a:t>
            </a:r>
          </a:p>
          <a:p>
            <a:pPr eaLnBrk="1" hangingPunct="1">
              <a:lnSpc>
                <a:spcPct val="90000"/>
              </a:lnSpc>
            </a:pPr>
            <a:r>
              <a:rPr lang="en-US" altLang="en-US" sz="2400" b="1" dirty="0">
                <a:solidFill>
                  <a:schemeClr val="accent4">
                    <a:lumMod val="75000"/>
                  </a:schemeClr>
                </a:solidFill>
                <a:latin typeface="+mn-lt"/>
              </a:rPr>
              <a:t>Addressees</a:t>
            </a:r>
          </a:p>
          <a:p>
            <a:pPr lvl="1" eaLnBrk="1" hangingPunct="1">
              <a:lnSpc>
                <a:spcPct val="90000"/>
              </a:lnSpc>
            </a:pPr>
            <a:r>
              <a:rPr lang="en-US" altLang="en-US" sz="2000" dirty="0">
                <a:latin typeface="+mn-lt"/>
              </a:rPr>
              <a:t>“Pilgrims of the Dispersion in Pontus, Galatia, Cappadocia, Asia, and Bithynia”</a:t>
            </a:r>
          </a:p>
          <a:p>
            <a:pPr lvl="2" eaLnBrk="1" hangingPunct="1">
              <a:lnSpc>
                <a:spcPct val="90000"/>
              </a:lnSpc>
            </a:pPr>
            <a:r>
              <a:rPr lang="en-US" altLang="en-US" sz="1800" dirty="0">
                <a:latin typeface="+mn-lt"/>
              </a:rPr>
              <a:t>Evidence that some were Jews:  1 Peter 1:1, 2:12</a:t>
            </a:r>
          </a:p>
          <a:p>
            <a:pPr lvl="2" eaLnBrk="1" hangingPunct="1">
              <a:lnSpc>
                <a:spcPct val="90000"/>
              </a:lnSpc>
            </a:pPr>
            <a:r>
              <a:rPr lang="en-US" altLang="en-US" sz="1800" dirty="0">
                <a:latin typeface="+mn-lt"/>
              </a:rPr>
              <a:t>Evidence that some were Gentiles:  1 Peter 1:14, 18; 2:10; 4:3</a:t>
            </a:r>
          </a:p>
          <a:p>
            <a:pPr lvl="1" eaLnBrk="1" hangingPunct="1">
              <a:lnSpc>
                <a:spcPct val="90000"/>
              </a:lnSpc>
            </a:pPr>
            <a:r>
              <a:rPr lang="en-US" altLang="en-US" sz="2000" dirty="0">
                <a:latin typeface="+mn-lt"/>
              </a:rPr>
              <a:t>They were Christians whose citizenship is in Heaven who lived in five districts of the Roman Empire (a region known as Asia Minor)</a:t>
            </a:r>
          </a:p>
          <a:p>
            <a:pPr eaLnBrk="1" hangingPunct="1">
              <a:lnSpc>
                <a:spcPct val="90000"/>
              </a:lnSpc>
            </a:pPr>
            <a:r>
              <a:rPr lang="en-US" altLang="en-US" sz="2400" b="1" dirty="0">
                <a:solidFill>
                  <a:schemeClr val="accent4">
                    <a:lumMod val="75000"/>
                  </a:schemeClr>
                </a:solidFill>
                <a:latin typeface="+mn-lt"/>
              </a:rPr>
              <a:t>Place of Writing:  </a:t>
            </a:r>
            <a:r>
              <a:rPr lang="en-US" altLang="en-US" sz="2400" dirty="0">
                <a:latin typeface="+mn-lt"/>
              </a:rPr>
              <a:t>Babylon (literal or figurative?)</a:t>
            </a:r>
          </a:p>
          <a:p>
            <a:pPr eaLnBrk="1" hangingPunct="1">
              <a:lnSpc>
                <a:spcPct val="90000"/>
              </a:lnSpc>
            </a:pPr>
            <a:r>
              <a:rPr lang="en-US" altLang="en-US" sz="2400" dirty="0">
                <a:latin typeface="+mn-lt"/>
              </a:rPr>
              <a:t>Mark was with Peter, and Silvanus may have been the messenger.</a:t>
            </a:r>
          </a:p>
        </p:txBody>
      </p:sp>
    </p:spTree>
    <p:extLst>
      <p:ext uri="{BB962C8B-B14F-4D97-AF65-F5344CB8AC3E}">
        <p14:creationId xmlns:p14="http://schemas.microsoft.com/office/powerpoint/2010/main" val="5856127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7" end="7"/>
                                            </p:txEl>
                                          </p:spTgt>
                                        </p:tgtEl>
                                        <p:attrNameLst>
                                          <p:attrName>style.visibility</p:attrName>
                                        </p:attrNameLst>
                                      </p:cBhvr>
                                      <p:to>
                                        <p:strVal val="visible"/>
                                      </p:to>
                                    </p:set>
                                    <p:animEffect transition="in" filter="dissolve">
                                      <p:cBhvr>
                                        <p:cTn id="7" dur="500"/>
                                        <p:tgtEl>
                                          <p:spTgt spid="1024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8" end="8"/>
                                            </p:txEl>
                                          </p:spTgt>
                                        </p:tgtEl>
                                        <p:attrNameLst>
                                          <p:attrName>style.visibility</p:attrName>
                                        </p:attrNameLst>
                                      </p:cBhvr>
                                      <p:to>
                                        <p:strVal val="visible"/>
                                      </p:to>
                                    </p:set>
                                    <p:animEffect transition="in" filter="dissolve">
                                      <p:cBhvr>
                                        <p:cTn id="12"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103"/>
            <a:ext cx="8229600" cy="952500"/>
          </a:xfrm>
        </p:spPr>
        <p:txBody>
          <a:bodyPr/>
          <a:lstStyle/>
          <a:p>
            <a:pPr eaLnBrk="1" hangingPunct="1"/>
            <a:r>
              <a:rPr lang="en-US" altLang="en-US" sz="3600" dirty="0">
                <a:latin typeface="+mn-lt"/>
              </a:rPr>
              <a:t>Nature of Persecution in First Peter</a:t>
            </a:r>
          </a:p>
        </p:txBody>
      </p:sp>
      <p:sp>
        <p:nvSpPr>
          <p:cNvPr id="7171" name="Rectangle 3"/>
          <p:cNvSpPr>
            <a:spLocks noGrp="1" noChangeArrowheads="1"/>
          </p:cNvSpPr>
          <p:nvPr>
            <p:ph type="body" idx="1"/>
          </p:nvPr>
        </p:nvSpPr>
        <p:spPr>
          <a:xfrm>
            <a:off x="342899" y="842108"/>
            <a:ext cx="8475785" cy="4011246"/>
          </a:xfrm>
        </p:spPr>
        <p:txBody>
          <a:bodyPr>
            <a:noAutofit/>
          </a:bodyPr>
          <a:lstStyle/>
          <a:p>
            <a:pPr eaLnBrk="1" hangingPunct="1">
              <a:lnSpc>
                <a:spcPct val="90000"/>
              </a:lnSpc>
            </a:pPr>
            <a:r>
              <a:rPr lang="en-US" altLang="en-US" sz="2000" b="1" dirty="0">
                <a:solidFill>
                  <a:schemeClr val="accent4">
                    <a:lumMod val="75000"/>
                  </a:schemeClr>
                </a:solidFill>
                <a:latin typeface="+mn-lt"/>
              </a:rPr>
              <a:t>Specific Persecutions</a:t>
            </a:r>
          </a:p>
          <a:p>
            <a:pPr lvl="1" eaLnBrk="1" hangingPunct="1">
              <a:lnSpc>
                <a:spcPct val="90000"/>
              </a:lnSpc>
            </a:pPr>
            <a:r>
              <a:rPr lang="en-US" altLang="en-US" sz="1700" dirty="0">
                <a:latin typeface="+mn-lt"/>
              </a:rPr>
              <a:t>Thought (called) strange (4:4)</a:t>
            </a:r>
          </a:p>
          <a:p>
            <a:pPr lvl="1" eaLnBrk="1" hangingPunct="1">
              <a:lnSpc>
                <a:spcPct val="90000"/>
              </a:lnSpc>
            </a:pPr>
            <a:r>
              <a:rPr lang="en-US" altLang="en-US" sz="1700" dirty="0">
                <a:latin typeface="+mn-lt"/>
              </a:rPr>
              <a:t>Spoken of as evil (4:4)</a:t>
            </a:r>
          </a:p>
          <a:p>
            <a:pPr lvl="1" eaLnBrk="1" hangingPunct="1">
              <a:lnSpc>
                <a:spcPct val="90000"/>
              </a:lnSpc>
            </a:pPr>
            <a:r>
              <a:rPr lang="en-US" altLang="en-US" sz="1700" dirty="0">
                <a:latin typeface="+mn-lt"/>
              </a:rPr>
              <a:t>Spoken against (3:16)</a:t>
            </a:r>
          </a:p>
          <a:p>
            <a:pPr lvl="1" eaLnBrk="1" hangingPunct="1">
              <a:lnSpc>
                <a:spcPct val="90000"/>
              </a:lnSpc>
            </a:pPr>
            <a:r>
              <a:rPr lang="en-US" altLang="en-US" sz="1700" dirty="0">
                <a:latin typeface="+mn-lt"/>
              </a:rPr>
              <a:t>Good manner of life reviled (3:16)</a:t>
            </a:r>
          </a:p>
          <a:p>
            <a:pPr lvl="1" eaLnBrk="1" hangingPunct="1">
              <a:lnSpc>
                <a:spcPct val="90000"/>
              </a:lnSpc>
            </a:pPr>
            <a:r>
              <a:rPr lang="en-US" altLang="en-US" sz="1700" dirty="0">
                <a:latin typeface="+mn-lt"/>
              </a:rPr>
              <a:t>Accused of evil deeds (2:12)</a:t>
            </a:r>
          </a:p>
          <a:p>
            <a:pPr lvl="1" eaLnBrk="1" hangingPunct="1">
              <a:lnSpc>
                <a:spcPct val="90000"/>
              </a:lnSpc>
            </a:pPr>
            <a:r>
              <a:rPr lang="en-US" altLang="en-US" sz="1700" dirty="0">
                <a:latin typeface="+mn-lt"/>
              </a:rPr>
              <a:t>Reproached in connection with the name of Christ (4:14)</a:t>
            </a:r>
          </a:p>
          <a:p>
            <a:pPr lvl="1" eaLnBrk="1" hangingPunct="1">
              <a:lnSpc>
                <a:spcPct val="90000"/>
              </a:lnSpc>
            </a:pPr>
            <a:r>
              <a:rPr lang="en-US" altLang="en-US" sz="1700" dirty="0">
                <a:latin typeface="+mn-lt"/>
              </a:rPr>
              <a:t>Punished for being a Christian (4:16)</a:t>
            </a:r>
          </a:p>
          <a:p>
            <a:pPr eaLnBrk="1" hangingPunct="1">
              <a:lnSpc>
                <a:spcPct val="90000"/>
              </a:lnSpc>
            </a:pPr>
            <a:r>
              <a:rPr lang="en-US" altLang="en-US" sz="2000" b="1" dirty="0">
                <a:solidFill>
                  <a:schemeClr val="accent4">
                    <a:lumMod val="75000"/>
                  </a:schemeClr>
                </a:solidFill>
                <a:latin typeface="+mn-lt"/>
              </a:rPr>
              <a:t>Possible Reasons</a:t>
            </a:r>
          </a:p>
          <a:p>
            <a:pPr lvl="1" eaLnBrk="1" hangingPunct="1">
              <a:lnSpc>
                <a:spcPct val="90000"/>
              </a:lnSpc>
            </a:pPr>
            <a:r>
              <a:rPr lang="en-US" altLang="en-US" sz="1700" dirty="0">
                <a:latin typeface="+mn-lt"/>
              </a:rPr>
              <a:t>“Not afraid” – independence from worldly influence (3:13,14)</a:t>
            </a:r>
          </a:p>
          <a:p>
            <a:pPr lvl="1" eaLnBrk="1" hangingPunct="1">
              <a:lnSpc>
                <a:spcPct val="90000"/>
              </a:lnSpc>
            </a:pPr>
            <a:r>
              <a:rPr lang="en-US" altLang="en-US" sz="1700" dirty="0">
                <a:latin typeface="+mn-lt"/>
              </a:rPr>
              <a:t>“Free” from the world / sin – independence from worldly thought (2:16)</a:t>
            </a:r>
          </a:p>
          <a:p>
            <a:pPr lvl="1" eaLnBrk="1" hangingPunct="1">
              <a:lnSpc>
                <a:spcPct val="90000"/>
              </a:lnSpc>
            </a:pPr>
            <a:r>
              <a:rPr lang="en-US" altLang="en-US" sz="1700" dirty="0">
                <a:latin typeface="+mn-lt"/>
              </a:rPr>
              <a:t>Offensive doctrines</a:t>
            </a:r>
          </a:p>
          <a:p>
            <a:pPr lvl="2" eaLnBrk="1" hangingPunct="1">
              <a:lnSpc>
                <a:spcPct val="90000"/>
              </a:lnSpc>
            </a:pPr>
            <a:r>
              <a:rPr lang="en-US" altLang="en-US" sz="1600" dirty="0">
                <a:latin typeface="+mn-lt"/>
              </a:rPr>
              <a:t>As we study First Peter, make a list of some of the doctrines that non-Christians may have considered offensive. </a:t>
            </a:r>
          </a:p>
        </p:txBody>
      </p:sp>
    </p:spTree>
    <p:extLst>
      <p:ext uri="{BB962C8B-B14F-4D97-AF65-F5344CB8AC3E}">
        <p14:creationId xmlns:p14="http://schemas.microsoft.com/office/powerpoint/2010/main" val="28958094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dissolve">
                                      <p:cBhvr>
                                        <p:cTn id="10" dur="500"/>
                                        <p:tgtEl>
                                          <p:spTgt spid="717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dissolve">
                                      <p:cBhvr>
                                        <p:cTn id="13" dur="500"/>
                                        <p:tgtEl>
                                          <p:spTgt spid="717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171">
                                            <p:txEl>
                                              <p:pRg st="3" end="3"/>
                                            </p:txEl>
                                          </p:spTgt>
                                        </p:tgtEl>
                                        <p:attrNameLst>
                                          <p:attrName>style.visibility</p:attrName>
                                        </p:attrNameLst>
                                      </p:cBhvr>
                                      <p:to>
                                        <p:strVal val="visible"/>
                                      </p:to>
                                    </p:set>
                                    <p:animEffect transition="in" filter="dissolve">
                                      <p:cBhvr>
                                        <p:cTn id="16" dur="500"/>
                                        <p:tgtEl>
                                          <p:spTgt spid="717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dissolve">
                                      <p:cBhvr>
                                        <p:cTn id="19" dur="500"/>
                                        <p:tgtEl>
                                          <p:spTgt spid="7171">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dissolve">
                                      <p:cBhvr>
                                        <p:cTn id="22" dur="500"/>
                                        <p:tgtEl>
                                          <p:spTgt spid="7171">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Effect transition="in" filter="dissolve">
                                      <p:cBhvr>
                                        <p:cTn id="25" dur="500"/>
                                        <p:tgtEl>
                                          <p:spTgt spid="7171">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171">
                                            <p:txEl>
                                              <p:pRg st="7" end="7"/>
                                            </p:txEl>
                                          </p:spTgt>
                                        </p:tgtEl>
                                        <p:attrNameLst>
                                          <p:attrName>style.visibility</p:attrName>
                                        </p:attrNameLst>
                                      </p:cBhvr>
                                      <p:to>
                                        <p:strVal val="visible"/>
                                      </p:to>
                                    </p:set>
                                    <p:animEffect transition="in" filter="dissolve">
                                      <p:cBhvr>
                                        <p:cTn id="28" dur="500"/>
                                        <p:tgtEl>
                                          <p:spTgt spid="717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171">
                                            <p:txEl>
                                              <p:pRg st="8" end="8"/>
                                            </p:txEl>
                                          </p:spTgt>
                                        </p:tgtEl>
                                        <p:attrNameLst>
                                          <p:attrName>style.visibility</p:attrName>
                                        </p:attrNameLst>
                                      </p:cBhvr>
                                      <p:to>
                                        <p:strVal val="visible"/>
                                      </p:to>
                                    </p:set>
                                    <p:animEffect transition="in" filter="dissolve">
                                      <p:cBhvr>
                                        <p:cTn id="33" dur="500"/>
                                        <p:tgtEl>
                                          <p:spTgt spid="7171">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171">
                                            <p:txEl>
                                              <p:pRg st="9" end="9"/>
                                            </p:txEl>
                                          </p:spTgt>
                                        </p:tgtEl>
                                        <p:attrNameLst>
                                          <p:attrName>style.visibility</p:attrName>
                                        </p:attrNameLst>
                                      </p:cBhvr>
                                      <p:to>
                                        <p:strVal val="visible"/>
                                      </p:to>
                                    </p:set>
                                    <p:animEffect transition="in" filter="dissolve">
                                      <p:cBhvr>
                                        <p:cTn id="36" dur="500"/>
                                        <p:tgtEl>
                                          <p:spTgt spid="7171">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171">
                                            <p:txEl>
                                              <p:pRg st="10" end="10"/>
                                            </p:txEl>
                                          </p:spTgt>
                                        </p:tgtEl>
                                        <p:attrNameLst>
                                          <p:attrName>style.visibility</p:attrName>
                                        </p:attrNameLst>
                                      </p:cBhvr>
                                      <p:to>
                                        <p:strVal val="visible"/>
                                      </p:to>
                                    </p:set>
                                    <p:animEffect transition="in" filter="dissolve">
                                      <p:cBhvr>
                                        <p:cTn id="39" dur="500"/>
                                        <p:tgtEl>
                                          <p:spTgt spid="7171">
                                            <p:txEl>
                                              <p:pRg st="10" end="1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171">
                                            <p:txEl>
                                              <p:pRg st="11" end="11"/>
                                            </p:txEl>
                                          </p:spTgt>
                                        </p:tgtEl>
                                        <p:attrNameLst>
                                          <p:attrName>style.visibility</p:attrName>
                                        </p:attrNameLst>
                                      </p:cBhvr>
                                      <p:to>
                                        <p:strVal val="visible"/>
                                      </p:to>
                                    </p:set>
                                    <p:animEffect transition="in" filter="dissolve">
                                      <p:cBhvr>
                                        <p:cTn id="42" dur="500"/>
                                        <p:tgtEl>
                                          <p:spTgt spid="7171">
                                            <p:txEl>
                                              <p:pRg st="11" end="11"/>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7171">
                                            <p:txEl>
                                              <p:pRg st="12" end="12"/>
                                            </p:txEl>
                                          </p:spTgt>
                                        </p:tgtEl>
                                        <p:attrNameLst>
                                          <p:attrName>style.visibility</p:attrName>
                                        </p:attrNameLst>
                                      </p:cBhvr>
                                      <p:to>
                                        <p:strVal val="visible"/>
                                      </p:to>
                                    </p:set>
                                    <p:animEffect transition="in" filter="dissolve">
                                      <p:cBhvr>
                                        <p:cTn id="45" dur="500"/>
                                        <p:tgtEl>
                                          <p:spTgt spid="71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8"/>
          <p:cNvSpPr>
            <a:spLocks noGrp="1" noChangeArrowheads="1"/>
          </p:cNvSpPr>
          <p:nvPr>
            <p:ph type="title"/>
          </p:nvPr>
        </p:nvSpPr>
        <p:spPr>
          <a:xfrm>
            <a:off x="457200" y="124090"/>
            <a:ext cx="8229600" cy="952500"/>
          </a:xfrm>
        </p:spPr>
        <p:txBody>
          <a:bodyPr/>
          <a:lstStyle/>
          <a:p>
            <a:pPr eaLnBrk="1" hangingPunct="1"/>
            <a:r>
              <a:rPr lang="en-US" altLang="en-US" dirty="0">
                <a:latin typeface="+mn-lt"/>
              </a:rPr>
              <a:t>Theme of First Peter</a:t>
            </a:r>
          </a:p>
        </p:txBody>
      </p:sp>
      <p:sp>
        <p:nvSpPr>
          <p:cNvPr id="4099" name="Rectangle 1029"/>
          <p:cNvSpPr>
            <a:spLocks noGrp="1" noChangeArrowheads="1"/>
          </p:cNvSpPr>
          <p:nvPr>
            <p:ph type="body" idx="1"/>
          </p:nvPr>
        </p:nvSpPr>
        <p:spPr>
          <a:xfrm>
            <a:off x="228600" y="962290"/>
            <a:ext cx="8458200" cy="3771636"/>
          </a:xfrm>
        </p:spPr>
        <p:txBody>
          <a:bodyPr>
            <a:normAutofit fontScale="92500" lnSpcReduction="20000"/>
          </a:bodyPr>
          <a:lstStyle/>
          <a:p>
            <a:pPr eaLnBrk="1" hangingPunct="1">
              <a:lnSpc>
                <a:spcPct val="90000"/>
              </a:lnSpc>
            </a:pPr>
            <a:r>
              <a:rPr lang="en-US" altLang="en-US" sz="2400" b="1" dirty="0">
                <a:solidFill>
                  <a:schemeClr val="accent4">
                    <a:lumMod val="75000"/>
                  </a:schemeClr>
                </a:solidFill>
                <a:latin typeface="+mn-lt"/>
              </a:rPr>
              <a:t>Enduring trials and suffering through the hope of glory (Stand Firm)</a:t>
            </a:r>
          </a:p>
          <a:p>
            <a:pPr eaLnBrk="1" hangingPunct="1">
              <a:lnSpc>
                <a:spcPct val="90000"/>
              </a:lnSpc>
            </a:pPr>
            <a:endParaRPr lang="en-US" altLang="en-US" sz="2400" dirty="0">
              <a:latin typeface="+mn-lt"/>
            </a:endParaRPr>
          </a:p>
          <a:p>
            <a:pPr eaLnBrk="1" hangingPunct="1">
              <a:lnSpc>
                <a:spcPct val="90000"/>
              </a:lnSpc>
            </a:pPr>
            <a:r>
              <a:rPr lang="en-US" altLang="en-US" sz="2400" b="1" dirty="0">
                <a:solidFill>
                  <a:schemeClr val="accent4">
                    <a:lumMod val="75000"/>
                  </a:schemeClr>
                </a:solidFill>
                <a:latin typeface="+mn-lt"/>
              </a:rPr>
              <a:t>Suffer (</a:t>
            </a:r>
            <a:r>
              <a:rPr lang="en-US" altLang="en-US" sz="2400" b="1" dirty="0" err="1">
                <a:solidFill>
                  <a:schemeClr val="accent4">
                    <a:lumMod val="75000"/>
                  </a:schemeClr>
                </a:solidFill>
                <a:latin typeface="+mn-lt"/>
              </a:rPr>
              <a:t>pascho</a:t>
            </a:r>
            <a:r>
              <a:rPr lang="en-US" altLang="en-US" sz="2400" b="1" dirty="0">
                <a:solidFill>
                  <a:schemeClr val="accent4">
                    <a:lumMod val="75000"/>
                  </a:schemeClr>
                </a:solidFill>
                <a:latin typeface="+mn-lt"/>
              </a:rPr>
              <a:t>) – used 16 times</a:t>
            </a:r>
          </a:p>
          <a:p>
            <a:pPr lvl="1" eaLnBrk="1" hangingPunct="1">
              <a:lnSpc>
                <a:spcPct val="90000"/>
              </a:lnSpc>
            </a:pPr>
            <a:r>
              <a:rPr lang="en-US" altLang="en-US" sz="2000" dirty="0">
                <a:latin typeface="+mn-lt"/>
              </a:rPr>
              <a:t>Pain or grief inflicted by those around them as a result of doing right or living godly (not by illness or one’s own misconduct).</a:t>
            </a:r>
          </a:p>
          <a:p>
            <a:pPr eaLnBrk="1" hangingPunct="1">
              <a:lnSpc>
                <a:spcPct val="90000"/>
              </a:lnSpc>
            </a:pPr>
            <a:endParaRPr lang="en-US" altLang="en-US" sz="2400" dirty="0">
              <a:latin typeface="+mn-lt"/>
            </a:endParaRPr>
          </a:p>
          <a:p>
            <a:pPr eaLnBrk="1" hangingPunct="1">
              <a:lnSpc>
                <a:spcPct val="90000"/>
              </a:lnSpc>
            </a:pPr>
            <a:r>
              <a:rPr lang="en-US" altLang="en-US" sz="2400" b="1" dirty="0">
                <a:solidFill>
                  <a:schemeClr val="accent4">
                    <a:lumMod val="75000"/>
                  </a:schemeClr>
                </a:solidFill>
                <a:latin typeface="+mn-lt"/>
              </a:rPr>
              <a:t>Glory (</a:t>
            </a:r>
            <a:r>
              <a:rPr lang="en-US" altLang="en-US" sz="2400" b="1" dirty="0" err="1">
                <a:solidFill>
                  <a:schemeClr val="accent4">
                    <a:lumMod val="75000"/>
                  </a:schemeClr>
                </a:solidFill>
                <a:latin typeface="+mn-lt"/>
              </a:rPr>
              <a:t>doxa</a:t>
            </a:r>
            <a:r>
              <a:rPr lang="en-US" altLang="en-US" sz="2400" b="1" dirty="0">
                <a:solidFill>
                  <a:schemeClr val="accent4">
                    <a:lumMod val="75000"/>
                  </a:schemeClr>
                </a:solidFill>
                <a:latin typeface="+mn-lt"/>
              </a:rPr>
              <a:t>) – used 15 times</a:t>
            </a:r>
          </a:p>
          <a:p>
            <a:pPr lvl="1" eaLnBrk="1" hangingPunct="1">
              <a:lnSpc>
                <a:spcPct val="90000"/>
              </a:lnSpc>
            </a:pPr>
            <a:r>
              <a:rPr lang="en-US" altLang="en-US" sz="2000" dirty="0">
                <a:latin typeface="+mn-lt"/>
              </a:rPr>
              <a:t>Honor resulting from a good opinion</a:t>
            </a:r>
          </a:p>
          <a:p>
            <a:pPr lvl="2" eaLnBrk="1" hangingPunct="1">
              <a:lnSpc>
                <a:spcPct val="90000"/>
              </a:lnSpc>
            </a:pPr>
            <a:r>
              <a:rPr lang="en-US" altLang="en-US" sz="1800" dirty="0">
                <a:latin typeface="+mn-lt"/>
              </a:rPr>
              <a:t>Glorification of believers – “The state of blessedness into which believers are to enter hereafter”</a:t>
            </a:r>
          </a:p>
          <a:p>
            <a:pPr lvl="2" eaLnBrk="1" hangingPunct="1">
              <a:lnSpc>
                <a:spcPct val="90000"/>
              </a:lnSpc>
            </a:pPr>
            <a:r>
              <a:rPr lang="en-US" altLang="en-US" sz="1800" dirty="0">
                <a:latin typeface="+mn-lt"/>
              </a:rPr>
              <a:t>Glorify God – To praise, extol, magnify, celebrate</a:t>
            </a:r>
          </a:p>
          <a:p>
            <a:pPr lvl="2" eaLnBrk="1" hangingPunct="1">
              <a:lnSpc>
                <a:spcPct val="90000"/>
              </a:lnSpc>
            </a:pPr>
            <a:r>
              <a:rPr lang="en-US" altLang="en-US" sz="1800" dirty="0">
                <a:latin typeface="+mn-lt"/>
              </a:rPr>
              <a:t>Glory of God – His magnificence and splendor </a:t>
            </a:r>
          </a:p>
          <a:p>
            <a:pPr lvl="3" eaLnBrk="1" hangingPunct="1">
              <a:lnSpc>
                <a:spcPct val="90000"/>
              </a:lnSpc>
            </a:pPr>
            <a:r>
              <a:rPr lang="en-US" altLang="en-US" sz="1600" dirty="0">
                <a:latin typeface="+mn-lt"/>
              </a:rPr>
              <a:t>“Of the nature and acts of God in self-manifestation – what He essentially is and does, as exhibited in the way he reveals Himself, and particularly in the person of Christ”</a:t>
            </a:r>
          </a:p>
        </p:txBody>
      </p:sp>
    </p:spTree>
    <p:extLst>
      <p:ext uri="{BB962C8B-B14F-4D97-AF65-F5344CB8AC3E}">
        <p14:creationId xmlns:p14="http://schemas.microsoft.com/office/powerpoint/2010/main" val="358066527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dissolve">
                                      <p:cBhvr>
                                        <p:cTn id="12" dur="500"/>
                                        <p:tgtEl>
                                          <p:spTgt spid="4099">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animEffect transition="in" filter="dissolve">
                                      <p:cBhvr>
                                        <p:cTn id="15" dur="500"/>
                                        <p:tgtEl>
                                          <p:spTgt spid="409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099">
                                            <p:txEl>
                                              <p:pRg st="5" end="5"/>
                                            </p:txEl>
                                          </p:spTgt>
                                        </p:tgtEl>
                                        <p:attrNameLst>
                                          <p:attrName>style.visibility</p:attrName>
                                        </p:attrNameLst>
                                      </p:cBhvr>
                                      <p:to>
                                        <p:strVal val="visible"/>
                                      </p:to>
                                    </p:set>
                                    <p:animEffect transition="in" filter="dissolve">
                                      <p:cBhvr>
                                        <p:cTn id="20" dur="500"/>
                                        <p:tgtEl>
                                          <p:spTgt spid="4099">
                                            <p:txEl>
                                              <p:pRg st="5" end="5"/>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animEffect transition="in" filter="dissolve">
                                      <p:cBhvr>
                                        <p:cTn id="23" dur="500"/>
                                        <p:tgtEl>
                                          <p:spTgt spid="4099">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099">
                                            <p:txEl>
                                              <p:pRg st="7" end="7"/>
                                            </p:txEl>
                                          </p:spTgt>
                                        </p:tgtEl>
                                        <p:attrNameLst>
                                          <p:attrName>style.visibility</p:attrName>
                                        </p:attrNameLst>
                                      </p:cBhvr>
                                      <p:to>
                                        <p:strVal val="visible"/>
                                      </p:to>
                                    </p:set>
                                    <p:animEffect transition="in" filter="dissolve">
                                      <p:cBhvr>
                                        <p:cTn id="26" dur="500"/>
                                        <p:tgtEl>
                                          <p:spTgt spid="4099">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animEffect transition="in" filter="dissolve">
                                      <p:cBhvr>
                                        <p:cTn id="29" dur="500"/>
                                        <p:tgtEl>
                                          <p:spTgt spid="4099">
                                            <p:txEl>
                                              <p:pRg st="8" end="8"/>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099">
                                            <p:txEl>
                                              <p:pRg st="9" end="9"/>
                                            </p:txEl>
                                          </p:spTgt>
                                        </p:tgtEl>
                                        <p:attrNameLst>
                                          <p:attrName>style.visibility</p:attrName>
                                        </p:attrNameLst>
                                      </p:cBhvr>
                                      <p:to>
                                        <p:strVal val="visible"/>
                                      </p:to>
                                    </p:set>
                                    <p:animEffect transition="in" filter="dissolve">
                                      <p:cBhvr>
                                        <p:cTn id="32" dur="500"/>
                                        <p:tgtEl>
                                          <p:spTgt spid="4099">
                                            <p:txEl>
                                              <p:pRg st="9" end="9"/>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099">
                                            <p:txEl>
                                              <p:pRg st="10" end="10"/>
                                            </p:txEl>
                                          </p:spTgt>
                                        </p:tgtEl>
                                        <p:attrNameLst>
                                          <p:attrName>style.visibility</p:attrName>
                                        </p:attrNameLst>
                                      </p:cBhvr>
                                      <p:to>
                                        <p:strVal val="visible"/>
                                      </p:to>
                                    </p:set>
                                    <p:animEffect transition="in" filter="dissolve">
                                      <p:cBhvr>
                                        <p:cTn id="35"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eaLnBrk="1" hangingPunct="1"/>
            <a:r>
              <a:rPr lang="en-US" altLang="en-US" sz="3600" dirty="0">
                <a:solidFill>
                  <a:schemeClr val="accent4">
                    <a:lumMod val="75000"/>
                  </a:schemeClr>
                </a:solidFill>
                <a:latin typeface="+mn-lt"/>
              </a:rPr>
              <a:t>Peter’s Experience in Relationship</a:t>
            </a:r>
            <a:br>
              <a:rPr lang="en-US" altLang="en-US" sz="3600" dirty="0">
                <a:solidFill>
                  <a:schemeClr val="accent4">
                    <a:lumMod val="75000"/>
                  </a:schemeClr>
                </a:solidFill>
                <a:latin typeface="+mn-lt"/>
              </a:rPr>
            </a:br>
            <a:r>
              <a:rPr lang="en-US" altLang="en-US" sz="3600" dirty="0">
                <a:solidFill>
                  <a:schemeClr val="accent4">
                    <a:lumMod val="75000"/>
                  </a:schemeClr>
                </a:solidFill>
                <a:latin typeface="+mn-lt"/>
              </a:rPr>
              <a:t>to the Theme of First Peter</a:t>
            </a:r>
          </a:p>
        </p:txBody>
      </p:sp>
      <p:sp>
        <p:nvSpPr>
          <p:cNvPr id="9219" name="Rectangle 3"/>
          <p:cNvSpPr>
            <a:spLocks noGrp="1" noChangeArrowheads="1"/>
          </p:cNvSpPr>
          <p:nvPr>
            <p:ph type="body" idx="1"/>
          </p:nvPr>
        </p:nvSpPr>
        <p:spPr/>
        <p:txBody>
          <a:bodyPr/>
          <a:lstStyle/>
          <a:p>
            <a:pPr eaLnBrk="1" hangingPunct="1"/>
            <a:r>
              <a:rPr lang="en-US" altLang="en-US" dirty="0">
                <a:latin typeface="+mn-lt"/>
              </a:rPr>
              <a:t>Did he witness Jesus suffering?</a:t>
            </a:r>
          </a:p>
          <a:p>
            <a:pPr eaLnBrk="1" hangingPunct="1"/>
            <a:r>
              <a:rPr lang="en-US" altLang="en-US" dirty="0">
                <a:latin typeface="+mn-lt"/>
              </a:rPr>
              <a:t>Did he suffer himself as a Christian?</a:t>
            </a:r>
          </a:p>
          <a:p>
            <a:pPr lvl="1" eaLnBrk="1" hangingPunct="1"/>
            <a:r>
              <a:rPr lang="en-US" altLang="en-US" dirty="0">
                <a:latin typeface="+mn-lt"/>
              </a:rPr>
              <a:t>Did he experience persecution?</a:t>
            </a:r>
          </a:p>
          <a:p>
            <a:pPr lvl="1" eaLnBrk="1" hangingPunct="1"/>
            <a:r>
              <a:rPr lang="en-US" altLang="en-US" dirty="0">
                <a:latin typeface="+mn-lt"/>
              </a:rPr>
              <a:t>Did he ever fail during trials?</a:t>
            </a:r>
          </a:p>
          <a:p>
            <a:pPr lvl="1" eaLnBrk="1" hangingPunct="1"/>
            <a:r>
              <a:rPr lang="en-US" altLang="en-US" dirty="0">
                <a:latin typeface="+mn-lt"/>
              </a:rPr>
              <a:t>Did he persevere despite great pressure?</a:t>
            </a:r>
          </a:p>
          <a:p>
            <a:pPr eaLnBrk="1" hangingPunct="1"/>
            <a:r>
              <a:rPr lang="en-US" altLang="en-US" dirty="0">
                <a:latin typeface="+mn-lt"/>
              </a:rPr>
              <a:t>Did he witness Jesus being glorified?</a:t>
            </a:r>
          </a:p>
        </p:txBody>
      </p:sp>
    </p:spTree>
    <p:extLst>
      <p:ext uri="{BB962C8B-B14F-4D97-AF65-F5344CB8AC3E}">
        <p14:creationId xmlns:p14="http://schemas.microsoft.com/office/powerpoint/2010/main" val="386206837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dissolve">
                                      <p:cBhvr>
                                        <p:cTn id="12" dur="500"/>
                                        <p:tgtEl>
                                          <p:spTgt spid="921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dissolve">
                                      <p:cBhvr>
                                        <p:cTn id="15" dur="500"/>
                                        <p:tgtEl>
                                          <p:spTgt spid="921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animEffect transition="in" filter="dissolve">
                                      <p:cBhvr>
                                        <p:cTn id="18" dur="500"/>
                                        <p:tgtEl>
                                          <p:spTgt spid="921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dissolv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dissolv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3"/>
          <p:cNvSpPr>
            <a:spLocks noChangeArrowheads="1"/>
          </p:cNvSpPr>
          <p:nvPr/>
        </p:nvSpPr>
        <p:spPr bwMode="auto">
          <a:xfrm>
            <a:off x="0" y="0"/>
            <a:ext cx="9144000" cy="57150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latin typeface="+mn-lt"/>
            </a:endParaRPr>
          </a:p>
        </p:txBody>
      </p:sp>
      <p:sp>
        <p:nvSpPr>
          <p:cNvPr id="3075" name="Line 2"/>
          <p:cNvSpPr>
            <a:spLocks noChangeShapeType="1"/>
          </p:cNvSpPr>
          <p:nvPr/>
        </p:nvSpPr>
        <p:spPr bwMode="auto">
          <a:xfrm>
            <a:off x="304800" y="2730500"/>
            <a:ext cx="8458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Line 3"/>
          <p:cNvSpPr>
            <a:spLocks noChangeShapeType="1"/>
          </p:cNvSpPr>
          <p:nvPr/>
        </p:nvSpPr>
        <p:spPr bwMode="auto">
          <a:xfrm flipV="1">
            <a:off x="2133600" y="762000"/>
            <a:ext cx="0" cy="146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4"/>
          <p:cNvSpPr txBox="1">
            <a:spLocks noChangeArrowheads="1"/>
          </p:cNvSpPr>
          <p:nvPr/>
        </p:nvSpPr>
        <p:spPr bwMode="auto">
          <a:xfrm>
            <a:off x="18732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60</a:t>
            </a:r>
          </a:p>
        </p:txBody>
      </p:sp>
      <p:sp>
        <p:nvSpPr>
          <p:cNvPr id="3078" name="Text Box 5"/>
          <p:cNvSpPr txBox="1">
            <a:spLocks noChangeArrowheads="1"/>
          </p:cNvSpPr>
          <p:nvPr/>
        </p:nvSpPr>
        <p:spPr bwMode="auto">
          <a:xfrm>
            <a:off x="5778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58</a:t>
            </a:r>
          </a:p>
        </p:txBody>
      </p:sp>
      <p:sp>
        <p:nvSpPr>
          <p:cNvPr id="3079" name="Text Box 6"/>
          <p:cNvSpPr txBox="1">
            <a:spLocks noChangeArrowheads="1"/>
          </p:cNvSpPr>
          <p:nvPr/>
        </p:nvSpPr>
        <p:spPr bwMode="auto">
          <a:xfrm>
            <a:off x="304800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62</a:t>
            </a:r>
          </a:p>
        </p:txBody>
      </p:sp>
      <p:sp>
        <p:nvSpPr>
          <p:cNvPr id="3080" name="Text Box 7"/>
          <p:cNvSpPr txBox="1">
            <a:spLocks noChangeArrowheads="1"/>
          </p:cNvSpPr>
          <p:nvPr/>
        </p:nvSpPr>
        <p:spPr bwMode="auto">
          <a:xfrm>
            <a:off x="441960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64</a:t>
            </a:r>
          </a:p>
        </p:txBody>
      </p:sp>
      <p:sp>
        <p:nvSpPr>
          <p:cNvPr id="3081" name="Text Box 8"/>
          <p:cNvSpPr txBox="1">
            <a:spLocks noChangeArrowheads="1"/>
          </p:cNvSpPr>
          <p:nvPr/>
        </p:nvSpPr>
        <p:spPr bwMode="auto">
          <a:xfrm>
            <a:off x="57594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66</a:t>
            </a:r>
          </a:p>
        </p:txBody>
      </p:sp>
      <p:sp>
        <p:nvSpPr>
          <p:cNvPr id="3082" name="Text Box 9"/>
          <p:cNvSpPr txBox="1">
            <a:spLocks noChangeArrowheads="1"/>
          </p:cNvSpPr>
          <p:nvPr/>
        </p:nvSpPr>
        <p:spPr bwMode="auto">
          <a:xfrm>
            <a:off x="70548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68</a:t>
            </a:r>
          </a:p>
        </p:txBody>
      </p:sp>
      <p:sp>
        <p:nvSpPr>
          <p:cNvPr id="3083" name="Text Box 10"/>
          <p:cNvSpPr txBox="1">
            <a:spLocks noChangeArrowheads="1"/>
          </p:cNvSpPr>
          <p:nvPr/>
        </p:nvSpPr>
        <p:spPr bwMode="auto">
          <a:xfrm>
            <a:off x="81216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70</a:t>
            </a:r>
          </a:p>
        </p:txBody>
      </p:sp>
      <p:sp>
        <p:nvSpPr>
          <p:cNvPr id="3084" name="Text Box 11"/>
          <p:cNvSpPr txBox="1">
            <a:spLocks noChangeArrowheads="1"/>
          </p:cNvSpPr>
          <p:nvPr/>
        </p:nvSpPr>
        <p:spPr bwMode="auto">
          <a:xfrm>
            <a:off x="1627523" y="63500"/>
            <a:ext cx="10470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latin typeface="+mn-lt"/>
              </a:rPr>
              <a:t>Paul to</a:t>
            </a:r>
          </a:p>
          <a:p>
            <a:pPr algn="ctr"/>
            <a:r>
              <a:rPr lang="en-US" altLang="en-US">
                <a:latin typeface="+mn-lt"/>
              </a:rPr>
              <a:t>Rome</a:t>
            </a:r>
          </a:p>
        </p:txBody>
      </p:sp>
      <p:sp>
        <p:nvSpPr>
          <p:cNvPr id="3085" name="Text Box 12"/>
          <p:cNvSpPr txBox="1">
            <a:spLocks noChangeArrowheads="1"/>
          </p:cNvSpPr>
          <p:nvPr/>
        </p:nvSpPr>
        <p:spPr bwMode="auto">
          <a:xfrm>
            <a:off x="102842" y="4122899"/>
            <a:ext cx="134530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latin typeface="+mn-lt"/>
              </a:rPr>
              <a:t>Romans</a:t>
            </a:r>
          </a:p>
          <a:p>
            <a:pPr algn="ctr"/>
            <a:r>
              <a:rPr lang="en-US" altLang="en-US" dirty="0">
                <a:latin typeface="+mn-lt"/>
              </a:rPr>
              <a:t>written;</a:t>
            </a:r>
          </a:p>
          <a:p>
            <a:pPr algn="ctr"/>
            <a:r>
              <a:rPr lang="en-US" altLang="en-US" dirty="0">
                <a:latin typeface="+mn-lt"/>
              </a:rPr>
              <a:t>Peter not</a:t>
            </a:r>
          </a:p>
          <a:p>
            <a:pPr algn="ctr"/>
            <a:r>
              <a:rPr lang="en-US" altLang="en-US" dirty="0">
                <a:latin typeface="+mn-lt"/>
              </a:rPr>
              <a:t>in Rome</a:t>
            </a:r>
          </a:p>
        </p:txBody>
      </p:sp>
      <p:sp>
        <p:nvSpPr>
          <p:cNvPr id="3086" name="Line 13"/>
          <p:cNvSpPr>
            <a:spLocks noChangeShapeType="1"/>
          </p:cNvSpPr>
          <p:nvPr/>
        </p:nvSpPr>
        <p:spPr bwMode="auto">
          <a:xfrm>
            <a:off x="685800" y="2857500"/>
            <a:ext cx="0" cy="139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Text Box 14"/>
          <p:cNvSpPr txBox="1">
            <a:spLocks noChangeArrowheads="1"/>
          </p:cNvSpPr>
          <p:nvPr/>
        </p:nvSpPr>
        <p:spPr bwMode="auto">
          <a:xfrm>
            <a:off x="4094886" y="4087813"/>
            <a:ext cx="12957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dirty="0">
                <a:latin typeface="+mn-lt"/>
              </a:rPr>
              <a:t>Great</a:t>
            </a:r>
          </a:p>
          <a:p>
            <a:pPr algn="ctr"/>
            <a:r>
              <a:rPr lang="en-US" altLang="en-US" sz="2800" dirty="0">
                <a:latin typeface="+mn-lt"/>
              </a:rPr>
              <a:t>fire in</a:t>
            </a:r>
          </a:p>
          <a:p>
            <a:pPr algn="ctr"/>
            <a:r>
              <a:rPr lang="en-US" altLang="en-US" sz="2800" dirty="0">
                <a:latin typeface="+mn-lt"/>
              </a:rPr>
              <a:t>Rome</a:t>
            </a:r>
          </a:p>
        </p:txBody>
      </p:sp>
      <p:sp>
        <p:nvSpPr>
          <p:cNvPr id="3088" name="Line 15"/>
          <p:cNvSpPr>
            <a:spLocks noChangeShapeType="1"/>
          </p:cNvSpPr>
          <p:nvPr/>
        </p:nvSpPr>
        <p:spPr bwMode="auto">
          <a:xfrm>
            <a:off x="4724400" y="2857500"/>
            <a:ext cx="0" cy="1206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Line 16"/>
          <p:cNvSpPr>
            <a:spLocks noChangeShapeType="1"/>
          </p:cNvSpPr>
          <p:nvPr/>
        </p:nvSpPr>
        <p:spPr bwMode="auto">
          <a:xfrm flipV="1">
            <a:off x="4800600" y="1587500"/>
            <a:ext cx="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Text Box 17"/>
          <p:cNvSpPr txBox="1">
            <a:spLocks noChangeArrowheads="1"/>
          </p:cNvSpPr>
          <p:nvPr/>
        </p:nvSpPr>
        <p:spPr bwMode="auto">
          <a:xfrm>
            <a:off x="3847255" y="293688"/>
            <a:ext cx="166539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latin typeface="+mn-lt"/>
              </a:rPr>
              <a:t>Beginning</a:t>
            </a:r>
          </a:p>
          <a:p>
            <a:pPr algn="ctr"/>
            <a:r>
              <a:rPr lang="en-US" altLang="en-US">
                <a:latin typeface="+mn-lt"/>
              </a:rPr>
              <a:t>of</a:t>
            </a:r>
          </a:p>
          <a:p>
            <a:pPr algn="ctr"/>
            <a:r>
              <a:rPr lang="en-US" altLang="en-US">
                <a:latin typeface="+mn-lt"/>
              </a:rPr>
              <a:t>Nero’s</a:t>
            </a:r>
          </a:p>
          <a:p>
            <a:pPr algn="ctr"/>
            <a:r>
              <a:rPr lang="en-US" altLang="en-US">
                <a:latin typeface="+mn-lt"/>
              </a:rPr>
              <a:t>persecution</a:t>
            </a:r>
          </a:p>
        </p:txBody>
      </p:sp>
      <p:sp>
        <p:nvSpPr>
          <p:cNvPr id="3091" name="Text Box 18"/>
          <p:cNvSpPr txBox="1">
            <a:spLocks noChangeArrowheads="1"/>
          </p:cNvSpPr>
          <p:nvPr/>
        </p:nvSpPr>
        <p:spPr bwMode="auto">
          <a:xfrm>
            <a:off x="2577131" y="4156443"/>
            <a:ext cx="12747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latin typeface="+mn-lt"/>
              </a:rPr>
              <a:t>Mark</a:t>
            </a:r>
          </a:p>
          <a:p>
            <a:pPr algn="ctr"/>
            <a:r>
              <a:rPr lang="en-US" altLang="en-US" dirty="0">
                <a:latin typeface="+mn-lt"/>
              </a:rPr>
              <a:t>in</a:t>
            </a:r>
          </a:p>
          <a:p>
            <a:pPr algn="ctr"/>
            <a:r>
              <a:rPr lang="en-US" altLang="en-US" dirty="0">
                <a:latin typeface="+mn-lt"/>
              </a:rPr>
              <a:t>Rome</a:t>
            </a:r>
          </a:p>
          <a:p>
            <a:pPr algn="ctr"/>
            <a:r>
              <a:rPr lang="en-US" altLang="en-US" dirty="0">
                <a:latin typeface="+mn-lt"/>
              </a:rPr>
              <a:t>Col. 4:10</a:t>
            </a:r>
          </a:p>
        </p:txBody>
      </p:sp>
      <p:sp>
        <p:nvSpPr>
          <p:cNvPr id="3092" name="Text Box 19"/>
          <p:cNvSpPr txBox="1">
            <a:spLocks noChangeArrowheads="1"/>
          </p:cNvSpPr>
          <p:nvPr/>
        </p:nvSpPr>
        <p:spPr bwMode="auto">
          <a:xfrm>
            <a:off x="4876800" y="3111500"/>
            <a:ext cx="14511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mn-lt"/>
              </a:rPr>
              <a:t>Peter</a:t>
            </a:r>
          </a:p>
          <a:p>
            <a:r>
              <a:rPr lang="en-US" altLang="en-US">
                <a:latin typeface="+mn-lt"/>
              </a:rPr>
              <a:t>killed</a:t>
            </a:r>
          </a:p>
          <a:p>
            <a:r>
              <a:rPr lang="en-US" altLang="en-US">
                <a:latin typeface="+mn-lt"/>
              </a:rPr>
              <a:t>(tradition)</a:t>
            </a:r>
          </a:p>
        </p:txBody>
      </p:sp>
      <p:sp>
        <p:nvSpPr>
          <p:cNvPr id="3093" name="Line 20"/>
          <p:cNvSpPr>
            <a:spLocks noChangeShapeType="1"/>
          </p:cNvSpPr>
          <p:nvPr/>
        </p:nvSpPr>
        <p:spPr bwMode="auto">
          <a:xfrm>
            <a:off x="5029200" y="2794000"/>
            <a:ext cx="0" cy="317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Text Box 21"/>
          <p:cNvSpPr txBox="1">
            <a:spLocks noChangeArrowheads="1"/>
          </p:cNvSpPr>
          <p:nvPr/>
        </p:nvSpPr>
        <p:spPr bwMode="auto">
          <a:xfrm>
            <a:off x="7040564" y="3111500"/>
            <a:ext cx="14511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mn-lt"/>
              </a:rPr>
              <a:t>Paul</a:t>
            </a:r>
          </a:p>
          <a:p>
            <a:r>
              <a:rPr lang="en-US" altLang="en-US">
                <a:latin typeface="+mn-lt"/>
              </a:rPr>
              <a:t>killed</a:t>
            </a:r>
          </a:p>
          <a:p>
            <a:r>
              <a:rPr lang="en-US" altLang="en-US">
                <a:latin typeface="+mn-lt"/>
              </a:rPr>
              <a:t>(tradition)</a:t>
            </a:r>
          </a:p>
        </p:txBody>
      </p:sp>
      <p:sp>
        <p:nvSpPr>
          <p:cNvPr id="3095" name="Line 22"/>
          <p:cNvSpPr>
            <a:spLocks noChangeShapeType="1"/>
          </p:cNvSpPr>
          <p:nvPr/>
        </p:nvSpPr>
        <p:spPr bwMode="auto">
          <a:xfrm>
            <a:off x="7391400" y="2794000"/>
            <a:ext cx="0" cy="317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Text Box 23"/>
          <p:cNvSpPr txBox="1">
            <a:spLocks noChangeArrowheads="1"/>
          </p:cNvSpPr>
          <p:nvPr/>
        </p:nvSpPr>
        <p:spPr bwMode="auto">
          <a:xfrm>
            <a:off x="5557917" y="317500"/>
            <a:ext cx="10999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latin typeface="+mn-lt"/>
              </a:rPr>
              <a:t>Jewish </a:t>
            </a:r>
          </a:p>
          <a:p>
            <a:pPr algn="ctr"/>
            <a:r>
              <a:rPr lang="en-US" altLang="en-US">
                <a:latin typeface="+mn-lt"/>
              </a:rPr>
              <a:t>War</a:t>
            </a:r>
          </a:p>
          <a:p>
            <a:pPr algn="ctr"/>
            <a:r>
              <a:rPr lang="en-US" altLang="en-US">
                <a:latin typeface="+mn-lt"/>
              </a:rPr>
              <a:t>begins</a:t>
            </a:r>
          </a:p>
        </p:txBody>
      </p:sp>
      <p:sp>
        <p:nvSpPr>
          <p:cNvPr id="3097" name="Line 24"/>
          <p:cNvSpPr>
            <a:spLocks noChangeShapeType="1"/>
          </p:cNvSpPr>
          <p:nvPr/>
        </p:nvSpPr>
        <p:spPr bwMode="auto">
          <a:xfrm flipV="1">
            <a:off x="6096000" y="14605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Text Box 25"/>
          <p:cNvSpPr txBox="1">
            <a:spLocks noChangeArrowheads="1"/>
          </p:cNvSpPr>
          <p:nvPr/>
        </p:nvSpPr>
        <p:spPr bwMode="auto">
          <a:xfrm>
            <a:off x="7319976" y="317500"/>
            <a:ext cx="14430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a:latin typeface="+mn-lt"/>
              </a:rPr>
              <a:t>Jerusalem</a:t>
            </a:r>
          </a:p>
          <a:p>
            <a:pPr algn="r"/>
            <a:r>
              <a:rPr lang="en-US" altLang="en-US">
                <a:latin typeface="+mn-lt"/>
              </a:rPr>
              <a:t>destroyed</a:t>
            </a:r>
          </a:p>
        </p:txBody>
      </p:sp>
      <p:sp>
        <p:nvSpPr>
          <p:cNvPr id="3099" name="Line 26"/>
          <p:cNvSpPr>
            <a:spLocks noChangeShapeType="1"/>
          </p:cNvSpPr>
          <p:nvPr/>
        </p:nvSpPr>
        <p:spPr bwMode="auto">
          <a:xfrm flipV="1">
            <a:off x="8458200" y="10795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Line 27"/>
          <p:cNvSpPr>
            <a:spLocks noChangeShapeType="1"/>
          </p:cNvSpPr>
          <p:nvPr/>
        </p:nvSpPr>
        <p:spPr bwMode="auto">
          <a:xfrm>
            <a:off x="3200400" y="2857500"/>
            <a:ext cx="0" cy="127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Text Box 28"/>
          <p:cNvSpPr txBox="1">
            <a:spLocks noChangeArrowheads="1"/>
          </p:cNvSpPr>
          <p:nvPr/>
        </p:nvSpPr>
        <p:spPr bwMode="auto">
          <a:xfrm>
            <a:off x="6522110" y="4311829"/>
            <a:ext cx="159954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altLang="en-US" dirty="0">
                <a:latin typeface="+mn-lt"/>
              </a:rPr>
              <a:t>Mark</a:t>
            </a:r>
          </a:p>
          <a:p>
            <a:pPr>
              <a:lnSpc>
                <a:spcPct val="80000"/>
              </a:lnSpc>
            </a:pPr>
            <a:r>
              <a:rPr lang="en-US" altLang="en-US" dirty="0">
                <a:latin typeface="+mn-lt"/>
              </a:rPr>
              <a:t>called to</a:t>
            </a:r>
          </a:p>
          <a:p>
            <a:pPr>
              <a:lnSpc>
                <a:spcPct val="80000"/>
              </a:lnSpc>
            </a:pPr>
            <a:r>
              <a:rPr lang="en-US" altLang="en-US" dirty="0">
                <a:latin typeface="+mn-lt"/>
              </a:rPr>
              <a:t>Rome</a:t>
            </a:r>
          </a:p>
          <a:p>
            <a:pPr>
              <a:lnSpc>
                <a:spcPct val="80000"/>
              </a:lnSpc>
            </a:pPr>
            <a:r>
              <a:rPr lang="en-US" altLang="en-US" dirty="0">
                <a:latin typeface="+mn-lt"/>
              </a:rPr>
              <a:t>2 Tim. 4:11</a:t>
            </a:r>
          </a:p>
        </p:txBody>
      </p:sp>
      <p:sp>
        <p:nvSpPr>
          <p:cNvPr id="3102" name="Line 29"/>
          <p:cNvSpPr>
            <a:spLocks noChangeShapeType="1"/>
          </p:cNvSpPr>
          <p:nvPr/>
        </p:nvSpPr>
        <p:spPr bwMode="auto">
          <a:xfrm flipV="1">
            <a:off x="7010400" y="2857500"/>
            <a:ext cx="0" cy="139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Text Box 30"/>
          <p:cNvSpPr txBox="1">
            <a:spLocks noChangeArrowheads="1"/>
          </p:cNvSpPr>
          <p:nvPr/>
        </p:nvSpPr>
        <p:spPr bwMode="auto">
          <a:xfrm>
            <a:off x="3826037" y="3302000"/>
            <a:ext cx="9188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0070C0"/>
                </a:solidFill>
                <a:latin typeface="+mn-lt"/>
              </a:rPr>
              <a:t>2 Pet.</a:t>
            </a:r>
          </a:p>
          <a:p>
            <a:pPr algn="ctr"/>
            <a:r>
              <a:rPr lang="en-US" altLang="en-US" b="1" dirty="0">
                <a:solidFill>
                  <a:srgbClr val="0070C0"/>
                </a:solidFill>
                <a:latin typeface="+mn-lt"/>
              </a:rPr>
              <a:t>?</a:t>
            </a:r>
          </a:p>
        </p:txBody>
      </p:sp>
      <p:sp>
        <p:nvSpPr>
          <p:cNvPr id="3104" name="Line 31"/>
          <p:cNvSpPr>
            <a:spLocks noChangeShapeType="1"/>
          </p:cNvSpPr>
          <p:nvPr/>
        </p:nvSpPr>
        <p:spPr bwMode="auto">
          <a:xfrm>
            <a:off x="4495800" y="2794000"/>
            <a:ext cx="0"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 name="Text Box 32"/>
          <p:cNvSpPr txBox="1">
            <a:spLocks noChangeArrowheads="1"/>
          </p:cNvSpPr>
          <p:nvPr/>
        </p:nvSpPr>
        <p:spPr bwMode="auto">
          <a:xfrm>
            <a:off x="1237541" y="3048000"/>
            <a:ext cx="142699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b="1" dirty="0">
                <a:solidFill>
                  <a:srgbClr val="0070C0"/>
                </a:solidFill>
                <a:latin typeface="+mn-lt"/>
              </a:rPr>
              <a:t>1 Peter</a:t>
            </a:r>
          </a:p>
          <a:p>
            <a:pPr algn="ctr"/>
            <a:r>
              <a:rPr lang="en-US" altLang="en-US" sz="3200" b="1" dirty="0">
                <a:solidFill>
                  <a:srgbClr val="0070C0"/>
                </a:solidFill>
                <a:latin typeface="+mn-lt"/>
              </a:rPr>
              <a:t>?</a:t>
            </a:r>
          </a:p>
        </p:txBody>
      </p:sp>
    </p:spTree>
    <p:extLst>
      <p:ext uri="{BB962C8B-B14F-4D97-AF65-F5344CB8AC3E}">
        <p14:creationId xmlns:p14="http://schemas.microsoft.com/office/powerpoint/2010/main" val="723715752"/>
      </p:ext>
    </p:extLst>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304800" y="762000"/>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i="1" dirty="0">
                <a:solidFill>
                  <a:srgbClr val="7030A0"/>
                </a:solidFill>
              </a:rPr>
              <a:t>Selected Events in the Life of Peter</a:t>
            </a:r>
          </a:p>
        </p:txBody>
      </p:sp>
      <p:sp>
        <p:nvSpPr>
          <p:cNvPr id="130051" name="Rectangle 3"/>
          <p:cNvSpPr>
            <a:spLocks noGrp="1" noChangeArrowheads="1"/>
          </p:cNvSpPr>
          <p:nvPr>
            <p:ph type="body" sz="half" idx="1"/>
          </p:nvPr>
        </p:nvSpPr>
        <p:spPr>
          <a:xfrm>
            <a:off x="609600" y="1333500"/>
            <a:ext cx="8534400" cy="3556000"/>
          </a:xfrm>
        </p:spPr>
        <p:txBody>
          <a:bodyPr>
            <a:normAutofit lnSpcReduction="10000"/>
          </a:bodyPr>
          <a:lstStyle/>
          <a:p>
            <a:pPr marL="457200" indent="-457200">
              <a:lnSpc>
                <a:spcPct val="80000"/>
              </a:lnSpc>
              <a:buClr>
                <a:schemeClr val="tx1"/>
              </a:buClr>
              <a:buSzTx/>
              <a:buFont typeface="Wingdings" pitchFamily="2" charset="2"/>
              <a:buChar char="§"/>
            </a:pPr>
            <a:r>
              <a:rPr lang="en-US" altLang="en-US" sz="3200" dirty="0">
                <a:latin typeface="+mn-lt"/>
              </a:rPr>
              <a:t>Apostle				Mark 3:16</a:t>
            </a:r>
          </a:p>
          <a:p>
            <a:pPr marL="457200" indent="-457200">
              <a:lnSpc>
                <a:spcPct val="80000"/>
              </a:lnSpc>
              <a:buClr>
                <a:schemeClr val="tx1"/>
              </a:buClr>
              <a:buSzTx/>
              <a:buFont typeface="Wingdings" pitchFamily="2" charset="2"/>
              <a:buChar char="§"/>
            </a:pPr>
            <a:r>
              <a:rPr lang="en-US" altLang="en-US" sz="3200" dirty="0" err="1">
                <a:latin typeface="+mn-lt"/>
              </a:rPr>
              <a:t>Jairus</a:t>
            </a:r>
            <a:r>
              <a:rPr lang="en-US" altLang="en-US" sz="3200" dirty="0">
                <a:latin typeface="+mn-lt"/>
              </a:rPr>
              <a:t>’ Daughter		Mark 5:22</a:t>
            </a:r>
          </a:p>
          <a:p>
            <a:pPr marL="457200" indent="-457200">
              <a:lnSpc>
                <a:spcPct val="80000"/>
              </a:lnSpc>
              <a:buClr>
                <a:schemeClr val="tx1"/>
              </a:buClr>
              <a:buSzTx/>
              <a:buFont typeface="Wingdings" pitchFamily="2" charset="2"/>
              <a:buChar char="§"/>
            </a:pPr>
            <a:r>
              <a:rPr lang="en-US" altLang="en-US" sz="3200" dirty="0">
                <a:latin typeface="+mn-lt"/>
              </a:rPr>
              <a:t>Transfiguration		Matt. 17:1</a:t>
            </a:r>
          </a:p>
          <a:p>
            <a:pPr marL="457200" indent="-457200">
              <a:lnSpc>
                <a:spcPct val="80000"/>
              </a:lnSpc>
              <a:buClr>
                <a:schemeClr val="tx1"/>
              </a:buClr>
              <a:buSzTx/>
              <a:buFont typeface="Wingdings" pitchFamily="2" charset="2"/>
              <a:buChar char="§"/>
            </a:pPr>
            <a:r>
              <a:rPr lang="en-US" altLang="en-US" sz="3200" dirty="0">
                <a:latin typeface="+mn-lt"/>
              </a:rPr>
              <a:t>Gethsemane			Matt. 26:37</a:t>
            </a:r>
          </a:p>
          <a:p>
            <a:pPr marL="457200" indent="-457200">
              <a:lnSpc>
                <a:spcPct val="80000"/>
              </a:lnSpc>
              <a:buClr>
                <a:schemeClr val="tx1"/>
              </a:buClr>
              <a:buSzTx/>
              <a:buFont typeface="Wingdings" pitchFamily="2" charset="2"/>
              <a:buChar char="§"/>
            </a:pPr>
            <a:r>
              <a:rPr lang="en-US" altLang="en-US" sz="3200" dirty="0">
                <a:latin typeface="+mn-lt"/>
              </a:rPr>
              <a:t>Walking on the Sea	Matt. 14:29</a:t>
            </a:r>
          </a:p>
          <a:p>
            <a:pPr marL="457200" indent="-457200">
              <a:lnSpc>
                <a:spcPct val="80000"/>
              </a:lnSpc>
              <a:buClr>
                <a:schemeClr val="tx1"/>
              </a:buClr>
              <a:buSzTx/>
              <a:buFont typeface="Wingdings" pitchFamily="2" charset="2"/>
              <a:buChar char="§"/>
            </a:pPr>
            <a:r>
              <a:rPr lang="en-US" altLang="en-US" sz="3200" dirty="0">
                <a:latin typeface="+mn-lt"/>
              </a:rPr>
              <a:t>Denial				Luke 22:57</a:t>
            </a:r>
          </a:p>
          <a:p>
            <a:pPr marL="457200" indent="-457200">
              <a:lnSpc>
                <a:spcPct val="80000"/>
              </a:lnSpc>
              <a:buClr>
                <a:schemeClr val="tx1"/>
              </a:buClr>
              <a:buSzTx/>
              <a:buFont typeface="Wingdings" pitchFamily="2" charset="2"/>
              <a:buChar char="§"/>
            </a:pPr>
            <a:r>
              <a:rPr lang="en-US" altLang="en-US" sz="3200" dirty="0">
                <a:latin typeface="+mn-lt"/>
              </a:rPr>
              <a:t>Witness			Luke 24:34</a:t>
            </a:r>
          </a:p>
          <a:p>
            <a:pPr marL="457200" indent="-457200">
              <a:lnSpc>
                <a:spcPct val="80000"/>
              </a:lnSpc>
              <a:buClr>
                <a:schemeClr val="tx1"/>
              </a:buClr>
              <a:buSzTx/>
              <a:buFont typeface="Wingdings" pitchFamily="2" charset="2"/>
              <a:buChar char="§"/>
            </a:pPr>
            <a:r>
              <a:rPr lang="en-US" altLang="en-US" sz="3200" dirty="0">
                <a:latin typeface="+mn-lt"/>
              </a:rPr>
              <a:t>Questioned			John 21:15</a:t>
            </a:r>
          </a:p>
          <a:p>
            <a:pPr marL="457200" indent="-457200">
              <a:lnSpc>
                <a:spcPct val="80000"/>
              </a:lnSpc>
              <a:buClr>
                <a:schemeClr val="tx1"/>
              </a:buClr>
              <a:buSzTx/>
              <a:buFont typeface="Wingdings" pitchFamily="2" charset="2"/>
              <a:buChar char="§"/>
            </a:pPr>
            <a:endParaRPr lang="en-US" altLang="en-US" sz="3200" dirty="0"/>
          </a:p>
          <a:p>
            <a:pPr marL="838200" lvl="1" indent="-381000">
              <a:lnSpc>
                <a:spcPct val="80000"/>
              </a:lnSpc>
              <a:buClr>
                <a:schemeClr val="tx1"/>
              </a:buClr>
              <a:buFont typeface="Wingdings" pitchFamily="2" charset="2"/>
              <a:buChar char="Ø"/>
            </a:pPr>
            <a:endParaRPr lang="en-US" altLang="en-US" sz="2800" dirty="0"/>
          </a:p>
          <a:p>
            <a:pPr marL="838200" lvl="1" indent="-381000">
              <a:lnSpc>
                <a:spcPct val="80000"/>
              </a:lnSpc>
              <a:buClr>
                <a:schemeClr val="tx1"/>
              </a:buClr>
              <a:buFont typeface="Wingdings" pitchFamily="2" charset="2"/>
              <a:buNone/>
            </a:pPr>
            <a:endParaRPr lang="en-US" altLang="en-US" sz="2800" dirty="0"/>
          </a:p>
          <a:p>
            <a:pPr marL="457200" indent="-457200">
              <a:lnSpc>
                <a:spcPct val="80000"/>
              </a:lnSpc>
              <a:buClr>
                <a:schemeClr val="tx1"/>
              </a:buClr>
              <a:buSzTx/>
              <a:buFont typeface="Wingdings" pitchFamily="2" charset="2"/>
              <a:buChar char="§"/>
            </a:pPr>
            <a:endParaRPr lang="en-US" altLang="en-US" sz="3200" dirty="0"/>
          </a:p>
          <a:p>
            <a:pPr marL="457200" indent="-457200">
              <a:lnSpc>
                <a:spcPct val="80000"/>
              </a:lnSpc>
              <a:buSzTx/>
              <a:buFont typeface="Wingdings" pitchFamily="2" charset="2"/>
              <a:buChar char="§"/>
            </a:pPr>
            <a:endParaRPr lang="en-US" altLang="en-US" dirty="0"/>
          </a:p>
        </p:txBody>
      </p:sp>
      <p:sp>
        <p:nvSpPr>
          <p:cNvPr id="130052" name="Rectangle 4"/>
          <p:cNvSpPr>
            <a:spLocks noChangeArrowheads="1"/>
          </p:cNvSpPr>
          <p:nvPr/>
        </p:nvSpPr>
        <p:spPr bwMode="auto">
          <a:xfrm>
            <a:off x="228600" y="56059"/>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a:latin typeface="Arial" charset="0"/>
              </a:rPr>
              <a:t>I Peter</a:t>
            </a:r>
          </a:p>
        </p:txBody>
      </p:sp>
    </p:spTree>
    <p:extLst>
      <p:ext uri="{BB962C8B-B14F-4D97-AF65-F5344CB8AC3E}">
        <p14:creationId xmlns:p14="http://schemas.microsoft.com/office/powerpoint/2010/main" val="317246198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dissolve">
                                      <p:cBhvr>
                                        <p:cTn id="7" dur="500"/>
                                        <p:tgtEl>
                                          <p:spTgt spid="130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dissolve">
                                      <p:cBhvr>
                                        <p:cTn id="12" dur="500"/>
                                        <p:tgtEl>
                                          <p:spTgt spid="130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dissolve">
                                      <p:cBhvr>
                                        <p:cTn id="17" dur="500"/>
                                        <p:tgtEl>
                                          <p:spTgt spid="1300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dissolve">
                                      <p:cBhvr>
                                        <p:cTn id="22" dur="500"/>
                                        <p:tgtEl>
                                          <p:spTgt spid="1300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dissolve">
                                      <p:cBhvr>
                                        <p:cTn id="27" dur="500"/>
                                        <p:tgtEl>
                                          <p:spTgt spid="1300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dissolve">
                                      <p:cBhvr>
                                        <p:cTn id="32" dur="500"/>
                                        <p:tgtEl>
                                          <p:spTgt spid="1300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0051">
                                            <p:txEl>
                                              <p:pRg st="6" end="6"/>
                                            </p:txEl>
                                          </p:spTgt>
                                        </p:tgtEl>
                                        <p:attrNameLst>
                                          <p:attrName>style.visibility</p:attrName>
                                        </p:attrNameLst>
                                      </p:cBhvr>
                                      <p:to>
                                        <p:strVal val="visible"/>
                                      </p:to>
                                    </p:set>
                                    <p:animEffect transition="in" filter="dissolve">
                                      <p:cBhvr>
                                        <p:cTn id="37" dur="500"/>
                                        <p:tgtEl>
                                          <p:spTgt spid="1300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0051">
                                            <p:txEl>
                                              <p:pRg st="7" end="7"/>
                                            </p:txEl>
                                          </p:spTgt>
                                        </p:tgtEl>
                                        <p:attrNameLst>
                                          <p:attrName>style.visibility</p:attrName>
                                        </p:attrNameLst>
                                      </p:cBhvr>
                                      <p:to>
                                        <p:strVal val="visible"/>
                                      </p:to>
                                    </p:set>
                                    <p:animEffect transition="in" filter="dissolve">
                                      <p:cBhvr>
                                        <p:cTn id="42" dur="500"/>
                                        <p:tgtEl>
                                          <p:spTgt spid="130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49204"/>
            <a:ext cx="8229600" cy="952500"/>
          </a:xfrm>
        </p:spPr>
        <p:txBody>
          <a:bodyPr/>
          <a:lstStyle/>
          <a:p>
            <a:r>
              <a:rPr lang="en-US" dirty="0"/>
              <a:t>Class Lesson Schedule</a:t>
            </a:r>
          </a:p>
        </p:txBody>
      </p:sp>
      <p:graphicFrame>
        <p:nvGraphicFramePr>
          <p:cNvPr id="5" name="Table 4"/>
          <p:cNvGraphicFramePr>
            <a:graphicFrameLocks noGrp="1"/>
          </p:cNvGraphicFramePr>
          <p:nvPr>
            <p:extLst>
              <p:ext uri="{D42A27DB-BD31-4B8C-83A1-F6EECF244321}">
                <p14:modId xmlns:p14="http://schemas.microsoft.com/office/powerpoint/2010/main" val="3203163501"/>
              </p:ext>
            </p:extLst>
          </p:nvPr>
        </p:nvGraphicFramePr>
        <p:xfrm>
          <a:off x="152400" y="698500"/>
          <a:ext cx="8839200" cy="4733363"/>
        </p:xfrm>
        <a:graphic>
          <a:graphicData uri="http://schemas.openxmlformats.org/drawingml/2006/table">
            <a:tbl>
              <a:tblPr/>
              <a:tblGrid>
                <a:gridCol w="457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381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pitchFamily="34" charset="0"/>
                        </a:rPr>
                        <a:t>Title</a:t>
                      </a:r>
                      <a:endParaRPr kumimoji="0" lang="en-US" sz="2000" b="1"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pitchFamily="34" charset="0"/>
                        </a:rPr>
                        <a:t>Content</a:t>
                      </a:r>
                      <a:endParaRPr kumimoji="0" lang="en-US" sz="2000" b="1"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rPr>
                        <a:t>Teacher</a:t>
                      </a:r>
                      <a:endParaRPr kumimoji="0" lang="en-US" sz="1500" b="1"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68263" algn="ctr" defTabSz="914400" rtl="0" eaLnBrk="1" fontAlgn="base" latinLnBrk="0" hangingPunct="1">
                        <a:lnSpc>
                          <a:spcPct val="15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pitchFamily="34" charset="0"/>
                        </a:rPr>
                        <a:t>Date</a:t>
                      </a:r>
                      <a:endParaRPr kumimoji="0" lang="en-US" sz="2000" b="1"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0"/>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1</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Introduction &amp; Overview</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Introduction, plus Godliness</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Russ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15000"/>
                        </a:lnSpc>
                        <a:spcBef>
                          <a:spcPct val="0"/>
                        </a:spcBef>
                        <a:spcAft>
                          <a:spcPts val="0"/>
                        </a:spcAft>
                        <a:buClrTx/>
                        <a:buSzTx/>
                        <a:buFontTx/>
                        <a:buNone/>
                        <a:tabLst/>
                      </a:pPr>
                      <a:r>
                        <a:rPr kumimoji="0" lang="en-US" sz="1300" b="0" i="0" u="none" strike="noStrike" kern="1200" cap="none" normalizeH="0" baseline="0" dirty="0">
                          <a:ln>
                            <a:noFill/>
                          </a:ln>
                          <a:solidFill>
                            <a:srgbClr val="000000"/>
                          </a:solidFill>
                          <a:effectLst/>
                          <a:latin typeface="Arial" pitchFamily="34" charset="0"/>
                          <a:ea typeface="+mn-ea"/>
                          <a:cs typeface="+mn-cs"/>
                        </a:rPr>
                        <a:t>Sun, 7/19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1"/>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2</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Selflessness &amp; Sacrifice</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Selflessness, Humility , Meekness</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Russ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Wed, 7/22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3</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Forbearing &amp; Forgiving</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Forbearance &amp; Forgiveness </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Dave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Sun, 7/26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3"/>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4</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Contentment &amp; Kindness</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Contentment &amp; Kindness</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Russ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Wed, 7/29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5</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Husbands &amp; Headship</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Husbands: Sacrificial leadership </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Dave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Sun, 8/2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5"/>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6</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Wives &amp; Submission</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Wives: Submission &amp; Responsibility</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Dave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Wed, 8/5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7</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Personal Relationships</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Personal Relationship (Romance)</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Russ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Sun, 8/9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7"/>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8</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Case Studies 1</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Self-centeredness;  Separate lives</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Russ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Wed, 8/12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9</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Case Studies 2 </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Annoyances &amp; Unmet Expectations</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Dave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Sun, 8/16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9"/>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10</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Case Studies 3 </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Spiritual Leadership &amp; Priorities</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Dave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Wed, 8/19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11</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Case Studies 4</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Maintaining Roles</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Russ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Sun, 8/23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1"/>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12</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Case Studies 5 </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Unfaithfulness &amp; Forgiveness</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Russ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Wed, 8/26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3342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13</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itchFamily="34" charset="0"/>
                        </a:rPr>
                        <a:t>Case Studies 6</a:t>
                      </a:r>
                      <a:endParaRPr kumimoji="0" lang="en-US" sz="1700" b="0"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itchFamily="34" charset="0"/>
                        </a:rPr>
                        <a:t>Tragedy, Crisis, Discouragement</a:t>
                      </a:r>
                      <a:endParaRPr kumimoji="0" lang="en-US" sz="1700" b="0" i="0" u="none" strike="noStrike" cap="none" normalizeH="0" baseline="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Russ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algn="ctr" defTabSz="914400" rtl="0" eaLnBrk="1" latinLnBrk="0" hangingPunct="1">
                        <a:lnSpc>
                          <a:spcPct val="115000"/>
                        </a:lnSpc>
                        <a:spcAft>
                          <a:spcPts val="0"/>
                        </a:spcAft>
                      </a:pPr>
                      <a:r>
                        <a:rPr kumimoji="0" lang="en-US" sz="1300" b="0" i="0" u="none" strike="noStrike" kern="1200" cap="none" normalizeH="0" baseline="0" dirty="0">
                          <a:ln>
                            <a:noFill/>
                          </a:ln>
                          <a:solidFill>
                            <a:srgbClr val="000000"/>
                          </a:solidFill>
                          <a:effectLst/>
                          <a:latin typeface="Arial" pitchFamily="34" charset="0"/>
                          <a:ea typeface="+mn-ea"/>
                          <a:cs typeface="+mn-cs"/>
                        </a:rPr>
                        <a:t>Sun, 8/30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3"/>
                  </a:ext>
                </a:extLst>
              </a:tr>
            </a:tbl>
          </a:graphicData>
        </a:graphic>
      </p:graphicFrame>
      <p:sp>
        <p:nvSpPr>
          <p:cNvPr id="4191" name="Slide Number Placeholder 5"/>
          <p:cNvSpPr>
            <a:spLocks noGrp="1"/>
          </p:cNvSpPr>
          <p:nvPr>
            <p:ph type="sldNum" sz="quarter" idx="12"/>
          </p:nvPr>
        </p:nvSpPr>
        <p:spPr>
          <a:noFill/>
        </p:spPr>
        <p:txBody>
          <a:bodyPr/>
          <a:lstStyle/>
          <a:p>
            <a:fld id="{C94579D9-E87A-4F3F-B82A-0393A1ACDF25}" type="slidenum">
              <a:rPr lang="en-US" smtClean="0"/>
              <a:pPr/>
              <a:t>56</a:t>
            </a:fld>
            <a:endParaRPr lang="en-US"/>
          </a:p>
        </p:txBody>
      </p:sp>
      <p:sp>
        <p:nvSpPr>
          <p:cNvPr id="6" name="Rectangle 5"/>
          <p:cNvSpPr>
            <a:spLocks noChangeArrowheads="1"/>
          </p:cNvSpPr>
          <p:nvPr/>
        </p:nvSpPr>
        <p:spPr bwMode="auto">
          <a:xfrm>
            <a:off x="152400" y="2019300"/>
            <a:ext cx="8763000" cy="461665"/>
          </a:xfrm>
          <a:prstGeom prst="rect">
            <a:avLst/>
          </a:prstGeom>
          <a:solidFill>
            <a:schemeClr val="accent2">
              <a:lumMod val="60000"/>
              <a:lumOff val="40000"/>
              <a:alpha val="48000"/>
            </a:schemeClr>
          </a:solidFill>
          <a:ln w="28575">
            <a:solidFill>
              <a:srgbClr val="FFFF00"/>
            </a:solidFill>
            <a:miter lim="800000"/>
            <a:headEnd/>
            <a:tailEnd/>
          </a:ln>
        </p:spPr>
        <p:txBody>
          <a:bodyPr wrap="square" anchor="ctr">
            <a:spAutoFit/>
          </a:bodyPr>
          <a:lstStyle/>
          <a:p>
            <a:pPr>
              <a:defRPr/>
            </a:pPr>
            <a:endParaRPr lang="en-US">
              <a:latin typeface="Arial" pitchFamily="34" charset="0"/>
            </a:endParaRPr>
          </a:p>
        </p:txBody>
      </p:sp>
    </p:spTree>
    <p:extLst>
      <p:ext uri="{BB962C8B-B14F-4D97-AF65-F5344CB8AC3E}">
        <p14:creationId xmlns:p14="http://schemas.microsoft.com/office/powerpoint/2010/main" val="38399187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fld id="{15DA77A5-143B-4F18-8EAF-8182A4D924D6}" type="slidenum">
              <a:rPr lang="en-US" altLang="en-US" sz="1400" b="0">
                <a:latin typeface="Times New Roman" pitchFamily="18" charset="0"/>
              </a:rPr>
              <a:pPr>
                <a:spcBef>
                  <a:spcPct val="0"/>
                </a:spcBef>
                <a:buFontTx/>
                <a:buNone/>
              </a:pPr>
              <a:t>57</a:t>
            </a:fld>
            <a:endParaRPr lang="en-US" altLang="en-US" sz="1400" b="0">
              <a:latin typeface="Times New Roman" pitchFamily="18" charset="0"/>
            </a:endParaRPr>
          </a:p>
        </p:txBody>
      </p:sp>
      <p:sp>
        <p:nvSpPr>
          <p:cNvPr id="5123" name="Rectangle 2"/>
          <p:cNvSpPr>
            <a:spLocks noGrp="1" noChangeArrowheads="1"/>
          </p:cNvSpPr>
          <p:nvPr>
            <p:ph type="title"/>
          </p:nvPr>
        </p:nvSpPr>
        <p:spPr/>
        <p:txBody>
          <a:bodyPr/>
          <a:lstStyle/>
          <a:p>
            <a:r>
              <a:rPr lang="en-US" altLang="en-US" dirty="0">
                <a:solidFill>
                  <a:schemeClr val="accent4">
                    <a:lumMod val="75000"/>
                  </a:schemeClr>
                </a:solidFill>
                <a:latin typeface="+mn-lt"/>
              </a:rPr>
              <a:t>Major Point Outline of I Peter</a:t>
            </a:r>
          </a:p>
        </p:txBody>
      </p:sp>
      <p:sp>
        <p:nvSpPr>
          <p:cNvPr id="46083" name="Rectangle 3"/>
          <p:cNvSpPr>
            <a:spLocks noGrp="1" noChangeArrowheads="1"/>
          </p:cNvSpPr>
          <p:nvPr>
            <p:ph type="body" idx="1"/>
          </p:nvPr>
        </p:nvSpPr>
        <p:spPr>
          <a:xfrm>
            <a:off x="304800" y="1016000"/>
            <a:ext cx="8686800" cy="4064000"/>
          </a:xfrm>
        </p:spPr>
        <p:txBody>
          <a:bodyPr>
            <a:normAutofit fontScale="92500" lnSpcReduction="10000"/>
          </a:bodyPr>
          <a:lstStyle/>
          <a:p>
            <a:pPr marL="711200" indent="-711200">
              <a:buFontTx/>
              <a:buAutoNum type="romanUcPeriod"/>
              <a:tabLst>
                <a:tab pos="6229350" algn="l"/>
              </a:tabLst>
            </a:pPr>
            <a:r>
              <a:rPr lang="en-US" altLang="en-US" sz="3200" dirty="0">
                <a:latin typeface="+mn-lt"/>
              </a:rPr>
              <a:t>Introduction  	(1:1,2)</a:t>
            </a:r>
          </a:p>
          <a:p>
            <a:pPr marL="711200" indent="-711200">
              <a:buFontTx/>
              <a:buAutoNum type="romanUcPeriod"/>
              <a:tabLst>
                <a:tab pos="6229350" algn="l"/>
              </a:tabLst>
            </a:pPr>
            <a:r>
              <a:rPr lang="en-US" altLang="en-US" sz="3200" dirty="0">
                <a:latin typeface="+mn-lt"/>
              </a:rPr>
              <a:t>The Great Salvation 	(1:3-12)</a:t>
            </a:r>
          </a:p>
          <a:p>
            <a:pPr marL="711200" indent="-711200">
              <a:buFontTx/>
              <a:buAutoNum type="romanUcPeriod"/>
              <a:tabLst>
                <a:tab pos="6229350" algn="l"/>
              </a:tabLst>
            </a:pPr>
            <a:r>
              <a:rPr lang="en-US" altLang="en-US" sz="3200" dirty="0">
                <a:latin typeface="+mn-lt"/>
              </a:rPr>
              <a:t>The Products of Salvation 	(1:13-2:10)</a:t>
            </a:r>
          </a:p>
          <a:p>
            <a:pPr marL="711200" indent="-711200">
              <a:buFontTx/>
              <a:buAutoNum type="romanUcPeriod"/>
              <a:tabLst>
                <a:tab pos="6229350" algn="l"/>
              </a:tabLst>
            </a:pPr>
            <a:r>
              <a:rPr lang="en-US" altLang="en-US" sz="3200" dirty="0">
                <a:latin typeface="+mn-lt"/>
              </a:rPr>
              <a:t>The Duties of the Christian 	(2:11-3:12)</a:t>
            </a:r>
          </a:p>
          <a:p>
            <a:pPr marL="711200" indent="-711200">
              <a:buFontTx/>
              <a:buAutoNum type="romanUcPeriod"/>
              <a:tabLst>
                <a:tab pos="6229350" algn="l"/>
              </a:tabLst>
            </a:pPr>
            <a:r>
              <a:rPr lang="en-US" altLang="en-US" sz="3200" dirty="0">
                <a:latin typeface="+mn-lt"/>
              </a:rPr>
              <a:t>Suffering as a Christian 	(3:13-4:19)</a:t>
            </a:r>
          </a:p>
          <a:p>
            <a:pPr marL="711200" indent="-711200">
              <a:buFontTx/>
              <a:buAutoNum type="romanUcPeriod"/>
              <a:tabLst>
                <a:tab pos="6229350" algn="l"/>
              </a:tabLst>
            </a:pPr>
            <a:r>
              <a:rPr lang="en-US" altLang="en-US" sz="3200" dirty="0">
                <a:latin typeface="+mn-lt"/>
              </a:rPr>
              <a:t>Exhortation to Shepherds 	(5:1-5)</a:t>
            </a:r>
          </a:p>
          <a:p>
            <a:pPr marL="711200" indent="-711200">
              <a:buFontTx/>
              <a:buAutoNum type="romanUcPeriod"/>
              <a:tabLst>
                <a:tab pos="6229350" algn="l"/>
              </a:tabLst>
            </a:pPr>
            <a:r>
              <a:rPr lang="en-US" altLang="en-US" sz="3200" dirty="0">
                <a:latin typeface="+mn-lt"/>
              </a:rPr>
              <a:t>Exhortations to Soldiers 	(5:6-11)</a:t>
            </a:r>
          </a:p>
          <a:p>
            <a:pPr marL="711200" indent="-711200">
              <a:buFontTx/>
              <a:buAutoNum type="romanUcPeriod"/>
              <a:tabLst>
                <a:tab pos="6229350" algn="l"/>
              </a:tabLst>
            </a:pPr>
            <a:r>
              <a:rPr lang="en-US" altLang="en-US" sz="3200" dirty="0">
                <a:latin typeface="+mn-lt"/>
              </a:rPr>
              <a:t>Conclusions 	(5:12,13)</a:t>
            </a:r>
          </a:p>
        </p:txBody>
      </p:sp>
    </p:spTree>
    <p:extLst>
      <p:ext uri="{BB962C8B-B14F-4D97-AF65-F5344CB8AC3E}">
        <p14:creationId xmlns:p14="http://schemas.microsoft.com/office/powerpoint/2010/main" val="421033779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0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60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60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ackground.jpg"/>
          <p:cNvPicPr>
            <a:picLocks noChangeAspect="1"/>
          </p:cNvPicPr>
          <p:nvPr/>
        </p:nvPicPr>
        <p:blipFill>
          <a:blip r:embed="rId2"/>
          <a:stretch>
            <a:fillRect/>
          </a:stretch>
        </p:blipFill>
        <p:spPr>
          <a:xfrm>
            <a:off x="0" y="0"/>
            <a:ext cx="9144000" cy="5715000"/>
          </a:xfrm>
          <a:prstGeom prst="rect">
            <a:avLst/>
          </a:prstGeom>
        </p:spPr>
      </p:pic>
      <p:sp>
        <p:nvSpPr>
          <p:cNvPr id="5" name="Rectangle 4"/>
          <p:cNvSpPr/>
          <p:nvPr/>
        </p:nvSpPr>
        <p:spPr>
          <a:xfrm>
            <a:off x="2286000" y="767696"/>
            <a:ext cx="5715000" cy="4795159"/>
          </a:xfrm>
          <a:prstGeom prst="rect">
            <a:avLst/>
          </a:prstGeom>
        </p:spPr>
        <p:txBody>
          <a:bodyPr wrap="square">
            <a:spAutoFit/>
          </a:bodyPr>
          <a:lstStyle/>
          <a:p>
            <a:pPr>
              <a:lnSpc>
                <a:spcPct val="80000"/>
              </a:lnSpc>
              <a:buFontTx/>
              <a:buAutoNum type="romanUcPeriod"/>
            </a:pPr>
            <a:r>
              <a:rPr lang="en-US" altLang="en-US" dirty="0">
                <a:solidFill>
                  <a:schemeClr val="accent3">
                    <a:lumMod val="60000"/>
                    <a:lumOff val="40000"/>
                  </a:schemeClr>
                </a:solidFill>
              </a:rPr>
              <a:t>Introduction  </a:t>
            </a:r>
            <a:r>
              <a:rPr lang="en-US" altLang="en-US" dirty="0"/>
              <a:t>		</a:t>
            </a:r>
            <a:r>
              <a:rPr lang="en-US" altLang="en-US" dirty="0">
                <a:solidFill>
                  <a:srgbClr val="FFFF00"/>
                </a:solidFill>
              </a:rPr>
              <a:t>1:1,2</a:t>
            </a:r>
          </a:p>
          <a:p>
            <a:pPr>
              <a:lnSpc>
                <a:spcPct val="80000"/>
              </a:lnSpc>
              <a:buFontTx/>
              <a:buAutoNum type="romanUcPeriod"/>
            </a:pPr>
            <a:r>
              <a:rPr lang="en-US" altLang="en-US" dirty="0">
                <a:solidFill>
                  <a:schemeClr val="accent3">
                    <a:lumMod val="60000"/>
                    <a:lumOff val="40000"/>
                  </a:schemeClr>
                </a:solidFill>
              </a:rPr>
              <a:t>The Great Salvation </a:t>
            </a:r>
            <a:r>
              <a:rPr lang="en-US" altLang="en-US" dirty="0"/>
              <a:t>	</a:t>
            </a:r>
            <a:r>
              <a:rPr lang="en-US" altLang="en-US" dirty="0">
                <a:solidFill>
                  <a:srgbClr val="FFFF00"/>
                </a:solidFill>
              </a:rPr>
              <a:t>1:3-12</a:t>
            </a:r>
          </a:p>
          <a:p>
            <a:pPr lvl="2">
              <a:lnSpc>
                <a:spcPct val="80000"/>
              </a:lnSpc>
              <a:buFontTx/>
              <a:buAutoNum type="alphaUcPeriod"/>
            </a:pPr>
            <a:r>
              <a:rPr lang="en-US" altLang="en-US" sz="1400" dirty="0">
                <a:solidFill>
                  <a:srgbClr val="CCECFF"/>
                </a:solidFill>
              </a:rPr>
              <a:t>The Nature of the Salvation 		1:3-9</a:t>
            </a:r>
          </a:p>
          <a:p>
            <a:pPr lvl="2">
              <a:lnSpc>
                <a:spcPct val="80000"/>
              </a:lnSpc>
              <a:buFontTx/>
              <a:buAutoNum type="alphaUcPeriod"/>
            </a:pPr>
            <a:r>
              <a:rPr lang="en-US" altLang="en-US" sz="1400" dirty="0">
                <a:solidFill>
                  <a:srgbClr val="CCECFF"/>
                </a:solidFill>
              </a:rPr>
              <a:t>The Revelation of the Salvation 	1:10-12</a:t>
            </a:r>
          </a:p>
          <a:p>
            <a:pPr>
              <a:lnSpc>
                <a:spcPct val="80000"/>
              </a:lnSpc>
              <a:buFontTx/>
              <a:buAutoNum type="romanUcPeriod"/>
            </a:pPr>
            <a:r>
              <a:rPr lang="en-US" altLang="en-US" dirty="0">
                <a:solidFill>
                  <a:schemeClr val="accent3">
                    <a:lumMod val="60000"/>
                    <a:lumOff val="40000"/>
                  </a:schemeClr>
                </a:solidFill>
              </a:rPr>
              <a:t>The Products of Salvation </a:t>
            </a:r>
            <a:r>
              <a:rPr lang="en-US" altLang="en-US" dirty="0"/>
              <a:t>		</a:t>
            </a:r>
            <a:r>
              <a:rPr lang="en-US" altLang="en-US" dirty="0">
                <a:solidFill>
                  <a:srgbClr val="FFFF00"/>
                </a:solidFill>
              </a:rPr>
              <a:t>1:13-2:10</a:t>
            </a:r>
          </a:p>
          <a:p>
            <a:pPr lvl="2">
              <a:lnSpc>
                <a:spcPct val="80000"/>
              </a:lnSpc>
              <a:buFontTx/>
              <a:buAutoNum type="alphaUcPeriod"/>
            </a:pPr>
            <a:r>
              <a:rPr lang="en-US" altLang="en-US" sz="1400" dirty="0">
                <a:solidFill>
                  <a:srgbClr val="CCECFF"/>
                </a:solidFill>
              </a:rPr>
              <a:t>Holiness 	1:13-16</a:t>
            </a:r>
          </a:p>
          <a:p>
            <a:pPr lvl="2">
              <a:lnSpc>
                <a:spcPct val="80000"/>
              </a:lnSpc>
              <a:buFontTx/>
              <a:buAutoNum type="alphaUcPeriod"/>
            </a:pPr>
            <a:r>
              <a:rPr lang="en-US" altLang="en-US" sz="1400" dirty="0">
                <a:solidFill>
                  <a:srgbClr val="CCECFF"/>
                </a:solidFill>
              </a:rPr>
              <a:t>Reverence 1:17-21</a:t>
            </a:r>
          </a:p>
          <a:p>
            <a:pPr lvl="2">
              <a:lnSpc>
                <a:spcPct val="80000"/>
              </a:lnSpc>
              <a:buFontTx/>
              <a:buAutoNum type="alphaUcPeriod"/>
            </a:pPr>
            <a:r>
              <a:rPr lang="en-US" altLang="en-US" sz="1400" dirty="0">
                <a:solidFill>
                  <a:srgbClr val="CCECFF"/>
                </a:solidFill>
              </a:rPr>
              <a:t>Love 	1:22-25</a:t>
            </a:r>
          </a:p>
          <a:p>
            <a:pPr lvl="2">
              <a:lnSpc>
                <a:spcPct val="80000"/>
              </a:lnSpc>
              <a:buFontTx/>
              <a:buAutoNum type="alphaUcPeriod"/>
            </a:pPr>
            <a:r>
              <a:rPr lang="en-US" altLang="en-US" sz="1400" dirty="0">
                <a:solidFill>
                  <a:srgbClr val="CCECFF"/>
                </a:solidFill>
              </a:rPr>
              <a:t>Growth 	2:1-3</a:t>
            </a:r>
          </a:p>
          <a:p>
            <a:pPr lvl="2">
              <a:lnSpc>
                <a:spcPct val="80000"/>
              </a:lnSpc>
              <a:buFontTx/>
              <a:buAutoNum type="alphaUcPeriod"/>
            </a:pPr>
            <a:r>
              <a:rPr lang="en-US" altLang="en-US" sz="1400" dirty="0">
                <a:solidFill>
                  <a:srgbClr val="CCECFF"/>
                </a:solidFill>
              </a:rPr>
              <a:t>Sacrifices 	2:4-8</a:t>
            </a:r>
          </a:p>
          <a:p>
            <a:pPr lvl="2">
              <a:lnSpc>
                <a:spcPct val="80000"/>
              </a:lnSpc>
              <a:buFontTx/>
              <a:buAutoNum type="alphaUcPeriod"/>
            </a:pPr>
            <a:r>
              <a:rPr lang="en-US" altLang="en-US" sz="1400" dirty="0">
                <a:solidFill>
                  <a:srgbClr val="CCECFF"/>
                </a:solidFill>
              </a:rPr>
              <a:t>Testimony	2:9,10</a:t>
            </a:r>
          </a:p>
          <a:p>
            <a:pPr>
              <a:lnSpc>
                <a:spcPct val="80000"/>
              </a:lnSpc>
              <a:buFontTx/>
              <a:buAutoNum type="romanUcPeriod"/>
            </a:pPr>
            <a:r>
              <a:rPr lang="en-US" altLang="en-US" dirty="0">
                <a:solidFill>
                  <a:schemeClr val="accent3">
                    <a:lumMod val="60000"/>
                    <a:lumOff val="40000"/>
                  </a:schemeClr>
                </a:solidFill>
              </a:rPr>
              <a:t>The Duties of the Christian </a:t>
            </a:r>
            <a:r>
              <a:rPr lang="en-US" altLang="en-US" dirty="0"/>
              <a:t>	</a:t>
            </a:r>
            <a:r>
              <a:rPr lang="en-US" altLang="en-US" dirty="0">
                <a:solidFill>
                  <a:srgbClr val="FFFF00"/>
                </a:solidFill>
              </a:rPr>
              <a:t>2:11-3:12</a:t>
            </a:r>
          </a:p>
          <a:p>
            <a:pPr lvl="2">
              <a:lnSpc>
                <a:spcPct val="80000"/>
              </a:lnSpc>
              <a:buFontTx/>
              <a:buAutoNum type="alphaUcPeriod"/>
            </a:pPr>
            <a:r>
              <a:rPr lang="en-US" altLang="en-US" sz="1400" dirty="0">
                <a:solidFill>
                  <a:srgbClr val="CCECFF"/>
                </a:solidFill>
              </a:rPr>
              <a:t>Before Gentiles (</a:t>
            </a:r>
            <a:r>
              <a:rPr lang="en-US" altLang="en-US" sz="1400" dirty="0" err="1">
                <a:solidFill>
                  <a:srgbClr val="CCECFF"/>
                </a:solidFill>
              </a:rPr>
              <a:t>Introd</a:t>
            </a:r>
            <a:r>
              <a:rPr lang="en-US" altLang="en-US" sz="1400" dirty="0">
                <a:solidFill>
                  <a:srgbClr val="CCECFF"/>
                </a:solidFill>
              </a:rPr>
              <a:t>.) 	2:11,12</a:t>
            </a:r>
          </a:p>
          <a:p>
            <a:pPr lvl="2">
              <a:lnSpc>
                <a:spcPct val="80000"/>
              </a:lnSpc>
              <a:buFontTx/>
              <a:buAutoNum type="alphaUcPeriod"/>
            </a:pPr>
            <a:r>
              <a:rPr lang="en-US" altLang="en-US" sz="1400" dirty="0">
                <a:solidFill>
                  <a:srgbClr val="CCECFF"/>
                </a:solidFill>
              </a:rPr>
              <a:t>To the State 			2:13-17</a:t>
            </a:r>
          </a:p>
          <a:p>
            <a:pPr lvl="2">
              <a:lnSpc>
                <a:spcPct val="80000"/>
              </a:lnSpc>
              <a:buFontTx/>
              <a:buAutoNum type="alphaUcPeriod"/>
            </a:pPr>
            <a:r>
              <a:rPr lang="en-US" altLang="en-US" sz="1400" dirty="0">
                <a:solidFill>
                  <a:srgbClr val="CCECFF"/>
                </a:solidFill>
              </a:rPr>
              <a:t>To Masters 			2:18-25</a:t>
            </a:r>
          </a:p>
          <a:p>
            <a:pPr lvl="2">
              <a:lnSpc>
                <a:spcPct val="80000"/>
              </a:lnSpc>
              <a:buFontTx/>
              <a:buAutoNum type="alphaUcPeriod"/>
            </a:pPr>
            <a:r>
              <a:rPr lang="en-US" altLang="en-US" sz="1400" dirty="0">
                <a:solidFill>
                  <a:srgbClr val="CCECFF"/>
                </a:solidFill>
              </a:rPr>
              <a:t>To Family:  Husbands, Wives, Brethren  	3:1-12</a:t>
            </a:r>
          </a:p>
          <a:p>
            <a:pPr>
              <a:lnSpc>
                <a:spcPct val="80000"/>
              </a:lnSpc>
              <a:buFontTx/>
              <a:buAutoNum type="romanUcPeriod"/>
            </a:pPr>
            <a:r>
              <a:rPr lang="en-US" altLang="en-US" dirty="0">
                <a:solidFill>
                  <a:schemeClr val="accent3">
                    <a:lumMod val="60000"/>
                    <a:lumOff val="40000"/>
                  </a:schemeClr>
                </a:solidFill>
              </a:rPr>
              <a:t>Suffering as a Christian </a:t>
            </a:r>
            <a:r>
              <a:rPr lang="en-US" altLang="en-US" dirty="0"/>
              <a:t>		</a:t>
            </a:r>
            <a:r>
              <a:rPr lang="en-US" altLang="en-US" dirty="0">
                <a:solidFill>
                  <a:srgbClr val="FFFF00"/>
                </a:solidFill>
              </a:rPr>
              <a:t>3:13-4:19</a:t>
            </a:r>
          </a:p>
          <a:p>
            <a:pPr lvl="2">
              <a:lnSpc>
                <a:spcPct val="80000"/>
              </a:lnSpc>
              <a:buFontTx/>
              <a:buAutoNum type="alphaUcPeriod"/>
            </a:pPr>
            <a:r>
              <a:rPr lang="en-US" altLang="en-US" sz="1400" dirty="0">
                <a:solidFill>
                  <a:srgbClr val="CCECFF"/>
                </a:solidFill>
              </a:rPr>
              <a:t>Suffering for Righteousness 		3:13-17</a:t>
            </a:r>
          </a:p>
          <a:p>
            <a:pPr lvl="2">
              <a:lnSpc>
                <a:spcPct val="80000"/>
              </a:lnSpc>
              <a:buFontTx/>
              <a:buAutoNum type="alphaUcPeriod"/>
            </a:pPr>
            <a:r>
              <a:rPr lang="en-US" altLang="en-US" sz="1400" dirty="0">
                <a:solidFill>
                  <a:srgbClr val="CCECFF"/>
                </a:solidFill>
              </a:rPr>
              <a:t>Christ, an Example of Suffering 	3:18-22</a:t>
            </a:r>
          </a:p>
          <a:p>
            <a:pPr lvl="2">
              <a:lnSpc>
                <a:spcPct val="80000"/>
              </a:lnSpc>
              <a:buFontTx/>
              <a:buAutoNum type="alphaUcPeriod"/>
            </a:pPr>
            <a:r>
              <a:rPr lang="en-US" altLang="en-US" sz="1400" dirty="0">
                <a:solidFill>
                  <a:srgbClr val="CCECFF"/>
                </a:solidFill>
              </a:rPr>
              <a:t>Purpose of Suffering 			4:1-6</a:t>
            </a:r>
          </a:p>
          <a:p>
            <a:pPr lvl="2">
              <a:lnSpc>
                <a:spcPct val="80000"/>
              </a:lnSpc>
              <a:buFontTx/>
              <a:buAutoNum type="alphaUcPeriod"/>
            </a:pPr>
            <a:r>
              <a:rPr lang="en-US" altLang="en-US" sz="1400" dirty="0">
                <a:solidFill>
                  <a:srgbClr val="CCECFF"/>
                </a:solidFill>
              </a:rPr>
              <a:t>Responsibilities to One Another 	4:7-11</a:t>
            </a:r>
          </a:p>
          <a:p>
            <a:pPr lvl="2">
              <a:lnSpc>
                <a:spcPct val="80000"/>
              </a:lnSpc>
              <a:buFontTx/>
              <a:buAutoNum type="alphaUcPeriod"/>
            </a:pPr>
            <a:r>
              <a:rPr lang="en-US" altLang="en-US" sz="1400" dirty="0">
                <a:solidFill>
                  <a:srgbClr val="CCECFF"/>
                </a:solidFill>
              </a:rPr>
              <a:t>Consolation of Suffering 		4:12-19</a:t>
            </a:r>
          </a:p>
          <a:p>
            <a:pPr>
              <a:lnSpc>
                <a:spcPct val="80000"/>
              </a:lnSpc>
              <a:buFontTx/>
              <a:buAutoNum type="romanUcPeriod"/>
            </a:pPr>
            <a:r>
              <a:rPr lang="en-US" altLang="en-US" dirty="0">
                <a:solidFill>
                  <a:schemeClr val="accent3">
                    <a:lumMod val="60000"/>
                    <a:lumOff val="40000"/>
                  </a:schemeClr>
                </a:solidFill>
              </a:rPr>
              <a:t>Exhortation to Shepherds </a:t>
            </a:r>
            <a:r>
              <a:rPr lang="en-US" altLang="en-US" dirty="0"/>
              <a:t>		</a:t>
            </a:r>
            <a:r>
              <a:rPr lang="en-US" altLang="en-US" dirty="0">
                <a:solidFill>
                  <a:srgbClr val="FFFF00"/>
                </a:solidFill>
              </a:rPr>
              <a:t>5:1-5</a:t>
            </a:r>
          </a:p>
          <a:p>
            <a:pPr>
              <a:lnSpc>
                <a:spcPct val="80000"/>
              </a:lnSpc>
              <a:buFontTx/>
              <a:buAutoNum type="romanUcPeriod"/>
            </a:pPr>
            <a:r>
              <a:rPr lang="en-US" altLang="en-US" dirty="0">
                <a:solidFill>
                  <a:schemeClr val="accent3">
                    <a:lumMod val="60000"/>
                    <a:lumOff val="40000"/>
                  </a:schemeClr>
                </a:solidFill>
              </a:rPr>
              <a:t>Exhortations to Soldiers </a:t>
            </a:r>
            <a:r>
              <a:rPr lang="en-US" altLang="en-US" dirty="0"/>
              <a:t>		</a:t>
            </a:r>
            <a:r>
              <a:rPr lang="en-US" altLang="en-US" dirty="0">
                <a:solidFill>
                  <a:srgbClr val="FFFF00"/>
                </a:solidFill>
              </a:rPr>
              <a:t>5:6-11</a:t>
            </a:r>
          </a:p>
          <a:p>
            <a:pPr>
              <a:lnSpc>
                <a:spcPct val="80000"/>
              </a:lnSpc>
              <a:buFontTx/>
              <a:buAutoNum type="romanUcPeriod"/>
            </a:pPr>
            <a:r>
              <a:rPr lang="en-US" altLang="en-US" dirty="0">
                <a:solidFill>
                  <a:schemeClr val="accent3">
                    <a:lumMod val="60000"/>
                    <a:lumOff val="40000"/>
                  </a:schemeClr>
                </a:solidFill>
              </a:rPr>
              <a:t>Conclusions</a:t>
            </a:r>
            <a:r>
              <a:rPr lang="en-US" altLang="en-US" dirty="0"/>
              <a:t> 				</a:t>
            </a:r>
            <a:r>
              <a:rPr lang="en-US" altLang="en-US" dirty="0">
                <a:solidFill>
                  <a:srgbClr val="FFFF00"/>
                </a:solidFill>
              </a:rPr>
              <a:t>5:12,13</a:t>
            </a:r>
          </a:p>
        </p:txBody>
      </p:sp>
      <p:sp>
        <p:nvSpPr>
          <p:cNvPr id="6" name="Text Box 5"/>
          <p:cNvSpPr txBox="1">
            <a:spLocks noChangeArrowheads="1"/>
          </p:cNvSpPr>
          <p:nvPr/>
        </p:nvSpPr>
        <p:spPr bwMode="auto">
          <a:xfrm rot="-5400000">
            <a:off x="-2065530" y="2514801"/>
            <a:ext cx="5259773"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r>
              <a:rPr lang="en-US" altLang="en-US" sz="4000" dirty="0">
                <a:solidFill>
                  <a:srgbClr val="FFFF00"/>
                </a:solidFill>
              </a:rPr>
              <a:t>Outline of First Peter</a:t>
            </a:r>
          </a:p>
        </p:txBody>
      </p:sp>
    </p:spTree>
    <p:extLst>
      <p:ext uri="{BB962C8B-B14F-4D97-AF65-F5344CB8AC3E}">
        <p14:creationId xmlns:p14="http://schemas.microsoft.com/office/powerpoint/2010/main" val="2200032753"/>
      </p:ext>
    </p:extLst>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1"/>
          </p:nvPr>
        </p:nvSpPr>
        <p:spPr>
          <a:noFill/>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fld id="{AC2DC781-FBD1-4C28-80B6-C4F825A100D1}" type="slidenum">
              <a:rPr lang="en-US" altLang="en-US" sz="1400" b="0">
                <a:latin typeface="Times New Roman" pitchFamily="18" charset="0"/>
              </a:rPr>
              <a:pPr>
                <a:spcBef>
                  <a:spcPct val="0"/>
                </a:spcBef>
                <a:buFontTx/>
                <a:buNone/>
              </a:pPr>
              <a:t>59</a:t>
            </a:fld>
            <a:endParaRPr lang="en-US" altLang="en-US" sz="1400" b="0">
              <a:latin typeface="Times New Roman" pitchFamily="18" charset="0"/>
            </a:endParaRPr>
          </a:p>
        </p:txBody>
      </p:sp>
      <p:sp>
        <p:nvSpPr>
          <p:cNvPr id="6147" name="Rectangle 4"/>
          <p:cNvSpPr>
            <a:spLocks noChangeArrowheads="1"/>
          </p:cNvSpPr>
          <p:nvPr/>
        </p:nvSpPr>
        <p:spPr bwMode="auto">
          <a:xfrm>
            <a:off x="1143000" y="127000"/>
            <a:ext cx="7848600"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11200" indent="-711200" defTabSz="911225">
              <a:spcBef>
                <a:spcPct val="20000"/>
              </a:spcBef>
              <a:buChar char="•"/>
              <a:tabLst>
                <a:tab pos="5367338" algn="l"/>
                <a:tab pos="6345238" algn="l"/>
              </a:tabLst>
              <a:defRPr sz="2800" b="1">
                <a:solidFill>
                  <a:schemeClr val="tx1"/>
                </a:solidFill>
                <a:latin typeface="Arial" charset="0"/>
              </a:defRPr>
            </a:lvl1pPr>
            <a:lvl2pPr marL="742950" indent="-285750" defTabSz="911225">
              <a:spcBef>
                <a:spcPct val="20000"/>
              </a:spcBef>
              <a:buChar char="–"/>
              <a:tabLst>
                <a:tab pos="5367338" algn="l"/>
                <a:tab pos="6345238" algn="l"/>
              </a:tabLst>
              <a:defRPr sz="2400" b="1">
                <a:solidFill>
                  <a:schemeClr val="tx1"/>
                </a:solidFill>
                <a:latin typeface="Arial" charset="0"/>
              </a:defRPr>
            </a:lvl2pPr>
            <a:lvl3pPr marL="1422400" indent="-508000" defTabSz="911225">
              <a:spcBef>
                <a:spcPct val="20000"/>
              </a:spcBef>
              <a:buChar char="•"/>
              <a:tabLst>
                <a:tab pos="5367338" algn="l"/>
                <a:tab pos="6345238" algn="l"/>
              </a:tabLst>
              <a:defRPr sz="2000" b="1">
                <a:solidFill>
                  <a:schemeClr val="tx1"/>
                </a:solidFill>
                <a:latin typeface="Arial" charset="0"/>
              </a:defRPr>
            </a:lvl3pPr>
            <a:lvl4pPr marL="1600200" indent="-228600" defTabSz="911225">
              <a:spcBef>
                <a:spcPct val="20000"/>
              </a:spcBef>
              <a:buChar char="–"/>
              <a:tabLst>
                <a:tab pos="5367338" algn="l"/>
                <a:tab pos="6345238" algn="l"/>
              </a:tabLst>
              <a:defRPr b="1">
                <a:solidFill>
                  <a:schemeClr val="tx1"/>
                </a:solidFill>
                <a:latin typeface="Arial" charset="0"/>
              </a:defRPr>
            </a:lvl4pPr>
            <a:lvl5pPr marL="2057400" indent="-228600" defTabSz="911225">
              <a:spcBef>
                <a:spcPct val="20000"/>
              </a:spcBef>
              <a:buChar char="»"/>
              <a:tabLst>
                <a:tab pos="5367338" algn="l"/>
                <a:tab pos="6345238" algn="l"/>
              </a:tabLst>
              <a:defRPr b="1">
                <a:solidFill>
                  <a:schemeClr val="tx1"/>
                </a:solidFill>
                <a:latin typeface="Arial" charset="0"/>
              </a:defRPr>
            </a:lvl5pPr>
            <a:lvl6pPr marL="2514600" indent="-228600" defTabSz="911225" eaLnBrk="0" fontAlgn="base" hangingPunct="0">
              <a:spcBef>
                <a:spcPct val="20000"/>
              </a:spcBef>
              <a:spcAft>
                <a:spcPct val="0"/>
              </a:spcAft>
              <a:buChar char="»"/>
              <a:tabLst>
                <a:tab pos="5367338" algn="l"/>
                <a:tab pos="6345238" algn="l"/>
              </a:tabLst>
              <a:defRPr b="1">
                <a:solidFill>
                  <a:schemeClr val="tx1"/>
                </a:solidFill>
                <a:latin typeface="Arial" charset="0"/>
              </a:defRPr>
            </a:lvl6pPr>
            <a:lvl7pPr marL="2971800" indent="-228600" defTabSz="911225" eaLnBrk="0" fontAlgn="base" hangingPunct="0">
              <a:spcBef>
                <a:spcPct val="20000"/>
              </a:spcBef>
              <a:spcAft>
                <a:spcPct val="0"/>
              </a:spcAft>
              <a:buChar char="»"/>
              <a:tabLst>
                <a:tab pos="5367338" algn="l"/>
                <a:tab pos="6345238" algn="l"/>
              </a:tabLst>
              <a:defRPr b="1">
                <a:solidFill>
                  <a:schemeClr val="tx1"/>
                </a:solidFill>
                <a:latin typeface="Arial" charset="0"/>
              </a:defRPr>
            </a:lvl7pPr>
            <a:lvl8pPr marL="3429000" indent="-228600" defTabSz="911225" eaLnBrk="0" fontAlgn="base" hangingPunct="0">
              <a:spcBef>
                <a:spcPct val="20000"/>
              </a:spcBef>
              <a:spcAft>
                <a:spcPct val="0"/>
              </a:spcAft>
              <a:buChar char="»"/>
              <a:tabLst>
                <a:tab pos="5367338" algn="l"/>
                <a:tab pos="6345238" algn="l"/>
              </a:tabLst>
              <a:defRPr b="1">
                <a:solidFill>
                  <a:schemeClr val="tx1"/>
                </a:solidFill>
                <a:latin typeface="Arial" charset="0"/>
              </a:defRPr>
            </a:lvl8pPr>
            <a:lvl9pPr marL="3886200" indent="-228600" defTabSz="911225" eaLnBrk="0" fontAlgn="base" hangingPunct="0">
              <a:spcBef>
                <a:spcPct val="20000"/>
              </a:spcBef>
              <a:spcAft>
                <a:spcPct val="0"/>
              </a:spcAft>
              <a:buChar char="»"/>
              <a:tabLst>
                <a:tab pos="5367338" algn="l"/>
                <a:tab pos="6345238" algn="l"/>
              </a:tabLst>
              <a:defRPr b="1">
                <a:solidFill>
                  <a:schemeClr val="tx1"/>
                </a:solidFill>
                <a:latin typeface="Arial" charset="0"/>
              </a:defRPr>
            </a:lvl9pPr>
          </a:lstStyle>
          <a:p>
            <a:pPr>
              <a:lnSpc>
                <a:spcPct val="80000"/>
              </a:lnSpc>
              <a:buFontTx/>
              <a:buAutoNum type="romanUcPeriod"/>
            </a:pPr>
            <a:r>
              <a:rPr lang="en-US" altLang="en-US" sz="1600" dirty="0"/>
              <a:t>Introduction  		</a:t>
            </a:r>
            <a:r>
              <a:rPr lang="en-US" altLang="en-US" sz="1600" dirty="0">
                <a:solidFill>
                  <a:srgbClr val="FFFF00"/>
                </a:solidFill>
              </a:rPr>
              <a:t>1:1,2</a:t>
            </a:r>
          </a:p>
          <a:p>
            <a:pPr>
              <a:lnSpc>
                <a:spcPct val="80000"/>
              </a:lnSpc>
              <a:buFontTx/>
              <a:buAutoNum type="romanUcPeriod"/>
            </a:pPr>
            <a:r>
              <a:rPr lang="en-US" altLang="en-US" sz="1600" dirty="0"/>
              <a:t>The Great Salvation 		</a:t>
            </a:r>
            <a:r>
              <a:rPr lang="en-US" altLang="en-US" sz="1600" dirty="0">
                <a:solidFill>
                  <a:srgbClr val="FFFF00"/>
                </a:solidFill>
              </a:rPr>
              <a:t>1:3-12</a:t>
            </a:r>
          </a:p>
          <a:p>
            <a:pPr lvl="2">
              <a:lnSpc>
                <a:spcPct val="80000"/>
              </a:lnSpc>
              <a:buFontTx/>
              <a:buAutoNum type="alphaUcPeriod"/>
            </a:pPr>
            <a:r>
              <a:rPr lang="en-US" altLang="en-US" sz="1200" dirty="0">
                <a:solidFill>
                  <a:srgbClr val="CCECFF"/>
                </a:solidFill>
              </a:rPr>
              <a:t>The Nature of the Salvation 	1:3-9</a:t>
            </a:r>
          </a:p>
          <a:p>
            <a:pPr lvl="2">
              <a:lnSpc>
                <a:spcPct val="80000"/>
              </a:lnSpc>
              <a:buFontTx/>
              <a:buAutoNum type="alphaUcPeriod"/>
            </a:pPr>
            <a:r>
              <a:rPr lang="en-US" altLang="en-US" sz="1200" dirty="0">
                <a:solidFill>
                  <a:srgbClr val="CCECFF"/>
                </a:solidFill>
              </a:rPr>
              <a:t>The Revelation of the Salvation 	1:10-12</a:t>
            </a:r>
          </a:p>
          <a:p>
            <a:pPr>
              <a:lnSpc>
                <a:spcPct val="80000"/>
              </a:lnSpc>
              <a:buFontTx/>
              <a:buAutoNum type="romanUcPeriod"/>
            </a:pPr>
            <a:r>
              <a:rPr lang="en-US" altLang="en-US" sz="1600" dirty="0"/>
              <a:t>The Products of Salvation 		</a:t>
            </a:r>
            <a:r>
              <a:rPr lang="en-US" altLang="en-US" sz="1600" dirty="0">
                <a:solidFill>
                  <a:srgbClr val="FFFF00"/>
                </a:solidFill>
              </a:rPr>
              <a:t>1:13-2:10</a:t>
            </a:r>
          </a:p>
          <a:p>
            <a:pPr lvl="2">
              <a:lnSpc>
                <a:spcPct val="80000"/>
              </a:lnSpc>
              <a:buFontTx/>
              <a:buAutoNum type="alphaUcPeriod"/>
            </a:pPr>
            <a:r>
              <a:rPr lang="en-US" altLang="en-US" sz="1200" dirty="0">
                <a:solidFill>
                  <a:srgbClr val="CCECFF"/>
                </a:solidFill>
              </a:rPr>
              <a:t>Holiness 	1:13-16</a:t>
            </a:r>
          </a:p>
          <a:p>
            <a:pPr lvl="2">
              <a:lnSpc>
                <a:spcPct val="80000"/>
              </a:lnSpc>
              <a:buFontTx/>
              <a:buAutoNum type="alphaUcPeriod"/>
            </a:pPr>
            <a:r>
              <a:rPr lang="en-US" altLang="en-US" sz="1200" dirty="0">
                <a:solidFill>
                  <a:srgbClr val="CCECFF"/>
                </a:solidFill>
              </a:rPr>
              <a:t>Reverence 	1:17-21</a:t>
            </a:r>
          </a:p>
          <a:p>
            <a:pPr lvl="2">
              <a:lnSpc>
                <a:spcPct val="80000"/>
              </a:lnSpc>
              <a:buFontTx/>
              <a:buAutoNum type="alphaUcPeriod"/>
            </a:pPr>
            <a:r>
              <a:rPr lang="en-US" altLang="en-US" sz="1200" dirty="0">
                <a:solidFill>
                  <a:srgbClr val="CCECFF"/>
                </a:solidFill>
              </a:rPr>
              <a:t>Love 	1:22-25</a:t>
            </a:r>
          </a:p>
          <a:p>
            <a:pPr lvl="2">
              <a:lnSpc>
                <a:spcPct val="80000"/>
              </a:lnSpc>
              <a:buFontTx/>
              <a:buAutoNum type="alphaUcPeriod"/>
            </a:pPr>
            <a:r>
              <a:rPr lang="en-US" altLang="en-US" sz="1200" dirty="0">
                <a:solidFill>
                  <a:srgbClr val="CCECFF"/>
                </a:solidFill>
              </a:rPr>
              <a:t>Growth 	2:1-3</a:t>
            </a:r>
          </a:p>
          <a:p>
            <a:pPr lvl="2">
              <a:lnSpc>
                <a:spcPct val="80000"/>
              </a:lnSpc>
              <a:buFontTx/>
              <a:buAutoNum type="alphaUcPeriod"/>
            </a:pPr>
            <a:r>
              <a:rPr lang="en-US" altLang="en-US" sz="1200" dirty="0">
                <a:solidFill>
                  <a:srgbClr val="CCECFF"/>
                </a:solidFill>
              </a:rPr>
              <a:t>Sacrifices 	2:4-8</a:t>
            </a:r>
          </a:p>
          <a:p>
            <a:pPr lvl="2">
              <a:lnSpc>
                <a:spcPct val="80000"/>
              </a:lnSpc>
              <a:buFontTx/>
              <a:buAutoNum type="alphaUcPeriod"/>
            </a:pPr>
            <a:r>
              <a:rPr lang="en-US" altLang="en-US" sz="1200" dirty="0">
                <a:solidFill>
                  <a:srgbClr val="CCECFF"/>
                </a:solidFill>
              </a:rPr>
              <a:t>Testimony	2:9,10</a:t>
            </a:r>
          </a:p>
          <a:p>
            <a:pPr>
              <a:lnSpc>
                <a:spcPct val="80000"/>
              </a:lnSpc>
              <a:buFontTx/>
              <a:buAutoNum type="romanUcPeriod"/>
            </a:pPr>
            <a:r>
              <a:rPr lang="en-US" altLang="en-US" sz="1600" dirty="0"/>
              <a:t>The Duties of the Christian 		</a:t>
            </a:r>
            <a:r>
              <a:rPr lang="en-US" altLang="en-US" sz="1600" dirty="0">
                <a:solidFill>
                  <a:srgbClr val="FFFF00"/>
                </a:solidFill>
              </a:rPr>
              <a:t>2:11-3:12</a:t>
            </a:r>
          </a:p>
          <a:p>
            <a:pPr lvl="2">
              <a:lnSpc>
                <a:spcPct val="80000"/>
              </a:lnSpc>
              <a:buFontTx/>
              <a:buAutoNum type="alphaUcPeriod"/>
            </a:pPr>
            <a:r>
              <a:rPr lang="en-US" altLang="en-US" sz="1200" dirty="0">
                <a:solidFill>
                  <a:srgbClr val="CCECFF"/>
                </a:solidFill>
              </a:rPr>
              <a:t>Before Gentiles (Introduction) 	2:11,12</a:t>
            </a:r>
          </a:p>
          <a:p>
            <a:pPr lvl="2">
              <a:lnSpc>
                <a:spcPct val="80000"/>
              </a:lnSpc>
              <a:buFontTx/>
              <a:buAutoNum type="alphaUcPeriod"/>
            </a:pPr>
            <a:r>
              <a:rPr lang="en-US" altLang="en-US" sz="1200" dirty="0">
                <a:solidFill>
                  <a:srgbClr val="CCECFF"/>
                </a:solidFill>
              </a:rPr>
              <a:t>To the State 	2:13-17</a:t>
            </a:r>
          </a:p>
          <a:p>
            <a:pPr lvl="2">
              <a:lnSpc>
                <a:spcPct val="80000"/>
              </a:lnSpc>
              <a:buFontTx/>
              <a:buAutoNum type="alphaUcPeriod"/>
            </a:pPr>
            <a:r>
              <a:rPr lang="en-US" altLang="en-US" sz="1200" dirty="0">
                <a:solidFill>
                  <a:srgbClr val="CCECFF"/>
                </a:solidFill>
              </a:rPr>
              <a:t>To Masters 	2:18-25</a:t>
            </a:r>
          </a:p>
          <a:p>
            <a:pPr lvl="2">
              <a:lnSpc>
                <a:spcPct val="80000"/>
              </a:lnSpc>
              <a:buFontTx/>
              <a:buAutoNum type="alphaUcPeriod"/>
            </a:pPr>
            <a:r>
              <a:rPr lang="en-US" altLang="en-US" sz="1200" dirty="0">
                <a:solidFill>
                  <a:srgbClr val="CCECFF"/>
                </a:solidFill>
              </a:rPr>
              <a:t>To Family:  Husbands, Wives, Brethren  	3:1-12</a:t>
            </a:r>
          </a:p>
          <a:p>
            <a:pPr>
              <a:lnSpc>
                <a:spcPct val="80000"/>
              </a:lnSpc>
              <a:buFontTx/>
              <a:buAutoNum type="romanUcPeriod"/>
            </a:pPr>
            <a:r>
              <a:rPr lang="en-US" altLang="en-US" sz="1600" dirty="0"/>
              <a:t>Suffering as a Christian 		</a:t>
            </a:r>
            <a:r>
              <a:rPr lang="en-US" altLang="en-US" sz="1600" dirty="0">
                <a:solidFill>
                  <a:srgbClr val="FFFF00"/>
                </a:solidFill>
              </a:rPr>
              <a:t>3:13-4:19</a:t>
            </a:r>
          </a:p>
          <a:p>
            <a:pPr lvl="2">
              <a:lnSpc>
                <a:spcPct val="80000"/>
              </a:lnSpc>
              <a:buFontTx/>
              <a:buAutoNum type="alphaUcPeriod"/>
            </a:pPr>
            <a:r>
              <a:rPr lang="en-US" altLang="en-US" sz="1200" dirty="0">
                <a:solidFill>
                  <a:srgbClr val="CCECFF"/>
                </a:solidFill>
              </a:rPr>
              <a:t>Suffering for Righteousness 	3:13-17</a:t>
            </a:r>
          </a:p>
          <a:p>
            <a:pPr lvl="2">
              <a:lnSpc>
                <a:spcPct val="80000"/>
              </a:lnSpc>
              <a:buFontTx/>
              <a:buAutoNum type="alphaUcPeriod"/>
            </a:pPr>
            <a:r>
              <a:rPr lang="en-US" altLang="en-US" sz="1200" dirty="0">
                <a:solidFill>
                  <a:srgbClr val="CCECFF"/>
                </a:solidFill>
              </a:rPr>
              <a:t>Christ, an Example of Suffering 	3:18-22</a:t>
            </a:r>
          </a:p>
          <a:p>
            <a:pPr lvl="2">
              <a:lnSpc>
                <a:spcPct val="80000"/>
              </a:lnSpc>
              <a:buFontTx/>
              <a:buAutoNum type="alphaUcPeriod"/>
            </a:pPr>
            <a:r>
              <a:rPr lang="en-US" altLang="en-US" sz="1200" dirty="0">
                <a:solidFill>
                  <a:srgbClr val="CCECFF"/>
                </a:solidFill>
              </a:rPr>
              <a:t>Purpose of Suffering 	4:1-6</a:t>
            </a:r>
          </a:p>
          <a:p>
            <a:pPr lvl="2">
              <a:lnSpc>
                <a:spcPct val="80000"/>
              </a:lnSpc>
              <a:buFontTx/>
              <a:buAutoNum type="alphaUcPeriod"/>
            </a:pPr>
            <a:r>
              <a:rPr lang="en-US" altLang="en-US" sz="1200" dirty="0">
                <a:solidFill>
                  <a:srgbClr val="CCECFF"/>
                </a:solidFill>
              </a:rPr>
              <a:t>Responsibilities to One Another 	4:7-11</a:t>
            </a:r>
          </a:p>
          <a:p>
            <a:pPr lvl="2">
              <a:lnSpc>
                <a:spcPct val="80000"/>
              </a:lnSpc>
              <a:buFontTx/>
              <a:buAutoNum type="alphaUcPeriod"/>
            </a:pPr>
            <a:r>
              <a:rPr lang="en-US" altLang="en-US" sz="1200" dirty="0">
                <a:solidFill>
                  <a:srgbClr val="CCECFF"/>
                </a:solidFill>
              </a:rPr>
              <a:t>Consolation of Suffering 	4:12-19</a:t>
            </a:r>
          </a:p>
          <a:p>
            <a:pPr>
              <a:lnSpc>
                <a:spcPct val="80000"/>
              </a:lnSpc>
              <a:buFontTx/>
              <a:buAutoNum type="romanUcPeriod"/>
            </a:pPr>
            <a:r>
              <a:rPr lang="en-US" altLang="en-US" sz="1600" dirty="0"/>
              <a:t>Exhortation to Shepherds 		</a:t>
            </a:r>
            <a:r>
              <a:rPr lang="en-US" altLang="en-US" sz="1600" dirty="0">
                <a:solidFill>
                  <a:srgbClr val="FFFF00"/>
                </a:solidFill>
              </a:rPr>
              <a:t>5:1-5</a:t>
            </a:r>
          </a:p>
          <a:p>
            <a:pPr>
              <a:lnSpc>
                <a:spcPct val="80000"/>
              </a:lnSpc>
              <a:buFontTx/>
              <a:buAutoNum type="romanUcPeriod"/>
            </a:pPr>
            <a:r>
              <a:rPr lang="en-US" altLang="en-US" sz="1600" dirty="0"/>
              <a:t>Exhortations to Soldiers 		</a:t>
            </a:r>
            <a:r>
              <a:rPr lang="en-US" altLang="en-US" sz="1600" dirty="0">
                <a:solidFill>
                  <a:srgbClr val="FFFF00"/>
                </a:solidFill>
              </a:rPr>
              <a:t>5:6-11</a:t>
            </a:r>
          </a:p>
          <a:p>
            <a:pPr>
              <a:lnSpc>
                <a:spcPct val="80000"/>
              </a:lnSpc>
              <a:buFontTx/>
              <a:buAutoNum type="romanUcPeriod"/>
            </a:pPr>
            <a:r>
              <a:rPr lang="en-US" altLang="en-US" sz="1600" dirty="0"/>
              <a:t>Conclusions 		</a:t>
            </a:r>
            <a:r>
              <a:rPr lang="en-US" altLang="en-US" sz="1600" dirty="0">
                <a:solidFill>
                  <a:srgbClr val="FFFF00"/>
                </a:solidFill>
              </a:rPr>
              <a:t>5:12,13</a:t>
            </a:r>
          </a:p>
        </p:txBody>
      </p:sp>
      <p:sp>
        <p:nvSpPr>
          <p:cNvPr id="6148" name="Text Box 5"/>
          <p:cNvSpPr txBox="1">
            <a:spLocks noChangeArrowheads="1"/>
          </p:cNvSpPr>
          <p:nvPr/>
        </p:nvSpPr>
        <p:spPr bwMode="auto">
          <a:xfrm rot="-5400000">
            <a:off x="-2065530" y="2514801"/>
            <a:ext cx="5259773"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000" b="1">
                <a:solidFill>
                  <a:schemeClr val="tx1"/>
                </a:solidFill>
                <a:latin typeface="Arial" charset="0"/>
              </a:defRPr>
            </a:lvl3pPr>
            <a:lvl4pPr marL="1600200" indent="-228600">
              <a:spcBef>
                <a:spcPct val="20000"/>
              </a:spcBef>
              <a:buChar char="–"/>
              <a:defRPr b="1">
                <a:solidFill>
                  <a:schemeClr val="tx1"/>
                </a:solidFill>
                <a:latin typeface="Arial" charset="0"/>
              </a:defRPr>
            </a:lvl4pPr>
            <a:lvl5pPr marL="2057400" indent="-22860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spcBef>
                <a:spcPct val="0"/>
              </a:spcBef>
              <a:buFontTx/>
              <a:buNone/>
            </a:pPr>
            <a:r>
              <a:rPr lang="en-US" altLang="en-US" sz="4000" dirty="0">
                <a:solidFill>
                  <a:srgbClr val="FFFF00"/>
                </a:solidFill>
              </a:rPr>
              <a:t>Outline of First Peter</a:t>
            </a:r>
          </a:p>
        </p:txBody>
      </p:sp>
    </p:spTree>
    <p:extLst>
      <p:ext uri="{BB962C8B-B14F-4D97-AF65-F5344CB8AC3E}">
        <p14:creationId xmlns:p14="http://schemas.microsoft.com/office/powerpoint/2010/main" val="3493104117"/>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3"/>
          <p:cNvSpPr>
            <a:spLocks noChangeArrowheads="1"/>
          </p:cNvSpPr>
          <p:nvPr/>
        </p:nvSpPr>
        <p:spPr bwMode="auto">
          <a:xfrm>
            <a:off x="0" y="0"/>
            <a:ext cx="9144000" cy="57150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latin typeface="+mn-lt"/>
            </a:endParaRPr>
          </a:p>
        </p:txBody>
      </p:sp>
      <p:sp>
        <p:nvSpPr>
          <p:cNvPr id="3075" name="Line 2"/>
          <p:cNvSpPr>
            <a:spLocks noChangeShapeType="1"/>
          </p:cNvSpPr>
          <p:nvPr/>
        </p:nvSpPr>
        <p:spPr bwMode="auto">
          <a:xfrm>
            <a:off x="304800" y="2730500"/>
            <a:ext cx="8458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Line 3"/>
          <p:cNvSpPr>
            <a:spLocks noChangeShapeType="1"/>
          </p:cNvSpPr>
          <p:nvPr/>
        </p:nvSpPr>
        <p:spPr bwMode="auto">
          <a:xfrm flipV="1">
            <a:off x="2133600" y="762000"/>
            <a:ext cx="0" cy="146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4"/>
          <p:cNvSpPr txBox="1">
            <a:spLocks noChangeArrowheads="1"/>
          </p:cNvSpPr>
          <p:nvPr/>
        </p:nvSpPr>
        <p:spPr bwMode="auto">
          <a:xfrm>
            <a:off x="18732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60</a:t>
            </a:r>
          </a:p>
        </p:txBody>
      </p:sp>
      <p:sp>
        <p:nvSpPr>
          <p:cNvPr id="3078" name="Text Box 5"/>
          <p:cNvSpPr txBox="1">
            <a:spLocks noChangeArrowheads="1"/>
          </p:cNvSpPr>
          <p:nvPr/>
        </p:nvSpPr>
        <p:spPr bwMode="auto">
          <a:xfrm>
            <a:off x="5778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58</a:t>
            </a:r>
          </a:p>
        </p:txBody>
      </p:sp>
      <p:sp>
        <p:nvSpPr>
          <p:cNvPr id="3079" name="Text Box 6"/>
          <p:cNvSpPr txBox="1">
            <a:spLocks noChangeArrowheads="1"/>
          </p:cNvSpPr>
          <p:nvPr/>
        </p:nvSpPr>
        <p:spPr bwMode="auto">
          <a:xfrm>
            <a:off x="304800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62</a:t>
            </a:r>
          </a:p>
        </p:txBody>
      </p:sp>
      <p:sp>
        <p:nvSpPr>
          <p:cNvPr id="3080" name="Text Box 7"/>
          <p:cNvSpPr txBox="1">
            <a:spLocks noChangeArrowheads="1"/>
          </p:cNvSpPr>
          <p:nvPr/>
        </p:nvSpPr>
        <p:spPr bwMode="auto">
          <a:xfrm>
            <a:off x="441960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64</a:t>
            </a:r>
          </a:p>
        </p:txBody>
      </p:sp>
      <p:sp>
        <p:nvSpPr>
          <p:cNvPr id="3081" name="Text Box 8"/>
          <p:cNvSpPr txBox="1">
            <a:spLocks noChangeArrowheads="1"/>
          </p:cNvSpPr>
          <p:nvPr/>
        </p:nvSpPr>
        <p:spPr bwMode="auto">
          <a:xfrm>
            <a:off x="57594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66</a:t>
            </a:r>
          </a:p>
        </p:txBody>
      </p:sp>
      <p:sp>
        <p:nvSpPr>
          <p:cNvPr id="3082" name="Text Box 9"/>
          <p:cNvSpPr txBox="1">
            <a:spLocks noChangeArrowheads="1"/>
          </p:cNvSpPr>
          <p:nvPr/>
        </p:nvSpPr>
        <p:spPr bwMode="auto">
          <a:xfrm>
            <a:off x="70548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68</a:t>
            </a:r>
          </a:p>
        </p:txBody>
      </p:sp>
      <p:sp>
        <p:nvSpPr>
          <p:cNvPr id="3083" name="Text Box 10"/>
          <p:cNvSpPr txBox="1">
            <a:spLocks noChangeArrowheads="1"/>
          </p:cNvSpPr>
          <p:nvPr/>
        </p:nvSpPr>
        <p:spPr bwMode="auto">
          <a:xfrm>
            <a:off x="8121650" y="2222500"/>
            <a:ext cx="652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latin typeface="+mn-lt"/>
              </a:rPr>
              <a:t>70</a:t>
            </a:r>
          </a:p>
        </p:txBody>
      </p:sp>
      <p:sp>
        <p:nvSpPr>
          <p:cNvPr id="3084" name="Text Box 11"/>
          <p:cNvSpPr txBox="1">
            <a:spLocks noChangeArrowheads="1"/>
          </p:cNvSpPr>
          <p:nvPr/>
        </p:nvSpPr>
        <p:spPr bwMode="auto">
          <a:xfrm>
            <a:off x="1627523" y="63500"/>
            <a:ext cx="10470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latin typeface="+mn-lt"/>
              </a:rPr>
              <a:t>Paul to</a:t>
            </a:r>
          </a:p>
          <a:p>
            <a:pPr algn="ctr"/>
            <a:r>
              <a:rPr lang="en-US" altLang="en-US">
                <a:latin typeface="+mn-lt"/>
              </a:rPr>
              <a:t>Rome</a:t>
            </a:r>
          </a:p>
        </p:txBody>
      </p:sp>
      <p:sp>
        <p:nvSpPr>
          <p:cNvPr id="3085" name="Text Box 12"/>
          <p:cNvSpPr txBox="1">
            <a:spLocks noChangeArrowheads="1"/>
          </p:cNvSpPr>
          <p:nvPr/>
        </p:nvSpPr>
        <p:spPr bwMode="auto">
          <a:xfrm>
            <a:off x="102842" y="4122899"/>
            <a:ext cx="134530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latin typeface="+mn-lt"/>
              </a:rPr>
              <a:t>Romans</a:t>
            </a:r>
          </a:p>
          <a:p>
            <a:pPr algn="ctr"/>
            <a:r>
              <a:rPr lang="en-US" altLang="en-US" dirty="0">
                <a:latin typeface="+mn-lt"/>
              </a:rPr>
              <a:t>written;</a:t>
            </a:r>
          </a:p>
          <a:p>
            <a:pPr algn="ctr"/>
            <a:r>
              <a:rPr lang="en-US" altLang="en-US" dirty="0">
                <a:latin typeface="+mn-lt"/>
              </a:rPr>
              <a:t>Peter not</a:t>
            </a:r>
          </a:p>
          <a:p>
            <a:pPr algn="ctr"/>
            <a:r>
              <a:rPr lang="en-US" altLang="en-US" dirty="0">
                <a:latin typeface="+mn-lt"/>
              </a:rPr>
              <a:t>in Rome</a:t>
            </a:r>
          </a:p>
        </p:txBody>
      </p:sp>
      <p:sp>
        <p:nvSpPr>
          <p:cNvPr id="3086" name="Line 13"/>
          <p:cNvSpPr>
            <a:spLocks noChangeShapeType="1"/>
          </p:cNvSpPr>
          <p:nvPr/>
        </p:nvSpPr>
        <p:spPr bwMode="auto">
          <a:xfrm>
            <a:off x="685800" y="2857500"/>
            <a:ext cx="0" cy="139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Text Box 14"/>
          <p:cNvSpPr txBox="1">
            <a:spLocks noChangeArrowheads="1"/>
          </p:cNvSpPr>
          <p:nvPr/>
        </p:nvSpPr>
        <p:spPr bwMode="auto">
          <a:xfrm>
            <a:off x="4094886" y="4087813"/>
            <a:ext cx="12957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dirty="0">
                <a:latin typeface="+mn-lt"/>
              </a:rPr>
              <a:t>Great</a:t>
            </a:r>
          </a:p>
          <a:p>
            <a:pPr algn="ctr"/>
            <a:r>
              <a:rPr lang="en-US" altLang="en-US" sz="2800" dirty="0">
                <a:latin typeface="+mn-lt"/>
              </a:rPr>
              <a:t>fire in</a:t>
            </a:r>
          </a:p>
          <a:p>
            <a:pPr algn="ctr"/>
            <a:r>
              <a:rPr lang="en-US" altLang="en-US" sz="2800" dirty="0">
                <a:latin typeface="+mn-lt"/>
              </a:rPr>
              <a:t>Rome</a:t>
            </a:r>
          </a:p>
        </p:txBody>
      </p:sp>
      <p:sp>
        <p:nvSpPr>
          <p:cNvPr id="3088" name="Line 15"/>
          <p:cNvSpPr>
            <a:spLocks noChangeShapeType="1"/>
          </p:cNvSpPr>
          <p:nvPr/>
        </p:nvSpPr>
        <p:spPr bwMode="auto">
          <a:xfrm>
            <a:off x="4724400" y="2857500"/>
            <a:ext cx="0" cy="1206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Line 16"/>
          <p:cNvSpPr>
            <a:spLocks noChangeShapeType="1"/>
          </p:cNvSpPr>
          <p:nvPr/>
        </p:nvSpPr>
        <p:spPr bwMode="auto">
          <a:xfrm flipV="1">
            <a:off x="4800600" y="1587500"/>
            <a:ext cx="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Text Box 17"/>
          <p:cNvSpPr txBox="1">
            <a:spLocks noChangeArrowheads="1"/>
          </p:cNvSpPr>
          <p:nvPr/>
        </p:nvSpPr>
        <p:spPr bwMode="auto">
          <a:xfrm>
            <a:off x="3847255" y="293688"/>
            <a:ext cx="166539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latin typeface="+mn-lt"/>
              </a:rPr>
              <a:t>Beginning</a:t>
            </a:r>
          </a:p>
          <a:p>
            <a:pPr algn="ctr"/>
            <a:r>
              <a:rPr lang="en-US" altLang="en-US">
                <a:latin typeface="+mn-lt"/>
              </a:rPr>
              <a:t>of</a:t>
            </a:r>
          </a:p>
          <a:p>
            <a:pPr algn="ctr"/>
            <a:r>
              <a:rPr lang="en-US" altLang="en-US">
                <a:latin typeface="+mn-lt"/>
              </a:rPr>
              <a:t>Nero’s</a:t>
            </a:r>
          </a:p>
          <a:p>
            <a:pPr algn="ctr"/>
            <a:r>
              <a:rPr lang="en-US" altLang="en-US">
                <a:latin typeface="+mn-lt"/>
              </a:rPr>
              <a:t>persecution</a:t>
            </a:r>
          </a:p>
        </p:txBody>
      </p:sp>
      <p:sp>
        <p:nvSpPr>
          <p:cNvPr id="3091" name="Text Box 18"/>
          <p:cNvSpPr txBox="1">
            <a:spLocks noChangeArrowheads="1"/>
          </p:cNvSpPr>
          <p:nvPr/>
        </p:nvSpPr>
        <p:spPr bwMode="auto">
          <a:xfrm>
            <a:off x="2577131" y="4156443"/>
            <a:ext cx="12747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latin typeface="+mn-lt"/>
              </a:rPr>
              <a:t>Mark</a:t>
            </a:r>
          </a:p>
          <a:p>
            <a:pPr algn="ctr"/>
            <a:r>
              <a:rPr lang="en-US" altLang="en-US" dirty="0">
                <a:latin typeface="+mn-lt"/>
              </a:rPr>
              <a:t>in</a:t>
            </a:r>
          </a:p>
          <a:p>
            <a:pPr algn="ctr"/>
            <a:r>
              <a:rPr lang="en-US" altLang="en-US" dirty="0">
                <a:latin typeface="+mn-lt"/>
              </a:rPr>
              <a:t>Rome</a:t>
            </a:r>
          </a:p>
          <a:p>
            <a:pPr algn="ctr"/>
            <a:r>
              <a:rPr lang="en-US" altLang="en-US" dirty="0">
                <a:latin typeface="+mn-lt"/>
              </a:rPr>
              <a:t>Col. 4:10</a:t>
            </a:r>
          </a:p>
        </p:txBody>
      </p:sp>
      <p:sp>
        <p:nvSpPr>
          <p:cNvPr id="3092" name="Text Box 19"/>
          <p:cNvSpPr txBox="1">
            <a:spLocks noChangeArrowheads="1"/>
          </p:cNvSpPr>
          <p:nvPr/>
        </p:nvSpPr>
        <p:spPr bwMode="auto">
          <a:xfrm>
            <a:off x="4876800" y="3111500"/>
            <a:ext cx="14511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mn-lt"/>
              </a:rPr>
              <a:t>Peter</a:t>
            </a:r>
          </a:p>
          <a:p>
            <a:r>
              <a:rPr lang="en-US" altLang="en-US">
                <a:latin typeface="+mn-lt"/>
              </a:rPr>
              <a:t>killed</a:t>
            </a:r>
          </a:p>
          <a:p>
            <a:r>
              <a:rPr lang="en-US" altLang="en-US">
                <a:latin typeface="+mn-lt"/>
              </a:rPr>
              <a:t>(tradition)</a:t>
            </a:r>
          </a:p>
        </p:txBody>
      </p:sp>
      <p:sp>
        <p:nvSpPr>
          <p:cNvPr id="3093" name="Line 20"/>
          <p:cNvSpPr>
            <a:spLocks noChangeShapeType="1"/>
          </p:cNvSpPr>
          <p:nvPr/>
        </p:nvSpPr>
        <p:spPr bwMode="auto">
          <a:xfrm>
            <a:off x="5029200" y="2794000"/>
            <a:ext cx="0" cy="317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Text Box 21"/>
          <p:cNvSpPr txBox="1">
            <a:spLocks noChangeArrowheads="1"/>
          </p:cNvSpPr>
          <p:nvPr/>
        </p:nvSpPr>
        <p:spPr bwMode="auto">
          <a:xfrm>
            <a:off x="7040564" y="3111500"/>
            <a:ext cx="14511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mn-lt"/>
              </a:rPr>
              <a:t>Paul</a:t>
            </a:r>
          </a:p>
          <a:p>
            <a:r>
              <a:rPr lang="en-US" altLang="en-US">
                <a:latin typeface="+mn-lt"/>
              </a:rPr>
              <a:t>killed</a:t>
            </a:r>
          </a:p>
          <a:p>
            <a:r>
              <a:rPr lang="en-US" altLang="en-US">
                <a:latin typeface="+mn-lt"/>
              </a:rPr>
              <a:t>(tradition)</a:t>
            </a:r>
          </a:p>
        </p:txBody>
      </p:sp>
      <p:sp>
        <p:nvSpPr>
          <p:cNvPr id="3095" name="Line 22"/>
          <p:cNvSpPr>
            <a:spLocks noChangeShapeType="1"/>
          </p:cNvSpPr>
          <p:nvPr/>
        </p:nvSpPr>
        <p:spPr bwMode="auto">
          <a:xfrm>
            <a:off x="7391400" y="2794000"/>
            <a:ext cx="0" cy="317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Text Box 23"/>
          <p:cNvSpPr txBox="1">
            <a:spLocks noChangeArrowheads="1"/>
          </p:cNvSpPr>
          <p:nvPr/>
        </p:nvSpPr>
        <p:spPr bwMode="auto">
          <a:xfrm>
            <a:off x="5557917" y="317500"/>
            <a:ext cx="10999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latin typeface="+mn-lt"/>
              </a:rPr>
              <a:t>Jewish </a:t>
            </a:r>
          </a:p>
          <a:p>
            <a:pPr algn="ctr"/>
            <a:r>
              <a:rPr lang="en-US" altLang="en-US">
                <a:latin typeface="+mn-lt"/>
              </a:rPr>
              <a:t>War</a:t>
            </a:r>
          </a:p>
          <a:p>
            <a:pPr algn="ctr"/>
            <a:r>
              <a:rPr lang="en-US" altLang="en-US">
                <a:latin typeface="+mn-lt"/>
              </a:rPr>
              <a:t>begins</a:t>
            </a:r>
          </a:p>
        </p:txBody>
      </p:sp>
      <p:sp>
        <p:nvSpPr>
          <p:cNvPr id="3097" name="Line 24"/>
          <p:cNvSpPr>
            <a:spLocks noChangeShapeType="1"/>
          </p:cNvSpPr>
          <p:nvPr/>
        </p:nvSpPr>
        <p:spPr bwMode="auto">
          <a:xfrm flipV="1">
            <a:off x="6096000" y="14605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Text Box 25"/>
          <p:cNvSpPr txBox="1">
            <a:spLocks noChangeArrowheads="1"/>
          </p:cNvSpPr>
          <p:nvPr/>
        </p:nvSpPr>
        <p:spPr bwMode="auto">
          <a:xfrm>
            <a:off x="7319976" y="317500"/>
            <a:ext cx="14430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a:latin typeface="+mn-lt"/>
              </a:rPr>
              <a:t>Jerusalem</a:t>
            </a:r>
          </a:p>
          <a:p>
            <a:pPr algn="r"/>
            <a:r>
              <a:rPr lang="en-US" altLang="en-US">
                <a:latin typeface="+mn-lt"/>
              </a:rPr>
              <a:t>destroyed</a:t>
            </a:r>
          </a:p>
        </p:txBody>
      </p:sp>
      <p:sp>
        <p:nvSpPr>
          <p:cNvPr id="3099" name="Line 26"/>
          <p:cNvSpPr>
            <a:spLocks noChangeShapeType="1"/>
          </p:cNvSpPr>
          <p:nvPr/>
        </p:nvSpPr>
        <p:spPr bwMode="auto">
          <a:xfrm flipV="1">
            <a:off x="8458200" y="10795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Line 27"/>
          <p:cNvSpPr>
            <a:spLocks noChangeShapeType="1"/>
          </p:cNvSpPr>
          <p:nvPr/>
        </p:nvSpPr>
        <p:spPr bwMode="auto">
          <a:xfrm>
            <a:off x="3200400" y="2857500"/>
            <a:ext cx="0" cy="127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Text Box 28"/>
          <p:cNvSpPr txBox="1">
            <a:spLocks noChangeArrowheads="1"/>
          </p:cNvSpPr>
          <p:nvPr/>
        </p:nvSpPr>
        <p:spPr bwMode="auto">
          <a:xfrm>
            <a:off x="6522110" y="4311829"/>
            <a:ext cx="159954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altLang="en-US" dirty="0">
                <a:latin typeface="+mn-lt"/>
              </a:rPr>
              <a:t>Mark</a:t>
            </a:r>
          </a:p>
          <a:p>
            <a:pPr>
              <a:lnSpc>
                <a:spcPct val="80000"/>
              </a:lnSpc>
            </a:pPr>
            <a:r>
              <a:rPr lang="en-US" altLang="en-US" dirty="0">
                <a:latin typeface="+mn-lt"/>
              </a:rPr>
              <a:t>called to</a:t>
            </a:r>
          </a:p>
          <a:p>
            <a:pPr>
              <a:lnSpc>
                <a:spcPct val="80000"/>
              </a:lnSpc>
            </a:pPr>
            <a:r>
              <a:rPr lang="en-US" altLang="en-US" dirty="0">
                <a:latin typeface="+mn-lt"/>
              </a:rPr>
              <a:t>Rome</a:t>
            </a:r>
          </a:p>
          <a:p>
            <a:pPr>
              <a:lnSpc>
                <a:spcPct val="80000"/>
              </a:lnSpc>
            </a:pPr>
            <a:r>
              <a:rPr lang="en-US" altLang="en-US" dirty="0">
                <a:latin typeface="+mn-lt"/>
              </a:rPr>
              <a:t>2 Tim. 4:11</a:t>
            </a:r>
          </a:p>
        </p:txBody>
      </p:sp>
      <p:sp>
        <p:nvSpPr>
          <p:cNvPr id="3102" name="Line 29"/>
          <p:cNvSpPr>
            <a:spLocks noChangeShapeType="1"/>
          </p:cNvSpPr>
          <p:nvPr/>
        </p:nvSpPr>
        <p:spPr bwMode="auto">
          <a:xfrm flipV="1">
            <a:off x="7010400" y="2857500"/>
            <a:ext cx="0" cy="139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Text Box 30"/>
          <p:cNvSpPr txBox="1">
            <a:spLocks noChangeArrowheads="1"/>
          </p:cNvSpPr>
          <p:nvPr/>
        </p:nvSpPr>
        <p:spPr bwMode="auto">
          <a:xfrm>
            <a:off x="3826037" y="3302000"/>
            <a:ext cx="9188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0070C0"/>
                </a:solidFill>
                <a:latin typeface="+mn-lt"/>
              </a:rPr>
              <a:t>2 Pet.</a:t>
            </a:r>
          </a:p>
          <a:p>
            <a:pPr algn="ctr"/>
            <a:r>
              <a:rPr lang="en-US" altLang="en-US" b="1" dirty="0">
                <a:solidFill>
                  <a:srgbClr val="0070C0"/>
                </a:solidFill>
                <a:latin typeface="+mn-lt"/>
              </a:rPr>
              <a:t>?</a:t>
            </a:r>
          </a:p>
        </p:txBody>
      </p:sp>
      <p:sp>
        <p:nvSpPr>
          <p:cNvPr id="3104" name="Line 31"/>
          <p:cNvSpPr>
            <a:spLocks noChangeShapeType="1"/>
          </p:cNvSpPr>
          <p:nvPr/>
        </p:nvSpPr>
        <p:spPr bwMode="auto">
          <a:xfrm>
            <a:off x="4495800" y="2794000"/>
            <a:ext cx="0"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 name="Text Box 32"/>
          <p:cNvSpPr txBox="1">
            <a:spLocks noChangeArrowheads="1"/>
          </p:cNvSpPr>
          <p:nvPr/>
        </p:nvSpPr>
        <p:spPr bwMode="auto">
          <a:xfrm>
            <a:off x="1237541" y="3048000"/>
            <a:ext cx="142699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b="1" dirty="0">
                <a:solidFill>
                  <a:srgbClr val="0070C0"/>
                </a:solidFill>
                <a:latin typeface="+mn-lt"/>
              </a:rPr>
              <a:t>1 Peter</a:t>
            </a:r>
          </a:p>
          <a:p>
            <a:pPr algn="ctr"/>
            <a:r>
              <a:rPr lang="en-US" altLang="en-US" sz="3200" b="1" dirty="0">
                <a:solidFill>
                  <a:srgbClr val="0070C0"/>
                </a:solidFill>
                <a:latin typeface="+mn-lt"/>
              </a:rPr>
              <a:t>?</a:t>
            </a:r>
          </a:p>
        </p:txBody>
      </p:sp>
    </p:spTree>
    <p:extLst>
      <p:ext uri="{BB962C8B-B14F-4D97-AF65-F5344CB8AC3E}">
        <p14:creationId xmlns:p14="http://schemas.microsoft.com/office/powerpoint/2010/main" val="1622092788"/>
      </p:ext>
    </p:extLst>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Stand Firm &amp; Be Stirred Up</a:t>
            </a:r>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2"/>
          <a:stretch>
            <a:fillRect/>
          </a:stretch>
        </p:blipFill>
        <p:spPr>
          <a:xfrm>
            <a:off x="0" y="-1"/>
            <a:ext cx="9144000" cy="5715001"/>
          </a:xfrm>
          <a:prstGeom prst="rect">
            <a:avLst/>
          </a:prstGeom>
        </p:spPr>
      </p:pic>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ackground.jpg"/>
          <p:cNvPicPr>
            <a:picLocks noChangeAspect="1"/>
          </p:cNvPicPr>
          <p:nvPr/>
        </p:nvPicPr>
        <p:blipFill>
          <a:blip r:embed="rId2"/>
          <a:stretch>
            <a:fillRect/>
          </a:stretch>
        </p:blipFill>
        <p:spPr>
          <a:xfrm>
            <a:off x="0" y="0"/>
            <a:ext cx="9144000" cy="5715000"/>
          </a:xfrm>
          <a:prstGeom prst="rect">
            <a:avLst/>
          </a:prstGeom>
        </p:spPr>
      </p:pic>
      <p:sp>
        <p:nvSpPr>
          <p:cNvPr id="2" name="Title 1"/>
          <p:cNvSpPr>
            <a:spLocks noGrp="1"/>
          </p:cNvSpPr>
          <p:nvPr>
            <p:ph type="title"/>
          </p:nvPr>
        </p:nvSpPr>
        <p:spPr>
          <a:xfrm>
            <a:off x="457200" y="659029"/>
            <a:ext cx="8229600" cy="952500"/>
          </a:xfrm>
        </p:spPr>
        <p:txBody>
          <a:bodyPr/>
          <a:lstStyle/>
          <a:p>
            <a:endParaRPr lang="en-US" dirty="0">
              <a:solidFill>
                <a:schemeClr val="bg2"/>
              </a:solidFill>
            </a:endParaRPr>
          </a:p>
        </p:txBody>
      </p:sp>
      <p:sp>
        <p:nvSpPr>
          <p:cNvPr id="3" name="Content Placeholder 2"/>
          <p:cNvSpPr>
            <a:spLocks noGrp="1"/>
          </p:cNvSpPr>
          <p:nvPr>
            <p:ph idx="1"/>
          </p:nvPr>
        </p:nvSpPr>
        <p:spPr>
          <a:xfrm>
            <a:off x="457200" y="1935726"/>
            <a:ext cx="8229600" cy="3169410"/>
          </a:xfrm>
        </p:spPr>
        <p:txBody>
          <a:bodyPr/>
          <a:lstStyle/>
          <a:p>
            <a:endParaRPr lang="en-US" dirty="0">
              <a:solidFill>
                <a:srgbClr val="EEECE1"/>
              </a:solidFill>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685800" y="762000"/>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600" dirty="0">
                <a:solidFill>
                  <a:srgbClr val="7030A0"/>
                </a:solidFill>
              </a:rPr>
              <a:t>English Standard Version</a:t>
            </a:r>
          </a:p>
        </p:txBody>
      </p:sp>
      <p:sp>
        <p:nvSpPr>
          <p:cNvPr id="123907" name="Rectangle 3"/>
          <p:cNvSpPr>
            <a:spLocks noGrp="1" noChangeArrowheads="1"/>
          </p:cNvSpPr>
          <p:nvPr>
            <p:ph type="body" sz="half" idx="1"/>
          </p:nvPr>
        </p:nvSpPr>
        <p:spPr>
          <a:xfrm>
            <a:off x="1066800" y="1260475"/>
            <a:ext cx="7162800" cy="635000"/>
          </a:xfrm>
          <a:ln/>
          <a:extLst>
            <a:ext uri="{91240B29-F687-4F45-9708-019B960494DF}">
              <a14:hiddenLine xmlns:a14="http://schemas.microsoft.com/office/drawing/2010/main" w="28575" cmpd="sng">
                <a:solidFill>
                  <a:schemeClr val="tx2"/>
                </a:solidFill>
                <a:miter lim="800000"/>
                <a:headEnd/>
                <a:tailEnd/>
              </a14:hiddenLine>
            </a:ext>
          </a:extLst>
        </p:spPr>
        <p:txBody>
          <a:bodyPr>
            <a:noAutofit/>
          </a:bodyPr>
          <a:lstStyle/>
          <a:p>
            <a:pPr marL="0" indent="0">
              <a:spcBef>
                <a:spcPct val="0"/>
              </a:spcBef>
              <a:buClr>
                <a:schemeClr val="tx1"/>
              </a:buClr>
              <a:buSzPct val="95000"/>
              <a:buFontTx/>
              <a:buNone/>
            </a:pPr>
            <a:r>
              <a:rPr lang="en-US" altLang="en-US" i="1" dirty="0">
                <a:latin typeface="+mn-lt"/>
              </a:rPr>
              <a:t>To those who have obtained a faith of </a:t>
            </a:r>
            <a:r>
              <a:rPr lang="en-US" altLang="en-US" b="1" i="1" dirty="0">
                <a:solidFill>
                  <a:srgbClr val="7030A0"/>
                </a:solidFill>
                <a:latin typeface="+mn-lt"/>
              </a:rPr>
              <a:t>equal standing</a:t>
            </a:r>
            <a:r>
              <a:rPr lang="en-US" altLang="en-US" i="1" dirty="0">
                <a:latin typeface="+mn-lt"/>
              </a:rPr>
              <a:t> with ours by the righteousness of our God and Savior Jesus Christ:</a:t>
            </a:r>
            <a:br>
              <a:rPr lang="en-US" altLang="en-US" i="1" dirty="0">
                <a:effectLst/>
                <a:latin typeface="+mn-lt"/>
              </a:rPr>
            </a:br>
            <a:br>
              <a:rPr lang="en-US" altLang="en-US" sz="4400" dirty="0">
                <a:effectLst/>
                <a:latin typeface="+mn-lt"/>
              </a:rPr>
            </a:br>
            <a:endParaRPr lang="en-US" altLang="en-US" sz="4400" dirty="0">
              <a:effectLst/>
              <a:latin typeface="+mn-lt"/>
            </a:endParaRPr>
          </a:p>
        </p:txBody>
      </p:sp>
      <p:sp>
        <p:nvSpPr>
          <p:cNvPr id="123908" name="Rectangle 4"/>
          <p:cNvSpPr>
            <a:spLocks noChangeArrowheads="1"/>
          </p:cNvSpPr>
          <p:nvPr/>
        </p:nvSpPr>
        <p:spPr bwMode="auto">
          <a:xfrm>
            <a:off x="381000" y="-7441"/>
            <a:ext cx="8637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dirty="0">
                <a:latin typeface="+mn-lt"/>
              </a:rPr>
              <a:t>II Peter Introduction</a:t>
            </a:r>
          </a:p>
        </p:txBody>
      </p:sp>
      <p:sp>
        <p:nvSpPr>
          <p:cNvPr id="123909" name="Text Box 5"/>
          <p:cNvSpPr txBox="1">
            <a:spLocks noChangeArrowheads="1"/>
          </p:cNvSpPr>
          <p:nvPr/>
        </p:nvSpPr>
        <p:spPr bwMode="auto">
          <a:xfrm>
            <a:off x="723900" y="2665193"/>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600" dirty="0">
                <a:solidFill>
                  <a:srgbClr val="7030A0"/>
                </a:solidFill>
              </a:rPr>
              <a:t>New King James Version</a:t>
            </a:r>
          </a:p>
        </p:txBody>
      </p:sp>
      <p:sp>
        <p:nvSpPr>
          <p:cNvPr id="123910" name="Rectangle 6"/>
          <p:cNvSpPr>
            <a:spLocks noChangeArrowheads="1"/>
          </p:cNvSpPr>
          <p:nvPr/>
        </p:nvSpPr>
        <p:spPr bwMode="auto">
          <a:xfrm>
            <a:off x="1104900" y="3175000"/>
            <a:ext cx="69342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914400" indent="-45720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295400" indent="-3810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714500" indent="-3429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171700" indent="-3429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6289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30861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5433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4000500" indent="-3429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marL="0" indent="0">
              <a:spcBef>
                <a:spcPct val="0"/>
              </a:spcBef>
              <a:buClr>
                <a:schemeClr val="tx1"/>
              </a:buClr>
              <a:buSzPct val="95000"/>
              <a:buNone/>
            </a:pPr>
            <a:r>
              <a:rPr lang="en-US" altLang="en-US" i="1" dirty="0">
                <a:effectLst/>
                <a:latin typeface="+mn-lt"/>
              </a:rPr>
              <a:t>To those who have obtained </a:t>
            </a:r>
            <a:r>
              <a:rPr lang="en-US" altLang="en-US" b="1" i="1" dirty="0">
                <a:solidFill>
                  <a:srgbClr val="7030A0"/>
                </a:solidFill>
                <a:effectLst/>
                <a:latin typeface="+mn-lt"/>
              </a:rPr>
              <a:t>like precious </a:t>
            </a:r>
            <a:r>
              <a:rPr lang="en-US" altLang="en-US" i="1" dirty="0">
                <a:effectLst/>
                <a:latin typeface="+mn-lt"/>
              </a:rPr>
              <a:t>faith with us by the righteousness of our God and Savior Jesus Christ</a:t>
            </a:r>
            <a:br>
              <a:rPr lang="en-US" altLang="en-US" i="1" dirty="0">
                <a:effectLst/>
                <a:latin typeface="+mn-lt"/>
              </a:rPr>
            </a:br>
            <a:br>
              <a:rPr lang="en-US" altLang="en-US" i="1" dirty="0">
                <a:effectLst/>
                <a:latin typeface="+mn-lt"/>
              </a:rPr>
            </a:br>
            <a:br>
              <a:rPr lang="en-US" altLang="en-US" sz="4400" dirty="0">
                <a:effectLst/>
                <a:latin typeface="+mn-lt"/>
              </a:rPr>
            </a:br>
            <a:endParaRPr lang="en-US" altLang="en-US" sz="4400" dirty="0">
              <a:effectLst/>
              <a:latin typeface="+mn-lt"/>
            </a:endParaRPr>
          </a:p>
        </p:txBody>
      </p:sp>
    </p:spTree>
    <p:extLst>
      <p:ext uri="{BB962C8B-B14F-4D97-AF65-F5344CB8AC3E}">
        <p14:creationId xmlns:p14="http://schemas.microsoft.com/office/powerpoint/2010/main" val="232793546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3907">
                                            <p:txEl>
                                              <p:pRg st="0" end="0"/>
                                            </p:txEl>
                                          </p:spTgt>
                                        </p:tgtEl>
                                        <p:attrNameLst>
                                          <p:attrName>style.visibility</p:attrName>
                                        </p:attrNameLst>
                                      </p:cBhvr>
                                      <p:to>
                                        <p:strVal val="visible"/>
                                      </p:to>
                                    </p:set>
                                    <p:animEffect transition="in" filter="dissolve">
                                      <p:cBhvr>
                                        <p:cTn id="11" dur="500"/>
                                        <p:tgtEl>
                                          <p:spTgt spid="12390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390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3910">
                                            <p:txEl>
                                              <p:pRg st="0" end="0"/>
                                            </p:txEl>
                                          </p:spTgt>
                                        </p:tgtEl>
                                        <p:attrNameLst>
                                          <p:attrName>style.visibility</p:attrName>
                                        </p:attrNameLst>
                                      </p:cBhvr>
                                      <p:to>
                                        <p:strVal val="visible"/>
                                      </p:to>
                                    </p:set>
                                    <p:animEffect transition="in" filter="dissolve">
                                      <p:cBhvr>
                                        <p:cTn id="20" dur="500"/>
                                        <p:tgtEl>
                                          <p:spTgt spid="1239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build="p" autoUpdateAnimBg="0"/>
      <p:bldP spid="123909" grpId="0"/>
      <p:bldP spid="12391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b="1" dirty="0">
                <a:solidFill>
                  <a:schemeClr val="accent4">
                    <a:lumMod val="75000"/>
                  </a:schemeClr>
                </a:solidFill>
                <a:latin typeface="+mn-lt"/>
              </a:rPr>
              <a:t>Contrast Between I and II Peter</a:t>
            </a:r>
          </a:p>
        </p:txBody>
      </p:sp>
      <p:sp>
        <p:nvSpPr>
          <p:cNvPr id="37891" name="Rectangle 3"/>
          <p:cNvSpPr>
            <a:spLocks noGrp="1" noChangeArrowheads="1"/>
          </p:cNvSpPr>
          <p:nvPr>
            <p:ph type="body" idx="1"/>
          </p:nvPr>
        </p:nvSpPr>
        <p:spPr>
          <a:xfrm>
            <a:off x="457200" y="1209940"/>
            <a:ext cx="8229600" cy="3771636"/>
          </a:xfrm>
        </p:spPr>
        <p:txBody>
          <a:bodyPr>
            <a:normAutofit/>
          </a:bodyPr>
          <a:lstStyle/>
          <a:p>
            <a:pPr eaLnBrk="1" hangingPunct="1">
              <a:buFontTx/>
              <a:buNone/>
              <a:tabLst>
                <a:tab pos="3152775" algn="l"/>
                <a:tab pos="7483475" algn="r"/>
              </a:tabLst>
            </a:pPr>
            <a:r>
              <a:rPr lang="en-US" altLang="en-US" sz="2400" dirty="0">
                <a:latin typeface="+mn-lt"/>
              </a:rPr>
              <a:t>		</a:t>
            </a:r>
            <a:r>
              <a:rPr lang="en-US" altLang="en-US" sz="2400" b="1" u="sng" dirty="0">
                <a:latin typeface="+mn-lt"/>
              </a:rPr>
              <a:t>First Peter</a:t>
            </a:r>
            <a:r>
              <a:rPr lang="en-US" altLang="en-US" sz="2400" dirty="0">
                <a:latin typeface="+mn-lt"/>
              </a:rPr>
              <a:t>	</a:t>
            </a:r>
            <a:r>
              <a:rPr lang="en-US" altLang="en-US" sz="2400" b="1" u="sng" dirty="0">
                <a:latin typeface="+mn-lt"/>
              </a:rPr>
              <a:t>Second Peter</a:t>
            </a:r>
          </a:p>
          <a:p>
            <a:pPr eaLnBrk="1" hangingPunct="1">
              <a:tabLst>
                <a:tab pos="3152775" algn="l"/>
                <a:tab pos="7483475" algn="r"/>
              </a:tabLst>
            </a:pPr>
            <a:endParaRPr lang="en-US" altLang="en-US" sz="2400" u="sng" dirty="0">
              <a:latin typeface="+mn-lt"/>
            </a:endParaRPr>
          </a:p>
          <a:p>
            <a:pPr eaLnBrk="1" hangingPunct="1">
              <a:tabLst>
                <a:tab pos="3152775" algn="l"/>
                <a:tab pos="7483475" algn="r"/>
              </a:tabLst>
            </a:pPr>
            <a:r>
              <a:rPr lang="en-US" altLang="en-US" sz="2400" dirty="0">
                <a:latin typeface="+mn-lt"/>
              </a:rPr>
              <a:t>Challenge:	Persecution	False Teaching</a:t>
            </a:r>
          </a:p>
          <a:p>
            <a:pPr eaLnBrk="1" hangingPunct="1">
              <a:tabLst>
                <a:tab pos="3152775" algn="l"/>
                <a:tab pos="7483475" algn="r"/>
              </a:tabLst>
            </a:pPr>
            <a:endParaRPr lang="en-US" altLang="en-US" sz="2400" dirty="0">
              <a:latin typeface="+mn-lt"/>
            </a:endParaRPr>
          </a:p>
          <a:p>
            <a:pPr eaLnBrk="1" hangingPunct="1">
              <a:tabLst>
                <a:tab pos="3152775" algn="l"/>
                <a:tab pos="7486650" algn="r"/>
              </a:tabLst>
            </a:pPr>
            <a:r>
              <a:rPr lang="en-US" altLang="en-US" sz="2400" dirty="0">
                <a:latin typeface="+mn-lt"/>
              </a:rPr>
              <a:t>Source:	Outside                       Inside</a:t>
            </a:r>
          </a:p>
          <a:p>
            <a:pPr eaLnBrk="1" hangingPunct="1">
              <a:tabLst>
                <a:tab pos="3152775" algn="l"/>
                <a:tab pos="7483475" algn="r"/>
              </a:tabLst>
            </a:pPr>
            <a:endParaRPr lang="en-US" altLang="en-US" sz="2400" dirty="0">
              <a:latin typeface="+mn-lt"/>
            </a:endParaRPr>
          </a:p>
          <a:p>
            <a:pPr eaLnBrk="1" hangingPunct="1">
              <a:tabLst>
                <a:tab pos="3152775" algn="l"/>
                <a:tab pos="7483475" algn="r"/>
              </a:tabLst>
            </a:pPr>
            <a:r>
              <a:rPr lang="en-US" altLang="en-US" sz="2400" dirty="0">
                <a:latin typeface="+mn-lt"/>
              </a:rPr>
              <a:t>Key to Overcoming:	Hope of Glory /         Knowledge</a:t>
            </a:r>
            <a:br>
              <a:rPr lang="en-US" altLang="en-US" sz="2400" dirty="0">
                <a:latin typeface="+mn-lt"/>
              </a:rPr>
            </a:br>
            <a:r>
              <a:rPr lang="en-US" altLang="en-US" sz="2400" dirty="0">
                <a:latin typeface="+mn-lt"/>
              </a:rPr>
              <a:t>	Faith</a:t>
            </a:r>
          </a:p>
        </p:txBody>
      </p:sp>
      <p:sp>
        <p:nvSpPr>
          <p:cNvPr id="37892" name="Rectangle 4"/>
          <p:cNvSpPr>
            <a:spLocks noChangeArrowheads="1"/>
          </p:cNvSpPr>
          <p:nvPr/>
        </p:nvSpPr>
        <p:spPr bwMode="auto">
          <a:xfrm>
            <a:off x="6073775" y="1695980"/>
            <a:ext cx="88900" cy="3161771"/>
          </a:xfrm>
          <a:prstGeom prst="rect">
            <a:avLst/>
          </a:prstGeom>
          <a:solidFill>
            <a:schemeClr val="accent4">
              <a:lumMod val="75000"/>
            </a:schemeClr>
          </a:solidFill>
          <a:ln>
            <a:noFill/>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latin typeface="+mn-lt"/>
            </a:endParaRPr>
          </a:p>
        </p:txBody>
      </p:sp>
      <p:sp>
        <p:nvSpPr>
          <p:cNvPr id="37893" name="Rectangle 5"/>
          <p:cNvSpPr>
            <a:spLocks noChangeArrowheads="1"/>
          </p:cNvSpPr>
          <p:nvPr/>
        </p:nvSpPr>
        <p:spPr bwMode="auto">
          <a:xfrm>
            <a:off x="3581400" y="1693334"/>
            <a:ext cx="88900" cy="3161771"/>
          </a:xfrm>
          <a:prstGeom prst="rect">
            <a:avLst/>
          </a:prstGeom>
          <a:solidFill>
            <a:schemeClr val="accent4">
              <a:lumMod val="75000"/>
            </a:schemeClr>
          </a:solidFill>
          <a:ln>
            <a:noFill/>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latin typeface="+mn-lt"/>
            </a:endParaRPr>
          </a:p>
        </p:txBody>
      </p:sp>
    </p:spTree>
    <p:extLst>
      <p:ext uri="{BB962C8B-B14F-4D97-AF65-F5344CB8AC3E}">
        <p14:creationId xmlns:p14="http://schemas.microsoft.com/office/powerpoint/2010/main" val="14523423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dissolve">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1">
                                            <p:txEl>
                                              <p:pRg st="4" end="4"/>
                                            </p:txEl>
                                          </p:spTgt>
                                        </p:tgtEl>
                                        <p:attrNameLst>
                                          <p:attrName>style.visibility</p:attrName>
                                        </p:attrNameLst>
                                      </p:cBhvr>
                                      <p:to>
                                        <p:strVal val="visible"/>
                                      </p:to>
                                    </p:set>
                                    <p:animEffect transition="in" filter="dissolve">
                                      <p:cBhvr>
                                        <p:cTn id="12" dur="500"/>
                                        <p:tgtEl>
                                          <p:spTgt spid="378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1">
                                            <p:txEl>
                                              <p:pRg st="6" end="6"/>
                                            </p:txEl>
                                          </p:spTgt>
                                        </p:tgtEl>
                                        <p:attrNameLst>
                                          <p:attrName>style.visibility</p:attrName>
                                        </p:attrNameLst>
                                      </p:cBhvr>
                                      <p:to>
                                        <p:strVal val="visible"/>
                                      </p:to>
                                    </p:set>
                                    <p:animEffect transition="in" filter="dissolve">
                                      <p:cBhvr>
                                        <p:cTn id="17"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b="1" dirty="0">
                <a:solidFill>
                  <a:srgbClr val="7030A0"/>
                </a:solidFill>
                <a:latin typeface="+mn-lt"/>
              </a:rPr>
              <a:t>Outline of II Peter</a:t>
            </a:r>
          </a:p>
        </p:txBody>
      </p:sp>
      <p:sp>
        <p:nvSpPr>
          <p:cNvPr id="40963" name="Rectangle 3"/>
          <p:cNvSpPr>
            <a:spLocks noGrp="1" noChangeArrowheads="1"/>
          </p:cNvSpPr>
          <p:nvPr>
            <p:ph type="body" sz="half" idx="1"/>
          </p:nvPr>
        </p:nvSpPr>
        <p:spPr>
          <a:xfrm>
            <a:off x="708025" y="1092200"/>
            <a:ext cx="3856038" cy="4064000"/>
          </a:xfrm>
        </p:spPr>
        <p:txBody>
          <a:bodyPr>
            <a:normAutofit fontScale="92500" lnSpcReduction="20000"/>
          </a:bodyPr>
          <a:lstStyle/>
          <a:p>
            <a:pPr eaLnBrk="1" hangingPunct="1">
              <a:lnSpc>
                <a:spcPct val="90000"/>
              </a:lnSpc>
            </a:pPr>
            <a:r>
              <a:rPr lang="en-US" altLang="en-US" sz="2400" dirty="0">
                <a:latin typeface="+mn-lt"/>
              </a:rPr>
              <a:t>Introduction (1:1–2)</a:t>
            </a:r>
          </a:p>
          <a:p>
            <a:pPr eaLnBrk="1" hangingPunct="1">
              <a:lnSpc>
                <a:spcPct val="90000"/>
              </a:lnSpc>
            </a:pPr>
            <a:r>
              <a:rPr lang="en-US" altLang="en-US" sz="2400" dirty="0">
                <a:latin typeface="+mn-lt"/>
              </a:rPr>
              <a:t>Call to Growth (1:3–11)</a:t>
            </a:r>
          </a:p>
          <a:p>
            <a:pPr lvl="1" eaLnBrk="1" hangingPunct="1">
              <a:lnSpc>
                <a:spcPct val="90000"/>
              </a:lnSpc>
            </a:pPr>
            <a:r>
              <a:rPr lang="en-US" altLang="en-US" sz="2000" dirty="0">
                <a:latin typeface="+mn-lt"/>
              </a:rPr>
              <a:t>God’s Gifts (1:3–4)</a:t>
            </a:r>
          </a:p>
          <a:p>
            <a:pPr lvl="1" eaLnBrk="1" hangingPunct="1">
              <a:lnSpc>
                <a:spcPct val="90000"/>
              </a:lnSpc>
            </a:pPr>
            <a:r>
              <a:rPr lang="en-US" altLang="en-US" sz="2000" dirty="0">
                <a:latin typeface="+mn-lt"/>
              </a:rPr>
              <a:t>Our Growth (1:5–7)</a:t>
            </a:r>
          </a:p>
          <a:p>
            <a:pPr lvl="1" eaLnBrk="1" hangingPunct="1">
              <a:lnSpc>
                <a:spcPct val="90000"/>
              </a:lnSpc>
            </a:pPr>
            <a:r>
              <a:rPr lang="en-US" altLang="en-US" sz="2000" dirty="0">
                <a:latin typeface="+mn-lt"/>
              </a:rPr>
              <a:t>Reasons to Grow (1:8–11)</a:t>
            </a:r>
          </a:p>
          <a:p>
            <a:pPr eaLnBrk="1" hangingPunct="1">
              <a:lnSpc>
                <a:spcPct val="90000"/>
              </a:lnSpc>
            </a:pPr>
            <a:r>
              <a:rPr lang="en-US" altLang="en-US" sz="2400" dirty="0">
                <a:latin typeface="+mn-lt"/>
              </a:rPr>
              <a:t>Certain Foundations </a:t>
            </a:r>
            <a:br>
              <a:rPr lang="en-US" altLang="en-US" sz="2400" dirty="0">
                <a:latin typeface="+mn-lt"/>
              </a:rPr>
            </a:br>
            <a:r>
              <a:rPr lang="en-US" altLang="en-US" sz="2400" dirty="0">
                <a:latin typeface="+mn-lt"/>
              </a:rPr>
              <a:t>(1:12–21)</a:t>
            </a:r>
          </a:p>
          <a:p>
            <a:pPr lvl="1" eaLnBrk="1" hangingPunct="1">
              <a:lnSpc>
                <a:spcPct val="90000"/>
              </a:lnSpc>
            </a:pPr>
            <a:r>
              <a:rPr lang="en-US" altLang="en-US" sz="2000" dirty="0">
                <a:latin typeface="+mn-lt"/>
              </a:rPr>
              <a:t>Eyewitness Testimony of Apostles (1:12–18)</a:t>
            </a:r>
          </a:p>
          <a:p>
            <a:pPr lvl="1" eaLnBrk="1" hangingPunct="1">
              <a:lnSpc>
                <a:spcPct val="90000"/>
              </a:lnSpc>
            </a:pPr>
            <a:r>
              <a:rPr lang="en-US" altLang="en-US" sz="2000" dirty="0">
                <a:latin typeface="+mn-lt"/>
              </a:rPr>
              <a:t>Confirmation of Prophecy (1:19–21)</a:t>
            </a:r>
          </a:p>
          <a:p>
            <a:pPr eaLnBrk="1" hangingPunct="1">
              <a:lnSpc>
                <a:spcPct val="90000"/>
              </a:lnSpc>
            </a:pPr>
            <a:r>
              <a:rPr lang="en-US" altLang="en-US" sz="2400" dirty="0">
                <a:latin typeface="+mn-lt"/>
              </a:rPr>
              <a:t>False Teachers (2:1–22)</a:t>
            </a:r>
          </a:p>
          <a:p>
            <a:pPr lvl="1" eaLnBrk="1" hangingPunct="1">
              <a:lnSpc>
                <a:spcPct val="90000"/>
              </a:lnSpc>
            </a:pPr>
            <a:r>
              <a:rPr lang="en-US" altLang="en-US" sz="2000" dirty="0">
                <a:latin typeface="+mn-lt"/>
              </a:rPr>
              <a:t>Prediction of their Coming (2:1–3)</a:t>
            </a:r>
          </a:p>
        </p:txBody>
      </p:sp>
      <p:sp>
        <p:nvSpPr>
          <p:cNvPr id="40964" name="Rectangle 4"/>
          <p:cNvSpPr>
            <a:spLocks noGrp="1" noChangeArrowheads="1"/>
          </p:cNvSpPr>
          <p:nvPr>
            <p:ph type="body" sz="half" idx="2"/>
          </p:nvPr>
        </p:nvSpPr>
        <p:spPr>
          <a:xfrm>
            <a:off x="4654551" y="1092200"/>
            <a:ext cx="4335463" cy="3429000"/>
          </a:xfrm>
        </p:spPr>
        <p:txBody>
          <a:bodyPr>
            <a:normAutofit fontScale="85000" lnSpcReduction="10000"/>
          </a:bodyPr>
          <a:lstStyle/>
          <a:p>
            <a:pPr eaLnBrk="1" hangingPunct="1">
              <a:lnSpc>
                <a:spcPct val="90000"/>
              </a:lnSpc>
            </a:pPr>
            <a:r>
              <a:rPr lang="en-US" altLang="en-US" sz="2400" dirty="0">
                <a:latin typeface="+mn-lt"/>
              </a:rPr>
              <a:t>False Teachers (2:1–22) – cont.</a:t>
            </a:r>
          </a:p>
          <a:p>
            <a:pPr lvl="1" eaLnBrk="1" hangingPunct="1">
              <a:lnSpc>
                <a:spcPct val="90000"/>
              </a:lnSpc>
            </a:pPr>
            <a:r>
              <a:rPr lang="en-US" altLang="en-US" sz="2000" dirty="0">
                <a:latin typeface="+mn-lt"/>
              </a:rPr>
              <a:t>Past Examples of God’s Judgment (2:4–10a)</a:t>
            </a:r>
          </a:p>
          <a:p>
            <a:pPr lvl="1" eaLnBrk="1" hangingPunct="1">
              <a:lnSpc>
                <a:spcPct val="90000"/>
              </a:lnSpc>
            </a:pPr>
            <a:r>
              <a:rPr lang="en-US" altLang="en-US" sz="2000" dirty="0">
                <a:latin typeface="+mn-lt"/>
              </a:rPr>
              <a:t>Description of their Activities (2:10b–19)</a:t>
            </a:r>
          </a:p>
          <a:p>
            <a:pPr lvl="1" eaLnBrk="1" hangingPunct="1">
              <a:lnSpc>
                <a:spcPct val="90000"/>
              </a:lnSpc>
            </a:pPr>
            <a:r>
              <a:rPr lang="en-US" altLang="en-US" sz="2000" dirty="0">
                <a:latin typeface="+mn-lt"/>
              </a:rPr>
              <a:t>Danger of Entanglement (2:19b–22)</a:t>
            </a:r>
          </a:p>
          <a:p>
            <a:pPr eaLnBrk="1" hangingPunct="1">
              <a:lnSpc>
                <a:spcPct val="90000"/>
              </a:lnSpc>
            </a:pPr>
            <a:r>
              <a:rPr lang="en-US" altLang="en-US" sz="2400" dirty="0">
                <a:latin typeface="+mn-lt"/>
              </a:rPr>
              <a:t>Reminder of the Lord’s Coming (3:1–16)</a:t>
            </a:r>
          </a:p>
          <a:p>
            <a:pPr lvl="1" eaLnBrk="1" hangingPunct="1">
              <a:lnSpc>
                <a:spcPct val="90000"/>
              </a:lnSpc>
            </a:pPr>
            <a:r>
              <a:rPr lang="en-US" altLang="en-US" sz="2000" dirty="0">
                <a:latin typeface="+mn-lt"/>
              </a:rPr>
              <a:t>Argument from the flood (3:1–7)</a:t>
            </a:r>
          </a:p>
          <a:p>
            <a:pPr lvl="1" eaLnBrk="1" hangingPunct="1">
              <a:lnSpc>
                <a:spcPct val="90000"/>
              </a:lnSpc>
            </a:pPr>
            <a:r>
              <a:rPr lang="en-US" altLang="en-US" sz="2000" dirty="0">
                <a:latin typeface="+mn-lt"/>
              </a:rPr>
              <a:t>Promise of the Day of the Lord (3:8–13)</a:t>
            </a:r>
          </a:p>
          <a:p>
            <a:pPr lvl="1" eaLnBrk="1" hangingPunct="1">
              <a:lnSpc>
                <a:spcPct val="90000"/>
              </a:lnSpc>
            </a:pPr>
            <a:r>
              <a:rPr lang="en-US" altLang="en-US" sz="2000" dirty="0">
                <a:latin typeface="+mn-lt"/>
              </a:rPr>
              <a:t>Admonition to Diligence (3:14–16)</a:t>
            </a:r>
          </a:p>
          <a:p>
            <a:pPr eaLnBrk="1" hangingPunct="1">
              <a:lnSpc>
                <a:spcPct val="90000"/>
              </a:lnSpc>
            </a:pPr>
            <a:r>
              <a:rPr lang="en-US" altLang="en-US" sz="2400" dirty="0">
                <a:latin typeface="+mn-lt"/>
              </a:rPr>
              <a:t>Conclusions (3:17–18)</a:t>
            </a:r>
          </a:p>
        </p:txBody>
      </p:sp>
    </p:spTree>
    <p:extLst>
      <p:ext uri="{BB962C8B-B14F-4D97-AF65-F5344CB8AC3E}">
        <p14:creationId xmlns:p14="http://schemas.microsoft.com/office/powerpoint/2010/main" val="157649867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dissolve">
                                      <p:cBhvr>
                                        <p:cTn id="12" dur="500"/>
                                        <p:tgtEl>
                                          <p:spTgt spid="4096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Effect transition="in" filter="dissolve">
                                      <p:cBhvr>
                                        <p:cTn id="15" dur="500"/>
                                        <p:tgtEl>
                                          <p:spTgt spid="4096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0963">
                                            <p:txEl>
                                              <p:pRg st="3" end="3"/>
                                            </p:txEl>
                                          </p:spTgt>
                                        </p:tgtEl>
                                        <p:attrNameLst>
                                          <p:attrName>style.visibility</p:attrName>
                                        </p:attrNameLst>
                                      </p:cBhvr>
                                      <p:to>
                                        <p:strVal val="visible"/>
                                      </p:to>
                                    </p:set>
                                    <p:animEffect transition="in" filter="dissolve">
                                      <p:cBhvr>
                                        <p:cTn id="18" dur="500"/>
                                        <p:tgtEl>
                                          <p:spTgt spid="4096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0963">
                                            <p:txEl>
                                              <p:pRg st="4" end="4"/>
                                            </p:txEl>
                                          </p:spTgt>
                                        </p:tgtEl>
                                        <p:attrNameLst>
                                          <p:attrName>style.visibility</p:attrName>
                                        </p:attrNameLst>
                                      </p:cBhvr>
                                      <p:to>
                                        <p:strVal val="visible"/>
                                      </p:to>
                                    </p:set>
                                    <p:animEffect transition="in" filter="dissolve">
                                      <p:cBhvr>
                                        <p:cTn id="21" dur="500"/>
                                        <p:tgtEl>
                                          <p:spTgt spid="4096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0963">
                                            <p:txEl>
                                              <p:pRg st="5" end="5"/>
                                            </p:txEl>
                                          </p:spTgt>
                                        </p:tgtEl>
                                        <p:attrNameLst>
                                          <p:attrName>style.visibility</p:attrName>
                                        </p:attrNameLst>
                                      </p:cBhvr>
                                      <p:to>
                                        <p:strVal val="visible"/>
                                      </p:to>
                                    </p:set>
                                    <p:animEffect transition="in" filter="dissolve">
                                      <p:cBhvr>
                                        <p:cTn id="26" dur="500"/>
                                        <p:tgtEl>
                                          <p:spTgt spid="4096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0963">
                                            <p:txEl>
                                              <p:pRg st="6" end="6"/>
                                            </p:txEl>
                                          </p:spTgt>
                                        </p:tgtEl>
                                        <p:attrNameLst>
                                          <p:attrName>style.visibility</p:attrName>
                                        </p:attrNameLst>
                                      </p:cBhvr>
                                      <p:to>
                                        <p:strVal val="visible"/>
                                      </p:to>
                                    </p:set>
                                    <p:animEffect transition="in" filter="dissolve">
                                      <p:cBhvr>
                                        <p:cTn id="29" dur="500"/>
                                        <p:tgtEl>
                                          <p:spTgt spid="4096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0963">
                                            <p:txEl>
                                              <p:pRg st="7" end="7"/>
                                            </p:txEl>
                                          </p:spTgt>
                                        </p:tgtEl>
                                        <p:attrNameLst>
                                          <p:attrName>style.visibility</p:attrName>
                                        </p:attrNameLst>
                                      </p:cBhvr>
                                      <p:to>
                                        <p:strVal val="visible"/>
                                      </p:to>
                                    </p:set>
                                    <p:animEffect transition="in" filter="dissolve">
                                      <p:cBhvr>
                                        <p:cTn id="32" dur="500"/>
                                        <p:tgtEl>
                                          <p:spTgt spid="4096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0963">
                                            <p:txEl>
                                              <p:pRg st="8" end="8"/>
                                            </p:txEl>
                                          </p:spTgt>
                                        </p:tgtEl>
                                        <p:attrNameLst>
                                          <p:attrName>style.visibility</p:attrName>
                                        </p:attrNameLst>
                                      </p:cBhvr>
                                      <p:to>
                                        <p:strVal val="visible"/>
                                      </p:to>
                                    </p:set>
                                    <p:animEffect transition="in" filter="dissolve">
                                      <p:cBhvr>
                                        <p:cTn id="37" dur="500"/>
                                        <p:tgtEl>
                                          <p:spTgt spid="40963">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963">
                                            <p:txEl>
                                              <p:pRg st="9" end="9"/>
                                            </p:txEl>
                                          </p:spTgt>
                                        </p:tgtEl>
                                        <p:attrNameLst>
                                          <p:attrName>style.visibility</p:attrName>
                                        </p:attrNameLst>
                                      </p:cBhvr>
                                      <p:to>
                                        <p:strVal val="visible"/>
                                      </p:to>
                                    </p:set>
                                    <p:animEffect transition="in" filter="dissolve">
                                      <p:cBhvr>
                                        <p:cTn id="40" dur="500"/>
                                        <p:tgtEl>
                                          <p:spTgt spid="4096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964">
                                            <p:txEl>
                                              <p:pRg st="0" end="0"/>
                                            </p:txEl>
                                          </p:spTgt>
                                        </p:tgtEl>
                                        <p:attrNameLst>
                                          <p:attrName>style.visibility</p:attrName>
                                        </p:attrNameLst>
                                      </p:cBhvr>
                                      <p:to>
                                        <p:strVal val="visible"/>
                                      </p:to>
                                    </p:set>
                                    <p:animEffect transition="in" filter="dissolve">
                                      <p:cBhvr>
                                        <p:cTn id="45" dur="500"/>
                                        <p:tgtEl>
                                          <p:spTgt spid="40964">
                                            <p:txEl>
                                              <p:pRg st="0" end="0"/>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0964">
                                            <p:txEl>
                                              <p:pRg st="1" end="1"/>
                                            </p:txEl>
                                          </p:spTgt>
                                        </p:tgtEl>
                                        <p:attrNameLst>
                                          <p:attrName>style.visibility</p:attrName>
                                        </p:attrNameLst>
                                      </p:cBhvr>
                                      <p:to>
                                        <p:strVal val="visible"/>
                                      </p:to>
                                    </p:set>
                                    <p:animEffect transition="in" filter="dissolve">
                                      <p:cBhvr>
                                        <p:cTn id="48" dur="500"/>
                                        <p:tgtEl>
                                          <p:spTgt spid="40964">
                                            <p:txEl>
                                              <p:pRg st="1" end="1"/>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0964">
                                            <p:txEl>
                                              <p:pRg st="2" end="2"/>
                                            </p:txEl>
                                          </p:spTgt>
                                        </p:tgtEl>
                                        <p:attrNameLst>
                                          <p:attrName>style.visibility</p:attrName>
                                        </p:attrNameLst>
                                      </p:cBhvr>
                                      <p:to>
                                        <p:strVal val="visible"/>
                                      </p:to>
                                    </p:set>
                                    <p:animEffect transition="in" filter="dissolve">
                                      <p:cBhvr>
                                        <p:cTn id="51" dur="500"/>
                                        <p:tgtEl>
                                          <p:spTgt spid="40964">
                                            <p:txEl>
                                              <p:pRg st="2" end="2"/>
                                            </p:tx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0964">
                                            <p:txEl>
                                              <p:pRg st="3" end="3"/>
                                            </p:txEl>
                                          </p:spTgt>
                                        </p:tgtEl>
                                        <p:attrNameLst>
                                          <p:attrName>style.visibility</p:attrName>
                                        </p:attrNameLst>
                                      </p:cBhvr>
                                      <p:to>
                                        <p:strVal val="visible"/>
                                      </p:to>
                                    </p:set>
                                    <p:animEffect transition="in" filter="dissolve">
                                      <p:cBhvr>
                                        <p:cTn id="54" dur="500"/>
                                        <p:tgtEl>
                                          <p:spTgt spid="40964">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0964">
                                            <p:txEl>
                                              <p:pRg st="4" end="4"/>
                                            </p:txEl>
                                          </p:spTgt>
                                        </p:tgtEl>
                                        <p:attrNameLst>
                                          <p:attrName>style.visibility</p:attrName>
                                        </p:attrNameLst>
                                      </p:cBhvr>
                                      <p:to>
                                        <p:strVal val="visible"/>
                                      </p:to>
                                    </p:set>
                                    <p:animEffect transition="in" filter="dissolve">
                                      <p:cBhvr>
                                        <p:cTn id="59" dur="500"/>
                                        <p:tgtEl>
                                          <p:spTgt spid="40964">
                                            <p:txEl>
                                              <p:pRg st="4" end="4"/>
                                            </p:txEl>
                                          </p:spTgt>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0964">
                                            <p:txEl>
                                              <p:pRg st="5" end="5"/>
                                            </p:txEl>
                                          </p:spTgt>
                                        </p:tgtEl>
                                        <p:attrNameLst>
                                          <p:attrName>style.visibility</p:attrName>
                                        </p:attrNameLst>
                                      </p:cBhvr>
                                      <p:to>
                                        <p:strVal val="visible"/>
                                      </p:to>
                                    </p:set>
                                    <p:animEffect transition="in" filter="dissolve">
                                      <p:cBhvr>
                                        <p:cTn id="62" dur="500"/>
                                        <p:tgtEl>
                                          <p:spTgt spid="40964">
                                            <p:txEl>
                                              <p:pRg st="5" end="5"/>
                                            </p:txEl>
                                          </p:spTgt>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40964">
                                            <p:txEl>
                                              <p:pRg st="6" end="6"/>
                                            </p:txEl>
                                          </p:spTgt>
                                        </p:tgtEl>
                                        <p:attrNameLst>
                                          <p:attrName>style.visibility</p:attrName>
                                        </p:attrNameLst>
                                      </p:cBhvr>
                                      <p:to>
                                        <p:strVal val="visible"/>
                                      </p:to>
                                    </p:set>
                                    <p:animEffect transition="in" filter="dissolve">
                                      <p:cBhvr>
                                        <p:cTn id="65" dur="500"/>
                                        <p:tgtEl>
                                          <p:spTgt spid="40964">
                                            <p:txEl>
                                              <p:pRg st="6" end="6"/>
                                            </p:txEl>
                                          </p:spTgt>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0964">
                                            <p:txEl>
                                              <p:pRg st="7" end="7"/>
                                            </p:txEl>
                                          </p:spTgt>
                                        </p:tgtEl>
                                        <p:attrNameLst>
                                          <p:attrName>style.visibility</p:attrName>
                                        </p:attrNameLst>
                                      </p:cBhvr>
                                      <p:to>
                                        <p:strVal val="visible"/>
                                      </p:to>
                                    </p:set>
                                    <p:animEffect transition="in" filter="dissolve">
                                      <p:cBhvr>
                                        <p:cTn id="68" dur="500"/>
                                        <p:tgtEl>
                                          <p:spTgt spid="40964">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40964">
                                            <p:txEl>
                                              <p:pRg st="8" end="8"/>
                                            </p:txEl>
                                          </p:spTgt>
                                        </p:tgtEl>
                                        <p:attrNameLst>
                                          <p:attrName>style.visibility</p:attrName>
                                        </p:attrNameLst>
                                      </p:cBhvr>
                                      <p:to>
                                        <p:strVal val="visible"/>
                                      </p:to>
                                    </p:set>
                                    <p:animEffect transition="in" filter="dissolve">
                                      <p:cBhvr>
                                        <p:cTn id="73" dur="500"/>
                                        <p:tgtEl>
                                          <p:spTgt spid="409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40964" grpId="0" build="p"/>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1926</TotalTime>
  <Words>4008</Words>
  <Application>Microsoft Office PowerPoint</Application>
  <PresentationFormat>On-screen Show (16:10)</PresentationFormat>
  <Paragraphs>869</Paragraphs>
  <Slides>61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Tahoma</vt:lpstr>
      <vt:lpstr>Times New Roman</vt:lpstr>
      <vt:lpstr>Wingdings</vt:lpstr>
      <vt:lpstr>Default Theme</vt:lpstr>
      <vt:lpstr>PowerPoint Presentation</vt:lpstr>
      <vt:lpstr>Stand Firm &amp; Be Stirred Up</vt:lpstr>
      <vt:lpstr>Class Lesson Schedule</vt:lpstr>
      <vt:lpstr>Stand Firm and Be Stirred Up – I and II Peter, Jude</vt:lpstr>
      <vt:lpstr>Introduction to II Peter compared to I Peter</vt:lpstr>
      <vt:lpstr>PowerPoint Presentation</vt:lpstr>
      <vt:lpstr>PowerPoint Presentation</vt:lpstr>
      <vt:lpstr>Contrast Between I and II Peter</vt:lpstr>
      <vt:lpstr>Outline of II Peter</vt:lpstr>
      <vt:lpstr>PowerPoint Presentation</vt:lpstr>
      <vt:lpstr>Introduction to II Peter &amp; Jude</vt:lpstr>
      <vt:lpstr>Jude Who?</vt:lpstr>
      <vt:lpstr>Outline of Jude</vt:lpstr>
      <vt:lpstr>Similarities Between II Peter and Jude</vt:lpstr>
      <vt:lpstr>Relationship of II Peter and Jude</vt:lpstr>
      <vt:lpstr>Differences Between II Peter and Jude</vt:lpstr>
      <vt:lpstr>Stand Firm and Be Stirred Up – I and II Peter, Jude</vt:lpstr>
      <vt:lpstr>Similarities in II Peter 2 &amp; Jude</vt:lpstr>
      <vt:lpstr>Differences in II Peter 2 &amp; Jude</vt:lpstr>
      <vt:lpstr>Relationship of II Peter &amp; Jude</vt:lpstr>
      <vt:lpstr>PowerPoint Presentation</vt:lpstr>
      <vt:lpstr>False Teachers (II Pet &amp; Jude)  </vt:lpstr>
      <vt:lpstr>Introduction to First Peter</vt:lpstr>
      <vt:lpstr>PowerPoint Presentation</vt:lpstr>
      <vt:lpstr>Introduction to First Peter</vt:lpstr>
      <vt:lpstr>Nature of Persecution in First Peter</vt:lpstr>
      <vt:lpstr>Theme of First Peter</vt:lpstr>
      <vt:lpstr>Peter’s Experience in Relationship to the Theme of First Peter</vt:lpstr>
      <vt:lpstr>PowerPoint Presentation</vt:lpstr>
      <vt:lpstr>PowerPoint Presentation</vt:lpstr>
      <vt:lpstr>PowerPoint Presentation</vt:lpstr>
      <vt:lpstr>The Great Salvation  (I Pet 1:1-12)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Events During Peter’s Life</vt:lpstr>
      <vt:lpstr>Key Events During Peter’s Life</vt:lpstr>
      <vt:lpstr>PowerPoint Presentation</vt:lpstr>
      <vt:lpstr>PowerPoint Presentation</vt:lpstr>
      <vt:lpstr>PowerPoint Presentation</vt:lpstr>
      <vt:lpstr>PowerPoint Presentation</vt:lpstr>
      <vt:lpstr>Introduction to First Peter</vt:lpstr>
      <vt:lpstr>PowerPoint Presentation</vt:lpstr>
      <vt:lpstr>Introduction to First Peter</vt:lpstr>
      <vt:lpstr>Nature of Persecution in First Peter</vt:lpstr>
      <vt:lpstr>Theme of First Peter</vt:lpstr>
      <vt:lpstr>Peter’s Experience in Relationship to the Theme of First Peter</vt:lpstr>
      <vt:lpstr>PowerPoint Presentation</vt:lpstr>
      <vt:lpstr>PowerPoint Presentation</vt:lpstr>
      <vt:lpstr>Class Lesson Schedule</vt:lpstr>
      <vt:lpstr>Major Point Outline of I Peter</vt:lpstr>
      <vt:lpstr>PowerPoint Presentation</vt:lpstr>
      <vt:lpstr>PowerPoint Presentation</vt:lpstr>
      <vt:lpstr>Stand Firm &amp; Be Stirred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Firm &amp; Be Stirred Up</dc:title>
  <dc:creator>Phillip Shumake</dc:creator>
  <cp:lastModifiedBy>Brad Beutjer</cp:lastModifiedBy>
  <cp:revision>46</cp:revision>
  <cp:lastPrinted>2016-06-22T22:14:11Z</cp:lastPrinted>
  <dcterms:created xsi:type="dcterms:W3CDTF">2016-05-20T19:03:19Z</dcterms:created>
  <dcterms:modified xsi:type="dcterms:W3CDTF">2016-06-22T23:26:39Z</dcterms:modified>
</cp:coreProperties>
</file>