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09" r:id="rId3"/>
    <p:sldMasterId id="2147483733" r:id="rId4"/>
    <p:sldMasterId id="2147483745" r:id="rId5"/>
  </p:sldMasterIdLst>
  <p:notesMasterIdLst>
    <p:notesMasterId r:id="rId39"/>
  </p:notesMasterIdLst>
  <p:sldIdLst>
    <p:sldId id="257" r:id="rId6"/>
    <p:sldId id="287" r:id="rId7"/>
    <p:sldId id="288" r:id="rId8"/>
    <p:sldId id="301" r:id="rId9"/>
    <p:sldId id="302" r:id="rId10"/>
    <p:sldId id="284" r:id="rId11"/>
    <p:sldId id="306" r:id="rId12"/>
    <p:sldId id="276" r:id="rId13"/>
    <p:sldId id="277" r:id="rId14"/>
    <p:sldId id="280" r:id="rId15"/>
    <p:sldId id="307" r:id="rId16"/>
    <p:sldId id="303" r:id="rId17"/>
    <p:sldId id="304" r:id="rId18"/>
    <p:sldId id="305" r:id="rId19"/>
    <p:sldId id="274" r:id="rId20"/>
    <p:sldId id="300" r:id="rId21"/>
    <p:sldId id="309" r:id="rId22"/>
    <p:sldId id="310" r:id="rId23"/>
    <p:sldId id="314" r:id="rId24"/>
    <p:sldId id="311" r:id="rId25"/>
    <p:sldId id="313" r:id="rId26"/>
    <p:sldId id="316" r:id="rId27"/>
    <p:sldId id="319" r:id="rId28"/>
    <p:sldId id="312" r:id="rId29"/>
    <p:sldId id="320" r:id="rId30"/>
    <p:sldId id="317" r:id="rId31"/>
    <p:sldId id="321" r:id="rId32"/>
    <p:sldId id="323" r:id="rId33"/>
    <p:sldId id="322" r:id="rId34"/>
    <p:sldId id="264" r:id="rId35"/>
    <p:sldId id="267" r:id="rId36"/>
    <p:sldId id="285" r:id="rId37"/>
    <p:sldId id="283"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44">
          <p15:clr>
            <a:srgbClr val="A4A3A4"/>
          </p15:clr>
        </p15:guide>
        <p15:guide id="2" pos="27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523" autoAdjust="0"/>
  </p:normalViewPr>
  <p:slideViewPr>
    <p:cSldViewPr snapToGrid="0" showGuides="1">
      <p:cViewPr>
        <p:scale>
          <a:sx n="100" d="100"/>
          <a:sy n="100" d="100"/>
        </p:scale>
        <p:origin x="-1860" y="-276"/>
      </p:cViewPr>
      <p:guideLst>
        <p:guide orient="horz" pos="1644"/>
        <p:guide pos="2787"/>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FA05F6E-D665-47C8-8474-5D0F31CF0DEC}" type="datetimeFigureOut">
              <a:rPr lang="en-US" smtClean="0"/>
              <a:t>7/27/2016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8BF1873-0807-4D21-BEA0-F69BB2108FD3}" type="slidenum">
              <a:rPr lang="en-US" smtClean="0"/>
              <a:t>‹#›</a:t>
            </a:fld>
            <a:endParaRPr lang="en-US"/>
          </a:p>
        </p:txBody>
      </p:sp>
    </p:spTree>
    <p:extLst>
      <p:ext uri="{BB962C8B-B14F-4D97-AF65-F5344CB8AC3E}">
        <p14:creationId xmlns:p14="http://schemas.microsoft.com/office/powerpoint/2010/main" val="1234376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Judges describes cycles of apostasy, oppression, and deliverance in the southern region (3:7–31), the central region (6:1–10:5), the eastern region (10:6–12:15), and the western region (13:1–16:31).</a:t>
            </a:r>
          </a:p>
        </p:txBody>
      </p:sp>
      <p:sp>
        <p:nvSpPr>
          <p:cNvPr id="4" name="Slide Number Placeholder 3"/>
          <p:cNvSpPr>
            <a:spLocks noGrp="1"/>
          </p:cNvSpPr>
          <p:nvPr>
            <p:ph type="sldNum" sz="quarter" idx="10"/>
          </p:nvPr>
        </p:nvSpPr>
        <p:spPr/>
        <p:txBody>
          <a:bodyPr/>
          <a:lstStyle/>
          <a:p>
            <a:fld id="{4622E40E-D70B-4B78-A92B-FB0DF4F879AE}"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564770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a:xfrm>
            <a:off x="1181100" y="696913"/>
            <a:ext cx="4648200" cy="3486150"/>
          </a:xfrm>
          <a:ln/>
        </p:spPr>
      </p:sp>
      <p:sp>
        <p:nvSpPr>
          <p:cNvPr id="123906" name="Notes Placeholder 2"/>
          <p:cNvSpPr>
            <a:spLocks noGrp="1"/>
          </p:cNvSpPr>
          <p:nvPr>
            <p:ph type="body" idx="1"/>
          </p:nvPr>
        </p:nvSpPr>
        <p:spPr>
          <a:noFill/>
          <a:ln/>
        </p:spPr>
        <p:txBody>
          <a:bodyPr/>
          <a:lstStyle/>
          <a:p>
            <a:pPr eaLnBrk="1" hangingPunct="1"/>
            <a:r>
              <a:rPr lang="en-US" dirty="0" smtClean="0">
                <a:latin typeface="Times New Roman" pitchFamily="18" charset="0"/>
              </a:rPr>
              <a:t>tbs44359009</a:t>
            </a:r>
          </a:p>
        </p:txBody>
      </p:sp>
      <p:sp>
        <p:nvSpPr>
          <p:cNvPr id="123907" name="Slide Number Placeholder 3"/>
          <p:cNvSpPr>
            <a:spLocks noGrp="1"/>
          </p:cNvSpPr>
          <p:nvPr>
            <p:ph type="sldNum" sz="quarter" idx="5"/>
          </p:nvPr>
        </p:nvSpPr>
        <p:spPr>
          <a:noFill/>
        </p:spPr>
        <p:txBody>
          <a:bodyPr/>
          <a:lstStyle/>
          <a:p>
            <a:fld id="{9E3DBF05-8721-41FB-9C0C-75973ACCB27F}" type="slidenum">
              <a:rPr lang="en-US" smtClean="0">
                <a:solidFill>
                  <a:prstClr val="black"/>
                </a:solidFill>
                <a:latin typeface="Times New Roman" pitchFamily="18" charset="0"/>
              </a:rPr>
              <a:pPr/>
              <a:t>19</a:t>
            </a:fld>
            <a:endParaRPr lang="en-US" smtClean="0">
              <a:solidFill>
                <a:prstClr val="black"/>
              </a:solidFill>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Judges 3:26 (ESV) </a:t>
            </a:r>
            <a:r>
              <a:rPr lang="en-US" dirty="0" smtClean="0"/>
              <a:t/>
            </a:r>
            <a:br>
              <a:rPr lang="en-US" dirty="0" smtClean="0"/>
            </a:br>
            <a:r>
              <a:rPr lang="en-US" baseline="30000" dirty="0" smtClean="0"/>
              <a:t>26 </a:t>
            </a:r>
            <a:r>
              <a:rPr lang="en-US" dirty="0" smtClean="0"/>
              <a:t> Ehud escaped while they delayed, and he passed beyond the idols and escaped to </a:t>
            </a:r>
            <a:r>
              <a:rPr lang="en-US" dirty="0" err="1" smtClean="0"/>
              <a:t>Seirah</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58BF1873-0807-4D21-BEA0-F69BB2108FD3}" type="slidenum">
              <a:rPr lang="en-US" smtClean="0"/>
              <a:t>27</a:t>
            </a:fld>
            <a:endParaRPr lang="en-US"/>
          </a:p>
        </p:txBody>
      </p:sp>
    </p:spTree>
    <p:extLst>
      <p:ext uri="{BB962C8B-B14F-4D97-AF65-F5344CB8AC3E}">
        <p14:creationId xmlns:p14="http://schemas.microsoft.com/office/powerpoint/2010/main" val="2668520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3"/>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a:xfrm>
            <a:off x="6477000" y="76206"/>
            <a:ext cx="2514600" cy="288925"/>
          </a:xfrm>
          <a:prstGeom prst="rect">
            <a:avLst/>
          </a:prstGeom>
        </p:spPr>
        <p:txBody>
          <a:bodyPr/>
          <a:lstStyle/>
          <a:p>
            <a:fld id="{340CB6D2-3A1D-4609-AE32-76A0515816AF}" type="datetimeFigureOut">
              <a:rPr lang="en-GB">
                <a:solidFill>
                  <a:prstClr val="black"/>
                </a:solidFill>
              </a:rPr>
              <a:pPr/>
              <a:t>27/07/2016</a:t>
            </a:fld>
            <a:endParaRPr lang="en-GB">
              <a:solidFill>
                <a:prstClr val="black"/>
              </a:solidFill>
            </a:endParaRPr>
          </a:p>
        </p:txBody>
      </p:sp>
      <p:sp>
        <p:nvSpPr>
          <p:cNvPr id="2" name="Footer Placeholder 1"/>
          <p:cNvSpPr>
            <a:spLocks noGrp="1"/>
          </p:cNvSpPr>
          <p:nvPr>
            <p:ph type="ftr" sz="quarter" idx="11"/>
          </p:nvPr>
        </p:nvSpPr>
        <p:spPr>
          <a:xfrm>
            <a:off x="3124200" y="76206"/>
            <a:ext cx="3352800" cy="288925"/>
          </a:xfrm>
          <a:prstGeom prst="rect">
            <a:avLst/>
          </a:prstGeom>
        </p:spPr>
        <p:txBody>
          <a:bodyPr/>
          <a:lstStyle/>
          <a:p>
            <a:endParaRPr lang="en-GB">
              <a:solidFill>
                <a:prstClr val="black"/>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20038368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477000" y="76206"/>
            <a:ext cx="2514600" cy="288925"/>
          </a:xfrm>
          <a:prstGeom prst="rect">
            <a:avLst/>
          </a:prstGeom>
        </p:spPr>
        <p:txBody>
          <a:bodyPr/>
          <a:lstStyle/>
          <a:p>
            <a:fld id="{340CB6D2-3A1D-4609-AE32-76A0515816AF}" type="datetimeFigureOut">
              <a:rPr lang="en-GB">
                <a:solidFill>
                  <a:prstClr val="black"/>
                </a:solidFill>
              </a:rPr>
              <a:pPr/>
              <a:t>27/07/2016</a:t>
            </a:fld>
            <a:endParaRPr lang="en-GB">
              <a:solidFill>
                <a:prstClr val="black"/>
              </a:solidFill>
            </a:endParaRPr>
          </a:p>
        </p:txBody>
      </p:sp>
      <p:sp>
        <p:nvSpPr>
          <p:cNvPr id="5" name="Footer Placeholder 4"/>
          <p:cNvSpPr>
            <a:spLocks noGrp="1"/>
          </p:cNvSpPr>
          <p:nvPr>
            <p:ph type="ftr" sz="quarter" idx="11"/>
          </p:nvPr>
        </p:nvSpPr>
        <p:spPr>
          <a:xfrm>
            <a:off x="3124200" y="76206"/>
            <a:ext cx="3352800" cy="2889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2757052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82"/>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82"/>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477000" y="76206"/>
            <a:ext cx="2514600" cy="288925"/>
          </a:xfrm>
          <a:prstGeom prst="rect">
            <a:avLst/>
          </a:prstGeom>
        </p:spPr>
        <p:txBody>
          <a:bodyPr/>
          <a:lstStyle/>
          <a:p>
            <a:fld id="{340CB6D2-3A1D-4609-AE32-76A0515816AF}" type="datetimeFigureOut">
              <a:rPr lang="en-GB">
                <a:solidFill>
                  <a:prstClr val="black"/>
                </a:solidFill>
              </a:rPr>
              <a:pPr/>
              <a:t>27/07/2016</a:t>
            </a:fld>
            <a:endParaRPr lang="en-GB">
              <a:solidFill>
                <a:prstClr val="black"/>
              </a:solidFill>
            </a:endParaRPr>
          </a:p>
        </p:txBody>
      </p:sp>
      <p:sp>
        <p:nvSpPr>
          <p:cNvPr id="5" name="Footer Placeholder 4"/>
          <p:cNvSpPr>
            <a:spLocks noGrp="1"/>
          </p:cNvSpPr>
          <p:nvPr>
            <p:ph type="ftr" sz="quarter" idx="11"/>
          </p:nvPr>
        </p:nvSpPr>
        <p:spPr>
          <a:xfrm>
            <a:off x="3124200" y="76206"/>
            <a:ext cx="3352800" cy="2889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604007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11C438F4-182B-4E56-8E8B-9EA83CF09502}" type="datetimeFigureOut">
              <a:rPr lang="en-GB">
                <a:solidFill>
                  <a:prstClr val="black"/>
                </a:solidFill>
              </a:rPr>
              <a:pPr/>
              <a:t>27/07/2016</a:t>
            </a:fld>
            <a:endParaRPr lang="en-GB">
              <a:solidFill>
                <a:prstClr val="black"/>
              </a:solidFill>
            </a:endParaRPr>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F70AE849-328C-4502-AD4A-9C0B3C5A2E1E}"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149655792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7/27/2016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45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7/27/2016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505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7/27/2016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557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7/27/2016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805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7/27/2016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66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7/27/2016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47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7/27/2016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546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7" name="Content Placeholder 26"/>
          <p:cNvSpPr>
            <a:spLocks noGrp="1"/>
          </p:cNvSpPr>
          <p:nvPr>
            <p:ph idx="1"/>
          </p:nvPr>
        </p:nvSpPr>
        <p:spPr/>
        <p:txBody>
          <a:bodyPr/>
          <a:lstStyle>
            <a:lvl1pPr>
              <a:defRPr sz="4500"/>
            </a:lvl1pPr>
            <a:lvl2pPr>
              <a:defRPr sz="4000"/>
            </a:lvl2pPr>
            <a:lvl3pPr>
              <a:defRPr sz="3600"/>
            </a:lvl3pPr>
            <a:lvl4pPr>
              <a:defRPr sz="3000"/>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25" name="Date Placeholder 24"/>
          <p:cNvSpPr>
            <a:spLocks noGrp="1"/>
          </p:cNvSpPr>
          <p:nvPr>
            <p:ph type="dt" sz="half" idx="10"/>
          </p:nvPr>
        </p:nvSpPr>
        <p:spPr>
          <a:xfrm>
            <a:off x="6477000" y="76206"/>
            <a:ext cx="2514600" cy="288925"/>
          </a:xfrm>
          <a:prstGeom prst="rect">
            <a:avLst/>
          </a:prstGeom>
        </p:spPr>
        <p:txBody>
          <a:bodyPr/>
          <a:lstStyle/>
          <a:p>
            <a:fld id="{340CB6D2-3A1D-4609-AE32-76A0515816AF}" type="datetimeFigureOut">
              <a:rPr lang="en-GB">
                <a:solidFill>
                  <a:prstClr val="black"/>
                </a:solidFill>
              </a:rPr>
              <a:pPr/>
              <a:t>27/07/2016</a:t>
            </a:fld>
            <a:endParaRPr lang="en-GB">
              <a:solidFill>
                <a:prstClr val="black"/>
              </a:solidFill>
            </a:endParaRPr>
          </a:p>
        </p:txBody>
      </p:sp>
      <p:sp>
        <p:nvSpPr>
          <p:cNvPr id="19" name="Footer Placeholder 18"/>
          <p:cNvSpPr>
            <a:spLocks noGrp="1"/>
          </p:cNvSpPr>
          <p:nvPr>
            <p:ph type="ftr" sz="quarter" idx="11"/>
          </p:nvPr>
        </p:nvSpPr>
        <p:spPr>
          <a:xfrm>
            <a:off x="3581400" y="76206"/>
            <a:ext cx="2895600" cy="288925"/>
          </a:xfrm>
          <a:prstGeom prst="rect">
            <a:avLst/>
          </a:prstGeom>
        </p:spPr>
        <p:txBody>
          <a:bodyPr/>
          <a:lstStyle/>
          <a:p>
            <a:endParaRPr lang="en-GB">
              <a:solidFill>
                <a:prstClr val="black"/>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
        <p:nvSpPr>
          <p:cNvPr id="6"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4567255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7/27/2016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537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7/27/2016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717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7/27/2016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510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7/27/2016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511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6" name="Freeform 9"/>
          <p:cNvSpPr>
            <a:spLocks/>
          </p:cNvSpPr>
          <p:nvPr/>
        </p:nvSpPr>
        <p:spPr bwMode="auto">
          <a:xfrm rot="5400000">
            <a:off x="1282700" y="1193806"/>
            <a:ext cx="466726"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7" name="Freeform 10"/>
          <p:cNvSpPr>
            <a:spLocks/>
          </p:cNvSpPr>
          <p:nvPr/>
        </p:nvSpPr>
        <p:spPr bwMode="auto">
          <a:xfrm rot="5400000">
            <a:off x="1479555" y="1090613"/>
            <a:ext cx="1588"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8" name="Line 11"/>
          <p:cNvSpPr>
            <a:spLocks noChangeShapeType="1"/>
          </p:cNvSpPr>
          <p:nvPr/>
        </p:nvSpPr>
        <p:spPr bwMode="auto">
          <a:xfrm rot="5400000" flipH="1">
            <a:off x="1165230" y="1403351"/>
            <a:ext cx="333376"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9" name="Freeform 12"/>
          <p:cNvSpPr>
            <a:spLocks/>
          </p:cNvSpPr>
          <p:nvPr/>
        </p:nvSpPr>
        <p:spPr bwMode="auto">
          <a:xfrm rot="16200000" flipH="1">
            <a:off x="7413625" y="1193806"/>
            <a:ext cx="466726"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0" name="Freeform 13"/>
          <p:cNvSpPr>
            <a:spLocks/>
          </p:cNvSpPr>
          <p:nvPr/>
        </p:nvSpPr>
        <p:spPr bwMode="auto">
          <a:xfrm rot="10800000">
            <a:off x="7818439"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1" name="Line 14"/>
          <p:cNvSpPr>
            <a:spLocks noChangeShapeType="1"/>
          </p:cNvSpPr>
          <p:nvPr/>
        </p:nvSpPr>
        <p:spPr bwMode="auto">
          <a:xfrm rot="10800000" flipH="1">
            <a:off x="7507298" y="1243013"/>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2" name="Freeform 15"/>
          <p:cNvSpPr>
            <a:spLocks/>
          </p:cNvSpPr>
          <p:nvPr/>
        </p:nvSpPr>
        <p:spPr bwMode="auto">
          <a:xfrm flipH="1">
            <a:off x="7434264" y="4752975"/>
            <a:ext cx="466725" cy="466726"/>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3" name="Freeform 16"/>
          <p:cNvSpPr>
            <a:spLocks/>
          </p:cNvSpPr>
          <p:nvPr/>
        </p:nvSpPr>
        <p:spPr bwMode="auto">
          <a:xfrm rot="16200000">
            <a:off x="7705730" y="4989514"/>
            <a:ext cx="1588"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4" name="Line 17"/>
          <p:cNvSpPr>
            <a:spLocks noChangeShapeType="1"/>
          </p:cNvSpPr>
          <p:nvPr/>
        </p:nvSpPr>
        <p:spPr bwMode="auto">
          <a:xfrm rot="16200000" flipH="1">
            <a:off x="7689855" y="5010151"/>
            <a:ext cx="333376"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5" name="Freeform 18"/>
          <p:cNvSpPr>
            <a:spLocks/>
          </p:cNvSpPr>
          <p:nvPr/>
        </p:nvSpPr>
        <p:spPr bwMode="auto">
          <a:xfrm>
            <a:off x="1282710" y="4746625"/>
            <a:ext cx="466725" cy="466726"/>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6" name="Freeform 19"/>
          <p:cNvSpPr>
            <a:spLocks/>
          </p:cNvSpPr>
          <p:nvPr/>
        </p:nvSpPr>
        <p:spPr bwMode="auto">
          <a:xfrm>
            <a:off x="1346200" y="4846643"/>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7" name="Line 20"/>
          <p:cNvSpPr>
            <a:spLocks noChangeShapeType="1"/>
          </p:cNvSpPr>
          <p:nvPr/>
        </p:nvSpPr>
        <p:spPr bwMode="auto">
          <a:xfrm flipH="1">
            <a:off x="1327160" y="5162550"/>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3075" name="Rectangle 3"/>
          <p:cNvSpPr>
            <a:spLocks noGrp="1" noChangeArrowheads="1"/>
          </p:cNvSpPr>
          <p:nvPr>
            <p:ph type="ctrTitle"/>
          </p:nvPr>
        </p:nvSpPr>
        <p:spPr>
          <a:xfrm>
            <a:off x="1609725" y="1698629"/>
            <a:ext cx="5924550" cy="1704976"/>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79BB005-F16A-45F3-9B85-54699E8A4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9670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FF8D26-92CA-4023-A82A-7BD4FE6CC6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205997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F21A76-80FC-4602-9CDC-1BA7A165F7A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326590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977902"/>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977902"/>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BF9A3E-0CA2-42C4-830C-FCB114FC6D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373801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31F185-0425-4525-87D1-BAB10D834D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413961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AE9B1-FEB8-4EC9-BEE0-6264B884DE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617270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a:xfrm>
            <a:off x="6477000" y="76206"/>
            <a:ext cx="2514600" cy="288925"/>
          </a:xfrm>
          <a:prstGeom prst="rect">
            <a:avLst/>
          </a:prstGeom>
        </p:spPr>
        <p:txBody>
          <a:bodyPr/>
          <a:lstStyle/>
          <a:p>
            <a:fld id="{340CB6D2-3A1D-4609-AE32-76A0515816AF}" type="datetimeFigureOut">
              <a:rPr lang="en-GB">
                <a:solidFill>
                  <a:prstClr val="white"/>
                </a:solidFill>
              </a:rPr>
              <a:pPr/>
              <a:t>27/07/2016</a:t>
            </a:fld>
            <a:endParaRPr lang="en-GB">
              <a:solidFill>
                <a:prstClr val="white"/>
              </a:solidFill>
            </a:endParaRPr>
          </a:p>
        </p:txBody>
      </p:sp>
      <p:sp>
        <p:nvSpPr>
          <p:cNvPr id="11" name="Footer Placeholder 10"/>
          <p:cNvSpPr>
            <a:spLocks noGrp="1"/>
          </p:cNvSpPr>
          <p:nvPr>
            <p:ph type="ftr" sz="quarter" idx="11"/>
          </p:nvPr>
        </p:nvSpPr>
        <p:spPr>
          <a:xfrm>
            <a:off x="3124200" y="76206"/>
            <a:ext cx="3352800" cy="288925"/>
          </a:xfrm>
          <a:prstGeom prst="rect">
            <a:avLst/>
          </a:prstGeom>
        </p:spPr>
        <p:txBody>
          <a:bodyPr/>
          <a:lstStyle/>
          <a:p>
            <a:endParaRPr lang="en-GB">
              <a:solidFill>
                <a:prstClr val="white"/>
              </a:solidFill>
            </a:endParaRPr>
          </a:p>
        </p:txBody>
      </p:sp>
      <p:sp>
        <p:nvSpPr>
          <p:cNvPr id="16" name="Slide Number Placeholder 15"/>
          <p:cNvSpPr>
            <a:spLocks noGrp="1"/>
          </p:cNvSpPr>
          <p:nvPr>
            <p:ph type="sldNum" sz="quarter" idx="12"/>
          </p:nvPr>
        </p:nvSpPr>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78749523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435A2B-5F33-43D7-B00D-CCA58DA964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518828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2"/>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0"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E10188-80BC-4662-A452-191919D272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807170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F18A0C-BC90-4547-8257-5C18FDB231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407169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114BE-8630-4FE7-AFD7-181365598C6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3405237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257829-130A-4279-AB15-EE6FA0A9A39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4846195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888123-430A-48FC-9AE1-5886BC35FD14}" type="slidenum">
              <a:rPr lang="en-US" altLang="en-US"/>
              <a:pPr/>
              <a:t>‹#›</a:t>
            </a:fld>
            <a:endParaRPr lang="en-US" altLang="en-US"/>
          </a:p>
        </p:txBody>
      </p:sp>
    </p:spTree>
    <p:extLst>
      <p:ext uri="{BB962C8B-B14F-4D97-AF65-F5344CB8AC3E}">
        <p14:creationId xmlns:p14="http://schemas.microsoft.com/office/powerpoint/2010/main" val="1368942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6261100"/>
            <a:ext cx="1031875"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sp>
        <p:nvSpPr>
          <p:cNvPr id="6" name="Rectangle 5"/>
          <p:cNvSpPr/>
          <p:nvPr userDrawn="1"/>
        </p:nvSpPr>
        <p:spPr>
          <a:xfrm>
            <a:off x="6572250" y="6261100"/>
            <a:ext cx="1925638"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257951"/>
            <a:ext cx="7016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6254752"/>
            <a:ext cx="4275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6269065"/>
            <a:ext cx="61436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6264275"/>
            <a:ext cx="293687" cy="5699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6254752"/>
            <a:ext cx="704850"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6256338"/>
            <a:ext cx="366712"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6262691"/>
            <a:ext cx="5645150" cy="59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sp>
        <p:nvSpPr>
          <p:cNvPr id="16" name="Rectangle 15"/>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sp>
        <p:nvSpPr>
          <p:cNvPr id="17" name="Slide Number Placeholder 5"/>
          <p:cNvSpPr txBox="1">
            <a:spLocks/>
          </p:cNvSpPr>
          <p:nvPr userDrawn="1"/>
        </p:nvSpPr>
        <p:spPr>
          <a:xfrm>
            <a:off x="7823200" y="6338914"/>
            <a:ext cx="590550" cy="365125"/>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fld id="{3D293571-BCC2-49E9-A328-0F18325038E3}"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fld id="{288030E6-A263-49D1-9F19-C43D9196AF86}" type="slidenum">
              <a:rPr lang="en-US" altLang="en-US"/>
              <a:pPr/>
              <a:t>‹#›</a:t>
            </a:fld>
            <a:endParaRPr lang="en-US" altLang="en-US"/>
          </a:p>
        </p:txBody>
      </p:sp>
    </p:spTree>
    <p:extLst>
      <p:ext uri="{BB962C8B-B14F-4D97-AF65-F5344CB8AC3E}">
        <p14:creationId xmlns:p14="http://schemas.microsoft.com/office/powerpoint/2010/main" val="2255190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50ABF9E-2424-47DB-B801-B1647BD4C2D0}" type="slidenum">
              <a:rPr lang="en-US" altLang="en-US"/>
              <a:pPr/>
              <a:t>‹#›</a:t>
            </a:fld>
            <a:endParaRPr lang="en-US" altLang="en-US"/>
          </a:p>
        </p:txBody>
      </p:sp>
    </p:spTree>
    <p:extLst>
      <p:ext uri="{BB962C8B-B14F-4D97-AF65-F5344CB8AC3E}">
        <p14:creationId xmlns:p14="http://schemas.microsoft.com/office/powerpoint/2010/main" val="1293539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33E4F63-2FF7-426D-AD89-5C15F3889921}" type="slidenum">
              <a:rPr lang="en-US" altLang="en-US"/>
              <a:pPr/>
              <a:t>‹#›</a:t>
            </a:fld>
            <a:endParaRPr lang="en-US" altLang="en-US"/>
          </a:p>
        </p:txBody>
      </p:sp>
    </p:spTree>
    <p:extLst>
      <p:ext uri="{BB962C8B-B14F-4D97-AF65-F5344CB8AC3E}">
        <p14:creationId xmlns:p14="http://schemas.microsoft.com/office/powerpoint/2010/main" val="3488038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EADA285E-5785-4CBD-8BC2-9042EA98C05F}" type="slidenum">
              <a:rPr lang="en-US" altLang="en-US"/>
              <a:pPr/>
              <a:t>‹#›</a:t>
            </a:fld>
            <a:endParaRPr lang="en-US" altLang="en-US"/>
          </a:p>
        </p:txBody>
      </p:sp>
    </p:spTree>
    <p:extLst>
      <p:ext uri="{BB962C8B-B14F-4D97-AF65-F5344CB8AC3E}">
        <p14:creationId xmlns:p14="http://schemas.microsoft.com/office/powerpoint/2010/main" val="2385613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a:xfrm>
            <a:off x="6477000" y="76206"/>
            <a:ext cx="2514600" cy="288925"/>
          </a:xfrm>
          <a:prstGeom prst="rect">
            <a:avLst/>
          </a:prstGeom>
        </p:spPr>
        <p:txBody>
          <a:bodyPr/>
          <a:lstStyle/>
          <a:p>
            <a:fld id="{340CB6D2-3A1D-4609-AE32-76A0515816AF}" type="datetimeFigureOut">
              <a:rPr lang="en-GB">
                <a:solidFill>
                  <a:prstClr val="black"/>
                </a:solidFill>
              </a:rPr>
              <a:pPr/>
              <a:t>27/07/2016</a:t>
            </a:fld>
            <a:endParaRPr lang="en-GB">
              <a:solidFill>
                <a:prstClr val="black"/>
              </a:solidFill>
            </a:endParaRPr>
          </a:p>
        </p:txBody>
      </p:sp>
      <p:sp>
        <p:nvSpPr>
          <p:cNvPr id="10" name="Footer Placeholder 9"/>
          <p:cNvSpPr>
            <a:spLocks noGrp="1"/>
          </p:cNvSpPr>
          <p:nvPr>
            <p:ph type="ftr" sz="quarter" idx="11"/>
          </p:nvPr>
        </p:nvSpPr>
        <p:spPr>
          <a:xfrm>
            <a:off x="3124200" y="76206"/>
            <a:ext cx="3352800" cy="288925"/>
          </a:xfrm>
          <a:prstGeom prst="rect">
            <a:avLst/>
          </a:prstGeom>
        </p:spPr>
        <p:txBody>
          <a:bodyPr/>
          <a:lstStyle/>
          <a:p>
            <a:endParaRPr lang="en-GB">
              <a:solidFill>
                <a:prstClr val="black"/>
              </a:solidFill>
            </a:endParaRPr>
          </a:p>
        </p:txBody>
      </p:sp>
      <p:sp>
        <p:nvSpPr>
          <p:cNvPr id="31" name="Slide Number Placeholder 30"/>
          <p:cNvSpPr>
            <a:spLocks noGrp="1"/>
          </p:cNvSpPr>
          <p:nvPr>
            <p:ph type="sldNum" sz="quarter" idx="12"/>
          </p:nvPr>
        </p:nvSpPr>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183789023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grpSp>
        <p:nvGrpSpPr>
          <p:cNvPr id="6" name="Group 10"/>
          <p:cNvGrpSpPr>
            <a:grpSpLocks/>
          </p:cNvGrpSpPr>
          <p:nvPr userDrawn="1"/>
        </p:nvGrpSpPr>
        <p:grpSpPr bwMode="auto">
          <a:xfrm>
            <a:off x="0" y="6254750"/>
            <a:ext cx="9144000" cy="603250"/>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grpSp>
      <p:sp>
        <p:nvSpPr>
          <p:cNvPr id="19" name="Slide Number Placeholder 5"/>
          <p:cNvSpPr txBox="1">
            <a:spLocks/>
          </p:cNvSpPr>
          <p:nvPr userDrawn="1"/>
        </p:nvSpPr>
        <p:spPr>
          <a:xfrm>
            <a:off x="6678613" y="6303990"/>
            <a:ext cx="2133600" cy="365125"/>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fld id="{60026817-681D-4A93-A717-E27D1D29D0F7}" type="slidenum">
              <a:rPr lang="en-US" altLang="en-US" sz="1200">
                <a:solidFill>
                  <a:srgbClr val="898989"/>
                </a:solidFill>
                <a:latin typeface="Calibri" pitchFamily="34" charset="0"/>
              </a:rPr>
              <a:pPr algn="r" eaLnBrk="1" fontAlgn="base" hangingPunct="1">
                <a:spcBef>
                  <a:spcPct val="0"/>
                </a:spcBef>
                <a:spcAft>
                  <a:spcPct val="0"/>
                </a:spcAft>
              </a:pPr>
              <a:t>‹#›</a:t>
            </a:fld>
            <a:endParaRPr lang="en-US" altLang="en-US" sz="1200">
              <a:solidFill>
                <a:srgbClr val="898989"/>
              </a:solidFill>
              <a:latin typeface="Calibri" pitchFamily="34" charset="0"/>
            </a:endParaRPr>
          </a:p>
        </p:txBody>
      </p:sp>
      <p:sp>
        <p:nvSpPr>
          <p:cNvPr id="20" name="Slide Number Placeholder 5"/>
          <p:cNvSpPr txBox="1">
            <a:spLocks/>
          </p:cNvSpPr>
          <p:nvPr userDrawn="1"/>
        </p:nvSpPr>
        <p:spPr>
          <a:xfrm>
            <a:off x="7823200" y="6315102"/>
            <a:ext cx="590550" cy="365125"/>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fld id="{C9479F65-A24E-4210-9B24-89E34BDA5AB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sp>
        <p:nvSpPr>
          <p:cNvPr id="2" name="Title 1"/>
          <p:cNvSpPr>
            <a:spLocks noGrp="1"/>
          </p:cNvSpPr>
          <p:nvPr>
            <p:ph type="title"/>
          </p:nvPr>
        </p:nvSpPr>
        <p:spPr>
          <a:xfrm>
            <a:off x="1010114" y="274638"/>
            <a:ext cx="7676707" cy="11430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fld id="{CB15D52B-B627-4E57-AA1E-92CEBDD567FC}" type="slidenum">
              <a:rPr lang="en-US" altLang="en-US"/>
              <a:pPr/>
              <a:t>‹#›</a:t>
            </a:fld>
            <a:endParaRPr lang="en-US" altLang="en-US"/>
          </a:p>
        </p:txBody>
      </p:sp>
    </p:spTree>
    <p:extLst>
      <p:ext uri="{BB962C8B-B14F-4D97-AF65-F5344CB8AC3E}">
        <p14:creationId xmlns:p14="http://schemas.microsoft.com/office/powerpoint/2010/main" val="1402784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6254750"/>
            <a:ext cx="9144000" cy="603250"/>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6315102"/>
            <a:ext cx="590550" cy="365125"/>
          </a:xfrm>
        </p:spPr>
        <p:txBody>
          <a:bodyPr/>
          <a:lstStyle>
            <a:lvl1pPr>
              <a:defRPr sz="1400"/>
            </a:lvl1pPr>
          </a:lstStyle>
          <a:p>
            <a:fld id="{8BA51024-6EBD-45AA-A8D6-333B89490A15}" type="slidenum">
              <a:rPr lang="en-US" altLang="en-US"/>
              <a:pPr/>
              <a:t>‹#›</a:t>
            </a:fld>
            <a:endParaRPr lang="en-US" altLang="en-US"/>
          </a:p>
        </p:txBody>
      </p:sp>
    </p:spTree>
    <p:extLst>
      <p:ext uri="{BB962C8B-B14F-4D97-AF65-F5344CB8AC3E}">
        <p14:creationId xmlns:p14="http://schemas.microsoft.com/office/powerpoint/2010/main" val="34444618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F762743-31C3-4D53-9EF1-114BC8DE9026}" type="slidenum">
              <a:rPr lang="en-US" altLang="en-US"/>
              <a:pPr/>
              <a:t>‹#›</a:t>
            </a:fld>
            <a:endParaRPr lang="en-US" altLang="en-US"/>
          </a:p>
        </p:txBody>
      </p:sp>
    </p:spTree>
    <p:extLst>
      <p:ext uri="{BB962C8B-B14F-4D97-AF65-F5344CB8AC3E}">
        <p14:creationId xmlns:p14="http://schemas.microsoft.com/office/powerpoint/2010/main" val="4097821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94FF87F-34F8-4E31-A81D-E8427009120C}" type="slidenum">
              <a:rPr lang="en-US" altLang="en-US"/>
              <a:pPr/>
              <a:t>‹#›</a:t>
            </a:fld>
            <a:endParaRPr lang="en-US" altLang="en-US"/>
          </a:p>
        </p:txBody>
      </p:sp>
    </p:spTree>
    <p:extLst>
      <p:ext uri="{BB962C8B-B14F-4D97-AF65-F5344CB8AC3E}">
        <p14:creationId xmlns:p14="http://schemas.microsoft.com/office/powerpoint/2010/main" val="1428080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0A183F-CEDD-4FDB-9932-1136CB1424E8}" type="slidenum">
              <a:rPr lang="en-US" altLang="en-US"/>
              <a:pPr/>
              <a:t>‹#›</a:t>
            </a:fld>
            <a:endParaRPr lang="en-US" altLang="en-US"/>
          </a:p>
        </p:txBody>
      </p:sp>
    </p:spTree>
    <p:extLst>
      <p:ext uri="{BB962C8B-B14F-4D97-AF65-F5344CB8AC3E}">
        <p14:creationId xmlns:p14="http://schemas.microsoft.com/office/powerpoint/2010/main" val="24070686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C48FB83-621B-4177-896B-0565110C0653}" type="slidenum">
              <a:rPr lang="en-US" altLang="en-US"/>
              <a:pPr/>
              <a:t>‹#›</a:t>
            </a:fld>
            <a:endParaRPr lang="en-US" altLang="en-US"/>
          </a:p>
        </p:txBody>
      </p:sp>
    </p:spTree>
    <p:extLst>
      <p:ext uri="{BB962C8B-B14F-4D97-AF65-F5344CB8AC3E}">
        <p14:creationId xmlns:p14="http://schemas.microsoft.com/office/powerpoint/2010/main" val="1602168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4463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6261100"/>
            <a:ext cx="1031875"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userDrawn="1"/>
        </p:nvSpPr>
        <p:spPr>
          <a:xfrm>
            <a:off x="6572250" y="6261100"/>
            <a:ext cx="1925638"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257955"/>
            <a:ext cx="7016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6254752"/>
            <a:ext cx="4275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6269068"/>
            <a:ext cx="61436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6264275"/>
            <a:ext cx="293687" cy="5699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6254752"/>
            <a:ext cx="704850"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6256338"/>
            <a:ext cx="366712"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6262691"/>
            <a:ext cx="5645150" cy="59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6" name="Rectangle 15"/>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7" name="Slide Number Placeholder 5"/>
          <p:cNvSpPr txBox="1">
            <a:spLocks/>
          </p:cNvSpPr>
          <p:nvPr userDrawn="1"/>
        </p:nvSpPr>
        <p:spPr>
          <a:xfrm>
            <a:off x="7823200" y="6338918"/>
            <a:ext cx="590550" cy="365125"/>
          </a:xfrm>
          <a:prstGeom prst="rect">
            <a:avLst/>
          </a:prstGeom>
        </p:spPr>
        <p:txBody>
          <a:bodyPr anchor="ctr"/>
          <a:lstStyle>
            <a:lvl1pPr>
              <a:defRPr sz="1400"/>
            </a:lvl1pPr>
          </a:lstStyle>
          <a:p>
            <a:pPr algn="r">
              <a:defRPr/>
            </a:pPr>
            <a:fld id="{D9F9EFE3-E89E-4351-9644-4DDA4DBE1817}" type="slidenum">
              <a:rPr lang="en-US" smtClean="0">
                <a:solidFill>
                  <a:prstClr val="black">
                    <a:tint val="75000"/>
                  </a:prstClr>
                </a:solidFill>
                <a:cs typeface="Arial" pitchFamily="34" charset="0"/>
              </a:rPr>
              <a:pPr algn="r">
                <a:defRPr/>
              </a:pPr>
              <a:t>‹#›</a:t>
            </a:fld>
            <a:endParaRPr lang="en-US" dirty="0">
              <a:solidFill>
                <a:prstClr val="black">
                  <a:tint val="75000"/>
                </a:prstClr>
              </a:solidFill>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069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068934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24666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2"/>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36" y="666750"/>
            <a:ext cx="4292241"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9"/>
            <a:ext cx="4290556" cy="3941764"/>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9"/>
            <a:ext cx="4288536" cy="3941764"/>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a:xfrm>
            <a:off x="6477000" y="76206"/>
            <a:ext cx="2514600" cy="288925"/>
          </a:xfrm>
          <a:prstGeom prst="rect">
            <a:avLst/>
          </a:prstGeom>
        </p:spPr>
        <p:txBody>
          <a:bodyPr/>
          <a:lstStyle/>
          <a:p>
            <a:fld id="{340CB6D2-3A1D-4609-AE32-76A0515816AF}" type="datetimeFigureOut">
              <a:rPr lang="en-GB">
                <a:solidFill>
                  <a:prstClr val="black"/>
                </a:solidFill>
              </a:rPr>
              <a:pPr/>
              <a:t>27/07/2016</a:t>
            </a:fld>
            <a:endParaRPr lang="en-GB">
              <a:solidFill>
                <a:prstClr val="black"/>
              </a:solidFill>
            </a:endParaRPr>
          </a:p>
        </p:txBody>
      </p:sp>
      <p:sp>
        <p:nvSpPr>
          <p:cNvPr id="6" name="Footer Placeholder 5"/>
          <p:cNvSpPr>
            <a:spLocks noGrp="1"/>
          </p:cNvSpPr>
          <p:nvPr>
            <p:ph type="ftr" sz="quarter" idx="11"/>
          </p:nvPr>
        </p:nvSpPr>
        <p:spPr>
          <a:xfrm>
            <a:off x="3124200" y="76206"/>
            <a:ext cx="3352800" cy="2889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
        <p:nvSpPr>
          <p:cNvPr id="11" name="Straight Connector 10"/>
          <p:cNvSpPr>
            <a:spLocks noChangeShapeType="1"/>
          </p:cNvSpPr>
          <p:nvPr/>
        </p:nvSpPr>
        <p:spPr bwMode="auto">
          <a:xfrm>
            <a:off x="514350" y="601980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4647533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137593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6254751"/>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10"/>
          <p:cNvGrpSpPr>
            <a:grpSpLocks/>
          </p:cNvGrpSpPr>
          <p:nvPr userDrawn="1"/>
        </p:nvGrpSpPr>
        <p:grpSpPr bwMode="auto">
          <a:xfrm>
            <a:off x="0" y="6254750"/>
            <a:ext cx="9144000" cy="603250"/>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19" name="Slide Number Placeholder 5"/>
          <p:cNvSpPr txBox="1">
            <a:spLocks/>
          </p:cNvSpPr>
          <p:nvPr userDrawn="1"/>
        </p:nvSpPr>
        <p:spPr>
          <a:xfrm>
            <a:off x="6678613" y="6303993"/>
            <a:ext cx="2133600" cy="365125"/>
          </a:xfrm>
          <a:prstGeom prst="rect">
            <a:avLst/>
          </a:prstGeom>
        </p:spPr>
        <p:txBody>
          <a:bodyPr anchor="ctr"/>
          <a:lstStyle>
            <a:lvl1pPr>
              <a:defRPr/>
            </a:lvl1pPr>
          </a:lstStyle>
          <a:p>
            <a:pPr algn="r">
              <a:defRPr/>
            </a:pPr>
            <a:endParaRPr lang="en-US" sz="1200" dirty="0">
              <a:solidFill>
                <a:prstClr val="black">
                  <a:tint val="75000"/>
                </a:prstClr>
              </a:solidFill>
              <a:cs typeface="Arial" pitchFamily="34" charset="0"/>
            </a:endParaRPr>
          </a:p>
        </p:txBody>
      </p:sp>
      <p:sp>
        <p:nvSpPr>
          <p:cNvPr id="20" name="Slide Number Placeholder 5"/>
          <p:cNvSpPr txBox="1">
            <a:spLocks/>
          </p:cNvSpPr>
          <p:nvPr userDrawn="1"/>
        </p:nvSpPr>
        <p:spPr>
          <a:xfrm>
            <a:off x="7823200" y="6315105"/>
            <a:ext cx="590550" cy="365125"/>
          </a:xfrm>
          <a:prstGeom prst="rect">
            <a:avLst/>
          </a:prstGeom>
        </p:spPr>
        <p:txBody>
          <a:bodyPr anchor="ctr"/>
          <a:lstStyle>
            <a:lvl1pPr>
              <a:defRPr sz="1400"/>
            </a:lvl1pPr>
          </a:lstStyle>
          <a:p>
            <a:pPr algn="r">
              <a:defRPr/>
            </a:pPr>
            <a:fld id="{C9612E56-A7DF-4C04-90A6-7EA6016D6F4B}" type="slidenum">
              <a:rPr lang="en-US" smtClean="0">
                <a:solidFill>
                  <a:prstClr val="black">
                    <a:tint val="75000"/>
                  </a:prstClr>
                </a:solidFill>
                <a:cs typeface="Arial" pitchFamily="34" charset="0"/>
              </a:rPr>
              <a:pPr algn="r">
                <a:defRPr/>
              </a:pPr>
              <a:t>‹#›</a:t>
            </a:fld>
            <a:endParaRPr lang="en-US" dirty="0">
              <a:solidFill>
                <a:prstClr val="black">
                  <a:tint val="75000"/>
                </a:prstClr>
              </a:solidFill>
              <a:cs typeface="Arial" pitchFamily="34" charset="0"/>
            </a:endParaRPr>
          </a:p>
        </p:txBody>
      </p:sp>
      <p:sp>
        <p:nvSpPr>
          <p:cNvPr id="2" name="Title 1"/>
          <p:cNvSpPr>
            <a:spLocks noGrp="1"/>
          </p:cNvSpPr>
          <p:nvPr>
            <p:ph type="title"/>
          </p:nvPr>
        </p:nvSpPr>
        <p:spPr>
          <a:xfrm>
            <a:off x="1010114" y="274638"/>
            <a:ext cx="7676707"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199966575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6254750"/>
            <a:ext cx="9144000" cy="603250"/>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6315105"/>
            <a:ext cx="590550" cy="365125"/>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5859585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793023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9986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0586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943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a:xfrm>
            <a:off x="6477000" y="76206"/>
            <a:ext cx="2514600" cy="288925"/>
          </a:xfrm>
          <a:prstGeom prst="rect">
            <a:avLst/>
          </a:prstGeom>
        </p:spPr>
        <p:txBody>
          <a:bodyPr/>
          <a:lstStyle/>
          <a:p>
            <a:fld id="{340CB6D2-3A1D-4609-AE32-76A0515816AF}" type="datetimeFigureOut">
              <a:rPr lang="en-GB">
                <a:solidFill>
                  <a:prstClr val="black"/>
                </a:solidFill>
              </a:rPr>
              <a:pPr/>
              <a:t>27/07/2016</a:t>
            </a:fld>
            <a:endParaRPr lang="en-GB">
              <a:solidFill>
                <a:prstClr val="black"/>
              </a:solidFill>
            </a:endParaRPr>
          </a:p>
        </p:txBody>
      </p:sp>
      <p:sp>
        <p:nvSpPr>
          <p:cNvPr id="21" name="Footer Placeholder 20"/>
          <p:cNvSpPr>
            <a:spLocks noGrp="1"/>
          </p:cNvSpPr>
          <p:nvPr>
            <p:ph type="ftr" sz="quarter" idx="11"/>
          </p:nvPr>
        </p:nvSpPr>
        <p:spPr>
          <a:xfrm>
            <a:off x="3124200" y="76206"/>
            <a:ext cx="3352800" cy="2889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3557232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477000" y="76206"/>
            <a:ext cx="2514600" cy="288925"/>
          </a:xfrm>
          <a:prstGeom prst="rect">
            <a:avLst/>
          </a:prstGeom>
        </p:spPr>
        <p:txBody>
          <a:bodyPr/>
          <a:lstStyle/>
          <a:p>
            <a:fld id="{340CB6D2-3A1D-4609-AE32-76A0515816AF}" type="datetimeFigureOut">
              <a:rPr lang="en-GB">
                <a:solidFill>
                  <a:prstClr val="black"/>
                </a:solidFill>
              </a:rPr>
              <a:pPr/>
              <a:t>27/07/2016</a:t>
            </a:fld>
            <a:endParaRPr lang="en-GB">
              <a:solidFill>
                <a:prstClr val="black"/>
              </a:solidFill>
            </a:endParaRPr>
          </a:p>
        </p:txBody>
      </p:sp>
      <p:sp>
        <p:nvSpPr>
          <p:cNvPr id="24" name="Footer Placeholder 23"/>
          <p:cNvSpPr>
            <a:spLocks noGrp="1"/>
          </p:cNvSpPr>
          <p:nvPr>
            <p:ph type="ftr" sz="quarter" idx="11"/>
          </p:nvPr>
        </p:nvSpPr>
        <p:spPr>
          <a:xfrm>
            <a:off x="3124200" y="76206"/>
            <a:ext cx="3352800" cy="2889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3994283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9"/>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3"/>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1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a:xfrm>
            <a:off x="6477000" y="76206"/>
            <a:ext cx="2514600" cy="288925"/>
          </a:xfrm>
          <a:prstGeom prst="rect">
            <a:avLst/>
          </a:prstGeom>
        </p:spPr>
        <p:txBody>
          <a:bodyPr/>
          <a:lstStyle/>
          <a:p>
            <a:fld id="{340CB6D2-3A1D-4609-AE32-76A0515816AF}" type="datetimeFigureOut">
              <a:rPr lang="en-GB">
                <a:solidFill>
                  <a:prstClr val="black"/>
                </a:solidFill>
              </a:rPr>
              <a:pPr/>
              <a:t>27/07/2016</a:t>
            </a:fld>
            <a:endParaRPr lang="en-GB">
              <a:solidFill>
                <a:prstClr val="black"/>
              </a:solidFill>
            </a:endParaRPr>
          </a:p>
        </p:txBody>
      </p:sp>
      <p:sp>
        <p:nvSpPr>
          <p:cNvPr id="29" name="Footer Placeholder 28"/>
          <p:cNvSpPr>
            <a:spLocks noGrp="1"/>
          </p:cNvSpPr>
          <p:nvPr>
            <p:ph type="ftr" sz="quarter" idx="11"/>
          </p:nvPr>
        </p:nvSpPr>
        <p:spPr>
          <a:xfrm>
            <a:off x="3124200" y="76206"/>
            <a:ext cx="3352800" cy="2889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3831475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6"/>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a:xfrm>
            <a:off x="6477000" y="76206"/>
            <a:ext cx="2514600" cy="288925"/>
          </a:xfrm>
          <a:prstGeom prst="rect">
            <a:avLst/>
          </a:prstGeom>
        </p:spPr>
        <p:txBody>
          <a:bodyPr/>
          <a:lstStyle/>
          <a:p>
            <a:fld id="{340CB6D2-3A1D-4609-AE32-76A0515816AF}" type="datetimeFigureOut">
              <a:rPr lang="en-GB">
                <a:solidFill>
                  <a:prstClr val="black"/>
                </a:solidFill>
              </a:rPr>
              <a:pPr/>
              <a:t>27/07/2016</a:t>
            </a:fld>
            <a:endParaRPr lang="en-GB">
              <a:solidFill>
                <a:prstClr val="black"/>
              </a:solidFill>
            </a:endParaRPr>
          </a:p>
        </p:txBody>
      </p:sp>
      <p:sp>
        <p:nvSpPr>
          <p:cNvPr id="5" name="Footer Placeholder 4"/>
          <p:cNvSpPr>
            <a:spLocks noGrp="1"/>
          </p:cNvSpPr>
          <p:nvPr>
            <p:ph type="ftr" sz="quarter" idx="11"/>
          </p:nvPr>
        </p:nvSpPr>
        <p:spPr>
          <a:xfrm>
            <a:off x="3124200" y="76206"/>
            <a:ext cx="3352800" cy="288925"/>
          </a:xfrm>
          <a:prstGeom prst="rect">
            <a:avLst/>
          </a:prstGeom>
        </p:spPr>
        <p:txBody>
          <a:bodyPr/>
          <a:lstStyle/>
          <a:p>
            <a:endParaRPr lang="en-GB">
              <a:solidFill>
                <a:prstClr val="black"/>
              </a:solidFill>
            </a:endParaRPr>
          </a:p>
        </p:txBody>
      </p:sp>
      <p:sp>
        <p:nvSpPr>
          <p:cNvPr id="31" name="Slide Number Placeholder 30"/>
          <p:cNvSpPr>
            <a:spLocks noGrp="1"/>
          </p:cNvSpPr>
          <p:nvPr>
            <p:ph type="sldNum" sz="quarter" idx="12"/>
          </p:nvPr>
        </p:nvSpPr>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2"/>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29409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304800" y="1554163"/>
            <a:ext cx="8686800" cy="4525963"/>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5" name="Slide Number Placeholder 4"/>
          <p:cNvSpPr>
            <a:spLocks noGrp="1"/>
          </p:cNvSpPr>
          <p:nvPr>
            <p:ph type="sldNum" sz="quarter" idx="4"/>
          </p:nvPr>
        </p:nvSpPr>
        <p:spPr>
          <a:xfrm>
            <a:off x="8229600" y="6477007"/>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Autofit/>
          </a:bodyPr>
          <a:lstStyle/>
          <a:p>
            <a:r>
              <a:rPr kumimoji="0" lang="en-US" dirty="0" smtClean="0"/>
              <a:t>Click to edit Master title style</a:t>
            </a:r>
            <a:endParaRPr kumimoji="0" lang="en-US" dirty="0"/>
          </a:p>
        </p:txBody>
      </p:sp>
      <p:pic>
        <p:nvPicPr>
          <p:cNvPr id="15" name="Picture 6" descr="http://macriner.files.wordpress.com/2010/05/l_1651_1275_479a7041-6a33-4b69-b5f5-72664e1787c8.jpeg"/>
          <p:cNvPicPr>
            <a:picLocks noChangeAspect="1" noChangeArrowheads="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0" y="-29498"/>
            <a:ext cx="9179496" cy="68875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l="15284" t="71106" r="17773"/>
          <a:stretch/>
        </p:blipFill>
        <p:spPr bwMode="auto">
          <a:xfrm>
            <a:off x="1384300" y="1638299"/>
            <a:ext cx="6146800" cy="199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7133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txStyles>
    <p:titleStyle>
      <a:lvl1pPr algn="l" rtl="0" eaLnBrk="1" latinLnBrk="0" hangingPunct="1">
        <a:spcBef>
          <a:spcPct val="0"/>
        </a:spcBef>
        <a:buNone/>
        <a:defRPr kumimoji="0" sz="50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48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40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36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9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7/27/2016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9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9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78958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977902"/>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fontAlgn="base">
              <a:spcBef>
                <a:spcPct val="0"/>
              </a:spcBef>
              <a:spcAft>
                <a:spcPct val="0"/>
              </a:spcAft>
              <a:defRPr/>
            </a:pPr>
            <a:fld id="{E06F2AFB-1B96-43F8-B270-FD1FAF44BB29}"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701801"/>
            <a:ext cx="1181100" cy="825500"/>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Tree>
    <p:extLst>
      <p:ext uri="{BB962C8B-B14F-4D97-AF65-F5344CB8AC3E}">
        <p14:creationId xmlns:p14="http://schemas.microsoft.com/office/powerpoint/2010/main" val="157273194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77"/>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pPr>
            <a:endParaRPr lang="en-US" altLang="en-US">
              <a:cs typeface="Arial" charset="0"/>
            </a:endParaRPr>
          </a:p>
        </p:txBody>
      </p:sp>
      <p:sp>
        <p:nvSpPr>
          <p:cNvPr id="5" name="Footer Placeholder 4"/>
          <p:cNvSpPr>
            <a:spLocks noGrp="1"/>
          </p:cNvSpPr>
          <p:nvPr>
            <p:ph type="ftr" sz="quarter" idx="3"/>
          </p:nvPr>
        </p:nvSpPr>
        <p:spPr>
          <a:xfrm>
            <a:off x="3124200" y="6356377"/>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en-US" altLang="en-US">
              <a:cs typeface="Arial" charset="0"/>
            </a:endParaRPr>
          </a:p>
        </p:txBody>
      </p:sp>
      <p:sp>
        <p:nvSpPr>
          <p:cNvPr id="6" name="Slide Number Placeholder 5"/>
          <p:cNvSpPr>
            <a:spLocks noGrp="1"/>
          </p:cNvSpPr>
          <p:nvPr>
            <p:ph type="sldNum" sz="quarter" idx="4"/>
          </p:nvPr>
        </p:nvSpPr>
        <p:spPr>
          <a:xfrm>
            <a:off x="6553200" y="6356377"/>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pPr>
            <a:fld id="{3C3F1265-2535-4569-A406-F1EC2A9C37B8}" type="slidenum">
              <a:rPr lang="en-US" altLang="en-US">
                <a:cs typeface="Arial" charset="0"/>
              </a:rPr>
              <a:pPr fontAlgn="base">
                <a:spcBef>
                  <a:spcPct val="0"/>
                </a:spcBef>
                <a:spcAft>
                  <a:spcPct val="0"/>
                </a:spcAft>
              </a:pPr>
              <a:t>‹#›</a:t>
            </a:fld>
            <a:endParaRPr lang="en-US" altLang="en-US">
              <a:cs typeface="Arial" charset="0"/>
            </a:endParaRPr>
          </a:p>
        </p:txBody>
      </p:sp>
    </p:spTree>
    <p:extLst>
      <p:ext uri="{BB962C8B-B14F-4D97-AF65-F5344CB8AC3E}">
        <p14:creationId xmlns:p14="http://schemas.microsoft.com/office/powerpoint/2010/main" val="379619751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388117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www.crossbooks.com/verse.asp?ref=Jdg+1:11-15" TargetMode="External"/><Relationship Id="rId2" Type="http://schemas.openxmlformats.org/officeDocument/2006/relationships/hyperlink" Target="http://www.crossbooks.com/verse.asp?ref=Jos+15:15-19"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51.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jpg"/><Relationship Id="rId1" Type="http://schemas.openxmlformats.org/officeDocument/2006/relationships/slideLayout" Target="../slideLayouts/slideLayout19.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grpSp>
        <p:nvGrpSpPr>
          <p:cNvPr id="5" name="Group 4"/>
          <p:cNvGrpSpPr/>
          <p:nvPr/>
        </p:nvGrpSpPr>
        <p:grpSpPr>
          <a:xfrm>
            <a:off x="0" y="-29498"/>
            <a:ext cx="9179496" cy="6887500"/>
            <a:chOff x="0" y="-29500"/>
            <a:chExt cx="9179496" cy="6887500"/>
          </a:xfrm>
        </p:grpSpPr>
        <p:pic>
          <p:nvPicPr>
            <p:cNvPr id="1030" name="Picture 6" descr="http://macriner.files.wordpress.com/2010/05/l_1651_1275_479a7041-6a33-4b69-b5f5-72664e1787c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500"/>
              <a:ext cx="9179496" cy="68875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590800" y="3200399"/>
              <a:ext cx="5040560" cy="597023"/>
            </a:xfrm>
            <a:prstGeom prst="roundRect">
              <a:avLst/>
            </a:prstGeom>
            <a:solidFill>
              <a:schemeClr val="bg1">
                <a:lumMod val="85000"/>
              </a:schemeClr>
            </a:solidFill>
            <a:ln>
              <a:solidFill>
                <a:srgbClr val="3D3D3D"/>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b="1" dirty="0" smtClean="0">
                  <a:solidFill>
                    <a:srgbClr val="482400"/>
                  </a:solidFill>
                  <a:latin typeface="Book Antiqua" pitchFamily="18" charset="0"/>
                </a:rPr>
                <a:t>Lesson 3</a:t>
              </a:r>
            </a:p>
          </p:txBody>
        </p:sp>
      </p:grpSp>
      <p:sp>
        <p:nvSpPr>
          <p:cNvPr id="6" name="Rectangle 5"/>
          <p:cNvSpPr/>
          <p:nvPr/>
        </p:nvSpPr>
        <p:spPr>
          <a:xfrm>
            <a:off x="2590800" y="3816796"/>
            <a:ext cx="4831772" cy="584775"/>
          </a:xfrm>
          <a:prstGeom prst="rect">
            <a:avLst/>
          </a:prstGeom>
        </p:spPr>
        <p:txBody>
          <a:bodyPr wrap="none">
            <a:spAutoFit/>
          </a:bodyPr>
          <a:lstStyle/>
          <a:p>
            <a:r>
              <a:rPr lang="en-US" sz="3200" dirty="0" smtClean="0">
                <a:solidFill>
                  <a:srgbClr val="FFFF00"/>
                </a:solidFill>
              </a:rPr>
              <a:t>Othniel, Ehud &amp; Shamgar</a:t>
            </a:r>
            <a:endParaRPr lang="en-US" sz="3200" dirty="0">
              <a:solidFill>
                <a:srgbClr val="FFFF00"/>
              </a:solidFill>
            </a:endParaRPr>
          </a:p>
        </p:txBody>
      </p:sp>
    </p:spTree>
    <p:extLst>
      <p:ext uri="{BB962C8B-B14F-4D97-AF65-F5344CB8AC3E}">
        <p14:creationId xmlns:p14="http://schemas.microsoft.com/office/powerpoint/2010/main" val="3565754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408" y="629587"/>
            <a:ext cx="8866682" cy="6228413"/>
          </a:xfrm>
        </p:spPr>
        <p:txBody>
          <a:bodyPr>
            <a:normAutofit/>
          </a:bodyPr>
          <a:lstStyle/>
          <a:p>
            <a:pPr>
              <a:spcBef>
                <a:spcPct val="0"/>
              </a:spcBef>
            </a:pPr>
            <a:r>
              <a:rPr lang="en-US" sz="2000" b="1" dirty="0">
                <a:latin typeface="Calibri" charset="0"/>
                <a:cs typeface="Calibri" charset="0"/>
              </a:rPr>
              <a:t>Unified &amp; guided by God, not men.</a:t>
            </a:r>
          </a:p>
          <a:p>
            <a:pPr lvl="1">
              <a:spcBef>
                <a:spcPct val="0"/>
              </a:spcBef>
            </a:pPr>
            <a:r>
              <a:rPr lang="en-US" sz="2000" dirty="0" smtClean="0">
                <a:latin typeface="Calibri" charset="0"/>
                <a:cs typeface="Calibri" charset="0"/>
              </a:rPr>
              <a:t>No </a:t>
            </a:r>
            <a:r>
              <a:rPr lang="en-US" sz="2000" dirty="0">
                <a:latin typeface="Calibri" charset="0"/>
                <a:cs typeface="Calibri" charset="0"/>
              </a:rPr>
              <a:t>central </a:t>
            </a:r>
            <a:r>
              <a:rPr lang="en-US" sz="2000" dirty="0" smtClean="0">
                <a:latin typeface="Calibri" charset="0"/>
                <a:cs typeface="Calibri" charset="0"/>
              </a:rPr>
              <a:t>governmental organization</a:t>
            </a:r>
            <a:endParaRPr lang="en-US" sz="2000" dirty="0">
              <a:latin typeface="Calibri" charset="0"/>
              <a:cs typeface="Calibri" charset="0"/>
            </a:endParaRPr>
          </a:p>
          <a:p>
            <a:pPr lvl="1">
              <a:spcBef>
                <a:spcPct val="0"/>
              </a:spcBef>
            </a:pPr>
            <a:r>
              <a:rPr lang="en-US" sz="2000" dirty="0" smtClean="0">
                <a:latin typeface="Calibri" charset="0"/>
                <a:cs typeface="Calibri" charset="0"/>
              </a:rPr>
              <a:t>Led, locally, by </a:t>
            </a:r>
            <a:r>
              <a:rPr lang="en-US" sz="2000" dirty="0">
                <a:latin typeface="Calibri" charset="0"/>
                <a:cs typeface="Calibri" charset="0"/>
              </a:rPr>
              <a:t>faith-filled people, as </a:t>
            </a:r>
            <a:r>
              <a:rPr lang="en-US" sz="2000" dirty="0" smtClean="0">
                <a:latin typeface="Calibri" charset="0"/>
                <a:cs typeface="Calibri" charset="0"/>
              </a:rPr>
              <a:t>needed</a:t>
            </a:r>
          </a:p>
          <a:p>
            <a:pPr lvl="1">
              <a:spcBef>
                <a:spcPct val="0"/>
              </a:spcBef>
            </a:pPr>
            <a:r>
              <a:rPr lang="en-US" sz="2000" dirty="0">
                <a:latin typeface="Calibri" charset="0"/>
                <a:cs typeface="Calibri" charset="0"/>
              </a:rPr>
              <a:t>No </a:t>
            </a:r>
            <a:r>
              <a:rPr lang="en-US" sz="2000" dirty="0" smtClean="0">
                <a:latin typeface="Calibri" charset="0"/>
                <a:cs typeface="Calibri" charset="0"/>
              </a:rPr>
              <a:t>competition for power/leadership (see </a:t>
            </a:r>
            <a:r>
              <a:rPr lang="en-US" sz="2000" dirty="0" err="1" smtClean="0">
                <a:latin typeface="Calibri" charset="0"/>
                <a:cs typeface="Calibri" charset="0"/>
              </a:rPr>
              <a:t>Num</a:t>
            </a:r>
            <a:r>
              <a:rPr lang="en-US" sz="2000" dirty="0" smtClean="0">
                <a:latin typeface="Calibri" charset="0"/>
                <a:cs typeface="Calibri" charset="0"/>
              </a:rPr>
              <a:t> </a:t>
            </a:r>
            <a:r>
              <a:rPr lang="en-US" sz="2000" dirty="0">
                <a:latin typeface="Calibri" charset="0"/>
                <a:cs typeface="Calibri" charset="0"/>
              </a:rPr>
              <a:t>11:25-29</a:t>
            </a:r>
            <a:r>
              <a:rPr lang="en-US" sz="2000" dirty="0" smtClean="0">
                <a:latin typeface="Calibri" charset="0"/>
                <a:cs typeface="Calibri" charset="0"/>
              </a:rPr>
              <a:t>)</a:t>
            </a:r>
          </a:p>
          <a:p>
            <a:pPr lvl="1">
              <a:spcBef>
                <a:spcPct val="0"/>
              </a:spcBef>
            </a:pPr>
            <a:r>
              <a:rPr lang="en-US" sz="2000" dirty="0" smtClean="0">
                <a:latin typeface="Calibri" charset="0"/>
                <a:cs typeface="Calibri" charset="0"/>
              </a:rPr>
              <a:t>“</a:t>
            </a:r>
            <a:r>
              <a:rPr lang="en-US" sz="2000" dirty="0">
                <a:latin typeface="Calibri" charset="0"/>
                <a:cs typeface="Calibri" charset="0"/>
              </a:rPr>
              <a:t>No King…everyone did that which was right </a:t>
            </a:r>
            <a:r>
              <a:rPr lang="en-US" sz="2000" u="sng" dirty="0">
                <a:latin typeface="Calibri" charset="0"/>
                <a:cs typeface="Calibri" charset="0"/>
              </a:rPr>
              <a:t>in God’s eyes</a:t>
            </a:r>
            <a:r>
              <a:rPr lang="en-US" sz="2000" dirty="0">
                <a:latin typeface="Calibri" charset="0"/>
                <a:cs typeface="Calibri" charset="0"/>
              </a:rPr>
              <a:t>.”</a:t>
            </a:r>
          </a:p>
          <a:p>
            <a:pPr>
              <a:spcBef>
                <a:spcPts val="600"/>
              </a:spcBef>
            </a:pPr>
            <a:r>
              <a:rPr lang="en-US" sz="2000" b="1" dirty="0">
                <a:latin typeface="Calibri" charset="0"/>
                <a:cs typeface="Calibri" charset="0"/>
              </a:rPr>
              <a:t>Intensely separated from the </a:t>
            </a:r>
            <a:r>
              <a:rPr lang="en-US" sz="2000" b="1" dirty="0" smtClean="0">
                <a:latin typeface="Calibri" charset="0"/>
                <a:cs typeface="Calibri" charset="0"/>
              </a:rPr>
              <a:t>non-believing world </a:t>
            </a:r>
            <a:endParaRPr lang="en-US" sz="2000" b="1" dirty="0">
              <a:latin typeface="Calibri" charset="0"/>
              <a:cs typeface="Calibri" charset="0"/>
            </a:endParaRPr>
          </a:p>
          <a:p>
            <a:pPr lvl="1">
              <a:spcBef>
                <a:spcPct val="0"/>
              </a:spcBef>
            </a:pPr>
            <a:r>
              <a:rPr lang="en-US" sz="2000" dirty="0">
                <a:latin typeface="Calibri" charset="0"/>
                <a:cs typeface="Calibri" charset="0"/>
              </a:rPr>
              <a:t>Purged </a:t>
            </a:r>
            <a:r>
              <a:rPr lang="en-US" sz="2000" dirty="0" smtClean="0">
                <a:latin typeface="Calibri" charset="0"/>
                <a:cs typeface="Calibri" charset="0"/>
              </a:rPr>
              <a:t>idolatry and immorality (</a:t>
            </a:r>
            <a:r>
              <a:rPr lang="en-US" sz="2000" dirty="0">
                <a:latin typeface="Calibri" charset="0"/>
                <a:cs typeface="Calibri" charset="0"/>
              </a:rPr>
              <a:t>even from own families)</a:t>
            </a:r>
          </a:p>
          <a:p>
            <a:pPr lvl="1">
              <a:spcBef>
                <a:spcPct val="0"/>
              </a:spcBef>
            </a:pPr>
            <a:r>
              <a:rPr lang="en-US" sz="2000" dirty="0">
                <a:latin typeface="Calibri" charset="0"/>
                <a:cs typeface="Calibri" charset="0"/>
              </a:rPr>
              <a:t>Formed no </a:t>
            </a:r>
            <a:r>
              <a:rPr lang="en-US" sz="2000" dirty="0" smtClean="0">
                <a:latin typeface="Calibri" charset="0"/>
                <a:cs typeface="Calibri" charset="0"/>
              </a:rPr>
              <a:t>alliances, covenants, intermarriages, except </a:t>
            </a:r>
            <a:r>
              <a:rPr lang="en-US" sz="2000" dirty="0">
                <a:latin typeface="Calibri" charset="0"/>
                <a:cs typeface="Calibri" charset="0"/>
              </a:rPr>
              <a:t>with faithful people</a:t>
            </a:r>
          </a:p>
          <a:p>
            <a:pPr lvl="1">
              <a:spcBef>
                <a:spcPct val="0"/>
              </a:spcBef>
            </a:pPr>
            <a:r>
              <a:rPr lang="en-US" sz="2000" dirty="0">
                <a:latin typeface="Calibri" charset="0"/>
                <a:cs typeface="Calibri" charset="0"/>
              </a:rPr>
              <a:t>Their purity &amp; obedience were examples to the </a:t>
            </a:r>
            <a:r>
              <a:rPr lang="en-US" sz="2000" dirty="0" smtClean="0">
                <a:latin typeface="Calibri" charset="0"/>
                <a:cs typeface="Calibri" charset="0"/>
              </a:rPr>
              <a:t>nations around</a:t>
            </a:r>
            <a:endParaRPr lang="en-US" sz="2000" dirty="0">
              <a:latin typeface="Calibri" charset="0"/>
              <a:cs typeface="Calibri" charset="0"/>
            </a:endParaRPr>
          </a:p>
          <a:p>
            <a:pPr>
              <a:spcBef>
                <a:spcPts val="600"/>
              </a:spcBef>
            </a:pPr>
            <a:r>
              <a:rPr lang="en-US" sz="2000" b="1" dirty="0">
                <a:latin typeface="Calibri" charset="0"/>
                <a:cs typeface="Calibri" charset="0"/>
              </a:rPr>
              <a:t>Carefully obedient to the written Word</a:t>
            </a:r>
          </a:p>
          <a:p>
            <a:pPr lvl="1">
              <a:spcBef>
                <a:spcPct val="0"/>
              </a:spcBef>
            </a:pPr>
            <a:r>
              <a:rPr lang="en-US" sz="2000" dirty="0" smtClean="0">
                <a:latin typeface="Calibri" charset="0"/>
                <a:cs typeface="Calibri" charset="0"/>
              </a:rPr>
              <a:t>Every generation </a:t>
            </a:r>
            <a:r>
              <a:rPr lang="en-US" sz="2000" dirty="0" smtClean="0">
                <a:solidFill>
                  <a:srgbClr val="0000CC"/>
                </a:solidFill>
                <a:latin typeface="Calibri" charset="0"/>
                <a:cs typeface="Calibri" charset="0"/>
              </a:rPr>
              <a:t>knew the Lord (</a:t>
            </a:r>
            <a:r>
              <a:rPr lang="en-US" sz="2000" dirty="0" err="1" smtClean="0">
                <a:solidFill>
                  <a:srgbClr val="0000CC"/>
                </a:solidFill>
                <a:latin typeface="Calibri" charset="0"/>
                <a:cs typeface="Calibri" charset="0"/>
              </a:rPr>
              <a:t>Jg</a:t>
            </a:r>
            <a:r>
              <a:rPr lang="en-US" sz="2000" dirty="0" smtClean="0">
                <a:solidFill>
                  <a:srgbClr val="0000CC"/>
                </a:solidFill>
                <a:latin typeface="Calibri" charset="0"/>
                <a:cs typeface="Calibri" charset="0"/>
              </a:rPr>
              <a:t> 2:10)</a:t>
            </a:r>
          </a:p>
          <a:p>
            <a:pPr lvl="1">
              <a:spcBef>
                <a:spcPct val="0"/>
              </a:spcBef>
            </a:pPr>
            <a:r>
              <a:rPr lang="en-US" sz="2000" dirty="0" smtClean="0">
                <a:latin typeface="Calibri" charset="0"/>
                <a:cs typeface="Calibri" charset="0"/>
              </a:rPr>
              <a:t>Remembered  (carried out) the </a:t>
            </a:r>
            <a:r>
              <a:rPr lang="en-US" sz="2000" dirty="0">
                <a:latin typeface="Calibri" charset="0"/>
                <a:cs typeface="Calibri" charset="0"/>
              </a:rPr>
              <a:t>consequences of obedience &amp; disobedience</a:t>
            </a:r>
          </a:p>
          <a:p>
            <a:pPr lvl="1">
              <a:spcBef>
                <a:spcPct val="0"/>
              </a:spcBef>
            </a:pPr>
            <a:r>
              <a:rPr lang="en-US" sz="2000" dirty="0" smtClean="0">
                <a:latin typeface="Calibri" charset="0"/>
                <a:cs typeface="Calibri" charset="0"/>
              </a:rPr>
              <a:t>The Word </a:t>
            </a:r>
            <a:r>
              <a:rPr lang="en-US" sz="2000" dirty="0">
                <a:latin typeface="Calibri" charset="0"/>
                <a:cs typeface="Calibri" charset="0"/>
              </a:rPr>
              <a:t>filled their lives (Levites, family </a:t>
            </a:r>
            <a:r>
              <a:rPr lang="en-US" sz="2000" dirty="0" smtClean="0">
                <a:latin typeface="Calibri" charset="0"/>
                <a:cs typeface="Calibri" charset="0"/>
              </a:rPr>
              <a:t>study – Dt 6)</a:t>
            </a:r>
            <a:endParaRPr lang="en-US" sz="2000" dirty="0">
              <a:latin typeface="Calibri" charset="0"/>
              <a:cs typeface="Calibri" charset="0"/>
            </a:endParaRPr>
          </a:p>
          <a:p>
            <a:pPr lvl="1">
              <a:spcBef>
                <a:spcPct val="0"/>
              </a:spcBef>
            </a:pPr>
            <a:r>
              <a:rPr lang="en-US" sz="2000" dirty="0">
                <a:latin typeface="Calibri" charset="0"/>
                <a:cs typeface="Calibri" charset="0"/>
              </a:rPr>
              <a:t>They worshiped as God instructed</a:t>
            </a:r>
          </a:p>
          <a:p>
            <a:pPr>
              <a:spcBef>
                <a:spcPts val="600"/>
              </a:spcBef>
            </a:pPr>
            <a:r>
              <a:rPr lang="en-US" sz="2000" b="1" dirty="0">
                <a:latin typeface="Calibri" charset="0"/>
                <a:cs typeface="Calibri" charset="0"/>
              </a:rPr>
              <a:t>Trusted in God’s care (</a:t>
            </a:r>
            <a:r>
              <a:rPr lang="en-US" sz="2000" b="1" dirty="0" err="1">
                <a:latin typeface="Calibri" charset="0"/>
                <a:cs typeface="Calibri" charset="0"/>
              </a:rPr>
              <a:t>Jg</a:t>
            </a:r>
            <a:r>
              <a:rPr lang="en-US" sz="2000" b="1" dirty="0">
                <a:latin typeface="Calibri" charset="0"/>
                <a:cs typeface="Calibri" charset="0"/>
              </a:rPr>
              <a:t> 2:7)</a:t>
            </a:r>
          </a:p>
          <a:p>
            <a:pPr lvl="1">
              <a:spcBef>
                <a:spcPct val="0"/>
              </a:spcBef>
            </a:pPr>
            <a:r>
              <a:rPr lang="en-US" sz="2000" dirty="0">
                <a:latin typeface="Calibri" charset="0"/>
                <a:cs typeface="Calibri" charset="0"/>
              </a:rPr>
              <a:t>Content with the blessing in the land.</a:t>
            </a:r>
          </a:p>
          <a:p>
            <a:pPr lvl="1">
              <a:spcBef>
                <a:spcPct val="0"/>
              </a:spcBef>
            </a:pPr>
            <a:r>
              <a:rPr lang="en-US" sz="2000" dirty="0">
                <a:latin typeface="Calibri" charset="0"/>
                <a:cs typeface="Calibri" charset="0"/>
              </a:rPr>
              <a:t>Not afraid to face enemies of God.</a:t>
            </a:r>
          </a:p>
          <a:p>
            <a:pPr lvl="1">
              <a:spcBef>
                <a:spcPct val="0"/>
              </a:spcBef>
            </a:pPr>
            <a:r>
              <a:rPr lang="en-US" sz="2000" dirty="0">
                <a:latin typeface="Calibri" charset="0"/>
                <a:cs typeface="Calibri" charset="0"/>
              </a:rPr>
              <a:t>Did not depend on </a:t>
            </a:r>
            <a:r>
              <a:rPr lang="en-US" sz="2000" dirty="0" smtClean="0">
                <a:latin typeface="Calibri" charset="0"/>
                <a:cs typeface="Calibri" charset="0"/>
              </a:rPr>
              <a:t>worldly </a:t>
            </a:r>
            <a:r>
              <a:rPr lang="en-US" sz="2000" dirty="0">
                <a:latin typeface="Calibri" charset="0"/>
                <a:cs typeface="Calibri" charset="0"/>
              </a:rPr>
              <a:t>measures of strength</a:t>
            </a:r>
          </a:p>
          <a:p>
            <a:pPr lvl="1">
              <a:spcBef>
                <a:spcPct val="0"/>
              </a:spcBef>
            </a:pPr>
            <a:r>
              <a:rPr lang="en-US" sz="2000" dirty="0">
                <a:latin typeface="Calibri" charset="0"/>
                <a:cs typeface="Calibri" charset="0"/>
              </a:rPr>
              <a:t>Were strengthened by their repeated </a:t>
            </a:r>
            <a:r>
              <a:rPr lang="en-US" sz="2000" dirty="0" smtClean="0">
                <a:latin typeface="Calibri" charset="0"/>
                <a:cs typeface="Calibri" charset="0"/>
              </a:rPr>
              <a:t>victories</a:t>
            </a:r>
            <a:endParaRPr lang="en-US" sz="2000" dirty="0">
              <a:latin typeface="Calibri" charset="0"/>
              <a:cs typeface="Calibri" charset="0"/>
            </a:endParaRPr>
          </a:p>
        </p:txBody>
      </p:sp>
      <p:sp>
        <p:nvSpPr>
          <p:cNvPr id="8" name="Title 7"/>
          <p:cNvSpPr>
            <a:spLocks noGrp="1"/>
          </p:cNvSpPr>
          <p:nvPr>
            <p:ph type="title"/>
          </p:nvPr>
        </p:nvSpPr>
        <p:spPr>
          <a:xfrm>
            <a:off x="0" y="43907"/>
            <a:ext cx="9144000" cy="442120"/>
          </a:xfrm>
        </p:spPr>
        <p:txBody>
          <a:bodyPr>
            <a:normAutofit fontScale="90000"/>
          </a:bodyPr>
          <a:lstStyle/>
          <a:p>
            <a:r>
              <a:rPr lang="en-US" b="1" dirty="0"/>
              <a:t>Israel in the Promised Land – The Ideal</a:t>
            </a:r>
          </a:p>
        </p:txBody>
      </p:sp>
    </p:spTree>
    <p:extLst>
      <p:ext uri="{BB962C8B-B14F-4D97-AF65-F5344CB8AC3E}">
        <p14:creationId xmlns:p14="http://schemas.microsoft.com/office/powerpoint/2010/main" val="49180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6" end="1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7" end="1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00066"/>
          </a:xfrm>
        </p:spPr>
        <p:txBody>
          <a:bodyPr>
            <a:normAutofit fontScale="90000"/>
          </a:bodyPr>
          <a:lstStyle/>
          <a:p>
            <a:r>
              <a:rPr lang="en-US" dirty="0" smtClean="0"/>
              <a:t>Sins of Israelites</a:t>
            </a:r>
            <a:endParaRPr lang="en-US" dirty="0"/>
          </a:p>
        </p:txBody>
      </p:sp>
      <p:sp>
        <p:nvSpPr>
          <p:cNvPr id="3" name="Content Placeholder 2"/>
          <p:cNvSpPr>
            <a:spLocks noGrp="1"/>
          </p:cNvSpPr>
          <p:nvPr>
            <p:ph idx="1"/>
          </p:nvPr>
        </p:nvSpPr>
        <p:spPr>
          <a:xfrm>
            <a:off x="412812" y="803429"/>
            <a:ext cx="8731188" cy="4181954"/>
          </a:xfrm>
        </p:spPr>
        <p:txBody>
          <a:bodyPr/>
          <a:lstStyle/>
          <a:p>
            <a:pPr marL="514350" indent="-514350">
              <a:buFont typeface="+mj-lt"/>
              <a:buAutoNum type="arabicPeriod"/>
            </a:pPr>
            <a:r>
              <a:rPr lang="en-US" dirty="0" smtClean="0"/>
              <a:t>Did not know Jehovah or His works (2:10)</a:t>
            </a:r>
          </a:p>
          <a:p>
            <a:pPr marL="514350" indent="-514350">
              <a:buFont typeface="+mj-lt"/>
              <a:buAutoNum type="arabicPeriod"/>
            </a:pPr>
            <a:r>
              <a:rPr lang="en-US" b="1" dirty="0" smtClean="0"/>
              <a:t>Served </a:t>
            </a:r>
            <a:r>
              <a:rPr lang="en-US" b="1" dirty="0" err="1" smtClean="0"/>
              <a:t>Baals</a:t>
            </a:r>
            <a:r>
              <a:rPr lang="en-US" b="1" dirty="0" smtClean="0"/>
              <a:t> and </a:t>
            </a:r>
            <a:r>
              <a:rPr lang="en-US" b="1" dirty="0" err="1" smtClean="0"/>
              <a:t>Ashtoreths</a:t>
            </a:r>
            <a:r>
              <a:rPr lang="en-US" b="1" dirty="0" smtClean="0"/>
              <a:t> (2:11-13)</a:t>
            </a:r>
          </a:p>
          <a:p>
            <a:pPr marL="514350" indent="-514350">
              <a:buFont typeface="+mj-lt"/>
              <a:buAutoNum type="arabicPeriod"/>
            </a:pPr>
            <a:r>
              <a:rPr lang="en-US" b="1" dirty="0" smtClean="0"/>
              <a:t>Did not drive out the Canaanites (1:28)</a:t>
            </a:r>
          </a:p>
          <a:p>
            <a:pPr marL="514350" indent="-514350">
              <a:buFont typeface="+mj-lt"/>
              <a:buAutoNum type="arabicPeriod"/>
            </a:pPr>
            <a:r>
              <a:rPr lang="en-US" dirty="0" smtClean="0"/>
              <a:t>Did not obey Jehovah, as their fathers (2:17b)</a:t>
            </a:r>
          </a:p>
          <a:p>
            <a:pPr marL="514350" indent="-514350">
              <a:buFont typeface="+mj-lt"/>
              <a:buAutoNum type="arabicPeriod"/>
            </a:pPr>
            <a:r>
              <a:rPr lang="en-US" b="1" dirty="0" smtClean="0"/>
              <a:t>Gave &amp; took daughters &amp; sons in marriage (3:5)</a:t>
            </a:r>
            <a:br>
              <a:rPr lang="en-US" b="1" dirty="0" smtClean="0"/>
            </a:br>
            <a:r>
              <a:rPr lang="en-US" b="1" dirty="0" smtClean="0"/>
              <a:t>(made covenants, 2:2)</a:t>
            </a:r>
          </a:p>
        </p:txBody>
      </p:sp>
      <p:sp>
        <p:nvSpPr>
          <p:cNvPr id="4" name="TextBox 3"/>
          <p:cNvSpPr txBox="1"/>
          <p:nvPr/>
        </p:nvSpPr>
        <p:spPr>
          <a:xfrm>
            <a:off x="536037" y="4619303"/>
            <a:ext cx="8481849" cy="1323439"/>
          </a:xfrm>
          <a:prstGeom prst="rect">
            <a:avLst/>
          </a:prstGeom>
          <a:noFill/>
          <a:ln>
            <a:solidFill>
              <a:schemeClr val="tx1"/>
            </a:solidFill>
          </a:ln>
        </p:spPr>
        <p:txBody>
          <a:bodyPr wrap="square" rtlCol="0">
            <a:spAutoFit/>
          </a:bodyPr>
          <a:lstStyle/>
          <a:p>
            <a:r>
              <a:rPr lang="en-US" sz="2000" b="1" dirty="0"/>
              <a:t>Judges 3:7 (ESV) </a:t>
            </a:r>
            <a:r>
              <a:rPr lang="en-US" sz="2000" dirty="0"/>
              <a:t/>
            </a:r>
            <a:br>
              <a:rPr lang="en-US" sz="2000" dirty="0"/>
            </a:br>
            <a:r>
              <a:rPr lang="en-US" sz="2000" baseline="30000" dirty="0"/>
              <a:t>7 </a:t>
            </a:r>
            <a:r>
              <a:rPr lang="en-US" sz="2000" dirty="0"/>
              <a:t> And the people of Israel did what was evil in the sight of the </a:t>
            </a:r>
            <a:r>
              <a:rPr lang="en-US" sz="2000" cap="small" dirty="0"/>
              <a:t>LORD</a:t>
            </a:r>
            <a:r>
              <a:rPr lang="en-US" sz="2000" dirty="0"/>
              <a:t>. </a:t>
            </a:r>
            <a:r>
              <a:rPr lang="en-US" sz="2000" dirty="0" smtClean="0"/>
              <a:t> (4?)</a:t>
            </a:r>
          </a:p>
          <a:p>
            <a:r>
              <a:rPr lang="en-US" sz="2000" dirty="0" smtClean="0"/>
              <a:t>They </a:t>
            </a:r>
            <a:r>
              <a:rPr lang="en-US" sz="2000" dirty="0"/>
              <a:t>forgot the </a:t>
            </a:r>
            <a:r>
              <a:rPr lang="en-US" sz="2000" cap="small" dirty="0"/>
              <a:t>LORD</a:t>
            </a:r>
            <a:r>
              <a:rPr lang="en-US" sz="2000" dirty="0"/>
              <a:t> their God </a:t>
            </a:r>
            <a:r>
              <a:rPr lang="en-US" sz="2000" dirty="0" smtClean="0"/>
              <a:t>(1)</a:t>
            </a:r>
          </a:p>
          <a:p>
            <a:r>
              <a:rPr lang="en-US" sz="2000" dirty="0" smtClean="0"/>
              <a:t>and </a:t>
            </a:r>
            <a:r>
              <a:rPr lang="en-US" sz="2000" dirty="0"/>
              <a:t>served the </a:t>
            </a:r>
            <a:r>
              <a:rPr lang="en-US" sz="2000" dirty="0" err="1"/>
              <a:t>Baals</a:t>
            </a:r>
            <a:r>
              <a:rPr lang="en-US" sz="2000" dirty="0"/>
              <a:t> and the </a:t>
            </a:r>
            <a:r>
              <a:rPr lang="en-US" sz="2000" dirty="0" err="1"/>
              <a:t>Asheroth</a:t>
            </a:r>
            <a:r>
              <a:rPr lang="en-US" sz="2000" dirty="0"/>
              <a:t>. </a:t>
            </a:r>
            <a:r>
              <a:rPr lang="en-US" sz="2000" dirty="0" smtClean="0"/>
              <a:t>(2)</a:t>
            </a:r>
            <a:endParaRPr lang="en-US" sz="2000" dirty="0"/>
          </a:p>
        </p:txBody>
      </p:sp>
    </p:spTree>
    <p:extLst>
      <p:ext uri="{BB962C8B-B14F-4D97-AF65-F5344CB8AC3E}">
        <p14:creationId xmlns:p14="http://schemas.microsoft.com/office/powerpoint/2010/main" val="1394513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796" y="194807"/>
            <a:ext cx="8686800" cy="841248"/>
          </a:xfrm>
        </p:spPr>
        <p:txBody>
          <a:bodyPr/>
          <a:lstStyle/>
          <a:p>
            <a:r>
              <a:rPr lang="en-US" dirty="0" smtClean="0"/>
              <a:t>Judges 3:8</a:t>
            </a:r>
            <a:endParaRPr lang="en-US" dirty="0"/>
          </a:p>
        </p:txBody>
      </p:sp>
      <p:sp>
        <p:nvSpPr>
          <p:cNvPr id="7" name="Rectangle 6"/>
          <p:cNvSpPr/>
          <p:nvPr/>
        </p:nvSpPr>
        <p:spPr>
          <a:xfrm>
            <a:off x="510333" y="1615265"/>
            <a:ext cx="8209722" cy="2862322"/>
          </a:xfrm>
          <a:prstGeom prst="rect">
            <a:avLst/>
          </a:prstGeom>
        </p:spPr>
        <p:txBody>
          <a:bodyPr wrap="square">
            <a:spAutoFit/>
          </a:bodyPr>
          <a:lstStyle/>
          <a:p>
            <a:r>
              <a:rPr lang="en-US" b="1" dirty="0"/>
              <a:t>Judges 3:8 (ESV) </a:t>
            </a:r>
            <a:r>
              <a:rPr lang="en-US" dirty="0"/>
              <a:t/>
            </a:r>
            <a:br>
              <a:rPr lang="en-US" dirty="0"/>
            </a:br>
            <a:r>
              <a:rPr lang="en-US" baseline="30000" dirty="0"/>
              <a:t>8 </a:t>
            </a:r>
            <a:r>
              <a:rPr lang="en-US" dirty="0"/>
              <a:t> Therefore the anger of the </a:t>
            </a:r>
            <a:r>
              <a:rPr lang="en-US" cap="small" dirty="0"/>
              <a:t>LORD</a:t>
            </a:r>
            <a:r>
              <a:rPr lang="en-US" dirty="0"/>
              <a:t> was kindled against Israel, and he sold them into the hand of </a:t>
            </a:r>
            <a:r>
              <a:rPr lang="en-US" dirty="0" err="1"/>
              <a:t>Cushan-rishathaim</a:t>
            </a:r>
            <a:r>
              <a:rPr lang="en-US" dirty="0"/>
              <a:t> king of Mesopotamia. And the people of Israel served </a:t>
            </a:r>
            <a:r>
              <a:rPr lang="en-US" dirty="0" err="1"/>
              <a:t>Cushan-rishathaim</a:t>
            </a:r>
            <a:r>
              <a:rPr lang="en-US" dirty="0"/>
              <a:t> eight years. </a:t>
            </a:r>
            <a:br>
              <a:rPr lang="en-US" dirty="0"/>
            </a:br>
            <a:endParaRPr lang="en-US" dirty="0"/>
          </a:p>
          <a:p>
            <a:r>
              <a:rPr lang="en-US" b="1" dirty="0"/>
              <a:t>Judges 3:8 (NIV) </a:t>
            </a:r>
            <a:r>
              <a:rPr lang="en-US" dirty="0"/>
              <a:t/>
            </a:r>
            <a:br>
              <a:rPr lang="en-US" dirty="0"/>
            </a:br>
            <a:r>
              <a:rPr lang="en-US" baseline="30000" dirty="0"/>
              <a:t>8 </a:t>
            </a:r>
            <a:r>
              <a:rPr lang="en-US" dirty="0"/>
              <a:t> The anger of the </a:t>
            </a:r>
            <a:r>
              <a:rPr lang="en-US" cap="small" dirty="0"/>
              <a:t>LORD</a:t>
            </a:r>
            <a:r>
              <a:rPr lang="en-US" dirty="0"/>
              <a:t> burned against Israel so that he sold them into the hands of </a:t>
            </a:r>
            <a:r>
              <a:rPr lang="en-US" dirty="0" err="1"/>
              <a:t>Cushan-Rishathaim</a:t>
            </a:r>
            <a:r>
              <a:rPr lang="en-US" dirty="0"/>
              <a:t> king of Aram </a:t>
            </a:r>
            <a:r>
              <a:rPr lang="en-US" dirty="0" err="1"/>
              <a:t>Naharaim</a:t>
            </a:r>
            <a:r>
              <a:rPr lang="en-US" dirty="0"/>
              <a:t>, to whom the Israelites were subject for eight years. </a:t>
            </a:r>
            <a:br>
              <a:rPr lang="en-US" dirty="0"/>
            </a:br>
            <a:endParaRPr lang="en-US" dirty="0"/>
          </a:p>
        </p:txBody>
      </p:sp>
    </p:spTree>
    <p:extLst>
      <p:ext uri="{BB962C8B-B14F-4D97-AF65-F5344CB8AC3E}">
        <p14:creationId xmlns:p14="http://schemas.microsoft.com/office/powerpoint/2010/main" val="841614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ProgramData\WORDsearch\Library\HolmBibleAtlas\Linked\images\Chapter5\TheMigrationOfAbrah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61" y="1182464"/>
            <a:ext cx="8949549" cy="55811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9796" y="194807"/>
            <a:ext cx="8686800" cy="841248"/>
          </a:xfrm>
        </p:spPr>
        <p:txBody>
          <a:bodyPr/>
          <a:lstStyle/>
          <a:p>
            <a:r>
              <a:rPr lang="en-US" dirty="0" smtClean="0"/>
              <a:t>Judges 3:8 oppressor</a:t>
            </a:r>
            <a:endParaRPr lang="en-US" dirty="0"/>
          </a:p>
        </p:txBody>
      </p:sp>
      <p:sp>
        <p:nvSpPr>
          <p:cNvPr id="3" name="TextBox 2"/>
          <p:cNvSpPr txBox="1"/>
          <p:nvPr/>
        </p:nvSpPr>
        <p:spPr>
          <a:xfrm>
            <a:off x="251276" y="2734314"/>
            <a:ext cx="2693879" cy="1754326"/>
          </a:xfrm>
          <a:prstGeom prst="rect">
            <a:avLst/>
          </a:prstGeom>
          <a:solidFill>
            <a:schemeClr val="bg2">
              <a:lumMod val="90000"/>
            </a:schemeClr>
          </a:solidFill>
        </p:spPr>
        <p:txBody>
          <a:bodyPr wrap="square" rtlCol="0">
            <a:spAutoFit/>
          </a:bodyPr>
          <a:lstStyle/>
          <a:p>
            <a:r>
              <a:rPr lang="en-US" b="1" dirty="0">
                <a:solidFill>
                  <a:prstClr val="black"/>
                </a:solidFill>
              </a:rPr>
              <a:t>CUSHAN-RISHATHAIM</a:t>
            </a:r>
            <a:r>
              <a:rPr lang="en-US" dirty="0">
                <a:solidFill>
                  <a:prstClr val="black"/>
                </a:solidFill>
              </a:rPr>
              <a:t> (</a:t>
            </a:r>
            <a:r>
              <a:rPr lang="en-US" i="1" dirty="0" err="1">
                <a:solidFill>
                  <a:prstClr val="black"/>
                </a:solidFill>
              </a:rPr>
              <a:t>cyoo</a:t>
            </a:r>
            <a:r>
              <a:rPr lang="en-US" i="1" dirty="0">
                <a:solidFill>
                  <a:prstClr val="black"/>
                </a:solidFill>
              </a:rPr>
              <a:t>’ </a:t>
            </a:r>
            <a:r>
              <a:rPr lang="en-US" i="1" dirty="0" err="1">
                <a:solidFill>
                  <a:prstClr val="black"/>
                </a:solidFill>
              </a:rPr>
              <a:t>sshan</a:t>
            </a:r>
            <a:r>
              <a:rPr lang="en-US" i="1" dirty="0">
                <a:solidFill>
                  <a:prstClr val="black"/>
                </a:solidFill>
              </a:rPr>
              <a:t>- </a:t>
            </a:r>
            <a:r>
              <a:rPr lang="en-US" i="1" dirty="0" err="1">
                <a:solidFill>
                  <a:prstClr val="black"/>
                </a:solidFill>
              </a:rPr>
              <a:t>rihssh</a:t>
            </a:r>
            <a:r>
              <a:rPr lang="en-US" i="1" dirty="0">
                <a:solidFill>
                  <a:prstClr val="black"/>
                </a:solidFill>
              </a:rPr>
              <a:t> uh </a:t>
            </a:r>
            <a:r>
              <a:rPr lang="en-US" i="1" dirty="0" err="1">
                <a:solidFill>
                  <a:prstClr val="black"/>
                </a:solidFill>
              </a:rPr>
              <a:t>thay</a:t>
            </a:r>
            <a:r>
              <a:rPr lang="en-US" i="1" dirty="0">
                <a:solidFill>
                  <a:prstClr val="black"/>
                </a:solidFill>
              </a:rPr>
              <a:t>’ </a:t>
            </a:r>
            <a:r>
              <a:rPr lang="en-US" i="1" dirty="0" err="1">
                <a:solidFill>
                  <a:prstClr val="black"/>
                </a:solidFill>
              </a:rPr>
              <a:t>ihm</a:t>
            </a:r>
            <a:r>
              <a:rPr lang="en-US" dirty="0">
                <a:solidFill>
                  <a:prstClr val="black"/>
                </a:solidFill>
              </a:rPr>
              <a:t>) Personal name meaning, “dark one of double evil.” </a:t>
            </a:r>
            <a:r>
              <a:rPr lang="en-US" dirty="0" smtClean="0">
                <a:solidFill>
                  <a:prstClr val="black"/>
                </a:solidFill>
              </a:rPr>
              <a:t>King </a:t>
            </a:r>
            <a:r>
              <a:rPr lang="en-US" dirty="0">
                <a:solidFill>
                  <a:prstClr val="black"/>
                </a:solidFill>
              </a:rPr>
              <a:t>of Aram </a:t>
            </a:r>
            <a:r>
              <a:rPr lang="en-US" dirty="0" err="1">
                <a:solidFill>
                  <a:prstClr val="black"/>
                </a:solidFill>
              </a:rPr>
              <a:t>Naharaim</a:t>
            </a:r>
            <a:r>
              <a:rPr lang="en-US" dirty="0">
                <a:solidFill>
                  <a:prstClr val="black"/>
                </a:solidFill>
              </a:rPr>
              <a:t> </a:t>
            </a:r>
          </a:p>
        </p:txBody>
      </p:sp>
      <p:sp>
        <p:nvSpPr>
          <p:cNvPr id="4" name="TextBox 3"/>
          <p:cNvSpPr txBox="1"/>
          <p:nvPr/>
        </p:nvSpPr>
        <p:spPr>
          <a:xfrm>
            <a:off x="6416566" y="1301438"/>
            <a:ext cx="2758964" cy="4339650"/>
          </a:xfrm>
          <a:prstGeom prst="rect">
            <a:avLst/>
          </a:prstGeom>
          <a:solidFill>
            <a:schemeClr val="bg2">
              <a:lumMod val="90000"/>
            </a:schemeClr>
          </a:solidFill>
        </p:spPr>
        <p:txBody>
          <a:bodyPr wrap="square" rtlCol="0">
            <a:spAutoFit/>
          </a:bodyPr>
          <a:lstStyle/>
          <a:p>
            <a:r>
              <a:rPr lang="en-US" b="1" dirty="0">
                <a:solidFill>
                  <a:prstClr val="black"/>
                </a:solidFill>
              </a:rPr>
              <a:t>ARAM-NAHARAIM</a:t>
            </a:r>
            <a:r>
              <a:rPr lang="en-US" dirty="0">
                <a:solidFill>
                  <a:prstClr val="black"/>
                </a:solidFill>
              </a:rPr>
              <a:t> - Country name meaning, “Aram of the two rivers.” </a:t>
            </a:r>
            <a:br>
              <a:rPr lang="en-US" dirty="0">
                <a:solidFill>
                  <a:prstClr val="black"/>
                </a:solidFill>
              </a:rPr>
            </a:br>
            <a:r>
              <a:rPr lang="en-US" dirty="0">
                <a:solidFill>
                  <a:prstClr val="black"/>
                </a:solidFill>
              </a:rPr>
              <a:t>It refers to the land between the Tigris and Euphrates River. </a:t>
            </a:r>
            <a:endParaRPr lang="en-US" dirty="0" smtClean="0">
              <a:solidFill>
                <a:prstClr val="black"/>
              </a:solidFill>
            </a:endParaRPr>
          </a:p>
          <a:p>
            <a:r>
              <a:rPr lang="en-US" sz="1400" dirty="0" err="1" smtClean="0">
                <a:solidFill>
                  <a:prstClr val="black"/>
                </a:solidFill>
              </a:rPr>
              <a:t>Nahor</a:t>
            </a:r>
            <a:r>
              <a:rPr lang="en-US" sz="1400" dirty="0">
                <a:solidFill>
                  <a:prstClr val="black"/>
                </a:solidFill>
              </a:rPr>
              <a:t>, Abraham’s brother, lived there; and Rebekah, Isaac’s wife, came from there. Balaam, the prophet </a:t>
            </a:r>
            <a:r>
              <a:rPr lang="en-US" sz="1400" dirty="0" err="1">
                <a:solidFill>
                  <a:prstClr val="black"/>
                </a:solidFill>
              </a:rPr>
              <a:t>Balak</a:t>
            </a:r>
            <a:r>
              <a:rPr lang="en-US" sz="1400" dirty="0">
                <a:solidFill>
                  <a:prstClr val="black"/>
                </a:solidFill>
              </a:rPr>
              <a:t> hired to curse Israel as they entered Moab from the wilderness, came from Aram-</a:t>
            </a:r>
            <a:r>
              <a:rPr lang="en-US" sz="1400" dirty="0" err="1">
                <a:solidFill>
                  <a:prstClr val="black"/>
                </a:solidFill>
              </a:rPr>
              <a:t>Naharaim</a:t>
            </a:r>
            <a:r>
              <a:rPr lang="en-US" sz="1400" dirty="0">
                <a:solidFill>
                  <a:prstClr val="black"/>
                </a:solidFill>
              </a:rPr>
              <a:t>. So did </a:t>
            </a:r>
            <a:r>
              <a:rPr lang="en-US" sz="1400" dirty="0" err="1">
                <a:solidFill>
                  <a:prstClr val="black"/>
                </a:solidFill>
              </a:rPr>
              <a:t>Cushan-Rishathaim</a:t>
            </a:r>
            <a:r>
              <a:rPr lang="en-US" sz="1400" dirty="0">
                <a:solidFill>
                  <a:prstClr val="black"/>
                </a:solidFill>
              </a:rPr>
              <a:t>, who oppressed Israel before Othniel delivered them. The Ammonites bought military help from Aram-</a:t>
            </a:r>
            <a:r>
              <a:rPr lang="en-US" sz="1400" dirty="0" err="1">
                <a:solidFill>
                  <a:prstClr val="black"/>
                </a:solidFill>
              </a:rPr>
              <a:t>Naharaim</a:t>
            </a:r>
            <a:r>
              <a:rPr lang="en-US" sz="1400" dirty="0">
                <a:solidFill>
                  <a:prstClr val="black"/>
                </a:solidFill>
              </a:rPr>
              <a:t> to fight David</a:t>
            </a:r>
            <a:r>
              <a:rPr lang="en-US" sz="1400" dirty="0" smtClean="0">
                <a:solidFill>
                  <a:prstClr val="black"/>
                </a:solidFill>
              </a:rPr>
              <a:t>.</a:t>
            </a:r>
            <a:endParaRPr lang="en-US" sz="1400" dirty="0">
              <a:solidFill>
                <a:prstClr val="black"/>
              </a:solidFill>
            </a:endParaRPr>
          </a:p>
        </p:txBody>
      </p:sp>
      <p:sp>
        <p:nvSpPr>
          <p:cNvPr id="5" name="Rectangle 4"/>
          <p:cNvSpPr/>
          <p:nvPr/>
        </p:nvSpPr>
        <p:spPr>
          <a:xfrm>
            <a:off x="251276" y="6408953"/>
            <a:ext cx="2693879" cy="369332"/>
          </a:xfrm>
          <a:prstGeom prst="rect">
            <a:avLst/>
          </a:prstGeom>
        </p:spPr>
        <p:txBody>
          <a:bodyPr wrap="none">
            <a:spAutoFit/>
          </a:bodyPr>
          <a:lstStyle/>
          <a:p>
            <a:r>
              <a:rPr lang="en-US" dirty="0">
                <a:solidFill>
                  <a:prstClr val="black"/>
                </a:solidFill>
              </a:rPr>
              <a:t>Holman Bible Dictionary.</a:t>
            </a:r>
          </a:p>
        </p:txBody>
      </p:sp>
    </p:spTree>
    <p:extLst>
      <p:ext uri="{BB962C8B-B14F-4D97-AF65-F5344CB8AC3E}">
        <p14:creationId xmlns:p14="http://schemas.microsoft.com/office/powerpoint/2010/main" val="41827834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Othniel – Name/tribe/home</a:t>
            </a:r>
            <a:endParaRPr lang="en-US" dirty="0"/>
          </a:p>
        </p:txBody>
      </p:sp>
      <p:sp>
        <p:nvSpPr>
          <p:cNvPr id="3" name="TextBox 2"/>
          <p:cNvSpPr txBox="1"/>
          <p:nvPr/>
        </p:nvSpPr>
        <p:spPr>
          <a:xfrm>
            <a:off x="472966" y="1797269"/>
            <a:ext cx="8024648" cy="3046988"/>
          </a:xfrm>
          <a:prstGeom prst="rect">
            <a:avLst/>
          </a:prstGeom>
          <a:noFill/>
        </p:spPr>
        <p:txBody>
          <a:bodyPr wrap="square" rtlCol="0">
            <a:spAutoFit/>
          </a:bodyPr>
          <a:lstStyle/>
          <a:p>
            <a:r>
              <a:rPr lang="en-US" sz="2400" b="1" dirty="0"/>
              <a:t>OTHNIEL</a:t>
            </a:r>
            <a:r>
              <a:rPr lang="en-US" sz="2400" dirty="0"/>
              <a:t> (</a:t>
            </a:r>
            <a:r>
              <a:rPr lang="en-US" sz="2400" i="1" dirty="0" err="1"/>
              <a:t>ahth</a:t>
            </a:r>
            <a:r>
              <a:rPr lang="en-US" sz="2400" i="1" dirty="0"/>
              <a:t>’ </a:t>
            </a:r>
            <a:r>
              <a:rPr lang="en-US" sz="2400" i="1" dirty="0" err="1"/>
              <a:t>nih</a:t>
            </a:r>
            <a:r>
              <a:rPr lang="en-US" sz="2400" i="1" dirty="0"/>
              <a:t> </a:t>
            </a:r>
            <a:r>
              <a:rPr lang="en-US" sz="2400" i="1" dirty="0" err="1"/>
              <a:t>ehl</a:t>
            </a:r>
            <a:r>
              <a:rPr lang="en-US" sz="2400" dirty="0"/>
              <a:t>) </a:t>
            </a:r>
            <a:endParaRPr lang="en-US" sz="2400" dirty="0" smtClean="0"/>
          </a:p>
          <a:p>
            <a:r>
              <a:rPr lang="en-US" sz="2400" dirty="0" smtClean="0"/>
              <a:t>Name </a:t>
            </a:r>
            <a:r>
              <a:rPr lang="en-US" sz="2400" dirty="0"/>
              <a:t>meaning, “God is powerful.” </a:t>
            </a:r>
            <a:endParaRPr lang="en-US" sz="2400" dirty="0" smtClean="0"/>
          </a:p>
          <a:p>
            <a:endParaRPr lang="en-US" sz="2400" dirty="0" smtClean="0"/>
          </a:p>
          <a:p>
            <a:r>
              <a:rPr lang="en-US" sz="2400" dirty="0" smtClean="0"/>
              <a:t>First </a:t>
            </a:r>
            <a:r>
              <a:rPr lang="en-US" sz="2400" dirty="0"/>
              <a:t>of Israel’s judges or deliverers. </a:t>
            </a:r>
            <a:endParaRPr lang="en-US" sz="2400" dirty="0" smtClean="0"/>
          </a:p>
          <a:p>
            <a:r>
              <a:rPr lang="en-US" sz="2400" dirty="0" smtClean="0"/>
              <a:t>Othniel </a:t>
            </a:r>
            <a:r>
              <a:rPr lang="en-US" sz="2400" dirty="0"/>
              <a:t>received Caleb’s daughter </a:t>
            </a:r>
            <a:r>
              <a:rPr lang="en-US" sz="2400" dirty="0" err="1"/>
              <a:t>Achsah</a:t>
            </a:r>
            <a:r>
              <a:rPr lang="en-US" sz="2400" dirty="0"/>
              <a:t> as his wife as a reward for his capture of </a:t>
            </a:r>
            <a:r>
              <a:rPr lang="en-US" sz="2400" dirty="0" err="1"/>
              <a:t>Kiriath-sepher</a:t>
            </a:r>
            <a:r>
              <a:rPr lang="en-US" sz="2400" dirty="0"/>
              <a:t> (</a:t>
            </a:r>
            <a:r>
              <a:rPr lang="en-US" sz="2400" dirty="0" err="1"/>
              <a:t>Debir</a:t>
            </a:r>
            <a:r>
              <a:rPr lang="en-US" sz="2400" dirty="0"/>
              <a:t>) </a:t>
            </a:r>
            <a:endParaRPr lang="en-US" sz="2400" dirty="0" smtClean="0"/>
          </a:p>
          <a:p>
            <a:r>
              <a:rPr lang="en-US" sz="2400" dirty="0" smtClean="0"/>
              <a:t>(</a:t>
            </a:r>
            <a:r>
              <a:rPr lang="en-US" sz="2400" dirty="0">
                <a:hlinkClick r:id="rId2"/>
              </a:rPr>
              <a:t>Josh. 15:15-19</a:t>
            </a:r>
            <a:r>
              <a:rPr lang="en-US" sz="2400" dirty="0"/>
              <a:t>; </a:t>
            </a:r>
            <a:r>
              <a:rPr lang="en-US" sz="2400" dirty="0">
                <a:hlinkClick r:id="rId3"/>
              </a:rPr>
              <a:t>Judg. 1:11-15</a:t>
            </a:r>
            <a:r>
              <a:rPr lang="en-US" sz="2400" dirty="0"/>
              <a:t>). </a:t>
            </a:r>
            <a:br>
              <a:rPr lang="en-US" sz="2400" dirty="0"/>
            </a:br>
            <a:r>
              <a:rPr lang="en-US" sz="2400" dirty="0"/>
              <a:t>Holman Bible Dictionary.</a:t>
            </a:r>
          </a:p>
        </p:txBody>
      </p:sp>
    </p:spTree>
    <p:extLst>
      <p:ext uri="{BB962C8B-B14F-4D97-AF65-F5344CB8AC3E}">
        <p14:creationId xmlns:p14="http://schemas.microsoft.com/office/powerpoint/2010/main" val="2099312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20" b="-1020"/>
          <a:stretch/>
        </p:blipFill>
        <p:spPr bwMode="auto">
          <a:xfrm>
            <a:off x="405709" y="134647"/>
            <a:ext cx="8407225" cy="6723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4609313" y="867105"/>
            <a:ext cx="3855763" cy="551387"/>
            <a:chOff x="4609311" y="867102"/>
            <a:chExt cx="3855763" cy="551384"/>
          </a:xfrm>
        </p:grpSpPr>
        <p:sp>
          <p:nvSpPr>
            <p:cNvPr id="2" name="TextBox 1"/>
            <p:cNvSpPr txBox="1"/>
            <p:nvPr/>
          </p:nvSpPr>
          <p:spPr>
            <a:xfrm>
              <a:off x="4609311" y="882866"/>
              <a:ext cx="923682" cy="523217"/>
            </a:xfrm>
            <a:prstGeom prst="rect">
              <a:avLst/>
            </a:prstGeom>
            <a:noFill/>
          </p:spPr>
          <p:txBody>
            <a:bodyPr wrap="square" rtlCol="0">
              <a:spAutoFit/>
            </a:bodyPr>
            <a:lstStyle/>
            <a:p>
              <a:r>
                <a:rPr lang="en-US" sz="1400" dirty="0" smtClean="0"/>
                <a:t>Judah/</a:t>
              </a:r>
            </a:p>
            <a:p>
              <a:r>
                <a:rPr lang="en-US" sz="1400" dirty="0" err="1" smtClean="0"/>
                <a:t>Debir</a:t>
              </a:r>
              <a:endParaRPr lang="en-US" sz="1400" dirty="0"/>
            </a:p>
          </p:txBody>
        </p:sp>
        <p:sp>
          <p:nvSpPr>
            <p:cNvPr id="3" name="TextBox 2"/>
            <p:cNvSpPr txBox="1"/>
            <p:nvPr/>
          </p:nvSpPr>
          <p:spPr>
            <a:xfrm>
              <a:off x="7677807" y="867102"/>
              <a:ext cx="787267" cy="523217"/>
            </a:xfrm>
            <a:prstGeom prst="rect">
              <a:avLst/>
            </a:prstGeom>
            <a:noFill/>
          </p:spPr>
          <p:txBody>
            <a:bodyPr wrap="none" rtlCol="0">
              <a:spAutoFit/>
            </a:bodyPr>
            <a:lstStyle/>
            <a:p>
              <a:r>
                <a:rPr lang="en-US" sz="1400" dirty="0" smtClean="0"/>
                <a:t>Related </a:t>
              </a:r>
            </a:p>
            <a:p>
              <a:r>
                <a:rPr lang="en-US" sz="1400" dirty="0" smtClean="0"/>
                <a:t>to Caleb</a:t>
              </a:r>
              <a:endParaRPr lang="en-US" sz="1400" dirty="0"/>
            </a:p>
          </p:txBody>
        </p:sp>
        <p:sp>
          <p:nvSpPr>
            <p:cNvPr id="4" name="Rectangle 3"/>
            <p:cNvSpPr/>
            <p:nvPr/>
          </p:nvSpPr>
          <p:spPr>
            <a:xfrm>
              <a:off x="5679082" y="895269"/>
              <a:ext cx="1052793" cy="523217"/>
            </a:xfrm>
            <a:prstGeom prst="rect">
              <a:avLst/>
            </a:prstGeom>
          </p:spPr>
          <p:txBody>
            <a:bodyPr wrap="square">
              <a:spAutoFit/>
            </a:bodyPr>
            <a:lstStyle/>
            <a:p>
              <a:r>
                <a:rPr lang="en-US" sz="1400" dirty="0" err="1"/>
                <a:t>Cushan-rishathaim</a:t>
              </a:r>
              <a:endParaRPr lang="en-US" sz="1400" dirty="0"/>
            </a:p>
          </p:txBody>
        </p:sp>
        <p:sp>
          <p:nvSpPr>
            <p:cNvPr id="5" name="Rectangle 4"/>
            <p:cNvSpPr/>
            <p:nvPr/>
          </p:nvSpPr>
          <p:spPr>
            <a:xfrm>
              <a:off x="6942165" y="895269"/>
              <a:ext cx="418704" cy="369330"/>
            </a:xfrm>
            <a:prstGeom prst="rect">
              <a:avLst/>
            </a:prstGeom>
          </p:spPr>
          <p:txBody>
            <a:bodyPr wrap="none">
              <a:spAutoFit/>
            </a:bodyPr>
            <a:lstStyle/>
            <a:p>
              <a:r>
                <a:rPr lang="en-US" dirty="0" smtClean="0"/>
                <a:t>40</a:t>
              </a:r>
              <a:endParaRPr lang="en-US" dirty="0"/>
            </a:p>
          </p:txBody>
        </p:sp>
      </p:grpSp>
    </p:spTree>
    <p:extLst>
      <p:ext uri="{BB962C8B-B14F-4D97-AF65-F5344CB8AC3E}">
        <p14:creationId xmlns:p14="http://schemas.microsoft.com/office/powerpoint/2010/main" val="1772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57406" y="1781505"/>
            <a:ext cx="6605752" cy="47138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t>Judge Cycle</a:t>
            </a: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982" y="2214511"/>
            <a:ext cx="5054600" cy="3505200"/>
          </a:xfrm>
          <a:prstGeom prst="rect">
            <a:avLst/>
          </a:prstGeom>
          <a:solidFill>
            <a:schemeClr val="bg1"/>
          </a:solidFill>
          <a:ln>
            <a:noFill/>
          </a:ln>
          <a:effectLst/>
          <a:extLst/>
        </p:spPr>
      </p:pic>
      <p:sp>
        <p:nvSpPr>
          <p:cNvPr id="6" name="TextBox 5"/>
          <p:cNvSpPr txBox="1"/>
          <p:nvPr/>
        </p:nvSpPr>
        <p:spPr>
          <a:xfrm>
            <a:off x="3907786" y="2077171"/>
            <a:ext cx="1146468" cy="923330"/>
          </a:xfrm>
          <a:prstGeom prst="rect">
            <a:avLst/>
          </a:prstGeom>
          <a:solidFill>
            <a:schemeClr val="bg1"/>
          </a:solidFill>
        </p:spPr>
        <p:txBody>
          <a:bodyPr wrap="none" rtlCol="0">
            <a:spAutoFit/>
          </a:bodyPr>
          <a:lstStyle/>
          <a:p>
            <a:pPr algn="ctr"/>
            <a:r>
              <a:rPr lang="en-US" b="1" dirty="0" smtClean="0"/>
              <a:t>1-SIN</a:t>
            </a:r>
          </a:p>
          <a:p>
            <a:r>
              <a:rPr lang="en-US" dirty="0" smtClean="0"/>
              <a:t>Apostasy</a:t>
            </a:r>
          </a:p>
          <a:p>
            <a:r>
              <a:rPr lang="en-US" dirty="0" smtClean="0"/>
              <a:t>Rebellion</a:t>
            </a:r>
            <a:endParaRPr lang="en-US" dirty="0"/>
          </a:p>
        </p:txBody>
      </p:sp>
      <p:sp>
        <p:nvSpPr>
          <p:cNvPr id="7" name="TextBox 6"/>
          <p:cNvSpPr txBox="1"/>
          <p:nvPr/>
        </p:nvSpPr>
        <p:spPr>
          <a:xfrm>
            <a:off x="5493102" y="3010710"/>
            <a:ext cx="1830786" cy="923330"/>
          </a:xfrm>
          <a:prstGeom prst="rect">
            <a:avLst/>
          </a:prstGeom>
          <a:solidFill>
            <a:schemeClr val="bg1"/>
          </a:solidFill>
        </p:spPr>
        <p:txBody>
          <a:bodyPr wrap="square" rtlCol="0">
            <a:spAutoFit/>
          </a:bodyPr>
          <a:lstStyle/>
          <a:p>
            <a:r>
              <a:rPr lang="en-US" b="1" dirty="0" smtClean="0"/>
              <a:t>2-SERVITUDE</a:t>
            </a:r>
          </a:p>
          <a:p>
            <a:r>
              <a:rPr lang="en-US" dirty="0"/>
              <a:t>Oppression</a:t>
            </a:r>
          </a:p>
          <a:p>
            <a:r>
              <a:rPr lang="en-US" dirty="0" smtClean="0"/>
              <a:t>Punishment</a:t>
            </a:r>
            <a:endParaRPr lang="en-US" dirty="0"/>
          </a:p>
        </p:txBody>
      </p:sp>
      <p:sp>
        <p:nvSpPr>
          <p:cNvPr id="8" name="TextBox 7"/>
          <p:cNvSpPr txBox="1"/>
          <p:nvPr/>
        </p:nvSpPr>
        <p:spPr>
          <a:xfrm>
            <a:off x="5560648" y="4424196"/>
            <a:ext cx="2148254" cy="646331"/>
          </a:xfrm>
          <a:prstGeom prst="rect">
            <a:avLst/>
          </a:prstGeom>
          <a:solidFill>
            <a:schemeClr val="bg1"/>
          </a:solidFill>
        </p:spPr>
        <p:txBody>
          <a:bodyPr wrap="square" rtlCol="0">
            <a:spAutoFit/>
          </a:bodyPr>
          <a:lstStyle/>
          <a:p>
            <a:r>
              <a:rPr lang="en-US" b="1" dirty="0" smtClean="0"/>
              <a:t>3-SUPPLICATION</a:t>
            </a:r>
          </a:p>
          <a:p>
            <a:r>
              <a:rPr lang="en-US" dirty="0" smtClean="0"/>
              <a:t>Cry out to Lord</a:t>
            </a:r>
            <a:endParaRPr lang="en-US" dirty="0"/>
          </a:p>
        </p:txBody>
      </p:sp>
      <p:sp>
        <p:nvSpPr>
          <p:cNvPr id="9" name="TextBox 8"/>
          <p:cNvSpPr txBox="1"/>
          <p:nvPr/>
        </p:nvSpPr>
        <p:spPr>
          <a:xfrm>
            <a:off x="3620047" y="5300496"/>
            <a:ext cx="1672189" cy="646331"/>
          </a:xfrm>
          <a:prstGeom prst="rect">
            <a:avLst/>
          </a:prstGeom>
          <a:solidFill>
            <a:schemeClr val="bg1"/>
          </a:solidFill>
        </p:spPr>
        <p:txBody>
          <a:bodyPr wrap="none" rtlCol="0">
            <a:spAutoFit/>
          </a:bodyPr>
          <a:lstStyle/>
          <a:p>
            <a:r>
              <a:rPr lang="en-US" b="1" dirty="0" smtClean="0"/>
              <a:t>4-SALVATION</a:t>
            </a:r>
          </a:p>
          <a:p>
            <a:r>
              <a:rPr lang="en-US" dirty="0" smtClean="0"/>
              <a:t>Deliverance</a:t>
            </a:r>
            <a:endParaRPr lang="en-US" dirty="0"/>
          </a:p>
        </p:txBody>
      </p:sp>
      <p:sp>
        <p:nvSpPr>
          <p:cNvPr id="10" name="TextBox 9"/>
          <p:cNvSpPr txBox="1"/>
          <p:nvPr/>
        </p:nvSpPr>
        <p:spPr>
          <a:xfrm>
            <a:off x="2731732" y="4338820"/>
            <a:ext cx="800219" cy="369332"/>
          </a:xfrm>
          <a:prstGeom prst="rect">
            <a:avLst/>
          </a:prstGeom>
          <a:solidFill>
            <a:schemeClr val="bg1"/>
          </a:solidFill>
        </p:spPr>
        <p:txBody>
          <a:bodyPr wrap="none" rtlCol="0">
            <a:spAutoFit/>
          </a:bodyPr>
          <a:lstStyle/>
          <a:p>
            <a:r>
              <a:rPr lang="en-US" b="1" dirty="0" smtClean="0"/>
              <a:t>REST</a:t>
            </a:r>
          </a:p>
        </p:txBody>
      </p:sp>
      <p:sp>
        <p:nvSpPr>
          <p:cNvPr id="11" name="TextBox 10"/>
          <p:cNvSpPr txBox="1"/>
          <p:nvPr/>
        </p:nvSpPr>
        <p:spPr>
          <a:xfrm>
            <a:off x="2760303" y="2878079"/>
            <a:ext cx="833883" cy="584775"/>
          </a:xfrm>
          <a:prstGeom prst="rect">
            <a:avLst/>
          </a:prstGeom>
          <a:solidFill>
            <a:schemeClr val="bg1"/>
          </a:solidFill>
        </p:spPr>
        <p:txBody>
          <a:bodyPr wrap="none" rtlCol="0">
            <a:spAutoFit/>
          </a:bodyPr>
          <a:lstStyle/>
          <a:p>
            <a:r>
              <a:rPr lang="en-US" sz="1600" i="1" dirty="0" smtClean="0"/>
              <a:t>Judge </a:t>
            </a:r>
          </a:p>
          <a:p>
            <a:r>
              <a:rPr lang="en-US" sz="1600" i="1" dirty="0" smtClean="0"/>
              <a:t>passes</a:t>
            </a:r>
            <a:endParaRPr lang="en-US" sz="1600" i="1" dirty="0"/>
          </a:p>
        </p:txBody>
      </p:sp>
    </p:spTree>
    <p:extLst>
      <p:ext uri="{BB962C8B-B14F-4D97-AF65-F5344CB8AC3E}">
        <p14:creationId xmlns:p14="http://schemas.microsoft.com/office/powerpoint/2010/main" val="339688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00066"/>
          </a:xfrm>
        </p:spPr>
        <p:txBody>
          <a:bodyPr>
            <a:normAutofit fontScale="90000"/>
          </a:bodyPr>
          <a:lstStyle/>
          <a:p>
            <a:r>
              <a:rPr lang="en-US" dirty="0" smtClean="0"/>
              <a:t>Sins</a:t>
            </a:r>
            <a:endParaRPr lang="en-US" dirty="0"/>
          </a:p>
        </p:txBody>
      </p:sp>
      <p:sp>
        <p:nvSpPr>
          <p:cNvPr id="3" name="Content Placeholder 2"/>
          <p:cNvSpPr>
            <a:spLocks noGrp="1"/>
          </p:cNvSpPr>
          <p:nvPr>
            <p:ph idx="1"/>
          </p:nvPr>
        </p:nvSpPr>
        <p:spPr>
          <a:xfrm>
            <a:off x="412812" y="803429"/>
            <a:ext cx="8731188" cy="4181954"/>
          </a:xfrm>
        </p:spPr>
        <p:txBody>
          <a:bodyPr/>
          <a:lstStyle/>
          <a:p>
            <a:pPr marL="514350" indent="-514350">
              <a:buFont typeface="+mj-lt"/>
              <a:buAutoNum type="arabicPeriod"/>
            </a:pPr>
            <a:r>
              <a:rPr lang="en-US" dirty="0" smtClean="0"/>
              <a:t>Did not know Jehovah or His works (2:10)</a:t>
            </a:r>
          </a:p>
          <a:p>
            <a:pPr marL="514350" indent="-514350">
              <a:buFont typeface="+mj-lt"/>
              <a:buAutoNum type="arabicPeriod"/>
            </a:pPr>
            <a:r>
              <a:rPr lang="en-US" b="1" dirty="0" smtClean="0"/>
              <a:t>Served </a:t>
            </a:r>
            <a:r>
              <a:rPr lang="en-US" b="1" dirty="0" err="1" smtClean="0"/>
              <a:t>Baals</a:t>
            </a:r>
            <a:r>
              <a:rPr lang="en-US" b="1" dirty="0" smtClean="0"/>
              <a:t> and </a:t>
            </a:r>
            <a:r>
              <a:rPr lang="en-US" b="1" dirty="0" err="1" smtClean="0"/>
              <a:t>Ashtoreths</a:t>
            </a:r>
            <a:r>
              <a:rPr lang="en-US" b="1" dirty="0" smtClean="0"/>
              <a:t> (2:11-13)</a:t>
            </a:r>
          </a:p>
          <a:p>
            <a:pPr marL="514350" indent="-514350">
              <a:buFont typeface="+mj-lt"/>
              <a:buAutoNum type="arabicPeriod"/>
            </a:pPr>
            <a:r>
              <a:rPr lang="en-US" b="1" dirty="0" smtClean="0"/>
              <a:t>Did not drive out the Canaanites (1:28)</a:t>
            </a:r>
          </a:p>
          <a:p>
            <a:pPr marL="514350" indent="-514350">
              <a:buFont typeface="+mj-lt"/>
              <a:buAutoNum type="arabicPeriod"/>
            </a:pPr>
            <a:r>
              <a:rPr lang="en-US" dirty="0" smtClean="0"/>
              <a:t>Did not obey Jehovah, as their fathers (2:17b)</a:t>
            </a:r>
          </a:p>
          <a:p>
            <a:pPr marL="514350" indent="-514350">
              <a:buFont typeface="+mj-lt"/>
              <a:buAutoNum type="arabicPeriod"/>
            </a:pPr>
            <a:r>
              <a:rPr lang="en-US" b="1" dirty="0" smtClean="0"/>
              <a:t>Gave &amp; took daughters &amp; sons in marriage (3:5)</a:t>
            </a:r>
            <a:br>
              <a:rPr lang="en-US" b="1" dirty="0" smtClean="0"/>
            </a:br>
            <a:r>
              <a:rPr lang="en-US" b="1" dirty="0" smtClean="0"/>
              <a:t>(made covenants, 2:2)</a:t>
            </a:r>
          </a:p>
        </p:txBody>
      </p:sp>
      <p:sp>
        <p:nvSpPr>
          <p:cNvPr id="4" name="TextBox 3"/>
          <p:cNvSpPr txBox="1"/>
          <p:nvPr/>
        </p:nvSpPr>
        <p:spPr>
          <a:xfrm>
            <a:off x="536037" y="4619303"/>
            <a:ext cx="8481849" cy="1323439"/>
          </a:xfrm>
          <a:prstGeom prst="rect">
            <a:avLst/>
          </a:prstGeom>
          <a:noFill/>
          <a:ln>
            <a:solidFill>
              <a:schemeClr val="tx1"/>
            </a:solidFill>
          </a:ln>
        </p:spPr>
        <p:txBody>
          <a:bodyPr wrap="square" rtlCol="0">
            <a:spAutoFit/>
          </a:bodyPr>
          <a:lstStyle/>
          <a:p>
            <a:r>
              <a:rPr lang="en-US" sz="2000" b="1" dirty="0"/>
              <a:t>Judges 3:12-14 (ESV) </a:t>
            </a:r>
            <a:r>
              <a:rPr lang="en-US" sz="2000" dirty="0"/>
              <a:t/>
            </a:r>
            <a:br>
              <a:rPr lang="en-US" sz="2000" dirty="0"/>
            </a:br>
            <a:r>
              <a:rPr lang="en-US" sz="2000" baseline="30000" dirty="0"/>
              <a:t>12 </a:t>
            </a:r>
            <a:r>
              <a:rPr lang="en-US" sz="2000" dirty="0"/>
              <a:t> And the people of Israel again did what was evil in the sight of the </a:t>
            </a:r>
            <a:r>
              <a:rPr lang="en-US" sz="2000" cap="small" dirty="0"/>
              <a:t>LORD</a:t>
            </a:r>
            <a:r>
              <a:rPr lang="en-US" sz="2000" dirty="0" smtClean="0"/>
              <a:t>, </a:t>
            </a:r>
            <a:r>
              <a:rPr lang="en-US" sz="2000" b="1" dirty="0" smtClean="0"/>
              <a:t>(4) </a:t>
            </a:r>
          </a:p>
          <a:p>
            <a:r>
              <a:rPr lang="en-US" sz="2000" dirty="0" smtClean="0"/>
              <a:t>and </a:t>
            </a:r>
            <a:r>
              <a:rPr lang="en-US" sz="2000" dirty="0"/>
              <a:t>the </a:t>
            </a:r>
            <a:r>
              <a:rPr lang="en-US" sz="2000" cap="small" dirty="0"/>
              <a:t>LORD</a:t>
            </a:r>
            <a:r>
              <a:rPr lang="en-US" sz="2000" dirty="0"/>
              <a:t> strengthened </a:t>
            </a:r>
            <a:r>
              <a:rPr lang="en-US" sz="2000" dirty="0" err="1"/>
              <a:t>Eglon</a:t>
            </a:r>
            <a:r>
              <a:rPr lang="en-US" sz="2000" dirty="0"/>
              <a:t> the king of Moab against Israel, </a:t>
            </a:r>
            <a:endParaRPr lang="en-US" sz="2000" dirty="0" smtClean="0"/>
          </a:p>
          <a:p>
            <a:r>
              <a:rPr lang="en-US" sz="2000" dirty="0" smtClean="0"/>
              <a:t>because </a:t>
            </a:r>
            <a:r>
              <a:rPr lang="en-US" sz="2000" dirty="0"/>
              <a:t>they had done what was evil in the sight of the </a:t>
            </a:r>
            <a:r>
              <a:rPr lang="en-US" sz="2000" cap="small" dirty="0"/>
              <a:t>LORD</a:t>
            </a:r>
            <a:r>
              <a:rPr lang="en-US" sz="2000" dirty="0" smtClean="0"/>
              <a:t>.                        </a:t>
            </a:r>
            <a:r>
              <a:rPr lang="en-US" sz="2000" b="1" dirty="0" smtClean="0"/>
              <a:t> (4)</a:t>
            </a:r>
            <a:endParaRPr lang="en-US" sz="2000" b="1" dirty="0">
              <a:solidFill>
                <a:prstClr val="black"/>
              </a:solidFill>
            </a:endParaRPr>
          </a:p>
        </p:txBody>
      </p:sp>
    </p:spTree>
    <p:extLst>
      <p:ext uri="{BB962C8B-B14F-4D97-AF65-F5344CB8AC3E}">
        <p14:creationId xmlns:p14="http://schemas.microsoft.com/office/powerpoint/2010/main" val="36001979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 y="457200"/>
            <a:ext cx="4125433" cy="841248"/>
          </a:xfrm>
        </p:spPr>
        <p:txBody>
          <a:bodyPr/>
          <a:lstStyle/>
          <a:p>
            <a:r>
              <a:rPr lang="en-US" dirty="0" err="1" smtClean="0"/>
              <a:t>opressors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688" y="-21266"/>
            <a:ext cx="5095908" cy="6858000"/>
          </a:xfrm>
          <a:prstGeom prst="rect">
            <a:avLst/>
          </a:prstGeom>
        </p:spPr>
      </p:pic>
      <p:sp>
        <p:nvSpPr>
          <p:cNvPr id="4" name="Rectangle 3"/>
          <p:cNvSpPr/>
          <p:nvPr/>
        </p:nvSpPr>
        <p:spPr>
          <a:xfrm>
            <a:off x="70827" y="1914816"/>
            <a:ext cx="4353536" cy="4708981"/>
          </a:xfrm>
          <a:prstGeom prst="rect">
            <a:avLst/>
          </a:prstGeom>
          <a:solidFill>
            <a:schemeClr val="accent1">
              <a:lumMod val="20000"/>
              <a:lumOff val="80000"/>
            </a:schemeClr>
          </a:solidFill>
        </p:spPr>
        <p:txBody>
          <a:bodyPr wrap="square">
            <a:spAutoFit/>
          </a:bodyPr>
          <a:lstStyle/>
          <a:p>
            <a:r>
              <a:rPr lang="en-US" sz="2000" b="1" dirty="0"/>
              <a:t>Judges 3:12-14 (ESV) </a:t>
            </a:r>
            <a:r>
              <a:rPr lang="en-US" sz="2000" dirty="0"/>
              <a:t/>
            </a:r>
            <a:br>
              <a:rPr lang="en-US" sz="2000" dirty="0"/>
            </a:br>
            <a:r>
              <a:rPr lang="en-US" sz="2000" baseline="30000" dirty="0"/>
              <a:t>12 </a:t>
            </a:r>
            <a:r>
              <a:rPr lang="en-US" sz="2000" dirty="0"/>
              <a:t> And the people of Israel again did what was evil in the sight of the </a:t>
            </a:r>
            <a:r>
              <a:rPr lang="en-US" sz="2000" cap="small" dirty="0"/>
              <a:t>LORD</a:t>
            </a:r>
            <a:r>
              <a:rPr lang="en-US" sz="2000" dirty="0"/>
              <a:t>, and the </a:t>
            </a:r>
            <a:r>
              <a:rPr lang="en-US" sz="2000" cap="small" dirty="0"/>
              <a:t>LORD</a:t>
            </a:r>
            <a:r>
              <a:rPr lang="en-US" sz="2000" dirty="0"/>
              <a:t> strengthened </a:t>
            </a:r>
            <a:r>
              <a:rPr lang="en-US" sz="2000" dirty="0" err="1"/>
              <a:t>Eglon</a:t>
            </a:r>
            <a:r>
              <a:rPr lang="en-US" sz="2000" dirty="0"/>
              <a:t> the king of Moab against Israel, because they had done what was evil in the sight of the </a:t>
            </a:r>
            <a:r>
              <a:rPr lang="en-US" sz="2000" cap="small" dirty="0"/>
              <a:t>LORD</a:t>
            </a:r>
            <a:r>
              <a:rPr lang="en-US" sz="2000" dirty="0"/>
              <a:t>. </a:t>
            </a:r>
            <a:br>
              <a:rPr lang="en-US" sz="2000" dirty="0"/>
            </a:br>
            <a:endParaRPr lang="en-US" sz="2000" dirty="0" smtClean="0"/>
          </a:p>
          <a:p>
            <a:r>
              <a:rPr lang="en-US" sz="2000" baseline="30000" dirty="0" smtClean="0"/>
              <a:t>13 </a:t>
            </a:r>
            <a:r>
              <a:rPr lang="en-US" sz="2000" dirty="0"/>
              <a:t> He gathered to himself the Ammonites and the Amalekites, and went and defeated Israel. And they took possession of the city of palms. </a:t>
            </a:r>
            <a:br>
              <a:rPr lang="en-US" sz="2000" dirty="0"/>
            </a:br>
            <a:r>
              <a:rPr lang="en-US" sz="2000" baseline="30000" dirty="0"/>
              <a:t>14 </a:t>
            </a:r>
            <a:r>
              <a:rPr lang="en-US" sz="2000" dirty="0"/>
              <a:t> And the people of Israel served </a:t>
            </a:r>
            <a:r>
              <a:rPr lang="en-US" sz="2000" dirty="0" err="1"/>
              <a:t>Eglon</a:t>
            </a:r>
            <a:r>
              <a:rPr lang="en-US" sz="2000" dirty="0"/>
              <a:t> the king of Moab eighteen years. </a:t>
            </a:r>
          </a:p>
        </p:txBody>
      </p:sp>
      <p:sp>
        <p:nvSpPr>
          <p:cNvPr id="5" name="Oval 4"/>
          <p:cNvSpPr/>
          <p:nvPr/>
        </p:nvSpPr>
        <p:spPr>
          <a:xfrm>
            <a:off x="5155334" y="5612525"/>
            <a:ext cx="1213945" cy="5517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688327" y="5055476"/>
            <a:ext cx="1213945" cy="5517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450327" y="2609854"/>
            <a:ext cx="693683" cy="10477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94002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3"/>
          <p:cNvGrpSpPr>
            <a:grpSpLocks noGrp="1" noUngrp="1" noChangeAspect="1"/>
          </p:cNvGrpSpPr>
          <p:nvPr/>
        </p:nvGrpSpPr>
        <p:grpSpPr bwMode="auto">
          <a:xfrm>
            <a:off x="0" y="0"/>
            <a:ext cx="9144000" cy="6548438"/>
            <a:chOff x="685800" y="836613"/>
            <a:chExt cx="7772400" cy="5565775"/>
          </a:xfrm>
        </p:grpSpPr>
        <p:pic>
          <p:nvPicPr>
            <p:cNvPr id="122882" name="Picture 1" descr="Jericho looking east with tell in foreground, tbs44359009"/>
            <p:cNvPicPr>
              <a:picLocks noRot="1" noChangeAspect="1" noMove="1" noResize="1"/>
            </p:cNvPicPr>
            <p:nvPr isPhoto="1"/>
          </p:nvPicPr>
          <p:blipFill>
            <a:blip r:embed="rId3"/>
            <a:srcRect/>
            <a:stretch>
              <a:fillRect/>
            </a:stretch>
          </p:blipFill>
          <p:spPr bwMode="auto">
            <a:xfrm>
              <a:off x="685800" y="836613"/>
              <a:ext cx="7772400" cy="5184775"/>
            </a:xfrm>
            <a:prstGeom prst="rect">
              <a:avLst/>
            </a:prstGeom>
            <a:noFill/>
            <a:ln w="9525">
              <a:noFill/>
              <a:miter lim="800000"/>
              <a:headEnd/>
              <a:tailEnd/>
            </a:ln>
          </p:spPr>
        </p:pic>
        <p:sp>
          <p:nvSpPr>
            <p:cNvPr id="3" name="Rectangle 2"/>
            <p:cNvSpPr/>
            <p:nvPr/>
          </p:nvSpPr>
          <p:spPr>
            <a:xfrm>
              <a:off x="685800" y="6059671"/>
              <a:ext cx="7772400" cy="342717"/>
            </a:xfrm>
            <a:prstGeom prst="rect">
              <a:avLst/>
            </a:prstGeom>
            <a:noFill/>
            <a:ln>
              <a:noFill/>
            </a:ln>
          </p:spPr>
          <p:txBody>
            <a:bodyPr anchor="ctr">
              <a:normAutofit fontScale="92500" lnSpcReduction="10000"/>
            </a:bodyPr>
            <a:lstStyle/>
            <a:p>
              <a:pPr algn="ctr" fontAlgn="base">
                <a:spcBef>
                  <a:spcPct val="0"/>
                </a:spcBef>
                <a:spcAft>
                  <a:spcPct val="0"/>
                </a:spcAft>
                <a:defRPr/>
              </a:pPr>
              <a:r>
                <a:rPr lang="en-US" sz="2400" dirty="0">
                  <a:solidFill>
                    <a:srgbClr val="000000"/>
                  </a:solidFill>
                  <a:latin typeface="Calibri" pitchFamily="34" charset="0"/>
                  <a:cs typeface="Arial" charset="0"/>
                </a:rPr>
                <a:t>Jericho, Tell </a:t>
              </a:r>
              <a:r>
                <a:rPr lang="en-US" sz="2400" dirty="0" err="1">
                  <a:solidFill>
                    <a:srgbClr val="000000"/>
                  </a:solidFill>
                  <a:latin typeface="Calibri" pitchFamily="34" charset="0"/>
                  <a:cs typeface="Arial" charset="0"/>
                </a:rPr>
                <a:t>es</a:t>
              </a:r>
              <a:r>
                <a:rPr lang="en-US" sz="2400" dirty="0">
                  <a:solidFill>
                    <a:srgbClr val="000000"/>
                  </a:solidFill>
                  <a:latin typeface="Calibri" pitchFamily="34" charset="0"/>
                  <a:cs typeface="Arial" charset="0"/>
                </a:rPr>
                <a:t>-Sultan from northwest</a:t>
              </a:r>
            </a:p>
          </p:txBody>
        </p:sp>
      </p:grpSp>
      <p:sp>
        <p:nvSpPr>
          <p:cNvPr id="2" name="TextBox 1"/>
          <p:cNvSpPr txBox="1"/>
          <p:nvPr/>
        </p:nvSpPr>
        <p:spPr>
          <a:xfrm>
            <a:off x="404158" y="5"/>
            <a:ext cx="8456065" cy="2031325"/>
          </a:xfrm>
          <a:prstGeom prst="rect">
            <a:avLst/>
          </a:prstGeom>
          <a:noFill/>
        </p:spPr>
        <p:txBody>
          <a:bodyPr wrap="square" rtlCol="0">
            <a:spAutoFit/>
          </a:bodyPr>
          <a:lstStyle/>
          <a:p>
            <a:r>
              <a:rPr lang="en-US" b="1" dirty="0"/>
              <a:t>Deuteronomy </a:t>
            </a:r>
            <a:r>
              <a:rPr lang="en-US" b="1" dirty="0" smtClean="0"/>
              <a:t>34:1-3 </a:t>
            </a:r>
            <a:r>
              <a:rPr lang="en-US" b="1" dirty="0"/>
              <a:t>(ESV) </a:t>
            </a:r>
            <a:r>
              <a:rPr lang="en-US" dirty="0"/>
              <a:t/>
            </a:r>
            <a:br>
              <a:rPr lang="en-US" dirty="0"/>
            </a:br>
            <a:r>
              <a:rPr lang="en-US" baseline="30000" dirty="0"/>
              <a:t>1 </a:t>
            </a:r>
            <a:r>
              <a:rPr lang="en-US" dirty="0"/>
              <a:t> Then Moses went up from the plains of Moab to Mount Nebo, to the top of Pisgah, which is opposite Jericho. And the </a:t>
            </a:r>
            <a:r>
              <a:rPr lang="en-US" cap="small" dirty="0"/>
              <a:t>LORD</a:t>
            </a:r>
            <a:r>
              <a:rPr lang="en-US" dirty="0"/>
              <a:t> showed him all the land, Gilead as far as Dan, </a:t>
            </a:r>
            <a:r>
              <a:rPr lang="en-US" baseline="30000" dirty="0" smtClean="0"/>
              <a:t>2 </a:t>
            </a:r>
            <a:r>
              <a:rPr lang="en-US" dirty="0"/>
              <a:t> all Naphtali, the land of Ephraim and Manasseh, all the land of Judah as far as the western sea, </a:t>
            </a:r>
            <a:r>
              <a:rPr lang="en-US" baseline="30000" dirty="0" smtClean="0"/>
              <a:t>3 </a:t>
            </a:r>
            <a:r>
              <a:rPr lang="en-US" dirty="0"/>
              <a:t> the </a:t>
            </a:r>
            <a:r>
              <a:rPr lang="en-US" dirty="0" err="1"/>
              <a:t>Negeb</a:t>
            </a:r>
            <a:r>
              <a:rPr lang="en-US" dirty="0"/>
              <a:t>, and </a:t>
            </a:r>
            <a:r>
              <a:rPr lang="en-US" b="1" u="sng" dirty="0"/>
              <a:t>the Plain, that is, the Valley of Jericho the city of palm trees</a:t>
            </a:r>
            <a:r>
              <a:rPr lang="en-US" dirty="0"/>
              <a:t>, as far as </a:t>
            </a:r>
            <a:r>
              <a:rPr lang="en-US" dirty="0" err="1"/>
              <a:t>Zoar</a:t>
            </a:r>
            <a:r>
              <a:rPr lang="en-US" dirty="0"/>
              <a:t>. </a:t>
            </a:r>
            <a:br>
              <a:rPr lang="en-US" dirty="0"/>
            </a:br>
            <a:endParaRPr lang="en-US" dirty="0"/>
          </a:p>
        </p:txBody>
      </p:sp>
    </p:spTree>
    <p:extLst>
      <p:ext uri="{BB962C8B-B14F-4D97-AF65-F5344CB8AC3E}">
        <p14:creationId xmlns:p14="http://schemas.microsoft.com/office/powerpoint/2010/main" val="426501327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283996" y="195311"/>
            <a:ext cx="8686800" cy="1103140"/>
          </a:xfrm>
        </p:spPr>
        <p:txBody>
          <a:bodyPr/>
          <a:lstStyle/>
          <a:p>
            <a:r>
              <a:rPr lang="en-US" dirty="0" smtClean="0"/>
              <a:t>Objectives – Lesson 1</a:t>
            </a:r>
            <a:br>
              <a:rPr lang="en-US" dirty="0" smtClean="0"/>
            </a:br>
            <a:r>
              <a:rPr lang="en-US" sz="4000" b="1" i="1" dirty="0">
                <a:effectLst/>
              </a:rPr>
              <a:t>Introduction and Overview</a:t>
            </a:r>
            <a:endParaRPr lang="en-US" sz="4000" dirty="0"/>
          </a:p>
        </p:txBody>
      </p:sp>
      <p:sp>
        <p:nvSpPr>
          <p:cNvPr id="7" name="Rectangle 2"/>
          <p:cNvSpPr>
            <a:spLocks noGrp="1" noChangeArrowheads="1"/>
          </p:cNvSpPr>
          <p:nvPr>
            <p:ph idx="1"/>
          </p:nvPr>
        </p:nvSpPr>
        <p:spPr bwMode="auto">
          <a:xfrm>
            <a:off x="74166" y="1760858"/>
            <a:ext cx="8981065"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R="0" lvl="0" defTabSz="914400" eaLnBrk="0" fontAlgn="base" hangingPunct="0">
              <a:lnSpc>
                <a:spcPct val="110000"/>
              </a:lnSpc>
              <a:spcBef>
                <a:spcPct val="0"/>
              </a:spcBef>
              <a:spcAft>
                <a:spcPct val="0"/>
              </a:spcAft>
              <a:buClrTx/>
              <a:buSzTx/>
              <a:buFont typeface="Wingdings" panose="05000000000000000000" pitchFamily="2" charset="2"/>
              <a:buChar char="ü"/>
              <a:tabLst/>
            </a:pPr>
            <a:r>
              <a:rPr lang="en-US" altLang="en-US" sz="2800" dirty="0">
                <a:solidFill>
                  <a:schemeClr val="tx1"/>
                </a:solidFill>
                <a:latin typeface="Arial" panose="020B0604020202020204" pitchFamily="34" charset="0"/>
                <a:ea typeface="Times New Roman" panose="02020603050405020304" pitchFamily="18" charset="0"/>
              </a:rPr>
              <a:t>Place the 12 major Old Testament periods in order.</a:t>
            </a:r>
          </a:p>
          <a:p>
            <a:pPr marR="0" lvl="0" defTabSz="914400" eaLnBrk="0" fontAlgn="base" hangingPunct="0">
              <a:lnSpc>
                <a:spcPct val="110000"/>
              </a:lnSpc>
              <a:spcBef>
                <a:spcPct val="0"/>
              </a:spcBef>
              <a:spcAft>
                <a:spcPct val="0"/>
              </a:spcAft>
              <a:buClrTx/>
              <a:buSzTx/>
              <a:buFont typeface="Wingdings" panose="05000000000000000000" pitchFamily="2" charset="2"/>
              <a:buChar char="ü"/>
              <a:tabLst/>
            </a:pPr>
            <a:r>
              <a:rPr lang="en-US" altLang="en-US" sz="2800" dirty="0">
                <a:solidFill>
                  <a:schemeClr val="tx1"/>
                </a:solidFill>
                <a:latin typeface="Arial" panose="020B0604020202020204" pitchFamily="34" charset="0"/>
                <a:ea typeface="Times New Roman" panose="02020603050405020304" pitchFamily="18" charset="0"/>
              </a:rPr>
              <a:t>Define both concepts behind the term: “Judge” .</a:t>
            </a:r>
          </a:p>
          <a:p>
            <a:pPr marR="0" lvl="0" defTabSz="914400" eaLnBrk="0" fontAlgn="base" hangingPunct="0">
              <a:lnSpc>
                <a:spcPct val="110000"/>
              </a:lnSpc>
              <a:spcBef>
                <a:spcPct val="0"/>
              </a:spcBef>
              <a:spcAft>
                <a:spcPct val="0"/>
              </a:spcAft>
              <a:buClrTx/>
              <a:buSzTx/>
              <a:buFont typeface="Wingdings" panose="05000000000000000000" pitchFamily="2" charset="2"/>
              <a:buChar char="ü"/>
              <a:tabLst/>
            </a:pPr>
            <a:r>
              <a:rPr lang="en-US" altLang="en-US" sz="2800" dirty="0">
                <a:solidFill>
                  <a:schemeClr val="tx1"/>
                </a:solidFill>
                <a:latin typeface="Arial" panose="020B0604020202020204" pitchFamily="34" charset="0"/>
                <a:ea typeface="Times New Roman" panose="02020603050405020304" pitchFamily="18" charset="0"/>
              </a:rPr>
              <a:t>Explain why the sum of </a:t>
            </a:r>
            <a:r>
              <a:rPr lang="en-US" altLang="en-US" sz="2800" dirty="0" smtClean="0">
                <a:solidFill>
                  <a:schemeClr val="tx1"/>
                </a:solidFill>
                <a:latin typeface="Arial" panose="020B0604020202020204" pitchFamily="34" charset="0"/>
                <a:ea typeface="Times New Roman" panose="02020603050405020304" pitchFamily="18" charset="0"/>
              </a:rPr>
              <a:t>intervals </a:t>
            </a:r>
            <a:r>
              <a:rPr lang="en-US" altLang="en-US" sz="2800" dirty="0">
                <a:solidFill>
                  <a:schemeClr val="tx1"/>
                </a:solidFill>
                <a:latin typeface="Arial" panose="020B0604020202020204" pitchFamily="34" charset="0"/>
                <a:ea typeface="Times New Roman" panose="02020603050405020304" pitchFamily="18" charset="0"/>
              </a:rPr>
              <a:t>of the “Oppressions” and “Judging” is more than the total time elapsed in the period of the Judges.</a:t>
            </a:r>
          </a:p>
          <a:p>
            <a:pPr marR="0" lvl="0" defTabSz="914400" eaLnBrk="0" fontAlgn="base" hangingPunct="0">
              <a:lnSpc>
                <a:spcPct val="110000"/>
              </a:lnSpc>
              <a:spcBef>
                <a:spcPct val="0"/>
              </a:spcBef>
              <a:spcAft>
                <a:spcPct val="0"/>
              </a:spcAft>
              <a:buClrTx/>
              <a:buSzTx/>
              <a:buFont typeface="Wingdings" panose="05000000000000000000" pitchFamily="2" charset="2"/>
              <a:buChar char="ü"/>
              <a:tabLst/>
            </a:pPr>
            <a:r>
              <a:rPr lang="en-US" altLang="en-US" sz="2800" dirty="0">
                <a:solidFill>
                  <a:schemeClr val="tx1"/>
                </a:solidFill>
                <a:latin typeface="Arial" panose="020B0604020202020204" pitchFamily="34" charset="0"/>
                <a:ea typeface="Times New Roman" panose="02020603050405020304" pitchFamily="18" charset="0"/>
              </a:rPr>
              <a:t>List the three major sections of the book.</a:t>
            </a:r>
          </a:p>
          <a:p>
            <a:pPr marR="0" lvl="0" defTabSz="914400" eaLnBrk="0" fontAlgn="base" hangingPunct="0">
              <a:lnSpc>
                <a:spcPct val="110000"/>
              </a:lnSpc>
              <a:spcBef>
                <a:spcPct val="0"/>
              </a:spcBef>
              <a:spcAft>
                <a:spcPct val="0"/>
              </a:spcAft>
              <a:buClrTx/>
              <a:buSzTx/>
              <a:buFont typeface="Wingdings" panose="05000000000000000000" pitchFamily="2" charset="2"/>
              <a:buChar char="ü"/>
              <a:tabLst/>
            </a:pPr>
            <a:r>
              <a:rPr lang="en-US" altLang="en-US" sz="2800" dirty="0">
                <a:solidFill>
                  <a:schemeClr val="tx1"/>
                </a:solidFill>
                <a:latin typeface="Arial" panose="020B0604020202020204" pitchFamily="34" charset="0"/>
                <a:ea typeface="Times New Roman" panose="02020603050405020304" pitchFamily="18" charset="0"/>
              </a:rPr>
              <a:t>Label a map of Palestine with the locations of the major tribes and enemies.</a:t>
            </a:r>
          </a:p>
          <a:p>
            <a:pPr marR="0" lvl="0" defTabSz="914400" eaLnBrk="0" fontAlgn="base" hangingPunct="0">
              <a:lnSpc>
                <a:spcPct val="110000"/>
              </a:lnSpc>
              <a:spcBef>
                <a:spcPct val="0"/>
              </a:spcBef>
              <a:spcAft>
                <a:spcPct val="0"/>
              </a:spcAft>
              <a:buClrTx/>
              <a:buSzTx/>
              <a:buFont typeface="Wingdings" panose="05000000000000000000" pitchFamily="2" charset="2"/>
              <a:buChar char="ü"/>
              <a:tabLst/>
            </a:pPr>
            <a:r>
              <a:rPr lang="en-US" altLang="en-US" sz="2800" dirty="0">
                <a:solidFill>
                  <a:schemeClr val="tx1"/>
                </a:solidFill>
                <a:latin typeface="Arial" panose="020B0604020202020204" pitchFamily="34" charset="0"/>
                <a:ea typeface="Times New Roman" panose="02020603050405020304" pitchFamily="18" charset="0"/>
              </a:rPr>
              <a:t>List the four elements of the “Disobedience Cycle” in the period of the Judges</a:t>
            </a:r>
            <a:r>
              <a:rPr lang="en-US" altLang="en-US" sz="2800" dirty="0" smtClean="0">
                <a:solidFill>
                  <a:schemeClr val="tx1"/>
                </a:solidFill>
                <a:latin typeface="Arial" panose="020B0604020202020204" pitchFamily="34" charset="0"/>
                <a:ea typeface="Times New Roman" panose="02020603050405020304" pitchFamily="18" charset="0"/>
              </a:rPr>
              <a:t>.</a:t>
            </a:r>
            <a:endParaRPr lang="en-US" altLang="en-US" sz="2800" dirty="0">
              <a:solidFill>
                <a:schemeClr val="tx1"/>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679550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http://1.bp.blogspot.com/_dDF9AnslOlM/SSW68TV8qZI/AAAAAAAAAG0/2YR8ZEcfNpg/s400/Ehu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851" y="3960257"/>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1077" y="15437"/>
            <a:ext cx="8686800" cy="841248"/>
          </a:xfrm>
        </p:spPr>
        <p:txBody>
          <a:bodyPr/>
          <a:lstStyle/>
          <a:p>
            <a:r>
              <a:rPr lang="en-US" dirty="0" smtClean="0"/>
              <a:t>Judge </a:t>
            </a:r>
            <a:r>
              <a:rPr lang="en-US" dirty="0" err="1" smtClean="0"/>
              <a:t>ehud</a:t>
            </a:r>
            <a:endParaRPr lang="en-US" dirty="0"/>
          </a:p>
        </p:txBody>
      </p:sp>
      <p:sp>
        <p:nvSpPr>
          <p:cNvPr id="3" name="TextBox 2"/>
          <p:cNvSpPr txBox="1"/>
          <p:nvPr/>
        </p:nvSpPr>
        <p:spPr>
          <a:xfrm>
            <a:off x="331077" y="1097935"/>
            <a:ext cx="5502166" cy="2862322"/>
          </a:xfrm>
          <a:prstGeom prst="rect">
            <a:avLst/>
          </a:prstGeom>
          <a:noFill/>
        </p:spPr>
        <p:txBody>
          <a:bodyPr wrap="square" rtlCol="0">
            <a:spAutoFit/>
          </a:bodyPr>
          <a:lstStyle/>
          <a:p>
            <a:r>
              <a:rPr lang="en-US" b="1" dirty="0"/>
              <a:t>Judges 3:15-16 (ESV) </a:t>
            </a:r>
            <a:r>
              <a:rPr lang="en-US" dirty="0"/>
              <a:t/>
            </a:r>
            <a:br>
              <a:rPr lang="en-US" dirty="0"/>
            </a:br>
            <a:r>
              <a:rPr lang="en-US" baseline="30000" dirty="0"/>
              <a:t>15 </a:t>
            </a:r>
            <a:r>
              <a:rPr lang="en-US" dirty="0"/>
              <a:t> Then the people of Israel cried out to the </a:t>
            </a:r>
            <a:r>
              <a:rPr lang="en-US" cap="small" dirty="0"/>
              <a:t>LORD</a:t>
            </a:r>
            <a:r>
              <a:rPr lang="en-US" dirty="0"/>
              <a:t>, and the </a:t>
            </a:r>
            <a:r>
              <a:rPr lang="en-US" cap="small" dirty="0"/>
              <a:t>LORD</a:t>
            </a:r>
            <a:r>
              <a:rPr lang="en-US" dirty="0"/>
              <a:t> raised up for them a deliverer, </a:t>
            </a:r>
            <a:endParaRPr lang="en-US" dirty="0" smtClean="0"/>
          </a:p>
          <a:p>
            <a:r>
              <a:rPr lang="en-US" dirty="0" smtClean="0"/>
              <a:t>Ehud</a:t>
            </a:r>
            <a:r>
              <a:rPr lang="en-US" dirty="0"/>
              <a:t>, the son of Gera, the </a:t>
            </a:r>
            <a:r>
              <a:rPr lang="en-US" dirty="0" err="1"/>
              <a:t>Benjaminite</a:t>
            </a:r>
            <a:r>
              <a:rPr lang="en-US" dirty="0"/>
              <a:t>, a left-handed man. The people of Israel sent tribute by him to </a:t>
            </a:r>
            <a:r>
              <a:rPr lang="en-US" dirty="0" err="1"/>
              <a:t>Eglon</a:t>
            </a:r>
            <a:r>
              <a:rPr lang="en-US" dirty="0"/>
              <a:t> the king of Moab. </a:t>
            </a:r>
            <a:endParaRPr lang="en-US" dirty="0" smtClean="0"/>
          </a:p>
          <a:p>
            <a:r>
              <a:rPr lang="en-US" dirty="0"/>
              <a:t/>
            </a:r>
            <a:br>
              <a:rPr lang="en-US" dirty="0"/>
            </a:br>
            <a:r>
              <a:rPr lang="en-US" baseline="30000" dirty="0"/>
              <a:t>16 </a:t>
            </a:r>
            <a:r>
              <a:rPr lang="en-US" dirty="0"/>
              <a:t> And Ehud made for himself a sword with two edges, a cubit in length, and he bound it on his right thigh under his clothes.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335" y="409576"/>
            <a:ext cx="3114675" cy="603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2550" y="6448425"/>
            <a:ext cx="2948243" cy="369332"/>
          </a:xfrm>
          <a:prstGeom prst="rect">
            <a:avLst/>
          </a:prstGeom>
          <a:noFill/>
        </p:spPr>
        <p:txBody>
          <a:bodyPr wrap="none" rtlCol="0">
            <a:spAutoFit/>
          </a:bodyPr>
          <a:lstStyle/>
          <a:p>
            <a:r>
              <a:rPr lang="en-US" dirty="0" smtClean="0"/>
              <a:t>1 cubit =  18 inches – 1.5 </a:t>
            </a:r>
            <a:r>
              <a:rPr lang="en-US" dirty="0" err="1" smtClean="0"/>
              <a:t>ft</a:t>
            </a:r>
            <a:endParaRPr lang="en-US" dirty="0"/>
          </a:p>
        </p:txBody>
      </p:sp>
      <p:sp>
        <p:nvSpPr>
          <p:cNvPr id="5" name="TextBox 4"/>
          <p:cNvSpPr txBox="1"/>
          <p:nvPr/>
        </p:nvSpPr>
        <p:spPr>
          <a:xfrm>
            <a:off x="1599791" y="4193627"/>
            <a:ext cx="1249060" cy="369332"/>
          </a:xfrm>
          <a:prstGeom prst="rect">
            <a:avLst/>
          </a:prstGeom>
          <a:solidFill>
            <a:schemeClr val="bg1"/>
          </a:solidFill>
        </p:spPr>
        <p:txBody>
          <a:bodyPr wrap="none" rtlCol="0">
            <a:spAutoFit/>
          </a:bodyPr>
          <a:lstStyle/>
          <a:p>
            <a:r>
              <a:rPr lang="en-US" dirty="0" smtClean="0"/>
              <a:t>Right Side</a:t>
            </a:r>
            <a:endParaRPr lang="en-US" dirty="0"/>
          </a:p>
        </p:txBody>
      </p:sp>
      <p:sp>
        <p:nvSpPr>
          <p:cNvPr id="8" name="TextBox 7"/>
          <p:cNvSpPr txBox="1"/>
          <p:nvPr/>
        </p:nvSpPr>
        <p:spPr>
          <a:xfrm>
            <a:off x="3703653" y="4799441"/>
            <a:ext cx="1441420" cy="369332"/>
          </a:xfrm>
          <a:prstGeom prst="rect">
            <a:avLst/>
          </a:prstGeom>
          <a:noFill/>
        </p:spPr>
        <p:txBody>
          <a:bodyPr wrap="none" rtlCol="0">
            <a:spAutoFit/>
          </a:bodyPr>
          <a:lstStyle/>
          <a:p>
            <a:r>
              <a:rPr lang="en-US" dirty="0" smtClean="0"/>
              <a:t>Left Handed</a:t>
            </a:r>
            <a:endParaRPr lang="en-US" dirty="0"/>
          </a:p>
        </p:txBody>
      </p:sp>
    </p:spTree>
    <p:extLst>
      <p:ext uri="{BB962C8B-B14F-4D97-AF65-F5344CB8AC3E}">
        <p14:creationId xmlns:p14="http://schemas.microsoft.com/office/powerpoint/2010/main" val="21550381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OT Lessons-Danny\Judges\Maps\048_Ehud-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99" y="355218"/>
            <a:ext cx="7872247" cy="43307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0513" y="4875080"/>
            <a:ext cx="8496300" cy="2031325"/>
          </a:xfrm>
          <a:prstGeom prst="rect">
            <a:avLst/>
          </a:prstGeom>
          <a:noFill/>
        </p:spPr>
        <p:txBody>
          <a:bodyPr wrap="square" rtlCol="0">
            <a:spAutoFit/>
          </a:bodyPr>
          <a:lstStyle/>
          <a:p>
            <a:r>
              <a:rPr lang="en-US" b="1" dirty="0"/>
              <a:t>Judges 3:18-19 (ESV) </a:t>
            </a:r>
            <a:r>
              <a:rPr lang="en-US" dirty="0"/>
              <a:t/>
            </a:r>
            <a:br>
              <a:rPr lang="en-US" dirty="0"/>
            </a:br>
            <a:r>
              <a:rPr lang="en-US" baseline="30000" dirty="0"/>
              <a:t>18 </a:t>
            </a:r>
            <a:r>
              <a:rPr lang="en-US" dirty="0"/>
              <a:t> And when Ehud had finished presenting the tribute, he sent away the people who carried the tribute. </a:t>
            </a:r>
            <a:br>
              <a:rPr lang="en-US" dirty="0"/>
            </a:br>
            <a:r>
              <a:rPr lang="en-US" baseline="30000" dirty="0"/>
              <a:t>19 </a:t>
            </a:r>
            <a:r>
              <a:rPr lang="en-US" dirty="0"/>
              <a:t> But he himself turned back at the idols near Gilgal </a:t>
            </a:r>
            <a:r>
              <a:rPr lang="en-US" dirty="0" smtClean="0"/>
              <a:t>…</a:t>
            </a:r>
          </a:p>
          <a:p>
            <a:endParaRPr lang="en-US" dirty="0"/>
          </a:p>
          <a:p>
            <a:r>
              <a:rPr lang="en-US" dirty="0" smtClean="0"/>
              <a:t>and </a:t>
            </a:r>
            <a:r>
              <a:rPr lang="en-US" dirty="0"/>
              <a:t>said, “I have a secret message for you, O king.” And he commanded, “Silence.” And all his attendants went out from his presence. </a:t>
            </a:r>
          </a:p>
        </p:txBody>
      </p:sp>
    </p:spTree>
    <p:extLst>
      <p:ext uri="{BB962C8B-B14F-4D97-AF65-F5344CB8AC3E}">
        <p14:creationId xmlns:p14="http://schemas.microsoft.com/office/powerpoint/2010/main" val="15114244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009650" y="274638"/>
            <a:ext cx="7677150" cy="1143000"/>
          </a:xfrm>
        </p:spPr>
        <p:txBody>
          <a:bodyPr/>
          <a:lstStyle/>
          <a:p>
            <a:endParaRPr lang="en-US" altLang="en-US" smtClean="0"/>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6D05FB5-B477-40A9-AEF7-7CEDF2D82CC4}" type="slidenum">
              <a:rPr lang="en-US" altLang="en-US">
                <a:solidFill>
                  <a:srgbClr val="898989"/>
                </a:solidFill>
                <a:latin typeface="Calibri" pitchFamily="34" charset="0"/>
              </a:rPr>
              <a:pPr eaLnBrk="1" hangingPunct="1"/>
              <a:t>22</a:t>
            </a:fld>
            <a:endParaRPr lang="en-US" altLang="en-US">
              <a:solidFill>
                <a:srgbClr val="898989"/>
              </a:solidFill>
              <a:latin typeface="Calibri" pitchFamily="34" charset="0"/>
            </a:endParaRPr>
          </a:p>
        </p:txBody>
      </p:sp>
      <p:pic>
        <p:nvPicPr>
          <p:cNvPr id="9220" name="Picture 3" descr="Joshua - central and southern campagi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925" y="136552"/>
            <a:ext cx="76835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5831440" y="2925423"/>
            <a:ext cx="469730" cy="124040"/>
            <a:chOff x="5820165" y="1256255"/>
            <a:chExt cx="469730" cy="103367"/>
          </a:xfrm>
        </p:grpSpPr>
        <p:sp>
          <p:nvSpPr>
            <p:cNvPr id="2" name="Rectangle 1"/>
            <p:cNvSpPr/>
            <p:nvPr/>
          </p:nvSpPr>
          <p:spPr>
            <a:xfrm>
              <a:off x="5820768" y="1307939"/>
              <a:ext cx="469127" cy="516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 name="Rectangle 5"/>
            <p:cNvSpPr/>
            <p:nvPr/>
          </p:nvSpPr>
          <p:spPr>
            <a:xfrm>
              <a:off x="5820165" y="125625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 name="Rectangle 6"/>
            <p:cNvSpPr/>
            <p:nvPr/>
          </p:nvSpPr>
          <p:spPr>
            <a:xfrm>
              <a:off x="6204147"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Rectangle 7"/>
            <p:cNvSpPr/>
            <p:nvPr/>
          </p:nvSpPr>
          <p:spPr>
            <a:xfrm>
              <a:off x="6014131"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grpSp>
        <p:nvGrpSpPr>
          <p:cNvPr id="10" name="Group 9"/>
          <p:cNvGrpSpPr/>
          <p:nvPr/>
        </p:nvGrpSpPr>
        <p:grpSpPr>
          <a:xfrm>
            <a:off x="5122879" y="2274652"/>
            <a:ext cx="469730" cy="124040"/>
            <a:chOff x="5820165" y="1256255"/>
            <a:chExt cx="469730" cy="103367"/>
          </a:xfrm>
        </p:grpSpPr>
        <p:sp>
          <p:nvSpPr>
            <p:cNvPr id="11" name="Rectangle 10"/>
            <p:cNvSpPr/>
            <p:nvPr/>
          </p:nvSpPr>
          <p:spPr>
            <a:xfrm>
              <a:off x="5820768" y="1307939"/>
              <a:ext cx="469127" cy="516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Rectangle 11"/>
            <p:cNvSpPr/>
            <p:nvPr/>
          </p:nvSpPr>
          <p:spPr>
            <a:xfrm>
              <a:off x="5820165" y="125625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3" name="Rectangle 12"/>
            <p:cNvSpPr/>
            <p:nvPr/>
          </p:nvSpPr>
          <p:spPr>
            <a:xfrm>
              <a:off x="6204147"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4" name="Rectangle 13"/>
            <p:cNvSpPr/>
            <p:nvPr/>
          </p:nvSpPr>
          <p:spPr>
            <a:xfrm>
              <a:off x="6014131"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sp>
        <p:nvSpPr>
          <p:cNvPr id="5" name="Freeform 4"/>
          <p:cNvSpPr/>
          <p:nvPr/>
        </p:nvSpPr>
        <p:spPr>
          <a:xfrm>
            <a:off x="4930938" y="1033156"/>
            <a:ext cx="279070" cy="1083030"/>
          </a:xfrm>
          <a:custGeom>
            <a:avLst/>
            <a:gdLst>
              <a:gd name="connsiteX0" fmla="*/ 279070 w 279070"/>
              <a:gd name="connsiteY0" fmla="*/ 902525 h 902525"/>
              <a:gd name="connsiteX1" fmla="*/ 154379 w 279070"/>
              <a:gd name="connsiteY1" fmla="*/ 546265 h 902525"/>
              <a:gd name="connsiteX2" fmla="*/ 89065 w 279070"/>
              <a:gd name="connsiteY2" fmla="*/ 136566 h 902525"/>
              <a:gd name="connsiteX3" fmla="*/ 0 w 279070"/>
              <a:gd name="connsiteY3" fmla="*/ 0 h 902525"/>
            </a:gdLst>
            <a:ahLst/>
            <a:cxnLst>
              <a:cxn ang="0">
                <a:pos x="connsiteX0" y="connsiteY0"/>
              </a:cxn>
              <a:cxn ang="0">
                <a:pos x="connsiteX1" y="connsiteY1"/>
              </a:cxn>
              <a:cxn ang="0">
                <a:pos x="connsiteX2" y="connsiteY2"/>
              </a:cxn>
              <a:cxn ang="0">
                <a:pos x="connsiteX3" y="connsiteY3"/>
              </a:cxn>
            </a:cxnLst>
            <a:rect l="l" t="t" r="r" b="b"/>
            <a:pathLst>
              <a:path w="279070" h="902525">
                <a:moveTo>
                  <a:pt x="279070" y="902525"/>
                </a:moveTo>
                <a:cubicBezTo>
                  <a:pt x="232558" y="788225"/>
                  <a:pt x="186046" y="673925"/>
                  <a:pt x="154379" y="546265"/>
                </a:cubicBezTo>
                <a:cubicBezTo>
                  <a:pt x="122712" y="418605"/>
                  <a:pt x="114795" y="227610"/>
                  <a:pt x="89065" y="136566"/>
                </a:cubicBezTo>
                <a:cubicBezTo>
                  <a:pt x="63335" y="45522"/>
                  <a:pt x="31667" y="22761"/>
                  <a:pt x="0" y="0"/>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16"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3861" y="869730"/>
            <a:ext cx="1125907" cy="1868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9861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r>
              <a:rPr lang="en-US" dirty="0" smtClean="0"/>
              <a:t>Ehud kills </a:t>
            </a:r>
            <a:r>
              <a:rPr lang="en-US" dirty="0" err="1" smtClean="0"/>
              <a:t>eglon</a:t>
            </a:r>
            <a:endParaRPr lang="en-US" dirty="0"/>
          </a:p>
        </p:txBody>
      </p:sp>
      <p:sp>
        <p:nvSpPr>
          <p:cNvPr id="3" name="TextBox 2"/>
          <p:cNvSpPr txBox="1"/>
          <p:nvPr/>
        </p:nvSpPr>
        <p:spPr>
          <a:xfrm>
            <a:off x="400049" y="1083588"/>
            <a:ext cx="5314950" cy="5909310"/>
          </a:xfrm>
          <a:prstGeom prst="rect">
            <a:avLst/>
          </a:prstGeom>
          <a:noFill/>
        </p:spPr>
        <p:txBody>
          <a:bodyPr wrap="square" rtlCol="0">
            <a:spAutoFit/>
          </a:bodyPr>
          <a:lstStyle/>
          <a:p>
            <a:r>
              <a:rPr lang="en-US" b="1" dirty="0"/>
              <a:t>Judges 3:19-25 (ESV) </a:t>
            </a:r>
            <a:r>
              <a:rPr lang="en-US" dirty="0"/>
              <a:t/>
            </a:r>
            <a:br>
              <a:rPr lang="en-US" dirty="0"/>
            </a:br>
            <a:r>
              <a:rPr lang="en-US" baseline="30000" dirty="0"/>
              <a:t>19 </a:t>
            </a:r>
            <a:r>
              <a:rPr lang="en-US" dirty="0"/>
              <a:t> But he himself turned back at the idols near Gilgal </a:t>
            </a:r>
            <a:endParaRPr lang="en-US" dirty="0" smtClean="0"/>
          </a:p>
          <a:p>
            <a:r>
              <a:rPr lang="en-US" dirty="0" smtClean="0"/>
              <a:t>and </a:t>
            </a:r>
            <a:r>
              <a:rPr lang="en-US" dirty="0"/>
              <a:t>said, “I have a secret message for you, O king.” And he commanded, “Silence.” And all his attendants went out from his presence. </a:t>
            </a:r>
            <a:br>
              <a:rPr lang="en-US" dirty="0"/>
            </a:br>
            <a:r>
              <a:rPr lang="en-US" baseline="30000" dirty="0"/>
              <a:t>20 </a:t>
            </a:r>
            <a:r>
              <a:rPr lang="en-US" dirty="0"/>
              <a:t> And Ehud came to him as he was sitting alone in his cool roof chamber. And Ehud said, “I have a message from God for you.” And he arose from his seat. </a:t>
            </a:r>
            <a:br>
              <a:rPr lang="en-US" dirty="0"/>
            </a:br>
            <a:endParaRPr lang="en-US" dirty="0" smtClean="0"/>
          </a:p>
          <a:p>
            <a:r>
              <a:rPr lang="en-US" baseline="30000" dirty="0" smtClean="0"/>
              <a:t>21 </a:t>
            </a:r>
            <a:r>
              <a:rPr lang="en-US" dirty="0"/>
              <a:t> And Ehud reached with his left hand, took the sword from his right thigh, and thrust it into his belly. </a:t>
            </a:r>
            <a:br>
              <a:rPr lang="en-US" dirty="0"/>
            </a:br>
            <a:r>
              <a:rPr lang="en-US" baseline="30000" dirty="0"/>
              <a:t>22 </a:t>
            </a:r>
            <a:r>
              <a:rPr lang="en-US" dirty="0"/>
              <a:t> And the hilt also went in after the blade, and the fat closed over the blade, for he did not pull the sword out of his belly; and the dung came out. </a:t>
            </a:r>
            <a:br>
              <a:rPr lang="en-US" dirty="0"/>
            </a:br>
            <a:r>
              <a:rPr lang="en-US" baseline="30000" dirty="0"/>
              <a:t>23 </a:t>
            </a:r>
            <a:r>
              <a:rPr lang="en-US" dirty="0"/>
              <a:t> Then Ehud went out into the porch and closed the doors of the roof chamber behind him and locked them. </a:t>
            </a:r>
            <a:br>
              <a:rPr lang="en-US" dirty="0"/>
            </a:b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999" y="1312864"/>
            <a:ext cx="3362325" cy="2117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143" y="4551819"/>
            <a:ext cx="2687732" cy="1772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18351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Eglon’s</a:t>
            </a:r>
            <a:r>
              <a:rPr lang="en-US" dirty="0" smtClean="0"/>
              <a:t> palace</a:t>
            </a:r>
            <a:endParaRPr lang="en-US" dirty="0"/>
          </a:p>
        </p:txBody>
      </p:sp>
      <p:pic>
        <p:nvPicPr>
          <p:cNvPr id="4098" name="Picture 2" descr="O:\OT Lessons-Danny\Judges\Class Working Material\03-Othniel-Ehud and Shamgar 3_7-31\Mock-up of Eglons Palace in Jericho.png"/>
          <p:cNvPicPr>
            <a:picLocks noChangeAspect="1" noChangeArrowheads="1"/>
          </p:cNvPicPr>
          <p:nvPr/>
        </p:nvPicPr>
        <p:blipFill rotWithShape="1">
          <a:blip r:embed="rId2">
            <a:extLst>
              <a:ext uri="{28A0092B-C50C-407E-A947-70E740481C1C}">
                <a14:useLocalDpi xmlns:a14="http://schemas.microsoft.com/office/drawing/2010/main" val="0"/>
              </a:ext>
            </a:extLst>
          </a:blip>
          <a:srcRect t="11648" b="415"/>
          <a:stretch/>
        </p:blipFill>
        <p:spPr bwMode="auto">
          <a:xfrm>
            <a:off x="1244846" y="1800423"/>
            <a:ext cx="7583843" cy="46778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00735" y="597813"/>
            <a:ext cx="3248025" cy="4801314"/>
          </a:xfrm>
          <a:prstGeom prst="rect">
            <a:avLst/>
          </a:prstGeom>
          <a:solidFill>
            <a:schemeClr val="bg1"/>
          </a:solidFill>
        </p:spPr>
        <p:txBody>
          <a:bodyPr wrap="square" rtlCol="0">
            <a:spAutoFit/>
          </a:bodyPr>
          <a:lstStyle/>
          <a:p>
            <a:r>
              <a:rPr lang="en-US" b="1" dirty="0"/>
              <a:t>Judges </a:t>
            </a:r>
            <a:r>
              <a:rPr lang="en-US" b="1" dirty="0" smtClean="0"/>
              <a:t>3:24-25 </a:t>
            </a:r>
            <a:r>
              <a:rPr lang="en-US" b="1" dirty="0"/>
              <a:t>(ESV) </a:t>
            </a:r>
            <a:r>
              <a:rPr lang="en-US" dirty="0"/>
              <a:t/>
            </a:r>
            <a:br>
              <a:rPr lang="en-US" dirty="0"/>
            </a:br>
            <a:r>
              <a:rPr lang="en-US" dirty="0"/>
              <a:t/>
            </a:r>
            <a:br>
              <a:rPr lang="en-US" dirty="0"/>
            </a:br>
            <a:r>
              <a:rPr lang="en-US" baseline="30000" dirty="0"/>
              <a:t>24 </a:t>
            </a:r>
            <a:r>
              <a:rPr lang="en-US" dirty="0"/>
              <a:t> When he had gone, the servants came, and when they saw that the doors of the roof chamber were locked, they thought, “Surely he is relieving himself in the closet of the cool chamber.” </a:t>
            </a:r>
            <a:br>
              <a:rPr lang="en-US" dirty="0"/>
            </a:br>
            <a:r>
              <a:rPr lang="en-US" baseline="30000" dirty="0"/>
              <a:t>25 </a:t>
            </a:r>
            <a:r>
              <a:rPr lang="en-US" dirty="0"/>
              <a:t> And they waited till they were embarrassed. But when he still did not open the doors of the roof chamber, they took the key and opened them, and there lay their lord dead on the floor. </a:t>
            </a:r>
          </a:p>
          <a:p>
            <a:endParaRPr lang="en-US" dirty="0"/>
          </a:p>
        </p:txBody>
      </p:sp>
      <p:sp>
        <p:nvSpPr>
          <p:cNvPr id="3" name="Rectangle 2"/>
          <p:cNvSpPr/>
          <p:nvPr/>
        </p:nvSpPr>
        <p:spPr>
          <a:xfrm>
            <a:off x="1466850" y="1933575"/>
            <a:ext cx="3371850" cy="381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6435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Ehud’s call</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576" y="1313472"/>
            <a:ext cx="6144424" cy="3620478"/>
          </a:xfrm>
          <a:prstGeom prst="rect">
            <a:avLst/>
          </a:prstGeom>
        </p:spPr>
      </p:pic>
      <p:sp>
        <p:nvSpPr>
          <p:cNvPr id="4" name="TextBox 3"/>
          <p:cNvSpPr txBox="1"/>
          <p:nvPr/>
        </p:nvSpPr>
        <p:spPr>
          <a:xfrm>
            <a:off x="438150" y="1619250"/>
            <a:ext cx="2209800" cy="3139321"/>
          </a:xfrm>
          <a:prstGeom prst="rect">
            <a:avLst/>
          </a:prstGeom>
          <a:noFill/>
        </p:spPr>
        <p:txBody>
          <a:bodyPr wrap="square" rtlCol="0">
            <a:spAutoFit/>
          </a:bodyPr>
          <a:lstStyle/>
          <a:p>
            <a:r>
              <a:rPr lang="en-US" b="1" dirty="0"/>
              <a:t>Judges 3:27 (ESV) </a:t>
            </a:r>
            <a:r>
              <a:rPr lang="en-US" dirty="0"/>
              <a:t/>
            </a:r>
            <a:br>
              <a:rPr lang="en-US" dirty="0"/>
            </a:br>
            <a:r>
              <a:rPr lang="en-US" baseline="30000" dirty="0"/>
              <a:t>27 </a:t>
            </a:r>
            <a:r>
              <a:rPr lang="en-US" dirty="0"/>
              <a:t> When he arrived, he sounded the trumpet in the hill country of Ephraim. Then the people of Israel went down with him from the hill country, and he was their leader. </a:t>
            </a:r>
            <a:br>
              <a:rPr lang="en-US" dirty="0"/>
            </a:br>
            <a:endParaRPr lang="en-US" dirty="0"/>
          </a:p>
        </p:txBody>
      </p:sp>
    </p:spTree>
    <p:extLst>
      <p:ext uri="{BB962C8B-B14F-4D97-AF65-F5344CB8AC3E}">
        <p14:creationId xmlns:p14="http://schemas.microsoft.com/office/powerpoint/2010/main" val="41919872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7865"/>
            <a:ext cx="9144000" cy="4484536"/>
          </a:xfrm>
          <a:prstGeom prst="rect">
            <a:avLst/>
          </a:prstGeom>
        </p:spPr>
      </p:pic>
      <p:sp>
        <p:nvSpPr>
          <p:cNvPr id="4" name="TextBox 3"/>
          <p:cNvSpPr txBox="1"/>
          <p:nvPr/>
        </p:nvSpPr>
        <p:spPr>
          <a:xfrm>
            <a:off x="3969646" y="2870609"/>
            <a:ext cx="167225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cs typeface="Arial" charset="0"/>
              </a:rPr>
              <a:t>Allenby Bridge</a:t>
            </a:r>
            <a:endParaRPr lang="en-US" dirty="0">
              <a:solidFill>
                <a:prstClr val="black"/>
              </a:solidFill>
              <a:latin typeface="Arial" charset="0"/>
              <a:cs typeface="Arial" charset="0"/>
            </a:endParaRPr>
          </a:p>
        </p:txBody>
      </p:sp>
      <p:sp>
        <p:nvSpPr>
          <p:cNvPr id="5" name="TextBox 4"/>
          <p:cNvSpPr txBox="1"/>
          <p:nvPr/>
        </p:nvSpPr>
        <p:spPr>
          <a:xfrm>
            <a:off x="724456" y="3999958"/>
            <a:ext cx="928459"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cs typeface="Arial" charset="0"/>
              </a:rPr>
              <a:t>Jericho</a:t>
            </a:r>
            <a:endParaRPr lang="en-US" dirty="0">
              <a:solidFill>
                <a:prstClr val="black"/>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9122"/>
            <a:ext cx="3977350" cy="3179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4111" y="3999959"/>
            <a:ext cx="3591368" cy="2562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67606">
            <a:off x="345056" y="4196147"/>
            <a:ext cx="613773" cy="756820"/>
          </a:xfrm>
          <a:prstGeom prst="rect">
            <a:avLst/>
          </a:prstGeom>
        </p:spPr>
      </p:pic>
      <p:sp>
        <p:nvSpPr>
          <p:cNvPr id="2" name="TextBox 1"/>
          <p:cNvSpPr txBox="1"/>
          <p:nvPr/>
        </p:nvSpPr>
        <p:spPr>
          <a:xfrm>
            <a:off x="1847850" y="144347"/>
            <a:ext cx="7147804" cy="1815882"/>
          </a:xfrm>
          <a:prstGeom prst="rect">
            <a:avLst/>
          </a:prstGeom>
          <a:solidFill>
            <a:schemeClr val="bg1"/>
          </a:solidFill>
        </p:spPr>
        <p:txBody>
          <a:bodyPr wrap="square" rtlCol="0">
            <a:spAutoFit/>
          </a:bodyPr>
          <a:lstStyle/>
          <a:p>
            <a:r>
              <a:rPr lang="en-US" sz="1600" b="1" dirty="0"/>
              <a:t>Judges 3:28-30 (ESV) </a:t>
            </a:r>
            <a:r>
              <a:rPr lang="en-US" sz="1600" dirty="0"/>
              <a:t/>
            </a:r>
            <a:br>
              <a:rPr lang="en-US" sz="1600" dirty="0"/>
            </a:br>
            <a:r>
              <a:rPr lang="en-US" sz="1600" baseline="30000" dirty="0"/>
              <a:t>28 </a:t>
            </a:r>
            <a:r>
              <a:rPr lang="en-US" sz="1600" dirty="0"/>
              <a:t> And he said to them, “Follow after me, for the </a:t>
            </a:r>
            <a:r>
              <a:rPr lang="en-US" sz="1600" cap="small" dirty="0"/>
              <a:t>LORD</a:t>
            </a:r>
            <a:r>
              <a:rPr lang="en-US" sz="1600" dirty="0"/>
              <a:t> has given your enemies the Moabites into your hand.” So they went down after him and seized the fords of the Jordan against the Moabites and did not allow anyone to pass over. </a:t>
            </a:r>
            <a:br>
              <a:rPr lang="en-US" sz="1600" dirty="0"/>
            </a:br>
            <a:r>
              <a:rPr lang="en-US" sz="1600" baseline="30000" dirty="0"/>
              <a:t>29 </a:t>
            </a:r>
            <a:r>
              <a:rPr lang="en-US" sz="1600" dirty="0"/>
              <a:t> And they killed at that time about 10,000 of the Moabites, all strong, able-bodied men; not a man escaped. </a:t>
            </a:r>
            <a:r>
              <a:rPr lang="en-US" sz="1600" baseline="30000" dirty="0" smtClean="0"/>
              <a:t>30 </a:t>
            </a:r>
            <a:r>
              <a:rPr lang="en-US" sz="1600" dirty="0"/>
              <a:t> So Moab was subdued that day under the hand of Israel. And the land had rest for eighty years. </a:t>
            </a:r>
          </a:p>
        </p:txBody>
      </p:sp>
      <p:sp>
        <p:nvSpPr>
          <p:cNvPr id="9" name="TextBox 8"/>
          <p:cNvSpPr txBox="1"/>
          <p:nvPr/>
        </p:nvSpPr>
        <p:spPr>
          <a:xfrm>
            <a:off x="7115731" y="2510260"/>
            <a:ext cx="761747"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cs typeface="Arial" charset="0"/>
              </a:rPr>
              <a:t>Moab</a:t>
            </a: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31989735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20" b="-1020"/>
          <a:stretch/>
        </p:blipFill>
        <p:spPr bwMode="auto">
          <a:xfrm>
            <a:off x="405709" y="134647"/>
            <a:ext cx="8407225" cy="6723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4609313" y="867105"/>
            <a:ext cx="3855763" cy="551387"/>
            <a:chOff x="4609311" y="867102"/>
            <a:chExt cx="3855763" cy="551384"/>
          </a:xfrm>
        </p:grpSpPr>
        <p:sp>
          <p:nvSpPr>
            <p:cNvPr id="2" name="TextBox 1"/>
            <p:cNvSpPr txBox="1"/>
            <p:nvPr/>
          </p:nvSpPr>
          <p:spPr>
            <a:xfrm>
              <a:off x="4609311" y="882866"/>
              <a:ext cx="923682" cy="523217"/>
            </a:xfrm>
            <a:prstGeom prst="rect">
              <a:avLst/>
            </a:prstGeom>
            <a:noFill/>
          </p:spPr>
          <p:txBody>
            <a:bodyPr wrap="square" rtlCol="0">
              <a:spAutoFit/>
            </a:bodyPr>
            <a:lstStyle/>
            <a:p>
              <a:r>
                <a:rPr lang="en-US" sz="1400" dirty="0" smtClean="0">
                  <a:solidFill>
                    <a:prstClr val="black"/>
                  </a:solidFill>
                </a:rPr>
                <a:t>Judah/</a:t>
              </a:r>
            </a:p>
            <a:p>
              <a:r>
                <a:rPr lang="en-US" sz="1400" dirty="0" err="1" smtClean="0">
                  <a:solidFill>
                    <a:prstClr val="black"/>
                  </a:solidFill>
                </a:rPr>
                <a:t>Debir</a:t>
              </a:r>
              <a:endParaRPr lang="en-US" sz="1400" dirty="0">
                <a:solidFill>
                  <a:prstClr val="black"/>
                </a:solidFill>
              </a:endParaRPr>
            </a:p>
          </p:txBody>
        </p:sp>
        <p:sp>
          <p:nvSpPr>
            <p:cNvPr id="3" name="TextBox 2"/>
            <p:cNvSpPr txBox="1"/>
            <p:nvPr/>
          </p:nvSpPr>
          <p:spPr>
            <a:xfrm>
              <a:off x="7677807" y="867102"/>
              <a:ext cx="787267" cy="523217"/>
            </a:xfrm>
            <a:prstGeom prst="rect">
              <a:avLst/>
            </a:prstGeom>
            <a:noFill/>
          </p:spPr>
          <p:txBody>
            <a:bodyPr wrap="none" rtlCol="0">
              <a:spAutoFit/>
            </a:bodyPr>
            <a:lstStyle/>
            <a:p>
              <a:r>
                <a:rPr lang="en-US" sz="1400" dirty="0" smtClean="0">
                  <a:solidFill>
                    <a:prstClr val="black"/>
                  </a:solidFill>
                </a:rPr>
                <a:t>Related </a:t>
              </a:r>
            </a:p>
            <a:p>
              <a:r>
                <a:rPr lang="en-US" sz="1400" dirty="0" smtClean="0">
                  <a:solidFill>
                    <a:prstClr val="black"/>
                  </a:solidFill>
                </a:rPr>
                <a:t>to Caleb</a:t>
              </a:r>
              <a:endParaRPr lang="en-US" sz="1400" dirty="0">
                <a:solidFill>
                  <a:prstClr val="black"/>
                </a:solidFill>
              </a:endParaRPr>
            </a:p>
          </p:txBody>
        </p:sp>
        <p:sp>
          <p:nvSpPr>
            <p:cNvPr id="4" name="Rectangle 3"/>
            <p:cNvSpPr/>
            <p:nvPr/>
          </p:nvSpPr>
          <p:spPr>
            <a:xfrm>
              <a:off x="5679082" y="895269"/>
              <a:ext cx="1052793" cy="523217"/>
            </a:xfrm>
            <a:prstGeom prst="rect">
              <a:avLst/>
            </a:prstGeom>
          </p:spPr>
          <p:txBody>
            <a:bodyPr wrap="square">
              <a:spAutoFit/>
            </a:bodyPr>
            <a:lstStyle/>
            <a:p>
              <a:r>
                <a:rPr lang="en-US" sz="1400" dirty="0" err="1">
                  <a:solidFill>
                    <a:prstClr val="black"/>
                  </a:solidFill>
                </a:rPr>
                <a:t>Cushan-rishathaim</a:t>
              </a:r>
              <a:endParaRPr lang="en-US" sz="1400" dirty="0">
                <a:solidFill>
                  <a:prstClr val="black"/>
                </a:solidFill>
              </a:endParaRPr>
            </a:p>
          </p:txBody>
        </p:sp>
        <p:sp>
          <p:nvSpPr>
            <p:cNvPr id="5" name="Rectangle 4"/>
            <p:cNvSpPr/>
            <p:nvPr/>
          </p:nvSpPr>
          <p:spPr>
            <a:xfrm>
              <a:off x="6942165" y="895269"/>
              <a:ext cx="418704" cy="369330"/>
            </a:xfrm>
            <a:prstGeom prst="rect">
              <a:avLst/>
            </a:prstGeom>
          </p:spPr>
          <p:txBody>
            <a:bodyPr wrap="none">
              <a:spAutoFit/>
            </a:bodyPr>
            <a:lstStyle/>
            <a:p>
              <a:r>
                <a:rPr lang="en-US" dirty="0" smtClean="0">
                  <a:solidFill>
                    <a:prstClr val="black"/>
                  </a:solidFill>
                </a:rPr>
                <a:t>40</a:t>
              </a:r>
              <a:endParaRPr lang="en-US" dirty="0">
                <a:solidFill>
                  <a:prstClr val="black"/>
                </a:solidFill>
              </a:endParaRPr>
            </a:p>
          </p:txBody>
        </p:sp>
      </p:grpSp>
      <p:grpSp>
        <p:nvGrpSpPr>
          <p:cNvPr id="8" name="Group 7"/>
          <p:cNvGrpSpPr/>
          <p:nvPr/>
        </p:nvGrpSpPr>
        <p:grpSpPr>
          <a:xfrm>
            <a:off x="4609321" y="1318806"/>
            <a:ext cx="3964874" cy="387974"/>
            <a:chOff x="4609311" y="876627"/>
            <a:chExt cx="3964874" cy="387972"/>
          </a:xfrm>
        </p:grpSpPr>
        <p:sp>
          <p:nvSpPr>
            <p:cNvPr id="9" name="TextBox 8"/>
            <p:cNvSpPr txBox="1"/>
            <p:nvPr/>
          </p:nvSpPr>
          <p:spPr>
            <a:xfrm>
              <a:off x="4609311" y="882866"/>
              <a:ext cx="923682" cy="307775"/>
            </a:xfrm>
            <a:prstGeom prst="rect">
              <a:avLst/>
            </a:prstGeom>
            <a:noFill/>
          </p:spPr>
          <p:txBody>
            <a:bodyPr wrap="square" rtlCol="0">
              <a:spAutoFit/>
            </a:bodyPr>
            <a:lstStyle/>
            <a:p>
              <a:r>
                <a:rPr lang="en-US" sz="1400" dirty="0" smtClean="0">
                  <a:solidFill>
                    <a:prstClr val="black"/>
                  </a:solidFill>
                </a:rPr>
                <a:t>Benjamin</a:t>
              </a:r>
              <a:endParaRPr lang="en-US" sz="1400" dirty="0">
                <a:solidFill>
                  <a:prstClr val="black"/>
                </a:solidFill>
              </a:endParaRPr>
            </a:p>
          </p:txBody>
        </p:sp>
        <p:sp>
          <p:nvSpPr>
            <p:cNvPr id="10" name="TextBox 9"/>
            <p:cNvSpPr txBox="1"/>
            <p:nvPr/>
          </p:nvSpPr>
          <p:spPr>
            <a:xfrm>
              <a:off x="7515882" y="876627"/>
              <a:ext cx="1058303" cy="307775"/>
            </a:xfrm>
            <a:prstGeom prst="rect">
              <a:avLst/>
            </a:prstGeom>
            <a:noFill/>
          </p:spPr>
          <p:txBody>
            <a:bodyPr wrap="none" rtlCol="0">
              <a:spAutoFit/>
            </a:bodyPr>
            <a:lstStyle/>
            <a:p>
              <a:r>
                <a:rPr lang="en-US" sz="1400" dirty="0" smtClean="0">
                  <a:solidFill>
                    <a:prstClr val="black"/>
                  </a:solidFill>
                </a:rPr>
                <a:t>Left handed</a:t>
              </a:r>
              <a:endParaRPr lang="en-US" sz="1400" dirty="0">
                <a:solidFill>
                  <a:prstClr val="black"/>
                </a:solidFill>
              </a:endParaRPr>
            </a:p>
          </p:txBody>
        </p:sp>
        <p:sp>
          <p:nvSpPr>
            <p:cNvPr id="11" name="Rectangle 10"/>
            <p:cNvSpPr/>
            <p:nvPr/>
          </p:nvSpPr>
          <p:spPr>
            <a:xfrm>
              <a:off x="5602882" y="895269"/>
              <a:ext cx="1263075" cy="276997"/>
            </a:xfrm>
            <a:prstGeom prst="rect">
              <a:avLst/>
            </a:prstGeom>
          </p:spPr>
          <p:txBody>
            <a:bodyPr wrap="square">
              <a:spAutoFit/>
            </a:bodyPr>
            <a:lstStyle/>
            <a:p>
              <a:r>
                <a:rPr lang="en-US" sz="1200" dirty="0" err="1" smtClean="0">
                  <a:solidFill>
                    <a:prstClr val="black"/>
                  </a:solidFill>
                </a:rPr>
                <a:t>Eglon</a:t>
              </a:r>
              <a:r>
                <a:rPr lang="en-US" sz="1200" dirty="0" smtClean="0">
                  <a:solidFill>
                    <a:prstClr val="black"/>
                  </a:solidFill>
                </a:rPr>
                <a:t>/Moab++</a:t>
              </a:r>
              <a:endParaRPr lang="en-US" sz="1200" dirty="0">
                <a:solidFill>
                  <a:prstClr val="black"/>
                </a:solidFill>
              </a:endParaRPr>
            </a:p>
          </p:txBody>
        </p:sp>
        <p:sp>
          <p:nvSpPr>
            <p:cNvPr id="12" name="Rectangle 11"/>
            <p:cNvSpPr/>
            <p:nvPr/>
          </p:nvSpPr>
          <p:spPr>
            <a:xfrm>
              <a:off x="6942165" y="895269"/>
              <a:ext cx="418704" cy="369330"/>
            </a:xfrm>
            <a:prstGeom prst="rect">
              <a:avLst/>
            </a:prstGeom>
          </p:spPr>
          <p:txBody>
            <a:bodyPr wrap="none">
              <a:spAutoFit/>
            </a:bodyPr>
            <a:lstStyle/>
            <a:p>
              <a:r>
                <a:rPr lang="en-US" dirty="0" smtClean="0">
                  <a:solidFill>
                    <a:prstClr val="black"/>
                  </a:solidFill>
                </a:rPr>
                <a:t>80</a:t>
              </a:r>
              <a:endParaRPr lang="en-US" dirty="0">
                <a:solidFill>
                  <a:prstClr val="black"/>
                </a:solidFill>
              </a:endParaRPr>
            </a:p>
          </p:txBody>
        </p:sp>
      </p:grpSp>
    </p:spTree>
    <p:extLst>
      <p:ext uri="{BB962C8B-B14F-4D97-AF65-F5344CB8AC3E}">
        <p14:creationId xmlns:p14="http://schemas.microsoft.com/office/powerpoint/2010/main" val="121696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OX-Goad/Ox Prod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149" y="1580820"/>
            <a:ext cx="5672526" cy="4806565"/>
          </a:xfrm>
          <a:prstGeom prst="rect">
            <a:avLst/>
          </a:prstGeom>
        </p:spPr>
      </p:pic>
      <p:sp>
        <p:nvSpPr>
          <p:cNvPr id="4" name="TextBox 3"/>
          <p:cNvSpPr txBox="1"/>
          <p:nvPr/>
        </p:nvSpPr>
        <p:spPr>
          <a:xfrm>
            <a:off x="6238875" y="857250"/>
            <a:ext cx="2705100" cy="5786199"/>
          </a:xfrm>
          <a:prstGeom prst="rect">
            <a:avLst/>
          </a:prstGeom>
          <a:noFill/>
        </p:spPr>
        <p:txBody>
          <a:bodyPr wrap="square" rtlCol="0">
            <a:spAutoFit/>
          </a:bodyPr>
          <a:lstStyle/>
          <a:p>
            <a:r>
              <a:rPr lang="en-US" dirty="0"/>
              <a:t>SHAMGAR (</a:t>
            </a:r>
            <a:r>
              <a:rPr lang="en-US" dirty="0" err="1"/>
              <a:t>Shăm</a:t>
            </a:r>
            <a:r>
              <a:rPr lang="en-US" dirty="0"/>
              <a:t>´ </a:t>
            </a:r>
            <a:r>
              <a:rPr lang="en-US" dirty="0" err="1"/>
              <a:t>gär</a:t>
            </a:r>
            <a:r>
              <a:rPr lang="en-US" dirty="0"/>
              <a:t>)</a:t>
            </a:r>
          </a:p>
          <a:p>
            <a:r>
              <a:rPr lang="en-US" dirty="0"/>
              <a:t>Hurrian name meaning “</a:t>
            </a:r>
            <a:r>
              <a:rPr lang="en-US" dirty="0" err="1"/>
              <a:t>Shimig</a:t>
            </a:r>
            <a:r>
              <a:rPr lang="en-US" dirty="0"/>
              <a:t> (the god) has given</a:t>
            </a:r>
            <a:r>
              <a:rPr lang="en-US" dirty="0" smtClean="0"/>
              <a:t>.”</a:t>
            </a:r>
          </a:p>
          <a:p>
            <a:r>
              <a:rPr lang="en-US" dirty="0" smtClean="0"/>
              <a:t> </a:t>
            </a:r>
            <a:r>
              <a:rPr lang="en-US" dirty="0"/>
              <a:t>A mysterious warrior who slew 600 Philistines with an </a:t>
            </a:r>
            <a:r>
              <a:rPr lang="en-US" dirty="0" err="1"/>
              <a:t>oxgoad</a:t>
            </a:r>
            <a:r>
              <a:rPr lang="en-US" dirty="0"/>
              <a:t>, a long metal-tipped pole (Judg. 3:31). His name is Hurrian, but whether that was his lineage is uncertain. </a:t>
            </a:r>
            <a:endParaRPr lang="en-US" dirty="0" smtClean="0"/>
          </a:p>
          <a:p>
            <a:endParaRPr lang="en-US" dirty="0"/>
          </a:p>
          <a:p>
            <a:r>
              <a:rPr lang="en-US" dirty="0" smtClean="0"/>
              <a:t>In </a:t>
            </a:r>
            <a:r>
              <a:rPr lang="en-US" dirty="0"/>
              <a:t>the song of Deborah (Judg. 5), Shamgar (the “son of </a:t>
            </a:r>
            <a:r>
              <a:rPr lang="en-US" dirty="0" err="1"/>
              <a:t>Anath</a:t>
            </a:r>
            <a:r>
              <a:rPr lang="en-US" dirty="0"/>
              <a:t>”) is praised for clearing the highways of robbers, making travel once again possible.</a:t>
            </a:r>
          </a:p>
          <a:p>
            <a:r>
              <a:rPr lang="en-US" sz="1000" dirty="0"/>
              <a:t>Holman Illustrated Bible Dictionary.</a:t>
            </a:r>
          </a:p>
        </p:txBody>
      </p:sp>
    </p:spTree>
    <p:extLst>
      <p:ext uri="{BB962C8B-B14F-4D97-AF65-F5344CB8AC3E}">
        <p14:creationId xmlns:p14="http://schemas.microsoft.com/office/powerpoint/2010/main" val="6247394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shamgar</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612900"/>
            <a:ext cx="3929063" cy="2710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4406492"/>
            <a:ext cx="3171825" cy="2451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05200" y="295275"/>
            <a:ext cx="5419725" cy="1477328"/>
          </a:xfrm>
          <a:prstGeom prst="rect">
            <a:avLst/>
          </a:prstGeom>
          <a:noFill/>
        </p:spPr>
        <p:txBody>
          <a:bodyPr wrap="square" rtlCol="0">
            <a:spAutoFit/>
          </a:bodyPr>
          <a:lstStyle/>
          <a:p>
            <a:r>
              <a:rPr lang="en-US" b="1" dirty="0"/>
              <a:t>Judges 3:31 (ESV) </a:t>
            </a:r>
            <a:r>
              <a:rPr lang="en-US" dirty="0"/>
              <a:t/>
            </a:r>
            <a:br>
              <a:rPr lang="en-US" dirty="0"/>
            </a:br>
            <a:r>
              <a:rPr lang="en-US" baseline="30000" dirty="0"/>
              <a:t>31 </a:t>
            </a:r>
            <a:r>
              <a:rPr lang="en-US" dirty="0"/>
              <a:t> After him was Shamgar the son of </a:t>
            </a:r>
            <a:r>
              <a:rPr lang="en-US" dirty="0" err="1"/>
              <a:t>Anath</a:t>
            </a:r>
            <a:r>
              <a:rPr lang="en-US" dirty="0"/>
              <a:t>, who killed 600 of the Philistines with an </a:t>
            </a:r>
            <a:r>
              <a:rPr lang="en-US" dirty="0" err="1"/>
              <a:t>oxgoad</a:t>
            </a:r>
            <a:r>
              <a:rPr lang="en-US" dirty="0"/>
              <a:t>, and he also saved Israel. </a:t>
            </a:r>
            <a:br>
              <a:rPr lang="en-US" dirty="0"/>
            </a:b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4362" y="1612900"/>
            <a:ext cx="6394763" cy="8205153"/>
          </a:xfrm>
          <a:prstGeom prst="rect">
            <a:avLst/>
          </a:prstGeom>
        </p:spPr>
      </p:pic>
    </p:spTree>
    <p:extLst>
      <p:ext uri="{BB962C8B-B14F-4D97-AF65-F5344CB8AC3E}">
        <p14:creationId xmlns:p14="http://schemas.microsoft.com/office/powerpoint/2010/main" val="32731097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238" y="1828805"/>
            <a:ext cx="8947302" cy="3799643"/>
          </a:xfrm>
        </p:spPr>
        <p:txBody>
          <a:bodyPr>
            <a:noAutofit/>
          </a:bodyPr>
          <a:lstStyle/>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600" dirty="0" smtClean="0">
                <a:solidFill>
                  <a:schemeClr val="tx1"/>
                </a:solidFill>
                <a:latin typeface="Arial" panose="020B0604020202020204" pitchFamily="34" charset="0"/>
                <a:ea typeface="Times New Roman" panose="02020603050405020304" pitchFamily="18" charset="0"/>
              </a:rPr>
              <a:t>Define </a:t>
            </a:r>
            <a:r>
              <a:rPr lang="en-US" altLang="en-US" sz="3600" dirty="0">
                <a:solidFill>
                  <a:schemeClr val="tx1"/>
                </a:solidFill>
                <a:latin typeface="Arial" panose="020B0604020202020204" pitchFamily="34" charset="0"/>
                <a:ea typeface="Times New Roman" panose="02020603050405020304" pitchFamily="18" charset="0"/>
              </a:rPr>
              <a:t>“Gilgal” and “</a:t>
            </a:r>
            <a:r>
              <a:rPr lang="en-US" altLang="en-US" sz="3600" dirty="0" err="1">
                <a:solidFill>
                  <a:schemeClr val="tx1"/>
                </a:solidFill>
                <a:latin typeface="Arial" panose="020B0604020202020204" pitchFamily="34" charset="0"/>
                <a:ea typeface="Times New Roman" panose="02020603050405020304" pitchFamily="18" charset="0"/>
              </a:rPr>
              <a:t>Bochim</a:t>
            </a:r>
            <a:r>
              <a:rPr lang="en-US" altLang="en-US" sz="3600" dirty="0">
                <a:solidFill>
                  <a:schemeClr val="tx1"/>
                </a:solidFill>
                <a:latin typeface="Arial" panose="020B0604020202020204" pitchFamily="34" charset="0"/>
                <a:ea typeface="Times New Roman" panose="02020603050405020304" pitchFamily="18" charset="0"/>
              </a:rPr>
              <a:t>,” and explain the significance of these terms/places.</a:t>
            </a:r>
          </a:p>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600" dirty="0">
                <a:solidFill>
                  <a:schemeClr val="tx1"/>
                </a:solidFill>
                <a:latin typeface="Arial" panose="020B0604020202020204" pitchFamily="34" charset="0"/>
                <a:ea typeface="Times New Roman" panose="02020603050405020304" pitchFamily="18" charset="0"/>
              </a:rPr>
              <a:t>List the tribe that did </a:t>
            </a:r>
            <a:r>
              <a:rPr lang="en-US" altLang="en-US" sz="3600" dirty="0" smtClean="0">
                <a:solidFill>
                  <a:schemeClr val="tx1"/>
                </a:solidFill>
                <a:latin typeface="Arial" panose="020B0604020202020204" pitchFamily="34" charset="0"/>
                <a:ea typeface="Times New Roman" panose="02020603050405020304" pitchFamily="18" charset="0"/>
              </a:rPr>
              <a:t>best </a:t>
            </a:r>
            <a:r>
              <a:rPr lang="en-US" altLang="en-US" sz="3600" dirty="0">
                <a:solidFill>
                  <a:schemeClr val="tx1"/>
                </a:solidFill>
                <a:latin typeface="Arial" panose="020B0604020202020204" pitchFamily="34" charset="0"/>
                <a:ea typeface="Times New Roman" panose="02020603050405020304" pitchFamily="18" charset="0"/>
              </a:rPr>
              <a:t>at conquest.</a:t>
            </a:r>
          </a:p>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600" dirty="0">
                <a:solidFill>
                  <a:schemeClr val="tx1"/>
                </a:solidFill>
                <a:latin typeface="Arial" panose="020B0604020202020204" pitchFamily="34" charset="0"/>
                <a:ea typeface="Times New Roman" panose="02020603050405020304" pitchFamily="18" charset="0"/>
              </a:rPr>
              <a:t>List the tribe that did </a:t>
            </a:r>
            <a:r>
              <a:rPr lang="en-US" altLang="en-US" sz="3600" dirty="0" smtClean="0">
                <a:solidFill>
                  <a:schemeClr val="tx1"/>
                </a:solidFill>
                <a:latin typeface="Arial" panose="020B0604020202020204" pitchFamily="34" charset="0"/>
                <a:ea typeface="Times New Roman" panose="02020603050405020304" pitchFamily="18" charset="0"/>
              </a:rPr>
              <a:t>worst </a:t>
            </a:r>
            <a:r>
              <a:rPr lang="en-US" altLang="en-US" sz="3600" dirty="0">
                <a:solidFill>
                  <a:schemeClr val="tx1"/>
                </a:solidFill>
                <a:latin typeface="Arial" panose="020B0604020202020204" pitchFamily="34" charset="0"/>
                <a:ea typeface="Times New Roman" panose="02020603050405020304" pitchFamily="18" charset="0"/>
              </a:rPr>
              <a:t>at conquest.</a:t>
            </a:r>
          </a:p>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600" dirty="0">
                <a:solidFill>
                  <a:schemeClr val="tx1"/>
                </a:solidFill>
                <a:latin typeface="Arial" panose="020B0604020202020204" pitchFamily="34" charset="0"/>
                <a:ea typeface="Times New Roman" panose="02020603050405020304" pitchFamily="18" charset="0"/>
              </a:rPr>
              <a:t>Describe the geographical order of </a:t>
            </a:r>
            <a:r>
              <a:rPr lang="en-US" altLang="en-US" sz="3600" dirty="0" err="1" smtClean="0">
                <a:solidFill>
                  <a:schemeClr val="tx1"/>
                </a:solidFill>
                <a:latin typeface="Arial" panose="020B0604020202020204" pitchFamily="34" charset="0"/>
                <a:ea typeface="Times New Roman" panose="02020603050405020304" pitchFamily="18" charset="0"/>
              </a:rPr>
              <a:t>ch.</a:t>
            </a:r>
            <a:r>
              <a:rPr lang="en-US" altLang="en-US" sz="3600" dirty="0" smtClean="0">
                <a:solidFill>
                  <a:schemeClr val="tx1"/>
                </a:solidFill>
                <a:latin typeface="Arial" panose="020B0604020202020204" pitchFamily="34" charset="0"/>
                <a:ea typeface="Times New Roman" panose="02020603050405020304" pitchFamily="18" charset="0"/>
              </a:rPr>
              <a:t> 1</a:t>
            </a:r>
            <a:endParaRPr lang="en-US" altLang="en-US" sz="3600" dirty="0">
              <a:solidFill>
                <a:schemeClr val="tx1"/>
              </a:solidFill>
              <a:latin typeface="Arial" panose="020B0604020202020204" pitchFamily="34" charset="0"/>
              <a:ea typeface="Times New Roman" panose="02020603050405020304" pitchFamily="18" charset="0"/>
            </a:endParaRPr>
          </a:p>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600" dirty="0">
                <a:solidFill>
                  <a:schemeClr val="tx1"/>
                </a:solidFill>
                <a:latin typeface="Arial" panose="020B0604020202020204" pitchFamily="34" charset="0"/>
                <a:ea typeface="Times New Roman" panose="02020603050405020304" pitchFamily="18" charset="0"/>
              </a:rPr>
              <a:t>List </a:t>
            </a:r>
            <a:r>
              <a:rPr lang="en-US" altLang="en-US" sz="3600" dirty="0" smtClean="0">
                <a:solidFill>
                  <a:schemeClr val="tx1"/>
                </a:solidFill>
                <a:latin typeface="Arial" panose="020B0604020202020204" pitchFamily="34" charset="0"/>
                <a:ea typeface="Times New Roman" panose="02020603050405020304" pitchFamily="18" charset="0"/>
              </a:rPr>
              <a:t>3 areas </a:t>
            </a:r>
            <a:r>
              <a:rPr lang="en-US" altLang="en-US" sz="3600" dirty="0">
                <a:solidFill>
                  <a:schemeClr val="tx1"/>
                </a:solidFill>
                <a:latin typeface="Arial" panose="020B0604020202020204" pitchFamily="34" charset="0"/>
                <a:ea typeface="Times New Roman" panose="02020603050405020304" pitchFamily="18" charset="0"/>
              </a:rPr>
              <a:t>of </a:t>
            </a:r>
            <a:r>
              <a:rPr lang="en-US" altLang="en-US" sz="3600" dirty="0" smtClean="0">
                <a:solidFill>
                  <a:schemeClr val="tx1"/>
                </a:solidFill>
                <a:latin typeface="Arial" panose="020B0604020202020204" pitchFamily="34" charset="0"/>
                <a:ea typeface="Times New Roman" panose="02020603050405020304" pitchFamily="18" charset="0"/>
              </a:rPr>
              <a:t>Israelites’ disobedience</a:t>
            </a:r>
            <a:endParaRPr lang="en-US" sz="3200" dirty="0"/>
          </a:p>
        </p:txBody>
      </p:sp>
      <p:sp>
        <p:nvSpPr>
          <p:cNvPr id="3" name="Title 2"/>
          <p:cNvSpPr>
            <a:spLocks noGrp="1"/>
          </p:cNvSpPr>
          <p:nvPr>
            <p:ph type="title"/>
          </p:nvPr>
        </p:nvSpPr>
        <p:spPr>
          <a:xfrm>
            <a:off x="241084" y="390618"/>
            <a:ext cx="8686800" cy="730276"/>
          </a:xfrm>
        </p:spPr>
        <p:txBody>
          <a:bodyPr/>
          <a:lstStyle/>
          <a:p>
            <a:pPr lvl="0"/>
            <a:r>
              <a:rPr lang="en-US" dirty="0" smtClean="0"/>
              <a:t>Objectives – Lesson 2</a:t>
            </a:r>
            <a:br>
              <a:rPr lang="en-US" dirty="0" smtClean="0"/>
            </a:br>
            <a:r>
              <a:rPr lang="en-US" altLang="en-US" sz="4000" b="1" i="1" dirty="0">
                <a:solidFill>
                  <a:schemeClr val="tx1"/>
                </a:solidFill>
                <a:latin typeface="Arial" panose="020B0604020202020204" pitchFamily="34" charset="0"/>
                <a:ea typeface="Times New Roman" panose="02020603050405020304" pitchFamily="18" charset="0"/>
              </a:rPr>
              <a:t>Conditions in Israel  (1:1-3:6</a:t>
            </a:r>
            <a:r>
              <a:rPr lang="en-US" altLang="en-US" sz="4000" b="1" i="1" dirty="0" smtClean="0">
                <a:solidFill>
                  <a:schemeClr val="tx1"/>
                </a:solidFill>
                <a:latin typeface="Arial" panose="020B0604020202020204" pitchFamily="34" charset="0"/>
                <a:ea typeface="Times New Roman" panose="02020603050405020304" pitchFamily="18" charset="0"/>
              </a:rPr>
              <a:t>)</a:t>
            </a:r>
            <a:endParaRPr lang="en-US" dirty="0"/>
          </a:p>
        </p:txBody>
      </p:sp>
    </p:spTree>
    <p:extLst>
      <p:ext uri="{BB962C8B-B14F-4D97-AF65-F5344CB8AC3E}">
        <p14:creationId xmlns:p14="http://schemas.microsoft.com/office/powerpoint/2010/main" val="398367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098" b="-1703"/>
          <a:stretch/>
        </p:blipFill>
        <p:spPr>
          <a:xfrm>
            <a:off x="0" y="1005840"/>
            <a:ext cx="9144000" cy="5486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069" y="922077"/>
            <a:ext cx="1026667" cy="88444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910" y="594780"/>
            <a:ext cx="991111" cy="82666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0572" y="230334"/>
            <a:ext cx="1008889" cy="77777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0150" y="1904517"/>
            <a:ext cx="1053333" cy="91111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7992" y="1582940"/>
            <a:ext cx="1057778" cy="85333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0125" y="2146268"/>
            <a:ext cx="968889" cy="964445"/>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6810" y="1141824"/>
            <a:ext cx="1443977" cy="961201"/>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69593" y="2259930"/>
            <a:ext cx="1075556" cy="888889"/>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85713" y="1746333"/>
            <a:ext cx="973334" cy="6800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1468" y="4163714"/>
            <a:ext cx="1248889" cy="466667"/>
          </a:xfrm>
          <a:prstGeom prst="rect">
            <a:avLst/>
          </a:prstGeom>
        </p:spPr>
      </p:pic>
      <p:sp>
        <p:nvSpPr>
          <p:cNvPr id="14" name="Rectangle 13"/>
          <p:cNvSpPr/>
          <p:nvPr/>
        </p:nvSpPr>
        <p:spPr>
          <a:xfrm>
            <a:off x="3530357" y="4267200"/>
            <a:ext cx="1825423" cy="36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79190" y="3148816"/>
            <a:ext cx="1978143" cy="147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90096" y="4677827"/>
            <a:ext cx="2619628" cy="276999"/>
          </a:xfrm>
          <a:prstGeom prst="rect">
            <a:avLst/>
          </a:prstGeom>
          <a:solidFill>
            <a:schemeClr val="bg1"/>
          </a:solidFill>
        </p:spPr>
        <p:txBody>
          <a:bodyPr wrap="none" rtlCol="0">
            <a:spAutoFit/>
          </a:bodyPr>
          <a:lstStyle/>
          <a:p>
            <a:r>
              <a:rPr lang="en-US" sz="1200" dirty="0">
                <a:solidFill>
                  <a:prstClr val="black"/>
                </a:solidFill>
                <a:latin typeface="Arial" panose="020B0604020202020204" pitchFamily="34" charset="0"/>
                <a:cs typeface="Arial" panose="020B0604020202020204" pitchFamily="34" charset="0"/>
              </a:rPr>
              <a:t>DISOBEDIENCE &amp; DELIVERANCE</a:t>
            </a:r>
          </a:p>
        </p:txBody>
      </p:sp>
      <p:sp>
        <p:nvSpPr>
          <p:cNvPr id="15" name="TextBox 14"/>
          <p:cNvSpPr txBox="1"/>
          <p:nvPr/>
        </p:nvSpPr>
        <p:spPr>
          <a:xfrm>
            <a:off x="6425042" y="6148001"/>
            <a:ext cx="744114" cy="276999"/>
          </a:xfrm>
          <a:prstGeom prst="rect">
            <a:avLst/>
          </a:prstGeom>
          <a:noFill/>
        </p:spPr>
        <p:txBody>
          <a:bodyPr wrap="none" rtlCol="0">
            <a:spAutoFit/>
          </a:bodyPr>
          <a:lstStyle/>
          <a:p>
            <a:r>
              <a:rPr lang="en-US" sz="1200" dirty="0">
                <a:solidFill>
                  <a:prstClr val="black"/>
                </a:solidFill>
              </a:rPr>
              <a:t>modified</a:t>
            </a:r>
          </a:p>
        </p:txBody>
      </p:sp>
    </p:spTree>
    <p:extLst>
      <p:ext uri="{BB962C8B-B14F-4D97-AF65-F5344CB8AC3E}">
        <p14:creationId xmlns:p14="http://schemas.microsoft.com/office/powerpoint/2010/main" val="14395293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O:\OT Lessons-Danny\Judges\Judges Cycle-Layout\slide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1237" y="5706605"/>
            <a:ext cx="4528034" cy="461665"/>
          </a:xfrm>
          <a:prstGeom prst="rect">
            <a:avLst/>
          </a:prstGeom>
          <a:noFill/>
        </p:spPr>
        <p:txBody>
          <a:bodyPr wrap="none" rtlCol="0">
            <a:spAutoFit/>
          </a:bodyPr>
          <a:lstStyle/>
          <a:p>
            <a:r>
              <a:rPr lang="en-US" sz="2400" dirty="0" smtClean="0">
                <a:solidFill>
                  <a:schemeClr val="accent1">
                    <a:lumMod val="40000"/>
                    <a:lumOff val="60000"/>
                  </a:schemeClr>
                </a:solidFill>
              </a:rPr>
              <a:t>Major/Minor Difference is length</a:t>
            </a:r>
            <a:endParaRPr lang="en-US" sz="2400" dirty="0">
              <a:solidFill>
                <a:schemeClr val="accent1">
                  <a:lumMod val="40000"/>
                  <a:lumOff val="60000"/>
                </a:schemeClr>
              </a:solidFill>
            </a:endParaRPr>
          </a:p>
        </p:txBody>
      </p:sp>
    </p:spTree>
    <p:extLst>
      <p:ext uri="{BB962C8B-B14F-4D97-AF65-F5344CB8AC3E}">
        <p14:creationId xmlns:p14="http://schemas.microsoft.com/office/powerpoint/2010/main" val="511160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6498455" y="106534"/>
            <a:ext cx="2645546" cy="754602"/>
          </a:xfrm>
        </p:spPr>
        <p:txBody>
          <a:bodyPr>
            <a:normAutofit fontScale="90000"/>
          </a:bodyPr>
          <a:lstStyle/>
          <a:p>
            <a:r>
              <a:rPr lang="en-US" b="1" dirty="0" smtClean="0"/>
              <a:t>The Cycle</a:t>
            </a:r>
            <a:endParaRPr lang="en-US" b="1" dirty="0"/>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3237" y="756891"/>
            <a:ext cx="2790773" cy="2083966"/>
          </a:xfrm>
          <a:prstGeom prst="rect">
            <a:avLst/>
          </a:prstGeom>
          <a:solidFill>
            <a:schemeClr val="bg1"/>
          </a:solidFill>
          <a:ln>
            <a:noFill/>
          </a:ln>
          <a:effectLst/>
          <a:extLst/>
        </p:spPr>
      </p:pic>
      <p:sp>
        <p:nvSpPr>
          <p:cNvPr id="2" name="Rectangle 1"/>
          <p:cNvSpPr/>
          <p:nvPr/>
        </p:nvSpPr>
        <p:spPr>
          <a:xfrm>
            <a:off x="224951" y="106539"/>
            <a:ext cx="6575347" cy="6555641"/>
          </a:xfrm>
          <a:prstGeom prst="rect">
            <a:avLst/>
          </a:prstGeom>
        </p:spPr>
        <p:txBody>
          <a:bodyPr wrap="square">
            <a:spAutoFit/>
          </a:bodyPr>
          <a:lstStyle/>
          <a:p>
            <a:r>
              <a:rPr lang="en-US" sz="1400" b="1" baseline="30000" dirty="0">
                <a:solidFill>
                  <a:srgbClr val="000000"/>
                </a:solidFill>
                <a:latin typeface="Arial" panose="020B0604020202020204" pitchFamily="34" charset="0"/>
              </a:rPr>
              <a:t>7 </a:t>
            </a:r>
            <a:r>
              <a:rPr lang="en-US" sz="1400" dirty="0">
                <a:solidFill>
                  <a:srgbClr val="000000"/>
                </a:solidFill>
                <a:latin typeface="Helvetica Neue"/>
              </a:rPr>
              <a:t>So the people served the </a:t>
            </a:r>
            <a:r>
              <a:rPr lang="en-US" sz="1400" cap="small" dirty="0">
                <a:solidFill>
                  <a:srgbClr val="000000"/>
                </a:solidFill>
                <a:latin typeface="Helvetica Neue"/>
              </a:rPr>
              <a:t>Lord</a:t>
            </a:r>
            <a:r>
              <a:rPr lang="en-US" sz="1400" dirty="0">
                <a:solidFill>
                  <a:srgbClr val="000000"/>
                </a:solidFill>
                <a:latin typeface="Helvetica Neue"/>
              </a:rPr>
              <a:t> all the days of Joshua, and all the days of the elders who outlived Joshua, who had seen all the great works of the </a:t>
            </a:r>
            <a:r>
              <a:rPr lang="en-US" sz="1400" cap="small" dirty="0">
                <a:solidFill>
                  <a:srgbClr val="000000"/>
                </a:solidFill>
                <a:latin typeface="Helvetica Neue"/>
              </a:rPr>
              <a:t>Lord</a:t>
            </a:r>
            <a:r>
              <a:rPr lang="en-US" sz="1400" dirty="0">
                <a:solidFill>
                  <a:srgbClr val="000000"/>
                </a:solidFill>
                <a:latin typeface="Helvetica Neue"/>
              </a:rPr>
              <a:t> which He had done for Israel. </a:t>
            </a:r>
            <a:r>
              <a:rPr lang="en-US" sz="1400" b="1" baseline="30000" dirty="0">
                <a:solidFill>
                  <a:srgbClr val="000000"/>
                </a:solidFill>
                <a:latin typeface="Arial" panose="020B0604020202020204" pitchFamily="34" charset="0"/>
              </a:rPr>
              <a:t>8 </a:t>
            </a:r>
            <a:r>
              <a:rPr lang="en-US" sz="1400" dirty="0">
                <a:solidFill>
                  <a:srgbClr val="000000"/>
                </a:solidFill>
                <a:latin typeface="Helvetica Neue"/>
              </a:rPr>
              <a:t>Now Joshua the son of Nun, the servant of the </a:t>
            </a:r>
            <a:r>
              <a:rPr lang="en-US" sz="1400" cap="small" dirty="0">
                <a:solidFill>
                  <a:srgbClr val="000000"/>
                </a:solidFill>
                <a:latin typeface="Helvetica Neue"/>
              </a:rPr>
              <a:t>Lord</a:t>
            </a:r>
            <a:r>
              <a:rPr lang="en-US" sz="1400" dirty="0">
                <a:solidFill>
                  <a:srgbClr val="000000"/>
                </a:solidFill>
                <a:latin typeface="Helvetica Neue"/>
              </a:rPr>
              <a:t>, </a:t>
            </a:r>
            <a:r>
              <a:rPr lang="en-US" sz="1400" b="1" dirty="0">
                <a:solidFill>
                  <a:srgbClr val="FF0000"/>
                </a:solidFill>
                <a:latin typeface="Helvetica Neue"/>
              </a:rPr>
              <a:t>died</a:t>
            </a:r>
            <a:r>
              <a:rPr lang="en-US" sz="1400" dirty="0">
                <a:solidFill>
                  <a:srgbClr val="000000"/>
                </a:solidFill>
                <a:latin typeface="Helvetica Neue"/>
              </a:rPr>
              <a:t> when he was one hundred and ten years old.</a:t>
            </a:r>
            <a:r>
              <a:rPr lang="en-US" sz="1400" b="1" baseline="30000" dirty="0">
                <a:solidFill>
                  <a:srgbClr val="000000"/>
                </a:solidFill>
                <a:latin typeface="Arial" panose="020B0604020202020204" pitchFamily="34" charset="0"/>
              </a:rPr>
              <a:t>9 </a:t>
            </a:r>
            <a:r>
              <a:rPr lang="en-US" sz="1400" dirty="0">
                <a:solidFill>
                  <a:srgbClr val="000000"/>
                </a:solidFill>
                <a:latin typeface="Helvetica Neue"/>
              </a:rPr>
              <a:t>And they buried him within the border of his inheritance at </a:t>
            </a:r>
            <a:r>
              <a:rPr lang="en-US" sz="1400" dirty="0" err="1">
                <a:solidFill>
                  <a:srgbClr val="000000"/>
                </a:solidFill>
                <a:latin typeface="Helvetica Neue"/>
              </a:rPr>
              <a:t>Timnath</a:t>
            </a:r>
            <a:r>
              <a:rPr lang="en-US" sz="1400" dirty="0">
                <a:solidFill>
                  <a:srgbClr val="000000"/>
                </a:solidFill>
                <a:latin typeface="Helvetica Neue"/>
              </a:rPr>
              <a:t> </a:t>
            </a:r>
            <a:r>
              <a:rPr lang="en-US" sz="1400" dirty="0" err="1">
                <a:solidFill>
                  <a:srgbClr val="000000"/>
                </a:solidFill>
                <a:latin typeface="Helvetica Neue"/>
              </a:rPr>
              <a:t>Heres</a:t>
            </a:r>
            <a:r>
              <a:rPr lang="en-US" sz="1400" dirty="0">
                <a:solidFill>
                  <a:srgbClr val="000000"/>
                </a:solidFill>
                <a:latin typeface="Helvetica Neue"/>
              </a:rPr>
              <a:t>, in the mountains of Ephraim, on the north side of Mount Gaash.</a:t>
            </a:r>
            <a:r>
              <a:rPr lang="en-US" sz="1400" b="1" baseline="30000" dirty="0">
                <a:solidFill>
                  <a:srgbClr val="000000"/>
                </a:solidFill>
                <a:latin typeface="Arial" panose="020B0604020202020204" pitchFamily="34" charset="0"/>
              </a:rPr>
              <a:t>10 </a:t>
            </a:r>
            <a:r>
              <a:rPr lang="en-US" sz="1400" dirty="0">
                <a:solidFill>
                  <a:srgbClr val="000000"/>
                </a:solidFill>
                <a:latin typeface="Helvetica Neue"/>
              </a:rPr>
              <a:t>When all that generation had been gathered to their fathers, </a:t>
            </a:r>
            <a:r>
              <a:rPr lang="en-US" sz="1400" b="1" dirty="0">
                <a:solidFill>
                  <a:srgbClr val="FF0000"/>
                </a:solidFill>
                <a:latin typeface="Helvetica Neue"/>
              </a:rPr>
              <a:t>another generation </a:t>
            </a:r>
            <a:r>
              <a:rPr lang="en-US" sz="1400" dirty="0">
                <a:solidFill>
                  <a:srgbClr val="000000"/>
                </a:solidFill>
                <a:latin typeface="Helvetica Neue"/>
              </a:rPr>
              <a:t>arose after them who did not know the </a:t>
            </a:r>
            <a:r>
              <a:rPr lang="en-US" sz="1400" cap="small" dirty="0">
                <a:solidFill>
                  <a:srgbClr val="000000"/>
                </a:solidFill>
                <a:latin typeface="Helvetica Neue"/>
              </a:rPr>
              <a:t>Lord</a:t>
            </a:r>
            <a:r>
              <a:rPr lang="en-US" sz="1400" dirty="0">
                <a:solidFill>
                  <a:srgbClr val="000000"/>
                </a:solidFill>
                <a:latin typeface="Helvetica Neue"/>
              </a:rPr>
              <a:t> nor the work which He had done for Israel.</a:t>
            </a:r>
          </a:p>
          <a:p>
            <a:r>
              <a:rPr lang="en-US" sz="1400" b="1" baseline="30000" dirty="0">
                <a:solidFill>
                  <a:srgbClr val="000000"/>
                </a:solidFill>
                <a:latin typeface="Arial" panose="020B0604020202020204" pitchFamily="34" charset="0"/>
              </a:rPr>
              <a:t>11 </a:t>
            </a:r>
            <a:r>
              <a:rPr lang="en-US" sz="1400" dirty="0">
                <a:solidFill>
                  <a:srgbClr val="000000"/>
                </a:solidFill>
                <a:latin typeface="Helvetica Neue"/>
              </a:rPr>
              <a:t>Then the children of </a:t>
            </a:r>
            <a:r>
              <a:rPr lang="en-US" sz="1400" b="1" dirty="0">
                <a:solidFill>
                  <a:srgbClr val="FF0000"/>
                </a:solidFill>
                <a:latin typeface="Helvetica Neue"/>
              </a:rPr>
              <a:t>Israel did evil </a:t>
            </a:r>
            <a:r>
              <a:rPr lang="en-US" sz="1400" dirty="0">
                <a:solidFill>
                  <a:srgbClr val="000000"/>
                </a:solidFill>
                <a:latin typeface="Helvetica Neue"/>
              </a:rPr>
              <a:t>in the sight of the </a:t>
            </a:r>
            <a:r>
              <a:rPr lang="en-US" sz="1400" cap="small" dirty="0">
                <a:solidFill>
                  <a:srgbClr val="000000"/>
                </a:solidFill>
                <a:latin typeface="Helvetica Neue"/>
              </a:rPr>
              <a:t>Lord</a:t>
            </a:r>
            <a:r>
              <a:rPr lang="en-US" sz="1400" dirty="0">
                <a:solidFill>
                  <a:srgbClr val="000000"/>
                </a:solidFill>
                <a:latin typeface="Helvetica Neue"/>
              </a:rPr>
              <a:t>, and served the </a:t>
            </a:r>
            <a:r>
              <a:rPr lang="en-US" sz="1400" dirty="0" err="1">
                <a:solidFill>
                  <a:srgbClr val="000000"/>
                </a:solidFill>
                <a:latin typeface="Helvetica Neue"/>
              </a:rPr>
              <a:t>Baals</a:t>
            </a:r>
            <a:r>
              <a:rPr lang="en-US" sz="1400" dirty="0">
                <a:solidFill>
                  <a:srgbClr val="000000"/>
                </a:solidFill>
                <a:latin typeface="Helvetica Neue"/>
              </a:rPr>
              <a:t>; </a:t>
            </a:r>
            <a:r>
              <a:rPr lang="en-US" sz="1400" b="1" baseline="30000" dirty="0">
                <a:solidFill>
                  <a:srgbClr val="000000"/>
                </a:solidFill>
                <a:latin typeface="Arial" panose="020B0604020202020204" pitchFamily="34" charset="0"/>
              </a:rPr>
              <a:t>12 </a:t>
            </a:r>
            <a:r>
              <a:rPr lang="en-US" sz="1400" dirty="0">
                <a:solidFill>
                  <a:srgbClr val="000000"/>
                </a:solidFill>
                <a:latin typeface="Helvetica Neue"/>
              </a:rPr>
              <a:t>and they </a:t>
            </a:r>
            <a:r>
              <a:rPr lang="en-US" sz="1400" b="1" dirty="0">
                <a:solidFill>
                  <a:srgbClr val="FF0000"/>
                </a:solidFill>
                <a:latin typeface="Helvetica Neue"/>
              </a:rPr>
              <a:t>forsook the </a:t>
            </a:r>
            <a:r>
              <a:rPr lang="en-US" sz="1400" b="1" cap="small" dirty="0">
                <a:solidFill>
                  <a:srgbClr val="FF0000"/>
                </a:solidFill>
                <a:latin typeface="Helvetica Neue"/>
              </a:rPr>
              <a:t>Lord</a:t>
            </a:r>
            <a:r>
              <a:rPr lang="en-US" sz="1400" dirty="0">
                <a:solidFill>
                  <a:srgbClr val="000000"/>
                </a:solidFill>
                <a:latin typeface="Helvetica Neue"/>
              </a:rPr>
              <a:t> God of their fathers, who had brought them out of the land of Egypt; and they followed other gods from among the gods of the people who were all around them, and they bowed down to them; and they provoked the </a:t>
            </a:r>
            <a:r>
              <a:rPr lang="en-US" sz="1400" cap="small" dirty="0">
                <a:solidFill>
                  <a:srgbClr val="000000"/>
                </a:solidFill>
                <a:latin typeface="Helvetica Neue"/>
              </a:rPr>
              <a:t>Lord</a:t>
            </a:r>
            <a:r>
              <a:rPr lang="en-US" sz="1400" dirty="0">
                <a:solidFill>
                  <a:srgbClr val="000000"/>
                </a:solidFill>
                <a:latin typeface="Helvetica Neue"/>
              </a:rPr>
              <a:t> to anger. </a:t>
            </a:r>
            <a:r>
              <a:rPr lang="en-US" sz="1400" b="1" baseline="30000" dirty="0">
                <a:solidFill>
                  <a:srgbClr val="000000"/>
                </a:solidFill>
                <a:latin typeface="Arial" panose="020B0604020202020204" pitchFamily="34" charset="0"/>
              </a:rPr>
              <a:t>13 </a:t>
            </a:r>
            <a:r>
              <a:rPr lang="en-US" sz="1400" dirty="0">
                <a:solidFill>
                  <a:srgbClr val="000000"/>
                </a:solidFill>
                <a:latin typeface="Helvetica Neue"/>
              </a:rPr>
              <a:t>They forsook the </a:t>
            </a:r>
            <a:r>
              <a:rPr lang="en-US" sz="1400" cap="small" dirty="0">
                <a:solidFill>
                  <a:srgbClr val="000000"/>
                </a:solidFill>
                <a:latin typeface="Helvetica Neue"/>
              </a:rPr>
              <a:t>Lord</a:t>
            </a:r>
            <a:r>
              <a:rPr lang="en-US" sz="1400" dirty="0">
                <a:solidFill>
                  <a:srgbClr val="000000"/>
                </a:solidFill>
                <a:latin typeface="Helvetica Neue"/>
              </a:rPr>
              <a:t> and </a:t>
            </a:r>
            <a:r>
              <a:rPr lang="en-US" sz="1400" b="1" dirty="0">
                <a:solidFill>
                  <a:srgbClr val="FF0000"/>
                </a:solidFill>
                <a:latin typeface="Helvetica Neue"/>
              </a:rPr>
              <a:t>served Baal </a:t>
            </a:r>
            <a:r>
              <a:rPr lang="en-US" sz="1400" dirty="0">
                <a:solidFill>
                  <a:srgbClr val="000000"/>
                </a:solidFill>
                <a:latin typeface="Helvetica Neue"/>
              </a:rPr>
              <a:t>and the </a:t>
            </a:r>
            <a:r>
              <a:rPr lang="en-US" sz="1400" dirty="0" err="1">
                <a:solidFill>
                  <a:srgbClr val="000000"/>
                </a:solidFill>
                <a:latin typeface="Helvetica Neue"/>
              </a:rPr>
              <a:t>Ashtoreths</a:t>
            </a:r>
            <a:r>
              <a:rPr lang="en-US" sz="1400" dirty="0">
                <a:solidFill>
                  <a:srgbClr val="000000"/>
                </a:solidFill>
                <a:latin typeface="Helvetica Neue"/>
              </a:rPr>
              <a:t>. </a:t>
            </a:r>
            <a:r>
              <a:rPr lang="en-US" sz="1400" b="1" baseline="30000" dirty="0">
                <a:solidFill>
                  <a:srgbClr val="000000"/>
                </a:solidFill>
                <a:latin typeface="Arial" panose="020B0604020202020204" pitchFamily="34" charset="0"/>
              </a:rPr>
              <a:t>14 </a:t>
            </a:r>
            <a:r>
              <a:rPr lang="en-US" sz="1400" dirty="0">
                <a:solidFill>
                  <a:srgbClr val="000000"/>
                </a:solidFill>
                <a:latin typeface="Helvetica Neue"/>
              </a:rPr>
              <a:t>And the anger of the </a:t>
            </a:r>
            <a:r>
              <a:rPr lang="en-US" sz="1400" cap="small" dirty="0">
                <a:solidFill>
                  <a:srgbClr val="000000"/>
                </a:solidFill>
                <a:latin typeface="Helvetica Neue"/>
              </a:rPr>
              <a:t>Lord</a:t>
            </a:r>
            <a:r>
              <a:rPr lang="en-US" sz="1400" dirty="0">
                <a:solidFill>
                  <a:srgbClr val="000000"/>
                </a:solidFill>
                <a:latin typeface="Helvetica Neue"/>
              </a:rPr>
              <a:t> was hot against Israel. So He delivered them into the hands of plunderers who despoiled them; and </a:t>
            </a:r>
            <a:r>
              <a:rPr lang="en-US" sz="1400" b="1" dirty="0">
                <a:solidFill>
                  <a:srgbClr val="FF0000"/>
                </a:solidFill>
                <a:latin typeface="Helvetica Neue"/>
              </a:rPr>
              <a:t>He sold them into the hands of their enemies </a:t>
            </a:r>
            <a:r>
              <a:rPr lang="en-US" sz="1400" dirty="0">
                <a:solidFill>
                  <a:srgbClr val="000000"/>
                </a:solidFill>
                <a:latin typeface="Helvetica Neue"/>
              </a:rPr>
              <a:t>all around, so that they could no longer stand before their enemies. </a:t>
            </a:r>
            <a:r>
              <a:rPr lang="en-US" sz="1400" b="1" baseline="30000" dirty="0">
                <a:solidFill>
                  <a:srgbClr val="000000"/>
                </a:solidFill>
                <a:latin typeface="Arial" panose="020B0604020202020204" pitchFamily="34" charset="0"/>
              </a:rPr>
              <a:t>15 </a:t>
            </a:r>
            <a:r>
              <a:rPr lang="en-US" sz="1400" dirty="0">
                <a:solidFill>
                  <a:srgbClr val="000000"/>
                </a:solidFill>
                <a:latin typeface="Helvetica Neue"/>
              </a:rPr>
              <a:t>Wherever they went out, the hand of the </a:t>
            </a:r>
            <a:r>
              <a:rPr lang="en-US" sz="1400" cap="small" dirty="0">
                <a:solidFill>
                  <a:srgbClr val="000000"/>
                </a:solidFill>
                <a:latin typeface="Helvetica Neue"/>
              </a:rPr>
              <a:t>Lord</a:t>
            </a:r>
            <a:r>
              <a:rPr lang="en-US" sz="1400" dirty="0">
                <a:solidFill>
                  <a:srgbClr val="000000"/>
                </a:solidFill>
                <a:latin typeface="Helvetica Neue"/>
              </a:rPr>
              <a:t> was against them for calamity, as the </a:t>
            </a:r>
            <a:r>
              <a:rPr lang="en-US" sz="1400" cap="small" dirty="0">
                <a:solidFill>
                  <a:srgbClr val="000000"/>
                </a:solidFill>
                <a:latin typeface="Helvetica Neue"/>
              </a:rPr>
              <a:t>Lord</a:t>
            </a:r>
            <a:r>
              <a:rPr lang="en-US" sz="1400" dirty="0">
                <a:solidFill>
                  <a:srgbClr val="000000"/>
                </a:solidFill>
                <a:latin typeface="Helvetica Neue"/>
              </a:rPr>
              <a:t> had said, and as the </a:t>
            </a:r>
            <a:r>
              <a:rPr lang="en-US" sz="1400" cap="small" dirty="0">
                <a:solidFill>
                  <a:srgbClr val="000000"/>
                </a:solidFill>
                <a:latin typeface="Helvetica Neue"/>
              </a:rPr>
              <a:t>Lord</a:t>
            </a:r>
            <a:r>
              <a:rPr lang="en-US" sz="1400" dirty="0">
                <a:solidFill>
                  <a:srgbClr val="000000"/>
                </a:solidFill>
                <a:latin typeface="Helvetica Neue"/>
              </a:rPr>
              <a:t> had sworn to them. And </a:t>
            </a:r>
            <a:r>
              <a:rPr lang="en-US" sz="1400" b="1" dirty="0">
                <a:solidFill>
                  <a:srgbClr val="FF0000"/>
                </a:solidFill>
                <a:latin typeface="Helvetica Neue"/>
              </a:rPr>
              <a:t>they were greatly distressed</a:t>
            </a:r>
            <a:r>
              <a:rPr lang="en-US" sz="1400" dirty="0">
                <a:solidFill>
                  <a:srgbClr val="000000"/>
                </a:solidFill>
                <a:latin typeface="Helvetica Neue"/>
              </a:rPr>
              <a:t>.</a:t>
            </a:r>
          </a:p>
          <a:p>
            <a:r>
              <a:rPr lang="en-US" sz="1400" b="1" baseline="30000" dirty="0">
                <a:solidFill>
                  <a:srgbClr val="000000"/>
                </a:solidFill>
                <a:latin typeface="Arial" panose="020B0604020202020204" pitchFamily="34" charset="0"/>
              </a:rPr>
              <a:t>16 </a:t>
            </a:r>
            <a:r>
              <a:rPr lang="en-US" sz="1400" dirty="0">
                <a:solidFill>
                  <a:srgbClr val="000000"/>
                </a:solidFill>
                <a:latin typeface="Helvetica Neue"/>
              </a:rPr>
              <a:t>Nevertheless, the </a:t>
            </a:r>
            <a:r>
              <a:rPr lang="en-US" sz="1400" b="1" cap="small" dirty="0">
                <a:solidFill>
                  <a:srgbClr val="FF0000"/>
                </a:solidFill>
                <a:latin typeface="Helvetica Neue"/>
              </a:rPr>
              <a:t>Lord</a:t>
            </a:r>
            <a:r>
              <a:rPr lang="en-US" sz="1400" b="1" dirty="0">
                <a:solidFill>
                  <a:srgbClr val="FF0000"/>
                </a:solidFill>
                <a:latin typeface="Helvetica Neue"/>
              </a:rPr>
              <a:t> raised up judges who delivered them</a:t>
            </a:r>
            <a:r>
              <a:rPr lang="en-US" sz="1400" dirty="0">
                <a:solidFill>
                  <a:srgbClr val="000000"/>
                </a:solidFill>
                <a:latin typeface="Helvetica Neue"/>
              </a:rPr>
              <a:t> out of the hand of those who plundered them. </a:t>
            </a:r>
            <a:r>
              <a:rPr lang="en-US" sz="1400" b="1" baseline="30000" dirty="0">
                <a:solidFill>
                  <a:srgbClr val="000000"/>
                </a:solidFill>
                <a:latin typeface="Arial" panose="020B0604020202020204" pitchFamily="34" charset="0"/>
              </a:rPr>
              <a:t>17 </a:t>
            </a:r>
            <a:r>
              <a:rPr lang="en-US" sz="1400" dirty="0">
                <a:solidFill>
                  <a:srgbClr val="000000"/>
                </a:solidFill>
                <a:latin typeface="Helvetica Neue"/>
              </a:rPr>
              <a:t>Yet they would not listen to their judges, but they played the harlot with other gods, and bowed down to them. They </a:t>
            </a:r>
            <a:r>
              <a:rPr lang="en-US" sz="1400" b="1" dirty="0">
                <a:solidFill>
                  <a:srgbClr val="FF0000"/>
                </a:solidFill>
                <a:latin typeface="Helvetica Neue"/>
              </a:rPr>
              <a:t>turned quickly</a:t>
            </a:r>
            <a:r>
              <a:rPr lang="en-US" sz="1400" dirty="0">
                <a:solidFill>
                  <a:srgbClr val="000000"/>
                </a:solidFill>
                <a:latin typeface="Helvetica Neue"/>
              </a:rPr>
              <a:t> from the way in which their fathers walked, in obeying the commandments of the </a:t>
            </a:r>
            <a:r>
              <a:rPr lang="en-US" sz="1400" cap="small" dirty="0">
                <a:solidFill>
                  <a:srgbClr val="000000"/>
                </a:solidFill>
                <a:latin typeface="Helvetica Neue"/>
              </a:rPr>
              <a:t>Lord</a:t>
            </a:r>
            <a:r>
              <a:rPr lang="en-US" sz="1400" dirty="0">
                <a:solidFill>
                  <a:srgbClr val="000000"/>
                </a:solidFill>
                <a:latin typeface="Helvetica Neue"/>
              </a:rPr>
              <a:t>; they did not do so. </a:t>
            </a:r>
            <a:r>
              <a:rPr lang="en-US" sz="1400" b="1" baseline="30000" dirty="0">
                <a:solidFill>
                  <a:srgbClr val="000000"/>
                </a:solidFill>
                <a:latin typeface="Arial" panose="020B0604020202020204" pitchFamily="34" charset="0"/>
              </a:rPr>
              <a:t>18 </a:t>
            </a:r>
            <a:r>
              <a:rPr lang="en-US" sz="1400" dirty="0">
                <a:solidFill>
                  <a:srgbClr val="000000"/>
                </a:solidFill>
                <a:latin typeface="Helvetica Neue"/>
              </a:rPr>
              <a:t>And when the </a:t>
            </a:r>
            <a:r>
              <a:rPr lang="en-US" sz="1400" cap="small" dirty="0">
                <a:solidFill>
                  <a:srgbClr val="000000"/>
                </a:solidFill>
                <a:latin typeface="Helvetica Neue"/>
              </a:rPr>
              <a:t>Lord</a:t>
            </a:r>
            <a:r>
              <a:rPr lang="en-US" sz="1400" dirty="0">
                <a:solidFill>
                  <a:srgbClr val="000000"/>
                </a:solidFill>
                <a:latin typeface="Helvetica Neue"/>
              </a:rPr>
              <a:t> raised up judges for them, the </a:t>
            </a:r>
            <a:r>
              <a:rPr lang="en-US" sz="1400" cap="small" dirty="0">
                <a:solidFill>
                  <a:srgbClr val="000000"/>
                </a:solidFill>
                <a:latin typeface="Helvetica Neue"/>
              </a:rPr>
              <a:t>Lord</a:t>
            </a:r>
            <a:r>
              <a:rPr lang="en-US" sz="1400" dirty="0">
                <a:solidFill>
                  <a:srgbClr val="000000"/>
                </a:solidFill>
                <a:latin typeface="Helvetica Neue"/>
              </a:rPr>
              <a:t> was with the judge and delivered them out of the hand of their enemies all the days of the judge; for the </a:t>
            </a:r>
            <a:r>
              <a:rPr lang="en-US" sz="1400" cap="small" dirty="0">
                <a:solidFill>
                  <a:srgbClr val="000000"/>
                </a:solidFill>
                <a:latin typeface="Helvetica Neue"/>
              </a:rPr>
              <a:t>Lord</a:t>
            </a:r>
            <a:r>
              <a:rPr lang="en-US" sz="1400" dirty="0">
                <a:solidFill>
                  <a:srgbClr val="000000"/>
                </a:solidFill>
                <a:latin typeface="Helvetica Neue"/>
              </a:rPr>
              <a:t> was moved to pity by their groaning because of those who oppressed them and harassed them. </a:t>
            </a:r>
            <a:r>
              <a:rPr lang="en-US" sz="1400" b="1" baseline="30000" dirty="0">
                <a:solidFill>
                  <a:srgbClr val="000000"/>
                </a:solidFill>
                <a:latin typeface="Arial" panose="020B0604020202020204" pitchFamily="34" charset="0"/>
              </a:rPr>
              <a:t>19 </a:t>
            </a:r>
            <a:r>
              <a:rPr lang="en-US" sz="1400" dirty="0">
                <a:solidFill>
                  <a:srgbClr val="000000"/>
                </a:solidFill>
                <a:latin typeface="Helvetica Neue"/>
              </a:rPr>
              <a:t>And it came to pass, when the </a:t>
            </a:r>
            <a:r>
              <a:rPr lang="en-US" sz="1400" b="1" dirty="0">
                <a:solidFill>
                  <a:srgbClr val="FF0000"/>
                </a:solidFill>
                <a:latin typeface="Helvetica Neue"/>
              </a:rPr>
              <a:t>judge was dead</a:t>
            </a:r>
            <a:r>
              <a:rPr lang="en-US" sz="1400" dirty="0">
                <a:solidFill>
                  <a:srgbClr val="000000"/>
                </a:solidFill>
                <a:latin typeface="Helvetica Neue"/>
              </a:rPr>
              <a:t>, that </a:t>
            </a:r>
            <a:r>
              <a:rPr lang="en-US" sz="1400" b="1" dirty="0">
                <a:solidFill>
                  <a:srgbClr val="FF0000"/>
                </a:solidFill>
                <a:latin typeface="Helvetica Neue"/>
              </a:rPr>
              <a:t>they reverted </a:t>
            </a:r>
            <a:r>
              <a:rPr lang="en-US" sz="1400" dirty="0">
                <a:solidFill>
                  <a:srgbClr val="000000"/>
                </a:solidFill>
                <a:latin typeface="Helvetica Neue"/>
              </a:rPr>
              <a:t>and behaved more corruptly than their fathers, by following other gods, to serve them and bow down to them. They did not cease from their own doings nor from their stubborn way.</a:t>
            </a:r>
            <a:endParaRPr lang="en-US" sz="1400" b="0" dirty="0">
              <a:solidFill>
                <a:srgbClr val="000000"/>
              </a:solidFill>
              <a:effectLst/>
              <a:latin typeface="Helvetica Neue"/>
            </a:endParaRPr>
          </a:p>
        </p:txBody>
      </p:sp>
      <p:sp>
        <p:nvSpPr>
          <p:cNvPr id="3" name="TextBox 2"/>
          <p:cNvSpPr txBox="1"/>
          <p:nvPr/>
        </p:nvSpPr>
        <p:spPr>
          <a:xfrm>
            <a:off x="6730897" y="4428041"/>
            <a:ext cx="2200602" cy="523220"/>
          </a:xfrm>
          <a:prstGeom prst="rect">
            <a:avLst/>
          </a:prstGeom>
          <a:noFill/>
        </p:spPr>
        <p:txBody>
          <a:bodyPr wrap="none" rtlCol="0">
            <a:spAutoFit/>
          </a:bodyPr>
          <a:lstStyle/>
          <a:p>
            <a:r>
              <a:rPr lang="en-US" sz="2800" b="1" dirty="0" smtClean="0"/>
              <a:t>Judges 2:7-19</a:t>
            </a:r>
            <a:endParaRPr lang="en-US" sz="2800" b="1" dirty="0"/>
          </a:p>
        </p:txBody>
      </p:sp>
    </p:spTree>
    <p:extLst>
      <p:ext uri="{BB962C8B-B14F-4D97-AF65-F5344CB8AC3E}">
        <p14:creationId xmlns:p14="http://schemas.microsoft.com/office/powerpoint/2010/main" val="517021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0"/>
            <a:ext cx="6629400" cy="926275"/>
          </a:xfrm>
        </p:spPr>
        <p:txBody>
          <a:bodyPr/>
          <a:lstStyle/>
          <a:p>
            <a:r>
              <a:rPr lang="en-US" dirty="0" smtClean="0"/>
              <a:t>Changing Times</a:t>
            </a:r>
            <a:endParaRPr lang="en-US" dirty="0"/>
          </a:p>
        </p:txBody>
      </p:sp>
      <p:pic>
        <p:nvPicPr>
          <p:cNvPr id="1026" name="Picture 2" descr="Samuel Timeline"/>
          <p:cNvPicPr>
            <a:picLocks noChangeAspect="1" noChangeArrowheads="1"/>
          </p:cNvPicPr>
          <p:nvPr/>
        </p:nvPicPr>
        <p:blipFill rotWithShape="1">
          <a:blip r:embed="rId2" cstate="print"/>
          <a:srcRect t="-5" b="43339"/>
          <a:stretch/>
        </p:blipFill>
        <p:spPr bwMode="auto">
          <a:xfrm>
            <a:off x="143170" y="1676400"/>
            <a:ext cx="9000830" cy="3522535"/>
          </a:xfrm>
          <a:prstGeom prst="rect">
            <a:avLst/>
          </a:prstGeom>
          <a:noFill/>
          <a:ln w="9525">
            <a:noFill/>
            <a:miter lim="800000"/>
            <a:headEnd/>
            <a:tailEnd/>
          </a:ln>
        </p:spPr>
      </p:pic>
    </p:spTree>
    <p:extLst>
      <p:ext uri="{BB962C8B-B14F-4D97-AF65-F5344CB8AC3E}">
        <p14:creationId xmlns:p14="http://schemas.microsoft.com/office/powerpoint/2010/main" val="3856826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238" y="1642826"/>
            <a:ext cx="9228494" cy="3799643"/>
          </a:xfrm>
        </p:spPr>
        <p:txBody>
          <a:bodyPr>
            <a:noAutofit/>
          </a:bodyPr>
          <a:lstStyle/>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200" dirty="0" smtClean="0">
                <a:solidFill>
                  <a:schemeClr val="tx1"/>
                </a:solidFill>
                <a:latin typeface="Arial" panose="020B0604020202020204" pitchFamily="34" charset="0"/>
                <a:ea typeface="Times New Roman" panose="02020603050405020304" pitchFamily="18" charset="0"/>
              </a:rPr>
              <a:t>• List </a:t>
            </a:r>
            <a:r>
              <a:rPr lang="en-US" altLang="en-US" sz="3200" dirty="0">
                <a:solidFill>
                  <a:schemeClr val="tx1"/>
                </a:solidFill>
                <a:latin typeface="Arial" panose="020B0604020202020204" pitchFamily="34" charset="0"/>
                <a:ea typeface="Times New Roman" panose="02020603050405020304" pitchFamily="18" charset="0"/>
              </a:rPr>
              <a:t>and find the tribes of Othniel &amp; Ehud.</a:t>
            </a:r>
          </a:p>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200" dirty="0" smtClean="0">
                <a:solidFill>
                  <a:schemeClr val="tx1"/>
                </a:solidFill>
                <a:latin typeface="Arial" panose="020B0604020202020204" pitchFamily="34" charset="0"/>
                <a:ea typeface="Times New Roman" panose="02020603050405020304" pitchFamily="18" charset="0"/>
              </a:rPr>
              <a:t>• Define </a:t>
            </a:r>
            <a:r>
              <a:rPr lang="en-US" altLang="en-US" sz="3200" dirty="0">
                <a:solidFill>
                  <a:schemeClr val="tx1"/>
                </a:solidFill>
                <a:latin typeface="Arial" panose="020B0604020202020204" pitchFamily="34" charset="0"/>
                <a:ea typeface="Times New Roman" panose="02020603050405020304" pitchFamily="18" charset="0"/>
              </a:rPr>
              <a:t>“Othniel,” and list his well-known </a:t>
            </a:r>
            <a:endParaRPr lang="en-US" altLang="en-US" sz="3200" dirty="0" smtClean="0">
              <a:solidFill>
                <a:schemeClr val="tx1"/>
              </a:solidFill>
              <a:latin typeface="Arial" panose="020B0604020202020204" pitchFamily="34" charset="0"/>
              <a:ea typeface="Times New Roman" panose="02020603050405020304" pitchFamily="18" charset="0"/>
            </a:endParaRPr>
          </a:p>
          <a:p>
            <a:pPr marL="0" lvl="0" indent="0" eaLnBrk="0" fontAlgn="base" hangingPunct="0">
              <a:lnSpc>
                <a:spcPct val="110000"/>
              </a:lnSpc>
              <a:spcBef>
                <a:spcPct val="0"/>
              </a:spcBef>
              <a:spcAft>
                <a:spcPct val="0"/>
              </a:spcAft>
              <a:buClrTx/>
              <a:buSzTx/>
              <a:buNone/>
            </a:pPr>
            <a:r>
              <a:rPr lang="en-US" altLang="en-US" sz="3200" dirty="0">
                <a:solidFill>
                  <a:schemeClr val="tx1"/>
                </a:solidFill>
                <a:latin typeface="Arial" panose="020B0604020202020204" pitchFamily="34" charset="0"/>
                <a:ea typeface="Times New Roman" panose="02020603050405020304" pitchFamily="18" charset="0"/>
              </a:rPr>
              <a:t> </a:t>
            </a:r>
            <a:r>
              <a:rPr lang="en-US" altLang="en-US" sz="3200" dirty="0" smtClean="0">
                <a:solidFill>
                  <a:schemeClr val="tx1"/>
                </a:solidFill>
                <a:latin typeface="Arial" panose="020B0604020202020204" pitchFamily="34" charset="0"/>
                <a:ea typeface="Times New Roman" panose="02020603050405020304" pitchFamily="18" charset="0"/>
              </a:rPr>
              <a:t>        relative</a:t>
            </a:r>
            <a:r>
              <a:rPr lang="en-US" altLang="en-US" sz="3200" dirty="0">
                <a:solidFill>
                  <a:schemeClr val="tx1"/>
                </a:solidFill>
                <a:latin typeface="Arial" panose="020B0604020202020204" pitchFamily="34" charset="0"/>
                <a:ea typeface="Times New Roman" panose="02020603050405020304" pitchFamily="18" charset="0"/>
              </a:rPr>
              <a:t>.</a:t>
            </a:r>
          </a:p>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200" dirty="0" smtClean="0">
                <a:solidFill>
                  <a:schemeClr val="tx1"/>
                </a:solidFill>
                <a:latin typeface="Arial" panose="020B0604020202020204" pitchFamily="34" charset="0"/>
                <a:ea typeface="Times New Roman" panose="02020603050405020304" pitchFamily="18" charset="0"/>
              </a:rPr>
              <a:t>• Describe </a:t>
            </a:r>
            <a:r>
              <a:rPr lang="en-US" altLang="en-US" sz="3200" dirty="0">
                <a:solidFill>
                  <a:schemeClr val="tx1"/>
                </a:solidFill>
                <a:latin typeface="Arial" panose="020B0604020202020204" pitchFamily="34" charset="0"/>
                <a:ea typeface="Times New Roman" panose="02020603050405020304" pitchFamily="18" charset="0"/>
              </a:rPr>
              <a:t>the method of Ehud’s </a:t>
            </a:r>
            <a:endParaRPr lang="en-US" altLang="en-US" sz="3200" dirty="0" smtClean="0">
              <a:solidFill>
                <a:schemeClr val="tx1"/>
              </a:solidFill>
              <a:latin typeface="Arial" panose="020B0604020202020204" pitchFamily="34" charset="0"/>
              <a:ea typeface="Times New Roman" panose="02020603050405020304" pitchFamily="18" charset="0"/>
            </a:endParaRPr>
          </a:p>
          <a:p>
            <a:pPr marL="0" lvl="0" indent="0" eaLnBrk="0" fontAlgn="base" hangingPunct="0">
              <a:lnSpc>
                <a:spcPct val="110000"/>
              </a:lnSpc>
              <a:spcBef>
                <a:spcPct val="0"/>
              </a:spcBef>
              <a:spcAft>
                <a:spcPct val="0"/>
              </a:spcAft>
              <a:buClrTx/>
              <a:buSzTx/>
              <a:buNone/>
            </a:pPr>
            <a:r>
              <a:rPr lang="en-US" altLang="en-US" sz="3200" dirty="0">
                <a:solidFill>
                  <a:schemeClr val="tx1"/>
                </a:solidFill>
                <a:latin typeface="Arial" panose="020B0604020202020204" pitchFamily="34" charset="0"/>
                <a:ea typeface="Times New Roman" panose="02020603050405020304" pitchFamily="18" charset="0"/>
              </a:rPr>
              <a:t> </a:t>
            </a:r>
            <a:r>
              <a:rPr lang="en-US" altLang="en-US" sz="3200" dirty="0" smtClean="0">
                <a:solidFill>
                  <a:schemeClr val="tx1"/>
                </a:solidFill>
                <a:latin typeface="Arial" panose="020B0604020202020204" pitchFamily="34" charset="0"/>
                <a:ea typeface="Times New Roman" panose="02020603050405020304" pitchFamily="18" charset="0"/>
              </a:rPr>
              <a:t>       assassination </a:t>
            </a:r>
            <a:r>
              <a:rPr lang="en-US" altLang="en-US" sz="3200" dirty="0">
                <a:solidFill>
                  <a:schemeClr val="tx1"/>
                </a:solidFill>
                <a:latin typeface="Arial" panose="020B0604020202020204" pitchFamily="34" charset="0"/>
                <a:ea typeface="Times New Roman" panose="02020603050405020304" pitchFamily="18" charset="0"/>
              </a:rPr>
              <a:t>of </a:t>
            </a:r>
            <a:r>
              <a:rPr lang="en-US" altLang="en-US" sz="3200" dirty="0" err="1">
                <a:solidFill>
                  <a:schemeClr val="tx1"/>
                </a:solidFill>
                <a:latin typeface="Arial" panose="020B0604020202020204" pitchFamily="34" charset="0"/>
                <a:ea typeface="Times New Roman" panose="02020603050405020304" pitchFamily="18" charset="0"/>
              </a:rPr>
              <a:t>Eglon</a:t>
            </a:r>
            <a:r>
              <a:rPr lang="en-US" altLang="en-US" sz="3200" dirty="0">
                <a:solidFill>
                  <a:schemeClr val="tx1"/>
                </a:solidFill>
                <a:latin typeface="Arial" panose="020B0604020202020204" pitchFamily="34" charset="0"/>
                <a:ea typeface="Times New Roman" panose="02020603050405020304" pitchFamily="18" charset="0"/>
              </a:rPr>
              <a:t>.</a:t>
            </a:r>
          </a:p>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200" dirty="0" smtClean="0">
                <a:solidFill>
                  <a:schemeClr val="tx1"/>
                </a:solidFill>
                <a:latin typeface="Arial" panose="020B0604020202020204" pitchFamily="34" charset="0"/>
                <a:ea typeface="Times New Roman" panose="02020603050405020304" pitchFamily="18" charset="0"/>
              </a:rPr>
              <a:t>• List </a:t>
            </a:r>
            <a:r>
              <a:rPr lang="en-US" altLang="en-US" sz="3200" dirty="0" err="1">
                <a:solidFill>
                  <a:schemeClr val="tx1"/>
                </a:solidFill>
                <a:latin typeface="Arial" panose="020B0604020202020204" pitchFamily="34" charset="0"/>
                <a:ea typeface="Times New Roman" panose="02020603050405020304" pitchFamily="18" charset="0"/>
              </a:rPr>
              <a:t>Shamgar’s</a:t>
            </a:r>
            <a:r>
              <a:rPr lang="en-US" altLang="en-US" sz="3200" dirty="0">
                <a:solidFill>
                  <a:schemeClr val="tx1"/>
                </a:solidFill>
                <a:latin typeface="Arial" panose="020B0604020202020204" pitchFamily="34" charset="0"/>
                <a:ea typeface="Times New Roman" panose="02020603050405020304" pitchFamily="18" charset="0"/>
              </a:rPr>
              <a:t> interesting weapon </a:t>
            </a:r>
            <a:r>
              <a:rPr lang="en-US" altLang="en-US" sz="3200" dirty="0" smtClean="0">
                <a:solidFill>
                  <a:schemeClr val="tx1"/>
                </a:solidFill>
                <a:latin typeface="Arial" panose="020B0604020202020204" pitchFamily="34" charset="0"/>
                <a:ea typeface="Times New Roman" panose="02020603050405020304" pitchFamily="18" charset="0"/>
              </a:rPr>
              <a:t>&amp;</a:t>
            </a:r>
          </a:p>
          <a:p>
            <a:pPr marL="0" lvl="0" indent="0" eaLnBrk="0" fontAlgn="base" hangingPunct="0">
              <a:lnSpc>
                <a:spcPct val="110000"/>
              </a:lnSpc>
              <a:spcBef>
                <a:spcPct val="0"/>
              </a:spcBef>
              <a:spcAft>
                <a:spcPct val="0"/>
              </a:spcAft>
              <a:buClrTx/>
              <a:buSzTx/>
              <a:buNone/>
            </a:pPr>
            <a:r>
              <a:rPr lang="en-US" altLang="en-US" sz="3200" dirty="0">
                <a:solidFill>
                  <a:schemeClr val="tx1"/>
                </a:solidFill>
                <a:latin typeface="Arial" panose="020B0604020202020204" pitchFamily="34" charset="0"/>
                <a:ea typeface="Times New Roman" panose="02020603050405020304" pitchFamily="18" charset="0"/>
              </a:rPr>
              <a:t> </a:t>
            </a:r>
            <a:r>
              <a:rPr lang="en-US" altLang="en-US" sz="3200" dirty="0" smtClean="0">
                <a:solidFill>
                  <a:schemeClr val="tx1"/>
                </a:solidFill>
                <a:latin typeface="Arial" panose="020B0604020202020204" pitchFamily="34" charset="0"/>
                <a:ea typeface="Times New Roman" panose="02020603050405020304" pitchFamily="18" charset="0"/>
              </a:rPr>
              <a:t>       explain </a:t>
            </a:r>
            <a:r>
              <a:rPr lang="en-US" altLang="en-US" sz="3200" dirty="0">
                <a:solidFill>
                  <a:schemeClr val="tx1"/>
                </a:solidFill>
                <a:latin typeface="Arial" panose="020B0604020202020204" pitchFamily="34" charset="0"/>
                <a:ea typeface="Times New Roman" panose="02020603050405020304" pitchFamily="18" charset="0"/>
              </a:rPr>
              <a:t>why strange weapons </a:t>
            </a:r>
            <a:r>
              <a:rPr lang="en-US" altLang="en-US" sz="3200" dirty="0" smtClean="0">
                <a:solidFill>
                  <a:schemeClr val="tx1"/>
                </a:solidFill>
                <a:latin typeface="Arial" panose="020B0604020202020204" pitchFamily="34" charset="0"/>
                <a:ea typeface="Times New Roman" panose="02020603050405020304" pitchFamily="18" charset="0"/>
              </a:rPr>
              <a:t>were needed</a:t>
            </a:r>
            <a:r>
              <a:rPr lang="en-US" altLang="en-US" sz="3200" dirty="0">
                <a:solidFill>
                  <a:schemeClr val="tx1"/>
                </a:solidFill>
                <a:latin typeface="Arial" panose="020B0604020202020204" pitchFamily="34" charset="0"/>
                <a:ea typeface="Times New Roman" panose="02020603050405020304" pitchFamily="18" charset="0"/>
              </a:rPr>
              <a:t>).</a:t>
            </a:r>
          </a:p>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200" dirty="0" smtClean="0">
                <a:solidFill>
                  <a:schemeClr val="tx1"/>
                </a:solidFill>
                <a:latin typeface="Arial" panose="020B0604020202020204" pitchFamily="34" charset="0"/>
                <a:ea typeface="Times New Roman" panose="02020603050405020304" pitchFamily="18" charset="0"/>
              </a:rPr>
              <a:t>• List </a:t>
            </a:r>
            <a:r>
              <a:rPr lang="en-US" altLang="en-US" sz="3200" dirty="0">
                <a:solidFill>
                  <a:schemeClr val="tx1"/>
                </a:solidFill>
                <a:latin typeface="Arial" panose="020B0604020202020204" pitchFamily="34" charset="0"/>
                <a:ea typeface="Times New Roman" panose="02020603050405020304" pitchFamily="18" charset="0"/>
              </a:rPr>
              <a:t>the enemies of Othniel, Ehud, and </a:t>
            </a:r>
            <a:r>
              <a:rPr lang="en-US" altLang="en-US" sz="3200" dirty="0" smtClean="0">
                <a:solidFill>
                  <a:schemeClr val="tx1"/>
                </a:solidFill>
                <a:latin typeface="Arial" panose="020B0604020202020204" pitchFamily="34" charset="0"/>
                <a:ea typeface="Times New Roman" panose="02020603050405020304" pitchFamily="18" charset="0"/>
              </a:rPr>
              <a:t> </a:t>
            </a:r>
          </a:p>
          <a:p>
            <a:pPr marL="0" lvl="0" indent="0" eaLnBrk="0" fontAlgn="base" hangingPunct="0">
              <a:lnSpc>
                <a:spcPct val="110000"/>
              </a:lnSpc>
              <a:spcBef>
                <a:spcPct val="0"/>
              </a:spcBef>
              <a:spcAft>
                <a:spcPct val="0"/>
              </a:spcAft>
              <a:buClrTx/>
              <a:buSzTx/>
              <a:buNone/>
            </a:pPr>
            <a:r>
              <a:rPr lang="en-US" altLang="en-US" sz="3200" dirty="0">
                <a:solidFill>
                  <a:schemeClr val="tx1"/>
                </a:solidFill>
                <a:latin typeface="Arial" panose="020B0604020202020204" pitchFamily="34" charset="0"/>
                <a:ea typeface="Times New Roman" panose="02020603050405020304" pitchFamily="18" charset="0"/>
              </a:rPr>
              <a:t> </a:t>
            </a:r>
            <a:r>
              <a:rPr lang="en-US" altLang="en-US" sz="3200" dirty="0" smtClean="0">
                <a:solidFill>
                  <a:schemeClr val="tx1"/>
                </a:solidFill>
                <a:latin typeface="Arial" panose="020B0604020202020204" pitchFamily="34" charset="0"/>
                <a:ea typeface="Times New Roman" panose="02020603050405020304" pitchFamily="18" charset="0"/>
              </a:rPr>
              <a:t>     Shamgar </a:t>
            </a:r>
            <a:r>
              <a:rPr lang="en-US" altLang="en-US" sz="3200" dirty="0">
                <a:solidFill>
                  <a:schemeClr val="tx1"/>
                </a:solidFill>
                <a:latin typeface="Arial" panose="020B0604020202020204" pitchFamily="34" charset="0"/>
                <a:ea typeface="Times New Roman" panose="02020603050405020304" pitchFamily="18" charset="0"/>
              </a:rPr>
              <a:t>and locate on a map.</a:t>
            </a:r>
          </a:p>
        </p:txBody>
      </p:sp>
      <p:sp>
        <p:nvSpPr>
          <p:cNvPr id="3" name="Title 2"/>
          <p:cNvSpPr>
            <a:spLocks noGrp="1"/>
          </p:cNvSpPr>
          <p:nvPr>
            <p:ph type="title"/>
          </p:nvPr>
        </p:nvSpPr>
        <p:spPr>
          <a:xfrm>
            <a:off x="241084" y="390618"/>
            <a:ext cx="8686800" cy="730276"/>
          </a:xfrm>
        </p:spPr>
        <p:txBody>
          <a:bodyPr/>
          <a:lstStyle/>
          <a:p>
            <a:pPr lvl="0"/>
            <a:r>
              <a:rPr lang="en-US" dirty="0" smtClean="0"/>
              <a:t>Objectives – Lesson 3</a:t>
            </a:r>
            <a:br>
              <a:rPr lang="en-US" dirty="0" smtClean="0"/>
            </a:br>
            <a:r>
              <a:rPr lang="en-US" altLang="en-US" sz="4000" b="1" i="1" dirty="0">
                <a:solidFill>
                  <a:schemeClr val="tx1"/>
                </a:solidFill>
                <a:latin typeface="Arial" panose="020B0604020202020204" pitchFamily="34" charset="0"/>
                <a:ea typeface="Times New Roman" panose="02020603050405020304" pitchFamily="18" charset="0"/>
              </a:rPr>
              <a:t>Conditions in Israel  (1:1-3:6</a:t>
            </a:r>
            <a:r>
              <a:rPr lang="en-US" altLang="en-US" sz="4000" b="1" i="1" dirty="0" smtClean="0">
                <a:solidFill>
                  <a:schemeClr val="tx1"/>
                </a:solidFill>
                <a:latin typeface="Arial" panose="020B0604020202020204" pitchFamily="34" charset="0"/>
                <a:ea typeface="Times New Roman" panose="02020603050405020304" pitchFamily="18" charset="0"/>
              </a:rPr>
              <a:t>)</a:t>
            </a:r>
            <a:endParaRPr lang="en-US" dirty="0"/>
          </a:p>
        </p:txBody>
      </p:sp>
    </p:spTree>
    <p:extLst>
      <p:ext uri="{BB962C8B-B14F-4D97-AF65-F5344CB8AC3E}">
        <p14:creationId xmlns:p14="http://schemas.microsoft.com/office/powerpoint/2010/main" val="2634617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12 OT Periods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124860873"/>
              </p:ext>
            </p:extLst>
          </p:nvPr>
        </p:nvGraphicFramePr>
        <p:xfrm>
          <a:off x="410877" y="1382218"/>
          <a:ext cx="8466433" cy="5257800"/>
        </p:xfrm>
        <a:graphic>
          <a:graphicData uri="http://schemas.openxmlformats.org/drawingml/2006/table">
            <a:tbl>
              <a:tblPr firstRow="1" firstCol="1" bandRow="1"/>
              <a:tblGrid>
                <a:gridCol w="481634"/>
                <a:gridCol w="2551260"/>
                <a:gridCol w="5433539"/>
              </a:tblGrid>
              <a:tr h="334595">
                <a:tc>
                  <a:txBody>
                    <a:bodyPr/>
                    <a:lstStyle/>
                    <a:p>
                      <a:pPr marL="0" marR="0">
                        <a:lnSpc>
                          <a:spcPct val="115000"/>
                        </a:lnSpc>
                        <a:spcBef>
                          <a:spcPts val="0"/>
                        </a:spcBef>
                        <a:spcAft>
                          <a:spcPts val="0"/>
                        </a:spcAft>
                      </a:pPr>
                      <a:r>
                        <a:rPr lang="en-US" sz="2000" b="1" dirty="0">
                          <a:effectLst/>
                          <a:latin typeface="Arial"/>
                          <a:ea typeface="Calibri"/>
                          <a:cs typeface="Times New Roman"/>
                        </a:rPr>
                        <a:t>#</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a:effectLst/>
                          <a:latin typeface="Arial"/>
                          <a:ea typeface="Calibri"/>
                          <a:cs typeface="Times New Roman"/>
                        </a:rPr>
                        <a:t>Major OT Period</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a:effectLst/>
                          <a:latin typeface="Arial"/>
                          <a:ea typeface="Calibri"/>
                          <a:cs typeface="Times New Roman"/>
                        </a:rPr>
                        <a:t>Heroes of Faith Hebrew 11</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4595">
                <a:tc>
                  <a:txBody>
                    <a:bodyPr/>
                    <a:lstStyle/>
                    <a:p>
                      <a:pPr marL="0" marR="0" algn="ctr">
                        <a:lnSpc>
                          <a:spcPct val="115000"/>
                        </a:lnSpc>
                        <a:spcBef>
                          <a:spcPts val="0"/>
                        </a:spcBef>
                        <a:spcAft>
                          <a:spcPts val="0"/>
                        </a:spcAft>
                      </a:pPr>
                      <a:r>
                        <a:rPr lang="en-US" sz="2000" dirty="0">
                          <a:effectLst/>
                          <a:latin typeface="Arial"/>
                          <a:ea typeface="Calibri"/>
                          <a:cs typeface="Times New Roman"/>
                        </a:rPr>
                        <a:t>1</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effectLst/>
                          <a:latin typeface="Arial"/>
                          <a:ea typeface="Calibri"/>
                          <a:cs typeface="Times New Roman"/>
                        </a:rPr>
                        <a:t>Beginnings</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2000">
                          <a:effectLst/>
                          <a:latin typeface="Arial"/>
                          <a:ea typeface="Calibri"/>
                          <a:cs typeface="Times New Roman"/>
                        </a:rPr>
                        <a:t>Abel, Enoch</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4595">
                <a:tc>
                  <a:txBody>
                    <a:bodyPr/>
                    <a:lstStyle/>
                    <a:p>
                      <a:pPr marL="0" marR="0" algn="ctr">
                        <a:lnSpc>
                          <a:spcPct val="115000"/>
                        </a:lnSpc>
                        <a:spcBef>
                          <a:spcPts val="0"/>
                        </a:spcBef>
                        <a:spcAft>
                          <a:spcPts val="0"/>
                        </a:spcAft>
                      </a:pPr>
                      <a:r>
                        <a:rPr lang="en-US" sz="2000">
                          <a:effectLst/>
                          <a:latin typeface="Arial"/>
                          <a:ea typeface="Calibri"/>
                          <a:cs typeface="Times New Roman"/>
                        </a:rPr>
                        <a:t>2</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Arial"/>
                          <a:ea typeface="Calibri"/>
                          <a:cs typeface="Times New Roman"/>
                        </a:rPr>
                        <a:t>Flood</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effectLst/>
                          <a:latin typeface="Arial"/>
                          <a:ea typeface="Calibri"/>
                          <a:cs typeface="Times New Roman"/>
                        </a:rPr>
                        <a:t>Noah</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2125">
                <a:tc>
                  <a:txBody>
                    <a:bodyPr/>
                    <a:lstStyle/>
                    <a:p>
                      <a:pPr marL="0" marR="0" algn="ctr">
                        <a:lnSpc>
                          <a:spcPct val="115000"/>
                        </a:lnSpc>
                        <a:spcBef>
                          <a:spcPts val="0"/>
                        </a:spcBef>
                        <a:spcAft>
                          <a:spcPts val="0"/>
                        </a:spcAft>
                      </a:pPr>
                      <a:r>
                        <a:rPr lang="en-US" sz="2000">
                          <a:effectLst/>
                          <a:latin typeface="Arial"/>
                          <a:ea typeface="Calibri"/>
                          <a:cs typeface="Times New Roman"/>
                        </a:rPr>
                        <a:t>3</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Arial"/>
                          <a:ea typeface="Calibri"/>
                          <a:cs typeface="Times New Roman"/>
                        </a:rPr>
                        <a:t>Patriarchs</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effectLst/>
                          <a:latin typeface="Arial"/>
                          <a:ea typeface="Calibri"/>
                          <a:cs typeface="Times New Roman"/>
                        </a:rPr>
                        <a:t>Abraham &amp; Sarah</a:t>
                      </a:r>
                      <a:endParaRPr lang="en-US" sz="2000">
                        <a:effectLst/>
                        <a:latin typeface="Calibri"/>
                        <a:ea typeface="Calibri"/>
                        <a:cs typeface="Times New Roman"/>
                      </a:endParaRPr>
                    </a:p>
                    <a:p>
                      <a:pPr marL="0" marR="0">
                        <a:lnSpc>
                          <a:spcPct val="115000"/>
                        </a:lnSpc>
                        <a:spcBef>
                          <a:spcPts val="0"/>
                        </a:spcBef>
                        <a:spcAft>
                          <a:spcPts val="1000"/>
                        </a:spcAft>
                      </a:pPr>
                      <a:r>
                        <a:rPr lang="en-US" sz="2000">
                          <a:effectLst/>
                          <a:latin typeface="Arial"/>
                          <a:ea typeface="Calibri"/>
                          <a:cs typeface="Times New Roman"/>
                        </a:rPr>
                        <a:t>Isaac, Jacob, Joseph</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4595">
                <a:tc>
                  <a:txBody>
                    <a:bodyPr/>
                    <a:lstStyle/>
                    <a:p>
                      <a:pPr marL="0" marR="0" algn="ctr">
                        <a:lnSpc>
                          <a:spcPct val="115000"/>
                        </a:lnSpc>
                        <a:spcBef>
                          <a:spcPts val="0"/>
                        </a:spcBef>
                        <a:spcAft>
                          <a:spcPts val="0"/>
                        </a:spcAft>
                      </a:pPr>
                      <a:r>
                        <a:rPr lang="en-US" sz="2000">
                          <a:effectLst/>
                          <a:latin typeface="Arial"/>
                          <a:ea typeface="Calibri"/>
                          <a:cs typeface="Times New Roman"/>
                        </a:rPr>
                        <a:t>4</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Arial"/>
                          <a:ea typeface="Calibri"/>
                          <a:cs typeface="Times New Roman"/>
                        </a:rPr>
                        <a:t>Slaves in Egypt</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effectLst/>
                          <a:latin typeface="Arial"/>
                          <a:ea typeface="Calibri"/>
                          <a:cs typeface="Times New Roman"/>
                        </a:rPr>
                        <a:t>Moses</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8498">
                <a:tc>
                  <a:txBody>
                    <a:bodyPr/>
                    <a:lstStyle/>
                    <a:p>
                      <a:pPr marL="0" marR="0" algn="ctr">
                        <a:lnSpc>
                          <a:spcPct val="115000"/>
                        </a:lnSpc>
                        <a:spcBef>
                          <a:spcPts val="0"/>
                        </a:spcBef>
                        <a:spcAft>
                          <a:spcPts val="0"/>
                        </a:spcAft>
                      </a:pPr>
                      <a:r>
                        <a:rPr lang="en-US" sz="2000">
                          <a:effectLst/>
                          <a:latin typeface="Arial"/>
                          <a:ea typeface="Calibri"/>
                          <a:cs typeface="Times New Roman"/>
                        </a:rPr>
                        <a:t>5</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effectLst/>
                          <a:latin typeface="Arial"/>
                          <a:ea typeface="Calibri"/>
                          <a:cs typeface="Times New Roman"/>
                        </a:rPr>
                        <a:t>Wilderness Wanderings</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2000" dirty="0">
                          <a:effectLst/>
                          <a:latin typeface="Arial"/>
                          <a:ea typeface="Calibri"/>
                          <a:cs typeface="Times New Roman"/>
                        </a:rPr>
                        <a:t>Moses, people crossed the Red Sea, </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4595">
                <a:tc>
                  <a:txBody>
                    <a:bodyPr/>
                    <a:lstStyle/>
                    <a:p>
                      <a:pPr marL="0" marR="0" algn="ctr">
                        <a:lnSpc>
                          <a:spcPct val="115000"/>
                        </a:lnSpc>
                        <a:spcBef>
                          <a:spcPts val="0"/>
                        </a:spcBef>
                        <a:spcAft>
                          <a:spcPts val="0"/>
                        </a:spcAft>
                      </a:pPr>
                      <a:r>
                        <a:rPr lang="en-US" sz="2000">
                          <a:effectLst/>
                          <a:latin typeface="Arial"/>
                          <a:ea typeface="Calibri"/>
                          <a:cs typeface="Times New Roman"/>
                        </a:rPr>
                        <a:t>6</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effectLst/>
                          <a:latin typeface="Arial"/>
                          <a:ea typeface="Calibri"/>
                          <a:cs typeface="Times New Roman"/>
                        </a:rPr>
                        <a:t>Conquest</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Arial"/>
                          <a:ea typeface="Calibri"/>
                          <a:cs typeface="Times New Roman"/>
                        </a:rPr>
                        <a:t>they marched 7 times around Jericho,  Rahab</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576">
                <a:tc>
                  <a:txBody>
                    <a:bodyPr/>
                    <a:lstStyle/>
                    <a:p>
                      <a:pPr marL="0" marR="0" algn="ctr">
                        <a:lnSpc>
                          <a:spcPct val="115000"/>
                        </a:lnSpc>
                        <a:spcBef>
                          <a:spcPts val="0"/>
                        </a:spcBef>
                        <a:spcAft>
                          <a:spcPts val="0"/>
                        </a:spcAft>
                      </a:pPr>
                      <a:r>
                        <a:rPr lang="en-US" sz="2000" dirty="0">
                          <a:effectLst/>
                          <a:latin typeface="Arial"/>
                          <a:ea typeface="Calibri"/>
                          <a:cs typeface="Times New Roman"/>
                        </a:rPr>
                        <a:t>7</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r>
                        <a:rPr lang="en-US" sz="2000">
                          <a:effectLst/>
                          <a:latin typeface="Arial"/>
                          <a:ea typeface="Calibri"/>
                          <a:cs typeface="Times New Roman"/>
                        </a:rPr>
                        <a:t>Judges</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1000"/>
                        </a:spcAft>
                      </a:pPr>
                      <a:r>
                        <a:rPr lang="en-US" sz="2000" dirty="0">
                          <a:effectLst/>
                          <a:latin typeface="Calibri"/>
                          <a:ea typeface="Calibri"/>
                          <a:cs typeface="Times New Roman"/>
                        </a:rPr>
                        <a:t>Gideon, Barak, Samson, Jephthah, and Samuel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36576">
                <a:tc>
                  <a:txBody>
                    <a:bodyPr/>
                    <a:lstStyle/>
                    <a:p>
                      <a:pPr marL="0" marR="0" algn="ctr">
                        <a:lnSpc>
                          <a:spcPct val="115000"/>
                        </a:lnSpc>
                        <a:spcBef>
                          <a:spcPts val="0"/>
                        </a:spcBef>
                        <a:spcAft>
                          <a:spcPts val="0"/>
                        </a:spcAft>
                      </a:pPr>
                      <a:r>
                        <a:rPr lang="en-US" sz="2000">
                          <a:effectLst/>
                          <a:latin typeface="Arial"/>
                          <a:ea typeface="Calibri"/>
                          <a:cs typeface="Times New Roman"/>
                        </a:rPr>
                        <a:t>8</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effectLst/>
                          <a:latin typeface="Arial"/>
                          <a:ea typeface="Calibri"/>
                          <a:cs typeface="Times New Roman"/>
                        </a:rPr>
                        <a:t>United Kingdom</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a:ea typeface="Calibri"/>
                          <a:cs typeface="Times New Roman"/>
                        </a:rPr>
                        <a:t>Samuel, David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4595">
                <a:tc>
                  <a:txBody>
                    <a:bodyPr/>
                    <a:lstStyle/>
                    <a:p>
                      <a:pPr marL="0" marR="0" algn="ctr">
                        <a:lnSpc>
                          <a:spcPct val="115000"/>
                        </a:lnSpc>
                        <a:spcBef>
                          <a:spcPts val="0"/>
                        </a:spcBef>
                        <a:spcAft>
                          <a:spcPts val="0"/>
                        </a:spcAft>
                      </a:pPr>
                      <a:r>
                        <a:rPr lang="en-US" sz="2000">
                          <a:effectLst/>
                          <a:latin typeface="Arial"/>
                          <a:ea typeface="Calibri"/>
                          <a:cs typeface="Times New Roman"/>
                        </a:rPr>
                        <a:t>9</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effectLst/>
                          <a:latin typeface="Arial"/>
                          <a:ea typeface="Calibri"/>
                          <a:cs typeface="Times New Roman"/>
                        </a:rPr>
                        <a:t>Divided Kingdom</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Arial"/>
                          <a:ea typeface="Calibri"/>
                          <a:cs typeface="Times New Roman"/>
                        </a:rPr>
                        <a:t>The prophets</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4595">
                <a:tc>
                  <a:txBody>
                    <a:bodyPr/>
                    <a:lstStyle/>
                    <a:p>
                      <a:pPr marL="0" marR="0" algn="ctr">
                        <a:lnSpc>
                          <a:spcPct val="115000"/>
                        </a:lnSpc>
                        <a:spcBef>
                          <a:spcPts val="0"/>
                        </a:spcBef>
                        <a:spcAft>
                          <a:spcPts val="0"/>
                        </a:spcAft>
                      </a:pPr>
                      <a:r>
                        <a:rPr lang="en-US" sz="2000">
                          <a:effectLst/>
                          <a:latin typeface="Arial"/>
                          <a:ea typeface="Calibri"/>
                          <a:cs typeface="Times New Roman"/>
                        </a:rPr>
                        <a:t>10</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effectLst/>
                          <a:latin typeface="Arial"/>
                          <a:ea typeface="Calibri"/>
                          <a:cs typeface="Times New Roman"/>
                        </a:rPr>
                        <a:t>Judah Alone</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Arial"/>
                          <a:ea typeface="Calibri"/>
                          <a:cs typeface="Times New Roman"/>
                        </a:rPr>
                        <a:t>The prophets</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4595">
                <a:tc>
                  <a:txBody>
                    <a:bodyPr/>
                    <a:lstStyle/>
                    <a:p>
                      <a:pPr marL="0" marR="0" algn="ctr">
                        <a:lnSpc>
                          <a:spcPct val="115000"/>
                        </a:lnSpc>
                        <a:spcBef>
                          <a:spcPts val="0"/>
                        </a:spcBef>
                        <a:spcAft>
                          <a:spcPts val="0"/>
                        </a:spcAft>
                      </a:pPr>
                      <a:r>
                        <a:rPr lang="en-US" sz="2000">
                          <a:effectLst/>
                          <a:latin typeface="Arial"/>
                          <a:ea typeface="Calibri"/>
                          <a:cs typeface="Times New Roman"/>
                        </a:rPr>
                        <a:t>11</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effectLst/>
                          <a:latin typeface="Arial"/>
                          <a:ea typeface="Calibri"/>
                          <a:cs typeface="Times New Roman"/>
                        </a:rPr>
                        <a:t>Babylonian Captivity</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Arial"/>
                          <a:ea typeface="Calibri"/>
                          <a:cs typeface="Times New Roman"/>
                        </a:rPr>
                        <a:t>The prophets</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4595">
                <a:tc>
                  <a:txBody>
                    <a:bodyPr/>
                    <a:lstStyle/>
                    <a:p>
                      <a:pPr marL="0" marR="0" algn="ctr">
                        <a:lnSpc>
                          <a:spcPct val="115000"/>
                        </a:lnSpc>
                        <a:spcBef>
                          <a:spcPts val="0"/>
                        </a:spcBef>
                        <a:spcAft>
                          <a:spcPts val="0"/>
                        </a:spcAft>
                      </a:pPr>
                      <a:r>
                        <a:rPr lang="en-US" sz="2000">
                          <a:effectLst/>
                          <a:latin typeface="Arial"/>
                          <a:ea typeface="Calibri"/>
                          <a:cs typeface="Times New Roman"/>
                        </a:rPr>
                        <a:t>12</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effectLst/>
                          <a:latin typeface="Arial"/>
                          <a:ea typeface="Calibri"/>
                          <a:cs typeface="Times New Roman"/>
                        </a:rPr>
                        <a:t>Return from Exile</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Arial"/>
                          <a:ea typeface="Calibri"/>
                          <a:cs typeface="Times New Roman"/>
                        </a:rPr>
                        <a:t>The prophets</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10763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1"/>
            <a:ext cx="9123067"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5" name="Rectangle 134"/>
          <p:cNvSpPr/>
          <p:nvPr/>
        </p:nvSpPr>
        <p:spPr>
          <a:xfrm>
            <a:off x="-2654" y="5723404"/>
            <a:ext cx="9144000" cy="893298"/>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5" name="Straight Connector 54"/>
          <p:cNvCxnSpPr/>
          <p:nvPr/>
        </p:nvCxnSpPr>
        <p:spPr>
          <a:xfrm flipH="1">
            <a:off x="-1" y="1280002"/>
            <a:ext cx="3503476" cy="76159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444795" y="1296132"/>
            <a:ext cx="4678286" cy="74547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 y="2041600"/>
            <a:ext cx="9144000" cy="1371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364603" y="625433"/>
            <a:ext cx="998991"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BC</a:t>
            </a:r>
          </a:p>
          <a:p>
            <a:pPr algn="ctr"/>
            <a:r>
              <a:rPr lang="en-US" sz="1100" b="1" dirty="0">
                <a:solidFill>
                  <a:prstClr val="black"/>
                </a:solidFill>
                <a:latin typeface="Arial" panose="020B0604020202020204" pitchFamily="34" charset="0"/>
                <a:cs typeface="Arial" panose="020B0604020202020204" pitchFamily="34" charset="0"/>
              </a:rPr>
              <a:t>3-Patriarchs</a:t>
            </a:r>
          </a:p>
        </p:txBody>
      </p:sp>
      <p:sp>
        <p:nvSpPr>
          <p:cNvPr id="33" name="TextBox 32"/>
          <p:cNvSpPr txBox="1"/>
          <p:nvPr/>
        </p:nvSpPr>
        <p:spPr>
          <a:xfrm>
            <a:off x="2339420" y="460538"/>
            <a:ext cx="1099980" cy="523220"/>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1445-1405 BC</a:t>
            </a:r>
          </a:p>
          <a:p>
            <a:pPr algn="ctr"/>
            <a:r>
              <a:rPr lang="en-US" sz="1100" b="1" dirty="0">
                <a:solidFill>
                  <a:prstClr val="black"/>
                </a:solidFill>
                <a:latin typeface="Arial" panose="020B0604020202020204" pitchFamily="34" charset="0"/>
                <a:cs typeface="Arial" panose="020B0604020202020204" pitchFamily="34" charset="0"/>
              </a:rPr>
              <a:t>5-Wilderness </a:t>
            </a:r>
          </a:p>
          <a:p>
            <a:pPr algn="ctr"/>
            <a:r>
              <a:rPr lang="en-US" sz="1100" b="1" dirty="0">
                <a:solidFill>
                  <a:prstClr val="black"/>
                </a:solidFill>
                <a:latin typeface="Arial" panose="020B0604020202020204" pitchFamily="34" charset="0"/>
                <a:cs typeface="Arial" panose="020B0604020202020204" pitchFamily="34" charset="0"/>
              </a:rPr>
              <a:t>Wanderings</a:t>
            </a:r>
          </a:p>
        </p:txBody>
      </p:sp>
      <p:sp>
        <p:nvSpPr>
          <p:cNvPr id="35" name="TextBox 34"/>
          <p:cNvSpPr txBox="1"/>
          <p:nvPr/>
        </p:nvSpPr>
        <p:spPr>
          <a:xfrm>
            <a:off x="3503475" y="625433"/>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1380-1050 BC</a:t>
            </a:r>
          </a:p>
          <a:p>
            <a:pPr algn="ctr"/>
            <a:r>
              <a:rPr lang="en-US" sz="1100" b="1" dirty="0">
                <a:solidFill>
                  <a:prstClr val="black"/>
                </a:solidFill>
                <a:latin typeface="Arial" panose="020B0604020202020204" pitchFamily="34" charset="0"/>
                <a:cs typeface="Arial" panose="020B0604020202020204" pitchFamily="34" charset="0"/>
              </a:rPr>
              <a:t>7-Judges</a:t>
            </a:r>
          </a:p>
        </p:txBody>
      </p:sp>
      <p:sp>
        <p:nvSpPr>
          <p:cNvPr id="37" name="TextBox 36"/>
          <p:cNvSpPr txBox="1"/>
          <p:nvPr/>
        </p:nvSpPr>
        <p:spPr>
          <a:xfrm>
            <a:off x="4856053" y="447397"/>
            <a:ext cx="857927" cy="523220"/>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931-722 BC</a:t>
            </a:r>
          </a:p>
          <a:p>
            <a:pPr algn="ctr"/>
            <a:r>
              <a:rPr lang="en-US" sz="1100" b="1" dirty="0">
                <a:solidFill>
                  <a:prstClr val="black"/>
                </a:solidFill>
                <a:latin typeface="Arial" panose="020B0604020202020204" pitchFamily="34" charset="0"/>
                <a:cs typeface="Arial" panose="020B0604020202020204" pitchFamily="34" charset="0"/>
              </a:rPr>
              <a:t>9-Divided </a:t>
            </a:r>
          </a:p>
          <a:p>
            <a:pPr algn="ctr"/>
            <a:r>
              <a:rPr lang="en-US" sz="1100" b="1" dirty="0">
                <a:solidFill>
                  <a:prstClr val="black"/>
                </a:solidFill>
                <a:latin typeface="Arial" panose="020B0604020202020204" pitchFamily="34" charset="0"/>
                <a:cs typeface="Arial" panose="020B0604020202020204" pitchFamily="34" charset="0"/>
              </a:rPr>
              <a:t>Kingdom</a:t>
            </a:r>
          </a:p>
        </p:txBody>
      </p:sp>
      <p:sp>
        <p:nvSpPr>
          <p:cNvPr id="39" name="TextBox 38"/>
          <p:cNvSpPr txBox="1"/>
          <p:nvPr/>
        </p:nvSpPr>
        <p:spPr>
          <a:xfrm>
            <a:off x="5754601" y="454210"/>
            <a:ext cx="1149674" cy="523220"/>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605-538 BC</a:t>
            </a:r>
          </a:p>
          <a:p>
            <a:pPr algn="ctr"/>
            <a:r>
              <a:rPr lang="en-US" sz="1100" b="1" dirty="0">
                <a:solidFill>
                  <a:prstClr val="black"/>
                </a:solidFill>
                <a:latin typeface="Arial" panose="020B0604020202020204" pitchFamily="34" charset="0"/>
                <a:cs typeface="Arial" panose="020B0604020202020204" pitchFamily="34" charset="0"/>
              </a:rPr>
              <a:t>11-Babylonian</a:t>
            </a:r>
          </a:p>
          <a:p>
            <a:pPr algn="ctr"/>
            <a:r>
              <a:rPr lang="en-US" sz="1100" b="1" dirty="0">
                <a:solidFill>
                  <a:prstClr val="black"/>
                </a:solidFill>
                <a:latin typeface="Arial" panose="020B0604020202020204" pitchFamily="34" charset="0"/>
                <a:cs typeface="Arial" panose="020B0604020202020204" pitchFamily="34" charset="0"/>
              </a:rPr>
              <a:t>Captivity</a:t>
            </a:r>
          </a:p>
        </p:txBody>
      </p:sp>
      <p:sp>
        <p:nvSpPr>
          <p:cNvPr id="41" name="TextBox 40"/>
          <p:cNvSpPr txBox="1"/>
          <p:nvPr/>
        </p:nvSpPr>
        <p:spPr>
          <a:xfrm>
            <a:off x="6988826" y="499846"/>
            <a:ext cx="1281120" cy="477054"/>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444 BC - ~4 BC</a:t>
            </a:r>
          </a:p>
          <a:p>
            <a:pPr algn="ctr"/>
            <a:r>
              <a:rPr lang="en-US" sz="1100" b="1" dirty="0">
                <a:solidFill>
                  <a:prstClr val="black"/>
                </a:solidFill>
                <a:latin typeface="Arial" panose="020B0604020202020204" pitchFamily="34" charset="0"/>
                <a:cs typeface="Arial" panose="020B0604020202020204" pitchFamily="34" charset="0"/>
              </a:rPr>
              <a:t>The Silent Years</a:t>
            </a:r>
          </a:p>
          <a:p>
            <a:pPr algn="ctr"/>
            <a:r>
              <a:rPr lang="en-US" sz="800" dirty="0">
                <a:solidFill>
                  <a:prstClr val="black"/>
                </a:solidFill>
                <a:latin typeface="Arial" panose="020B0604020202020204" pitchFamily="34" charset="0"/>
                <a:cs typeface="Arial" panose="020B0604020202020204" pitchFamily="34" charset="0"/>
              </a:rPr>
              <a:t>(Intertestamental)</a:t>
            </a:r>
          </a:p>
        </p:txBody>
      </p:sp>
      <p:sp>
        <p:nvSpPr>
          <p:cNvPr id="43" name="TextBox 42"/>
          <p:cNvSpPr txBox="1"/>
          <p:nvPr/>
        </p:nvSpPr>
        <p:spPr>
          <a:xfrm>
            <a:off x="7925955" y="1352134"/>
            <a:ext cx="889987" cy="477054"/>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Life of</a:t>
            </a:r>
          </a:p>
          <a:p>
            <a:pPr algn="ctr"/>
            <a:r>
              <a:rPr lang="en-US" sz="1100" b="1" dirty="0">
                <a:solidFill>
                  <a:prstClr val="black"/>
                </a:solidFill>
                <a:latin typeface="Arial" panose="020B0604020202020204" pitchFamily="34" charset="0"/>
                <a:cs typeface="Arial" panose="020B0604020202020204" pitchFamily="34" charset="0"/>
              </a:rPr>
              <a:t>Christ</a:t>
            </a:r>
          </a:p>
          <a:p>
            <a:pPr algn="ctr"/>
            <a:r>
              <a:rPr lang="en-US" sz="900" dirty="0">
                <a:solidFill>
                  <a:prstClr val="black"/>
                </a:solidFill>
                <a:latin typeface="Arial" panose="020B0604020202020204" pitchFamily="34" charset="0"/>
                <a:cs typeface="Arial" panose="020B0604020202020204" pitchFamily="34" charset="0"/>
              </a:rPr>
              <a:t>4 BC – 30 AD</a:t>
            </a:r>
          </a:p>
        </p:txBody>
      </p:sp>
      <p:sp>
        <p:nvSpPr>
          <p:cNvPr id="44" name="TextBox 43"/>
          <p:cNvSpPr txBox="1"/>
          <p:nvPr/>
        </p:nvSpPr>
        <p:spPr>
          <a:xfrm>
            <a:off x="8152954" y="460538"/>
            <a:ext cx="970137" cy="523220"/>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30-90 AD</a:t>
            </a:r>
          </a:p>
          <a:p>
            <a:pPr algn="ctr"/>
            <a:r>
              <a:rPr lang="en-US" sz="1100" b="1" dirty="0">
                <a:solidFill>
                  <a:prstClr val="black"/>
                </a:solidFill>
                <a:latin typeface="Arial" panose="020B0604020202020204" pitchFamily="34" charset="0"/>
                <a:cs typeface="Arial" panose="020B0604020202020204" pitchFamily="34" charset="0"/>
              </a:rPr>
              <a:t>The Church</a:t>
            </a:r>
          </a:p>
          <a:p>
            <a:pPr algn="ctr"/>
            <a:r>
              <a:rPr lang="en-US" sz="1100" b="1" dirty="0">
                <a:solidFill>
                  <a:prstClr val="black"/>
                </a:solidFill>
                <a:latin typeface="Arial" panose="020B0604020202020204" pitchFamily="34" charset="0"/>
                <a:cs typeface="Arial" panose="020B0604020202020204" pitchFamily="34" charset="0"/>
              </a:rPr>
              <a:t>NT Era</a:t>
            </a:r>
          </a:p>
        </p:txBody>
      </p:sp>
      <p:sp>
        <p:nvSpPr>
          <p:cNvPr id="14" name="TextBox 13"/>
          <p:cNvSpPr txBox="1"/>
          <p:nvPr/>
        </p:nvSpPr>
        <p:spPr>
          <a:xfrm>
            <a:off x="79497" y="6414029"/>
            <a:ext cx="4215146" cy="230832"/>
          </a:xfrm>
          <a:prstGeom prst="rect">
            <a:avLst/>
          </a:prstGeom>
          <a:noFill/>
        </p:spPr>
        <p:txBody>
          <a:bodyPr wrap="square" rtlCol="0">
            <a:spAutoFit/>
          </a:bodyPr>
          <a:lstStyle/>
          <a:p>
            <a:r>
              <a:rPr lang="en-US" sz="900" dirty="0">
                <a:solidFill>
                  <a:prstClr val="black"/>
                </a:solidFill>
              </a:rPr>
              <a:t>Based on Graphics from Marc Hinds &amp; Zondervan Pictorial Encyclopedia of the Bible</a:t>
            </a:r>
          </a:p>
        </p:txBody>
      </p:sp>
      <p:grpSp>
        <p:nvGrpSpPr>
          <p:cNvPr id="74" name="Group 73"/>
          <p:cNvGrpSpPr/>
          <p:nvPr/>
        </p:nvGrpSpPr>
        <p:grpSpPr>
          <a:xfrm>
            <a:off x="6" y="3796954"/>
            <a:ext cx="2723169" cy="444001"/>
            <a:chOff x="0" y="4269938"/>
            <a:chExt cx="2723169" cy="444001"/>
          </a:xfrm>
        </p:grpSpPr>
        <p:cxnSp>
          <p:nvCxnSpPr>
            <p:cNvPr id="42" name="Straight Connector 41"/>
            <p:cNvCxnSpPr/>
            <p:nvPr/>
          </p:nvCxnSpPr>
          <p:spPr>
            <a:xfrm>
              <a:off x="0" y="4269938"/>
              <a:ext cx="2723169"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112280" y="4332939"/>
              <a:ext cx="678611" cy="372374"/>
              <a:chOff x="152400" y="4495800"/>
              <a:chExt cx="762000" cy="381000"/>
            </a:xfrm>
          </p:grpSpPr>
          <p:sp>
            <p:nvSpPr>
              <p:cNvPr id="46" name="TextBox 45"/>
              <p:cNvSpPr txBox="1"/>
              <p:nvPr/>
            </p:nvSpPr>
            <p:spPr>
              <a:xfrm>
                <a:off x="152400" y="4495800"/>
                <a:ext cx="762000" cy="314907"/>
              </a:xfrm>
              <a:prstGeom prst="rect">
                <a:avLst/>
              </a:prstGeom>
              <a:noFill/>
            </p:spPr>
            <p:txBody>
              <a:bodyPr wrap="square" rtlCol="0">
                <a:spAutoFit/>
              </a:bodyPr>
              <a:lstStyle/>
              <a:p>
                <a:pPr algn="ctr"/>
                <a:r>
                  <a:rPr lang="en-US" sz="1400" dirty="0">
                    <a:solidFill>
                      <a:prstClr val="black"/>
                    </a:solidFill>
                  </a:rPr>
                  <a:t>Saul</a:t>
                </a:r>
              </a:p>
            </p:txBody>
          </p:sp>
          <p:sp>
            <p:nvSpPr>
              <p:cNvPr id="47" name="Rounded Rectangle 46"/>
              <p:cNvSpPr/>
              <p:nvPr/>
            </p:nvSpPr>
            <p:spPr>
              <a:xfrm>
                <a:off x="152400" y="4495800"/>
                <a:ext cx="7620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48" name="Group 47"/>
            <p:cNvGrpSpPr/>
            <p:nvPr/>
          </p:nvGrpSpPr>
          <p:grpSpPr>
            <a:xfrm>
              <a:off x="907211" y="4332939"/>
              <a:ext cx="756249" cy="381000"/>
              <a:chOff x="1143000" y="4495800"/>
              <a:chExt cx="914400" cy="381000"/>
            </a:xfrm>
          </p:grpSpPr>
          <p:sp>
            <p:nvSpPr>
              <p:cNvPr id="49" name="TextBox 48"/>
              <p:cNvSpPr txBox="1"/>
              <p:nvPr/>
            </p:nvSpPr>
            <p:spPr>
              <a:xfrm>
                <a:off x="1143000" y="4495800"/>
                <a:ext cx="914400" cy="307777"/>
              </a:xfrm>
              <a:prstGeom prst="rect">
                <a:avLst/>
              </a:prstGeom>
              <a:noFill/>
            </p:spPr>
            <p:txBody>
              <a:bodyPr wrap="square" rtlCol="0">
                <a:spAutoFit/>
              </a:bodyPr>
              <a:lstStyle/>
              <a:p>
                <a:pPr algn="ctr"/>
                <a:r>
                  <a:rPr lang="en-US" sz="1400" dirty="0">
                    <a:solidFill>
                      <a:prstClr val="black"/>
                    </a:solidFill>
                  </a:rPr>
                  <a:t>David</a:t>
                </a:r>
              </a:p>
            </p:txBody>
          </p:sp>
          <p:sp>
            <p:nvSpPr>
              <p:cNvPr id="50" name="Rounded Rectangle 49"/>
              <p:cNvSpPr/>
              <p:nvPr/>
            </p:nvSpPr>
            <p:spPr>
              <a:xfrm>
                <a:off x="1143000" y="4495800"/>
                <a:ext cx="9144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51" name="Group 50"/>
            <p:cNvGrpSpPr/>
            <p:nvPr/>
          </p:nvGrpSpPr>
          <p:grpSpPr>
            <a:xfrm>
              <a:off x="1714169" y="4332939"/>
              <a:ext cx="856503" cy="381000"/>
              <a:chOff x="2286000" y="4495800"/>
              <a:chExt cx="1066800" cy="381000"/>
            </a:xfrm>
          </p:grpSpPr>
          <p:sp>
            <p:nvSpPr>
              <p:cNvPr id="52" name="TextBox 51"/>
              <p:cNvSpPr txBox="1"/>
              <p:nvPr/>
            </p:nvSpPr>
            <p:spPr>
              <a:xfrm>
                <a:off x="2286000" y="4495800"/>
                <a:ext cx="1066800" cy="307777"/>
              </a:xfrm>
              <a:prstGeom prst="rect">
                <a:avLst/>
              </a:prstGeom>
              <a:noFill/>
            </p:spPr>
            <p:txBody>
              <a:bodyPr wrap="square" rtlCol="0">
                <a:spAutoFit/>
              </a:bodyPr>
              <a:lstStyle/>
              <a:p>
                <a:pPr algn="ctr"/>
                <a:r>
                  <a:rPr lang="en-US" sz="1400" dirty="0">
                    <a:solidFill>
                      <a:prstClr val="black"/>
                    </a:solidFill>
                  </a:rPr>
                  <a:t>Solomon</a:t>
                </a:r>
              </a:p>
            </p:txBody>
          </p:sp>
          <p:sp>
            <p:nvSpPr>
              <p:cNvPr id="53" name="Rounded Rectangle 52"/>
              <p:cNvSpPr/>
              <p:nvPr/>
            </p:nvSpPr>
            <p:spPr>
              <a:xfrm>
                <a:off x="2286000" y="4495800"/>
                <a:ext cx="10668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sp>
        <p:nvSpPr>
          <p:cNvPr id="90" name="TextBox 89"/>
          <p:cNvSpPr txBox="1"/>
          <p:nvPr/>
        </p:nvSpPr>
        <p:spPr>
          <a:xfrm>
            <a:off x="126881" y="122569"/>
            <a:ext cx="1712328" cy="384721"/>
          </a:xfrm>
          <a:prstGeom prst="rect">
            <a:avLst/>
          </a:prstGeom>
          <a:noFill/>
        </p:spPr>
        <p:txBody>
          <a:bodyPr wrap="none" bIns="0" rtlCol="0">
            <a:spAutoFit/>
          </a:bodyPr>
          <a:lstStyle/>
          <a:p>
            <a:r>
              <a:rPr lang="en-US" sz="1100" b="1" dirty="0">
                <a:solidFill>
                  <a:prstClr val="black"/>
                </a:solidFill>
                <a:latin typeface="Arial" panose="020B0604020202020204" pitchFamily="34" charset="0"/>
                <a:cs typeface="Arial" panose="020B0604020202020204" pitchFamily="34" charset="0"/>
              </a:rPr>
              <a:t>1-Beginnings Gen 1-5</a:t>
            </a:r>
          </a:p>
          <a:p>
            <a:r>
              <a:rPr lang="en-US" sz="1100" b="1" dirty="0">
                <a:solidFill>
                  <a:prstClr val="black"/>
                </a:solidFill>
                <a:latin typeface="Arial" panose="020B0604020202020204" pitchFamily="34" charset="0"/>
                <a:cs typeface="Arial" panose="020B0604020202020204" pitchFamily="34" charset="0"/>
              </a:rPr>
              <a:t>2-Flood           Gen 6-11</a:t>
            </a:r>
          </a:p>
        </p:txBody>
      </p:sp>
      <p:sp>
        <p:nvSpPr>
          <p:cNvPr id="94" name="Rectangle 93"/>
          <p:cNvSpPr/>
          <p:nvPr/>
        </p:nvSpPr>
        <p:spPr>
          <a:xfrm>
            <a:off x="6" y="3041961"/>
            <a:ext cx="9144000" cy="176336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Rectangle 94"/>
          <p:cNvSpPr/>
          <p:nvPr/>
        </p:nvSpPr>
        <p:spPr>
          <a:xfrm>
            <a:off x="834" y="4826195"/>
            <a:ext cx="9144000" cy="89329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ounded Rectangle 58"/>
          <p:cNvSpPr/>
          <p:nvPr/>
        </p:nvSpPr>
        <p:spPr>
          <a:xfrm>
            <a:off x="215290" y="2057727"/>
            <a:ext cx="1582344" cy="523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TextBox 59"/>
          <p:cNvSpPr txBox="1"/>
          <p:nvPr/>
        </p:nvSpPr>
        <p:spPr>
          <a:xfrm>
            <a:off x="137194" y="3230038"/>
            <a:ext cx="1582344" cy="307777"/>
          </a:xfrm>
          <a:prstGeom prst="rect">
            <a:avLst/>
          </a:prstGeom>
          <a:noFill/>
        </p:spPr>
        <p:txBody>
          <a:bodyPr wrap="square" rtlCol="0">
            <a:spAutoFit/>
          </a:bodyPr>
          <a:lstStyle/>
          <a:p>
            <a:pPr algn="ctr"/>
            <a:r>
              <a:rPr lang="en-US" sz="1400" b="1" dirty="0">
                <a:solidFill>
                  <a:prstClr val="black"/>
                </a:solidFill>
              </a:rPr>
              <a:t>West of Jordan</a:t>
            </a:r>
            <a:r>
              <a:rPr lang="en-US" sz="1400" dirty="0">
                <a:solidFill>
                  <a:prstClr val="black"/>
                </a:solidFill>
              </a:rPr>
              <a:t>:</a:t>
            </a:r>
          </a:p>
        </p:txBody>
      </p:sp>
      <p:sp>
        <p:nvSpPr>
          <p:cNvPr id="97" name="Rounded Rectangle 96"/>
          <p:cNvSpPr/>
          <p:nvPr/>
        </p:nvSpPr>
        <p:spPr>
          <a:xfrm>
            <a:off x="152040" y="3122313"/>
            <a:ext cx="1582344" cy="523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TextBox 97"/>
          <p:cNvSpPr txBox="1"/>
          <p:nvPr/>
        </p:nvSpPr>
        <p:spPr>
          <a:xfrm>
            <a:off x="215290" y="2165454"/>
            <a:ext cx="1582344" cy="307777"/>
          </a:xfrm>
          <a:prstGeom prst="rect">
            <a:avLst/>
          </a:prstGeom>
          <a:noFill/>
        </p:spPr>
        <p:txBody>
          <a:bodyPr wrap="square" rtlCol="0">
            <a:spAutoFit/>
          </a:bodyPr>
          <a:lstStyle/>
          <a:p>
            <a:pPr algn="ctr"/>
            <a:r>
              <a:rPr lang="en-US" sz="1400" b="1" dirty="0">
                <a:solidFill>
                  <a:prstClr val="black"/>
                </a:solidFill>
              </a:rPr>
              <a:t>East of Jordan</a:t>
            </a:r>
            <a:r>
              <a:rPr lang="en-US" sz="1400" dirty="0">
                <a:solidFill>
                  <a:prstClr val="black"/>
                </a:solidFill>
              </a:rPr>
              <a:t>:</a:t>
            </a:r>
          </a:p>
        </p:txBody>
      </p:sp>
      <p:sp>
        <p:nvSpPr>
          <p:cNvPr id="99" name="Rounded Rectangle 98"/>
          <p:cNvSpPr/>
          <p:nvPr/>
        </p:nvSpPr>
        <p:spPr>
          <a:xfrm>
            <a:off x="126881" y="4886961"/>
            <a:ext cx="1582344" cy="523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TextBox 99"/>
          <p:cNvSpPr txBox="1"/>
          <p:nvPr/>
        </p:nvSpPr>
        <p:spPr>
          <a:xfrm>
            <a:off x="137194" y="4978986"/>
            <a:ext cx="1582344" cy="307777"/>
          </a:xfrm>
          <a:prstGeom prst="rect">
            <a:avLst/>
          </a:prstGeom>
          <a:noFill/>
        </p:spPr>
        <p:txBody>
          <a:bodyPr wrap="square" rtlCol="0">
            <a:spAutoFit/>
          </a:bodyPr>
          <a:lstStyle/>
          <a:p>
            <a:pPr algn="ctr"/>
            <a:r>
              <a:rPr lang="en-US" sz="1400" b="1" dirty="0">
                <a:solidFill>
                  <a:prstClr val="black"/>
                </a:solidFill>
              </a:rPr>
              <a:t>Judah </a:t>
            </a:r>
            <a:r>
              <a:rPr lang="en-US" sz="1400" dirty="0">
                <a:solidFill>
                  <a:prstClr val="black"/>
                </a:solidFill>
              </a:rPr>
              <a:t>: </a:t>
            </a:r>
            <a:r>
              <a:rPr lang="en-US" sz="1400" b="1" dirty="0">
                <a:solidFill>
                  <a:prstClr val="black"/>
                </a:solidFill>
              </a:rPr>
              <a:t>South</a:t>
            </a:r>
          </a:p>
        </p:txBody>
      </p:sp>
      <p:sp>
        <p:nvSpPr>
          <p:cNvPr id="61" name="Rectangle 60"/>
          <p:cNvSpPr/>
          <p:nvPr/>
        </p:nvSpPr>
        <p:spPr>
          <a:xfrm rot="20896553">
            <a:off x="1733041" y="1406509"/>
            <a:ext cx="1795011" cy="17105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2815239" y="1362100"/>
            <a:ext cx="1000594" cy="477054"/>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6-Conquest </a:t>
            </a:r>
          </a:p>
          <a:p>
            <a:pPr algn="ctr"/>
            <a:r>
              <a:rPr lang="en-US" sz="1100" b="1" dirty="0">
                <a:solidFill>
                  <a:prstClr val="black"/>
                </a:solidFill>
                <a:latin typeface="Arial" panose="020B0604020202020204" pitchFamily="34" charset="0"/>
                <a:cs typeface="Arial" panose="020B0604020202020204" pitchFamily="34" charset="0"/>
              </a:rPr>
              <a:t>of Canaan</a:t>
            </a:r>
          </a:p>
          <a:p>
            <a:pPr algn="ctr"/>
            <a:r>
              <a:rPr lang="en-US" sz="900" dirty="0">
                <a:solidFill>
                  <a:prstClr val="black"/>
                </a:solidFill>
                <a:latin typeface="Arial" panose="020B0604020202020204" pitchFamily="34" charset="0"/>
                <a:cs typeface="Arial" panose="020B0604020202020204" pitchFamily="34" charset="0"/>
              </a:rPr>
              <a:t>1405-1380 BC</a:t>
            </a:r>
          </a:p>
        </p:txBody>
      </p:sp>
      <p:sp>
        <p:nvSpPr>
          <p:cNvPr id="31" name="TextBox 30"/>
          <p:cNvSpPr txBox="1"/>
          <p:nvPr/>
        </p:nvSpPr>
        <p:spPr>
          <a:xfrm>
            <a:off x="1468581" y="1352149"/>
            <a:ext cx="1406154" cy="307777"/>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4-Slavery in Egypt</a:t>
            </a:r>
          </a:p>
          <a:p>
            <a:pPr algn="ctr"/>
            <a:r>
              <a:rPr lang="en-US" sz="900" dirty="0">
                <a:solidFill>
                  <a:prstClr val="black"/>
                </a:solidFill>
                <a:latin typeface="Arial" panose="020B0604020202020204" pitchFamily="34" charset="0"/>
                <a:cs typeface="Arial" panose="020B0604020202020204" pitchFamily="34" charset="0"/>
              </a:rPr>
              <a:t>1859-1445 BC</a:t>
            </a:r>
          </a:p>
        </p:txBody>
      </p:sp>
      <p:sp>
        <p:nvSpPr>
          <p:cNvPr id="102" name="Rectangle 101"/>
          <p:cNvSpPr/>
          <p:nvPr/>
        </p:nvSpPr>
        <p:spPr>
          <a:xfrm rot="608511" flipH="1">
            <a:off x="4418097" y="1462961"/>
            <a:ext cx="2660673" cy="10836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8" name="Group 27"/>
          <p:cNvGrpSpPr/>
          <p:nvPr/>
        </p:nvGrpSpPr>
        <p:grpSpPr>
          <a:xfrm>
            <a:off x="238565" y="973248"/>
            <a:ext cx="8501553" cy="378901"/>
            <a:chOff x="238539" y="1486923"/>
            <a:chExt cx="8501553" cy="378901"/>
          </a:xfrm>
        </p:grpSpPr>
        <p:grpSp>
          <p:nvGrpSpPr>
            <p:cNvPr id="13" name="Group 12"/>
            <p:cNvGrpSpPr/>
            <p:nvPr/>
          </p:nvGrpSpPr>
          <p:grpSpPr>
            <a:xfrm>
              <a:off x="238539" y="1547192"/>
              <a:ext cx="8501553" cy="246490"/>
              <a:chOff x="238539" y="1547192"/>
              <a:chExt cx="8501553" cy="246490"/>
            </a:xfrm>
          </p:grpSpPr>
          <p:sp>
            <p:nvSpPr>
              <p:cNvPr id="3" name="Rectangle 2"/>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Rectangle 14"/>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6" name="TextBox 35"/>
          <p:cNvSpPr txBox="1"/>
          <p:nvPr/>
        </p:nvSpPr>
        <p:spPr>
          <a:xfrm>
            <a:off x="4221497" y="1362100"/>
            <a:ext cx="864339" cy="477054"/>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8-United </a:t>
            </a:r>
          </a:p>
          <a:p>
            <a:pPr algn="ctr"/>
            <a:r>
              <a:rPr lang="en-US" sz="1100" b="1" dirty="0">
                <a:solidFill>
                  <a:prstClr val="black"/>
                </a:solidFill>
                <a:latin typeface="Arial" panose="020B0604020202020204" pitchFamily="34" charset="0"/>
                <a:cs typeface="Arial" panose="020B0604020202020204" pitchFamily="34" charset="0"/>
              </a:rPr>
              <a:t>Kingdom</a:t>
            </a:r>
          </a:p>
          <a:p>
            <a:pPr algn="ctr"/>
            <a:r>
              <a:rPr lang="en-US" sz="900" dirty="0">
                <a:solidFill>
                  <a:prstClr val="black"/>
                </a:solidFill>
                <a:latin typeface="Arial" panose="020B0604020202020204" pitchFamily="34" charset="0"/>
                <a:cs typeface="Arial" panose="020B0604020202020204" pitchFamily="34" charset="0"/>
              </a:rPr>
              <a:t>1050-931 BC</a:t>
            </a:r>
          </a:p>
        </p:txBody>
      </p:sp>
      <p:sp>
        <p:nvSpPr>
          <p:cNvPr id="38" name="TextBox 37"/>
          <p:cNvSpPr txBox="1"/>
          <p:nvPr/>
        </p:nvSpPr>
        <p:spPr>
          <a:xfrm>
            <a:off x="5507571" y="1362100"/>
            <a:ext cx="843501" cy="477054"/>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10-Judah </a:t>
            </a:r>
          </a:p>
          <a:p>
            <a:pPr algn="ctr"/>
            <a:r>
              <a:rPr lang="en-US" sz="1100" b="1" dirty="0">
                <a:solidFill>
                  <a:prstClr val="black"/>
                </a:solidFill>
                <a:latin typeface="Arial" panose="020B0604020202020204" pitchFamily="34" charset="0"/>
                <a:cs typeface="Arial" panose="020B0604020202020204" pitchFamily="34" charset="0"/>
              </a:rPr>
              <a:t>Alone</a:t>
            </a:r>
          </a:p>
          <a:p>
            <a:pPr algn="ctr"/>
            <a:r>
              <a:rPr lang="en-US" sz="900" dirty="0">
                <a:solidFill>
                  <a:prstClr val="black"/>
                </a:solidFill>
                <a:latin typeface="Arial" panose="020B0604020202020204" pitchFamily="34" charset="0"/>
                <a:cs typeface="Arial" panose="020B0604020202020204" pitchFamily="34" charset="0"/>
              </a:rPr>
              <a:t>722-605 BC</a:t>
            </a:r>
          </a:p>
        </p:txBody>
      </p:sp>
      <p:sp>
        <p:nvSpPr>
          <p:cNvPr id="40" name="TextBox 39"/>
          <p:cNvSpPr txBox="1"/>
          <p:nvPr/>
        </p:nvSpPr>
        <p:spPr>
          <a:xfrm>
            <a:off x="6245586" y="1362100"/>
            <a:ext cx="904415" cy="477054"/>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12-Return </a:t>
            </a:r>
          </a:p>
          <a:p>
            <a:pPr algn="ctr"/>
            <a:r>
              <a:rPr lang="en-US" sz="1100" b="1" dirty="0">
                <a:solidFill>
                  <a:prstClr val="black"/>
                </a:solidFill>
                <a:latin typeface="Arial" panose="020B0604020202020204" pitchFamily="34" charset="0"/>
                <a:cs typeface="Arial" panose="020B0604020202020204" pitchFamily="34" charset="0"/>
              </a:rPr>
              <a:t>From Exile</a:t>
            </a:r>
          </a:p>
          <a:p>
            <a:pPr algn="ctr"/>
            <a:r>
              <a:rPr lang="en-US" sz="900" dirty="0">
                <a:solidFill>
                  <a:prstClr val="black"/>
                </a:solidFill>
                <a:latin typeface="Arial" panose="020B0604020202020204" pitchFamily="34" charset="0"/>
                <a:cs typeface="Arial" panose="020B0604020202020204" pitchFamily="34" charset="0"/>
              </a:rPr>
              <a:t>538-444 BC</a:t>
            </a:r>
          </a:p>
        </p:txBody>
      </p:sp>
      <p:cxnSp>
        <p:nvCxnSpPr>
          <p:cNvPr id="75" name="Straight Connector 74"/>
          <p:cNvCxnSpPr/>
          <p:nvPr/>
        </p:nvCxnSpPr>
        <p:spPr>
          <a:xfrm>
            <a:off x="5612032" y="-381000"/>
            <a:ext cx="914400"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Trapezoid 76"/>
          <p:cNvSpPr/>
          <p:nvPr/>
        </p:nvSpPr>
        <p:spPr>
          <a:xfrm>
            <a:off x="2123798" y="5057129"/>
            <a:ext cx="146304" cy="182880"/>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TextBox 108"/>
          <p:cNvSpPr txBox="1"/>
          <p:nvPr/>
        </p:nvSpPr>
        <p:spPr>
          <a:xfrm>
            <a:off x="1764818" y="1788370"/>
            <a:ext cx="673582" cy="246221"/>
          </a:xfrm>
          <a:prstGeom prst="rect">
            <a:avLst/>
          </a:prstGeom>
          <a:noFill/>
        </p:spPr>
        <p:txBody>
          <a:bodyPr wrap="none" rtlCol="0">
            <a:spAutoFit/>
          </a:bodyPr>
          <a:lstStyle/>
          <a:p>
            <a:r>
              <a:rPr lang="en-US" sz="1000" dirty="0">
                <a:solidFill>
                  <a:prstClr val="black"/>
                </a:solidFill>
                <a:latin typeface="Comic Sans MS" panose="030F0702030302020204" pitchFamily="66" charset="0"/>
              </a:rPr>
              <a:t>1400 BC</a:t>
            </a:r>
          </a:p>
        </p:txBody>
      </p:sp>
      <p:sp>
        <p:nvSpPr>
          <p:cNvPr id="110" name="TextBox 109"/>
          <p:cNvSpPr txBox="1"/>
          <p:nvPr/>
        </p:nvSpPr>
        <p:spPr>
          <a:xfrm>
            <a:off x="3593618" y="1798130"/>
            <a:ext cx="673582" cy="246221"/>
          </a:xfrm>
          <a:prstGeom prst="rect">
            <a:avLst/>
          </a:prstGeom>
          <a:noFill/>
        </p:spPr>
        <p:txBody>
          <a:bodyPr wrap="none" rtlCol="0">
            <a:spAutoFit/>
          </a:bodyPr>
          <a:lstStyle/>
          <a:p>
            <a:r>
              <a:rPr lang="en-US" sz="1000" dirty="0">
                <a:solidFill>
                  <a:prstClr val="black"/>
                </a:solidFill>
                <a:latin typeface="Comic Sans MS" panose="030F0702030302020204" pitchFamily="66" charset="0"/>
              </a:rPr>
              <a:t>1300 BC</a:t>
            </a:r>
          </a:p>
        </p:txBody>
      </p:sp>
      <p:sp>
        <p:nvSpPr>
          <p:cNvPr id="111" name="TextBox 110"/>
          <p:cNvSpPr txBox="1"/>
          <p:nvPr/>
        </p:nvSpPr>
        <p:spPr>
          <a:xfrm>
            <a:off x="5406624" y="1803714"/>
            <a:ext cx="673582" cy="246221"/>
          </a:xfrm>
          <a:prstGeom prst="rect">
            <a:avLst/>
          </a:prstGeom>
          <a:noFill/>
        </p:spPr>
        <p:txBody>
          <a:bodyPr wrap="none" rtlCol="0">
            <a:spAutoFit/>
          </a:bodyPr>
          <a:lstStyle/>
          <a:p>
            <a:r>
              <a:rPr lang="en-US" sz="1000" dirty="0">
                <a:solidFill>
                  <a:prstClr val="black"/>
                </a:solidFill>
                <a:latin typeface="Comic Sans MS" panose="030F0702030302020204" pitchFamily="66" charset="0"/>
              </a:rPr>
              <a:t>1200 BC</a:t>
            </a:r>
          </a:p>
        </p:txBody>
      </p:sp>
      <p:sp>
        <p:nvSpPr>
          <p:cNvPr id="112" name="TextBox 111"/>
          <p:cNvSpPr txBox="1"/>
          <p:nvPr/>
        </p:nvSpPr>
        <p:spPr>
          <a:xfrm>
            <a:off x="7237901" y="1786416"/>
            <a:ext cx="652743" cy="246221"/>
          </a:xfrm>
          <a:prstGeom prst="rect">
            <a:avLst/>
          </a:prstGeom>
          <a:noFill/>
        </p:spPr>
        <p:txBody>
          <a:bodyPr wrap="none" rtlCol="0">
            <a:spAutoFit/>
          </a:bodyPr>
          <a:lstStyle/>
          <a:p>
            <a:r>
              <a:rPr lang="en-US" sz="1000" dirty="0">
                <a:solidFill>
                  <a:prstClr val="black"/>
                </a:solidFill>
                <a:latin typeface="Comic Sans MS" panose="030F0702030302020204" pitchFamily="66" charset="0"/>
              </a:rPr>
              <a:t>1100 BC</a:t>
            </a:r>
          </a:p>
        </p:txBody>
      </p:sp>
      <p:grpSp>
        <p:nvGrpSpPr>
          <p:cNvPr id="118" name="Group 117"/>
          <p:cNvGrpSpPr/>
          <p:nvPr/>
        </p:nvGrpSpPr>
        <p:grpSpPr>
          <a:xfrm>
            <a:off x="1812902" y="2021051"/>
            <a:ext cx="6416698" cy="4293355"/>
            <a:chOff x="1812902" y="2163094"/>
            <a:chExt cx="6416698" cy="4293355"/>
          </a:xfrm>
        </p:grpSpPr>
        <p:cxnSp>
          <p:nvCxnSpPr>
            <p:cNvPr id="106" name="Straight Connector 105"/>
            <p:cNvCxnSpPr/>
            <p:nvPr/>
          </p:nvCxnSpPr>
          <p:spPr>
            <a:xfrm flipH="1">
              <a:off x="1812902" y="2163094"/>
              <a:ext cx="2135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2716895" y="2163094"/>
              <a:ext cx="2135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3618525"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545901"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5457822"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6351072"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7276964"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8198338"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2270102" y="2040594"/>
            <a:ext cx="6416698" cy="4293355"/>
            <a:chOff x="1812902" y="2163094"/>
            <a:chExt cx="6416698" cy="4293355"/>
          </a:xfrm>
        </p:grpSpPr>
        <p:cxnSp>
          <p:nvCxnSpPr>
            <p:cNvPr id="120" name="Straight Connector 119"/>
            <p:cNvCxnSpPr/>
            <p:nvPr/>
          </p:nvCxnSpPr>
          <p:spPr>
            <a:xfrm flipH="1">
              <a:off x="1812902" y="2163094"/>
              <a:ext cx="2135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2716895" y="2163094"/>
              <a:ext cx="2135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3618525"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545901"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5457822"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6351072"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7276964"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8198338"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76" name="Rectangle 75"/>
          <p:cNvSpPr/>
          <p:nvPr/>
        </p:nvSpPr>
        <p:spPr>
          <a:xfrm>
            <a:off x="2291454" y="5041427"/>
            <a:ext cx="731520"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8" name="TextBox 127"/>
          <p:cNvSpPr txBox="1"/>
          <p:nvPr/>
        </p:nvSpPr>
        <p:spPr>
          <a:xfrm>
            <a:off x="2986885" y="4998893"/>
            <a:ext cx="646331" cy="276999"/>
          </a:xfrm>
          <a:prstGeom prst="rect">
            <a:avLst/>
          </a:prstGeom>
          <a:noFill/>
        </p:spPr>
        <p:txBody>
          <a:bodyPr wrap="none" rtlCol="0">
            <a:spAutoFit/>
          </a:bodyPr>
          <a:lstStyle/>
          <a:p>
            <a:r>
              <a:rPr lang="en-US" sz="1200" dirty="0">
                <a:solidFill>
                  <a:prstClr val="black"/>
                </a:solidFill>
              </a:rPr>
              <a:t>Othniel</a:t>
            </a:r>
          </a:p>
        </p:txBody>
      </p:sp>
      <p:pic>
        <p:nvPicPr>
          <p:cNvPr id="129" name="Picture 1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500" y="5760266"/>
            <a:ext cx="220992" cy="220992"/>
          </a:xfrm>
          <a:prstGeom prst="rect">
            <a:avLst/>
          </a:prstGeom>
        </p:spPr>
      </p:pic>
      <p:sp>
        <p:nvSpPr>
          <p:cNvPr id="130" name="TextBox 129"/>
          <p:cNvSpPr txBox="1"/>
          <p:nvPr/>
        </p:nvSpPr>
        <p:spPr>
          <a:xfrm>
            <a:off x="3490639" y="5957813"/>
            <a:ext cx="1097272" cy="400110"/>
          </a:xfrm>
          <a:prstGeom prst="rect">
            <a:avLst/>
          </a:prstGeom>
          <a:noFill/>
        </p:spPr>
        <p:txBody>
          <a:bodyPr wrap="square" rtlCol="0">
            <a:spAutoFit/>
          </a:bodyPr>
          <a:lstStyle/>
          <a:p>
            <a:pPr algn="ctr"/>
            <a:r>
              <a:rPr lang="en-US" sz="1000" dirty="0">
                <a:solidFill>
                  <a:prstClr val="black"/>
                </a:solidFill>
              </a:rPr>
              <a:t>Battle of Kadesh</a:t>
            </a:r>
          </a:p>
          <a:p>
            <a:pPr algn="ctr"/>
            <a:r>
              <a:rPr lang="en-US" sz="1000" dirty="0">
                <a:solidFill>
                  <a:prstClr val="black"/>
                </a:solidFill>
              </a:rPr>
              <a:t>Egypt-Hittites</a:t>
            </a:r>
          </a:p>
        </p:txBody>
      </p:sp>
      <p:pic>
        <p:nvPicPr>
          <p:cNvPr id="131" name="Picture 1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0864" y="5795544"/>
            <a:ext cx="220992" cy="220992"/>
          </a:xfrm>
          <a:prstGeom prst="rect">
            <a:avLst/>
          </a:prstGeom>
        </p:spPr>
      </p:pic>
      <p:sp>
        <p:nvSpPr>
          <p:cNvPr id="132" name="TextBox 131"/>
          <p:cNvSpPr txBox="1"/>
          <p:nvPr/>
        </p:nvSpPr>
        <p:spPr>
          <a:xfrm>
            <a:off x="4878148" y="5947432"/>
            <a:ext cx="772969" cy="246221"/>
          </a:xfrm>
          <a:prstGeom prst="rect">
            <a:avLst/>
          </a:prstGeom>
          <a:noFill/>
        </p:spPr>
        <p:txBody>
          <a:bodyPr wrap="none" rtlCol="0">
            <a:spAutoFit/>
          </a:bodyPr>
          <a:lstStyle/>
          <a:p>
            <a:pPr algn="ctr"/>
            <a:r>
              <a:rPr lang="en-US" sz="1000" dirty="0" err="1">
                <a:solidFill>
                  <a:prstClr val="black"/>
                </a:solidFill>
              </a:rPr>
              <a:t>Merneptah</a:t>
            </a:r>
            <a:endParaRPr lang="en-US" sz="1000" dirty="0">
              <a:solidFill>
                <a:prstClr val="black"/>
              </a:solidFill>
            </a:endParaRPr>
          </a:p>
        </p:txBody>
      </p:sp>
      <p:sp>
        <p:nvSpPr>
          <p:cNvPr id="133" name="TextBox 132"/>
          <p:cNvSpPr txBox="1"/>
          <p:nvPr/>
        </p:nvSpPr>
        <p:spPr>
          <a:xfrm>
            <a:off x="6119285" y="5966078"/>
            <a:ext cx="856325" cy="400110"/>
          </a:xfrm>
          <a:prstGeom prst="rect">
            <a:avLst/>
          </a:prstGeom>
          <a:noFill/>
        </p:spPr>
        <p:txBody>
          <a:bodyPr wrap="none" rtlCol="0">
            <a:spAutoFit/>
          </a:bodyPr>
          <a:lstStyle/>
          <a:p>
            <a:pPr algn="ctr"/>
            <a:r>
              <a:rPr lang="en-US" sz="1000" dirty="0">
                <a:solidFill>
                  <a:prstClr val="black"/>
                </a:solidFill>
              </a:rPr>
              <a:t>Sea People</a:t>
            </a:r>
          </a:p>
          <a:p>
            <a:pPr algn="ctr"/>
            <a:r>
              <a:rPr lang="en-US" sz="1000" dirty="0">
                <a:solidFill>
                  <a:prstClr val="black"/>
                </a:solidFill>
              </a:rPr>
              <a:t>Vs Ramses III</a:t>
            </a:r>
          </a:p>
        </p:txBody>
      </p:sp>
      <p:pic>
        <p:nvPicPr>
          <p:cNvPr id="134" name="Picture 1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0343" y="5790450"/>
            <a:ext cx="220992" cy="220992"/>
          </a:xfrm>
          <a:prstGeom prst="rect">
            <a:avLst/>
          </a:prstGeom>
        </p:spPr>
      </p:pic>
      <p:sp>
        <p:nvSpPr>
          <p:cNvPr id="136" name="Rounded Rectangle 135"/>
          <p:cNvSpPr/>
          <p:nvPr/>
        </p:nvSpPr>
        <p:spPr>
          <a:xfrm>
            <a:off x="122981" y="5797414"/>
            <a:ext cx="1582344" cy="523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7" name="TextBox 136"/>
          <p:cNvSpPr txBox="1"/>
          <p:nvPr/>
        </p:nvSpPr>
        <p:spPr>
          <a:xfrm>
            <a:off x="133294" y="5889440"/>
            <a:ext cx="1582344" cy="307777"/>
          </a:xfrm>
          <a:prstGeom prst="rect">
            <a:avLst/>
          </a:prstGeom>
          <a:noFill/>
        </p:spPr>
        <p:txBody>
          <a:bodyPr wrap="square" rtlCol="0">
            <a:spAutoFit/>
          </a:bodyPr>
          <a:lstStyle/>
          <a:p>
            <a:pPr algn="ctr"/>
            <a:r>
              <a:rPr lang="en-US" sz="1400" b="1" dirty="0">
                <a:solidFill>
                  <a:prstClr val="black"/>
                </a:solidFill>
              </a:rPr>
              <a:t>Egypt</a:t>
            </a:r>
            <a:r>
              <a:rPr lang="en-US" sz="1400" dirty="0">
                <a:solidFill>
                  <a:prstClr val="black"/>
                </a:solidFill>
              </a:rPr>
              <a:t>:</a:t>
            </a:r>
          </a:p>
        </p:txBody>
      </p:sp>
      <p:sp>
        <p:nvSpPr>
          <p:cNvPr id="138" name="TextBox 137"/>
          <p:cNvSpPr txBox="1"/>
          <p:nvPr/>
        </p:nvSpPr>
        <p:spPr>
          <a:xfrm>
            <a:off x="1762239" y="5185235"/>
            <a:ext cx="1133387" cy="276999"/>
          </a:xfrm>
          <a:prstGeom prst="rect">
            <a:avLst/>
          </a:prstGeom>
          <a:noFill/>
        </p:spPr>
        <p:txBody>
          <a:bodyPr wrap="none" rtlCol="0">
            <a:spAutoFit/>
          </a:bodyPr>
          <a:lstStyle>
            <a:defPPr>
              <a:defRPr lang="en-US"/>
            </a:defPPr>
            <a:lvl1pPr>
              <a:defRPr sz="1200"/>
            </a:lvl1pPr>
          </a:lstStyle>
          <a:p>
            <a:r>
              <a:rPr lang="en-US" dirty="0">
                <a:solidFill>
                  <a:srgbClr val="C00000"/>
                </a:solidFill>
              </a:rPr>
              <a:t>Mesopotamian</a:t>
            </a:r>
          </a:p>
        </p:txBody>
      </p:sp>
      <p:sp>
        <p:nvSpPr>
          <p:cNvPr id="139" name="Rectangle 138"/>
          <p:cNvSpPr/>
          <p:nvPr/>
        </p:nvSpPr>
        <p:spPr>
          <a:xfrm>
            <a:off x="3397294" y="4522756"/>
            <a:ext cx="1463040"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0" name="TextBox 139"/>
          <p:cNvSpPr txBox="1"/>
          <p:nvPr/>
        </p:nvSpPr>
        <p:spPr>
          <a:xfrm>
            <a:off x="4822777" y="4475699"/>
            <a:ext cx="500458" cy="276999"/>
          </a:xfrm>
          <a:prstGeom prst="rect">
            <a:avLst/>
          </a:prstGeom>
          <a:noFill/>
        </p:spPr>
        <p:txBody>
          <a:bodyPr wrap="none" rtlCol="0">
            <a:spAutoFit/>
          </a:bodyPr>
          <a:lstStyle/>
          <a:p>
            <a:r>
              <a:rPr lang="en-US" sz="1200" dirty="0">
                <a:solidFill>
                  <a:prstClr val="black"/>
                </a:solidFill>
              </a:rPr>
              <a:t>Ehud</a:t>
            </a:r>
          </a:p>
        </p:txBody>
      </p:sp>
      <p:sp>
        <p:nvSpPr>
          <p:cNvPr id="141" name="Trapezoid 140"/>
          <p:cNvSpPr/>
          <p:nvPr/>
        </p:nvSpPr>
        <p:spPr>
          <a:xfrm>
            <a:off x="3072789" y="4522756"/>
            <a:ext cx="329184" cy="182880"/>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2" name="Rectangle 141"/>
          <p:cNvSpPr/>
          <p:nvPr/>
        </p:nvSpPr>
        <p:spPr>
          <a:xfrm>
            <a:off x="5175937" y="4277496"/>
            <a:ext cx="731520"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3" name="Trapezoid 142"/>
          <p:cNvSpPr/>
          <p:nvPr/>
        </p:nvSpPr>
        <p:spPr>
          <a:xfrm>
            <a:off x="4814804" y="4285290"/>
            <a:ext cx="365760" cy="182880"/>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4" name="TextBox 143"/>
          <p:cNvSpPr txBox="1"/>
          <p:nvPr/>
        </p:nvSpPr>
        <p:spPr>
          <a:xfrm>
            <a:off x="5844739" y="4238231"/>
            <a:ext cx="721736" cy="276999"/>
          </a:xfrm>
          <a:prstGeom prst="rect">
            <a:avLst/>
          </a:prstGeom>
          <a:noFill/>
        </p:spPr>
        <p:txBody>
          <a:bodyPr wrap="none" rtlCol="0">
            <a:spAutoFit/>
          </a:bodyPr>
          <a:lstStyle/>
          <a:p>
            <a:r>
              <a:rPr lang="en-US" sz="1200" dirty="0">
                <a:solidFill>
                  <a:prstClr val="black"/>
                </a:solidFill>
              </a:rPr>
              <a:t>Deborah</a:t>
            </a:r>
          </a:p>
        </p:txBody>
      </p:sp>
      <p:sp>
        <p:nvSpPr>
          <p:cNvPr id="145" name="TextBox 144"/>
          <p:cNvSpPr txBox="1"/>
          <p:nvPr/>
        </p:nvSpPr>
        <p:spPr>
          <a:xfrm>
            <a:off x="2858034" y="4291691"/>
            <a:ext cx="551754" cy="276999"/>
          </a:xfrm>
          <a:prstGeom prst="rect">
            <a:avLst/>
          </a:prstGeom>
          <a:noFill/>
        </p:spPr>
        <p:txBody>
          <a:bodyPr wrap="none" rtlCol="0">
            <a:spAutoFit/>
          </a:bodyPr>
          <a:lstStyle>
            <a:defPPr>
              <a:defRPr lang="en-US"/>
            </a:defPPr>
            <a:lvl1pPr>
              <a:defRPr sz="1200"/>
            </a:lvl1pPr>
          </a:lstStyle>
          <a:p>
            <a:r>
              <a:rPr lang="en-US" dirty="0" smtClean="0">
                <a:solidFill>
                  <a:srgbClr val="C00000"/>
                </a:solidFill>
              </a:rPr>
              <a:t>Moab</a:t>
            </a:r>
            <a:endParaRPr lang="en-US" dirty="0">
              <a:solidFill>
                <a:srgbClr val="C00000"/>
              </a:solidFill>
            </a:endParaRPr>
          </a:p>
        </p:txBody>
      </p:sp>
      <p:sp>
        <p:nvSpPr>
          <p:cNvPr id="146" name="TextBox 145"/>
          <p:cNvSpPr txBox="1"/>
          <p:nvPr/>
        </p:nvSpPr>
        <p:spPr>
          <a:xfrm>
            <a:off x="4337748" y="4044101"/>
            <a:ext cx="870688" cy="276999"/>
          </a:xfrm>
          <a:prstGeom prst="rect">
            <a:avLst/>
          </a:prstGeom>
          <a:noFill/>
        </p:spPr>
        <p:txBody>
          <a:bodyPr wrap="none" rtlCol="0">
            <a:spAutoFit/>
          </a:bodyPr>
          <a:lstStyle>
            <a:defPPr>
              <a:defRPr lang="en-US"/>
            </a:defPPr>
            <a:lvl1pPr>
              <a:defRPr sz="1200"/>
            </a:lvl1pPr>
          </a:lstStyle>
          <a:p>
            <a:r>
              <a:rPr lang="en-US" dirty="0" smtClean="0">
                <a:solidFill>
                  <a:srgbClr val="C00000"/>
                </a:solidFill>
              </a:rPr>
              <a:t>Canaanites</a:t>
            </a:r>
            <a:endParaRPr lang="en-US" dirty="0">
              <a:solidFill>
                <a:srgbClr val="C00000"/>
              </a:solidFill>
            </a:endParaRPr>
          </a:p>
        </p:txBody>
      </p:sp>
      <p:sp>
        <p:nvSpPr>
          <p:cNvPr id="147" name="Trapezoid 146"/>
          <p:cNvSpPr/>
          <p:nvPr/>
        </p:nvSpPr>
        <p:spPr>
          <a:xfrm>
            <a:off x="5921170" y="3999715"/>
            <a:ext cx="128016" cy="182880"/>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8" name="Rectangle 147"/>
          <p:cNvSpPr/>
          <p:nvPr/>
        </p:nvSpPr>
        <p:spPr>
          <a:xfrm>
            <a:off x="6060817" y="3998732"/>
            <a:ext cx="731520"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9" name="TextBox 148"/>
          <p:cNvSpPr txBox="1"/>
          <p:nvPr/>
        </p:nvSpPr>
        <p:spPr>
          <a:xfrm>
            <a:off x="6737940" y="3952811"/>
            <a:ext cx="636713" cy="276999"/>
          </a:xfrm>
          <a:prstGeom prst="rect">
            <a:avLst/>
          </a:prstGeom>
          <a:noFill/>
        </p:spPr>
        <p:txBody>
          <a:bodyPr wrap="none" rtlCol="0">
            <a:spAutoFit/>
          </a:bodyPr>
          <a:lstStyle/>
          <a:p>
            <a:r>
              <a:rPr lang="en-US" sz="1200" dirty="0">
                <a:solidFill>
                  <a:prstClr val="black"/>
                </a:solidFill>
              </a:rPr>
              <a:t>Gideon</a:t>
            </a:r>
          </a:p>
        </p:txBody>
      </p:sp>
      <p:sp>
        <p:nvSpPr>
          <p:cNvPr id="150" name="Rectangle 149"/>
          <p:cNvSpPr/>
          <p:nvPr/>
        </p:nvSpPr>
        <p:spPr>
          <a:xfrm>
            <a:off x="6873301" y="3752383"/>
            <a:ext cx="411480"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1" name="Rectangle 150"/>
          <p:cNvSpPr/>
          <p:nvPr/>
        </p:nvSpPr>
        <p:spPr>
          <a:xfrm>
            <a:off x="6866330" y="2812018"/>
            <a:ext cx="411480"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2" name="TextBox 151"/>
          <p:cNvSpPr txBox="1"/>
          <p:nvPr/>
        </p:nvSpPr>
        <p:spPr>
          <a:xfrm>
            <a:off x="7248519" y="3713657"/>
            <a:ext cx="437107" cy="276999"/>
          </a:xfrm>
          <a:prstGeom prst="rect">
            <a:avLst/>
          </a:prstGeom>
          <a:noFill/>
        </p:spPr>
        <p:txBody>
          <a:bodyPr wrap="none" rtlCol="0">
            <a:spAutoFit/>
          </a:bodyPr>
          <a:lstStyle/>
          <a:p>
            <a:r>
              <a:rPr lang="en-US" sz="1200" dirty="0" err="1">
                <a:solidFill>
                  <a:prstClr val="black"/>
                </a:solidFill>
              </a:rPr>
              <a:t>Tola</a:t>
            </a:r>
            <a:endParaRPr lang="en-US" sz="1200" dirty="0">
              <a:solidFill>
                <a:prstClr val="black"/>
              </a:solidFill>
            </a:endParaRPr>
          </a:p>
        </p:txBody>
      </p:sp>
      <p:sp>
        <p:nvSpPr>
          <p:cNvPr id="153" name="TextBox 152"/>
          <p:cNvSpPr txBox="1"/>
          <p:nvPr/>
        </p:nvSpPr>
        <p:spPr>
          <a:xfrm>
            <a:off x="7269150" y="2764961"/>
            <a:ext cx="396262" cy="276999"/>
          </a:xfrm>
          <a:prstGeom prst="rect">
            <a:avLst/>
          </a:prstGeom>
          <a:noFill/>
        </p:spPr>
        <p:txBody>
          <a:bodyPr wrap="none" rtlCol="0">
            <a:spAutoFit/>
          </a:bodyPr>
          <a:lstStyle/>
          <a:p>
            <a:r>
              <a:rPr lang="en-US" sz="1200" dirty="0">
                <a:solidFill>
                  <a:prstClr val="black"/>
                </a:solidFill>
              </a:rPr>
              <a:t>Jair</a:t>
            </a:r>
          </a:p>
        </p:txBody>
      </p:sp>
      <p:sp>
        <p:nvSpPr>
          <p:cNvPr id="154" name="Rectangle 153"/>
          <p:cNvSpPr/>
          <p:nvPr/>
        </p:nvSpPr>
        <p:spPr>
          <a:xfrm>
            <a:off x="4833513" y="4923088"/>
            <a:ext cx="182880"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5" name="Trapezoid 154"/>
          <p:cNvSpPr/>
          <p:nvPr/>
        </p:nvSpPr>
        <p:spPr>
          <a:xfrm>
            <a:off x="4749729" y="4923554"/>
            <a:ext cx="146304" cy="182880"/>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6" name="TextBox 155"/>
          <p:cNvSpPr txBox="1"/>
          <p:nvPr/>
        </p:nvSpPr>
        <p:spPr>
          <a:xfrm>
            <a:off x="4435050" y="5051657"/>
            <a:ext cx="814518" cy="276999"/>
          </a:xfrm>
          <a:prstGeom prst="rect">
            <a:avLst/>
          </a:prstGeom>
          <a:noFill/>
        </p:spPr>
        <p:txBody>
          <a:bodyPr wrap="none" rtlCol="0">
            <a:spAutoFit/>
          </a:bodyPr>
          <a:lstStyle>
            <a:defPPr>
              <a:defRPr lang="en-US"/>
            </a:defPPr>
            <a:lvl1pPr>
              <a:defRPr sz="1200"/>
            </a:lvl1pPr>
          </a:lstStyle>
          <a:p>
            <a:r>
              <a:rPr lang="en-US" dirty="0" smtClean="0">
                <a:solidFill>
                  <a:srgbClr val="C00000"/>
                </a:solidFill>
              </a:rPr>
              <a:t>Philistines</a:t>
            </a:r>
            <a:endParaRPr lang="en-US" dirty="0">
              <a:solidFill>
                <a:srgbClr val="C00000"/>
              </a:solidFill>
            </a:endParaRPr>
          </a:p>
        </p:txBody>
      </p:sp>
      <p:sp>
        <p:nvSpPr>
          <p:cNvPr id="157" name="TextBox 156"/>
          <p:cNvSpPr txBox="1"/>
          <p:nvPr/>
        </p:nvSpPr>
        <p:spPr>
          <a:xfrm>
            <a:off x="4978281" y="4883837"/>
            <a:ext cx="798937" cy="276999"/>
          </a:xfrm>
          <a:prstGeom prst="rect">
            <a:avLst/>
          </a:prstGeom>
          <a:noFill/>
        </p:spPr>
        <p:txBody>
          <a:bodyPr wrap="none" rtlCol="0">
            <a:spAutoFit/>
          </a:bodyPr>
          <a:lstStyle/>
          <a:p>
            <a:r>
              <a:rPr lang="en-US" sz="1200" dirty="0">
                <a:solidFill>
                  <a:prstClr val="black"/>
                </a:solidFill>
              </a:rPr>
              <a:t>Shamgar?</a:t>
            </a:r>
          </a:p>
        </p:txBody>
      </p:sp>
      <p:sp>
        <p:nvSpPr>
          <p:cNvPr id="158" name="Rectangle 157"/>
          <p:cNvSpPr/>
          <p:nvPr/>
        </p:nvSpPr>
        <p:spPr>
          <a:xfrm>
            <a:off x="7450307" y="2524210"/>
            <a:ext cx="109728"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Trapezoid 158"/>
          <p:cNvSpPr/>
          <p:nvPr/>
        </p:nvSpPr>
        <p:spPr>
          <a:xfrm>
            <a:off x="7259671" y="2530879"/>
            <a:ext cx="182880" cy="182880"/>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TextBox 159"/>
          <p:cNvSpPr txBox="1"/>
          <p:nvPr/>
        </p:nvSpPr>
        <p:spPr>
          <a:xfrm>
            <a:off x="5564301" y="3769606"/>
            <a:ext cx="843436" cy="276999"/>
          </a:xfrm>
          <a:prstGeom prst="rect">
            <a:avLst/>
          </a:prstGeom>
          <a:noFill/>
        </p:spPr>
        <p:txBody>
          <a:bodyPr wrap="none" rtlCol="0">
            <a:spAutoFit/>
          </a:bodyPr>
          <a:lstStyle>
            <a:defPPr>
              <a:defRPr lang="en-US"/>
            </a:defPPr>
            <a:lvl1pPr>
              <a:defRPr sz="1200"/>
            </a:lvl1pPr>
          </a:lstStyle>
          <a:p>
            <a:r>
              <a:rPr lang="en-US" dirty="0" smtClean="0">
                <a:solidFill>
                  <a:srgbClr val="C00000"/>
                </a:solidFill>
              </a:rPr>
              <a:t>Midianites</a:t>
            </a:r>
            <a:endParaRPr lang="en-US" dirty="0">
              <a:solidFill>
                <a:srgbClr val="C00000"/>
              </a:solidFill>
            </a:endParaRPr>
          </a:p>
        </p:txBody>
      </p:sp>
      <p:sp>
        <p:nvSpPr>
          <p:cNvPr id="161" name="TextBox 160"/>
          <p:cNvSpPr txBox="1"/>
          <p:nvPr/>
        </p:nvSpPr>
        <p:spPr>
          <a:xfrm>
            <a:off x="6780871" y="2077331"/>
            <a:ext cx="953979" cy="461665"/>
          </a:xfrm>
          <a:prstGeom prst="rect">
            <a:avLst/>
          </a:prstGeom>
          <a:noFill/>
        </p:spPr>
        <p:txBody>
          <a:bodyPr wrap="none" rtlCol="0">
            <a:spAutoFit/>
          </a:bodyPr>
          <a:lstStyle>
            <a:defPPr>
              <a:defRPr lang="en-US"/>
            </a:defPPr>
            <a:lvl1pPr>
              <a:defRPr sz="1200"/>
            </a:lvl1pPr>
          </a:lstStyle>
          <a:p>
            <a:r>
              <a:rPr lang="en-US" dirty="0" smtClean="0">
                <a:solidFill>
                  <a:srgbClr val="C00000"/>
                </a:solidFill>
              </a:rPr>
              <a:t>Ammonites</a:t>
            </a:r>
          </a:p>
          <a:p>
            <a:r>
              <a:rPr lang="en-US" dirty="0" smtClean="0">
                <a:solidFill>
                  <a:srgbClr val="C00000"/>
                </a:solidFill>
              </a:rPr>
              <a:t>&amp; Philistines</a:t>
            </a:r>
            <a:endParaRPr lang="en-US" dirty="0">
              <a:solidFill>
                <a:srgbClr val="C00000"/>
              </a:solidFill>
            </a:endParaRPr>
          </a:p>
        </p:txBody>
      </p:sp>
      <p:sp>
        <p:nvSpPr>
          <p:cNvPr id="162" name="TextBox 161"/>
          <p:cNvSpPr txBox="1"/>
          <p:nvPr/>
        </p:nvSpPr>
        <p:spPr>
          <a:xfrm>
            <a:off x="7504369" y="2483819"/>
            <a:ext cx="755528" cy="276999"/>
          </a:xfrm>
          <a:prstGeom prst="rect">
            <a:avLst/>
          </a:prstGeom>
          <a:noFill/>
        </p:spPr>
        <p:txBody>
          <a:bodyPr wrap="none" rtlCol="0">
            <a:spAutoFit/>
          </a:bodyPr>
          <a:lstStyle/>
          <a:p>
            <a:r>
              <a:rPr lang="en-US" sz="1200" dirty="0">
                <a:solidFill>
                  <a:prstClr val="black"/>
                </a:solidFill>
              </a:rPr>
              <a:t>Jephthah</a:t>
            </a:r>
          </a:p>
        </p:txBody>
      </p:sp>
      <p:sp>
        <p:nvSpPr>
          <p:cNvPr id="163" name="Rectangle 162"/>
          <p:cNvSpPr/>
          <p:nvPr/>
        </p:nvSpPr>
        <p:spPr>
          <a:xfrm>
            <a:off x="7555817" y="5396230"/>
            <a:ext cx="109728"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TextBox 163"/>
          <p:cNvSpPr txBox="1"/>
          <p:nvPr/>
        </p:nvSpPr>
        <p:spPr>
          <a:xfrm>
            <a:off x="7609879" y="5355839"/>
            <a:ext cx="513410" cy="276999"/>
          </a:xfrm>
          <a:prstGeom prst="rect">
            <a:avLst/>
          </a:prstGeom>
          <a:noFill/>
        </p:spPr>
        <p:txBody>
          <a:bodyPr wrap="none" rtlCol="0">
            <a:spAutoFit/>
          </a:bodyPr>
          <a:lstStyle/>
          <a:p>
            <a:r>
              <a:rPr lang="en-US" sz="1200" dirty="0" err="1">
                <a:solidFill>
                  <a:prstClr val="black"/>
                </a:solidFill>
              </a:rPr>
              <a:t>Ibzan</a:t>
            </a:r>
            <a:endParaRPr lang="en-US" sz="1200" dirty="0">
              <a:solidFill>
                <a:prstClr val="black"/>
              </a:solidFill>
            </a:endParaRPr>
          </a:p>
        </p:txBody>
      </p:sp>
      <p:sp>
        <p:nvSpPr>
          <p:cNvPr id="165" name="Rectangle 164"/>
          <p:cNvSpPr/>
          <p:nvPr/>
        </p:nvSpPr>
        <p:spPr>
          <a:xfrm>
            <a:off x="7708217" y="3462024"/>
            <a:ext cx="109728"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TextBox 165"/>
          <p:cNvSpPr txBox="1"/>
          <p:nvPr/>
        </p:nvSpPr>
        <p:spPr>
          <a:xfrm>
            <a:off x="7762279" y="3421637"/>
            <a:ext cx="457176" cy="276999"/>
          </a:xfrm>
          <a:prstGeom prst="rect">
            <a:avLst/>
          </a:prstGeom>
          <a:noFill/>
        </p:spPr>
        <p:txBody>
          <a:bodyPr wrap="none" rtlCol="0">
            <a:spAutoFit/>
          </a:bodyPr>
          <a:lstStyle/>
          <a:p>
            <a:r>
              <a:rPr lang="en-US" sz="1200" dirty="0">
                <a:solidFill>
                  <a:prstClr val="black"/>
                </a:solidFill>
              </a:rPr>
              <a:t>Elon</a:t>
            </a:r>
          </a:p>
        </p:txBody>
      </p:sp>
      <p:sp>
        <p:nvSpPr>
          <p:cNvPr id="167" name="Rectangle 166"/>
          <p:cNvSpPr/>
          <p:nvPr/>
        </p:nvSpPr>
        <p:spPr>
          <a:xfrm>
            <a:off x="7837172" y="3700390"/>
            <a:ext cx="109728"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TextBox 167"/>
          <p:cNvSpPr txBox="1"/>
          <p:nvPr/>
        </p:nvSpPr>
        <p:spPr>
          <a:xfrm>
            <a:off x="7891234" y="3659999"/>
            <a:ext cx="596638" cy="276999"/>
          </a:xfrm>
          <a:prstGeom prst="rect">
            <a:avLst/>
          </a:prstGeom>
          <a:noFill/>
        </p:spPr>
        <p:txBody>
          <a:bodyPr wrap="none" rtlCol="0">
            <a:spAutoFit/>
          </a:bodyPr>
          <a:lstStyle/>
          <a:p>
            <a:r>
              <a:rPr lang="en-US" sz="1200" dirty="0">
                <a:solidFill>
                  <a:prstClr val="black"/>
                </a:solidFill>
              </a:rPr>
              <a:t>Abdon</a:t>
            </a:r>
          </a:p>
        </p:txBody>
      </p:sp>
      <p:sp>
        <p:nvSpPr>
          <p:cNvPr id="169" name="Rectangle 168"/>
          <p:cNvSpPr/>
          <p:nvPr/>
        </p:nvSpPr>
        <p:spPr>
          <a:xfrm>
            <a:off x="7468692" y="4801937"/>
            <a:ext cx="365760"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0" name="TextBox 169"/>
          <p:cNvSpPr txBox="1"/>
          <p:nvPr/>
        </p:nvSpPr>
        <p:spPr>
          <a:xfrm>
            <a:off x="7770899" y="4760687"/>
            <a:ext cx="675185" cy="276999"/>
          </a:xfrm>
          <a:prstGeom prst="rect">
            <a:avLst/>
          </a:prstGeom>
          <a:noFill/>
        </p:spPr>
        <p:txBody>
          <a:bodyPr wrap="none" rtlCol="0">
            <a:spAutoFit/>
          </a:bodyPr>
          <a:lstStyle/>
          <a:p>
            <a:r>
              <a:rPr lang="en-US" sz="1200" dirty="0">
                <a:solidFill>
                  <a:prstClr val="black"/>
                </a:solidFill>
              </a:rPr>
              <a:t>Samson</a:t>
            </a:r>
          </a:p>
        </p:txBody>
      </p:sp>
      <p:sp>
        <p:nvSpPr>
          <p:cNvPr id="171" name="Trapezoid 170"/>
          <p:cNvSpPr/>
          <p:nvPr/>
        </p:nvSpPr>
        <p:spPr>
          <a:xfrm>
            <a:off x="6740044" y="4815250"/>
            <a:ext cx="731520" cy="182880"/>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TextBox 171"/>
          <p:cNvSpPr txBox="1"/>
          <p:nvPr/>
        </p:nvSpPr>
        <p:spPr>
          <a:xfrm>
            <a:off x="6650436" y="4596479"/>
            <a:ext cx="814518" cy="276999"/>
          </a:xfrm>
          <a:prstGeom prst="rect">
            <a:avLst/>
          </a:prstGeom>
          <a:noFill/>
        </p:spPr>
        <p:txBody>
          <a:bodyPr wrap="none" rtlCol="0">
            <a:spAutoFit/>
          </a:bodyPr>
          <a:lstStyle>
            <a:defPPr>
              <a:defRPr lang="en-US"/>
            </a:defPPr>
            <a:lvl1pPr>
              <a:defRPr sz="1200"/>
            </a:lvl1pPr>
          </a:lstStyle>
          <a:p>
            <a:r>
              <a:rPr lang="en-US" dirty="0" smtClean="0">
                <a:solidFill>
                  <a:srgbClr val="C00000"/>
                </a:solidFill>
              </a:rPr>
              <a:t>Philistines</a:t>
            </a:r>
            <a:endParaRPr lang="en-US" dirty="0">
              <a:solidFill>
                <a:srgbClr val="C00000"/>
              </a:solidFill>
            </a:endParaRPr>
          </a:p>
        </p:txBody>
      </p:sp>
      <p:sp>
        <p:nvSpPr>
          <p:cNvPr id="173" name="Rectangle 172"/>
          <p:cNvSpPr/>
          <p:nvPr/>
        </p:nvSpPr>
        <p:spPr>
          <a:xfrm>
            <a:off x="6654856" y="3105202"/>
            <a:ext cx="731520" cy="18288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5" name="Rectangle 174"/>
          <p:cNvSpPr/>
          <p:nvPr/>
        </p:nvSpPr>
        <p:spPr>
          <a:xfrm>
            <a:off x="7386376" y="3104645"/>
            <a:ext cx="1097280" cy="18288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6" name="TextBox 175"/>
          <p:cNvSpPr txBox="1"/>
          <p:nvPr/>
        </p:nvSpPr>
        <p:spPr>
          <a:xfrm>
            <a:off x="6819680" y="3089015"/>
            <a:ext cx="330540" cy="276999"/>
          </a:xfrm>
          <a:prstGeom prst="rect">
            <a:avLst/>
          </a:prstGeom>
          <a:noFill/>
        </p:spPr>
        <p:txBody>
          <a:bodyPr wrap="none" rtlCol="0">
            <a:spAutoFit/>
          </a:bodyPr>
          <a:lstStyle/>
          <a:p>
            <a:r>
              <a:rPr lang="en-US" sz="1200" dirty="0">
                <a:solidFill>
                  <a:prstClr val="black"/>
                </a:solidFill>
              </a:rPr>
              <a:t>Eli</a:t>
            </a:r>
          </a:p>
        </p:txBody>
      </p:sp>
      <p:sp>
        <p:nvSpPr>
          <p:cNvPr id="177" name="TextBox 176"/>
          <p:cNvSpPr txBox="1"/>
          <p:nvPr/>
        </p:nvSpPr>
        <p:spPr>
          <a:xfrm>
            <a:off x="7594369" y="3065405"/>
            <a:ext cx="644728" cy="276999"/>
          </a:xfrm>
          <a:prstGeom prst="rect">
            <a:avLst/>
          </a:prstGeom>
          <a:noFill/>
        </p:spPr>
        <p:txBody>
          <a:bodyPr wrap="none" rtlCol="0">
            <a:spAutoFit/>
          </a:bodyPr>
          <a:lstStyle/>
          <a:p>
            <a:r>
              <a:rPr lang="en-US" sz="1200" dirty="0">
                <a:solidFill>
                  <a:prstClr val="black"/>
                </a:solidFill>
              </a:rPr>
              <a:t>Samuel</a:t>
            </a:r>
          </a:p>
        </p:txBody>
      </p:sp>
      <p:sp>
        <p:nvSpPr>
          <p:cNvPr id="2" name="Right Arrow 1"/>
          <p:cNvSpPr/>
          <p:nvPr/>
        </p:nvSpPr>
        <p:spPr>
          <a:xfrm flipH="1">
            <a:off x="2325" y="142163"/>
            <a:ext cx="154344" cy="3755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44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plus(in)">
                                      <p:cBhvr>
                                        <p:cTn id="7" dur="2000"/>
                                        <p:tgtEl>
                                          <p:spTgt spid="135"/>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plus(in)">
                                      <p:cBhvr>
                                        <p:cTn id="10" dur="2000"/>
                                        <p:tgtEl>
                                          <p:spTgt spid="30"/>
                                        </p:tgtEl>
                                      </p:cBhvr>
                                    </p:animEffect>
                                  </p:childTnLst>
                                </p:cTn>
                              </p:par>
                              <p:par>
                                <p:cTn id="11" presetID="13"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plus(in)">
                                      <p:cBhvr>
                                        <p:cTn id="13" dur="2000"/>
                                        <p:tgtEl>
                                          <p:spTgt spid="14"/>
                                        </p:tgtEl>
                                      </p:cBhvr>
                                    </p:animEffect>
                                  </p:childTnLst>
                                </p:cTn>
                              </p:par>
                              <p:par>
                                <p:cTn id="14" presetID="13" presetClass="entr" presetSubtype="16" fill="hold"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plus(in)">
                                      <p:cBhvr>
                                        <p:cTn id="16" dur="2000"/>
                                        <p:tgtEl>
                                          <p:spTgt spid="74"/>
                                        </p:tgtEl>
                                      </p:cBhvr>
                                    </p:animEffect>
                                  </p:childTnLst>
                                </p:cTn>
                              </p:par>
                              <p:par>
                                <p:cTn id="17" presetID="13" presetClass="entr" presetSubtype="16"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plus(in)">
                                      <p:cBhvr>
                                        <p:cTn id="19" dur="2000"/>
                                        <p:tgtEl>
                                          <p:spTgt spid="94"/>
                                        </p:tgtEl>
                                      </p:cBhvr>
                                    </p:animEffect>
                                  </p:childTnLst>
                                </p:cTn>
                              </p:par>
                              <p:par>
                                <p:cTn id="20" presetID="13" presetClass="entr" presetSubtype="16"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plus(in)">
                                      <p:cBhvr>
                                        <p:cTn id="22" dur="2000"/>
                                        <p:tgtEl>
                                          <p:spTgt spid="95"/>
                                        </p:tgtEl>
                                      </p:cBhvr>
                                    </p:animEffect>
                                  </p:childTnLst>
                                </p:cTn>
                              </p:par>
                              <p:par>
                                <p:cTn id="23" presetID="13" presetClass="entr" presetSubtype="16"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plus(in)">
                                      <p:cBhvr>
                                        <p:cTn id="25" dur="2000"/>
                                        <p:tgtEl>
                                          <p:spTgt spid="59"/>
                                        </p:tgtEl>
                                      </p:cBhvr>
                                    </p:animEffect>
                                  </p:childTnLst>
                                </p:cTn>
                              </p:par>
                              <p:par>
                                <p:cTn id="26" presetID="13" presetClass="entr" presetSubtype="16"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plus(in)">
                                      <p:cBhvr>
                                        <p:cTn id="28" dur="2000"/>
                                        <p:tgtEl>
                                          <p:spTgt spid="60"/>
                                        </p:tgtEl>
                                      </p:cBhvr>
                                    </p:animEffect>
                                  </p:childTnLst>
                                </p:cTn>
                              </p:par>
                              <p:par>
                                <p:cTn id="29" presetID="13" presetClass="entr" presetSubtype="16" fill="hold" grpId="0" nodeType="with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plus(in)">
                                      <p:cBhvr>
                                        <p:cTn id="31" dur="2000"/>
                                        <p:tgtEl>
                                          <p:spTgt spid="97"/>
                                        </p:tgtEl>
                                      </p:cBhvr>
                                    </p:animEffect>
                                  </p:childTnLst>
                                </p:cTn>
                              </p:par>
                              <p:par>
                                <p:cTn id="32" presetID="13" presetClass="entr" presetSubtype="16" fill="hold" grpId="0" nodeType="with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plus(in)">
                                      <p:cBhvr>
                                        <p:cTn id="34" dur="2000"/>
                                        <p:tgtEl>
                                          <p:spTgt spid="98"/>
                                        </p:tgtEl>
                                      </p:cBhvr>
                                    </p:animEffect>
                                  </p:childTnLst>
                                </p:cTn>
                              </p:par>
                              <p:par>
                                <p:cTn id="35" presetID="13" presetClass="entr" presetSubtype="16" fill="hold" grpId="0" nodeType="with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plus(in)">
                                      <p:cBhvr>
                                        <p:cTn id="37" dur="2000"/>
                                        <p:tgtEl>
                                          <p:spTgt spid="99"/>
                                        </p:tgtEl>
                                      </p:cBhvr>
                                    </p:animEffect>
                                  </p:childTnLst>
                                </p:cTn>
                              </p:par>
                              <p:par>
                                <p:cTn id="38" presetID="13" presetClass="entr" presetSubtype="16" fill="hold" grpId="0" nodeType="withEffect">
                                  <p:stCondLst>
                                    <p:cond delay="0"/>
                                  </p:stCondLst>
                                  <p:childTnLst>
                                    <p:set>
                                      <p:cBhvr>
                                        <p:cTn id="39" dur="1" fill="hold">
                                          <p:stCondLst>
                                            <p:cond delay="0"/>
                                          </p:stCondLst>
                                        </p:cTn>
                                        <p:tgtEl>
                                          <p:spTgt spid="100"/>
                                        </p:tgtEl>
                                        <p:attrNameLst>
                                          <p:attrName>style.visibility</p:attrName>
                                        </p:attrNameLst>
                                      </p:cBhvr>
                                      <p:to>
                                        <p:strVal val="visible"/>
                                      </p:to>
                                    </p:set>
                                    <p:animEffect transition="in" filter="plus(in)">
                                      <p:cBhvr>
                                        <p:cTn id="40" dur="2000"/>
                                        <p:tgtEl>
                                          <p:spTgt spid="100"/>
                                        </p:tgtEl>
                                      </p:cBhvr>
                                    </p:animEffect>
                                  </p:childTnLst>
                                </p:cTn>
                              </p:par>
                              <p:par>
                                <p:cTn id="41" presetID="13" presetClass="entr" presetSubtype="16" fill="hold" grpId="0" nodeType="with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plus(in)">
                                      <p:cBhvr>
                                        <p:cTn id="43" dur="2000"/>
                                        <p:tgtEl>
                                          <p:spTgt spid="77"/>
                                        </p:tgtEl>
                                      </p:cBhvr>
                                    </p:animEffect>
                                  </p:childTnLst>
                                </p:cTn>
                              </p:par>
                              <p:par>
                                <p:cTn id="44" presetID="13" presetClass="entr" presetSubtype="16" fill="hold" grpId="0" nodeType="withEffect">
                                  <p:stCondLst>
                                    <p:cond delay="0"/>
                                  </p:stCondLst>
                                  <p:childTnLst>
                                    <p:set>
                                      <p:cBhvr>
                                        <p:cTn id="45" dur="1" fill="hold">
                                          <p:stCondLst>
                                            <p:cond delay="0"/>
                                          </p:stCondLst>
                                        </p:cTn>
                                        <p:tgtEl>
                                          <p:spTgt spid="110"/>
                                        </p:tgtEl>
                                        <p:attrNameLst>
                                          <p:attrName>style.visibility</p:attrName>
                                        </p:attrNameLst>
                                      </p:cBhvr>
                                      <p:to>
                                        <p:strVal val="visible"/>
                                      </p:to>
                                    </p:set>
                                    <p:animEffect transition="in" filter="plus(in)">
                                      <p:cBhvr>
                                        <p:cTn id="46" dur="2000"/>
                                        <p:tgtEl>
                                          <p:spTgt spid="110"/>
                                        </p:tgtEl>
                                      </p:cBhvr>
                                    </p:animEffect>
                                  </p:childTnLst>
                                </p:cTn>
                              </p:par>
                              <p:par>
                                <p:cTn id="47" presetID="13" presetClass="entr" presetSubtype="16" fill="hold" grpId="0" nodeType="withEffect">
                                  <p:stCondLst>
                                    <p:cond delay="0"/>
                                  </p:stCondLst>
                                  <p:childTnLst>
                                    <p:set>
                                      <p:cBhvr>
                                        <p:cTn id="48" dur="1" fill="hold">
                                          <p:stCondLst>
                                            <p:cond delay="0"/>
                                          </p:stCondLst>
                                        </p:cTn>
                                        <p:tgtEl>
                                          <p:spTgt spid="111"/>
                                        </p:tgtEl>
                                        <p:attrNameLst>
                                          <p:attrName>style.visibility</p:attrName>
                                        </p:attrNameLst>
                                      </p:cBhvr>
                                      <p:to>
                                        <p:strVal val="visible"/>
                                      </p:to>
                                    </p:set>
                                    <p:animEffect transition="in" filter="plus(in)">
                                      <p:cBhvr>
                                        <p:cTn id="49" dur="2000"/>
                                        <p:tgtEl>
                                          <p:spTgt spid="111"/>
                                        </p:tgtEl>
                                      </p:cBhvr>
                                    </p:animEffect>
                                  </p:childTnLst>
                                </p:cTn>
                              </p:par>
                              <p:par>
                                <p:cTn id="50" presetID="13" presetClass="entr" presetSubtype="16" fill="hold" nodeType="withEffect">
                                  <p:stCondLst>
                                    <p:cond delay="0"/>
                                  </p:stCondLst>
                                  <p:childTnLst>
                                    <p:set>
                                      <p:cBhvr>
                                        <p:cTn id="51" dur="1" fill="hold">
                                          <p:stCondLst>
                                            <p:cond delay="0"/>
                                          </p:stCondLst>
                                        </p:cTn>
                                        <p:tgtEl>
                                          <p:spTgt spid="118"/>
                                        </p:tgtEl>
                                        <p:attrNameLst>
                                          <p:attrName>style.visibility</p:attrName>
                                        </p:attrNameLst>
                                      </p:cBhvr>
                                      <p:to>
                                        <p:strVal val="visible"/>
                                      </p:to>
                                    </p:set>
                                    <p:animEffect transition="in" filter="plus(in)">
                                      <p:cBhvr>
                                        <p:cTn id="52" dur="2000"/>
                                        <p:tgtEl>
                                          <p:spTgt spid="118"/>
                                        </p:tgtEl>
                                      </p:cBhvr>
                                    </p:animEffect>
                                  </p:childTnLst>
                                </p:cTn>
                              </p:par>
                              <p:par>
                                <p:cTn id="53" presetID="13" presetClass="entr" presetSubtype="16" fill="hold" nodeType="with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plus(in)">
                                      <p:cBhvr>
                                        <p:cTn id="55" dur="2000"/>
                                        <p:tgtEl>
                                          <p:spTgt spid="119"/>
                                        </p:tgtEl>
                                      </p:cBhvr>
                                    </p:animEffect>
                                  </p:childTnLst>
                                </p:cTn>
                              </p:par>
                              <p:par>
                                <p:cTn id="56" presetID="13" presetClass="entr" presetSubtype="16" fill="hold" grpId="0" nodeType="with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plus(in)">
                                      <p:cBhvr>
                                        <p:cTn id="58" dur="2000"/>
                                        <p:tgtEl>
                                          <p:spTgt spid="76"/>
                                        </p:tgtEl>
                                      </p:cBhvr>
                                    </p:animEffect>
                                  </p:childTnLst>
                                </p:cTn>
                              </p:par>
                              <p:par>
                                <p:cTn id="59" presetID="13" presetClass="entr" presetSubtype="16" fill="hold" grpId="0" nodeType="withEffect">
                                  <p:stCondLst>
                                    <p:cond delay="0"/>
                                  </p:stCondLst>
                                  <p:childTnLst>
                                    <p:set>
                                      <p:cBhvr>
                                        <p:cTn id="60" dur="1" fill="hold">
                                          <p:stCondLst>
                                            <p:cond delay="0"/>
                                          </p:stCondLst>
                                        </p:cTn>
                                        <p:tgtEl>
                                          <p:spTgt spid="128"/>
                                        </p:tgtEl>
                                        <p:attrNameLst>
                                          <p:attrName>style.visibility</p:attrName>
                                        </p:attrNameLst>
                                      </p:cBhvr>
                                      <p:to>
                                        <p:strVal val="visible"/>
                                      </p:to>
                                    </p:set>
                                    <p:animEffect transition="in" filter="plus(in)">
                                      <p:cBhvr>
                                        <p:cTn id="61" dur="2000"/>
                                        <p:tgtEl>
                                          <p:spTgt spid="128"/>
                                        </p:tgtEl>
                                      </p:cBhvr>
                                    </p:animEffect>
                                  </p:childTnLst>
                                </p:cTn>
                              </p:par>
                              <p:par>
                                <p:cTn id="62" presetID="13" presetClass="entr" presetSubtype="16" fill="hold" nodeType="withEffect">
                                  <p:stCondLst>
                                    <p:cond delay="0"/>
                                  </p:stCondLst>
                                  <p:childTnLst>
                                    <p:set>
                                      <p:cBhvr>
                                        <p:cTn id="63" dur="1" fill="hold">
                                          <p:stCondLst>
                                            <p:cond delay="0"/>
                                          </p:stCondLst>
                                        </p:cTn>
                                        <p:tgtEl>
                                          <p:spTgt spid="129"/>
                                        </p:tgtEl>
                                        <p:attrNameLst>
                                          <p:attrName>style.visibility</p:attrName>
                                        </p:attrNameLst>
                                      </p:cBhvr>
                                      <p:to>
                                        <p:strVal val="visible"/>
                                      </p:to>
                                    </p:set>
                                    <p:animEffect transition="in" filter="plus(in)">
                                      <p:cBhvr>
                                        <p:cTn id="64" dur="2000"/>
                                        <p:tgtEl>
                                          <p:spTgt spid="129"/>
                                        </p:tgtEl>
                                      </p:cBhvr>
                                    </p:animEffect>
                                  </p:childTnLst>
                                </p:cTn>
                              </p:par>
                              <p:par>
                                <p:cTn id="65" presetID="13" presetClass="entr" presetSubtype="16" fill="hold" grpId="0" nodeType="withEffect">
                                  <p:stCondLst>
                                    <p:cond delay="0"/>
                                  </p:stCondLst>
                                  <p:childTnLst>
                                    <p:set>
                                      <p:cBhvr>
                                        <p:cTn id="66" dur="1" fill="hold">
                                          <p:stCondLst>
                                            <p:cond delay="0"/>
                                          </p:stCondLst>
                                        </p:cTn>
                                        <p:tgtEl>
                                          <p:spTgt spid="130"/>
                                        </p:tgtEl>
                                        <p:attrNameLst>
                                          <p:attrName>style.visibility</p:attrName>
                                        </p:attrNameLst>
                                      </p:cBhvr>
                                      <p:to>
                                        <p:strVal val="visible"/>
                                      </p:to>
                                    </p:set>
                                    <p:animEffect transition="in" filter="plus(in)">
                                      <p:cBhvr>
                                        <p:cTn id="67" dur="2000"/>
                                        <p:tgtEl>
                                          <p:spTgt spid="130"/>
                                        </p:tgtEl>
                                      </p:cBhvr>
                                    </p:animEffect>
                                  </p:childTnLst>
                                </p:cTn>
                              </p:par>
                              <p:par>
                                <p:cTn id="68" presetID="13" presetClass="entr" presetSubtype="16" fill="hold" nodeType="withEffect">
                                  <p:stCondLst>
                                    <p:cond delay="0"/>
                                  </p:stCondLst>
                                  <p:childTnLst>
                                    <p:set>
                                      <p:cBhvr>
                                        <p:cTn id="69" dur="1" fill="hold">
                                          <p:stCondLst>
                                            <p:cond delay="0"/>
                                          </p:stCondLst>
                                        </p:cTn>
                                        <p:tgtEl>
                                          <p:spTgt spid="131"/>
                                        </p:tgtEl>
                                        <p:attrNameLst>
                                          <p:attrName>style.visibility</p:attrName>
                                        </p:attrNameLst>
                                      </p:cBhvr>
                                      <p:to>
                                        <p:strVal val="visible"/>
                                      </p:to>
                                    </p:set>
                                    <p:animEffect transition="in" filter="plus(in)">
                                      <p:cBhvr>
                                        <p:cTn id="70" dur="2000"/>
                                        <p:tgtEl>
                                          <p:spTgt spid="131"/>
                                        </p:tgtEl>
                                      </p:cBhvr>
                                    </p:animEffect>
                                  </p:childTnLst>
                                </p:cTn>
                              </p:par>
                              <p:par>
                                <p:cTn id="71" presetID="13" presetClass="entr" presetSubtype="16" fill="hold" grpId="0" nodeType="withEffect">
                                  <p:stCondLst>
                                    <p:cond delay="0"/>
                                  </p:stCondLst>
                                  <p:childTnLst>
                                    <p:set>
                                      <p:cBhvr>
                                        <p:cTn id="72" dur="1" fill="hold">
                                          <p:stCondLst>
                                            <p:cond delay="0"/>
                                          </p:stCondLst>
                                        </p:cTn>
                                        <p:tgtEl>
                                          <p:spTgt spid="132"/>
                                        </p:tgtEl>
                                        <p:attrNameLst>
                                          <p:attrName>style.visibility</p:attrName>
                                        </p:attrNameLst>
                                      </p:cBhvr>
                                      <p:to>
                                        <p:strVal val="visible"/>
                                      </p:to>
                                    </p:set>
                                    <p:animEffect transition="in" filter="plus(in)">
                                      <p:cBhvr>
                                        <p:cTn id="73" dur="2000"/>
                                        <p:tgtEl>
                                          <p:spTgt spid="132"/>
                                        </p:tgtEl>
                                      </p:cBhvr>
                                    </p:animEffect>
                                  </p:childTnLst>
                                </p:cTn>
                              </p:par>
                              <p:par>
                                <p:cTn id="74" presetID="13" presetClass="entr" presetSubtype="16" fill="hold" grpId="0" nodeType="withEffect">
                                  <p:stCondLst>
                                    <p:cond delay="0"/>
                                  </p:stCondLst>
                                  <p:childTnLst>
                                    <p:set>
                                      <p:cBhvr>
                                        <p:cTn id="75" dur="1" fill="hold">
                                          <p:stCondLst>
                                            <p:cond delay="0"/>
                                          </p:stCondLst>
                                        </p:cTn>
                                        <p:tgtEl>
                                          <p:spTgt spid="133"/>
                                        </p:tgtEl>
                                        <p:attrNameLst>
                                          <p:attrName>style.visibility</p:attrName>
                                        </p:attrNameLst>
                                      </p:cBhvr>
                                      <p:to>
                                        <p:strVal val="visible"/>
                                      </p:to>
                                    </p:set>
                                    <p:animEffect transition="in" filter="plus(in)">
                                      <p:cBhvr>
                                        <p:cTn id="76" dur="2000"/>
                                        <p:tgtEl>
                                          <p:spTgt spid="133"/>
                                        </p:tgtEl>
                                      </p:cBhvr>
                                    </p:animEffect>
                                  </p:childTnLst>
                                </p:cTn>
                              </p:par>
                              <p:par>
                                <p:cTn id="77" presetID="13" presetClass="entr" presetSubtype="16" fill="hold" nodeType="withEffect">
                                  <p:stCondLst>
                                    <p:cond delay="0"/>
                                  </p:stCondLst>
                                  <p:childTnLst>
                                    <p:set>
                                      <p:cBhvr>
                                        <p:cTn id="78" dur="1" fill="hold">
                                          <p:stCondLst>
                                            <p:cond delay="0"/>
                                          </p:stCondLst>
                                        </p:cTn>
                                        <p:tgtEl>
                                          <p:spTgt spid="134"/>
                                        </p:tgtEl>
                                        <p:attrNameLst>
                                          <p:attrName>style.visibility</p:attrName>
                                        </p:attrNameLst>
                                      </p:cBhvr>
                                      <p:to>
                                        <p:strVal val="visible"/>
                                      </p:to>
                                    </p:set>
                                    <p:animEffect transition="in" filter="plus(in)">
                                      <p:cBhvr>
                                        <p:cTn id="79" dur="2000"/>
                                        <p:tgtEl>
                                          <p:spTgt spid="134"/>
                                        </p:tgtEl>
                                      </p:cBhvr>
                                    </p:animEffect>
                                  </p:childTnLst>
                                </p:cTn>
                              </p:par>
                              <p:par>
                                <p:cTn id="80" presetID="13" presetClass="entr" presetSubtype="16" fill="hold" grpId="0" nodeType="withEffect">
                                  <p:stCondLst>
                                    <p:cond delay="0"/>
                                  </p:stCondLst>
                                  <p:childTnLst>
                                    <p:set>
                                      <p:cBhvr>
                                        <p:cTn id="81" dur="1" fill="hold">
                                          <p:stCondLst>
                                            <p:cond delay="0"/>
                                          </p:stCondLst>
                                        </p:cTn>
                                        <p:tgtEl>
                                          <p:spTgt spid="136"/>
                                        </p:tgtEl>
                                        <p:attrNameLst>
                                          <p:attrName>style.visibility</p:attrName>
                                        </p:attrNameLst>
                                      </p:cBhvr>
                                      <p:to>
                                        <p:strVal val="visible"/>
                                      </p:to>
                                    </p:set>
                                    <p:animEffect transition="in" filter="plus(in)">
                                      <p:cBhvr>
                                        <p:cTn id="82" dur="2000"/>
                                        <p:tgtEl>
                                          <p:spTgt spid="136"/>
                                        </p:tgtEl>
                                      </p:cBhvr>
                                    </p:animEffect>
                                  </p:childTnLst>
                                </p:cTn>
                              </p:par>
                              <p:par>
                                <p:cTn id="83" presetID="13" presetClass="entr" presetSubtype="16" fill="hold" grpId="0" nodeType="withEffect">
                                  <p:stCondLst>
                                    <p:cond delay="0"/>
                                  </p:stCondLst>
                                  <p:childTnLst>
                                    <p:set>
                                      <p:cBhvr>
                                        <p:cTn id="84" dur="1" fill="hold">
                                          <p:stCondLst>
                                            <p:cond delay="0"/>
                                          </p:stCondLst>
                                        </p:cTn>
                                        <p:tgtEl>
                                          <p:spTgt spid="137"/>
                                        </p:tgtEl>
                                        <p:attrNameLst>
                                          <p:attrName>style.visibility</p:attrName>
                                        </p:attrNameLst>
                                      </p:cBhvr>
                                      <p:to>
                                        <p:strVal val="visible"/>
                                      </p:to>
                                    </p:set>
                                    <p:animEffect transition="in" filter="plus(in)">
                                      <p:cBhvr>
                                        <p:cTn id="85" dur="2000"/>
                                        <p:tgtEl>
                                          <p:spTgt spid="137"/>
                                        </p:tgtEl>
                                      </p:cBhvr>
                                    </p:animEffect>
                                  </p:childTnLst>
                                </p:cTn>
                              </p:par>
                              <p:par>
                                <p:cTn id="86" presetID="13" presetClass="entr" presetSubtype="16" fill="hold" grpId="0" nodeType="withEffect">
                                  <p:stCondLst>
                                    <p:cond delay="0"/>
                                  </p:stCondLst>
                                  <p:childTnLst>
                                    <p:set>
                                      <p:cBhvr>
                                        <p:cTn id="87" dur="1" fill="hold">
                                          <p:stCondLst>
                                            <p:cond delay="0"/>
                                          </p:stCondLst>
                                        </p:cTn>
                                        <p:tgtEl>
                                          <p:spTgt spid="138"/>
                                        </p:tgtEl>
                                        <p:attrNameLst>
                                          <p:attrName>style.visibility</p:attrName>
                                        </p:attrNameLst>
                                      </p:cBhvr>
                                      <p:to>
                                        <p:strVal val="visible"/>
                                      </p:to>
                                    </p:set>
                                    <p:animEffect transition="in" filter="plus(in)">
                                      <p:cBhvr>
                                        <p:cTn id="88" dur="2000"/>
                                        <p:tgtEl>
                                          <p:spTgt spid="138"/>
                                        </p:tgtEl>
                                      </p:cBhvr>
                                    </p:animEffect>
                                  </p:childTnLst>
                                </p:cTn>
                              </p:par>
                              <p:par>
                                <p:cTn id="89" presetID="13" presetClass="entr" presetSubtype="16" fill="hold" grpId="0" nodeType="withEffect">
                                  <p:stCondLst>
                                    <p:cond delay="0"/>
                                  </p:stCondLst>
                                  <p:childTnLst>
                                    <p:set>
                                      <p:cBhvr>
                                        <p:cTn id="90" dur="1" fill="hold">
                                          <p:stCondLst>
                                            <p:cond delay="0"/>
                                          </p:stCondLst>
                                        </p:cTn>
                                        <p:tgtEl>
                                          <p:spTgt spid="139"/>
                                        </p:tgtEl>
                                        <p:attrNameLst>
                                          <p:attrName>style.visibility</p:attrName>
                                        </p:attrNameLst>
                                      </p:cBhvr>
                                      <p:to>
                                        <p:strVal val="visible"/>
                                      </p:to>
                                    </p:set>
                                    <p:animEffect transition="in" filter="plus(in)">
                                      <p:cBhvr>
                                        <p:cTn id="91" dur="2000"/>
                                        <p:tgtEl>
                                          <p:spTgt spid="139"/>
                                        </p:tgtEl>
                                      </p:cBhvr>
                                    </p:animEffect>
                                  </p:childTnLst>
                                </p:cTn>
                              </p:par>
                              <p:par>
                                <p:cTn id="92" presetID="13" presetClass="entr" presetSubtype="16" fill="hold" grpId="0" nodeType="withEffect">
                                  <p:stCondLst>
                                    <p:cond delay="0"/>
                                  </p:stCondLst>
                                  <p:childTnLst>
                                    <p:set>
                                      <p:cBhvr>
                                        <p:cTn id="93" dur="1" fill="hold">
                                          <p:stCondLst>
                                            <p:cond delay="0"/>
                                          </p:stCondLst>
                                        </p:cTn>
                                        <p:tgtEl>
                                          <p:spTgt spid="140"/>
                                        </p:tgtEl>
                                        <p:attrNameLst>
                                          <p:attrName>style.visibility</p:attrName>
                                        </p:attrNameLst>
                                      </p:cBhvr>
                                      <p:to>
                                        <p:strVal val="visible"/>
                                      </p:to>
                                    </p:set>
                                    <p:animEffect transition="in" filter="plus(in)">
                                      <p:cBhvr>
                                        <p:cTn id="94" dur="2000"/>
                                        <p:tgtEl>
                                          <p:spTgt spid="140"/>
                                        </p:tgtEl>
                                      </p:cBhvr>
                                    </p:animEffect>
                                  </p:childTnLst>
                                </p:cTn>
                              </p:par>
                              <p:par>
                                <p:cTn id="95" presetID="13" presetClass="entr" presetSubtype="16" fill="hold" grpId="0" nodeType="withEffect">
                                  <p:stCondLst>
                                    <p:cond delay="0"/>
                                  </p:stCondLst>
                                  <p:childTnLst>
                                    <p:set>
                                      <p:cBhvr>
                                        <p:cTn id="96" dur="1" fill="hold">
                                          <p:stCondLst>
                                            <p:cond delay="0"/>
                                          </p:stCondLst>
                                        </p:cTn>
                                        <p:tgtEl>
                                          <p:spTgt spid="141"/>
                                        </p:tgtEl>
                                        <p:attrNameLst>
                                          <p:attrName>style.visibility</p:attrName>
                                        </p:attrNameLst>
                                      </p:cBhvr>
                                      <p:to>
                                        <p:strVal val="visible"/>
                                      </p:to>
                                    </p:set>
                                    <p:animEffect transition="in" filter="plus(in)">
                                      <p:cBhvr>
                                        <p:cTn id="97" dur="2000"/>
                                        <p:tgtEl>
                                          <p:spTgt spid="141"/>
                                        </p:tgtEl>
                                      </p:cBhvr>
                                    </p:animEffect>
                                  </p:childTnLst>
                                </p:cTn>
                              </p:par>
                              <p:par>
                                <p:cTn id="98" presetID="13" presetClass="entr" presetSubtype="16" fill="hold" grpId="0" nodeType="withEffect">
                                  <p:stCondLst>
                                    <p:cond delay="0"/>
                                  </p:stCondLst>
                                  <p:childTnLst>
                                    <p:set>
                                      <p:cBhvr>
                                        <p:cTn id="99" dur="1" fill="hold">
                                          <p:stCondLst>
                                            <p:cond delay="0"/>
                                          </p:stCondLst>
                                        </p:cTn>
                                        <p:tgtEl>
                                          <p:spTgt spid="142"/>
                                        </p:tgtEl>
                                        <p:attrNameLst>
                                          <p:attrName>style.visibility</p:attrName>
                                        </p:attrNameLst>
                                      </p:cBhvr>
                                      <p:to>
                                        <p:strVal val="visible"/>
                                      </p:to>
                                    </p:set>
                                    <p:animEffect transition="in" filter="plus(in)">
                                      <p:cBhvr>
                                        <p:cTn id="100" dur="2000"/>
                                        <p:tgtEl>
                                          <p:spTgt spid="142"/>
                                        </p:tgtEl>
                                      </p:cBhvr>
                                    </p:animEffect>
                                  </p:childTnLst>
                                </p:cTn>
                              </p:par>
                              <p:par>
                                <p:cTn id="101" presetID="13" presetClass="entr" presetSubtype="16" fill="hold" grpId="0" nodeType="withEffect">
                                  <p:stCondLst>
                                    <p:cond delay="0"/>
                                  </p:stCondLst>
                                  <p:childTnLst>
                                    <p:set>
                                      <p:cBhvr>
                                        <p:cTn id="102" dur="1" fill="hold">
                                          <p:stCondLst>
                                            <p:cond delay="0"/>
                                          </p:stCondLst>
                                        </p:cTn>
                                        <p:tgtEl>
                                          <p:spTgt spid="143"/>
                                        </p:tgtEl>
                                        <p:attrNameLst>
                                          <p:attrName>style.visibility</p:attrName>
                                        </p:attrNameLst>
                                      </p:cBhvr>
                                      <p:to>
                                        <p:strVal val="visible"/>
                                      </p:to>
                                    </p:set>
                                    <p:animEffect transition="in" filter="plus(in)">
                                      <p:cBhvr>
                                        <p:cTn id="103" dur="2000"/>
                                        <p:tgtEl>
                                          <p:spTgt spid="143"/>
                                        </p:tgtEl>
                                      </p:cBhvr>
                                    </p:animEffect>
                                  </p:childTnLst>
                                </p:cTn>
                              </p:par>
                              <p:par>
                                <p:cTn id="104" presetID="13" presetClass="entr" presetSubtype="16" fill="hold" grpId="0" nodeType="withEffect">
                                  <p:stCondLst>
                                    <p:cond delay="0"/>
                                  </p:stCondLst>
                                  <p:childTnLst>
                                    <p:set>
                                      <p:cBhvr>
                                        <p:cTn id="105" dur="1" fill="hold">
                                          <p:stCondLst>
                                            <p:cond delay="0"/>
                                          </p:stCondLst>
                                        </p:cTn>
                                        <p:tgtEl>
                                          <p:spTgt spid="144"/>
                                        </p:tgtEl>
                                        <p:attrNameLst>
                                          <p:attrName>style.visibility</p:attrName>
                                        </p:attrNameLst>
                                      </p:cBhvr>
                                      <p:to>
                                        <p:strVal val="visible"/>
                                      </p:to>
                                    </p:set>
                                    <p:animEffect transition="in" filter="plus(in)">
                                      <p:cBhvr>
                                        <p:cTn id="106" dur="2000"/>
                                        <p:tgtEl>
                                          <p:spTgt spid="144"/>
                                        </p:tgtEl>
                                      </p:cBhvr>
                                    </p:animEffect>
                                  </p:childTnLst>
                                </p:cTn>
                              </p:par>
                              <p:par>
                                <p:cTn id="107" presetID="13" presetClass="entr" presetSubtype="16" fill="hold" grpId="0" nodeType="withEffect">
                                  <p:stCondLst>
                                    <p:cond delay="0"/>
                                  </p:stCondLst>
                                  <p:childTnLst>
                                    <p:set>
                                      <p:cBhvr>
                                        <p:cTn id="108" dur="1" fill="hold">
                                          <p:stCondLst>
                                            <p:cond delay="0"/>
                                          </p:stCondLst>
                                        </p:cTn>
                                        <p:tgtEl>
                                          <p:spTgt spid="145"/>
                                        </p:tgtEl>
                                        <p:attrNameLst>
                                          <p:attrName>style.visibility</p:attrName>
                                        </p:attrNameLst>
                                      </p:cBhvr>
                                      <p:to>
                                        <p:strVal val="visible"/>
                                      </p:to>
                                    </p:set>
                                    <p:animEffect transition="in" filter="plus(in)">
                                      <p:cBhvr>
                                        <p:cTn id="109" dur="2000"/>
                                        <p:tgtEl>
                                          <p:spTgt spid="145"/>
                                        </p:tgtEl>
                                      </p:cBhvr>
                                    </p:animEffect>
                                  </p:childTnLst>
                                </p:cTn>
                              </p:par>
                              <p:par>
                                <p:cTn id="110" presetID="13" presetClass="entr" presetSubtype="16" fill="hold" grpId="0" nodeType="withEffect">
                                  <p:stCondLst>
                                    <p:cond delay="0"/>
                                  </p:stCondLst>
                                  <p:childTnLst>
                                    <p:set>
                                      <p:cBhvr>
                                        <p:cTn id="111" dur="1" fill="hold">
                                          <p:stCondLst>
                                            <p:cond delay="0"/>
                                          </p:stCondLst>
                                        </p:cTn>
                                        <p:tgtEl>
                                          <p:spTgt spid="146"/>
                                        </p:tgtEl>
                                        <p:attrNameLst>
                                          <p:attrName>style.visibility</p:attrName>
                                        </p:attrNameLst>
                                      </p:cBhvr>
                                      <p:to>
                                        <p:strVal val="visible"/>
                                      </p:to>
                                    </p:set>
                                    <p:animEffect transition="in" filter="plus(in)">
                                      <p:cBhvr>
                                        <p:cTn id="112" dur="2000"/>
                                        <p:tgtEl>
                                          <p:spTgt spid="146"/>
                                        </p:tgtEl>
                                      </p:cBhvr>
                                    </p:animEffect>
                                  </p:childTnLst>
                                </p:cTn>
                              </p:par>
                              <p:par>
                                <p:cTn id="113" presetID="13" presetClass="entr" presetSubtype="16" fill="hold" grpId="0" nodeType="withEffect">
                                  <p:stCondLst>
                                    <p:cond delay="0"/>
                                  </p:stCondLst>
                                  <p:childTnLst>
                                    <p:set>
                                      <p:cBhvr>
                                        <p:cTn id="114" dur="1" fill="hold">
                                          <p:stCondLst>
                                            <p:cond delay="0"/>
                                          </p:stCondLst>
                                        </p:cTn>
                                        <p:tgtEl>
                                          <p:spTgt spid="147"/>
                                        </p:tgtEl>
                                        <p:attrNameLst>
                                          <p:attrName>style.visibility</p:attrName>
                                        </p:attrNameLst>
                                      </p:cBhvr>
                                      <p:to>
                                        <p:strVal val="visible"/>
                                      </p:to>
                                    </p:set>
                                    <p:animEffect transition="in" filter="plus(in)">
                                      <p:cBhvr>
                                        <p:cTn id="115" dur="2000"/>
                                        <p:tgtEl>
                                          <p:spTgt spid="147"/>
                                        </p:tgtEl>
                                      </p:cBhvr>
                                    </p:animEffect>
                                  </p:childTnLst>
                                </p:cTn>
                              </p:par>
                              <p:par>
                                <p:cTn id="116" presetID="13" presetClass="entr" presetSubtype="16" fill="hold" grpId="0" nodeType="withEffect">
                                  <p:stCondLst>
                                    <p:cond delay="0"/>
                                  </p:stCondLst>
                                  <p:childTnLst>
                                    <p:set>
                                      <p:cBhvr>
                                        <p:cTn id="117" dur="1" fill="hold">
                                          <p:stCondLst>
                                            <p:cond delay="0"/>
                                          </p:stCondLst>
                                        </p:cTn>
                                        <p:tgtEl>
                                          <p:spTgt spid="148"/>
                                        </p:tgtEl>
                                        <p:attrNameLst>
                                          <p:attrName>style.visibility</p:attrName>
                                        </p:attrNameLst>
                                      </p:cBhvr>
                                      <p:to>
                                        <p:strVal val="visible"/>
                                      </p:to>
                                    </p:set>
                                    <p:animEffect transition="in" filter="plus(in)">
                                      <p:cBhvr>
                                        <p:cTn id="118" dur="2000"/>
                                        <p:tgtEl>
                                          <p:spTgt spid="148"/>
                                        </p:tgtEl>
                                      </p:cBhvr>
                                    </p:animEffect>
                                  </p:childTnLst>
                                </p:cTn>
                              </p:par>
                              <p:par>
                                <p:cTn id="119" presetID="13" presetClass="entr" presetSubtype="16" fill="hold" grpId="0" nodeType="withEffect">
                                  <p:stCondLst>
                                    <p:cond delay="0"/>
                                  </p:stCondLst>
                                  <p:childTnLst>
                                    <p:set>
                                      <p:cBhvr>
                                        <p:cTn id="120" dur="1" fill="hold">
                                          <p:stCondLst>
                                            <p:cond delay="0"/>
                                          </p:stCondLst>
                                        </p:cTn>
                                        <p:tgtEl>
                                          <p:spTgt spid="149"/>
                                        </p:tgtEl>
                                        <p:attrNameLst>
                                          <p:attrName>style.visibility</p:attrName>
                                        </p:attrNameLst>
                                      </p:cBhvr>
                                      <p:to>
                                        <p:strVal val="visible"/>
                                      </p:to>
                                    </p:set>
                                    <p:animEffect transition="in" filter="plus(in)">
                                      <p:cBhvr>
                                        <p:cTn id="121" dur="2000"/>
                                        <p:tgtEl>
                                          <p:spTgt spid="149"/>
                                        </p:tgtEl>
                                      </p:cBhvr>
                                    </p:animEffect>
                                  </p:childTnLst>
                                </p:cTn>
                              </p:par>
                              <p:par>
                                <p:cTn id="122" presetID="13" presetClass="entr" presetSubtype="16" fill="hold" grpId="0" nodeType="withEffect">
                                  <p:stCondLst>
                                    <p:cond delay="0"/>
                                  </p:stCondLst>
                                  <p:childTnLst>
                                    <p:set>
                                      <p:cBhvr>
                                        <p:cTn id="123" dur="1" fill="hold">
                                          <p:stCondLst>
                                            <p:cond delay="0"/>
                                          </p:stCondLst>
                                        </p:cTn>
                                        <p:tgtEl>
                                          <p:spTgt spid="150"/>
                                        </p:tgtEl>
                                        <p:attrNameLst>
                                          <p:attrName>style.visibility</p:attrName>
                                        </p:attrNameLst>
                                      </p:cBhvr>
                                      <p:to>
                                        <p:strVal val="visible"/>
                                      </p:to>
                                    </p:set>
                                    <p:animEffect transition="in" filter="plus(in)">
                                      <p:cBhvr>
                                        <p:cTn id="124" dur="2000"/>
                                        <p:tgtEl>
                                          <p:spTgt spid="150"/>
                                        </p:tgtEl>
                                      </p:cBhvr>
                                    </p:animEffect>
                                  </p:childTnLst>
                                </p:cTn>
                              </p:par>
                              <p:par>
                                <p:cTn id="125" presetID="13" presetClass="entr" presetSubtype="16" fill="hold" grpId="0" nodeType="withEffect">
                                  <p:stCondLst>
                                    <p:cond delay="0"/>
                                  </p:stCondLst>
                                  <p:childTnLst>
                                    <p:set>
                                      <p:cBhvr>
                                        <p:cTn id="126" dur="1" fill="hold">
                                          <p:stCondLst>
                                            <p:cond delay="0"/>
                                          </p:stCondLst>
                                        </p:cTn>
                                        <p:tgtEl>
                                          <p:spTgt spid="151"/>
                                        </p:tgtEl>
                                        <p:attrNameLst>
                                          <p:attrName>style.visibility</p:attrName>
                                        </p:attrNameLst>
                                      </p:cBhvr>
                                      <p:to>
                                        <p:strVal val="visible"/>
                                      </p:to>
                                    </p:set>
                                    <p:animEffect transition="in" filter="plus(in)">
                                      <p:cBhvr>
                                        <p:cTn id="127" dur="2000"/>
                                        <p:tgtEl>
                                          <p:spTgt spid="151"/>
                                        </p:tgtEl>
                                      </p:cBhvr>
                                    </p:animEffect>
                                  </p:childTnLst>
                                </p:cTn>
                              </p:par>
                              <p:par>
                                <p:cTn id="128" presetID="13" presetClass="entr" presetSubtype="16" fill="hold" grpId="0" nodeType="withEffect">
                                  <p:stCondLst>
                                    <p:cond delay="0"/>
                                  </p:stCondLst>
                                  <p:childTnLst>
                                    <p:set>
                                      <p:cBhvr>
                                        <p:cTn id="129" dur="1" fill="hold">
                                          <p:stCondLst>
                                            <p:cond delay="0"/>
                                          </p:stCondLst>
                                        </p:cTn>
                                        <p:tgtEl>
                                          <p:spTgt spid="152"/>
                                        </p:tgtEl>
                                        <p:attrNameLst>
                                          <p:attrName>style.visibility</p:attrName>
                                        </p:attrNameLst>
                                      </p:cBhvr>
                                      <p:to>
                                        <p:strVal val="visible"/>
                                      </p:to>
                                    </p:set>
                                    <p:animEffect transition="in" filter="plus(in)">
                                      <p:cBhvr>
                                        <p:cTn id="130" dur="2000"/>
                                        <p:tgtEl>
                                          <p:spTgt spid="152"/>
                                        </p:tgtEl>
                                      </p:cBhvr>
                                    </p:animEffect>
                                  </p:childTnLst>
                                </p:cTn>
                              </p:par>
                              <p:par>
                                <p:cTn id="131" presetID="13" presetClass="entr" presetSubtype="16" fill="hold" grpId="0" nodeType="withEffect">
                                  <p:stCondLst>
                                    <p:cond delay="0"/>
                                  </p:stCondLst>
                                  <p:childTnLst>
                                    <p:set>
                                      <p:cBhvr>
                                        <p:cTn id="132" dur="1" fill="hold">
                                          <p:stCondLst>
                                            <p:cond delay="0"/>
                                          </p:stCondLst>
                                        </p:cTn>
                                        <p:tgtEl>
                                          <p:spTgt spid="153"/>
                                        </p:tgtEl>
                                        <p:attrNameLst>
                                          <p:attrName>style.visibility</p:attrName>
                                        </p:attrNameLst>
                                      </p:cBhvr>
                                      <p:to>
                                        <p:strVal val="visible"/>
                                      </p:to>
                                    </p:set>
                                    <p:animEffect transition="in" filter="plus(in)">
                                      <p:cBhvr>
                                        <p:cTn id="133" dur="2000"/>
                                        <p:tgtEl>
                                          <p:spTgt spid="153"/>
                                        </p:tgtEl>
                                      </p:cBhvr>
                                    </p:animEffect>
                                  </p:childTnLst>
                                </p:cTn>
                              </p:par>
                              <p:par>
                                <p:cTn id="134" presetID="13" presetClass="entr" presetSubtype="16" fill="hold" grpId="0" nodeType="withEffect">
                                  <p:stCondLst>
                                    <p:cond delay="0"/>
                                  </p:stCondLst>
                                  <p:childTnLst>
                                    <p:set>
                                      <p:cBhvr>
                                        <p:cTn id="135" dur="1" fill="hold">
                                          <p:stCondLst>
                                            <p:cond delay="0"/>
                                          </p:stCondLst>
                                        </p:cTn>
                                        <p:tgtEl>
                                          <p:spTgt spid="154"/>
                                        </p:tgtEl>
                                        <p:attrNameLst>
                                          <p:attrName>style.visibility</p:attrName>
                                        </p:attrNameLst>
                                      </p:cBhvr>
                                      <p:to>
                                        <p:strVal val="visible"/>
                                      </p:to>
                                    </p:set>
                                    <p:animEffect transition="in" filter="plus(in)">
                                      <p:cBhvr>
                                        <p:cTn id="136" dur="2000"/>
                                        <p:tgtEl>
                                          <p:spTgt spid="154"/>
                                        </p:tgtEl>
                                      </p:cBhvr>
                                    </p:animEffect>
                                  </p:childTnLst>
                                </p:cTn>
                              </p:par>
                              <p:par>
                                <p:cTn id="137" presetID="13" presetClass="entr" presetSubtype="16" fill="hold" grpId="0" nodeType="withEffect">
                                  <p:stCondLst>
                                    <p:cond delay="0"/>
                                  </p:stCondLst>
                                  <p:childTnLst>
                                    <p:set>
                                      <p:cBhvr>
                                        <p:cTn id="138" dur="1" fill="hold">
                                          <p:stCondLst>
                                            <p:cond delay="0"/>
                                          </p:stCondLst>
                                        </p:cTn>
                                        <p:tgtEl>
                                          <p:spTgt spid="155"/>
                                        </p:tgtEl>
                                        <p:attrNameLst>
                                          <p:attrName>style.visibility</p:attrName>
                                        </p:attrNameLst>
                                      </p:cBhvr>
                                      <p:to>
                                        <p:strVal val="visible"/>
                                      </p:to>
                                    </p:set>
                                    <p:animEffect transition="in" filter="plus(in)">
                                      <p:cBhvr>
                                        <p:cTn id="139" dur="2000"/>
                                        <p:tgtEl>
                                          <p:spTgt spid="155"/>
                                        </p:tgtEl>
                                      </p:cBhvr>
                                    </p:animEffect>
                                  </p:childTnLst>
                                </p:cTn>
                              </p:par>
                              <p:par>
                                <p:cTn id="140" presetID="13" presetClass="entr" presetSubtype="16" fill="hold" grpId="0" nodeType="withEffect">
                                  <p:stCondLst>
                                    <p:cond delay="0"/>
                                  </p:stCondLst>
                                  <p:childTnLst>
                                    <p:set>
                                      <p:cBhvr>
                                        <p:cTn id="141" dur="1" fill="hold">
                                          <p:stCondLst>
                                            <p:cond delay="0"/>
                                          </p:stCondLst>
                                        </p:cTn>
                                        <p:tgtEl>
                                          <p:spTgt spid="156"/>
                                        </p:tgtEl>
                                        <p:attrNameLst>
                                          <p:attrName>style.visibility</p:attrName>
                                        </p:attrNameLst>
                                      </p:cBhvr>
                                      <p:to>
                                        <p:strVal val="visible"/>
                                      </p:to>
                                    </p:set>
                                    <p:animEffect transition="in" filter="plus(in)">
                                      <p:cBhvr>
                                        <p:cTn id="142" dur="2000"/>
                                        <p:tgtEl>
                                          <p:spTgt spid="156"/>
                                        </p:tgtEl>
                                      </p:cBhvr>
                                    </p:animEffect>
                                  </p:childTnLst>
                                </p:cTn>
                              </p:par>
                              <p:par>
                                <p:cTn id="143" presetID="13" presetClass="entr" presetSubtype="16" fill="hold" grpId="0" nodeType="withEffect">
                                  <p:stCondLst>
                                    <p:cond delay="0"/>
                                  </p:stCondLst>
                                  <p:childTnLst>
                                    <p:set>
                                      <p:cBhvr>
                                        <p:cTn id="144" dur="1" fill="hold">
                                          <p:stCondLst>
                                            <p:cond delay="0"/>
                                          </p:stCondLst>
                                        </p:cTn>
                                        <p:tgtEl>
                                          <p:spTgt spid="157"/>
                                        </p:tgtEl>
                                        <p:attrNameLst>
                                          <p:attrName>style.visibility</p:attrName>
                                        </p:attrNameLst>
                                      </p:cBhvr>
                                      <p:to>
                                        <p:strVal val="visible"/>
                                      </p:to>
                                    </p:set>
                                    <p:animEffect transition="in" filter="plus(in)">
                                      <p:cBhvr>
                                        <p:cTn id="145" dur="2000"/>
                                        <p:tgtEl>
                                          <p:spTgt spid="157"/>
                                        </p:tgtEl>
                                      </p:cBhvr>
                                    </p:animEffect>
                                  </p:childTnLst>
                                </p:cTn>
                              </p:par>
                              <p:par>
                                <p:cTn id="146" presetID="13" presetClass="entr" presetSubtype="16" fill="hold" grpId="0" nodeType="withEffect">
                                  <p:stCondLst>
                                    <p:cond delay="0"/>
                                  </p:stCondLst>
                                  <p:childTnLst>
                                    <p:set>
                                      <p:cBhvr>
                                        <p:cTn id="147" dur="1" fill="hold">
                                          <p:stCondLst>
                                            <p:cond delay="0"/>
                                          </p:stCondLst>
                                        </p:cTn>
                                        <p:tgtEl>
                                          <p:spTgt spid="158"/>
                                        </p:tgtEl>
                                        <p:attrNameLst>
                                          <p:attrName>style.visibility</p:attrName>
                                        </p:attrNameLst>
                                      </p:cBhvr>
                                      <p:to>
                                        <p:strVal val="visible"/>
                                      </p:to>
                                    </p:set>
                                    <p:animEffect transition="in" filter="plus(in)">
                                      <p:cBhvr>
                                        <p:cTn id="148" dur="2000"/>
                                        <p:tgtEl>
                                          <p:spTgt spid="158"/>
                                        </p:tgtEl>
                                      </p:cBhvr>
                                    </p:animEffect>
                                  </p:childTnLst>
                                </p:cTn>
                              </p:par>
                              <p:par>
                                <p:cTn id="149" presetID="13" presetClass="entr" presetSubtype="16" fill="hold" grpId="0" nodeType="withEffect">
                                  <p:stCondLst>
                                    <p:cond delay="0"/>
                                  </p:stCondLst>
                                  <p:childTnLst>
                                    <p:set>
                                      <p:cBhvr>
                                        <p:cTn id="150" dur="1" fill="hold">
                                          <p:stCondLst>
                                            <p:cond delay="0"/>
                                          </p:stCondLst>
                                        </p:cTn>
                                        <p:tgtEl>
                                          <p:spTgt spid="159"/>
                                        </p:tgtEl>
                                        <p:attrNameLst>
                                          <p:attrName>style.visibility</p:attrName>
                                        </p:attrNameLst>
                                      </p:cBhvr>
                                      <p:to>
                                        <p:strVal val="visible"/>
                                      </p:to>
                                    </p:set>
                                    <p:animEffect transition="in" filter="plus(in)">
                                      <p:cBhvr>
                                        <p:cTn id="151" dur="2000"/>
                                        <p:tgtEl>
                                          <p:spTgt spid="159"/>
                                        </p:tgtEl>
                                      </p:cBhvr>
                                    </p:animEffect>
                                  </p:childTnLst>
                                </p:cTn>
                              </p:par>
                              <p:par>
                                <p:cTn id="152" presetID="13" presetClass="entr" presetSubtype="16" fill="hold" grpId="0" nodeType="withEffect">
                                  <p:stCondLst>
                                    <p:cond delay="0"/>
                                  </p:stCondLst>
                                  <p:childTnLst>
                                    <p:set>
                                      <p:cBhvr>
                                        <p:cTn id="153" dur="1" fill="hold">
                                          <p:stCondLst>
                                            <p:cond delay="0"/>
                                          </p:stCondLst>
                                        </p:cTn>
                                        <p:tgtEl>
                                          <p:spTgt spid="160"/>
                                        </p:tgtEl>
                                        <p:attrNameLst>
                                          <p:attrName>style.visibility</p:attrName>
                                        </p:attrNameLst>
                                      </p:cBhvr>
                                      <p:to>
                                        <p:strVal val="visible"/>
                                      </p:to>
                                    </p:set>
                                    <p:animEffect transition="in" filter="plus(in)">
                                      <p:cBhvr>
                                        <p:cTn id="154" dur="2000"/>
                                        <p:tgtEl>
                                          <p:spTgt spid="160"/>
                                        </p:tgtEl>
                                      </p:cBhvr>
                                    </p:animEffect>
                                  </p:childTnLst>
                                </p:cTn>
                              </p:par>
                              <p:par>
                                <p:cTn id="155" presetID="13" presetClass="entr" presetSubtype="16" fill="hold" grpId="0" nodeType="withEffect">
                                  <p:stCondLst>
                                    <p:cond delay="0"/>
                                  </p:stCondLst>
                                  <p:childTnLst>
                                    <p:set>
                                      <p:cBhvr>
                                        <p:cTn id="156" dur="1" fill="hold">
                                          <p:stCondLst>
                                            <p:cond delay="0"/>
                                          </p:stCondLst>
                                        </p:cTn>
                                        <p:tgtEl>
                                          <p:spTgt spid="161"/>
                                        </p:tgtEl>
                                        <p:attrNameLst>
                                          <p:attrName>style.visibility</p:attrName>
                                        </p:attrNameLst>
                                      </p:cBhvr>
                                      <p:to>
                                        <p:strVal val="visible"/>
                                      </p:to>
                                    </p:set>
                                    <p:animEffect transition="in" filter="plus(in)">
                                      <p:cBhvr>
                                        <p:cTn id="157" dur="2000"/>
                                        <p:tgtEl>
                                          <p:spTgt spid="161"/>
                                        </p:tgtEl>
                                      </p:cBhvr>
                                    </p:animEffect>
                                  </p:childTnLst>
                                </p:cTn>
                              </p:par>
                              <p:par>
                                <p:cTn id="158" presetID="13" presetClass="entr" presetSubtype="16" fill="hold" grpId="0" nodeType="withEffect">
                                  <p:stCondLst>
                                    <p:cond delay="0"/>
                                  </p:stCondLst>
                                  <p:childTnLst>
                                    <p:set>
                                      <p:cBhvr>
                                        <p:cTn id="159" dur="1" fill="hold">
                                          <p:stCondLst>
                                            <p:cond delay="0"/>
                                          </p:stCondLst>
                                        </p:cTn>
                                        <p:tgtEl>
                                          <p:spTgt spid="162"/>
                                        </p:tgtEl>
                                        <p:attrNameLst>
                                          <p:attrName>style.visibility</p:attrName>
                                        </p:attrNameLst>
                                      </p:cBhvr>
                                      <p:to>
                                        <p:strVal val="visible"/>
                                      </p:to>
                                    </p:set>
                                    <p:animEffect transition="in" filter="plus(in)">
                                      <p:cBhvr>
                                        <p:cTn id="160" dur="2000"/>
                                        <p:tgtEl>
                                          <p:spTgt spid="162"/>
                                        </p:tgtEl>
                                      </p:cBhvr>
                                    </p:animEffect>
                                  </p:childTnLst>
                                </p:cTn>
                              </p:par>
                              <p:par>
                                <p:cTn id="161" presetID="13" presetClass="entr" presetSubtype="16" fill="hold" grpId="0" nodeType="withEffect">
                                  <p:stCondLst>
                                    <p:cond delay="0"/>
                                  </p:stCondLst>
                                  <p:childTnLst>
                                    <p:set>
                                      <p:cBhvr>
                                        <p:cTn id="162" dur="1" fill="hold">
                                          <p:stCondLst>
                                            <p:cond delay="0"/>
                                          </p:stCondLst>
                                        </p:cTn>
                                        <p:tgtEl>
                                          <p:spTgt spid="163"/>
                                        </p:tgtEl>
                                        <p:attrNameLst>
                                          <p:attrName>style.visibility</p:attrName>
                                        </p:attrNameLst>
                                      </p:cBhvr>
                                      <p:to>
                                        <p:strVal val="visible"/>
                                      </p:to>
                                    </p:set>
                                    <p:animEffect transition="in" filter="plus(in)">
                                      <p:cBhvr>
                                        <p:cTn id="163" dur="2000"/>
                                        <p:tgtEl>
                                          <p:spTgt spid="163"/>
                                        </p:tgtEl>
                                      </p:cBhvr>
                                    </p:animEffect>
                                  </p:childTnLst>
                                </p:cTn>
                              </p:par>
                              <p:par>
                                <p:cTn id="164" presetID="13" presetClass="entr" presetSubtype="16" fill="hold" grpId="0" nodeType="withEffect">
                                  <p:stCondLst>
                                    <p:cond delay="0"/>
                                  </p:stCondLst>
                                  <p:childTnLst>
                                    <p:set>
                                      <p:cBhvr>
                                        <p:cTn id="165" dur="1" fill="hold">
                                          <p:stCondLst>
                                            <p:cond delay="0"/>
                                          </p:stCondLst>
                                        </p:cTn>
                                        <p:tgtEl>
                                          <p:spTgt spid="164"/>
                                        </p:tgtEl>
                                        <p:attrNameLst>
                                          <p:attrName>style.visibility</p:attrName>
                                        </p:attrNameLst>
                                      </p:cBhvr>
                                      <p:to>
                                        <p:strVal val="visible"/>
                                      </p:to>
                                    </p:set>
                                    <p:animEffect transition="in" filter="plus(in)">
                                      <p:cBhvr>
                                        <p:cTn id="166" dur="2000"/>
                                        <p:tgtEl>
                                          <p:spTgt spid="164"/>
                                        </p:tgtEl>
                                      </p:cBhvr>
                                    </p:animEffect>
                                  </p:childTnLst>
                                </p:cTn>
                              </p:par>
                              <p:par>
                                <p:cTn id="167" presetID="13" presetClass="entr" presetSubtype="16" fill="hold" grpId="0" nodeType="withEffect">
                                  <p:stCondLst>
                                    <p:cond delay="0"/>
                                  </p:stCondLst>
                                  <p:childTnLst>
                                    <p:set>
                                      <p:cBhvr>
                                        <p:cTn id="168" dur="1" fill="hold">
                                          <p:stCondLst>
                                            <p:cond delay="0"/>
                                          </p:stCondLst>
                                        </p:cTn>
                                        <p:tgtEl>
                                          <p:spTgt spid="165"/>
                                        </p:tgtEl>
                                        <p:attrNameLst>
                                          <p:attrName>style.visibility</p:attrName>
                                        </p:attrNameLst>
                                      </p:cBhvr>
                                      <p:to>
                                        <p:strVal val="visible"/>
                                      </p:to>
                                    </p:set>
                                    <p:animEffect transition="in" filter="plus(in)">
                                      <p:cBhvr>
                                        <p:cTn id="169" dur="2000"/>
                                        <p:tgtEl>
                                          <p:spTgt spid="165"/>
                                        </p:tgtEl>
                                      </p:cBhvr>
                                    </p:animEffect>
                                  </p:childTnLst>
                                </p:cTn>
                              </p:par>
                              <p:par>
                                <p:cTn id="170" presetID="13" presetClass="entr" presetSubtype="16" fill="hold" grpId="0" nodeType="withEffect">
                                  <p:stCondLst>
                                    <p:cond delay="0"/>
                                  </p:stCondLst>
                                  <p:childTnLst>
                                    <p:set>
                                      <p:cBhvr>
                                        <p:cTn id="171" dur="1" fill="hold">
                                          <p:stCondLst>
                                            <p:cond delay="0"/>
                                          </p:stCondLst>
                                        </p:cTn>
                                        <p:tgtEl>
                                          <p:spTgt spid="166"/>
                                        </p:tgtEl>
                                        <p:attrNameLst>
                                          <p:attrName>style.visibility</p:attrName>
                                        </p:attrNameLst>
                                      </p:cBhvr>
                                      <p:to>
                                        <p:strVal val="visible"/>
                                      </p:to>
                                    </p:set>
                                    <p:animEffect transition="in" filter="plus(in)">
                                      <p:cBhvr>
                                        <p:cTn id="172" dur="2000"/>
                                        <p:tgtEl>
                                          <p:spTgt spid="166"/>
                                        </p:tgtEl>
                                      </p:cBhvr>
                                    </p:animEffect>
                                  </p:childTnLst>
                                </p:cTn>
                              </p:par>
                              <p:par>
                                <p:cTn id="173" presetID="13" presetClass="entr" presetSubtype="16" fill="hold" grpId="0" nodeType="withEffect">
                                  <p:stCondLst>
                                    <p:cond delay="0"/>
                                  </p:stCondLst>
                                  <p:childTnLst>
                                    <p:set>
                                      <p:cBhvr>
                                        <p:cTn id="174" dur="1" fill="hold">
                                          <p:stCondLst>
                                            <p:cond delay="0"/>
                                          </p:stCondLst>
                                        </p:cTn>
                                        <p:tgtEl>
                                          <p:spTgt spid="167"/>
                                        </p:tgtEl>
                                        <p:attrNameLst>
                                          <p:attrName>style.visibility</p:attrName>
                                        </p:attrNameLst>
                                      </p:cBhvr>
                                      <p:to>
                                        <p:strVal val="visible"/>
                                      </p:to>
                                    </p:set>
                                    <p:animEffect transition="in" filter="plus(in)">
                                      <p:cBhvr>
                                        <p:cTn id="175" dur="2000"/>
                                        <p:tgtEl>
                                          <p:spTgt spid="167"/>
                                        </p:tgtEl>
                                      </p:cBhvr>
                                    </p:animEffect>
                                  </p:childTnLst>
                                </p:cTn>
                              </p:par>
                              <p:par>
                                <p:cTn id="176" presetID="13" presetClass="entr" presetSubtype="16" fill="hold" grpId="0" nodeType="withEffect">
                                  <p:stCondLst>
                                    <p:cond delay="0"/>
                                  </p:stCondLst>
                                  <p:childTnLst>
                                    <p:set>
                                      <p:cBhvr>
                                        <p:cTn id="177" dur="1" fill="hold">
                                          <p:stCondLst>
                                            <p:cond delay="0"/>
                                          </p:stCondLst>
                                        </p:cTn>
                                        <p:tgtEl>
                                          <p:spTgt spid="168"/>
                                        </p:tgtEl>
                                        <p:attrNameLst>
                                          <p:attrName>style.visibility</p:attrName>
                                        </p:attrNameLst>
                                      </p:cBhvr>
                                      <p:to>
                                        <p:strVal val="visible"/>
                                      </p:to>
                                    </p:set>
                                    <p:animEffect transition="in" filter="plus(in)">
                                      <p:cBhvr>
                                        <p:cTn id="178" dur="2000"/>
                                        <p:tgtEl>
                                          <p:spTgt spid="168"/>
                                        </p:tgtEl>
                                      </p:cBhvr>
                                    </p:animEffect>
                                  </p:childTnLst>
                                </p:cTn>
                              </p:par>
                              <p:par>
                                <p:cTn id="179" presetID="13" presetClass="entr" presetSubtype="16" fill="hold" grpId="0" nodeType="withEffect">
                                  <p:stCondLst>
                                    <p:cond delay="0"/>
                                  </p:stCondLst>
                                  <p:childTnLst>
                                    <p:set>
                                      <p:cBhvr>
                                        <p:cTn id="180" dur="1" fill="hold">
                                          <p:stCondLst>
                                            <p:cond delay="0"/>
                                          </p:stCondLst>
                                        </p:cTn>
                                        <p:tgtEl>
                                          <p:spTgt spid="169"/>
                                        </p:tgtEl>
                                        <p:attrNameLst>
                                          <p:attrName>style.visibility</p:attrName>
                                        </p:attrNameLst>
                                      </p:cBhvr>
                                      <p:to>
                                        <p:strVal val="visible"/>
                                      </p:to>
                                    </p:set>
                                    <p:animEffect transition="in" filter="plus(in)">
                                      <p:cBhvr>
                                        <p:cTn id="181" dur="2000"/>
                                        <p:tgtEl>
                                          <p:spTgt spid="169"/>
                                        </p:tgtEl>
                                      </p:cBhvr>
                                    </p:animEffect>
                                  </p:childTnLst>
                                </p:cTn>
                              </p:par>
                              <p:par>
                                <p:cTn id="182" presetID="13" presetClass="entr" presetSubtype="16" fill="hold" grpId="0" nodeType="withEffect">
                                  <p:stCondLst>
                                    <p:cond delay="0"/>
                                  </p:stCondLst>
                                  <p:childTnLst>
                                    <p:set>
                                      <p:cBhvr>
                                        <p:cTn id="183" dur="1" fill="hold">
                                          <p:stCondLst>
                                            <p:cond delay="0"/>
                                          </p:stCondLst>
                                        </p:cTn>
                                        <p:tgtEl>
                                          <p:spTgt spid="170"/>
                                        </p:tgtEl>
                                        <p:attrNameLst>
                                          <p:attrName>style.visibility</p:attrName>
                                        </p:attrNameLst>
                                      </p:cBhvr>
                                      <p:to>
                                        <p:strVal val="visible"/>
                                      </p:to>
                                    </p:set>
                                    <p:animEffect transition="in" filter="plus(in)">
                                      <p:cBhvr>
                                        <p:cTn id="184" dur="2000"/>
                                        <p:tgtEl>
                                          <p:spTgt spid="170"/>
                                        </p:tgtEl>
                                      </p:cBhvr>
                                    </p:animEffect>
                                  </p:childTnLst>
                                </p:cTn>
                              </p:par>
                              <p:par>
                                <p:cTn id="185" presetID="13" presetClass="entr" presetSubtype="16" fill="hold" grpId="0" nodeType="withEffect">
                                  <p:stCondLst>
                                    <p:cond delay="0"/>
                                  </p:stCondLst>
                                  <p:childTnLst>
                                    <p:set>
                                      <p:cBhvr>
                                        <p:cTn id="186" dur="1" fill="hold">
                                          <p:stCondLst>
                                            <p:cond delay="0"/>
                                          </p:stCondLst>
                                        </p:cTn>
                                        <p:tgtEl>
                                          <p:spTgt spid="171"/>
                                        </p:tgtEl>
                                        <p:attrNameLst>
                                          <p:attrName>style.visibility</p:attrName>
                                        </p:attrNameLst>
                                      </p:cBhvr>
                                      <p:to>
                                        <p:strVal val="visible"/>
                                      </p:to>
                                    </p:set>
                                    <p:animEffect transition="in" filter="plus(in)">
                                      <p:cBhvr>
                                        <p:cTn id="187" dur="2000"/>
                                        <p:tgtEl>
                                          <p:spTgt spid="171"/>
                                        </p:tgtEl>
                                      </p:cBhvr>
                                    </p:animEffect>
                                  </p:childTnLst>
                                </p:cTn>
                              </p:par>
                              <p:par>
                                <p:cTn id="188" presetID="13" presetClass="entr" presetSubtype="16" fill="hold" grpId="0" nodeType="withEffect">
                                  <p:stCondLst>
                                    <p:cond delay="0"/>
                                  </p:stCondLst>
                                  <p:childTnLst>
                                    <p:set>
                                      <p:cBhvr>
                                        <p:cTn id="189" dur="1" fill="hold">
                                          <p:stCondLst>
                                            <p:cond delay="0"/>
                                          </p:stCondLst>
                                        </p:cTn>
                                        <p:tgtEl>
                                          <p:spTgt spid="172"/>
                                        </p:tgtEl>
                                        <p:attrNameLst>
                                          <p:attrName>style.visibility</p:attrName>
                                        </p:attrNameLst>
                                      </p:cBhvr>
                                      <p:to>
                                        <p:strVal val="visible"/>
                                      </p:to>
                                    </p:set>
                                    <p:animEffect transition="in" filter="plus(in)">
                                      <p:cBhvr>
                                        <p:cTn id="190" dur="2000"/>
                                        <p:tgtEl>
                                          <p:spTgt spid="172"/>
                                        </p:tgtEl>
                                      </p:cBhvr>
                                    </p:animEffect>
                                  </p:childTnLst>
                                </p:cTn>
                              </p:par>
                              <p:par>
                                <p:cTn id="191" presetID="13" presetClass="entr" presetSubtype="16" fill="hold" grpId="0" nodeType="withEffect">
                                  <p:stCondLst>
                                    <p:cond delay="0"/>
                                  </p:stCondLst>
                                  <p:childTnLst>
                                    <p:set>
                                      <p:cBhvr>
                                        <p:cTn id="192" dur="1" fill="hold">
                                          <p:stCondLst>
                                            <p:cond delay="0"/>
                                          </p:stCondLst>
                                        </p:cTn>
                                        <p:tgtEl>
                                          <p:spTgt spid="173"/>
                                        </p:tgtEl>
                                        <p:attrNameLst>
                                          <p:attrName>style.visibility</p:attrName>
                                        </p:attrNameLst>
                                      </p:cBhvr>
                                      <p:to>
                                        <p:strVal val="visible"/>
                                      </p:to>
                                    </p:set>
                                    <p:animEffect transition="in" filter="plus(in)">
                                      <p:cBhvr>
                                        <p:cTn id="193" dur="2000"/>
                                        <p:tgtEl>
                                          <p:spTgt spid="173"/>
                                        </p:tgtEl>
                                      </p:cBhvr>
                                    </p:animEffect>
                                  </p:childTnLst>
                                </p:cTn>
                              </p:par>
                              <p:par>
                                <p:cTn id="194" presetID="13" presetClass="entr" presetSubtype="16" fill="hold" grpId="0" nodeType="withEffect">
                                  <p:stCondLst>
                                    <p:cond delay="0"/>
                                  </p:stCondLst>
                                  <p:childTnLst>
                                    <p:set>
                                      <p:cBhvr>
                                        <p:cTn id="195" dur="1" fill="hold">
                                          <p:stCondLst>
                                            <p:cond delay="0"/>
                                          </p:stCondLst>
                                        </p:cTn>
                                        <p:tgtEl>
                                          <p:spTgt spid="175"/>
                                        </p:tgtEl>
                                        <p:attrNameLst>
                                          <p:attrName>style.visibility</p:attrName>
                                        </p:attrNameLst>
                                      </p:cBhvr>
                                      <p:to>
                                        <p:strVal val="visible"/>
                                      </p:to>
                                    </p:set>
                                    <p:animEffect transition="in" filter="plus(in)">
                                      <p:cBhvr>
                                        <p:cTn id="196" dur="2000"/>
                                        <p:tgtEl>
                                          <p:spTgt spid="175"/>
                                        </p:tgtEl>
                                      </p:cBhvr>
                                    </p:animEffect>
                                  </p:childTnLst>
                                </p:cTn>
                              </p:par>
                              <p:par>
                                <p:cTn id="197" presetID="13" presetClass="entr" presetSubtype="16" fill="hold" grpId="0" nodeType="withEffect">
                                  <p:stCondLst>
                                    <p:cond delay="0"/>
                                  </p:stCondLst>
                                  <p:childTnLst>
                                    <p:set>
                                      <p:cBhvr>
                                        <p:cTn id="198" dur="1" fill="hold">
                                          <p:stCondLst>
                                            <p:cond delay="0"/>
                                          </p:stCondLst>
                                        </p:cTn>
                                        <p:tgtEl>
                                          <p:spTgt spid="176"/>
                                        </p:tgtEl>
                                        <p:attrNameLst>
                                          <p:attrName>style.visibility</p:attrName>
                                        </p:attrNameLst>
                                      </p:cBhvr>
                                      <p:to>
                                        <p:strVal val="visible"/>
                                      </p:to>
                                    </p:set>
                                    <p:animEffect transition="in" filter="plus(in)">
                                      <p:cBhvr>
                                        <p:cTn id="199" dur="2000"/>
                                        <p:tgtEl>
                                          <p:spTgt spid="176"/>
                                        </p:tgtEl>
                                      </p:cBhvr>
                                    </p:animEffect>
                                  </p:childTnLst>
                                </p:cTn>
                              </p:par>
                              <p:par>
                                <p:cTn id="200" presetID="13" presetClass="entr" presetSubtype="16" fill="hold" grpId="0" nodeType="withEffect">
                                  <p:stCondLst>
                                    <p:cond delay="0"/>
                                  </p:stCondLst>
                                  <p:childTnLst>
                                    <p:set>
                                      <p:cBhvr>
                                        <p:cTn id="201" dur="1" fill="hold">
                                          <p:stCondLst>
                                            <p:cond delay="0"/>
                                          </p:stCondLst>
                                        </p:cTn>
                                        <p:tgtEl>
                                          <p:spTgt spid="177"/>
                                        </p:tgtEl>
                                        <p:attrNameLst>
                                          <p:attrName>style.visibility</p:attrName>
                                        </p:attrNameLst>
                                      </p:cBhvr>
                                      <p:to>
                                        <p:strVal val="visible"/>
                                      </p:to>
                                    </p:set>
                                    <p:animEffect transition="in" filter="plus(in)">
                                      <p:cBhvr>
                                        <p:cTn id="202" dur="2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30" grpId="0" animBg="1"/>
      <p:bldP spid="14" grpId="0"/>
      <p:bldP spid="94" grpId="0" animBg="1"/>
      <p:bldP spid="95" grpId="0" animBg="1"/>
      <p:bldP spid="59" grpId="0" animBg="1"/>
      <p:bldP spid="60" grpId="0"/>
      <p:bldP spid="97" grpId="0" animBg="1"/>
      <p:bldP spid="98" grpId="0"/>
      <p:bldP spid="99" grpId="0" animBg="1"/>
      <p:bldP spid="100" grpId="0"/>
      <p:bldP spid="77" grpId="0" animBg="1"/>
      <p:bldP spid="110" grpId="0"/>
      <p:bldP spid="111" grpId="0"/>
      <p:bldP spid="76" grpId="0" animBg="1"/>
      <p:bldP spid="128" grpId="0"/>
      <p:bldP spid="130" grpId="0"/>
      <p:bldP spid="132" grpId="0"/>
      <p:bldP spid="133" grpId="0"/>
      <p:bldP spid="136" grpId="0" animBg="1"/>
      <p:bldP spid="137" grpId="0"/>
      <p:bldP spid="138" grpId="0"/>
      <p:bldP spid="139" grpId="0" animBg="1"/>
      <p:bldP spid="140" grpId="0"/>
      <p:bldP spid="141" grpId="0" animBg="1"/>
      <p:bldP spid="142" grpId="0" animBg="1"/>
      <p:bldP spid="143" grpId="0" animBg="1"/>
      <p:bldP spid="144" grpId="0"/>
      <p:bldP spid="145" grpId="0"/>
      <p:bldP spid="146" grpId="0"/>
      <p:bldP spid="147" grpId="0" animBg="1"/>
      <p:bldP spid="148" grpId="0" animBg="1"/>
      <p:bldP spid="149" grpId="0"/>
      <p:bldP spid="150" grpId="0" animBg="1"/>
      <p:bldP spid="151" grpId="0" animBg="1"/>
      <p:bldP spid="152" grpId="0"/>
      <p:bldP spid="153" grpId="0"/>
      <p:bldP spid="154" grpId="0" animBg="1"/>
      <p:bldP spid="155" grpId="0" animBg="1"/>
      <p:bldP spid="156" grpId="0"/>
      <p:bldP spid="157" grpId="0"/>
      <p:bldP spid="158" grpId="0" animBg="1"/>
      <p:bldP spid="159" grpId="0" animBg="1"/>
      <p:bldP spid="160" grpId="0"/>
      <p:bldP spid="161" grpId="0"/>
      <p:bldP spid="162" grpId="0"/>
      <p:bldP spid="163" grpId="0" animBg="1"/>
      <p:bldP spid="164" grpId="0"/>
      <p:bldP spid="165" grpId="0" animBg="1"/>
      <p:bldP spid="166" grpId="0"/>
      <p:bldP spid="167" grpId="0" animBg="1"/>
      <p:bldP spid="168" grpId="0"/>
      <p:bldP spid="169" grpId="0" animBg="1"/>
      <p:bldP spid="170" grpId="0"/>
      <p:bldP spid="171" grpId="0" animBg="1"/>
      <p:bldP spid="172" grpId="0"/>
      <p:bldP spid="173" grpId="0" animBg="1"/>
      <p:bldP spid="175" grpId="0" animBg="1"/>
      <p:bldP spid="176" grpId="0"/>
      <p:bldP spid="1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3344" y="929205"/>
            <a:ext cx="6751674" cy="1508105"/>
          </a:xfrm>
          <a:prstGeom prst="rect">
            <a:avLst/>
          </a:prstGeom>
        </p:spPr>
        <p:txBody>
          <a:bodyPr wrap="square">
            <a:spAutoFit/>
          </a:bodyPr>
          <a:lstStyle/>
          <a:p>
            <a:r>
              <a:rPr lang="en-US" sz="2400" dirty="0" smtClean="0">
                <a:solidFill>
                  <a:prstClr val="black"/>
                </a:solidFill>
              </a:rPr>
              <a:t>I</a:t>
            </a:r>
            <a:r>
              <a:rPr lang="en-US" sz="2400" dirty="0">
                <a:solidFill>
                  <a:prstClr val="black"/>
                </a:solidFill>
              </a:rPr>
              <a:t>. </a:t>
            </a:r>
            <a:r>
              <a:rPr lang="en-US" sz="2400" b="1" dirty="0">
                <a:solidFill>
                  <a:prstClr val="black"/>
                </a:solidFill>
              </a:rPr>
              <a:t>Conditions in Israel </a:t>
            </a:r>
            <a:r>
              <a:rPr lang="en-US" sz="2400" dirty="0">
                <a:solidFill>
                  <a:prstClr val="black"/>
                </a:solidFill>
              </a:rPr>
              <a:t>(1:1-3:6) </a:t>
            </a:r>
          </a:p>
          <a:p>
            <a:pPr>
              <a:spcBef>
                <a:spcPts val="1200"/>
              </a:spcBef>
            </a:pPr>
            <a:r>
              <a:rPr lang="en-US" sz="2400" dirty="0" smtClean="0">
                <a:solidFill>
                  <a:prstClr val="black"/>
                </a:solidFill>
              </a:rPr>
              <a:t>II</a:t>
            </a:r>
            <a:r>
              <a:rPr lang="en-US" sz="2400" dirty="0">
                <a:solidFill>
                  <a:prstClr val="black"/>
                </a:solidFill>
              </a:rPr>
              <a:t>. </a:t>
            </a:r>
            <a:r>
              <a:rPr lang="en-US" sz="2400" b="1" dirty="0">
                <a:solidFill>
                  <a:prstClr val="black"/>
                </a:solidFill>
              </a:rPr>
              <a:t>The Judges </a:t>
            </a:r>
            <a:r>
              <a:rPr lang="en-US" sz="2400" dirty="0">
                <a:solidFill>
                  <a:prstClr val="black"/>
                </a:solidFill>
              </a:rPr>
              <a:t>(3:7-16:31) </a:t>
            </a:r>
          </a:p>
          <a:p>
            <a:pPr>
              <a:spcBef>
                <a:spcPts val="1200"/>
              </a:spcBef>
            </a:pPr>
            <a:r>
              <a:rPr lang="en-US" sz="2400" dirty="0" smtClean="0">
                <a:solidFill>
                  <a:prstClr val="black"/>
                </a:solidFill>
              </a:rPr>
              <a:t>III</a:t>
            </a:r>
            <a:r>
              <a:rPr lang="en-US" sz="2400" dirty="0">
                <a:solidFill>
                  <a:prstClr val="black"/>
                </a:solidFill>
              </a:rPr>
              <a:t>. </a:t>
            </a:r>
            <a:r>
              <a:rPr lang="en-US" sz="2400" b="1" dirty="0">
                <a:solidFill>
                  <a:prstClr val="black"/>
                </a:solidFill>
              </a:rPr>
              <a:t>Cultural Decline </a:t>
            </a:r>
            <a:r>
              <a:rPr lang="en-US" sz="2400" dirty="0">
                <a:solidFill>
                  <a:prstClr val="black"/>
                </a:solidFill>
              </a:rPr>
              <a:t>(17:1-21:25) </a:t>
            </a:r>
            <a:r>
              <a:rPr lang="en-US" sz="2400" dirty="0" smtClean="0">
                <a:solidFill>
                  <a:prstClr val="black"/>
                </a:solidFill>
              </a:rPr>
              <a:t> </a:t>
            </a:r>
            <a:endParaRPr lang="en-US" sz="2400" dirty="0">
              <a:solidFill>
                <a:prstClr val="black"/>
              </a:solidFill>
            </a:endParaRPr>
          </a:p>
        </p:txBody>
      </p:sp>
      <p:sp>
        <p:nvSpPr>
          <p:cNvPr id="4" name="Title 1"/>
          <p:cNvSpPr txBox="1">
            <a:spLocks/>
          </p:cNvSpPr>
          <p:nvPr/>
        </p:nvSpPr>
        <p:spPr>
          <a:xfrm rot="16200000">
            <a:off x="-2676925" y="3003588"/>
            <a:ext cx="6629400" cy="926275"/>
          </a:xfrm>
          <a:prstGeom prst="rect">
            <a:avLst/>
          </a:prstGeom>
        </p:spPr>
        <p:txBody>
          <a:bodyPr vert="horz" anchor="ctr">
            <a:noAutofit/>
          </a:bodyPr>
          <a:lstStyle>
            <a:lvl1pPr algn="l" rtl="0" eaLnBrk="1" latinLnBrk="0" hangingPunct="1">
              <a:spcBef>
                <a:spcPct val="0"/>
              </a:spcBef>
              <a:buNone/>
              <a:defRPr kumimoji="0" sz="50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defRPr/>
            </a:pPr>
            <a:r>
              <a:rPr lang="en-US" dirty="0" smtClean="0">
                <a:solidFill>
                  <a:srgbClr val="4E3B30"/>
                </a:solidFill>
                <a:latin typeface="Franklin Gothic Medium"/>
              </a:rPr>
              <a:t>Outline of judges</a:t>
            </a:r>
            <a:endParaRPr lang="en-US" dirty="0">
              <a:solidFill>
                <a:srgbClr val="4E3B30"/>
              </a:solidFill>
              <a:latin typeface="Franklin Gothic Medium"/>
            </a:endParaRPr>
          </a:p>
        </p:txBody>
      </p:sp>
    </p:spTree>
    <p:extLst>
      <p:ext uri="{BB962C8B-B14F-4D97-AF65-F5344CB8AC3E}">
        <p14:creationId xmlns:p14="http://schemas.microsoft.com/office/powerpoint/2010/main" val="3100393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3141" y="1704114"/>
            <a:ext cx="6315959" cy="155053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933703" y="472000"/>
            <a:ext cx="6751674" cy="6309420"/>
          </a:xfrm>
          <a:prstGeom prst="rect">
            <a:avLst/>
          </a:prstGeom>
        </p:spPr>
        <p:txBody>
          <a:bodyPr wrap="square">
            <a:spAutoFit/>
          </a:bodyPr>
          <a:lstStyle/>
          <a:p>
            <a:r>
              <a:rPr lang="en-US" sz="2400" dirty="0" smtClean="0"/>
              <a:t>I</a:t>
            </a:r>
            <a:r>
              <a:rPr lang="en-US" sz="2400" dirty="0"/>
              <a:t>. </a:t>
            </a:r>
            <a:r>
              <a:rPr lang="en-US" sz="2400" b="1" dirty="0"/>
              <a:t>Conditions in Israel </a:t>
            </a:r>
            <a:r>
              <a:rPr lang="en-US" sz="2400" dirty="0"/>
              <a:t>(1:1-3:6) </a:t>
            </a:r>
          </a:p>
          <a:p>
            <a:pPr lvl="1"/>
            <a:r>
              <a:rPr lang="en-US" sz="2400" dirty="0" smtClean="0"/>
              <a:t>- Unoccupied </a:t>
            </a:r>
            <a:r>
              <a:rPr lang="en-US" sz="2400" dirty="0"/>
              <a:t>Areas (1:1-2:5) </a:t>
            </a:r>
            <a:endParaRPr lang="en-US" sz="2400" dirty="0" smtClean="0"/>
          </a:p>
          <a:p>
            <a:pPr lvl="1"/>
            <a:r>
              <a:rPr lang="en-US" sz="2400" dirty="0" smtClean="0"/>
              <a:t>- </a:t>
            </a:r>
            <a:r>
              <a:rPr lang="en-US" sz="2400" dirty="0"/>
              <a:t>Religious/Political Cycles (2:6-3:6) </a:t>
            </a:r>
          </a:p>
          <a:p>
            <a:pPr>
              <a:spcBef>
                <a:spcPts val="1200"/>
              </a:spcBef>
            </a:pPr>
            <a:r>
              <a:rPr lang="en-US" sz="2400" dirty="0"/>
              <a:t>II. </a:t>
            </a:r>
            <a:r>
              <a:rPr lang="en-US" sz="2400" b="1" dirty="0"/>
              <a:t>The Judges </a:t>
            </a:r>
            <a:r>
              <a:rPr lang="en-US" sz="2400" dirty="0"/>
              <a:t>(3:7-16:31) </a:t>
            </a:r>
          </a:p>
          <a:p>
            <a:pPr lvl="1"/>
            <a:r>
              <a:rPr lang="en-US" sz="2400" dirty="0"/>
              <a:t>- Othniel* (3:7-11) </a:t>
            </a:r>
          </a:p>
          <a:p>
            <a:pPr lvl="1"/>
            <a:r>
              <a:rPr lang="en-US" sz="2400" dirty="0"/>
              <a:t>- Ehud* (3:12-30) </a:t>
            </a:r>
          </a:p>
          <a:p>
            <a:pPr lvl="1"/>
            <a:r>
              <a:rPr lang="en-US" sz="2400" dirty="0"/>
              <a:t>- Shamgar* (3:31) </a:t>
            </a:r>
          </a:p>
          <a:p>
            <a:pPr lvl="1"/>
            <a:r>
              <a:rPr lang="en-US" sz="2400" dirty="0"/>
              <a:t>- Deborah* and Barak (4:1-5:31) </a:t>
            </a:r>
          </a:p>
          <a:p>
            <a:pPr lvl="1"/>
            <a:r>
              <a:rPr lang="en-US" sz="2400" dirty="0"/>
              <a:t>- Gideon* (6:1-8:35) </a:t>
            </a:r>
          </a:p>
          <a:p>
            <a:pPr lvl="1"/>
            <a:r>
              <a:rPr lang="en-US" sz="2400" dirty="0"/>
              <a:t>- Abimelech, </a:t>
            </a:r>
            <a:r>
              <a:rPr lang="en-US" sz="2400" dirty="0" err="1"/>
              <a:t>Tola</a:t>
            </a:r>
            <a:r>
              <a:rPr lang="en-US" sz="2400" dirty="0"/>
              <a:t>, Jair (9:1-10:5) </a:t>
            </a:r>
          </a:p>
          <a:p>
            <a:pPr lvl="1"/>
            <a:r>
              <a:rPr lang="en-US" sz="2400" dirty="0"/>
              <a:t>- Jephthah* (10:6-12:7) </a:t>
            </a:r>
          </a:p>
          <a:p>
            <a:pPr lvl="1"/>
            <a:r>
              <a:rPr lang="en-US" sz="2400" dirty="0"/>
              <a:t>- </a:t>
            </a:r>
            <a:r>
              <a:rPr lang="en-US" sz="2400" dirty="0" err="1"/>
              <a:t>Ibzan</a:t>
            </a:r>
            <a:r>
              <a:rPr lang="en-US" sz="2400" dirty="0"/>
              <a:t>, Elon, Abdon (12:8-15) </a:t>
            </a:r>
          </a:p>
          <a:p>
            <a:pPr lvl="1"/>
            <a:r>
              <a:rPr lang="en-US" sz="2400" dirty="0"/>
              <a:t>- Samson* (13:1-16:31) </a:t>
            </a:r>
          </a:p>
          <a:p>
            <a:pPr>
              <a:spcBef>
                <a:spcPts val="1200"/>
              </a:spcBef>
            </a:pPr>
            <a:r>
              <a:rPr lang="en-US" sz="2400" dirty="0"/>
              <a:t>III. </a:t>
            </a:r>
            <a:r>
              <a:rPr lang="en-US" sz="2400" b="1" dirty="0"/>
              <a:t>Cultural Decline </a:t>
            </a:r>
            <a:r>
              <a:rPr lang="en-US" sz="2400" dirty="0"/>
              <a:t>(17:1-21:25) </a:t>
            </a:r>
          </a:p>
          <a:p>
            <a:pPr lvl="1"/>
            <a:r>
              <a:rPr lang="en-US" sz="2400" dirty="0"/>
              <a:t>- Micah and the </a:t>
            </a:r>
            <a:r>
              <a:rPr lang="en-US" sz="2400" dirty="0" err="1"/>
              <a:t>Danites</a:t>
            </a:r>
            <a:r>
              <a:rPr lang="en-US" sz="2400" dirty="0"/>
              <a:t> (17:1-18:31) </a:t>
            </a:r>
          </a:p>
          <a:p>
            <a:pPr lvl="1"/>
            <a:r>
              <a:rPr lang="en-US" sz="2400" dirty="0"/>
              <a:t>- Crime and Civil War (19:1-21:25) </a:t>
            </a:r>
          </a:p>
        </p:txBody>
      </p:sp>
      <p:sp>
        <p:nvSpPr>
          <p:cNvPr id="4" name="Title 1"/>
          <p:cNvSpPr txBox="1">
            <a:spLocks/>
          </p:cNvSpPr>
          <p:nvPr/>
        </p:nvSpPr>
        <p:spPr>
          <a:xfrm rot="16200000">
            <a:off x="-2676925" y="3003588"/>
            <a:ext cx="6629400" cy="926275"/>
          </a:xfrm>
          <a:prstGeom prst="rect">
            <a:avLst/>
          </a:prstGeom>
        </p:spPr>
        <p:txBody>
          <a:bodyPr vert="horz" anchor="ctr">
            <a:noAutofit/>
          </a:bodyPr>
          <a:lstStyle>
            <a:lvl1pPr algn="l" rtl="0" eaLnBrk="1" latinLnBrk="0" hangingPunct="1">
              <a:spcBef>
                <a:spcPct val="0"/>
              </a:spcBef>
              <a:buNone/>
              <a:defRPr kumimoji="0" sz="5000" kern="1200" cap="all" baseline="0">
                <a:solidFill>
                  <a:schemeClr val="tx2"/>
                </a:solidFill>
                <a:effectLst>
                  <a:reflection blurRad="12700" stA="48000" endA="300" endPos="55000" dir="5400000" sy="-90000" algn="bl" rotWithShape="0"/>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all" spc="0" normalizeH="0" baseline="0" noProof="0" dirty="0" smtClean="0">
                <a:ln>
                  <a:noFill/>
                </a:ln>
                <a:solidFill>
                  <a:srgbClr val="4E3B30"/>
                </a:solidFill>
                <a:effectLst>
                  <a:reflection blurRad="12700" stA="48000" endA="300" endPos="55000" dir="5400000" sy="-90000" algn="bl" rotWithShape="0"/>
                </a:effectLst>
                <a:uLnTx/>
                <a:uFillTx/>
                <a:latin typeface="Franklin Gothic Medium"/>
                <a:ea typeface="+mj-ea"/>
                <a:cs typeface="+mj-cs"/>
              </a:rPr>
              <a:t>Outline of judges</a:t>
            </a:r>
            <a:endParaRPr kumimoji="0" lang="en-US" sz="5000" b="0" i="0" u="none" strike="noStrike" kern="1200" cap="all" spc="0" normalizeH="0" baseline="0" noProof="0" dirty="0">
              <a:ln>
                <a:noFill/>
              </a:ln>
              <a:solidFill>
                <a:srgbClr val="4E3B30"/>
              </a:solidFill>
              <a:effectLst>
                <a:reflection blurRad="12700" stA="48000" endA="300" endPos="55000" dir="5400000" sy="-90000" algn="bl" rotWithShape="0"/>
              </a:effectLst>
              <a:uLnTx/>
              <a:uFillTx/>
              <a:latin typeface="Franklin Gothic Medium"/>
              <a:ea typeface="+mj-ea"/>
              <a:cs typeface="+mj-cs"/>
            </a:endParaRPr>
          </a:p>
        </p:txBody>
      </p:sp>
    </p:spTree>
    <p:extLst>
      <p:ext uri="{BB962C8B-B14F-4D97-AF65-F5344CB8AC3E}">
        <p14:creationId xmlns:p14="http://schemas.microsoft.com/office/powerpoint/2010/main" val="2867858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904" y="0"/>
            <a:ext cx="5288096" cy="6858000"/>
          </a:xfrm>
          <a:prstGeom prst="rect">
            <a:avLst/>
          </a:prstGeom>
        </p:spPr>
      </p:pic>
      <p:sp>
        <p:nvSpPr>
          <p:cNvPr id="3" name="Title 2"/>
          <p:cNvSpPr>
            <a:spLocks noGrp="1"/>
          </p:cNvSpPr>
          <p:nvPr>
            <p:ph type="title"/>
          </p:nvPr>
        </p:nvSpPr>
        <p:spPr>
          <a:xfrm>
            <a:off x="269858" y="1063256"/>
            <a:ext cx="2893071" cy="841248"/>
          </a:xfrm>
        </p:spPr>
        <p:txBody>
          <a:bodyPr/>
          <a:lstStyle/>
          <a:p>
            <a:r>
              <a:rPr lang="en-US" dirty="0" smtClean="0"/>
              <a:t>Placing the judges &amp; tribes</a:t>
            </a:r>
            <a:endParaRPr lang="en-US" dirty="0"/>
          </a:p>
        </p:txBody>
      </p:sp>
      <p:sp>
        <p:nvSpPr>
          <p:cNvPr id="4" name="TextBox 3"/>
          <p:cNvSpPr txBox="1"/>
          <p:nvPr/>
        </p:nvSpPr>
        <p:spPr>
          <a:xfrm>
            <a:off x="5610395" y="4254286"/>
            <a:ext cx="601447"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Judah</a:t>
            </a:r>
            <a:endParaRPr lang="en-US" sz="1200" dirty="0">
              <a:latin typeface="Arial" panose="020B0604020202020204" pitchFamily="34" charset="0"/>
              <a:cs typeface="Arial" panose="020B0604020202020204" pitchFamily="34" charset="0"/>
            </a:endParaRPr>
          </a:p>
        </p:txBody>
      </p:sp>
      <p:sp>
        <p:nvSpPr>
          <p:cNvPr id="5" name="TextBox 4"/>
          <p:cNvSpPr txBox="1"/>
          <p:nvPr/>
        </p:nvSpPr>
        <p:spPr>
          <a:xfrm>
            <a:off x="5610397" y="5213585"/>
            <a:ext cx="704039"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Simeon</a:t>
            </a:r>
            <a:endParaRPr lang="en-US" sz="1200" dirty="0">
              <a:latin typeface="Arial" panose="020B0604020202020204" pitchFamily="34" charset="0"/>
              <a:cs typeface="Arial" panose="020B0604020202020204" pitchFamily="34" charset="0"/>
            </a:endParaRPr>
          </a:p>
        </p:txBody>
      </p:sp>
      <p:sp>
        <p:nvSpPr>
          <p:cNvPr id="6" name="TextBox 5"/>
          <p:cNvSpPr txBox="1"/>
          <p:nvPr/>
        </p:nvSpPr>
        <p:spPr>
          <a:xfrm>
            <a:off x="7312623" y="3887495"/>
            <a:ext cx="720069"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Reuben</a:t>
            </a:r>
            <a:endParaRPr lang="en-US" sz="1200" dirty="0">
              <a:latin typeface="Arial" panose="020B0604020202020204" pitchFamily="34" charset="0"/>
              <a:cs typeface="Arial" panose="020B0604020202020204" pitchFamily="34" charset="0"/>
            </a:endParaRPr>
          </a:p>
        </p:txBody>
      </p:sp>
      <p:sp>
        <p:nvSpPr>
          <p:cNvPr id="7" name="TextBox 6"/>
          <p:cNvSpPr txBox="1"/>
          <p:nvPr/>
        </p:nvSpPr>
        <p:spPr>
          <a:xfrm>
            <a:off x="7404252" y="2831027"/>
            <a:ext cx="474810"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Gad</a:t>
            </a:r>
            <a:endParaRPr lang="en-US" sz="1200" dirty="0">
              <a:latin typeface="Arial" panose="020B0604020202020204" pitchFamily="34" charset="0"/>
              <a:cs typeface="Arial" panose="020B0604020202020204" pitchFamily="34" charset="0"/>
            </a:endParaRPr>
          </a:p>
        </p:txBody>
      </p:sp>
      <p:sp>
        <p:nvSpPr>
          <p:cNvPr id="8" name="TextBox 7"/>
          <p:cNvSpPr txBox="1"/>
          <p:nvPr/>
        </p:nvSpPr>
        <p:spPr>
          <a:xfrm>
            <a:off x="6219588" y="3579503"/>
            <a:ext cx="822661"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Benjamin</a:t>
            </a:r>
            <a:endParaRPr lang="en-US" sz="1200" dirty="0">
              <a:latin typeface="Arial" panose="020B0604020202020204" pitchFamily="34" charset="0"/>
              <a:cs typeface="Arial" panose="020B0604020202020204" pitchFamily="34" charset="0"/>
            </a:endParaRPr>
          </a:p>
        </p:txBody>
      </p:sp>
      <p:sp>
        <p:nvSpPr>
          <p:cNvPr id="9" name="TextBox 8"/>
          <p:cNvSpPr txBox="1"/>
          <p:nvPr/>
        </p:nvSpPr>
        <p:spPr>
          <a:xfrm>
            <a:off x="7844740" y="795589"/>
            <a:ext cx="891591" cy="461665"/>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Manasseh</a:t>
            </a:r>
            <a:endParaRPr lang="en-US" sz="1200" dirty="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East</a:t>
            </a:r>
            <a:endParaRPr lang="en-US" sz="1200" dirty="0">
              <a:latin typeface="Arial" panose="020B0604020202020204" pitchFamily="34" charset="0"/>
              <a:cs typeface="Arial" panose="020B0604020202020204" pitchFamily="34" charset="0"/>
            </a:endParaRPr>
          </a:p>
        </p:txBody>
      </p:sp>
      <p:sp>
        <p:nvSpPr>
          <p:cNvPr id="10" name="TextBox 9"/>
          <p:cNvSpPr txBox="1"/>
          <p:nvPr/>
        </p:nvSpPr>
        <p:spPr>
          <a:xfrm>
            <a:off x="5884138" y="2451322"/>
            <a:ext cx="835485" cy="430887"/>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Manasseh</a:t>
            </a:r>
            <a:endParaRPr lang="en-US" sz="1100" dirty="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West</a:t>
            </a:r>
            <a:endParaRPr lang="en-US" sz="1100" dirty="0">
              <a:latin typeface="Arial" panose="020B0604020202020204" pitchFamily="34" charset="0"/>
              <a:cs typeface="Arial" panose="020B0604020202020204" pitchFamily="34" charset="0"/>
            </a:endParaRPr>
          </a:p>
        </p:txBody>
      </p:sp>
      <p:sp>
        <p:nvSpPr>
          <p:cNvPr id="11" name="TextBox 10"/>
          <p:cNvSpPr txBox="1"/>
          <p:nvPr/>
        </p:nvSpPr>
        <p:spPr>
          <a:xfrm>
            <a:off x="6129238" y="3083180"/>
            <a:ext cx="710451"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Ephraim</a:t>
            </a:r>
            <a:endParaRPr lang="en-US" sz="1100" dirty="0">
              <a:latin typeface="Arial" panose="020B0604020202020204" pitchFamily="34" charset="0"/>
              <a:cs typeface="Arial" panose="020B0604020202020204" pitchFamily="34" charset="0"/>
            </a:endParaRPr>
          </a:p>
        </p:txBody>
      </p:sp>
      <p:sp>
        <p:nvSpPr>
          <p:cNvPr id="13" name="TextBox 12"/>
          <p:cNvSpPr txBox="1"/>
          <p:nvPr/>
        </p:nvSpPr>
        <p:spPr>
          <a:xfrm>
            <a:off x="5688934" y="3295253"/>
            <a:ext cx="444352"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Dan</a:t>
            </a:r>
            <a:endParaRPr lang="en-US" sz="1100" dirty="0">
              <a:latin typeface="Arial" panose="020B0604020202020204" pitchFamily="34" charset="0"/>
              <a:cs typeface="Arial" panose="020B0604020202020204" pitchFamily="34" charset="0"/>
            </a:endParaRPr>
          </a:p>
        </p:txBody>
      </p:sp>
      <p:sp>
        <p:nvSpPr>
          <p:cNvPr id="14" name="TextBox 13"/>
          <p:cNvSpPr txBox="1"/>
          <p:nvPr/>
        </p:nvSpPr>
        <p:spPr>
          <a:xfrm>
            <a:off x="6105991" y="1187508"/>
            <a:ext cx="553357"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Asher</a:t>
            </a:r>
            <a:endParaRPr lang="en-US" sz="1100" dirty="0">
              <a:latin typeface="Arial" panose="020B0604020202020204" pitchFamily="34" charset="0"/>
              <a:cs typeface="Arial" panose="020B0604020202020204" pitchFamily="34" charset="0"/>
            </a:endParaRPr>
          </a:p>
        </p:txBody>
      </p:sp>
      <p:sp>
        <p:nvSpPr>
          <p:cNvPr id="15" name="TextBox 14"/>
          <p:cNvSpPr txBox="1"/>
          <p:nvPr/>
        </p:nvSpPr>
        <p:spPr>
          <a:xfrm>
            <a:off x="6492213" y="2003465"/>
            <a:ext cx="716863"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Issachar</a:t>
            </a:r>
            <a:endParaRPr lang="en-US" sz="1100" dirty="0">
              <a:latin typeface="Arial" panose="020B0604020202020204" pitchFamily="34" charset="0"/>
              <a:cs typeface="Arial" panose="020B0604020202020204" pitchFamily="34" charset="0"/>
            </a:endParaRPr>
          </a:p>
        </p:txBody>
      </p:sp>
      <p:sp>
        <p:nvSpPr>
          <p:cNvPr id="16" name="TextBox 15"/>
          <p:cNvSpPr txBox="1"/>
          <p:nvPr/>
        </p:nvSpPr>
        <p:spPr>
          <a:xfrm>
            <a:off x="6231867" y="1784783"/>
            <a:ext cx="696024"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Zebulun</a:t>
            </a:r>
            <a:endParaRPr lang="en-US" sz="1100" dirty="0">
              <a:latin typeface="Arial" panose="020B0604020202020204" pitchFamily="34" charset="0"/>
              <a:cs typeface="Arial" panose="020B0604020202020204" pitchFamily="34" charset="0"/>
            </a:endParaRPr>
          </a:p>
        </p:txBody>
      </p:sp>
      <p:sp>
        <p:nvSpPr>
          <p:cNvPr id="17" name="TextBox 16"/>
          <p:cNvSpPr txBox="1"/>
          <p:nvPr/>
        </p:nvSpPr>
        <p:spPr>
          <a:xfrm>
            <a:off x="6537136" y="1069620"/>
            <a:ext cx="704039"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Naphtali</a:t>
            </a:r>
            <a:endParaRPr lang="en-US" sz="1100" dirty="0">
              <a:latin typeface="Arial" panose="020B0604020202020204" pitchFamily="34" charset="0"/>
              <a:cs typeface="Arial" panose="020B0604020202020204" pitchFamily="34" charset="0"/>
            </a:endParaRPr>
          </a:p>
        </p:txBody>
      </p:sp>
      <p:sp>
        <p:nvSpPr>
          <p:cNvPr id="20" name="TextBox 19"/>
          <p:cNvSpPr txBox="1"/>
          <p:nvPr/>
        </p:nvSpPr>
        <p:spPr>
          <a:xfrm>
            <a:off x="8183115" y="2451324"/>
            <a:ext cx="902811" cy="646331"/>
          </a:xfrm>
          <a:prstGeom prst="rect">
            <a:avLst/>
          </a:prstGeom>
          <a:solidFill>
            <a:srgbClr val="FFFF00"/>
          </a:solidFill>
        </p:spPr>
        <p:txBody>
          <a:bodyPr wrap="none" rtlCol="0">
            <a:spAutoFit/>
          </a:bodyPr>
          <a:lstStyle/>
          <a:p>
            <a:r>
              <a:rPr lang="en-US" dirty="0" smtClean="0"/>
              <a:t>East of</a:t>
            </a:r>
          </a:p>
          <a:p>
            <a:r>
              <a:rPr lang="en-US" dirty="0" smtClean="0"/>
              <a:t>Jordan</a:t>
            </a:r>
            <a:endParaRPr lang="en-US" dirty="0"/>
          </a:p>
        </p:txBody>
      </p:sp>
      <p:sp>
        <p:nvSpPr>
          <p:cNvPr id="21" name="TextBox 20"/>
          <p:cNvSpPr txBox="1"/>
          <p:nvPr/>
        </p:nvSpPr>
        <p:spPr>
          <a:xfrm>
            <a:off x="3972957" y="2429721"/>
            <a:ext cx="962764" cy="646331"/>
          </a:xfrm>
          <a:prstGeom prst="rect">
            <a:avLst/>
          </a:prstGeom>
          <a:solidFill>
            <a:srgbClr val="FFFF00"/>
          </a:solidFill>
        </p:spPr>
        <p:txBody>
          <a:bodyPr wrap="none" rtlCol="0">
            <a:spAutoFit/>
          </a:bodyPr>
          <a:lstStyle/>
          <a:p>
            <a:r>
              <a:rPr lang="en-US" dirty="0" smtClean="0"/>
              <a:t>West of</a:t>
            </a:r>
          </a:p>
          <a:p>
            <a:r>
              <a:rPr lang="en-US" dirty="0" smtClean="0"/>
              <a:t>Jordan</a:t>
            </a:r>
            <a:endParaRPr lang="en-US" dirty="0"/>
          </a:p>
        </p:txBody>
      </p:sp>
      <p:cxnSp>
        <p:nvCxnSpPr>
          <p:cNvPr id="23" name="Straight Connector 22"/>
          <p:cNvCxnSpPr/>
          <p:nvPr/>
        </p:nvCxnSpPr>
        <p:spPr>
          <a:xfrm flipH="1">
            <a:off x="4454341" y="3856498"/>
            <a:ext cx="2710929" cy="0"/>
          </a:xfrm>
          <a:prstGeom prst="line">
            <a:avLst/>
          </a:prstGeom>
          <a:ln w="38100">
            <a:solidFill>
              <a:srgbClr val="0000CC"/>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071123" y="5167422"/>
            <a:ext cx="813043" cy="646331"/>
          </a:xfrm>
          <a:prstGeom prst="rect">
            <a:avLst/>
          </a:prstGeom>
          <a:solidFill>
            <a:srgbClr val="FFFF00"/>
          </a:solidFill>
        </p:spPr>
        <p:txBody>
          <a:bodyPr wrap="none" rtlCol="0">
            <a:spAutoFit/>
          </a:bodyPr>
          <a:lstStyle/>
          <a:p>
            <a:r>
              <a:rPr lang="en-US" dirty="0" smtClean="0"/>
              <a:t>Judah</a:t>
            </a:r>
          </a:p>
          <a:p>
            <a:r>
              <a:rPr lang="en-US" dirty="0" smtClean="0"/>
              <a:t>South</a:t>
            </a:r>
            <a:endParaRPr lang="en-US" dirty="0"/>
          </a:p>
        </p:txBody>
      </p:sp>
      <p:sp>
        <p:nvSpPr>
          <p:cNvPr id="25" name="TextBox 24"/>
          <p:cNvSpPr txBox="1"/>
          <p:nvPr/>
        </p:nvSpPr>
        <p:spPr>
          <a:xfrm>
            <a:off x="4046419" y="193729"/>
            <a:ext cx="631904"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Othniel</a:t>
            </a:r>
            <a:endParaRPr lang="en-US" sz="1100" dirty="0">
              <a:latin typeface="Arial" panose="020B0604020202020204" pitchFamily="34" charset="0"/>
              <a:cs typeface="Arial" panose="020B0604020202020204" pitchFamily="34" charset="0"/>
            </a:endParaRPr>
          </a:p>
        </p:txBody>
      </p:sp>
      <p:sp>
        <p:nvSpPr>
          <p:cNvPr id="26" name="TextBox 25"/>
          <p:cNvSpPr txBox="1"/>
          <p:nvPr/>
        </p:nvSpPr>
        <p:spPr>
          <a:xfrm>
            <a:off x="4066193" y="367781"/>
            <a:ext cx="514885"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Ehud</a:t>
            </a:r>
            <a:endParaRPr lang="en-US" sz="1100" dirty="0">
              <a:latin typeface="Arial" panose="020B0604020202020204" pitchFamily="34" charset="0"/>
              <a:cs typeface="Arial" panose="020B0604020202020204" pitchFamily="34" charset="0"/>
            </a:endParaRPr>
          </a:p>
        </p:txBody>
      </p:sp>
      <p:sp>
        <p:nvSpPr>
          <p:cNvPr id="27" name="TextBox 26"/>
          <p:cNvSpPr txBox="1"/>
          <p:nvPr/>
        </p:nvSpPr>
        <p:spPr>
          <a:xfrm>
            <a:off x="4150475" y="572726"/>
            <a:ext cx="572273" cy="169277"/>
          </a:xfrm>
          <a:prstGeom prst="rect">
            <a:avLst/>
          </a:prstGeom>
          <a:solidFill>
            <a:schemeClr val="bg1"/>
          </a:solidFill>
        </p:spPr>
        <p:txBody>
          <a:bodyPr wrap="none" lIns="0" tIns="0" rIns="0" bIns="0" rtlCol="0">
            <a:spAutoFit/>
          </a:bodyPr>
          <a:lstStyle/>
          <a:p>
            <a:r>
              <a:rPr lang="en-US" sz="1100" dirty="0" smtClean="0">
                <a:latin typeface="Arial" panose="020B0604020202020204" pitchFamily="34" charset="0"/>
                <a:cs typeface="Arial" panose="020B0604020202020204" pitchFamily="34" charset="0"/>
              </a:rPr>
              <a:t>Shamgar</a:t>
            </a:r>
            <a:endParaRPr lang="en-US" sz="1100" dirty="0">
              <a:latin typeface="Arial" panose="020B0604020202020204" pitchFamily="34" charset="0"/>
              <a:cs typeface="Arial" panose="020B0604020202020204" pitchFamily="34" charset="0"/>
            </a:endParaRPr>
          </a:p>
        </p:txBody>
      </p:sp>
      <p:grpSp>
        <p:nvGrpSpPr>
          <p:cNvPr id="30" name="Group 29"/>
          <p:cNvGrpSpPr/>
          <p:nvPr/>
        </p:nvGrpSpPr>
        <p:grpSpPr>
          <a:xfrm>
            <a:off x="6174941" y="4321477"/>
            <a:ext cx="263471" cy="261610"/>
            <a:chOff x="1503336" y="3829943"/>
            <a:chExt cx="263471" cy="261610"/>
          </a:xfrm>
        </p:grpSpPr>
        <p:sp>
          <p:nvSpPr>
            <p:cNvPr id="28" name="Octagon 27"/>
            <p:cNvSpPr/>
            <p:nvPr/>
          </p:nvSpPr>
          <p:spPr>
            <a:xfrm>
              <a:off x="1503336" y="3856497"/>
              <a:ext cx="263471" cy="235056"/>
            </a:xfrm>
            <a:prstGeom prst="octago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503593" y="3829943"/>
              <a:ext cx="263214" cy="261610"/>
            </a:xfrm>
            <a:prstGeom prst="rect">
              <a:avLst/>
            </a:prstGeom>
            <a:noFill/>
          </p:spPr>
          <p:txBody>
            <a:bodyPr wrap="none" rtlCol="0">
              <a:spAutoFit/>
            </a:bodyPr>
            <a:lstStyle/>
            <a:p>
              <a:r>
                <a:rPr lang="en-US" sz="1100" b="1" dirty="0" smtClean="0">
                  <a:latin typeface="Arial" panose="020B0604020202020204" pitchFamily="34" charset="0"/>
                  <a:cs typeface="Arial" panose="020B0604020202020204" pitchFamily="34" charset="0"/>
                </a:rPr>
                <a:t>1</a:t>
              </a:r>
              <a:endParaRPr lang="en-US" sz="1100" b="1" dirty="0">
                <a:latin typeface="Arial" panose="020B0604020202020204" pitchFamily="34" charset="0"/>
                <a:cs typeface="Arial" panose="020B0604020202020204" pitchFamily="34" charset="0"/>
              </a:endParaRPr>
            </a:p>
          </p:txBody>
        </p:sp>
      </p:grpSp>
      <p:grpSp>
        <p:nvGrpSpPr>
          <p:cNvPr id="31" name="Group 30"/>
          <p:cNvGrpSpPr/>
          <p:nvPr/>
        </p:nvGrpSpPr>
        <p:grpSpPr>
          <a:xfrm>
            <a:off x="6839686" y="3345404"/>
            <a:ext cx="263471" cy="261610"/>
            <a:chOff x="1503336" y="3829943"/>
            <a:chExt cx="263471" cy="261610"/>
          </a:xfrm>
        </p:grpSpPr>
        <p:sp>
          <p:nvSpPr>
            <p:cNvPr id="32" name="Octagon 31"/>
            <p:cNvSpPr/>
            <p:nvPr/>
          </p:nvSpPr>
          <p:spPr>
            <a:xfrm>
              <a:off x="1503336" y="3856497"/>
              <a:ext cx="263471" cy="235056"/>
            </a:xfrm>
            <a:prstGeom prst="octago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503593" y="3829943"/>
              <a:ext cx="263214" cy="261610"/>
            </a:xfrm>
            <a:prstGeom prst="rect">
              <a:avLst/>
            </a:prstGeom>
            <a:noFill/>
          </p:spPr>
          <p:txBody>
            <a:bodyPr wrap="none" rtlCol="0">
              <a:spAutoFit/>
            </a:bodyPr>
            <a:lstStyle/>
            <a:p>
              <a:r>
                <a:rPr lang="en-US" sz="1100" b="1" dirty="0" smtClean="0">
                  <a:latin typeface="Arial" panose="020B0604020202020204" pitchFamily="34" charset="0"/>
                  <a:cs typeface="Arial" panose="020B0604020202020204" pitchFamily="34" charset="0"/>
                </a:rPr>
                <a:t>2</a:t>
              </a:r>
              <a:endParaRPr lang="en-US" sz="1100" b="1" dirty="0">
                <a:latin typeface="Arial" panose="020B0604020202020204" pitchFamily="34" charset="0"/>
                <a:cs typeface="Arial" panose="020B0604020202020204" pitchFamily="34" charset="0"/>
              </a:endParaRPr>
            </a:p>
          </p:txBody>
        </p:sp>
      </p:grpSp>
      <p:grpSp>
        <p:nvGrpSpPr>
          <p:cNvPr id="45" name="Group 44"/>
          <p:cNvGrpSpPr/>
          <p:nvPr/>
        </p:nvGrpSpPr>
        <p:grpSpPr>
          <a:xfrm>
            <a:off x="7136969" y="201478"/>
            <a:ext cx="86246" cy="4626244"/>
            <a:chOff x="7136969" y="201478"/>
            <a:chExt cx="86246" cy="4626244"/>
          </a:xfrm>
        </p:grpSpPr>
        <p:cxnSp>
          <p:nvCxnSpPr>
            <p:cNvPr id="19" name="Straight Connector 18"/>
            <p:cNvCxnSpPr/>
            <p:nvPr/>
          </p:nvCxnSpPr>
          <p:spPr>
            <a:xfrm>
              <a:off x="7136969" y="201478"/>
              <a:ext cx="28299" cy="2063597"/>
            </a:xfrm>
            <a:prstGeom prst="line">
              <a:avLst/>
            </a:prstGeom>
            <a:ln w="38100">
              <a:solidFill>
                <a:srgbClr val="0000CC"/>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94916" y="3726907"/>
              <a:ext cx="28299" cy="1100815"/>
            </a:xfrm>
            <a:prstGeom prst="line">
              <a:avLst/>
            </a:prstGeom>
            <a:ln w="38100">
              <a:solidFill>
                <a:srgbClr val="0000CC"/>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65268" y="2666760"/>
              <a:ext cx="14149" cy="809419"/>
            </a:xfrm>
            <a:prstGeom prst="line">
              <a:avLst/>
            </a:prstGeom>
            <a:ln w="38100">
              <a:solidFill>
                <a:srgbClr val="0000CC"/>
              </a:solidFill>
              <a:prstDash val="dash"/>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772043" y="3426086"/>
            <a:ext cx="263471" cy="261610"/>
            <a:chOff x="1503336" y="3829943"/>
            <a:chExt cx="263471" cy="261610"/>
          </a:xfrm>
        </p:grpSpPr>
        <p:sp>
          <p:nvSpPr>
            <p:cNvPr id="42" name="Octagon 41"/>
            <p:cNvSpPr/>
            <p:nvPr/>
          </p:nvSpPr>
          <p:spPr>
            <a:xfrm>
              <a:off x="1503336" y="3856497"/>
              <a:ext cx="263471" cy="235056"/>
            </a:xfrm>
            <a:prstGeom prst="octago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503593" y="3829943"/>
              <a:ext cx="263214" cy="261610"/>
            </a:xfrm>
            <a:prstGeom prst="rect">
              <a:avLst/>
            </a:prstGeom>
            <a:noFill/>
          </p:spPr>
          <p:txBody>
            <a:bodyPr wrap="none" rtlCol="0">
              <a:spAutoFit/>
            </a:bodyPr>
            <a:lstStyle/>
            <a:p>
              <a:r>
                <a:rPr lang="en-US" sz="1100" b="1" dirty="0" smtClean="0">
                  <a:latin typeface="Arial" panose="020B0604020202020204" pitchFamily="34" charset="0"/>
                  <a:cs typeface="Arial" panose="020B0604020202020204" pitchFamily="34" charset="0"/>
                </a:rPr>
                <a:t>3</a:t>
              </a:r>
              <a:endParaRPr lang="en-US" sz="1100" b="1" dirty="0">
                <a:latin typeface="Arial" panose="020B0604020202020204" pitchFamily="34" charset="0"/>
                <a:cs typeface="Arial" panose="020B0604020202020204" pitchFamily="34" charset="0"/>
              </a:endParaRPr>
            </a:p>
          </p:txBody>
        </p:sp>
      </p:grpSp>
      <p:sp>
        <p:nvSpPr>
          <p:cNvPr id="44" name="TextBox 43"/>
          <p:cNvSpPr txBox="1"/>
          <p:nvPr/>
        </p:nvSpPr>
        <p:spPr>
          <a:xfrm>
            <a:off x="1075959" y="3394831"/>
            <a:ext cx="697627"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348250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1896</TotalTime>
  <Words>1300</Words>
  <Application>Microsoft Office PowerPoint</Application>
  <PresentationFormat>On-screen Show (4:3)</PresentationFormat>
  <Paragraphs>328</Paragraphs>
  <Slides>33</Slides>
  <Notes>3</Notes>
  <HiddenSlides>3</HiddenSlides>
  <MMClips>0</MMClips>
  <ScaleCrop>false</ScaleCrop>
  <HeadingPairs>
    <vt:vector size="4" baseType="variant">
      <vt:variant>
        <vt:lpstr>Theme</vt:lpstr>
      </vt:variant>
      <vt:variant>
        <vt:i4>5</vt:i4>
      </vt:variant>
      <vt:variant>
        <vt:lpstr>Slide Titles</vt:lpstr>
      </vt:variant>
      <vt:variant>
        <vt:i4>33</vt:i4>
      </vt:variant>
    </vt:vector>
  </HeadingPairs>
  <TitlesOfParts>
    <vt:vector size="38" baseType="lpstr">
      <vt:lpstr>Trek</vt:lpstr>
      <vt:lpstr>1_Office Theme</vt:lpstr>
      <vt:lpstr>White</vt:lpstr>
      <vt:lpstr>Office Theme</vt:lpstr>
      <vt:lpstr>2_Office Theme</vt:lpstr>
      <vt:lpstr>PowerPoint Presentation</vt:lpstr>
      <vt:lpstr>Objectives – Lesson 1 Introduction and Overview</vt:lpstr>
      <vt:lpstr>Objectives – Lesson 2 Conditions in Israel  (1:1-3:6)</vt:lpstr>
      <vt:lpstr>Objectives – Lesson 3 Conditions in Israel  (1:1-3:6)</vt:lpstr>
      <vt:lpstr>12 OT Periods</vt:lpstr>
      <vt:lpstr>PowerPoint Presentation</vt:lpstr>
      <vt:lpstr>PowerPoint Presentation</vt:lpstr>
      <vt:lpstr>PowerPoint Presentation</vt:lpstr>
      <vt:lpstr>Placing the judges &amp; tribes</vt:lpstr>
      <vt:lpstr>Israel in the Promised Land – The Ideal</vt:lpstr>
      <vt:lpstr>Sins of Israelites</vt:lpstr>
      <vt:lpstr>Judges 3:8</vt:lpstr>
      <vt:lpstr>Judges 3:8 oppressor</vt:lpstr>
      <vt:lpstr>Othniel – Name/tribe/home</vt:lpstr>
      <vt:lpstr>PowerPoint Presentation</vt:lpstr>
      <vt:lpstr>Judge Cycle</vt:lpstr>
      <vt:lpstr>Sins</vt:lpstr>
      <vt:lpstr>opressors</vt:lpstr>
      <vt:lpstr>PowerPoint Presentation</vt:lpstr>
      <vt:lpstr>Judge ehud</vt:lpstr>
      <vt:lpstr>PowerPoint Presentation</vt:lpstr>
      <vt:lpstr>PowerPoint Presentation</vt:lpstr>
      <vt:lpstr>Ehud kills eglon</vt:lpstr>
      <vt:lpstr>Eglon’s palace</vt:lpstr>
      <vt:lpstr>Ehud’s call</vt:lpstr>
      <vt:lpstr>PowerPoint Presentation</vt:lpstr>
      <vt:lpstr>PowerPoint Presentation</vt:lpstr>
      <vt:lpstr>OX-Goad/Ox Prod</vt:lpstr>
      <vt:lpstr>shamgar</vt:lpstr>
      <vt:lpstr>PowerPoint Presentation</vt:lpstr>
      <vt:lpstr>PowerPoint Presentation</vt:lpstr>
      <vt:lpstr>The Cycle</vt:lpstr>
      <vt:lpstr>Changing Times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Haynes</dc:creator>
  <cp:lastModifiedBy>Danny Haynes</cp:lastModifiedBy>
  <cp:revision>85</cp:revision>
  <cp:lastPrinted>2016-07-24T10:39:21Z</cp:lastPrinted>
  <dcterms:created xsi:type="dcterms:W3CDTF">2016-07-17T02:01:03Z</dcterms:created>
  <dcterms:modified xsi:type="dcterms:W3CDTF">2016-07-27T21:00:27Z</dcterms:modified>
</cp:coreProperties>
</file>