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64" r:id="rId2"/>
    <p:sldId id="265" r:id="rId3"/>
    <p:sldId id="266" r:id="rId4"/>
    <p:sldId id="270" r:id="rId5"/>
    <p:sldId id="271" r:id="rId6"/>
    <p:sldId id="258" r:id="rId7"/>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1pPr>
    <a:lvl2pPr marL="4572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2pPr>
    <a:lvl3pPr marL="9144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3pPr>
    <a:lvl4pPr marL="13716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4pPr>
    <a:lvl5pPr marL="1828800" algn="l" defTabSz="457200" rtl="0" fontAlgn="base">
      <a:spcBef>
        <a:spcPct val="0"/>
      </a:spcBef>
      <a:spcAft>
        <a:spcPct val="0"/>
      </a:spcAft>
      <a:defRPr kern="1200">
        <a:solidFill>
          <a:schemeClr val="tx1"/>
        </a:solidFill>
        <a:latin typeface="Arial" pitchFamily="-100" charset="0"/>
        <a:ea typeface="ＭＳ Ｐゴシック" pitchFamily="-100" charset="-128"/>
        <a:cs typeface="ＭＳ Ｐゴシック" pitchFamily="-100" charset="-128"/>
      </a:defRPr>
    </a:lvl5pPr>
    <a:lvl6pPr marL="22860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6pPr>
    <a:lvl7pPr marL="27432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7pPr>
    <a:lvl8pPr marL="32004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8pPr>
    <a:lvl9pPr marL="3657600" algn="l" defTabSz="457200" rtl="0" eaLnBrk="1" latinLnBrk="0" hangingPunct="1">
      <a:defRPr kern="1200">
        <a:solidFill>
          <a:schemeClr val="tx1"/>
        </a:solidFill>
        <a:latin typeface="Arial" pitchFamily="-100" charset="0"/>
        <a:ea typeface="ＭＳ Ｐゴシック" pitchFamily="-100" charset="-128"/>
        <a:cs typeface="ＭＳ Ｐゴシック" pitchFamily="-10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43769" autoAdjust="0"/>
  </p:normalViewPr>
  <p:slideViewPr>
    <p:cSldViewPr snapToGrid="0" snapToObjects="1">
      <p:cViewPr varScale="1">
        <p:scale>
          <a:sx n="58" d="100"/>
          <a:sy n="58" d="100"/>
        </p:scale>
        <p:origin x="-2336"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C963730B-7061-6F4C-9AB3-FFB6A5EE3631}" type="datetime1">
              <a:rPr lang="en-US"/>
              <a:pPr>
                <a:defRPr/>
              </a:pPr>
              <a:t>7/24/16</a:t>
            </a:fld>
            <a:endParaRPr lang="en-US"/>
          </a:p>
        </p:txBody>
      </p:sp>
      <p:sp>
        <p:nvSpPr>
          <p:cNvPr id="4" name="Slide Image Placeholder 3"/>
          <p:cNvSpPr>
            <a:spLocks noGrp="1" noRot="1" noChangeAspect="1"/>
          </p:cNvSpPr>
          <p:nvPr>
            <p:ph type="sldImg" idx="2"/>
          </p:nvPr>
        </p:nvSpPr>
        <p:spPr>
          <a:xfrm>
            <a:off x="1449388" y="93663"/>
            <a:ext cx="3865562" cy="24161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111125" y="2597150"/>
            <a:ext cx="6670675" cy="63420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5829300" y="457200"/>
            <a:ext cx="684213"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AC89C0FE-10B0-1141-9894-39EBD4C83C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449388" y="93663"/>
            <a:ext cx="3865562" cy="241617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1800" dirty="0" smtClean="0">
                <a:ea typeface="ＭＳ Ｐゴシック" pitchFamily="-100" charset="-128"/>
                <a:cs typeface="ＭＳ Ｐゴシック" pitchFamily="-100" charset="-128"/>
              </a:rPr>
              <a:t>Imagine sitting down at one of your favorite restaurants trying to decide what to order…and you are really torn between two of your favorites.  Then, you flip the page of the menu and see that they have a Combo plate with EXACTLY the two things you were hoping for – and even better – its got a great price.  Immediately you know – that is what you are going to order – because in your mind…it is a perfect Combination.</a:t>
            </a:r>
          </a:p>
          <a:p>
            <a:pPr eaLnBrk="1" hangingPunct="1"/>
            <a:endParaRPr lang="en-US" sz="1800" dirty="0" smtClean="0">
              <a:ea typeface="ＭＳ Ｐゴシック" pitchFamily="-100" charset="-128"/>
              <a:cs typeface="ＭＳ Ｐゴシック" pitchFamily="-100" charset="-128"/>
            </a:endParaRPr>
          </a:p>
          <a:p>
            <a:pPr eaLnBrk="1" hangingPunct="1"/>
            <a:r>
              <a:rPr lang="en-US" sz="1800" dirty="0" smtClean="0">
                <a:ea typeface="ＭＳ Ｐゴシック" pitchFamily="-100" charset="-128"/>
                <a:cs typeface="ＭＳ Ｐゴシック" pitchFamily="-100" charset="-128"/>
              </a:rPr>
              <a:t>That pretty much sums up my goal for this</a:t>
            </a:r>
            <a:r>
              <a:rPr lang="en-US" sz="1800" dirty="0" smtClean="0">
                <a:ea typeface="ＭＳ Ｐゴシック" pitchFamily="-100" charset="-128"/>
                <a:cs typeface="ＭＳ Ｐゴシック" pitchFamily="-100" charset="-128"/>
              </a:rPr>
              <a:t> </a:t>
            </a:r>
            <a:r>
              <a:rPr lang="en-US" sz="1800" dirty="0" smtClean="0">
                <a:ea typeface="ＭＳ Ｐゴシック" pitchFamily="-100" charset="-128"/>
                <a:cs typeface="ＭＳ Ｐゴシック" pitchFamily="-100" charset="-128"/>
              </a:rPr>
              <a:t>sermon</a:t>
            </a:r>
            <a:r>
              <a:rPr lang="en-US" sz="1800" dirty="0" smtClean="0">
                <a:ea typeface="ＭＳ Ｐゴシック" pitchFamily="-100" charset="-128"/>
                <a:cs typeface="ＭＳ Ｐゴシック" pitchFamily="-100" charset="-128"/>
              </a:rPr>
              <a:t>.  </a:t>
            </a:r>
            <a:r>
              <a:rPr lang="en-US" sz="1800" dirty="0" smtClean="0">
                <a:ea typeface="ＭＳ Ｐゴシック" pitchFamily="-100" charset="-128"/>
                <a:cs typeface="ＭＳ Ｐゴシック" pitchFamily="-100" charset="-128"/>
              </a:rPr>
              <a:t>I want to you be excited about some of God’s combinations. I want to help you see how living as a Christian is most rewarding, most satisfying, and ultimately most pleasing to GOD when we aren’t one-sided – but instead, we are living with the perfect combination of traits He has set out for us in the Bible and shown us in His Son, Jesus Christ.</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2DD43-3119-E84C-998B-FF28CFD24ED9}" type="slidenum">
              <a:rPr lang="en-US" smtClean="0">
                <a:latin typeface="Arial" pitchFamily="-100" charset="0"/>
                <a:ea typeface="ＭＳ Ｐゴシック" pitchFamily="-100" charset="-128"/>
                <a:cs typeface="ＭＳ Ｐゴシック" pitchFamily="-100" charset="-128"/>
              </a:rPr>
              <a:pPr/>
              <a:t>1</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1449388" y="93663"/>
            <a:ext cx="3865562" cy="2416175"/>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sz="2000" dirty="0" smtClean="0">
                <a:ea typeface="ＭＳ Ｐゴシック" pitchFamily="-100" charset="-128"/>
                <a:cs typeface="ＭＳ Ｐゴシック" pitchFamily="-100" charset="-128"/>
              </a:rPr>
              <a:t>Whether it is food or other things…we can all relate</a:t>
            </a:r>
            <a:r>
              <a:rPr lang="en-US" sz="2000" dirty="0" smtClean="0">
                <a:ea typeface="ＭＳ Ｐゴシック" pitchFamily="-100" charset="-128"/>
                <a:cs typeface="ＭＳ Ｐゴシック" pitchFamily="-100" charset="-128"/>
              </a:rPr>
              <a:t> </a:t>
            </a:r>
            <a:br>
              <a:rPr lang="en-US" sz="2000" dirty="0" smtClean="0">
                <a:ea typeface="ＭＳ Ｐゴシック" pitchFamily="-100" charset="-128"/>
                <a:cs typeface="ＭＳ Ｐゴシック" pitchFamily="-100" charset="-128"/>
              </a:rPr>
            </a:br>
            <a:r>
              <a:rPr lang="en-US" sz="2000" dirty="0" smtClean="0">
                <a:ea typeface="ＭＳ Ｐゴシック" pitchFamily="-100" charset="-128"/>
                <a:cs typeface="ＭＳ Ｐゴシック" pitchFamily="-100" charset="-128"/>
              </a:rPr>
              <a:t>to </a:t>
            </a:r>
            <a:r>
              <a:rPr lang="en-US" sz="2000" dirty="0" smtClean="0">
                <a:ea typeface="ＭＳ Ｐゴシック" pitchFamily="-100" charset="-128"/>
                <a:cs typeface="ＭＳ Ｐゴシック" pitchFamily="-100" charset="-128"/>
              </a:rPr>
              <a:t>the idea that some things are just better together</a:t>
            </a:r>
            <a:r>
              <a:rPr lang="en-US" sz="2000" dirty="0" smtClean="0">
                <a:ea typeface="ＭＳ Ｐゴシック" pitchFamily="-100" charset="-128"/>
                <a:cs typeface="ＭＳ Ｐゴシック" pitchFamily="-100" charset="-128"/>
              </a:rPr>
              <a:t>.</a:t>
            </a:r>
          </a:p>
          <a:p>
            <a:pPr eaLnBrk="1" hangingPunct="1"/>
            <a:endParaRPr lang="en-US" sz="2000" dirty="0" smtClean="0">
              <a:ea typeface="ＭＳ Ｐゴシック" pitchFamily="-100" charset="-128"/>
              <a:cs typeface="ＭＳ Ｐゴシック" pitchFamily="-100" charset="-128"/>
            </a:endParaRPr>
          </a:p>
          <a:p>
            <a:pPr eaLnBrk="1" hangingPunct="1"/>
            <a:endParaRPr lang="en-US" sz="2000" dirty="0" smtClean="0">
              <a:ea typeface="ＭＳ Ｐゴシック" pitchFamily="-100" charset="-128"/>
              <a:cs typeface="ＭＳ Ｐゴシック" pitchFamily="-100" charset="-128"/>
            </a:endParaRPr>
          </a:p>
          <a:p>
            <a:pPr eaLnBrk="1" hangingPunct="1"/>
            <a:r>
              <a:rPr lang="en-US" sz="2000" dirty="0" smtClean="0">
                <a:ea typeface="ＭＳ Ｐゴシック" pitchFamily="-100" charset="-128"/>
                <a:cs typeface="ＭＳ Ｐゴシック" pitchFamily="-100" charset="-128"/>
              </a:rPr>
              <a:t>In</a:t>
            </a:r>
            <a:r>
              <a:rPr lang="en-US" sz="2000" baseline="0" dirty="0" smtClean="0">
                <a:ea typeface="ＭＳ Ｐゴシック" pitchFamily="-100" charset="-128"/>
                <a:cs typeface="ＭＳ Ｐゴシック" pitchFamily="-100" charset="-128"/>
              </a:rPr>
              <a:t> Jesus DAY, and in our DAY – people have a tendency to forget that GOD makes wonderful combinations.</a:t>
            </a:r>
            <a:endParaRPr lang="en-US" sz="2000" dirty="0" smtClean="0">
              <a:ea typeface="ＭＳ Ｐゴシック" pitchFamily="-100" charset="-128"/>
              <a:cs typeface="ＭＳ Ｐゴシック" pitchFamily="-100" charset="-128"/>
            </a:endParaRP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55B2BE-3772-6B40-B850-18CE9A5BD0ED}" type="slidenum">
              <a:rPr lang="en-US" smtClean="0">
                <a:latin typeface="Arial" pitchFamily="-100" charset="0"/>
                <a:ea typeface="ＭＳ Ｐゴシック" pitchFamily="-100" charset="-128"/>
                <a:cs typeface="ＭＳ Ｐゴシック" pitchFamily="-100" charset="-128"/>
              </a:rPr>
              <a:pPr/>
              <a:t>2</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1449388" y="93663"/>
            <a:ext cx="3865562" cy="2416175"/>
          </a:xfrm>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dirty="0" smtClean="0"/>
              <a:t>Male &amp; Female – It was NOT GOOD for man to be alone.  A great combination was needed – and Adam became far more complete by God’s creation of Eve.</a:t>
            </a:r>
          </a:p>
          <a:p>
            <a:pPr eaLnBrk="1" hangingPunct="1">
              <a:defRPr/>
            </a:pPr>
            <a:endParaRPr lang="en-US" dirty="0" smtClean="0"/>
          </a:p>
          <a:p>
            <a:pPr eaLnBrk="1" hangingPunct="1">
              <a:defRPr/>
            </a:pPr>
            <a:r>
              <a:rPr lang="en-US" dirty="0" smtClean="0"/>
              <a:t>Faith &amp; Grace – Whether we discuss God’s Favor upon Faithful Noah or God’s Grace upon Faithful Christians – Faith &amp; Grace are certainly each awesome in their own right – but functioning together – THEY ARE OUTSTANDING!</a:t>
            </a:r>
          </a:p>
          <a:p>
            <a:pPr eaLnBrk="1" hangingPunct="1">
              <a:defRPr/>
            </a:pPr>
            <a:endParaRPr lang="en-US" dirty="0" smtClean="0"/>
          </a:p>
          <a:p>
            <a:pPr eaLnBrk="1" hangingPunct="1">
              <a:defRPr/>
            </a:pPr>
            <a:r>
              <a:rPr lang="en-US" dirty="0" smtClean="0"/>
              <a:t>Jew &amp; Gentile – Ultimately God’s plan was to unite us as His special people – in ONE body.  That the biological and the spiritual descendants of Abraham would be one.</a:t>
            </a:r>
          </a:p>
          <a:p>
            <a:pPr eaLnBrk="1" hangingPunct="1">
              <a:defRPr/>
            </a:pPr>
            <a:endParaRPr lang="en-US" dirty="0" smtClean="0"/>
          </a:p>
          <a:p>
            <a:pPr eaLnBrk="1" hangingPunct="1">
              <a:defRPr/>
            </a:pPr>
            <a:r>
              <a:rPr lang="en-US" dirty="0" smtClean="0"/>
              <a:t>THIS BRINGS US TO</a:t>
            </a:r>
            <a:r>
              <a:rPr lang="en-US" dirty="0" smtClean="0"/>
              <a:t> A PIVOTAL VERSE IN  </a:t>
            </a:r>
            <a:r>
              <a:rPr lang="en-US" dirty="0" smtClean="0"/>
              <a:t>Matt. 23:23.  Because this is a verse that reminds us about the importance of Combinations.</a:t>
            </a:r>
          </a:p>
          <a:p>
            <a:pPr eaLnBrk="1" hangingPunct="1">
              <a:defRPr/>
            </a:pPr>
            <a:endParaRPr lang="en-US" dirty="0" smtClean="0"/>
          </a:p>
          <a:p>
            <a:pPr eaLnBrk="1" hangingPunct="1">
              <a:defRPr/>
            </a:pPr>
            <a:r>
              <a:rPr lang="en-US" dirty="0" smtClean="0"/>
              <a:t>The Pharisees were meticulous in their tithes – down to the smallest herbs of their gardens.  But sadly they became so consumed with their attention to detail that they neglected other aspects of the Law.</a:t>
            </a:r>
          </a:p>
          <a:p>
            <a:pPr eaLnBrk="1" hangingPunct="1">
              <a:defRPr/>
            </a:pPr>
            <a:endParaRPr lang="en-US" dirty="0" smtClean="0"/>
          </a:p>
          <a:p>
            <a:pPr eaLnBrk="1" hangingPunct="1">
              <a:defRPr/>
            </a:pPr>
            <a:r>
              <a:rPr lang="en-US" dirty="0" smtClean="0"/>
              <a:t>Now, neglecting other aspects would be problematic enough – but Jesus is very specific in his language here – not only have they neglected some provisions – they’ve neglected the WEIGHTER PROVISIONS.</a:t>
            </a:r>
          </a:p>
          <a:p>
            <a:pPr eaLnBrk="1" hangingPunct="1">
              <a:defRPr/>
            </a:pPr>
            <a:endParaRPr lang="en-US" dirty="0" smtClean="0"/>
          </a:p>
          <a:p>
            <a:pPr eaLnBrk="1" hangingPunct="1">
              <a:defRPr/>
            </a:pPr>
            <a:r>
              <a:rPr lang="en-US" dirty="0" smtClean="0"/>
              <a:t>This is a little like talking to your spouse after they’ve been running errands – did you pick up the milk? Yes, did you pick up the dry cleaning? Yes.  Did you pick up the kids from school – OH THE KIDS!  I forgot to get them!</a:t>
            </a:r>
          </a:p>
          <a:p>
            <a:pPr eaLnBrk="1" hangingPunct="1">
              <a:defRPr/>
            </a:pPr>
            <a:endParaRPr lang="en-US" dirty="0" smtClean="0"/>
          </a:p>
          <a:p>
            <a:pPr eaLnBrk="1" hangingPunct="1">
              <a:defRPr/>
            </a:pPr>
            <a:r>
              <a:rPr lang="en-US" dirty="0" smtClean="0"/>
              <a:t>Jesus is telling us that when it comes to serving God and obeying the various provisions of the law – It’s not enough to simply be detail oriented and get all the little things right.  It is also not enough to be “Big Picture” oriented and only Major issues right.  We are to be people who do BOTH.  We are to be people who understand the VALUE &amp; BEAUTY of this incredible COMBINATION, so that we are a people who HONOR GOD in everything.</a:t>
            </a:r>
          </a:p>
          <a:p>
            <a:pPr eaLnBrk="1" hangingPunct="1">
              <a:defRPr/>
            </a:pPr>
            <a:endParaRPr lang="en-US" dirty="0" smtClean="0"/>
          </a:p>
          <a:p>
            <a:pPr eaLnBrk="1" hangingPunct="1">
              <a:defRPr/>
            </a:pPr>
            <a:r>
              <a:rPr lang="en-US" dirty="0" smtClean="0"/>
              <a:t>That sounds pretty great – but like many things – it is far easier said than done.  All of these combinations we’re talking about create tension…</a:t>
            </a:r>
          </a:p>
          <a:p>
            <a:pPr eaLnBrk="1" hangingPunct="1">
              <a:defRPr/>
            </a:pPr>
            <a:endParaRPr lang="en-US" dirty="0" smtClean="0"/>
          </a:p>
          <a:p>
            <a:pPr eaLnBrk="1" hangingPunct="1">
              <a:defRPr/>
            </a:pPr>
            <a:r>
              <a:rPr lang="en-US" dirty="0" smtClean="0"/>
              <a:t>**These are examples that most Christians readily acknowledge as Winning Combinations.  While we know that God has combined these, and While we know they really are GREAT when they are together – there are often some TENSIONS that arise.</a:t>
            </a:r>
          </a:p>
          <a:p>
            <a:pPr eaLnBrk="1" hangingPunct="1">
              <a:defRPr/>
            </a:pPr>
            <a:endParaRPr lang="en-US" dirty="0" smtClean="0"/>
          </a:p>
          <a:p>
            <a:pPr eaLnBrk="1" hangingPunct="1">
              <a:defRPr/>
            </a:pPr>
            <a:r>
              <a:rPr lang="en-US" dirty="0" smtClean="0"/>
              <a:t>Men &amp; Women are certainly made for each other – but growing in a happy marriage is not always easy.</a:t>
            </a:r>
          </a:p>
          <a:p>
            <a:pPr eaLnBrk="1" hangingPunct="1">
              <a:defRPr/>
            </a:pPr>
            <a:r>
              <a:rPr lang="en-US" dirty="0" smtClean="0"/>
              <a:t>Faith &amp; Grace certainly work together – but we can all be guilty of over-emphasizing one or the other at times.</a:t>
            </a:r>
          </a:p>
          <a:p>
            <a:pPr eaLnBrk="1" hangingPunct="1">
              <a:defRPr/>
            </a:pPr>
            <a:r>
              <a:rPr lang="en-US" dirty="0" smtClean="0"/>
              <a:t>Jews &amp; Gentiles certainly belong together in Christ – but this was by far the most Divisive and Difficult issue in the early church.</a:t>
            </a:r>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0CD487-AB5A-CD46-91A9-88726FF03C8F}" type="slidenum">
              <a:rPr lang="en-US" smtClean="0">
                <a:latin typeface="Arial" pitchFamily="-100" charset="0"/>
                <a:ea typeface="ＭＳ Ｐゴシック" pitchFamily="-100" charset="-128"/>
                <a:cs typeface="ＭＳ Ｐゴシック" pitchFamily="-100" charset="-128"/>
              </a:rPr>
              <a:pPr/>
              <a:t>3</a:t>
            </a:fld>
            <a:endParaRPr lang="en-US" smtClean="0">
              <a:latin typeface="Arial" pitchFamily="-100" charset="0"/>
              <a:ea typeface="ＭＳ Ｐゴシック" pitchFamily="-100" charset="-128"/>
              <a:cs typeface="ＭＳ Ｐゴシック" pitchFamily="-10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0" u="sng" dirty="0" smtClean="0">
                <a:ea typeface="ＭＳ Ｐゴシック" pitchFamily="-100" charset="-128"/>
                <a:cs typeface="ＭＳ Ｐゴシック" pitchFamily="-100" charset="-128"/>
              </a:rPr>
              <a:t>Between Small Details &amp; Weighty Concepts.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	In the days of the </a:t>
            </a:r>
            <a:r>
              <a:rPr lang="en-US" dirty="0" err="1" smtClean="0"/>
              <a:t>Pharisses</a:t>
            </a:r>
            <a:r>
              <a:rPr lang="en-US" dirty="0" smtClean="0"/>
              <a:t> this was generally understood as applying to all that you sowed.  10% of your harvest.  But the Pharisees are trying to Show themselves exceedingly righteous – they are going to give 10% not only of their crops – but of all the tiny little things around.</a:t>
            </a:r>
            <a:endParaRPr lang="en-US" dirty="0" smtClean="0">
              <a:ea typeface="ＭＳ Ｐゴシック" pitchFamily="-100" charset="-128"/>
              <a:cs typeface="ＭＳ Ｐゴシック" pitchFamily="-100" charset="-128"/>
            </a:endParaRPr>
          </a:p>
          <a:p>
            <a:pPr lvl="1"/>
            <a:r>
              <a:rPr lang="en-US" dirty="0" smtClean="0"/>
              <a:t>Items God Has Repeatedly Prioritized (Micah 6:8)   </a:t>
            </a:r>
            <a:r>
              <a:rPr lang="en-US" b="1" dirty="0" smtClean="0">
                <a:ea typeface="ＭＳ Ｐゴシック" pitchFamily="-100" charset="-128"/>
                <a:cs typeface="ＭＳ Ｐゴシック" pitchFamily="-100" charset="-128"/>
              </a:rPr>
              <a:t>The </a:t>
            </a:r>
            <a:r>
              <a:rPr lang="en-US" b="1" dirty="0" err="1" smtClean="0">
                <a:ea typeface="ＭＳ Ｐゴシック" pitchFamily="-100" charset="-128"/>
                <a:cs typeface="ＭＳ Ｐゴシック" pitchFamily="-100" charset="-128"/>
              </a:rPr>
              <a:t>Weighter</a:t>
            </a:r>
            <a:r>
              <a:rPr lang="en-US" b="1" dirty="0" smtClean="0">
                <a:ea typeface="ＭＳ Ｐゴシック" pitchFamily="-100" charset="-128"/>
                <a:cs typeface="ＭＳ Ｐゴシック" pitchFamily="-100" charset="-128"/>
              </a:rPr>
              <a:t> Matters</a:t>
            </a:r>
          </a:p>
          <a:p>
            <a:pPr lvl="1"/>
            <a:r>
              <a:rPr lang="en-US" b="1" dirty="0" smtClean="0"/>
              <a:t>Justice: Impartial and moral treatment of others.</a:t>
            </a:r>
          </a:p>
          <a:p>
            <a:pPr lvl="1"/>
            <a:r>
              <a:rPr lang="en-US" b="1" dirty="0" smtClean="0"/>
              <a:t>Mercy: Compassion and </a:t>
            </a:r>
            <a:r>
              <a:rPr lang="en-US" b="1" dirty="0" err="1" smtClean="0"/>
              <a:t>kindess</a:t>
            </a:r>
            <a:r>
              <a:rPr lang="en-US" b="1" dirty="0" smtClean="0"/>
              <a:t>, </a:t>
            </a:r>
            <a:r>
              <a:rPr lang="en-US" b="1" dirty="0" err="1" smtClean="0"/>
              <a:t>esp</a:t>
            </a:r>
            <a:r>
              <a:rPr lang="en-US" b="1" dirty="0" smtClean="0"/>
              <a:t> to the poor and suffering.</a:t>
            </a:r>
          </a:p>
          <a:p>
            <a:pPr lvl="1"/>
            <a:r>
              <a:rPr lang="en-US" b="1" dirty="0" smtClean="0"/>
              <a:t>Faith: To confidently give to God what is due Him. </a:t>
            </a:r>
            <a:endParaRPr lang="en-US" u="sng" dirty="0" smtClean="0">
              <a:ea typeface="ＭＳ Ｐゴシック" pitchFamily="-100" charset="-128"/>
              <a:cs typeface="ＭＳ Ｐゴシック" pitchFamily="-100" charset="-128"/>
            </a:endParaRPr>
          </a:p>
          <a:p>
            <a:r>
              <a:rPr lang="en-US" u="sng" dirty="0" smtClean="0">
                <a:ea typeface="ＭＳ Ｐゴシック" pitchFamily="-100" charset="-128"/>
                <a:cs typeface="ＭＳ Ｐゴシック" pitchFamily="-100" charset="-128"/>
              </a:rPr>
              <a:t>Between Things That Are Easy To Measure &amp; Difficult To Measure</a:t>
            </a:r>
          </a:p>
          <a:p>
            <a:r>
              <a:rPr lang="en-US" dirty="0" smtClean="0"/>
              <a:t>10% of the Harvest Can Be Counted.  </a:t>
            </a:r>
          </a:p>
          <a:p>
            <a:r>
              <a:rPr lang="en-US" dirty="0" smtClean="0">
                <a:ea typeface="ＭＳ Ｐゴシック" pitchFamily="-100" charset="-128"/>
                <a:cs typeface="ＭＳ Ｐゴシック" pitchFamily="-100" charset="-128"/>
              </a:rPr>
              <a:t>Easy to Measure – what is funny here is that its not as easy to measure as some things….but it is MUCH easier to measure than intangible qualities.</a:t>
            </a:r>
            <a:endParaRPr lang="en-US" dirty="0" smtClean="0"/>
          </a:p>
          <a:p>
            <a:pPr lvl="1"/>
            <a:r>
              <a:rPr lang="en-US" dirty="0" smtClean="0"/>
              <a:t>Justice, Mercy, &amp; Faithfulness Are More Intangible.</a:t>
            </a:r>
          </a:p>
          <a:p>
            <a:r>
              <a:rPr lang="en-US" dirty="0" smtClean="0">
                <a:ea typeface="ＭＳ Ｐゴシック" pitchFamily="-100" charset="-128"/>
                <a:cs typeface="ＭＳ Ｐゴシック" pitchFamily="-100" charset="-128"/>
              </a:rPr>
              <a:t>	Vs. 24 = The Point: We can get so wrapped up in details that we don’t even notice what we have swallowed.  **They</a:t>
            </a:r>
            <a:r>
              <a:rPr lang="en-US" baseline="0" dirty="0" smtClean="0">
                <a:ea typeface="ＭＳ Ｐゴシック" pitchFamily="-100" charset="-128"/>
                <a:cs typeface="ＭＳ Ｐゴシック" pitchFamily="-100" charset="-128"/>
              </a:rPr>
              <a:t> worked to strain out the SMALLEST unclean animal, but it was all pointless because they were living with an UNCLEAN HEART! </a:t>
            </a:r>
            <a:r>
              <a:rPr lang="en-US" dirty="0" smtClean="0">
                <a:ea typeface="ＭＳ Ｐゴシック" pitchFamily="-100" charset="-128"/>
                <a:cs typeface="ＭＳ Ｐゴシック" pitchFamily="-100" charset="-128"/>
              </a:rPr>
              <a:t>Failure To Combine </a:t>
            </a:r>
            <a:r>
              <a:rPr lang="en-US" u="sng" dirty="0" smtClean="0">
                <a:ea typeface="ＭＳ Ｐゴシック" pitchFamily="-100" charset="-128"/>
                <a:cs typeface="ＭＳ Ｐゴシック" pitchFamily="-100" charset="-128"/>
              </a:rPr>
              <a:t>Both</a:t>
            </a:r>
            <a:r>
              <a:rPr lang="en-US" dirty="0" smtClean="0">
                <a:ea typeface="ＭＳ Ｐゴシック" pitchFamily="-100" charset="-128"/>
                <a:cs typeface="ＭＳ Ｐゴシック" pitchFamily="-100" charset="-128"/>
              </a:rPr>
              <a:t>, Rendered Them…</a:t>
            </a:r>
          </a:p>
          <a:p>
            <a:pPr lvl="1"/>
            <a:r>
              <a:rPr lang="en-US" dirty="0" smtClean="0"/>
              <a:t>Hypocritical, Personally Unaware of Their Lost Condition, Dangerous Guides, Massively Unclean</a:t>
            </a:r>
            <a:endParaRPr lang="en-US" dirty="0" smtClean="0">
              <a:ea typeface="ＭＳ Ｐゴシック" pitchFamily="-100" charset="-128"/>
              <a:cs typeface="ＭＳ Ｐゴシック" pitchFamily="-100" charset="-128"/>
            </a:endParaRPr>
          </a:p>
          <a:p>
            <a:endParaRPr lang="en-US" dirty="0" smtClean="0">
              <a:ea typeface="ＭＳ Ｐゴシック" pitchFamily="-100" charset="-128"/>
              <a:cs typeface="ＭＳ Ｐゴシック" pitchFamily="-100" charset="-128"/>
            </a:endParaRPr>
          </a:p>
          <a:p>
            <a:r>
              <a:rPr lang="en-US" dirty="0" smtClean="0">
                <a:ea typeface="ＭＳ Ｐゴシック" pitchFamily="-100" charset="-128"/>
                <a:cs typeface="ＭＳ Ｐゴシック" pitchFamily="-100" charset="-128"/>
              </a:rPr>
              <a:t>*We need these combinations:  Not only do we need the combinations: We need them joined with the RIGHT MOTIVATION!!</a:t>
            </a:r>
            <a:r>
              <a:rPr lang="en-US" dirty="0" smtClean="0">
                <a:ea typeface="ＭＳ Ｐゴシック" pitchFamily="-100" charset="-128"/>
                <a:cs typeface="ＭＳ Ｐゴシック" pitchFamily="-100" charset="-128"/>
              </a:rPr>
              <a:t>     </a:t>
            </a:r>
            <a:r>
              <a:rPr lang="en-US" i="1" dirty="0" smtClean="0">
                <a:ea typeface="ＭＳ Ｐゴシック" pitchFamily="-100" charset="-128"/>
                <a:cs typeface="ＭＳ Ｐゴシック" pitchFamily="-100" charset="-128"/>
              </a:rPr>
              <a:t>We Need The Truth About “The Issues” And About “Our Issues.”</a:t>
            </a:r>
          </a:p>
          <a:p>
            <a:endParaRPr lang="en-US" i="1" u="sng" dirty="0" smtClean="0">
              <a:ea typeface="ＭＳ Ｐゴシック" pitchFamily="-100" charset="-128"/>
              <a:cs typeface="ＭＳ Ｐゴシック" pitchFamily="-100" charset="-128"/>
            </a:endParaRPr>
          </a:p>
          <a:p>
            <a:r>
              <a:rPr lang="en-US" i="1" u="sng" dirty="0" smtClean="0">
                <a:ea typeface="ＭＳ Ｐゴシック" pitchFamily="-100" charset="-128"/>
                <a:cs typeface="ＭＳ Ｐゴシック" pitchFamily="-100" charset="-128"/>
              </a:rPr>
              <a:t>GOOD DOCTRINE &amp; GOOD WORKS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ea typeface="ＭＳ Ｐゴシック" pitchFamily="-100" charset="-128"/>
                <a:cs typeface="ＭＳ Ｐゴシック" pitchFamily="-100" charset="-128"/>
              </a:rPr>
              <a:t>  </a:t>
            </a:r>
            <a:r>
              <a:rPr lang="en-US" i="0" dirty="0" smtClean="0">
                <a:ea typeface="ＭＳ Ｐゴシック" pitchFamily="-100" charset="-128"/>
                <a:cs typeface="ＭＳ Ｐゴシック" pitchFamily="-100" charset="-128"/>
              </a:rPr>
              <a:t>The scriptures EQUIP us to perform</a:t>
            </a:r>
            <a:r>
              <a:rPr lang="en-US" i="0" baseline="0" dirty="0" smtClean="0">
                <a:ea typeface="ＭＳ Ｐゴシック" pitchFamily="-100" charset="-128"/>
                <a:cs typeface="ＭＳ Ｐゴシック" pitchFamily="-100" charset="-128"/>
              </a:rPr>
              <a:t> Good Works.  Being a Christian is not a choice Between Knowing God or Helping Others.  We do both!  Being a Christian is not a choice between keeping commandments and loving God or others. IT IS BOTH! </a:t>
            </a:r>
            <a:r>
              <a:rPr lang="en-US" dirty="0" smtClean="0">
                <a:ea typeface="ＭＳ Ｐゴシック" pitchFamily="-100" charset="-128"/>
                <a:cs typeface="ＭＳ Ｐゴシック" pitchFamily="-100" charset="-128"/>
              </a:rPr>
              <a:t>We have got to remember that Good Doctrine and Good Works are NOT opposed and are not an “Either Or” choice. The reality is that God has designed them to be a powerful combination – which is why Satan is trying SO HARD to defuse their potential.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100" charset="-128"/>
              <a:cs typeface="ＭＳ Ｐゴシック" pitchFamily="-100"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0" charset="-128"/>
                <a:cs typeface="ＭＳ Ｐゴシック" pitchFamily="-100" charset="-128"/>
              </a:rPr>
              <a:t>Evangelism &amp; Edification.  Command was for both.  Jesus had a burning desire to equip us </a:t>
            </a:r>
            <a:r>
              <a:rPr lang="en-US" dirty="0" smtClean="0">
                <a:ea typeface="ＭＳ Ｐゴシック" pitchFamily="-100" charset="-128"/>
                <a:cs typeface="ＭＳ Ｐゴシック" pitchFamily="-100" charset="-128"/>
              </a:rPr>
              <a:t>for BOTH. He wanted his disciples to be “fishers”  To fully embrace this mindset.  But also to be builders: to grow in knowledge and understanding and to help others do the same.</a:t>
            </a:r>
            <a:endParaRPr lang="en-US" dirty="0" smtClean="0">
              <a:ea typeface="ＭＳ Ｐゴシック" pitchFamily="-100" charset="-128"/>
              <a:cs typeface="ＭＳ Ｐゴシック" pitchFamily="-100" charset="-128"/>
            </a:endParaRPr>
          </a:p>
          <a:p>
            <a:endParaRPr lang="en-US" i="0" dirty="0" smtClean="0">
              <a:ea typeface="ＭＳ Ｐゴシック" pitchFamily="-100" charset="-128"/>
              <a:cs typeface="ＭＳ Ｐゴシック" pitchFamily="-100" charset="-128"/>
            </a:endParaRPr>
          </a:p>
          <a:p>
            <a:endParaRPr lang="en-US" dirty="0"/>
          </a:p>
        </p:txBody>
      </p:sp>
      <p:sp>
        <p:nvSpPr>
          <p:cNvPr id="4" name="Slide Number Placeholder 3"/>
          <p:cNvSpPr>
            <a:spLocks noGrp="1"/>
          </p:cNvSpPr>
          <p:nvPr>
            <p:ph type="sldNum" sz="quarter" idx="10"/>
          </p:nvPr>
        </p:nvSpPr>
        <p:spPr/>
        <p:txBody>
          <a:bodyPr/>
          <a:lstStyle/>
          <a:p>
            <a:pPr>
              <a:defRPr/>
            </a:pPr>
            <a:fld id="{AC89C0FE-10B0-1141-9894-39EBD4C83CE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Natural Inclinations:  Maybe you’ve just always been a</a:t>
            </a:r>
            <a:r>
              <a:rPr lang="en-US" sz="1600" baseline="0" dirty="0" smtClean="0"/>
              <a:t> numbers person: you’ve got to be purposeful about the things that can’t be counted.  Maybe you’ve always been a free-spirit – you’ve got to pay attention to the details.  Whatever your natural inclination – VALUE BOTH – VALUE all that God has called us to become….and value the brothers and sisters in the body of Christ who may excel in areas that are difficult for you.</a:t>
            </a:r>
          </a:p>
          <a:p>
            <a:endParaRPr lang="en-US" sz="1600" dirty="0" smtClean="0"/>
          </a:p>
          <a:p>
            <a:endParaRPr lang="en-US" sz="1600" dirty="0" smtClean="0"/>
          </a:p>
          <a:p>
            <a:r>
              <a:rPr lang="en-US" sz="1600" dirty="0" smtClean="0"/>
              <a:t>Difficult to Measure:  You can measure how many Bible lessons you’ve done. You can measure how often you assemble for worship. You can measure how much you give in the collection…and all of those are important – but so are the immeasurable things!</a:t>
            </a:r>
          </a:p>
          <a:p>
            <a:endParaRPr lang="en-US" sz="1600" dirty="0" smtClean="0"/>
          </a:p>
          <a:p>
            <a:endParaRPr lang="en-US" sz="1600" dirty="0" smtClean="0"/>
          </a:p>
          <a:p>
            <a:r>
              <a:rPr lang="en-US" sz="1600" dirty="0" smtClean="0"/>
              <a:t>Study:  To know the facts, the locations, the lists, even the commands: But we need to know the LAW-GIVER…</a:t>
            </a:r>
            <a:endParaRPr lang="en-US" sz="1600" dirty="0"/>
          </a:p>
        </p:txBody>
      </p:sp>
      <p:sp>
        <p:nvSpPr>
          <p:cNvPr id="4" name="Slide Number Placeholder 3"/>
          <p:cNvSpPr>
            <a:spLocks noGrp="1"/>
          </p:cNvSpPr>
          <p:nvPr>
            <p:ph type="sldNum" sz="quarter" idx="10"/>
          </p:nvPr>
        </p:nvSpPr>
        <p:spPr/>
        <p:txBody>
          <a:bodyPr/>
          <a:lstStyle/>
          <a:p>
            <a:pPr>
              <a:defRPr/>
            </a:pPr>
            <a:fld id="{AC89C0FE-10B0-1141-9894-39EBD4C83CE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a:t>
            </a:r>
            <a:r>
              <a:rPr lang="en-US" sz="1800" baseline="0" dirty="0" smtClean="0"/>
              <a:t> want you to know what JESUS TAUGHT – but we also just want you to KNOW JESUS. That he LOVES YOU and that He died to save you!</a:t>
            </a:r>
            <a:endParaRPr lang="en-US" sz="1800" dirty="0"/>
          </a:p>
        </p:txBody>
      </p:sp>
      <p:sp>
        <p:nvSpPr>
          <p:cNvPr id="4" name="Slide Number Placeholder 3"/>
          <p:cNvSpPr>
            <a:spLocks noGrp="1"/>
          </p:cNvSpPr>
          <p:nvPr>
            <p:ph type="sldNum" sz="quarter" idx="10"/>
          </p:nvPr>
        </p:nvSpPr>
        <p:spPr/>
        <p:txBody>
          <a:bodyPr/>
          <a:lstStyle/>
          <a:p>
            <a:pPr>
              <a:defRPr/>
            </a:pPr>
            <a:fld id="{AC89C0FE-10B0-1141-9894-39EBD4C83CE5}"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DB143A-D9C5-AE49-B24B-B481E81AEBF0}" type="datetime1">
              <a:rPr lang="en-US"/>
              <a:pPr>
                <a:defRPr/>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41808-D72B-DD42-9C7D-823CFC26626C}" type="slidenum">
              <a:rPr lang="en-US"/>
              <a:pPr>
                <a:defRPr/>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305B36-1E8B-8341-BE49-59898C53DD4E}" type="datetime1">
              <a:rPr lang="en-US"/>
              <a:pPr>
                <a:defRPr/>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04F856-2E07-574B-98E2-5B6A5CA89F45}" type="slidenum">
              <a:rPr lang="en-US"/>
              <a:pPr>
                <a:defRPr/>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2BDF32-FAA4-1940-8371-5FDE7900FA93}" type="datetime1">
              <a:rPr lang="en-US"/>
              <a:pPr>
                <a:defRPr/>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63884-D9D5-D243-BC0C-024E3F0F9166}" type="slidenum">
              <a:rPr lang="en-US"/>
              <a:pPr>
                <a:defRPr/>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DD2D61-CD6D-5F42-A797-762BD5FDECDD}" type="datetime1">
              <a:rPr lang="en-US"/>
              <a:pPr>
                <a:defRPr/>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352FCD-0F3E-0443-86BE-4C8D51104BDE}" type="slidenum">
              <a:rPr lang="en-US"/>
              <a:pPr>
                <a:defRPr/>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C0C4-437A-3F4B-8548-597B203D1886}" type="datetime1">
              <a:rPr lang="en-US"/>
              <a:pPr>
                <a:defRPr/>
              </a:pPr>
              <a:t>7/24/16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50FA77-1433-5B47-96D3-9B5E5EB7501D}" type="slidenum">
              <a:rPr lang="en-US"/>
              <a:pPr>
                <a:defRPr/>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8B17AE-4F7F-6344-97D1-7A70DD56AF75}" type="datetime1">
              <a:rPr lang="en-US"/>
              <a:pPr>
                <a:defRPr/>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BA5B99-5C95-A647-94FB-5A63B42BEDF6}" type="slidenum">
              <a:rPr lang="en-US"/>
              <a:pPr>
                <a:defRPr/>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B6A906-CAC4-FD44-9DE2-18E2599B069F}" type="datetime1">
              <a:rPr lang="en-US"/>
              <a:pPr>
                <a:defRPr/>
              </a:pPr>
              <a:t>7/24/16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FC135E-CB66-6147-86B4-51A1EF0BBCF6}" type="slidenum">
              <a:rPr lang="en-US"/>
              <a:pPr>
                <a:defRPr/>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D24CDE-5E76-B044-BBDD-6E1147E0E6BA}" type="datetime1">
              <a:rPr lang="en-US"/>
              <a:pPr>
                <a:defRPr/>
              </a:pPr>
              <a:t>7/24/16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8F2194-645A-9641-ACD8-602CF23FE843}" type="slidenum">
              <a:rPr lang="en-US"/>
              <a:pPr>
                <a:defRPr/>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6EE19B-B113-1C44-98EC-DF14AACF2058}" type="datetime1">
              <a:rPr lang="en-US"/>
              <a:pPr>
                <a:defRPr/>
              </a:pPr>
              <a:t>7/24/16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1CFFBA-7CAE-A54B-812D-4685AA82895F}" type="slidenum">
              <a:rPr lang="en-US"/>
              <a:pPr>
                <a:defRPr/>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012F45-5274-D54E-B03B-1C6A9ADDA2D7}" type="datetime1">
              <a:rPr lang="en-US"/>
              <a:pPr>
                <a:defRPr/>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665D5A-1884-EC42-B478-F2613EC3177A}" type="slidenum">
              <a:rPr lang="en-US"/>
              <a:pPr>
                <a:defRPr/>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11B0CB-2FBD-6F4D-A6CC-5E369B3D476E}" type="datetime1">
              <a:rPr lang="en-US"/>
              <a:pPr>
                <a:defRPr/>
              </a:pPr>
              <a:t>7/24/16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58EDF-D7E4-2144-B9CE-1B03823B1753}" type="slidenum">
              <a:rPr lang="en-US"/>
              <a:pPr>
                <a:defRPr/>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8001AEE-F1AC-6C42-BBD2-EFC50180E42A}" type="datetime1">
              <a:rPr lang="en-US"/>
              <a:pPr>
                <a:defRPr/>
              </a:pPr>
              <a:t>7/24/16</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36BEF40-730F-1C41-8C10-1DF5F1356B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left)">
                                      <p:cBhvr>
                                        <p:cTn id="10" dur="500"/>
                                        <p:tgtEl>
                                          <p:spTgt spid="10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left)">
                                      <p:cBhvr>
                                        <p:cTn id="13" dur="500"/>
                                        <p:tgtEl>
                                          <p:spTgt spid="10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left)">
                                      <p:cBhvr>
                                        <p:cTn id="16" dur="500"/>
                                        <p:tgtEl>
                                          <p:spTgt spid="102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left)">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0"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0"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0"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0"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0"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endParaRPr lang="en-US" smtClean="0">
              <a:ea typeface="ＭＳ Ｐゴシック" pitchFamily="-100" charset="-128"/>
              <a:cs typeface="ＭＳ Ｐゴシック" pitchFamily="-100" charset="-128"/>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5" name="Picture 4" descr="great-combo.jpg"/>
          <p:cNvPicPr>
            <a:picLocks noChangeAspect="1"/>
          </p:cNvPicPr>
          <p:nvPr/>
        </p:nvPicPr>
        <p:blipFill>
          <a:blip r:embed="rId3"/>
          <a:stretch>
            <a:fillRect/>
          </a:stretch>
        </p:blipFill>
        <p:spPr>
          <a:xfrm>
            <a:off x="0" y="0"/>
            <a:ext cx="9137650" cy="5715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100" charset="-128"/>
                <a:cs typeface="ＭＳ Ｐゴシック" pitchFamily="-100" charset="-128"/>
              </a:rPr>
              <a:t>Some Things </a:t>
            </a:r>
            <a:br>
              <a:rPr lang="en-US" smtClean="0">
                <a:ea typeface="ＭＳ Ｐゴシック" pitchFamily="-100" charset="-128"/>
                <a:cs typeface="ＭＳ Ｐゴシック" pitchFamily="-100" charset="-128"/>
              </a:rPr>
            </a:br>
            <a:r>
              <a:rPr lang="en-US" smtClean="0">
                <a:ea typeface="ＭＳ Ｐゴシック" pitchFamily="-100" charset="-128"/>
                <a:cs typeface="ＭＳ Ｐゴシック" pitchFamily="-100" charset="-128"/>
              </a:rPr>
              <a:t>Are Just Better Together…</a:t>
            </a:r>
          </a:p>
        </p:txBody>
      </p:sp>
      <p:pic>
        <p:nvPicPr>
          <p:cNvPr id="4" name="Picture 3" descr="scaled_large.png"/>
          <p:cNvPicPr>
            <a:picLocks noChangeAspect="1"/>
          </p:cNvPicPr>
          <p:nvPr/>
        </p:nvPicPr>
        <p:blipFill>
          <a:blip r:embed="rId3"/>
          <a:srcRect/>
          <a:stretch>
            <a:fillRect/>
          </a:stretch>
        </p:blipFill>
        <p:spPr bwMode="auto">
          <a:xfrm>
            <a:off x="890026" y="1416844"/>
            <a:ext cx="3318439" cy="2493698"/>
          </a:xfrm>
          <a:prstGeom prst="rect">
            <a:avLst/>
          </a:prstGeom>
          <a:noFill/>
          <a:ln w="9525">
            <a:noFill/>
            <a:miter lim="800000"/>
            <a:headEnd/>
            <a:tailEnd/>
          </a:ln>
        </p:spPr>
      </p:pic>
      <p:pic>
        <p:nvPicPr>
          <p:cNvPr id="5" name="Picture 4" descr="ketchup-and-mustard-the-perfect-combination.jpg"/>
          <p:cNvPicPr>
            <a:picLocks noChangeAspect="1"/>
          </p:cNvPicPr>
          <p:nvPr/>
        </p:nvPicPr>
        <p:blipFill>
          <a:blip r:embed="rId4"/>
          <a:srcRect/>
          <a:stretch>
            <a:fillRect/>
          </a:stretch>
        </p:blipFill>
        <p:spPr bwMode="auto">
          <a:xfrm>
            <a:off x="4756150" y="1416846"/>
            <a:ext cx="3804084" cy="2283354"/>
          </a:xfrm>
          <a:prstGeom prst="rect">
            <a:avLst/>
          </a:prstGeom>
          <a:noFill/>
          <a:ln w="9525">
            <a:noFill/>
            <a:miter lim="800000"/>
            <a:headEnd/>
            <a:tailEnd/>
          </a:ln>
        </p:spPr>
      </p:pic>
      <p:pic>
        <p:nvPicPr>
          <p:cNvPr id="6" name="Picture 5" descr="385_reeses.jpg"/>
          <p:cNvPicPr>
            <a:picLocks noChangeAspect="1"/>
          </p:cNvPicPr>
          <p:nvPr/>
        </p:nvPicPr>
        <p:blipFill>
          <a:blip r:embed="rId5"/>
          <a:srcRect b="23203"/>
          <a:stretch>
            <a:fillRect/>
          </a:stretch>
        </p:blipFill>
        <p:spPr bwMode="auto">
          <a:xfrm>
            <a:off x="2296463" y="3389313"/>
            <a:ext cx="4513720" cy="1935428"/>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48"/>
            <a:ext cx="8229600" cy="952500"/>
          </a:xfrm>
        </p:spPr>
        <p:txBody>
          <a:bodyPr rtlCol="0">
            <a:normAutofit/>
          </a:bodyPr>
          <a:lstStyle/>
          <a:p>
            <a:pPr eaLnBrk="1" fontAlgn="auto" hangingPunct="1">
              <a:spcAft>
                <a:spcPts val="0"/>
              </a:spcAft>
              <a:defRPr/>
            </a:pPr>
            <a:r>
              <a:rPr lang="en-US" b="1" dirty="0" smtClean="0">
                <a:ea typeface="+mj-ea"/>
                <a:cs typeface="+mj-cs"/>
              </a:rPr>
              <a:t>Great </a:t>
            </a:r>
            <a:r>
              <a:rPr lang="en-US" b="1" dirty="0" smtClean="0">
                <a:ea typeface="+mj-ea"/>
                <a:cs typeface="+mj-cs"/>
              </a:rPr>
              <a:t>Combinations</a:t>
            </a:r>
          </a:p>
        </p:txBody>
      </p:sp>
      <p:sp>
        <p:nvSpPr>
          <p:cNvPr id="18435" name="Content Placeholder 2"/>
          <p:cNvSpPr>
            <a:spLocks noGrp="1"/>
          </p:cNvSpPr>
          <p:nvPr>
            <p:ph idx="1"/>
          </p:nvPr>
        </p:nvSpPr>
        <p:spPr>
          <a:xfrm>
            <a:off x="457200" y="959114"/>
            <a:ext cx="8229600" cy="4590885"/>
          </a:xfrm>
        </p:spPr>
        <p:txBody>
          <a:bodyPr>
            <a:normAutofit lnSpcReduction="10000"/>
          </a:bodyPr>
          <a:lstStyle/>
          <a:p>
            <a:pPr eaLnBrk="1" hangingPunct="1"/>
            <a:r>
              <a:rPr lang="en-US" dirty="0" smtClean="0">
                <a:ea typeface="ＭＳ Ｐゴシック" pitchFamily="-100" charset="-128"/>
                <a:cs typeface="ＭＳ Ｐゴシック" pitchFamily="-100" charset="-128"/>
              </a:rPr>
              <a:t>A Few of God’s Great Combinations…</a:t>
            </a:r>
          </a:p>
          <a:p>
            <a:pPr lvl="1" eaLnBrk="1" hangingPunct="1"/>
            <a:r>
              <a:rPr lang="en-US" dirty="0" smtClean="0"/>
              <a:t>Male &amp; Female (Genesis 2:18)</a:t>
            </a:r>
          </a:p>
          <a:p>
            <a:pPr lvl="1" eaLnBrk="1" hangingPunct="1"/>
            <a:r>
              <a:rPr lang="en-US" dirty="0" smtClean="0"/>
              <a:t>Jew &amp; Gentile (Ephesians 2:14-16)</a:t>
            </a:r>
          </a:p>
          <a:p>
            <a:pPr eaLnBrk="1" hangingPunct="1"/>
            <a:r>
              <a:rPr lang="en-US" dirty="0" smtClean="0">
                <a:ea typeface="ＭＳ Ｐゴシック" pitchFamily="-100" charset="-128"/>
                <a:cs typeface="ＭＳ Ｐゴシック" pitchFamily="-100" charset="-128"/>
              </a:rPr>
              <a:t>Christ Calling For</a:t>
            </a:r>
            <a:r>
              <a:rPr lang="en-US" dirty="0" smtClean="0">
                <a:ea typeface="ＭＳ Ｐゴシック" pitchFamily="-100" charset="-128"/>
                <a:cs typeface="ＭＳ Ｐゴシック" pitchFamily="-100" charset="-128"/>
              </a:rPr>
              <a:t> Great Combinations…</a:t>
            </a:r>
            <a:endParaRPr lang="en-US" dirty="0" smtClean="0">
              <a:ea typeface="ＭＳ Ｐゴシック" pitchFamily="-100" charset="-128"/>
              <a:cs typeface="ＭＳ Ｐゴシック" pitchFamily="-100" charset="-128"/>
            </a:endParaRPr>
          </a:p>
          <a:p>
            <a:pPr lvl="1" eaLnBrk="1" hangingPunct="1"/>
            <a:r>
              <a:rPr lang="en-US" dirty="0" smtClean="0"/>
              <a:t>“Woe to you, scribes and Pharisees, hypocrites! For you tithe mint and dill and </a:t>
            </a:r>
            <a:r>
              <a:rPr lang="en-US" dirty="0" err="1" smtClean="0"/>
              <a:t>cummin</a:t>
            </a:r>
            <a:r>
              <a:rPr lang="en-US" dirty="0" smtClean="0"/>
              <a:t>, and have neglected the weightier provisions of the law: justice and mercy and faithfulness; but </a:t>
            </a:r>
            <a:r>
              <a:rPr lang="en-US" u="sng" dirty="0" smtClean="0"/>
              <a:t>these are the things you should have done without neglecting the others.</a:t>
            </a:r>
            <a:r>
              <a:rPr lang="en-US" dirty="0" smtClean="0"/>
              <a:t>” (Matthew 23:23)</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 </a:t>
            </a:r>
            <a:r>
              <a:rPr lang="en-US" b="1" dirty="0" smtClean="0"/>
              <a:t>Great Combinations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BOTH The Small Details &amp; The Weighty Concepts.</a:t>
            </a:r>
          </a:p>
          <a:p>
            <a:pPr lvl="1"/>
            <a:r>
              <a:rPr lang="en-US" dirty="0" smtClean="0"/>
              <a:t>Matthew 23:23, Hosea 6:6, Micah 6:8</a:t>
            </a:r>
            <a:endParaRPr lang="en-US" dirty="0" smtClean="0"/>
          </a:p>
          <a:p>
            <a:r>
              <a:rPr lang="en-US" dirty="0" smtClean="0"/>
              <a:t>BOTH The Measurable &amp; The Immeasurable</a:t>
            </a:r>
          </a:p>
          <a:p>
            <a:pPr lvl="1"/>
            <a:r>
              <a:rPr lang="en-US" dirty="0" smtClean="0"/>
              <a:t>Matthew 23:23-24, Deuteronomy 14:22</a:t>
            </a:r>
            <a:endParaRPr lang="en-US" dirty="0" smtClean="0"/>
          </a:p>
          <a:p>
            <a:r>
              <a:rPr lang="en-US" dirty="0" smtClean="0"/>
              <a:t>BOTH </a:t>
            </a:r>
            <a:r>
              <a:rPr lang="en-US" dirty="0" smtClean="0"/>
              <a:t>Good Doctrine &amp; Good </a:t>
            </a:r>
            <a:r>
              <a:rPr lang="en-US" dirty="0" smtClean="0"/>
              <a:t>Works</a:t>
            </a:r>
          </a:p>
          <a:p>
            <a:pPr lvl="1"/>
            <a:r>
              <a:rPr lang="en-US" dirty="0" smtClean="0"/>
              <a:t>2 Timothy 3:16-17</a:t>
            </a:r>
            <a:endParaRPr lang="en-US" dirty="0" smtClean="0"/>
          </a:p>
          <a:p>
            <a:r>
              <a:rPr lang="en-US" dirty="0" smtClean="0"/>
              <a:t>BOTH </a:t>
            </a:r>
            <a:r>
              <a:rPr lang="en-US" dirty="0" smtClean="0"/>
              <a:t>Evangelism &amp; </a:t>
            </a:r>
            <a:r>
              <a:rPr lang="en-US" dirty="0" smtClean="0"/>
              <a:t>Edification</a:t>
            </a:r>
          </a:p>
          <a:p>
            <a:pPr lvl="1"/>
            <a:r>
              <a:rPr lang="en-US" dirty="0" smtClean="0"/>
              <a:t>Matthew 28</a:t>
            </a:r>
            <a:r>
              <a:rPr lang="en-US" dirty="0" smtClean="0"/>
              <a:t>:18, Matthew 4:19, 13:10-</a:t>
            </a:r>
            <a:r>
              <a:rPr lang="en-US" dirty="0" smtClean="0"/>
              <a:t>17</a:t>
            </a:r>
          </a:p>
          <a:p>
            <a:pPr lvl="1"/>
            <a:endParaRPr lang="en-US"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Embracing God’s Combinations</a:t>
            </a:r>
            <a:endParaRPr lang="en-US" b="1" dirty="0"/>
          </a:p>
        </p:txBody>
      </p:sp>
      <p:sp>
        <p:nvSpPr>
          <p:cNvPr id="3" name="Content Placeholder 2"/>
          <p:cNvSpPr>
            <a:spLocks noGrp="1"/>
          </p:cNvSpPr>
          <p:nvPr>
            <p:ph idx="1"/>
          </p:nvPr>
        </p:nvSpPr>
        <p:spPr/>
        <p:txBody>
          <a:bodyPr/>
          <a:lstStyle/>
          <a:p>
            <a:r>
              <a:rPr lang="en-US" dirty="0" smtClean="0"/>
              <a:t>I Must Not Neglect The Teachings That Challenge My Natural Inclinations.</a:t>
            </a:r>
          </a:p>
          <a:p>
            <a:r>
              <a:rPr lang="en-US" dirty="0" smtClean="0"/>
              <a:t>I Must Develop Qualities That Are Difficult To Physically Measure.</a:t>
            </a:r>
          </a:p>
          <a:p>
            <a:pPr lvl="1"/>
            <a:r>
              <a:rPr lang="en-US" dirty="0" smtClean="0"/>
              <a:t>2 Timothy 2:22</a:t>
            </a:r>
          </a:p>
          <a:p>
            <a:r>
              <a:rPr lang="en-US" dirty="0" smtClean="0"/>
              <a:t>I Must Study The Scriptures With Their Greatest Aim In Mind.</a:t>
            </a:r>
          </a:p>
          <a:p>
            <a:pPr lvl="1"/>
            <a:r>
              <a:rPr lang="en-US" dirty="0" smtClean="0"/>
              <a:t>John 5:39-40, Acts 8:35-38</a:t>
            </a:r>
          </a:p>
          <a:p>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pPr eaLnBrk="1" hangingPunct="1"/>
            <a:endParaRPr lang="en-US" smtClean="0">
              <a:ea typeface="ＭＳ Ｐゴシック" pitchFamily="-100" charset="-128"/>
              <a:cs typeface="ＭＳ Ｐゴシック" pitchFamily="-100" charset="-128"/>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5" name="Picture 4" descr="great-combo.jpg"/>
          <p:cNvPicPr>
            <a:picLocks noChangeAspect="1"/>
          </p:cNvPicPr>
          <p:nvPr/>
        </p:nvPicPr>
        <p:blipFill>
          <a:blip r:embed="rId3"/>
          <a:stretch>
            <a:fillRect/>
          </a:stretch>
        </p:blipFill>
        <p:spPr>
          <a:xfrm>
            <a:off x="0" y="0"/>
            <a:ext cx="9137650" cy="5715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TotalTime>
  <Words>1584</Words>
  <Application>Microsoft Macintosh PowerPoint</Application>
  <PresentationFormat>On-screen Show (16:10)</PresentationFormat>
  <Paragraphs>86</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Some Things  Are Just Better Together…</vt:lpstr>
      <vt:lpstr>Great Combinations</vt:lpstr>
      <vt:lpstr>Four Great Combinations</vt:lpstr>
      <vt:lpstr>Embracing God’s Combinations</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81</cp:revision>
  <cp:lastPrinted>2016-07-24T20:45:18Z</cp:lastPrinted>
  <dcterms:created xsi:type="dcterms:W3CDTF">2016-07-24T19:49:29Z</dcterms:created>
  <dcterms:modified xsi:type="dcterms:W3CDTF">2016-07-24T20:46:43Z</dcterms:modified>
</cp:coreProperties>
</file>