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9"/>
  </p:notesMasterIdLst>
  <p:sldIdLst>
    <p:sldId id="256" r:id="rId2"/>
    <p:sldId id="259" r:id="rId3"/>
    <p:sldId id="260" r:id="rId4"/>
    <p:sldId id="266" r:id="rId5"/>
    <p:sldId id="263" r:id="rId6"/>
    <p:sldId id="267" r:id="rId7"/>
    <p:sldId id="25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73212" autoAdjust="0"/>
  </p:normalViewPr>
  <p:slideViewPr>
    <p:cSldViewPr snapToGrid="0" snapToObjects="1">
      <p:cViewPr varScale="1">
        <p:scale>
          <a:sx n="85" d="100"/>
          <a:sy n="85" d="100"/>
        </p:scale>
        <p:origin x="-680"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1832"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58A84B-27A0-B149-AB05-0F859892C2E9}" type="datetimeFigureOut">
              <a:rPr lang="en-US" smtClean="0"/>
              <a:pPr/>
              <a:t>7/9/16</a:t>
            </a:fld>
            <a:endParaRPr lang="en-US"/>
          </a:p>
        </p:txBody>
      </p:sp>
      <p:sp>
        <p:nvSpPr>
          <p:cNvPr id="4" name="Slide Image Placeholder 3"/>
          <p:cNvSpPr>
            <a:spLocks noGrp="1" noRot="1" noChangeAspect="1"/>
          </p:cNvSpPr>
          <p:nvPr>
            <p:ph type="sldImg" idx="2"/>
          </p:nvPr>
        </p:nvSpPr>
        <p:spPr>
          <a:xfrm>
            <a:off x="1596546" y="90720"/>
            <a:ext cx="3589001" cy="2691751"/>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11655" y="2903431"/>
            <a:ext cx="6410123" cy="604778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865867" y="457200"/>
            <a:ext cx="990546" cy="457200"/>
          </a:xfrm>
          <a:prstGeom prst="rect">
            <a:avLst/>
          </a:prstGeom>
        </p:spPr>
        <p:txBody>
          <a:bodyPr vert="horz" lIns="91440" tIns="45720" rIns="91440" bIns="45720" rtlCol="0" anchor="b"/>
          <a:lstStyle>
            <a:lvl1pPr algn="r">
              <a:defRPr sz="1200"/>
            </a:lvl1pPr>
          </a:lstStyle>
          <a:p>
            <a:fld id="{0D633889-5A49-E740-9104-F06B829467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He comes with his disciples to Cana</a:t>
            </a:r>
            <a:r>
              <a:rPr lang="en-US" sz="2000" baseline="0" dirty="0" smtClean="0"/>
              <a:t> of Galilee.</a:t>
            </a:r>
          </a:p>
          <a:p>
            <a:endParaRPr lang="en-US" sz="2000" baseline="0" dirty="0" smtClean="0"/>
          </a:p>
          <a:p>
            <a:r>
              <a:rPr lang="en-US" sz="2000" baseline="0" dirty="0" smtClean="0"/>
              <a:t>Who are these disciples – well </a:t>
            </a:r>
            <a:r>
              <a:rPr lang="en-US" sz="2000" baseline="0" dirty="0" err="1" smtClean="0"/>
              <a:t>ch</a:t>
            </a:r>
            <a:r>
              <a:rPr lang="en-US" sz="2000" baseline="0" dirty="0" smtClean="0"/>
              <a:t> 1 showed us  Andrew, An un-named follower, likely John himself, Peter, Philip, &amp; Nathaniel.  So 5 guys are following Jesus now.</a:t>
            </a: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0D633889-5A49-E740-9104-F06B829467F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 First Public Miracle, but not first </a:t>
            </a:r>
            <a:r>
              <a:rPr lang="en-US" sz="1600" dirty="0" err="1" smtClean="0"/>
              <a:t>miracluous</a:t>
            </a:r>
            <a:r>
              <a:rPr lang="en-US" sz="1600" dirty="0" smtClean="0"/>
              <a:t> power recorded</a:t>
            </a:r>
            <a:r>
              <a:rPr lang="en-US" sz="1600" baseline="0" dirty="0" smtClean="0"/>
              <a:t> (John 1:47-51)</a:t>
            </a:r>
          </a:p>
          <a:p>
            <a:endParaRPr lang="en-US" sz="1600" baseline="0" dirty="0" smtClean="0"/>
          </a:p>
          <a:p>
            <a:r>
              <a:rPr lang="en-US" sz="1600" baseline="0" dirty="0" smtClean="0"/>
              <a:t>This chapter is introducing us to JESUS and to HIS APPROACH, HIS METHODS, HIS PRIORITIES…</a:t>
            </a:r>
            <a:endParaRPr lang="en-US" sz="1600" dirty="0" smtClean="0"/>
          </a:p>
          <a:p>
            <a:endParaRPr lang="en-US" sz="1600" dirty="0" smtClean="0"/>
          </a:p>
          <a:p>
            <a:r>
              <a:rPr lang="en-US" sz="1600" dirty="0" smtClean="0"/>
              <a:t>Growing Family:  His mother, but also his disciples.  End</a:t>
            </a:r>
            <a:r>
              <a:rPr lang="en-US" sz="1600" baseline="0" dirty="0" smtClean="0"/>
              <a:t> of chapter – His brothers too!  What could be more clear setting for the beginning of a new family than a wedding!</a:t>
            </a:r>
          </a:p>
          <a:p>
            <a:endParaRPr lang="en-US" sz="1600" baseline="0" dirty="0" smtClean="0"/>
          </a:p>
          <a:p>
            <a:r>
              <a:rPr lang="en-US" sz="1600" baseline="0" dirty="0" smtClean="0"/>
              <a:t>Helpful – he helps his mother, the wedding party, the wedding guests, His own mission, and His disciples – all at once.</a:t>
            </a:r>
          </a:p>
          <a:p>
            <a:endParaRPr lang="en-US" sz="1600" baseline="0" dirty="0" smtClean="0"/>
          </a:p>
          <a:p>
            <a:r>
              <a:rPr lang="en-US" sz="1600" baseline="0" dirty="0" smtClean="0"/>
              <a:t>He is Unconventional – Even for those of us who’ve read about Jesus many times – we are still often surprised at just how “Heaven Focused” His thinking is, as opposed to the earthly way of viewing situations or of solving problems.</a:t>
            </a:r>
          </a:p>
          <a:p>
            <a:endParaRPr lang="en-US" sz="1600" baseline="0" dirty="0" smtClean="0"/>
          </a:p>
          <a:p>
            <a:endParaRPr lang="en-US" sz="1600" baseline="0" dirty="0" smtClean="0"/>
          </a:p>
          <a:p>
            <a:r>
              <a:rPr lang="en-US" sz="1600" baseline="0" dirty="0" smtClean="0"/>
              <a:t>“beginning of signs”  (signs – communicate  wonders – inspire awe, miracles reveal divine power)</a:t>
            </a:r>
            <a:endParaRPr lang="en-US" sz="1600" dirty="0"/>
          </a:p>
        </p:txBody>
      </p:sp>
      <p:sp>
        <p:nvSpPr>
          <p:cNvPr id="4" name="Slide Number Placeholder 3"/>
          <p:cNvSpPr>
            <a:spLocks noGrp="1"/>
          </p:cNvSpPr>
          <p:nvPr>
            <p:ph type="sldNum" sz="quarter" idx="10"/>
          </p:nvPr>
        </p:nvSpPr>
        <p:spPr/>
        <p:txBody>
          <a:bodyPr/>
          <a:lstStyle/>
          <a:p>
            <a:fld id="{89B9A851-1D3F-C34F-BBA2-D6267A4847B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600" dirty="0" smtClean="0"/>
              <a:t>On the third day – they believed</a:t>
            </a:r>
            <a:r>
              <a:rPr lang="en-US" sz="1600" baseline="0" dirty="0" smtClean="0"/>
              <a:t> in Him. (sound familiar!)</a:t>
            </a:r>
          </a:p>
          <a:p>
            <a:endParaRPr lang="en-US" sz="1600" baseline="0" dirty="0" smtClean="0"/>
          </a:p>
          <a:p>
            <a:r>
              <a:rPr lang="en-US" sz="1600" baseline="0" dirty="0" smtClean="0"/>
              <a:t>PURPOSE: (</a:t>
            </a:r>
            <a:r>
              <a:rPr lang="en-US" sz="1600" baseline="0" dirty="0" err="1" smtClean="0"/>
              <a:t>vs</a:t>
            </a:r>
            <a:r>
              <a:rPr lang="en-US" sz="1600" baseline="0" dirty="0" smtClean="0"/>
              <a:t> 4)</a:t>
            </a:r>
          </a:p>
          <a:p>
            <a:endParaRPr lang="en-US" sz="1600" baseline="0" dirty="0" smtClean="0"/>
          </a:p>
          <a:p>
            <a:r>
              <a:rPr lang="en-US" sz="1600" baseline="0" dirty="0" smtClean="0"/>
              <a:t>POWER:  (</a:t>
            </a:r>
            <a:r>
              <a:rPr lang="en-US" sz="1600" baseline="0" dirty="0" err="1" smtClean="0"/>
              <a:t>vs</a:t>
            </a:r>
            <a:r>
              <a:rPr lang="en-US" sz="1600" baseline="0" dirty="0" smtClean="0"/>
              <a:t> 9)   The change is instantaneous. One moment it was water, the next it was wine. His power is not bound by time.  All that Jesus can do – He can do instantly!   So too – one moment we are dead, and the next alive in Christ!  (COLOSSIANS 2:12-13)</a:t>
            </a:r>
          </a:p>
          <a:p>
            <a:endParaRPr lang="en-US" sz="1600" baseline="0" dirty="0" smtClean="0"/>
          </a:p>
          <a:p>
            <a:r>
              <a:rPr lang="en-US" sz="1600" baseline="0" dirty="0" smtClean="0"/>
              <a:t>Transformational:  Stone </a:t>
            </a:r>
            <a:r>
              <a:rPr lang="en-US" sz="1600" baseline="0" dirty="0" err="1" smtClean="0"/>
              <a:t>waterpots</a:t>
            </a:r>
            <a:r>
              <a:rPr lang="en-US" sz="1600" baseline="0" dirty="0" smtClean="0"/>
              <a:t>.  JESUS is going to put something wonderful inside!  *Just ordinary pots.  God doesn’t call the equipped, He equips the called.</a:t>
            </a:r>
          </a:p>
          <a:p>
            <a:endParaRPr lang="en-US" sz="1600" baseline="0" dirty="0" smtClean="0"/>
          </a:p>
          <a:p>
            <a:r>
              <a:rPr lang="en-US" sz="1600" baseline="0" dirty="0" smtClean="0"/>
              <a:t>POSITION: (</a:t>
            </a:r>
            <a:r>
              <a:rPr lang="en-US" sz="1600" baseline="0" dirty="0" err="1" smtClean="0"/>
              <a:t>vs</a:t>
            </a:r>
            <a:r>
              <a:rPr lang="en-US" sz="1600" baseline="0" dirty="0" smtClean="0"/>
              <a:t> 10) talking to the GROOM!  - look one chapter ahead to John 3:29.  Even John recognizes that Jesus is the groom!</a:t>
            </a:r>
          </a:p>
          <a:p>
            <a:r>
              <a:rPr lang="en-US" sz="1600" baseline="0" dirty="0" smtClean="0"/>
              <a:t>Ephesians 5:25</a:t>
            </a:r>
          </a:p>
          <a:p>
            <a:endParaRPr lang="en-US" sz="1600" baseline="0" dirty="0" smtClean="0"/>
          </a:p>
          <a:p>
            <a:r>
              <a:rPr lang="en-US" sz="1600" baseline="0" dirty="0" smtClean="0"/>
              <a:t>HIS ABUNDANT GRACE:  He gives enough for an on-going feast – because ultimately – He will give his blood, so that we can spend eternity in heaven with Him!</a:t>
            </a:r>
          </a:p>
          <a:p>
            <a:endParaRPr lang="en-US" sz="1600" baseline="0" dirty="0" smtClean="0"/>
          </a:p>
          <a:p>
            <a:r>
              <a:rPr lang="en-US" sz="1600" baseline="0" dirty="0" smtClean="0"/>
              <a:t>John 10:10 “life abundantly”</a:t>
            </a:r>
          </a:p>
          <a:p>
            <a:r>
              <a:rPr lang="en-US" sz="1600" baseline="0" dirty="0" smtClean="0"/>
              <a:t>Acts 4:33 “grace”</a:t>
            </a:r>
          </a:p>
          <a:p>
            <a:r>
              <a:rPr lang="en-US" sz="1600" baseline="0" dirty="0" smtClean="0"/>
              <a:t>2 Cor. 1:5 “comfort”</a:t>
            </a:r>
          </a:p>
          <a:p>
            <a:r>
              <a:rPr lang="en-US" sz="1600" baseline="0" dirty="0" smtClean="0"/>
              <a:t>1 Tim. 1:14 “grace”</a:t>
            </a:r>
          </a:p>
          <a:p>
            <a:endParaRPr lang="en-US" sz="1600" baseline="0" dirty="0" smtClean="0"/>
          </a:p>
        </p:txBody>
      </p:sp>
      <p:sp>
        <p:nvSpPr>
          <p:cNvPr id="4" name="Slide Number Placeholder 3"/>
          <p:cNvSpPr>
            <a:spLocks noGrp="1"/>
          </p:cNvSpPr>
          <p:nvPr>
            <p:ph type="sldNum" sz="quarter" idx="10"/>
          </p:nvPr>
        </p:nvSpPr>
        <p:spPr/>
        <p:txBody>
          <a:bodyPr/>
          <a:lstStyle/>
          <a:p>
            <a:fld id="{89B9A851-1D3F-C34F-BBA2-D6267A4847B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7025" y="90488"/>
            <a:ext cx="3587750" cy="2692400"/>
          </a:xfrm>
        </p:spPr>
      </p:sp>
      <p:sp>
        <p:nvSpPr>
          <p:cNvPr id="3" name="Notes Placeholder 2"/>
          <p:cNvSpPr>
            <a:spLocks noGrp="1"/>
          </p:cNvSpPr>
          <p:nvPr>
            <p:ph type="body" idx="1"/>
          </p:nvPr>
        </p:nvSpPr>
        <p:spPr/>
        <p:txBody>
          <a:bodyPr>
            <a:normAutofit/>
          </a:bodyPr>
          <a:lstStyle/>
          <a:p>
            <a:r>
              <a:rPr lang="en-US" sz="1400" dirty="0" smtClean="0"/>
              <a:t>We Must Admit When We Are Empty.</a:t>
            </a:r>
            <a:r>
              <a:rPr lang="en-US" sz="1400" baseline="0" dirty="0" smtClean="0"/>
              <a:t>  -  </a:t>
            </a:r>
            <a:r>
              <a:rPr lang="en-US" sz="1400" dirty="0" smtClean="0"/>
              <a:t>John 21:5</a:t>
            </a:r>
          </a:p>
          <a:p>
            <a:r>
              <a:rPr lang="en-US" sz="1400" b="1" dirty="0" smtClean="0"/>
              <a:t>Our Needs Teach Us:</a:t>
            </a:r>
          </a:p>
          <a:p>
            <a:r>
              <a:rPr lang="en-US" sz="1400" dirty="0" smtClean="0"/>
              <a:t>How Limited Our Resources Are</a:t>
            </a:r>
          </a:p>
          <a:p>
            <a:r>
              <a:rPr lang="en-US" sz="1400" dirty="0" smtClean="0"/>
              <a:t>To Look Above For Help</a:t>
            </a:r>
          </a:p>
          <a:p>
            <a:r>
              <a:rPr lang="en-US" sz="1400" dirty="0" smtClean="0"/>
              <a:t>To Welcome God’s Intervention With Thankfulness</a:t>
            </a:r>
          </a:p>
          <a:p>
            <a:r>
              <a:rPr lang="en-US" sz="1400" dirty="0" smtClean="0"/>
              <a:t>To Appreciate His Mercy</a:t>
            </a:r>
          </a:p>
          <a:p>
            <a:endParaRPr lang="en-US" sz="1400" dirty="0" smtClean="0"/>
          </a:p>
          <a:p>
            <a:r>
              <a:rPr lang="en-US" sz="1400" b="1" u="sng" dirty="0" smtClean="0"/>
              <a:t>THOSE WHO ASK:  </a:t>
            </a:r>
            <a:r>
              <a:rPr lang="en-US" sz="1400" dirty="0" smtClean="0"/>
              <a:t>John 2:4-5</a:t>
            </a:r>
            <a:r>
              <a:rPr lang="en-US" sz="1400" baseline="0" dirty="0" smtClean="0"/>
              <a:t>  (Similar to</a:t>
            </a:r>
            <a:r>
              <a:rPr lang="en-US" sz="1400" dirty="0" smtClean="0"/>
              <a:t>  Luke 18:1-8)</a:t>
            </a:r>
          </a:p>
          <a:p>
            <a:endParaRPr lang="en-US" sz="1400" dirty="0" smtClean="0"/>
          </a:p>
          <a:p>
            <a:r>
              <a:rPr lang="en-US" sz="1400" dirty="0" smtClean="0"/>
              <a:t>By calling for the</a:t>
            </a:r>
            <a:r>
              <a:rPr lang="en-US" sz="1400" baseline="0" dirty="0" smtClean="0"/>
              <a:t> servants she is showing BOTH persistence and FAITH that he is able to take care of the problem.</a:t>
            </a:r>
            <a:endParaRPr lang="en-US" sz="1400" dirty="0" smtClean="0"/>
          </a:p>
          <a:p>
            <a:r>
              <a:rPr lang="en-US" sz="1400" dirty="0" smtClean="0"/>
              <a:t>** Also – He is helping the physically hungry here – but he is ultimately going to help</a:t>
            </a:r>
            <a:r>
              <a:rPr lang="en-US" sz="1400" baseline="0" dirty="0" smtClean="0"/>
              <a:t> those who are SPIRITUALLY HUNGRY.</a:t>
            </a:r>
          </a:p>
          <a:p>
            <a:r>
              <a:rPr lang="en-US" sz="1400" baseline="0" dirty="0" smtClean="0"/>
              <a:t>IN HIS TIME:</a:t>
            </a:r>
          </a:p>
          <a:p>
            <a:r>
              <a:rPr lang="en-US" sz="1400" dirty="0" smtClean="0"/>
              <a:t>Time For His Public Ministry</a:t>
            </a:r>
          </a:p>
          <a:p>
            <a:r>
              <a:rPr lang="en-US" sz="1400" dirty="0" smtClean="0"/>
              <a:t>Time For His Miraculous Signs</a:t>
            </a:r>
          </a:p>
          <a:p>
            <a:r>
              <a:rPr lang="en-US" sz="1400" dirty="0" smtClean="0"/>
              <a:t>Time For His Sacrificial Death</a:t>
            </a:r>
          </a:p>
          <a:p>
            <a:r>
              <a:rPr lang="en-US" sz="1400" dirty="0" smtClean="0"/>
              <a:t>Time For His Helper &amp; Mission</a:t>
            </a:r>
          </a:p>
          <a:p>
            <a:r>
              <a:rPr lang="en-US" sz="1400" dirty="0" smtClean="0"/>
              <a:t>Time For His Return</a:t>
            </a:r>
          </a:p>
          <a:p>
            <a:endParaRPr lang="en-US" sz="1400" dirty="0" smtClean="0"/>
          </a:p>
          <a:p>
            <a:endParaRPr lang="en-US" sz="1400" dirty="0" smtClean="0"/>
          </a:p>
          <a:p>
            <a:r>
              <a:rPr lang="en-US" sz="1400" b="1" u="sng" dirty="0" smtClean="0"/>
              <a:t>SERVE:</a:t>
            </a:r>
            <a:r>
              <a:rPr lang="en-US" sz="1400" b="1" u="sng" baseline="0" dirty="0" smtClean="0"/>
              <a:t>  </a:t>
            </a:r>
            <a:r>
              <a:rPr lang="en-US" sz="1400" dirty="0" smtClean="0"/>
              <a:t>From filling</a:t>
            </a:r>
            <a:r>
              <a:rPr lang="en-US" sz="1400" baseline="0" dirty="0" smtClean="0"/>
              <a:t> the pots to offering a taste, to serving the guest.  Jesus puts people to work in His work.  He had the apostles pass out the fish and bread and collect the left-</a:t>
            </a:r>
            <a:r>
              <a:rPr lang="en-US" sz="1400" baseline="0" dirty="0" err="1" smtClean="0"/>
              <a:t>overs</a:t>
            </a:r>
            <a:r>
              <a:rPr lang="en-US" sz="1400" baseline="0" dirty="0" smtClean="0"/>
              <a:t>.  </a:t>
            </a:r>
          </a:p>
          <a:p>
            <a:r>
              <a:rPr lang="en-US" sz="1400" baseline="0" dirty="0" smtClean="0"/>
              <a:t>He has selected the foolishness of the message preached to bring the good news of salvation to mankind.  We all have work to do – Eph 2:10. We all have a part to play in the body.</a:t>
            </a:r>
          </a:p>
          <a:p>
            <a:endParaRPr lang="en-US" sz="1400" dirty="0"/>
          </a:p>
        </p:txBody>
      </p:sp>
      <p:sp>
        <p:nvSpPr>
          <p:cNvPr id="4" name="Slide Number Placeholder 3"/>
          <p:cNvSpPr>
            <a:spLocks noGrp="1"/>
          </p:cNvSpPr>
          <p:nvPr>
            <p:ph type="sldNum" sz="quarter" idx="10"/>
          </p:nvPr>
        </p:nvSpPr>
        <p:spPr/>
        <p:txBody>
          <a:bodyPr/>
          <a:lstStyle/>
          <a:p>
            <a:fld id="{0D633889-5A49-E740-9104-F06B829467F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Based on what JESUS shows us about HIMSELF</a:t>
            </a:r>
            <a:r>
              <a:rPr lang="en-US" sz="1800" baseline="0" dirty="0" smtClean="0"/>
              <a:t>  - we can look back at this chapter with hindsight and see that JESUS IS THE ULTIMATE GROOM.</a:t>
            </a:r>
          </a:p>
          <a:p>
            <a:endParaRPr lang="en-US" sz="1800" baseline="0" dirty="0" smtClean="0"/>
          </a:p>
          <a:p>
            <a:endParaRPr lang="en-US" sz="1800" dirty="0" smtClean="0"/>
          </a:p>
          <a:p>
            <a:r>
              <a:rPr lang="en-US" sz="1800" dirty="0" smtClean="0"/>
              <a:t>Whatever</a:t>
            </a:r>
            <a:r>
              <a:rPr lang="en-US" sz="1800" baseline="0" dirty="0" smtClean="0"/>
              <a:t> He says – we can do it with confidence the outcome will be appropriate.  </a:t>
            </a:r>
          </a:p>
          <a:p>
            <a:endParaRPr lang="en-US" sz="1800" baseline="0" dirty="0" smtClean="0"/>
          </a:p>
          <a:p>
            <a:r>
              <a:rPr lang="en-US" sz="1800" baseline="0" dirty="0" smtClean="0"/>
              <a:t>Whatever He says – we can do it, knowing He has not asked the “burdensome” part on us – but has taken the burden on Himself!</a:t>
            </a:r>
          </a:p>
          <a:p>
            <a:endParaRPr lang="en-US" sz="1800" baseline="0" dirty="0" smtClean="0"/>
          </a:p>
          <a:p>
            <a:r>
              <a:rPr lang="en-US" sz="1800" baseline="0" dirty="0" smtClean="0"/>
              <a:t>Whatever He says – we can do it, knowing that He is acting with the highest love to bring about the best outcome!</a:t>
            </a:r>
          </a:p>
          <a:p>
            <a:endParaRPr lang="en-US" sz="1800" baseline="0" dirty="0" smtClean="0"/>
          </a:p>
          <a:p>
            <a:r>
              <a:rPr lang="en-US" sz="1800" dirty="0" smtClean="0"/>
              <a:t>His Authority Is Absolute.</a:t>
            </a:r>
          </a:p>
          <a:p>
            <a:r>
              <a:rPr lang="en-US" sz="1800" dirty="0" smtClean="0"/>
              <a:t>His Commands Are To Be Followed.</a:t>
            </a:r>
          </a:p>
          <a:p>
            <a:r>
              <a:rPr lang="en-US" sz="1800" dirty="0" smtClean="0"/>
              <a:t>All That He Requires Demonstrates His Love For Us &amp; Allows Us To. Demonstrate Our Love For Him.</a:t>
            </a:r>
          </a:p>
          <a:p>
            <a:r>
              <a:rPr lang="en-US" sz="1800" dirty="0" smtClean="0"/>
              <a:t>His Authority Extends To All People.</a:t>
            </a:r>
          </a:p>
          <a:p>
            <a:endParaRPr lang="en-US" sz="1800" dirty="0"/>
          </a:p>
        </p:txBody>
      </p:sp>
      <p:sp>
        <p:nvSpPr>
          <p:cNvPr id="4" name="Slide Number Placeholder 3"/>
          <p:cNvSpPr>
            <a:spLocks noGrp="1"/>
          </p:cNvSpPr>
          <p:nvPr>
            <p:ph type="sldNum" sz="quarter" idx="10"/>
          </p:nvPr>
        </p:nvSpPr>
        <p:spPr/>
        <p:txBody>
          <a:bodyPr/>
          <a:lstStyle/>
          <a:p>
            <a:fld id="{89B9A851-1D3F-C34F-BBA2-D6267A4847B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Marriage:  Covenant created and established by God.  A Covenant with different roles for men and women.  A Covenant for a LIFETIME!</a:t>
            </a:r>
          </a:p>
          <a:p>
            <a:endParaRPr lang="en-US" sz="2000" dirty="0" smtClean="0"/>
          </a:p>
          <a:p>
            <a:r>
              <a:rPr lang="en-US" sz="2000" dirty="0" smtClean="0"/>
              <a:t>I’m Here to do whatever HE ASKS of Me!</a:t>
            </a:r>
          </a:p>
          <a:p>
            <a:endParaRPr lang="en-US" sz="2000" dirty="0" smtClean="0"/>
          </a:p>
          <a:p>
            <a:r>
              <a:rPr lang="en-US" sz="2000" dirty="0" smtClean="0"/>
              <a:t>I want others to know Him.  Sometimes that will be through my kindness – but I also know there are things HE DOES that I can’t – so I want to share the scriptures with others too!</a:t>
            </a:r>
          </a:p>
          <a:p>
            <a:endParaRPr lang="en-US" sz="2000" dirty="0" smtClean="0"/>
          </a:p>
          <a:p>
            <a:endParaRPr lang="en-US" sz="2000" dirty="0" smtClean="0"/>
          </a:p>
          <a:p>
            <a:r>
              <a:rPr lang="en-US" sz="2000" dirty="0" smtClean="0"/>
              <a:t>Abundance:  In CHRIST we are SO BLESSED.  He is the BEST HEAD the church could ever hope for! The BEST savior we could ever desire!  He paid the ultimate price to take away our sins – providing an abundance of Grace.</a:t>
            </a:r>
            <a:endParaRPr lang="en-US" sz="2000" dirty="0"/>
          </a:p>
        </p:txBody>
      </p:sp>
      <p:sp>
        <p:nvSpPr>
          <p:cNvPr id="4" name="Slide Number Placeholder 3"/>
          <p:cNvSpPr>
            <a:spLocks noGrp="1"/>
          </p:cNvSpPr>
          <p:nvPr>
            <p:ph type="sldNum" sz="quarter" idx="10"/>
          </p:nvPr>
        </p:nvSpPr>
        <p:spPr/>
        <p:txBody>
          <a:bodyPr/>
          <a:lstStyle/>
          <a:p>
            <a:fld id="{0D633889-5A49-E740-9104-F06B829467F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633889-5A49-E740-9104-F06B829467FC}"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7/9/16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7/9/16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7/9/16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7/9/16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7/9/16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7/9/16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7/9/16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7/9/16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7/9/16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7/9/16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7/9/16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7/9/16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rgbClr val="EBF1DE"/>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1"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b="1"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400" b="1"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000" b="1"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000" b="1"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Water to Wine</a:t>
            </a:r>
            <a:endParaRPr lang="en-US" dirty="0"/>
          </a:p>
        </p:txBody>
      </p:sp>
      <p:sp>
        <p:nvSpPr>
          <p:cNvPr id="3" name="Subtitle 2"/>
          <p:cNvSpPr>
            <a:spLocks noGrp="1"/>
          </p:cNvSpPr>
          <p:nvPr>
            <p:ph type="subTitle" idx="1"/>
          </p:nvPr>
        </p:nvSpPr>
        <p:spPr/>
        <p:txBody>
          <a:bodyPr/>
          <a:lstStyle/>
          <a:p>
            <a:endParaRPr lang="en-US"/>
          </a:p>
        </p:txBody>
      </p:sp>
      <p:pic>
        <p:nvPicPr>
          <p:cNvPr id="4" name="Picture 3" descr="Water-Into-Win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John 2:1-12</a:t>
            </a:r>
            <a:br>
              <a:rPr lang="en-US" dirty="0" smtClean="0"/>
            </a:br>
            <a:r>
              <a:rPr lang="en-US" dirty="0" smtClean="0"/>
              <a:t>Why Does This Chapter Exist?</a:t>
            </a:r>
            <a:endParaRPr lang="en-US" dirty="0"/>
          </a:p>
        </p:txBody>
      </p:sp>
      <p:sp>
        <p:nvSpPr>
          <p:cNvPr id="3" name="Content Placeholder 2"/>
          <p:cNvSpPr>
            <a:spLocks noGrp="1"/>
          </p:cNvSpPr>
          <p:nvPr>
            <p:ph idx="1"/>
          </p:nvPr>
        </p:nvSpPr>
        <p:spPr>
          <a:xfrm>
            <a:off x="457200" y="1965368"/>
            <a:ext cx="8229600" cy="4160795"/>
          </a:xfrm>
        </p:spPr>
        <p:txBody>
          <a:bodyPr/>
          <a:lstStyle/>
          <a:p>
            <a:r>
              <a:rPr lang="en-US" dirty="0" smtClean="0"/>
              <a:t>To Show Us How It All Began</a:t>
            </a:r>
          </a:p>
          <a:p>
            <a:pPr lvl="1"/>
            <a:r>
              <a:rPr lang="en-US" dirty="0" smtClean="0"/>
              <a:t>With Miraculous Signs</a:t>
            </a:r>
          </a:p>
          <a:p>
            <a:pPr lvl="1"/>
            <a:r>
              <a:rPr lang="en-US" dirty="0" smtClean="0"/>
              <a:t>With A Slowly Growing Following</a:t>
            </a:r>
          </a:p>
          <a:p>
            <a:pPr lvl="1"/>
            <a:r>
              <a:rPr lang="en-US" dirty="0" smtClean="0"/>
              <a:t>With A Growing Family</a:t>
            </a:r>
          </a:p>
          <a:p>
            <a:r>
              <a:rPr lang="en-US" dirty="0" smtClean="0"/>
              <a:t>To Help Us Get To Know Jesus…</a:t>
            </a:r>
          </a:p>
        </p:txBody>
      </p:sp>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Jesus Demonstrates…</a:t>
            </a:r>
            <a:endParaRPr lang="en-US" dirty="0"/>
          </a:p>
        </p:txBody>
      </p:sp>
      <p:sp>
        <p:nvSpPr>
          <p:cNvPr id="3" name="Content Placeholder 2"/>
          <p:cNvSpPr>
            <a:spLocks noGrp="1"/>
          </p:cNvSpPr>
          <p:nvPr>
            <p:ph idx="1"/>
          </p:nvPr>
        </p:nvSpPr>
        <p:spPr>
          <a:xfrm>
            <a:off x="457200" y="1314820"/>
            <a:ext cx="8229600" cy="5019712"/>
          </a:xfrm>
        </p:spPr>
        <p:txBody>
          <a:bodyPr/>
          <a:lstStyle/>
          <a:p>
            <a:r>
              <a:rPr lang="en-US" dirty="0" smtClean="0"/>
              <a:t>His Purpose: </a:t>
            </a:r>
          </a:p>
          <a:p>
            <a:pPr lvl="1"/>
            <a:r>
              <a:rPr lang="en-US" dirty="0" smtClean="0"/>
              <a:t>He Has An Hour Approaching.</a:t>
            </a:r>
          </a:p>
          <a:p>
            <a:r>
              <a:rPr lang="en-US" dirty="0" smtClean="0"/>
              <a:t>His Power: </a:t>
            </a:r>
          </a:p>
          <a:p>
            <a:pPr lvl="1"/>
            <a:r>
              <a:rPr lang="en-US" dirty="0" smtClean="0"/>
              <a:t>He Transforms Ordinary Into Exceptional.</a:t>
            </a:r>
          </a:p>
          <a:p>
            <a:r>
              <a:rPr lang="en-US" dirty="0" smtClean="0"/>
              <a:t>His Position: </a:t>
            </a:r>
          </a:p>
          <a:p>
            <a:pPr lvl="1"/>
            <a:r>
              <a:rPr lang="en-US" dirty="0" smtClean="0"/>
              <a:t>The Groom Provides The Wine.</a:t>
            </a:r>
          </a:p>
          <a:p>
            <a:r>
              <a:rPr lang="en-US" dirty="0" smtClean="0"/>
              <a:t>His Grace: </a:t>
            </a:r>
          </a:p>
          <a:p>
            <a:pPr lvl="1"/>
            <a:r>
              <a:rPr lang="en-US" dirty="0" smtClean="0"/>
              <a:t>Jesus Provides Abundantly.</a:t>
            </a:r>
          </a:p>
          <a:p>
            <a:pPr>
              <a:buNone/>
            </a:pPr>
            <a:endParaRPr lang="en-US" dirty="0" smtClean="0"/>
          </a:p>
          <a:p>
            <a:endParaRPr lang="en-US" dirty="0" smtClean="0"/>
          </a:p>
          <a:p>
            <a:endParaRPr lang="en-US" dirty="0"/>
          </a:p>
        </p:txBody>
      </p:sp>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a:t>
            </a:r>
            <a:r>
              <a:rPr lang="en-US" dirty="0" smtClean="0"/>
              <a:t>Know Jesus…</a:t>
            </a:r>
            <a:endParaRPr lang="en-US" dirty="0"/>
          </a:p>
        </p:txBody>
      </p:sp>
      <p:sp>
        <p:nvSpPr>
          <p:cNvPr id="3" name="Content Placeholder 2"/>
          <p:cNvSpPr>
            <a:spLocks noGrp="1"/>
          </p:cNvSpPr>
          <p:nvPr>
            <p:ph idx="1"/>
          </p:nvPr>
        </p:nvSpPr>
        <p:spPr/>
        <p:txBody>
          <a:bodyPr/>
          <a:lstStyle/>
          <a:p>
            <a:r>
              <a:rPr lang="en-US" dirty="0" smtClean="0"/>
              <a:t>He Helps When We Have Nothing.</a:t>
            </a:r>
          </a:p>
          <a:p>
            <a:pPr lvl="1"/>
            <a:r>
              <a:rPr lang="en-US" dirty="0" smtClean="0"/>
              <a:t>John 2:3, John 21:5</a:t>
            </a:r>
          </a:p>
          <a:p>
            <a:r>
              <a:rPr lang="en-US" dirty="0" smtClean="0"/>
              <a:t>He Helps Those Who Ask.</a:t>
            </a:r>
          </a:p>
          <a:p>
            <a:pPr lvl="1"/>
            <a:r>
              <a:rPr lang="en-US" dirty="0" smtClean="0"/>
              <a:t>With Persistence, With Faith, In His Time</a:t>
            </a:r>
          </a:p>
          <a:p>
            <a:r>
              <a:rPr lang="en-US" dirty="0" smtClean="0"/>
              <a:t>He Helps Even By Giving Us A Place </a:t>
            </a:r>
            <a:br>
              <a:rPr lang="en-US" dirty="0" smtClean="0"/>
            </a:br>
            <a:r>
              <a:rPr lang="en-US" dirty="0" smtClean="0"/>
              <a:t>To Serve.</a:t>
            </a:r>
          </a:p>
          <a:p>
            <a:pPr lvl="1"/>
            <a:r>
              <a:rPr lang="en-US" dirty="0" smtClean="0"/>
              <a:t>John 2:7-8</a:t>
            </a:r>
            <a:endParaRPr lang="en-US" dirty="0"/>
          </a:p>
        </p:txBody>
      </p:sp>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3">
                    <a:lumMod val="20000"/>
                    <a:lumOff val="80000"/>
                  </a:schemeClr>
                </a:solidFill>
              </a:rPr>
              <a:t>The Bottom-Line:</a:t>
            </a:r>
            <a:endParaRPr lang="en-US" dirty="0">
              <a:solidFill>
                <a:schemeClr val="accent3">
                  <a:lumMod val="20000"/>
                  <a:lumOff val="80000"/>
                </a:schemeClr>
              </a:solidFill>
            </a:endParaRPr>
          </a:p>
        </p:txBody>
      </p:sp>
      <p:sp>
        <p:nvSpPr>
          <p:cNvPr id="3" name="Content Placeholder 2"/>
          <p:cNvSpPr>
            <a:spLocks noGrp="1"/>
          </p:cNvSpPr>
          <p:nvPr>
            <p:ph idx="1"/>
          </p:nvPr>
        </p:nvSpPr>
        <p:spPr>
          <a:xfrm>
            <a:off x="457200" y="1600200"/>
            <a:ext cx="8005370" cy="4525963"/>
          </a:xfrm>
        </p:spPr>
        <p:txBody>
          <a:bodyPr>
            <a:normAutofit/>
          </a:bodyPr>
          <a:lstStyle/>
          <a:p>
            <a:pPr algn="ctr">
              <a:buNone/>
            </a:pPr>
            <a:r>
              <a:rPr lang="en-US" sz="5400" u="sng" dirty="0" smtClean="0"/>
              <a:t>We</a:t>
            </a:r>
            <a:r>
              <a:rPr lang="en-US" sz="5400" dirty="0" smtClean="0"/>
              <a:t> can do </a:t>
            </a:r>
            <a:br>
              <a:rPr lang="en-US" sz="5400" dirty="0" smtClean="0"/>
            </a:br>
            <a:r>
              <a:rPr lang="en-US" sz="5400" dirty="0" smtClean="0"/>
              <a:t>whatever He says, </a:t>
            </a:r>
            <a:br>
              <a:rPr lang="en-US" sz="5400" dirty="0" smtClean="0"/>
            </a:br>
            <a:r>
              <a:rPr lang="en-US" sz="5400" dirty="0" smtClean="0"/>
              <a:t>and </a:t>
            </a:r>
            <a:r>
              <a:rPr lang="en-US" sz="5400" u="sng" dirty="0" smtClean="0"/>
              <a:t>He</a:t>
            </a:r>
            <a:r>
              <a:rPr lang="en-US" sz="5400" dirty="0" smtClean="0"/>
              <a:t> can provide </a:t>
            </a:r>
            <a:br>
              <a:rPr lang="en-US" sz="5400" dirty="0" smtClean="0"/>
            </a:br>
            <a:r>
              <a:rPr lang="en-US" sz="5400" dirty="0" smtClean="0"/>
              <a:t>whatever we need!</a:t>
            </a:r>
          </a:p>
        </p:txBody>
      </p:sp>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Responding To </a:t>
            </a:r>
            <a:br>
              <a:rPr lang="en-US" dirty="0" smtClean="0"/>
            </a:br>
            <a:r>
              <a:rPr lang="en-US" dirty="0" smtClean="0"/>
              <a:t>The Ultimate Groom</a:t>
            </a:r>
            <a:endParaRPr lang="en-US" dirty="0"/>
          </a:p>
        </p:txBody>
      </p:sp>
      <p:sp>
        <p:nvSpPr>
          <p:cNvPr id="3" name="Content Placeholder 2"/>
          <p:cNvSpPr>
            <a:spLocks noGrp="1"/>
          </p:cNvSpPr>
          <p:nvPr>
            <p:ph idx="1"/>
          </p:nvPr>
        </p:nvSpPr>
        <p:spPr/>
        <p:txBody>
          <a:bodyPr>
            <a:normAutofit lnSpcReduction="10000"/>
          </a:bodyPr>
          <a:lstStyle/>
          <a:p>
            <a:r>
              <a:rPr lang="en-US" dirty="0" smtClean="0"/>
              <a:t>Treat Marriage With Great Respect.</a:t>
            </a:r>
          </a:p>
          <a:p>
            <a:pPr lvl="1"/>
            <a:r>
              <a:rPr lang="en-US" dirty="0" smtClean="0"/>
              <a:t>John 2:1</a:t>
            </a:r>
          </a:p>
          <a:p>
            <a:r>
              <a:rPr lang="en-US" dirty="0" smtClean="0"/>
              <a:t>Approach Jesus With An Obedient Heart.</a:t>
            </a:r>
          </a:p>
          <a:p>
            <a:pPr lvl="1"/>
            <a:r>
              <a:rPr lang="en-US" dirty="0" smtClean="0"/>
              <a:t>John 2:5</a:t>
            </a:r>
          </a:p>
          <a:p>
            <a:r>
              <a:rPr lang="en-US" dirty="0" smtClean="0"/>
              <a:t>Pray For God’s Glory To Be Clear.</a:t>
            </a:r>
          </a:p>
          <a:p>
            <a:pPr lvl="1"/>
            <a:r>
              <a:rPr lang="en-US" dirty="0" smtClean="0"/>
              <a:t>John 2:11</a:t>
            </a:r>
          </a:p>
          <a:p>
            <a:r>
              <a:rPr lang="en-US" dirty="0" smtClean="0"/>
              <a:t>Give Thanks For Our Abundance.</a:t>
            </a:r>
          </a:p>
          <a:p>
            <a:pPr lvl="1"/>
            <a:r>
              <a:rPr lang="en-US" dirty="0" smtClean="0"/>
              <a:t>John 2:3,6</a:t>
            </a:r>
          </a:p>
          <a:p>
            <a:endParaRPr lang="en-US" dirty="0"/>
          </a:p>
        </p:txBody>
      </p:sp>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Water to Wine</a:t>
            </a:r>
            <a:endParaRPr lang="en-US" dirty="0"/>
          </a:p>
        </p:txBody>
      </p:sp>
      <p:sp>
        <p:nvSpPr>
          <p:cNvPr id="3" name="Subtitle 2"/>
          <p:cNvSpPr>
            <a:spLocks noGrp="1"/>
          </p:cNvSpPr>
          <p:nvPr>
            <p:ph type="subTitle" idx="1"/>
          </p:nvPr>
        </p:nvSpPr>
        <p:spPr/>
        <p:txBody>
          <a:bodyPr/>
          <a:lstStyle/>
          <a:p>
            <a:endParaRPr lang="en-US"/>
          </a:p>
        </p:txBody>
      </p:sp>
      <p:pic>
        <p:nvPicPr>
          <p:cNvPr id="4" name="Picture 3" descr="Water-Into-Win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66</TotalTime>
  <Words>1126</Words>
  <Application>Microsoft Macintosh PowerPoint</Application>
  <PresentationFormat>On-screen Show (4:3)</PresentationFormat>
  <Paragraphs>117</Paragraphs>
  <Slides>7</Slides>
  <Notes>7</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Default Theme</vt:lpstr>
      <vt:lpstr>Water to Wine</vt:lpstr>
      <vt:lpstr>Overview of John 2:1-12 Why Does This Chapter Exist?</vt:lpstr>
      <vt:lpstr>Jesus Demonstrates…</vt:lpstr>
      <vt:lpstr>Getting To Know Jesus…</vt:lpstr>
      <vt:lpstr>The Bottom-Line:</vt:lpstr>
      <vt:lpstr>Responding To  The Ultimate Groom</vt:lpstr>
      <vt:lpstr>Water to Wine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to Wine</dc:title>
  <dc:creator>Phillip Shumake</dc:creator>
  <cp:lastModifiedBy>Phillip Shumake</cp:lastModifiedBy>
  <cp:revision>17</cp:revision>
  <cp:lastPrinted>2016-07-10T01:18:47Z</cp:lastPrinted>
  <dcterms:created xsi:type="dcterms:W3CDTF">2016-07-10T00:35:29Z</dcterms:created>
  <dcterms:modified xsi:type="dcterms:W3CDTF">2016-07-10T01:19:03Z</dcterms:modified>
</cp:coreProperties>
</file>