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89" r:id="rId2"/>
    <p:sldId id="256" r:id="rId3"/>
    <p:sldId id="280" r:id="rId4"/>
    <p:sldId id="271" r:id="rId5"/>
    <p:sldId id="272" r:id="rId6"/>
    <p:sldId id="273" r:id="rId7"/>
    <p:sldId id="274" r:id="rId8"/>
    <p:sldId id="275" r:id="rId9"/>
    <p:sldId id="276" r:id="rId10"/>
    <p:sldId id="281" r:id="rId11"/>
    <p:sldId id="261" r:id="rId12"/>
    <p:sldId id="282" r:id="rId13"/>
    <p:sldId id="285" r:id="rId14"/>
    <p:sldId id="287" r:id="rId15"/>
    <p:sldId id="283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8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FA9A8-C71C-3042-8776-E6A10F74B706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9E074-4D1D-BA44-92A0-0BAE63C43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7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9E074-4D1D-BA44-92A0-0BAE63C431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9E074-4D1D-BA44-92A0-0BAE63C431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9E074-4D1D-BA44-92A0-0BAE63C431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8EF2-7B1D-0145-B426-8B21E3764A1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6813-15A9-E94E-A705-C81AF2B5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8EF2-7B1D-0145-B426-8B21E3764A1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6813-15A9-E94E-A705-C81AF2B5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8EF2-7B1D-0145-B426-8B21E3764A1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6813-15A9-E94E-A705-C81AF2B5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8EF2-7B1D-0145-B426-8B21E3764A1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6813-15A9-E94E-A705-C81AF2B5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8EF2-7B1D-0145-B426-8B21E3764A1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6813-15A9-E94E-A705-C81AF2B5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8EF2-7B1D-0145-B426-8B21E3764A1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6813-15A9-E94E-A705-C81AF2B5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8EF2-7B1D-0145-B426-8B21E3764A1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6813-15A9-E94E-A705-C81AF2B5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8EF2-7B1D-0145-B426-8B21E3764A1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6813-15A9-E94E-A705-C81AF2B5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8EF2-7B1D-0145-B426-8B21E3764A1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6813-15A9-E94E-A705-C81AF2B5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8EF2-7B1D-0145-B426-8B21E3764A1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6813-15A9-E94E-A705-C81AF2B5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8EF2-7B1D-0145-B426-8B21E3764A1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6813-15A9-E94E-A705-C81AF2B5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78EF2-7B1D-0145-B426-8B21E3764A1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C6813-15A9-E94E-A705-C81AF2B5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9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Reality of the Command  			(John 4:10)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command is a gift</a:t>
            </a:r>
          </a:p>
          <a:p>
            <a:pPr lvl="1"/>
            <a:r>
              <a:rPr lang="en-US" dirty="0"/>
              <a:t>“If you knew the gift of God .  .  .”</a:t>
            </a:r>
          </a:p>
          <a:p>
            <a:r>
              <a:rPr lang="en-US" dirty="0"/>
              <a:t>The command is a call to relationship with Jesus</a:t>
            </a:r>
          </a:p>
          <a:p>
            <a:pPr lvl="1"/>
            <a:r>
              <a:rPr lang="en-US" dirty="0"/>
              <a:t>. . . and who it is that is saying to you, 'Give me a drink’ . . .</a:t>
            </a:r>
          </a:p>
        </p:txBody>
      </p:sp>
      <p:pic>
        <p:nvPicPr>
          <p:cNvPr id="5" name="Content Placeholder 4" descr="Screen Shot 2016-07-23 at 10.30.19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2" b="21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92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command is a call to relationship with Jesus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dirty="0"/>
              <a:t>new commandment I give to you</a:t>
            </a:r>
            <a:r>
              <a:rPr lang="en-US" sz="2400" dirty="0"/>
              <a:t>, that you love one another: </a:t>
            </a:r>
            <a:r>
              <a:rPr lang="en-US" sz="2400" b="1" dirty="0"/>
              <a:t>just as I have loved you</a:t>
            </a:r>
            <a:r>
              <a:rPr lang="en-US" sz="2400" dirty="0"/>
              <a:t>, you also are to love one another. (Jn. 13:34)</a:t>
            </a:r>
          </a:p>
          <a:p>
            <a:pPr marL="0" indent="0">
              <a:buNone/>
            </a:pPr>
            <a:endParaRPr lang="en-US" sz="2400" dirty="0"/>
          </a:p>
          <a:p>
            <a:pPr marL="0" lvl="4" indent="0">
              <a:buNone/>
            </a:pPr>
            <a:r>
              <a:rPr lang="en-US" sz="2400" dirty="0"/>
              <a:t>And the Word became flesh and dwelt among us, and we have seen his glory, glory as of the only Son from the Father, </a:t>
            </a:r>
            <a:r>
              <a:rPr lang="en-US" sz="2400" b="1" dirty="0"/>
              <a:t>full of grace</a:t>
            </a:r>
            <a:r>
              <a:rPr lang="en-US" sz="2400" dirty="0"/>
              <a:t> and truth. (Jn. 1:14)</a:t>
            </a:r>
          </a:p>
          <a:p>
            <a:pPr marL="0" lvl="4" indent="0">
              <a:buNone/>
            </a:pPr>
            <a:endParaRPr lang="en-US" sz="2400" dirty="0"/>
          </a:p>
          <a:p>
            <a:pPr marL="0" lvl="4" indent="0">
              <a:buNone/>
            </a:pPr>
            <a:r>
              <a:rPr lang="en-US" sz="2400" dirty="0"/>
              <a:t>Bear one another's burdens, and so fulfill the law of Christ. (Gal. 6:2)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1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Reality of the Command  			(John 4:10)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command is a gift</a:t>
            </a:r>
          </a:p>
          <a:p>
            <a:pPr lvl="1"/>
            <a:r>
              <a:rPr lang="en-US" dirty="0"/>
              <a:t>“If you knew the gift of God .  .  .”</a:t>
            </a:r>
          </a:p>
          <a:p>
            <a:r>
              <a:rPr lang="en-US" dirty="0"/>
              <a:t>The command is a call to relationship with Jesus</a:t>
            </a:r>
          </a:p>
          <a:p>
            <a:pPr lvl="1"/>
            <a:r>
              <a:rPr lang="en-US" dirty="0"/>
              <a:t>. . . and who it is that is saying to you, 'Give me a drink’ . . .</a:t>
            </a:r>
          </a:p>
          <a:p>
            <a:r>
              <a:rPr lang="en-US" dirty="0"/>
              <a:t>The command is a means of grace, through faith</a:t>
            </a:r>
          </a:p>
          <a:p>
            <a:pPr lvl="1"/>
            <a:r>
              <a:rPr lang="en-US" dirty="0"/>
              <a:t>“ . . . you would have asked him, and he would have given you living water.” </a:t>
            </a:r>
          </a:p>
        </p:txBody>
      </p:sp>
      <p:pic>
        <p:nvPicPr>
          <p:cNvPr id="5" name="Content Placeholder 4" descr="Screen Shot 2016-07-23 at 10.41.51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164" b="-451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91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command leads to God’s power to aid our obedience through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6277" y="1715477"/>
            <a:ext cx="5970954" cy="4908061"/>
          </a:xfrm>
        </p:spPr>
        <p:txBody>
          <a:bodyPr>
            <a:normAutofit/>
          </a:bodyPr>
          <a:lstStyle/>
          <a:p>
            <a:r>
              <a:rPr lang="en-US" b="1" dirty="0"/>
              <a:t>2 Thessalonians 1:11-12 --</a:t>
            </a:r>
            <a:r>
              <a:rPr lang="en-US" dirty="0"/>
              <a:t> With this in mind, we constantly pray for you, that our God may make you </a:t>
            </a:r>
            <a:r>
              <a:rPr lang="en-US" b="1" dirty="0"/>
              <a:t>worthy of his calling, and that by his power he may bring to fruition your every desire for goodness and your every deed prompted by faith</a:t>
            </a:r>
            <a:r>
              <a:rPr lang="en-US" dirty="0"/>
              <a:t>. We pray this so that the name of our Lord Jesus may be glorified in you, and you in him, </a:t>
            </a:r>
            <a:r>
              <a:rPr lang="en-US" b="1" dirty="0"/>
              <a:t>according to the grace of our God and the Lord Jesus Christ</a:t>
            </a:r>
            <a:r>
              <a:rPr lang="en-US" dirty="0"/>
              <a:t>. </a:t>
            </a:r>
          </a:p>
        </p:txBody>
      </p:sp>
      <p:pic>
        <p:nvPicPr>
          <p:cNvPr id="5" name="Content Placeholder 4" descr="Screen Shot 2016-07-23 at 10.43.03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39" r="-52739"/>
          <a:stretch>
            <a:fillRect/>
          </a:stretch>
        </p:blipFill>
        <p:spPr>
          <a:xfrm>
            <a:off x="-177800" y="1756508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47746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command leads to the grace of God’s kindness and patience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5257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baseline="30000" dirty="0"/>
              <a:t>“</a:t>
            </a:r>
            <a:r>
              <a:rPr lang="en-US" dirty="0"/>
              <a:t>Or do you presume on the riches of his kindness and forbearance and </a:t>
            </a:r>
            <a:r>
              <a:rPr lang="en-US" b="1" dirty="0"/>
              <a:t>patience, </a:t>
            </a:r>
            <a:r>
              <a:rPr lang="en-US" dirty="0"/>
              <a:t>not knowing that God's kindness is meant to lead you to </a:t>
            </a:r>
            <a:r>
              <a:rPr lang="en-US" b="1" dirty="0"/>
              <a:t>repentance?” </a:t>
            </a:r>
            <a:r>
              <a:rPr lang="en-US" dirty="0"/>
              <a:t>(Rom. 2:4)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Lord is not slow about His promise, as some count slowness, but is </a:t>
            </a:r>
            <a:r>
              <a:rPr lang="en-US" b="1" dirty="0"/>
              <a:t>patien</a:t>
            </a:r>
            <a:r>
              <a:rPr lang="en-US" dirty="0"/>
              <a:t>t toward you, not wishing for any to perish but for all to come to r</a:t>
            </a:r>
            <a:r>
              <a:rPr lang="en-US" b="1" dirty="0"/>
              <a:t>epentance</a:t>
            </a:r>
            <a:r>
              <a:rPr lang="en-US" dirty="0"/>
              <a:t>. (2 Pet. 3:9)</a:t>
            </a:r>
          </a:p>
        </p:txBody>
      </p:sp>
      <p:pic>
        <p:nvPicPr>
          <p:cNvPr id="5" name="Content Placeholder 4" descr="Screen Shot 2016-07-23 at 10.45.52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5" r="127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320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Point of the Lesson: God’s command are means of grace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command is God’s loving gift for me.</a:t>
            </a:r>
          </a:p>
          <a:p>
            <a:pPr lvl="1"/>
            <a:r>
              <a:rPr lang="en-US" dirty="0"/>
              <a:t>In the commands of Scripture I should listen for God’s concern and commitment to improve and save me, not simply rely on myself.</a:t>
            </a:r>
          </a:p>
          <a:p>
            <a:r>
              <a:rPr lang="en-US" dirty="0"/>
              <a:t>New Testament commands are Jesus’ grace and truth in me.</a:t>
            </a:r>
          </a:p>
          <a:p>
            <a:pPr lvl="1"/>
            <a:r>
              <a:rPr lang="en-US" dirty="0"/>
              <a:t>I should pray to be more fully transformed into the image of Christ, through faithful obedience to His Word through the Spirit.</a:t>
            </a:r>
          </a:p>
        </p:txBody>
      </p:sp>
    </p:spTree>
    <p:extLst>
      <p:ext uri="{BB962C8B-B14F-4D97-AF65-F5344CB8AC3E}">
        <p14:creationId xmlns:p14="http://schemas.microsoft.com/office/powerpoint/2010/main" val="11716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7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Gift of God’s Command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24, 2016</a:t>
            </a:r>
          </a:p>
        </p:txBody>
      </p:sp>
    </p:spTree>
    <p:extLst>
      <p:ext uri="{BB962C8B-B14F-4D97-AF65-F5344CB8AC3E}">
        <p14:creationId xmlns:p14="http://schemas.microsoft.com/office/powerpoint/2010/main" val="203091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Samaritan Woman</a:t>
            </a:r>
            <a:br>
              <a:rPr lang="en-US" dirty="0"/>
            </a:br>
            <a:r>
              <a:rPr lang="en-US" dirty="0"/>
              <a:t>John 4:5-42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8493" y="2262825"/>
            <a:ext cx="2188307" cy="38881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74339" y="2458209"/>
            <a:ext cx="1817077" cy="3462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100" dirty="0"/>
              <a:t>Insight Shared</a:t>
            </a:r>
          </a:p>
          <a:p>
            <a:pPr lvl="0" algn="ctr"/>
            <a:endParaRPr lang="en-US" sz="3100" dirty="0"/>
          </a:p>
          <a:p>
            <a:pPr lvl="0" algn="ctr"/>
            <a:r>
              <a:rPr lang="en-US" dirty="0"/>
              <a:t>"Come, see a man who told me all the things that I </a:t>
            </a:r>
            <a:r>
              <a:rPr lang="en-US" i="1" dirty="0"/>
              <a:t>have </a:t>
            </a:r>
            <a:r>
              <a:rPr lang="en-US" dirty="0"/>
              <a:t>done; this is not the Christ, is it?"  (4:29)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93477" y="2262825"/>
            <a:ext cx="2188307" cy="38881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69323" y="2458209"/>
            <a:ext cx="1817077" cy="329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/>
              <a:t>Truth Clarified</a:t>
            </a:r>
          </a:p>
          <a:p>
            <a:pPr lvl="0" algn="ctr"/>
            <a:endParaRPr lang="en-US" dirty="0"/>
          </a:p>
          <a:p>
            <a:pPr lvl="0" algn="ctr"/>
            <a:endParaRPr lang="en-US" dirty="0"/>
          </a:p>
          <a:p>
            <a:pPr lvl="0" algn="ctr"/>
            <a:r>
              <a:rPr lang="en-US" dirty="0"/>
              <a:t>“Truly . . .True Way . . . All things clear . . .”              (4:18, 23,25)</a:t>
            </a:r>
          </a:p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" y="2262825"/>
            <a:ext cx="2188307" cy="38881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2458209"/>
            <a:ext cx="21883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/>
              <a:t>Command </a:t>
            </a:r>
            <a:r>
              <a:rPr lang="en-US" sz="3200" dirty="0" err="1"/>
              <a:t>Mis</a:t>
            </a:r>
            <a:r>
              <a:rPr lang="en-US" sz="3200" dirty="0"/>
              <a:t>-understood</a:t>
            </a:r>
          </a:p>
          <a:p>
            <a:pPr lvl="0" algn="ctr"/>
            <a:endParaRPr lang="en-US" sz="3200" dirty="0"/>
          </a:p>
          <a:p>
            <a:pPr lvl="0" algn="ctr"/>
            <a:r>
              <a:rPr lang="en-US" dirty="0"/>
              <a:t>"How is it that you ask for a drink from me?” (4:9)</a:t>
            </a:r>
          </a:p>
          <a:p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935783" y="3907692"/>
            <a:ext cx="375139" cy="3971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969845" y="3907692"/>
            <a:ext cx="375139" cy="3971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4" grpId="0" animBg="1"/>
      <p:bldP spid="15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4:7-10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971" y="1600200"/>
            <a:ext cx="4456722" cy="52578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aseline="30000" dirty="0"/>
              <a:t>7</a:t>
            </a:r>
            <a:r>
              <a:rPr lang="en-US" dirty="0"/>
              <a:t> A woman from Samaria came to draw water. Jesus said to her, </a:t>
            </a:r>
          </a:p>
          <a:p>
            <a:pPr marL="0" indent="0" algn="just">
              <a:buNone/>
            </a:pPr>
            <a:r>
              <a:rPr lang="en-US" dirty="0"/>
              <a:t>"Give me a drink."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baseline="30000" dirty="0"/>
              <a:t>8</a:t>
            </a:r>
            <a:r>
              <a:rPr lang="en-US" dirty="0"/>
              <a:t> (For his disciples had gone away into the city to buy food.)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baseline="30000" dirty="0"/>
              <a:t>9</a:t>
            </a:r>
            <a:r>
              <a:rPr lang="en-US" dirty="0"/>
              <a:t> The Samaritan woman said to him, "How is it that you, a Jew, ask for a drink from me, a woman of Samaria?" (For Jews have no dealings with Samaritans.)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baseline="30000" dirty="0"/>
              <a:t>10</a:t>
            </a:r>
            <a:r>
              <a:rPr lang="en-US" dirty="0"/>
              <a:t> Jesus answered her, "If you knew the gift of God, and who it is that is saying to you, 'Give me a drink,' you would have asked him, and he would have given you living water.”</a:t>
            </a:r>
          </a:p>
        </p:txBody>
      </p:sp>
      <p:pic>
        <p:nvPicPr>
          <p:cNvPr id="5" name="Content Placeholder 4" descr="Screen Shot 2016-07-23 at 9.57.20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" b="6418"/>
          <a:stretch/>
        </p:blipFill>
        <p:spPr>
          <a:xfrm>
            <a:off x="4843585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48405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Misunderstandings of the Command (John 4:9)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9077" y="1676400"/>
            <a:ext cx="5294923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command is viewpoint </a:t>
            </a:r>
          </a:p>
          <a:p>
            <a:pPr lvl="1"/>
            <a:r>
              <a:rPr lang="en-US" dirty="0"/>
              <a:t>“How is it that you a Jew . . .”</a:t>
            </a:r>
          </a:p>
          <a:p>
            <a:pPr lvl="1"/>
            <a:r>
              <a:rPr lang="en-US" dirty="0"/>
              <a:t>God’s command is wrong. Gen 2:16-17; 3:3-5 </a:t>
            </a:r>
          </a:p>
          <a:p>
            <a:pPr lvl="1"/>
            <a:r>
              <a:rPr lang="en-US" dirty="0"/>
              <a:t>God’s command changes. 1 Kings 13:9-18</a:t>
            </a:r>
          </a:p>
          <a:p>
            <a:r>
              <a:rPr lang="en-US" dirty="0"/>
              <a:t>The command is an invitation to action</a:t>
            </a:r>
          </a:p>
          <a:p>
            <a:pPr lvl="1"/>
            <a:r>
              <a:rPr lang="en-US" dirty="0"/>
              <a:t>“ . . . ask . . .”</a:t>
            </a:r>
          </a:p>
          <a:p>
            <a:pPr lvl="1"/>
            <a:r>
              <a:rPr lang="en-US" dirty="0"/>
              <a:t> Invitation vs. Calling: Matthew 22:3</a:t>
            </a:r>
          </a:p>
          <a:p>
            <a:r>
              <a:rPr lang="en-US" dirty="0"/>
              <a:t>The command is God’s need we must supply.</a:t>
            </a:r>
          </a:p>
          <a:p>
            <a:pPr lvl="1"/>
            <a:r>
              <a:rPr lang="en-US" dirty="0"/>
              <a:t>“for a drink from me, a woman of Samaria?”</a:t>
            </a:r>
          </a:p>
          <a:p>
            <a:pPr lvl="1"/>
            <a:r>
              <a:rPr lang="en-US" dirty="0"/>
              <a:t>A duty like paying tax, answering test.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Screen Shot 2016-07-23 at 10.02.25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2" r="-6292"/>
          <a:stretch>
            <a:fillRect/>
          </a:stretch>
        </p:blipFill>
        <p:spPr>
          <a:xfrm>
            <a:off x="27965" y="1852247"/>
            <a:ext cx="3821112" cy="4281488"/>
          </a:xfrm>
        </p:spPr>
      </p:pic>
    </p:spTree>
    <p:extLst>
      <p:ext uri="{BB962C8B-B14F-4D97-AF65-F5344CB8AC3E}">
        <p14:creationId xmlns:p14="http://schemas.microsoft.com/office/powerpoint/2010/main" val="15856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Reality of the Command  			(John 4:10)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command is a gift</a:t>
            </a:r>
          </a:p>
          <a:p>
            <a:pPr lvl="1"/>
            <a:r>
              <a:rPr lang="en-US" dirty="0"/>
              <a:t>“If you knew the gift of God .  .  .”</a:t>
            </a:r>
          </a:p>
        </p:txBody>
      </p:sp>
      <p:pic>
        <p:nvPicPr>
          <p:cNvPr id="6" name="Content Placeholder 5" descr="Screen Shot 2016-07-23 at 10.08.15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" b="3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086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354" y="40176"/>
            <a:ext cx="738944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 the Old Testament, the Command of God is a Gift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5846" y="1435223"/>
            <a:ext cx="7561385" cy="5257800"/>
          </a:xfrm>
        </p:spPr>
        <p:txBody>
          <a:bodyPr>
            <a:normAutofit fontScale="55000" lnSpcReduction="20000"/>
          </a:bodyPr>
          <a:lstStyle/>
          <a:p>
            <a:r>
              <a:rPr lang="en-US" sz="4600" b="1" dirty="0"/>
              <a:t>Correction and Instruction: </a:t>
            </a:r>
          </a:p>
          <a:p>
            <a:pPr marL="0" indent="0">
              <a:buNone/>
            </a:pPr>
            <a:r>
              <a:rPr lang="en-US" sz="4600" dirty="0"/>
              <a:t>Put false ways far from me and graciously teach me your law (Ps. 119:77) </a:t>
            </a:r>
          </a:p>
          <a:p>
            <a:pPr marL="0" indent="0">
              <a:buNone/>
            </a:pPr>
            <a:endParaRPr lang="en-US" sz="4600" b="1" dirty="0"/>
          </a:p>
          <a:p>
            <a:r>
              <a:rPr lang="en-US" sz="4600" b="1" dirty="0"/>
              <a:t>Stability and Confidence:</a:t>
            </a:r>
            <a:endParaRPr lang="en-US" sz="4600" dirty="0"/>
          </a:p>
          <a:p>
            <a:pPr marL="0" indent="0">
              <a:buNone/>
            </a:pPr>
            <a:r>
              <a:rPr lang="en-US" sz="4600" dirty="0"/>
              <a:t> Oh that my ways may be steadfast in keeping your statutes!  Then I shall not be put to shame, having my eyes fixed on all your commandments. (Ps. 119:5-6)</a:t>
            </a:r>
          </a:p>
          <a:p>
            <a:pPr marL="0" indent="0">
              <a:buNone/>
            </a:pPr>
            <a:endParaRPr lang="en-US" sz="4600" dirty="0"/>
          </a:p>
          <a:p>
            <a:r>
              <a:rPr lang="en-US" sz="4600" b="1" dirty="0"/>
              <a:t>Freedom and Joy</a:t>
            </a:r>
          </a:p>
          <a:p>
            <a:pPr marL="0" indent="0">
              <a:buNone/>
            </a:pPr>
            <a:r>
              <a:rPr lang="en-US" sz="4600" dirty="0"/>
              <a:t>I have seen a limit to all perfection, but your commandment is exceedingly broad. (Ps. 119:96 )</a:t>
            </a:r>
          </a:p>
          <a:p>
            <a:pPr marL="0" indent="0">
              <a:buNone/>
            </a:pPr>
            <a:r>
              <a:rPr lang="en-US" sz="4600" dirty="0"/>
              <a:t>Let your mercy come to me, that I may live; for your law is my delight. (Ps. 119:29)</a:t>
            </a:r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6-07-23 at 10.1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631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35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267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 the New Testament, the Command of God is a Gift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99569" cy="5023338"/>
          </a:xfrm>
        </p:spPr>
        <p:txBody>
          <a:bodyPr>
            <a:normAutofit/>
          </a:bodyPr>
          <a:lstStyle/>
          <a:p>
            <a:pPr marL="342900" lvl="3" indent="-342900">
              <a:buFont typeface="Arial"/>
              <a:buChar char="•"/>
            </a:pPr>
            <a:r>
              <a:rPr lang="en-US" sz="2400" dirty="0"/>
              <a:t>GIFT OF IMPROVEMENT</a:t>
            </a:r>
          </a:p>
          <a:p>
            <a:pPr marL="0" lvl="3" indent="0">
              <a:buNone/>
            </a:pPr>
            <a:r>
              <a:rPr lang="en-US" sz="2400" dirty="0"/>
              <a:t>And now I commend you to God and to </a:t>
            </a:r>
            <a:r>
              <a:rPr lang="en-US" sz="2400" b="1" dirty="0"/>
              <a:t>the word of his grace</a:t>
            </a:r>
            <a:r>
              <a:rPr lang="en-US" sz="2400" dirty="0"/>
              <a:t>, which is able to </a:t>
            </a:r>
            <a:r>
              <a:rPr lang="en-US" sz="2400" b="1" dirty="0"/>
              <a:t>build you up </a:t>
            </a:r>
            <a:r>
              <a:rPr lang="en-US" sz="2400" dirty="0"/>
              <a:t>and to give you the inheritance among all those who are sanctified. (Acts 20:32)</a:t>
            </a:r>
          </a:p>
          <a:p>
            <a:pPr marL="0" lvl="3" indent="0">
              <a:buNone/>
            </a:pPr>
            <a:endParaRPr lang="en-US" sz="2400" baseline="30000" dirty="0"/>
          </a:p>
          <a:p>
            <a:pPr marL="342900" lvl="3" indent="-342900">
              <a:buFont typeface="Arial"/>
              <a:buChar char="•"/>
            </a:pPr>
            <a:r>
              <a:rPr lang="en-US" sz="2400" dirty="0"/>
              <a:t>GIFT OF LIFE</a:t>
            </a:r>
          </a:p>
          <a:p>
            <a:pPr marL="0" lvl="3" indent="0">
              <a:buNone/>
            </a:pPr>
            <a:r>
              <a:rPr lang="en-US" sz="2400" baseline="30000" dirty="0"/>
              <a:t>49</a:t>
            </a:r>
            <a:r>
              <a:rPr lang="en-US" sz="2400" dirty="0"/>
              <a:t> For I have not spoken on my own authority, but the Father who sent me has himself</a:t>
            </a:r>
            <a:r>
              <a:rPr lang="en-US" sz="2400" b="1" dirty="0"/>
              <a:t> given me a commandment</a:t>
            </a:r>
            <a:r>
              <a:rPr lang="en-US" sz="2400" dirty="0"/>
              <a:t>-- what to say and what to speak. </a:t>
            </a:r>
            <a:r>
              <a:rPr lang="en-US" sz="2400" baseline="30000" dirty="0"/>
              <a:t>50</a:t>
            </a:r>
            <a:r>
              <a:rPr lang="en-US" sz="2400" dirty="0"/>
              <a:t> And I know that his </a:t>
            </a:r>
            <a:r>
              <a:rPr lang="en-US" sz="2400" b="1" dirty="0"/>
              <a:t>commandment is eternal life</a:t>
            </a:r>
            <a:r>
              <a:rPr lang="en-US" sz="2400" dirty="0"/>
              <a:t>. What I say, therefore, I say as the Father has told me." (Jn. 12:49-50)</a:t>
            </a:r>
          </a:p>
          <a:p>
            <a:pPr marL="342900" lvl="3" indent="-342900">
              <a:buFont typeface="Arial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6-07-23 at 10.16.4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9"/>
          <a:stretch/>
        </p:blipFill>
        <p:spPr>
          <a:xfrm>
            <a:off x="7709876" y="-1"/>
            <a:ext cx="1434124" cy="7053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465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gift of the command comes from a loving father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3077" y="1735015"/>
            <a:ext cx="5853723" cy="4945185"/>
          </a:xfrm>
        </p:spPr>
        <p:txBody>
          <a:bodyPr>
            <a:normAutofit fontScale="92500" lnSpcReduction="10000"/>
          </a:bodyPr>
          <a:lstStyle/>
          <a:p>
            <a:pPr marL="342900" lvl="3" indent="-342900">
              <a:buFont typeface="Arial"/>
              <a:buChar char="•"/>
            </a:pPr>
            <a:r>
              <a:rPr lang="en-US" sz="2600" dirty="0"/>
              <a:t> Eph. 1:17 -- that the God of our Lord Jesus Christ, </a:t>
            </a:r>
            <a:r>
              <a:rPr lang="en-US" sz="2600" b="1" dirty="0"/>
              <a:t>the Father of glory, may give you the Spirit of wisdom </a:t>
            </a:r>
            <a:r>
              <a:rPr lang="en-US" sz="2600" dirty="0"/>
              <a:t>and of revelation in the knowledge of him, (cf. </a:t>
            </a:r>
            <a:r>
              <a:rPr lang="en-US" sz="2800" dirty="0"/>
              <a:t>1 Thess. 2:11-12</a:t>
            </a:r>
            <a:r>
              <a:rPr lang="en-US" sz="2600" dirty="0"/>
              <a:t>)</a:t>
            </a:r>
          </a:p>
          <a:p>
            <a:pPr marL="0" lvl="3" indent="0">
              <a:buNone/>
            </a:pPr>
            <a:endParaRPr lang="en-US" sz="2600" dirty="0"/>
          </a:p>
          <a:p>
            <a:pPr lvl="0"/>
            <a:r>
              <a:rPr lang="en-US" sz="2600" dirty="0"/>
              <a:t>James 1:17-18 -- Every good gift and every </a:t>
            </a:r>
            <a:r>
              <a:rPr lang="en-US" sz="2600" b="1" dirty="0"/>
              <a:t>perfect gift is from above, coming down from the Father of lights</a:t>
            </a:r>
            <a:r>
              <a:rPr lang="en-US" sz="2600" dirty="0"/>
              <a:t> with whom there is no variation or shadow due to change.</a:t>
            </a:r>
            <a:r>
              <a:rPr lang="en-US" sz="2600" baseline="30000" dirty="0"/>
              <a:t>18</a:t>
            </a:r>
            <a:r>
              <a:rPr lang="en-US" sz="2600" dirty="0"/>
              <a:t> Of his own will he </a:t>
            </a:r>
            <a:r>
              <a:rPr lang="en-US" sz="2600" b="1" dirty="0"/>
              <a:t>brought us forth by the word of truth</a:t>
            </a:r>
            <a:r>
              <a:rPr lang="en-US" sz="2600" dirty="0"/>
              <a:t>, that we should be a kind of </a:t>
            </a:r>
            <a:r>
              <a:rPr lang="en-US" sz="2600" dirty="0" err="1"/>
              <a:t>firstfruits</a:t>
            </a:r>
            <a:r>
              <a:rPr lang="en-US" sz="2600" dirty="0"/>
              <a:t> of his creatures.</a:t>
            </a:r>
            <a:endParaRPr lang="en-US" dirty="0"/>
          </a:p>
        </p:txBody>
      </p:sp>
      <p:pic>
        <p:nvPicPr>
          <p:cNvPr id="5" name="Content Placeholder 4" descr="Screen Shot 2016-07-23 at 10.24.49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57" r="-43457"/>
          <a:stretch>
            <a:fillRect/>
          </a:stretch>
        </p:blipFill>
        <p:spPr>
          <a:xfrm>
            <a:off x="-353646" y="1756508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405048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6956</TotalTime>
  <Words>1170</Words>
  <Application>Microsoft Office PowerPoint</Application>
  <PresentationFormat>On-screen Show (4:3)</PresentationFormat>
  <Paragraphs>86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Black</vt:lpstr>
      <vt:lpstr>PowerPoint Presentation</vt:lpstr>
      <vt:lpstr>The Gift of God’s Command</vt:lpstr>
      <vt:lpstr>The Samaritan Woman John 4:5-42 </vt:lpstr>
      <vt:lpstr>John 4:7-10</vt:lpstr>
      <vt:lpstr>Misunderstandings of the Command (John 4:9)</vt:lpstr>
      <vt:lpstr>The Reality of the Command     (John 4:10)</vt:lpstr>
      <vt:lpstr>In the Old Testament, the Command of God is a Gift</vt:lpstr>
      <vt:lpstr>In the New Testament, the Command of God is a Gift</vt:lpstr>
      <vt:lpstr>The gift of the command comes from a loving father</vt:lpstr>
      <vt:lpstr>The Reality of the Command     (John 4:10)</vt:lpstr>
      <vt:lpstr>The command is a call to relationship with Jesus Christ</vt:lpstr>
      <vt:lpstr>The Reality of the Command     (John 4:10)</vt:lpstr>
      <vt:lpstr>God’s command leads to God’s power to aid our obedience through prayer</vt:lpstr>
      <vt:lpstr>God’s command leads to the grace of God’s kindness and patience </vt:lpstr>
      <vt:lpstr>The Point of the Lesson: God’s command are means of grace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Weaver</dc:creator>
  <cp:lastModifiedBy>Brad Beutjer</cp:lastModifiedBy>
  <cp:revision>60</cp:revision>
  <dcterms:created xsi:type="dcterms:W3CDTF">2016-07-19T15:21:38Z</dcterms:created>
  <dcterms:modified xsi:type="dcterms:W3CDTF">2016-07-24T13:02:11Z</dcterms:modified>
</cp:coreProperties>
</file>