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33" r:id="rId3"/>
    <p:sldMasterId id="2147483758" r:id="rId4"/>
    <p:sldMasterId id="2147483770" r:id="rId5"/>
    <p:sldMasterId id="2147483782" r:id="rId6"/>
    <p:sldMasterId id="2147483794" r:id="rId7"/>
  </p:sldMasterIdLst>
  <p:notesMasterIdLst>
    <p:notesMasterId r:id="rId37"/>
  </p:notesMasterIdLst>
  <p:sldIdLst>
    <p:sldId id="257" r:id="rId8"/>
    <p:sldId id="432" r:id="rId9"/>
    <p:sldId id="443" r:id="rId10"/>
    <p:sldId id="276" r:id="rId11"/>
    <p:sldId id="433" r:id="rId12"/>
    <p:sldId id="379" r:id="rId13"/>
    <p:sldId id="454" r:id="rId14"/>
    <p:sldId id="456" r:id="rId15"/>
    <p:sldId id="457" r:id="rId16"/>
    <p:sldId id="458" r:id="rId17"/>
    <p:sldId id="264" r:id="rId18"/>
    <p:sldId id="463" r:id="rId19"/>
    <p:sldId id="466" r:id="rId20"/>
    <p:sldId id="465" r:id="rId21"/>
    <p:sldId id="459" r:id="rId22"/>
    <p:sldId id="460" r:id="rId23"/>
    <p:sldId id="461" r:id="rId24"/>
    <p:sldId id="462" r:id="rId25"/>
    <p:sldId id="468" r:id="rId26"/>
    <p:sldId id="467" r:id="rId27"/>
    <p:sldId id="469" r:id="rId28"/>
    <p:sldId id="470" r:id="rId29"/>
    <p:sldId id="471" r:id="rId30"/>
    <p:sldId id="472" r:id="rId31"/>
    <p:sldId id="464" r:id="rId32"/>
    <p:sldId id="474" r:id="rId33"/>
    <p:sldId id="475" r:id="rId34"/>
    <p:sldId id="473" r:id="rId35"/>
    <p:sldId id="36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4">
          <p15:clr>
            <a:srgbClr val="A4A3A4"/>
          </p15:clr>
        </p15:guide>
        <p15:guide id="2" pos="27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1357" autoAdjust="0"/>
  </p:normalViewPr>
  <p:slideViewPr>
    <p:cSldViewPr snapToGrid="0" showGuides="1">
      <p:cViewPr>
        <p:scale>
          <a:sx n="80" d="100"/>
          <a:sy n="80" d="100"/>
        </p:scale>
        <p:origin x="-2442" y="-906"/>
      </p:cViewPr>
      <p:guideLst>
        <p:guide orient="horz" pos="1644"/>
        <p:guide pos="2787"/>
      </p:guideLst>
    </p:cSldViewPr>
  </p:slideViewPr>
  <p:notesTextViewPr>
    <p:cViewPr>
      <p:scale>
        <a:sx n="3" d="2"/>
        <a:sy n="3" d="2"/>
      </p:scale>
      <p:origin x="0" y="0"/>
    </p:cViewPr>
  </p:notesTextViewPr>
  <p:sorterViewPr>
    <p:cViewPr>
      <p:scale>
        <a:sx n="130" d="100"/>
        <a:sy n="13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A05F6E-D665-47C8-8474-5D0F31CF0DEC}" type="datetimeFigureOut">
              <a:rPr lang="en-US" smtClean="0"/>
              <a:t>8/24/2016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BF1873-0807-4D21-BEA0-F69BB2108FD3}" type="slidenum">
              <a:rPr lang="en-US" smtClean="0"/>
              <a:t>‹#›</a:t>
            </a:fld>
            <a:endParaRPr lang="en-US"/>
          </a:p>
        </p:txBody>
      </p:sp>
    </p:spTree>
    <p:extLst>
      <p:ext uri="{BB962C8B-B14F-4D97-AF65-F5344CB8AC3E}">
        <p14:creationId xmlns:p14="http://schemas.microsoft.com/office/powerpoint/2010/main" val="123437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F1873-0807-4D21-BEA0-F69BB2108FD3}" type="slidenum">
              <a:rPr lang="en-US" smtClean="0"/>
              <a:t>1</a:t>
            </a:fld>
            <a:endParaRPr lang="en-US"/>
          </a:p>
        </p:txBody>
      </p:sp>
    </p:spTree>
    <p:extLst>
      <p:ext uri="{BB962C8B-B14F-4D97-AF65-F5344CB8AC3E}">
        <p14:creationId xmlns:p14="http://schemas.microsoft.com/office/powerpoint/2010/main" val="156884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Cycle</a:t>
            </a:r>
            <a:r>
              <a:rPr lang="en-US" baseline="0" dirty="0" smtClean="0"/>
              <a:t> of Sin… </a:t>
            </a:r>
          </a:p>
          <a:p>
            <a:r>
              <a:rPr lang="en-US" baseline="0" dirty="0" smtClean="0"/>
              <a:t>Sin, Servitude, Supplication, Salvation, Rest…</a:t>
            </a:r>
          </a:p>
          <a:p>
            <a:r>
              <a:rPr lang="en-US" baseline="0" dirty="0" smtClean="0"/>
              <a:t>So starting in chapter 13… what are the present conditions in Israel?</a:t>
            </a:r>
          </a:p>
        </p:txBody>
      </p:sp>
      <p:sp>
        <p:nvSpPr>
          <p:cNvPr id="4" name="Slide Number Placeholder 3"/>
          <p:cNvSpPr>
            <a:spLocks noGrp="1"/>
          </p:cNvSpPr>
          <p:nvPr>
            <p:ph type="sldNum" sz="quarter" idx="10"/>
          </p:nvPr>
        </p:nvSpPr>
        <p:spPr/>
        <p:txBody>
          <a:bodyPr/>
          <a:lstStyle/>
          <a:p>
            <a:fld id="{58BF1873-0807-4D21-BEA0-F69BB2108FD3}" type="slidenum">
              <a:rPr lang="en-US" smtClean="0"/>
              <a:t>3</a:t>
            </a:fld>
            <a:endParaRPr lang="en-US"/>
          </a:p>
        </p:txBody>
      </p:sp>
    </p:spTree>
    <p:extLst>
      <p:ext uri="{BB962C8B-B14F-4D97-AF65-F5344CB8AC3E}">
        <p14:creationId xmlns:p14="http://schemas.microsoft.com/office/powerpoint/2010/main" val="321328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Judges 3:26 (ESV) </a:t>
            </a:r>
            <a:r>
              <a:rPr lang="en-US" dirty="0"/>
              <a:t/>
            </a:r>
            <a:br>
              <a:rPr lang="en-US" dirty="0"/>
            </a:br>
            <a:r>
              <a:rPr lang="en-US" baseline="30000" dirty="0"/>
              <a:t>26 </a:t>
            </a:r>
            <a:r>
              <a:rPr lang="en-US" dirty="0"/>
              <a:t> Ehud escaped while they delayed, and he passed beyond the idols and escaped to </a:t>
            </a:r>
            <a:r>
              <a:rPr lang="en-US" dirty="0" err="1"/>
              <a:t>Seirah</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58BF1873-0807-4D21-BEA0-F69BB2108FD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6852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1. Both tribes, Dan and </a:t>
            </a:r>
            <a:r>
              <a:rPr lang="en-US" sz="1200" dirty="0" err="1" smtClean="0"/>
              <a:t>Benjam</a:t>
            </a:r>
            <a:r>
              <a:rPr lang="en-US" sz="1200" dirty="0" smtClean="0"/>
              <a:t>, were assigned territory in Israel’s heartland, between Judah and Ephraim, the tribes that would later lead the Southern and Northern Kingdoms respectively. By selecting episodes that concern these tribes the narrator cleverly emphasizes that the degenerating tendency in Israel was not simply a problem in the fringe territories. It had infected the very heart of the nation.</a:t>
            </a:r>
          </a:p>
          <a:p>
            <a:pPr rtl="0"/>
            <a:r>
              <a:rPr lang="en-US" sz="1200" dirty="0" smtClean="0"/>
              <a:t>2. Both tribes found themselves in dire straights, though for different reasons. As announced in the prologue to the book (1:34–36), the tribe of Dan had been unable to occupy the territory allotted to it by Joshua and was forced to search for a homeland elsewhere. The tribe of Benjamin incurred the hostility of the rest of the nation and came frighteningly close to disappearing as a victim of Israel’s “holy war.”</a:t>
            </a:r>
          </a:p>
          <a:p>
            <a:pPr rtl="0"/>
            <a:r>
              <a:rPr lang="en-US" sz="1200" dirty="0" smtClean="0"/>
              <a:t>3. In both accounts the crisis was precipitated by the actions of a nameless Levite.</a:t>
            </a:r>
          </a:p>
          <a:p>
            <a:pPr rtl="0"/>
            <a:r>
              <a:rPr lang="en-US" sz="1200" dirty="0" smtClean="0"/>
              <a:t>4. In both accounts the Levite had a Bethlehem-Judah connection. The first Levite came from Bethlehem-Judah (17:7–8); the second traveled to Bethlehem-Judah (19:1–2).</a:t>
            </a:r>
          </a:p>
          <a:p>
            <a:pPr rtl="0"/>
            <a:r>
              <a:rPr lang="en-US" sz="1200" dirty="0" smtClean="0"/>
              <a:t>5. Both Levites had connections with Mount Ephraim. The first Levite ended up in the household of Micah, who lived on Mount Ephraim (17:1); the second actually lived in this region (19:1).</a:t>
            </a:r>
          </a:p>
          <a:p>
            <a:pPr rtl="0"/>
            <a:r>
              <a:rPr lang="en-US" sz="1200" dirty="0" smtClean="0"/>
              <a:t>6. Both accounts involved priestly characters inquiring of God concerning the outcome of a proposed plan of action (18:5–6; 20:27–28).</a:t>
            </a:r>
          </a:p>
          <a:p>
            <a:pPr rtl="0"/>
            <a:r>
              <a:rPr lang="en-US" sz="1200" dirty="0" smtClean="0"/>
              <a:t>7. Both accounts conclude with a reference to Shiloh. Judges 18:31 notes that the Danites continued to use Micah’s idols as long as the tabernacle was at Shiloh; in 21:19–24 the narrator describes an event that took place at Shiloh.</a:t>
            </a:r>
          </a:p>
          <a:p>
            <a:pPr rtl="0"/>
            <a:r>
              <a:rPr lang="en-US" sz="1200" dirty="0" smtClean="0"/>
              <a:t>8. In both accounts military contingents consisting of six hundred men played a critical role (18:11, 16–25, 25; 20:47; 21:7, 12, 14, 16–17, 23).</a:t>
            </a:r>
          </a:p>
          <a:p>
            <a:pPr rtl="0"/>
            <a:r>
              <a:rPr lang="en-US" sz="1200" dirty="0" smtClean="0"/>
              <a:t>9. Both accounts are punctuated by variations of the refrain “In those days Israel had no king” (17:6; 18:1; 19:1; 21:25). In the first the formula is inserted at critical junctures in the narrative and functions as an episode marker; in the second the formula frames the entire narrative, appearing at the beginning and the end. Twice, once in each section, the formula is augmented with, “Everyone did as he saw fit” (17:6; 21:25).</a:t>
            </a:r>
          </a:p>
          <a:p>
            <a:pPr lvl="1"/>
            <a:r>
              <a:rPr lang="en-US" dirty="0" smtClean="0"/>
              <a:t> Block, D. I. (1999). Judges, Ruth (Vol. 6, pp. 473475). Nashville: </a:t>
            </a:r>
            <a:r>
              <a:rPr lang="en-US" dirty="0" err="1" smtClean="0"/>
              <a:t>Broadman</a:t>
            </a:r>
            <a:r>
              <a:rPr lang="en-US" dirty="0" smtClean="0"/>
              <a:t> &amp; Holman Publishers.</a:t>
            </a:r>
          </a:p>
          <a:p>
            <a:pPr rtl="0"/>
            <a:endParaRPr lang="en-US" dirty="0" smtClean="0"/>
          </a:p>
          <a:p>
            <a:r>
              <a:rPr lang="en-US" b="0" i="0" u="none" strike="noStrike" baseline="0" dirty="0" smtClean="0"/>
              <a:t> Block, D. I. (1999). </a:t>
            </a:r>
            <a:r>
              <a:rPr lang="en-US" b="0" i="1" u="none" strike="noStrike" baseline="0" dirty="0" smtClean="0"/>
              <a:t>Judges, Ruth</a:t>
            </a:r>
            <a:r>
              <a:rPr lang="en-US" b="0" i="0" u="none" strike="noStrike" baseline="0" dirty="0" smtClean="0"/>
              <a:t> (Vol. 6, pp. 473–475). Nashville: </a:t>
            </a:r>
            <a:r>
              <a:rPr lang="en-US" b="0" i="0" u="none" strike="noStrike" baseline="0" dirty="0" err="1" smtClean="0"/>
              <a:t>Broadman</a:t>
            </a:r>
            <a:r>
              <a:rPr lang="en-US" b="0" i="0" u="none" strike="noStrike" baseline="0" dirty="0" smtClean="0"/>
              <a:t> &amp; Holman Publishers.</a:t>
            </a:r>
          </a:p>
          <a:p>
            <a:endParaRPr lang="en-US" dirty="0"/>
          </a:p>
        </p:txBody>
      </p:sp>
      <p:sp>
        <p:nvSpPr>
          <p:cNvPr id="4" name="Slide Number Placeholder 3"/>
          <p:cNvSpPr>
            <a:spLocks noGrp="1"/>
          </p:cNvSpPr>
          <p:nvPr>
            <p:ph type="sldNum" sz="quarter" idx="10"/>
          </p:nvPr>
        </p:nvSpPr>
        <p:spPr/>
        <p:txBody>
          <a:bodyPr/>
          <a:lstStyle/>
          <a:p>
            <a:fld id="{58BF1873-0807-4D21-BEA0-F69BB2108FD3}" type="slidenum">
              <a:rPr lang="en-US" smtClean="0"/>
              <a:t>14</a:t>
            </a:fld>
            <a:endParaRPr lang="en-US"/>
          </a:p>
        </p:txBody>
      </p:sp>
    </p:spTree>
    <p:extLst>
      <p:ext uri="{BB962C8B-B14F-4D97-AF65-F5344CB8AC3E}">
        <p14:creationId xmlns:p14="http://schemas.microsoft.com/office/powerpoint/2010/main" val="62999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Judges describes cycles of apostasy, oppression, and deliverance in the southern region (3:7–31), the central region (6:1–10:5), the eastern region (10:6–12:15), and the western region (13:1–16:31).</a:t>
            </a:r>
            <a:endParaRPr lang="en-US" dirty="0"/>
          </a:p>
        </p:txBody>
      </p:sp>
      <p:sp>
        <p:nvSpPr>
          <p:cNvPr id="4" name="Slide Number Placeholder 3"/>
          <p:cNvSpPr>
            <a:spLocks noGrp="1"/>
          </p:cNvSpPr>
          <p:nvPr>
            <p:ph type="sldNum" sz="quarter" idx="10"/>
          </p:nvPr>
        </p:nvSpPr>
        <p:spPr/>
        <p:txBody>
          <a:bodyPr/>
          <a:lstStyle/>
          <a:p>
            <a:fld id="{4622E40E-D70B-4B78-A92B-FB0DF4F879A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862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 name="Footer Placeholder 1"/>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00383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75705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9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9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60400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6"/>
            <a:ext cx="2133600" cy="365125"/>
          </a:xfrm>
          <a:prstGeom prst="rect">
            <a:avLst/>
          </a:prstGeom>
        </p:spPr>
        <p:txBody>
          <a:bodyPr/>
          <a:lstStyle/>
          <a:p>
            <a:fld id="{11C438F4-182B-4E56-8E8B-9EA83CF09502}"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6356376"/>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0AE849-328C-4502-AD4A-9C0B3C5A2E1E}"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49655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4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50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55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0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66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47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54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lvl1pPr>
              <a:defRPr sz="4500"/>
            </a:lvl1pPr>
            <a:lvl2pPr>
              <a:defRPr sz="4000"/>
            </a:lvl2pPr>
            <a:lvl3pPr>
              <a:defRPr sz="3600"/>
            </a:lvl3pPr>
            <a:lvl4pPr>
              <a:defRPr sz="3000"/>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19" name="Footer Placeholder 18"/>
          <p:cNvSpPr>
            <a:spLocks noGrp="1"/>
          </p:cNvSpPr>
          <p:nvPr>
            <p:ph type="ftr" sz="quarter" idx="11"/>
          </p:nvPr>
        </p:nvSpPr>
        <p:spPr>
          <a:xfrm>
            <a:off x="3581400" y="76224"/>
            <a:ext cx="2895600" cy="288925"/>
          </a:xfrm>
          <a:prstGeom prst="rect">
            <a:avLst/>
          </a:prstGeom>
        </p:spPr>
        <p:txBody>
          <a:bodyPr/>
          <a:lstStyle/>
          <a:p>
            <a:endParaRPr lang="en-GB">
              <a:solidFill>
                <a:prstClr val="black"/>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6" name="Title 19"/>
          <p:cNvSpPr>
            <a:spLocks noGrp="1"/>
          </p:cNvSpPr>
          <p:nvPr>
            <p:ph type="title"/>
          </p:nvPr>
        </p:nvSpPr>
        <p:spPr>
          <a:xfrm>
            <a:off x="301752" y="457200"/>
            <a:ext cx="8686800" cy="841248"/>
          </a:xfrm>
        </p:spPr>
        <p:txBody>
          <a:bodyPr/>
          <a:lstStyle/>
          <a:p>
            <a:r>
              <a:rPr kumimoji="0" lang="en-US"/>
              <a:t>Click to edit Master title style</a:t>
            </a:r>
          </a:p>
        </p:txBody>
      </p:sp>
    </p:spTree>
    <p:extLst>
      <p:ext uri="{BB962C8B-B14F-4D97-AF65-F5344CB8AC3E}">
        <p14:creationId xmlns:p14="http://schemas.microsoft.com/office/powerpoint/2010/main" val="2456725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53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717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51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511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 name="Footer Placeholder 1"/>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795568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lvl1pPr>
              <a:defRPr sz="4500"/>
            </a:lvl1pPr>
            <a:lvl2pPr>
              <a:defRPr sz="4000"/>
            </a:lvl2pPr>
            <a:lvl3pPr>
              <a:defRPr sz="3600"/>
            </a:lvl3pPr>
            <a:lvl4pPr>
              <a:defRPr sz="3000"/>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19" name="Footer Placeholder 18"/>
          <p:cNvSpPr>
            <a:spLocks noGrp="1"/>
          </p:cNvSpPr>
          <p:nvPr>
            <p:ph type="ftr" sz="quarter" idx="11"/>
          </p:nvPr>
        </p:nvSpPr>
        <p:spPr>
          <a:xfrm>
            <a:off x="3581400" y="76218"/>
            <a:ext cx="2895600" cy="288925"/>
          </a:xfrm>
          <a:prstGeom prst="rect">
            <a:avLst/>
          </a:prstGeom>
        </p:spPr>
        <p:txBody>
          <a:bodyPr/>
          <a:lstStyle/>
          <a:p>
            <a:endParaRPr lang="en-GB">
              <a:solidFill>
                <a:prstClr val="black"/>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6" name="Title 19"/>
          <p:cNvSpPr>
            <a:spLocks noGrp="1"/>
          </p:cNvSpPr>
          <p:nvPr>
            <p:ph type="title"/>
          </p:nvPr>
        </p:nvSpPr>
        <p:spPr>
          <a:xfrm>
            <a:off x="301752" y="457200"/>
            <a:ext cx="8686800" cy="841248"/>
          </a:xfrm>
        </p:spPr>
        <p:txBody>
          <a:bodyPr/>
          <a:lstStyle/>
          <a:p>
            <a:r>
              <a:rPr kumimoji="0" lang="en-US"/>
              <a:t>Click to edit Master title style</a:t>
            </a:r>
          </a:p>
        </p:txBody>
      </p:sp>
    </p:spTree>
    <p:extLst>
      <p:ext uri="{BB962C8B-B14F-4D97-AF65-F5344CB8AC3E}">
        <p14:creationId xmlns:p14="http://schemas.microsoft.com/office/powerpoint/2010/main" val="184664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white"/>
                </a:solidFill>
              </a:rPr>
              <a:pPr/>
              <a:t>24/08/2016</a:t>
            </a:fld>
            <a:endParaRPr lang="en-GB">
              <a:solidFill>
                <a:prstClr val="white"/>
              </a:solidFill>
            </a:endParaRPr>
          </a:p>
        </p:txBody>
      </p:sp>
      <p:sp>
        <p:nvSpPr>
          <p:cNvPr id="11" name="Footer Placeholder 10"/>
          <p:cNvSpPr>
            <a:spLocks noGrp="1"/>
          </p:cNvSpPr>
          <p:nvPr>
            <p:ph type="ftr" sz="quarter" idx="11"/>
          </p:nvPr>
        </p:nvSpPr>
        <p:spPr>
          <a:xfrm>
            <a:off x="3124200" y="76218"/>
            <a:ext cx="3352800" cy="288925"/>
          </a:xfrm>
          <a:prstGeom prst="rect">
            <a:avLst/>
          </a:prstGeom>
        </p:spPr>
        <p:txBody>
          <a:bodyPr/>
          <a:lstStyle/>
          <a:p>
            <a:endParaRPr lang="en-GB">
              <a:solidFill>
                <a:prstClr val="white"/>
              </a:solidFill>
            </a:endParaRPr>
          </a:p>
        </p:txBody>
      </p:sp>
      <p:sp>
        <p:nvSpPr>
          <p:cNvPr id="16" name="Slide Number Placeholder 1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46483365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10" name="Footer Placeholder 9"/>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546009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2"/>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9"/>
            <a:ext cx="429055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9"/>
            <a:ext cx="428853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6" name="Footer Placeholder 5"/>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1" name="Straight Connector 10"/>
          <p:cNvSpPr>
            <a:spLocks noChangeShapeType="1"/>
          </p:cNvSpPr>
          <p:nvPr/>
        </p:nvSpPr>
        <p:spPr bwMode="auto">
          <a:xfrm>
            <a:off x="514350" y="601980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78528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1" name="Footer Placeholder 20"/>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92188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white"/>
                </a:solidFill>
              </a:rPr>
              <a:pPr/>
              <a:t>24/08/2016</a:t>
            </a:fld>
            <a:endParaRPr lang="en-GB">
              <a:solidFill>
                <a:prstClr val="white"/>
              </a:solidFill>
            </a:endParaRPr>
          </a:p>
        </p:txBody>
      </p:sp>
      <p:sp>
        <p:nvSpPr>
          <p:cNvPr id="11" name="Footer Placeholder 10"/>
          <p:cNvSpPr>
            <a:spLocks noGrp="1"/>
          </p:cNvSpPr>
          <p:nvPr>
            <p:ph type="ftr" sz="quarter" idx="11"/>
          </p:nvPr>
        </p:nvSpPr>
        <p:spPr>
          <a:xfrm>
            <a:off x="3124200" y="76224"/>
            <a:ext cx="3352800" cy="288925"/>
          </a:xfrm>
          <a:prstGeom prst="rect">
            <a:avLst/>
          </a:prstGeom>
        </p:spPr>
        <p:txBody>
          <a:bodyPr/>
          <a:lstStyle/>
          <a:p>
            <a:endParaRPr lang="en-GB">
              <a:solidFill>
                <a:prstClr val="white"/>
              </a:solidFill>
            </a:endParaRPr>
          </a:p>
        </p:txBody>
      </p:sp>
      <p:sp>
        <p:nvSpPr>
          <p:cNvPr id="16" name="Slide Number Placeholder 1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78749523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4" name="Footer Placeholder 23"/>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940625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9" name="Footer Placeholder 28"/>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703952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6"/>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2"/>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883957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760800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94"/>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94"/>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18"/>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76218"/>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234406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11C438F4-182B-4E56-8E8B-9EA83CF09502}"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0AE849-328C-4502-AD4A-9C0B3C5A2E1E}"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805771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656FB-40DE-4AAF-AE5F-73219EC314E5}" type="slidenum">
              <a:rPr lang="en-US"/>
              <a:pPr>
                <a:defRPr/>
              </a:pPr>
              <a:t>‹#›</a:t>
            </a:fld>
            <a:endParaRPr lang="en-US"/>
          </a:p>
        </p:txBody>
      </p:sp>
    </p:spTree>
    <p:extLst>
      <p:ext uri="{BB962C8B-B14F-4D97-AF65-F5344CB8AC3E}">
        <p14:creationId xmlns:p14="http://schemas.microsoft.com/office/powerpoint/2010/main" val="3420446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charset="0"/>
            </a:endParaRPr>
          </a:p>
        </p:txBody>
      </p:sp>
      <p:sp>
        <p:nvSpPr>
          <p:cNvPr id="6" name="Slide Number Placeholder 5"/>
          <p:cNvSpPr txBox="1">
            <a:spLocks/>
          </p:cNvSpPr>
          <p:nvPr userDrawn="1"/>
        </p:nvSpPr>
        <p:spPr>
          <a:xfrm>
            <a:off x="8553450" y="6383338"/>
            <a:ext cx="590550" cy="365125"/>
          </a:xfrm>
          <a:prstGeom prst="rect">
            <a:avLst/>
          </a:prstGeom>
        </p:spPr>
        <p:txBody>
          <a:bodyPr anchor="ctr"/>
          <a:lstStyle/>
          <a:p>
            <a:pPr algn="r" fontAlgn="base">
              <a:spcBef>
                <a:spcPct val="0"/>
              </a:spcBef>
              <a:spcAft>
                <a:spcPct val="0"/>
              </a:spcAft>
              <a:defRPr/>
            </a:pPr>
            <a:fld id="{DB57A252-5A1A-44A8-95B9-ED52E94177F8}" type="slidenum">
              <a:rPr lang="en-US" sz="1400">
                <a:solidFill>
                  <a:srgbClr val="898989"/>
                </a:solidFill>
                <a:cs typeface="Arial" charset="0"/>
              </a:rPr>
              <a:pPr algn="r" fontAlgn="base">
                <a:spcBef>
                  <a:spcPct val="0"/>
                </a:spcBef>
                <a:spcAft>
                  <a:spcPct val="0"/>
                </a:spcAft>
                <a:defRPr/>
              </a:pPr>
              <a:t>‹#›</a:t>
            </a:fld>
            <a:endParaRPr lang="en-US" sz="1400">
              <a:solidFill>
                <a:srgbClr val="898989"/>
              </a:solidFill>
              <a:cs typeface="Arial" charset="0"/>
            </a:endParaRPr>
          </a:p>
        </p:txBody>
      </p:sp>
      <p:pic>
        <p:nvPicPr>
          <p:cNvPr id="7" name="Picture 9" descr="red wax copy.png"/>
          <p:cNvPicPr>
            <a:picLocks noChangeAspect="1"/>
          </p:cNvPicPr>
          <p:nvPr userDrawn="1"/>
        </p:nvPicPr>
        <p:blipFill>
          <a:blip r:embed="rId3" cstate="print"/>
          <a:srcRect l="5374" t="5807" r="21495" b="5807"/>
          <a:stretch>
            <a:fillRect/>
          </a:stretch>
        </p:blipFill>
        <p:spPr bwMode="auto">
          <a:xfrm>
            <a:off x="7969250" y="84138"/>
            <a:ext cx="1143000" cy="1277937"/>
          </a:xfrm>
          <a:prstGeom prst="rect">
            <a:avLst/>
          </a:prstGeom>
          <a:noFill/>
          <a:ln w="9525">
            <a:noFill/>
            <a:miter lim="800000"/>
            <a:headEnd/>
            <a:tailEnd/>
          </a:ln>
        </p:spPr>
      </p:pic>
      <p:sp>
        <p:nvSpPr>
          <p:cNvPr id="8" name="TextBox 7"/>
          <p:cNvSpPr txBox="1"/>
          <p:nvPr userDrawn="1"/>
        </p:nvSpPr>
        <p:spPr>
          <a:xfrm>
            <a:off x="8270875" y="219075"/>
            <a:ext cx="436563" cy="830263"/>
          </a:xfrm>
          <a:prstGeom prst="rect">
            <a:avLst/>
          </a:prstGeom>
          <a:noFill/>
        </p:spPr>
        <p:txBody>
          <a:bodyPr>
            <a:spAutoFit/>
          </a:bodyPr>
          <a:lstStyle/>
          <a:p>
            <a:pPr fontAlgn="base">
              <a:spcBef>
                <a:spcPct val="0"/>
              </a:spcBef>
              <a:spcAft>
                <a:spcPct val="0"/>
              </a:spcAft>
              <a:defRPr/>
            </a:pPr>
            <a:r>
              <a:rPr lang="en-US" sz="4800">
                <a:solidFill>
                  <a:prstClr val="white"/>
                </a:solidFill>
                <a:latin typeface="David" pitchFamily="2" charset="-79"/>
                <a:cs typeface="David" pitchFamily="2" charset="-79"/>
              </a:rPr>
              <a:t>S</a:t>
            </a:r>
          </a:p>
        </p:txBody>
      </p:sp>
      <p:pic>
        <p:nvPicPr>
          <p:cNvPr id="9" name="Picture 11" descr="United King-Column copy.png"/>
          <p:cNvPicPr>
            <a:picLocks noChangeAspect="1"/>
          </p:cNvPicPr>
          <p:nvPr userDrawn="1"/>
        </p:nvPicPr>
        <p:blipFill>
          <a:blip r:embed="rId4" cstate="print"/>
          <a:srcRect/>
          <a:stretch>
            <a:fillRect/>
          </a:stretch>
        </p:blipFill>
        <p:spPr bwMode="auto">
          <a:xfrm>
            <a:off x="-793750" y="-231775"/>
            <a:ext cx="2105025" cy="7089775"/>
          </a:xfrm>
          <a:prstGeom prst="rect">
            <a:avLst/>
          </a:prstGeom>
          <a:noFill/>
          <a:ln w="9525">
            <a:noFill/>
            <a:miter lim="800000"/>
            <a:headEnd/>
            <a:tailEnd/>
          </a:ln>
        </p:spPr>
      </p:pic>
      <p:sp>
        <p:nvSpPr>
          <p:cNvPr id="2" name="Title 1"/>
          <p:cNvSpPr>
            <a:spLocks noGrp="1"/>
          </p:cNvSpPr>
          <p:nvPr>
            <p:ph type="title"/>
          </p:nvPr>
        </p:nvSpPr>
        <p:spPr>
          <a:xfrm>
            <a:off x="1314450" y="274638"/>
            <a:ext cx="6629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0"/>
            <a:ext cx="76962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2698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65543-E02F-4503-8DA6-0C49441F00E8}" type="slidenum">
              <a:rPr lang="en-US"/>
              <a:pPr>
                <a:defRPr/>
              </a:pPr>
              <a:t>‹#›</a:t>
            </a:fld>
            <a:endParaRPr lang="en-US"/>
          </a:p>
        </p:txBody>
      </p:sp>
    </p:spTree>
    <p:extLst>
      <p:ext uri="{BB962C8B-B14F-4D97-AF65-F5344CB8AC3E}">
        <p14:creationId xmlns:p14="http://schemas.microsoft.com/office/powerpoint/2010/main" val="3239880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54B30E-9545-4CB0-A322-E594B36FFA76}" type="slidenum">
              <a:rPr lang="en-US"/>
              <a:pPr>
                <a:defRPr/>
              </a:pPr>
              <a:t>‹#›</a:t>
            </a:fld>
            <a:endParaRPr lang="en-US"/>
          </a:p>
        </p:txBody>
      </p:sp>
    </p:spTree>
    <p:extLst>
      <p:ext uri="{BB962C8B-B14F-4D97-AF65-F5344CB8AC3E}">
        <p14:creationId xmlns:p14="http://schemas.microsoft.com/office/powerpoint/2010/main" val="14859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10" name="Footer Placeholder 9"/>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1837890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6B84E3-5C42-4CFD-91EF-83B02D02ECB3}" type="slidenum">
              <a:rPr lang="en-US"/>
              <a:pPr>
                <a:defRPr/>
              </a:pPr>
              <a:t>‹#›</a:t>
            </a:fld>
            <a:endParaRPr lang="en-US"/>
          </a:p>
        </p:txBody>
      </p:sp>
    </p:spTree>
    <p:extLst>
      <p:ext uri="{BB962C8B-B14F-4D97-AF65-F5344CB8AC3E}">
        <p14:creationId xmlns:p14="http://schemas.microsoft.com/office/powerpoint/2010/main" val="3558148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charset="0"/>
            </a:endParaRPr>
          </a:p>
        </p:txBody>
      </p:sp>
      <p:sp>
        <p:nvSpPr>
          <p:cNvPr id="5" name="Slide Number Placeholder 5"/>
          <p:cNvSpPr txBox="1">
            <a:spLocks/>
          </p:cNvSpPr>
          <p:nvPr userDrawn="1"/>
        </p:nvSpPr>
        <p:spPr>
          <a:xfrm>
            <a:off x="8553450" y="6383338"/>
            <a:ext cx="590550" cy="365125"/>
          </a:xfrm>
          <a:prstGeom prst="rect">
            <a:avLst/>
          </a:prstGeom>
        </p:spPr>
        <p:txBody>
          <a:bodyPr anchor="ctr"/>
          <a:lstStyle/>
          <a:p>
            <a:pPr algn="r" fontAlgn="base">
              <a:spcBef>
                <a:spcPct val="0"/>
              </a:spcBef>
              <a:spcAft>
                <a:spcPct val="0"/>
              </a:spcAft>
              <a:defRPr/>
            </a:pPr>
            <a:fld id="{DE27ACE6-307D-4F27-997B-46F8A3F341C1}" type="slidenum">
              <a:rPr lang="en-US" sz="1400">
                <a:solidFill>
                  <a:srgbClr val="898989"/>
                </a:solidFill>
                <a:cs typeface="Arial" charset="0"/>
              </a:rPr>
              <a:pPr algn="r" fontAlgn="base">
                <a:spcBef>
                  <a:spcPct val="0"/>
                </a:spcBef>
                <a:spcAft>
                  <a:spcPct val="0"/>
                </a:spcAft>
                <a:defRPr/>
              </a:pPr>
              <a:t>‹#›</a:t>
            </a:fld>
            <a:endParaRPr lang="en-US" sz="1400">
              <a:solidFill>
                <a:srgbClr val="898989"/>
              </a:solidFill>
              <a:cs typeface="Arial" charset="0"/>
            </a:endParaRPr>
          </a:p>
        </p:txBody>
      </p:sp>
      <p:pic>
        <p:nvPicPr>
          <p:cNvPr id="6" name="Picture 9" descr="red wax copy.png"/>
          <p:cNvPicPr>
            <a:picLocks noChangeAspect="1"/>
          </p:cNvPicPr>
          <p:nvPr userDrawn="1"/>
        </p:nvPicPr>
        <p:blipFill>
          <a:blip r:embed="rId3" cstate="print"/>
          <a:srcRect l="5374" t="5807" r="21495" b="5807"/>
          <a:stretch>
            <a:fillRect/>
          </a:stretch>
        </p:blipFill>
        <p:spPr bwMode="auto">
          <a:xfrm>
            <a:off x="7969250" y="84138"/>
            <a:ext cx="1143000" cy="1277937"/>
          </a:xfrm>
          <a:prstGeom prst="rect">
            <a:avLst/>
          </a:prstGeom>
          <a:noFill/>
          <a:ln w="9525">
            <a:noFill/>
            <a:miter lim="800000"/>
            <a:headEnd/>
            <a:tailEnd/>
          </a:ln>
        </p:spPr>
      </p:pic>
      <p:sp>
        <p:nvSpPr>
          <p:cNvPr id="7" name="TextBox 6"/>
          <p:cNvSpPr txBox="1"/>
          <p:nvPr userDrawn="1"/>
        </p:nvSpPr>
        <p:spPr>
          <a:xfrm>
            <a:off x="8270875" y="219075"/>
            <a:ext cx="436563" cy="830263"/>
          </a:xfrm>
          <a:prstGeom prst="rect">
            <a:avLst/>
          </a:prstGeom>
          <a:noFill/>
        </p:spPr>
        <p:txBody>
          <a:bodyPr>
            <a:spAutoFit/>
          </a:bodyPr>
          <a:lstStyle/>
          <a:p>
            <a:pPr fontAlgn="base">
              <a:spcBef>
                <a:spcPct val="0"/>
              </a:spcBef>
              <a:spcAft>
                <a:spcPct val="0"/>
              </a:spcAft>
              <a:defRPr/>
            </a:pPr>
            <a:r>
              <a:rPr lang="en-US" sz="4800">
                <a:solidFill>
                  <a:prstClr val="white"/>
                </a:solidFill>
                <a:latin typeface="David" pitchFamily="2" charset="-79"/>
                <a:cs typeface="David" pitchFamily="2" charset="-79"/>
              </a:rPr>
              <a:t>S</a:t>
            </a:r>
          </a:p>
        </p:txBody>
      </p:sp>
      <p:pic>
        <p:nvPicPr>
          <p:cNvPr id="8" name="Picture 11" descr="United King-Column copy.png"/>
          <p:cNvPicPr>
            <a:picLocks noChangeAspect="1"/>
          </p:cNvPicPr>
          <p:nvPr userDrawn="1"/>
        </p:nvPicPr>
        <p:blipFill>
          <a:blip r:embed="rId4" cstate="print"/>
          <a:srcRect/>
          <a:stretch>
            <a:fillRect/>
          </a:stretch>
        </p:blipFill>
        <p:spPr bwMode="auto">
          <a:xfrm>
            <a:off x="-793750" y="-231775"/>
            <a:ext cx="2105025" cy="7089775"/>
          </a:xfrm>
          <a:prstGeom prst="rect">
            <a:avLst/>
          </a:prstGeom>
          <a:noFill/>
          <a:ln w="9525">
            <a:noFill/>
            <a:miter lim="800000"/>
            <a:headEnd/>
            <a:tailEnd/>
          </a:ln>
        </p:spPr>
      </p:pic>
      <p:sp>
        <p:nvSpPr>
          <p:cNvPr id="2" name="Title 1"/>
          <p:cNvSpPr>
            <a:spLocks noGrp="1"/>
          </p:cNvSpPr>
          <p:nvPr>
            <p:ph type="title"/>
          </p:nvPr>
        </p:nvSpPr>
        <p:spPr>
          <a:xfrm>
            <a:off x="1390650" y="274638"/>
            <a:ext cx="6477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39808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charset="0"/>
            </a:endParaRPr>
          </a:p>
        </p:txBody>
      </p:sp>
      <p:pic>
        <p:nvPicPr>
          <p:cNvPr id="4" name="Picture 8" descr="red wax copy.png"/>
          <p:cNvPicPr>
            <a:picLocks noChangeAspect="1"/>
          </p:cNvPicPr>
          <p:nvPr userDrawn="1"/>
        </p:nvPicPr>
        <p:blipFill>
          <a:blip r:embed="rId3" cstate="print"/>
          <a:srcRect l="5374" t="5807" r="21495" b="5807"/>
          <a:stretch>
            <a:fillRect/>
          </a:stretch>
        </p:blipFill>
        <p:spPr bwMode="auto">
          <a:xfrm>
            <a:off x="7969250" y="84138"/>
            <a:ext cx="1143000" cy="1277937"/>
          </a:xfrm>
          <a:prstGeom prst="rect">
            <a:avLst/>
          </a:prstGeom>
          <a:noFill/>
          <a:ln w="9525">
            <a:noFill/>
            <a:miter lim="800000"/>
            <a:headEnd/>
            <a:tailEnd/>
          </a:ln>
        </p:spPr>
      </p:pic>
      <p:sp>
        <p:nvSpPr>
          <p:cNvPr id="5" name="TextBox 4"/>
          <p:cNvSpPr txBox="1"/>
          <p:nvPr userDrawn="1"/>
        </p:nvSpPr>
        <p:spPr>
          <a:xfrm>
            <a:off x="8270875" y="219075"/>
            <a:ext cx="436563" cy="830263"/>
          </a:xfrm>
          <a:prstGeom prst="rect">
            <a:avLst/>
          </a:prstGeom>
          <a:noFill/>
        </p:spPr>
        <p:txBody>
          <a:bodyPr>
            <a:spAutoFit/>
          </a:bodyPr>
          <a:lstStyle/>
          <a:p>
            <a:pPr fontAlgn="base">
              <a:spcBef>
                <a:spcPct val="0"/>
              </a:spcBef>
              <a:spcAft>
                <a:spcPct val="0"/>
              </a:spcAft>
              <a:defRPr/>
            </a:pPr>
            <a:r>
              <a:rPr lang="en-US" sz="4800">
                <a:solidFill>
                  <a:prstClr val="white"/>
                </a:solidFill>
                <a:latin typeface="David" pitchFamily="2" charset="-79"/>
                <a:cs typeface="David" pitchFamily="2" charset="-79"/>
              </a:rPr>
              <a:t>S</a:t>
            </a:r>
          </a:p>
        </p:txBody>
      </p:sp>
      <p:pic>
        <p:nvPicPr>
          <p:cNvPr id="6" name="Picture 10" descr="United King-Column copy.png"/>
          <p:cNvPicPr>
            <a:picLocks noChangeAspect="1"/>
          </p:cNvPicPr>
          <p:nvPr userDrawn="1"/>
        </p:nvPicPr>
        <p:blipFill>
          <a:blip r:embed="rId4" cstate="print"/>
          <a:srcRect/>
          <a:stretch>
            <a:fillRect/>
          </a:stretch>
        </p:blipFill>
        <p:spPr bwMode="auto">
          <a:xfrm>
            <a:off x="-793750" y="-231775"/>
            <a:ext cx="2105025" cy="7089775"/>
          </a:xfrm>
          <a:prstGeom prst="rect">
            <a:avLst/>
          </a:prstGeom>
          <a:noFill/>
          <a:ln w="9525">
            <a:noFill/>
            <a:miter lim="800000"/>
            <a:headEnd/>
            <a:tailEnd/>
          </a:ln>
        </p:spPr>
      </p:pic>
      <p:sp>
        <p:nvSpPr>
          <p:cNvPr id="7" name="Slide Number Placeholder 5"/>
          <p:cNvSpPr>
            <a:spLocks noGrp="1"/>
          </p:cNvSpPr>
          <p:nvPr userDrawn="1">
            <p:ph type="sldNum" sz="quarter" idx="10"/>
          </p:nvPr>
        </p:nvSpPr>
        <p:spPr>
          <a:xfrm>
            <a:off x="8553450" y="6383338"/>
            <a:ext cx="590550" cy="365125"/>
          </a:xfrm>
        </p:spPr>
        <p:txBody>
          <a:bodyPr/>
          <a:lstStyle>
            <a:lvl1pPr>
              <a:defRPr sz="1400" smtClean="0"/>
            </a:lvl1pPr>
          </a:lstStyle>
          <a:p>
            <a:pPr>
              <a:defRPr/>
            </a:pPr>
            <a:fld id="{0246213B-129F-46D6-BD73-6A7DC67AD6F1}" type="slidenum">
              <a:rPr lang="en-US"/>
              <a:pPr>
                <a:defRPr/>
              </a:pPr>
              <a:t>‹#›</a:t>
            </a:fld>
            <a:endParaRPr lang="en-US"/>
          </a:p>
        </p:txBody>
      </p:sp>
    </p:spTree>
    <p:extLst>
      <p:ext uri="{BB962C8B-B14F-4D97-AF65-F5344CB8AC3E}">
        <p14:creationId xmlns:p14="http://schemas.microsoft.com/office/powerpoint/2010/main" val="1253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416AE4-0C40-4332-A622-F0ED720A9F53}" type="slidenum">
              <a:rPr lang="en-US"/>
              <a:pPr>
                <a:defRPr/>
              </a:pPr>
              <a:t>‹#›</a:t>
            </a:fld>
            <a:endParaRPr lang="en-US"/>
          </a:p>
        </p:txBody>
      </p:sp>
    </p:spTree>
    <p:extLst>
      <p:ext uri="{BB962C8B-B14F-4D97-AF65-F5344CB8AC3E}">
        <p14:creationId xmlns:p14="http://schemas.microsoft.com/office/powerpoint/2010/main" val="955400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A0358C-E6EE-4B83-A534-36351824DB46}" type="slidenum">
              <a:rPr lang="en-US"/>
              <a:pPr>
                <a:defRPr/>
              </a:pPr>
              <a:t>‹#›</a:t>
            </a:fld>
            <a:endParaRPr lang="en-US"/>
          </a:p>
        </p:txBody>
      </p:sp>
    </p:spTree>
    <p:extLst>
      <p:ext uri="{BB962C8B-B14F-4D97-AF65-F5344CB8AC3E}">
        <p14:creationId xmlns:p14="http://schemas.microsoft.com/office/powerpoint/2010/main" val="1322680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B9DF39-5C12-4B6E-8322-0F77AFE11CC5}" type="slidenum">
              <a:rPr lang="en-US"/>
              <a:pPr>
                <a:defRPr/>
              </a:pPr>
              <a:t>‹#›</a:t>
            </a:fld>
            <a:endParaRPr lang="en-US"/>
          </a:p>
        </p:txBody>
      </p:sp>
    </p:spTree>
    <p:extLst>
      <p:ext uri="{BB962C8B-B14F-4D97-AF65-F5344CB8AC3E}">
        <p14:creationId xmlns:p14="http://schemas.microsoft.com/office/powerpoint/2010/main" val="3315337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B9C98F-5BFB-416A-9EF5-D8D56194ACD2}" type="slidenum">
              <a:rPr lang="en-US"/>
              <a:pPr>
                <a:defRPr/>
              </a:pPr>
              <a:t>‹#›</a:t>
            </a:fld>
            <a:endParaRPr lang="en-US"/>
          </a:p>
        </p:txBody>
      </p:sp>
    </p:spTree>
    <p:extLst>
      <p:ext uri="{BB962C8B-B14F-4D97-AF65-F5344CB8AC3E}">
        <p14:creationId xmlns:p14="http://schemas.microsoft.com/office/powerpoint/2010/main" val="1477050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31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7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91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2"/>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9"/>
            <a:ext cx="429055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9"/>
            <a:ext cx="4288536" cy="394176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6" name="Footer Placeholder 5"/>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1" name="Straight Connector 10"/>
          <p:cNvSpPr>
            <a:spLocks noChangeShapeType="1"/>
          </p:cNvSpPr>
          <p:nvPr/>
        </p:nvSpPr>
        <p:spPr bwMode="auto">
          <a:xfrm>
            <a:off x="514350" y="601980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64753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65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69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45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678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330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41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472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3DA1D-7173-416A-9ECB-E628EC19E897}"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01CEF-7726-4CA8-96C1-02BA1E0E8F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390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782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5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1" name="Footer Placeholder 20"/>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557232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7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017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24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8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98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167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9283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488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519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55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4" name="Footer Placeholder 23"/>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9942836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818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372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376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823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001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129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76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615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6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29" name="Footer Placeholder 28"/>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Tree>
    <p:extLst>
      <p:ext uri="{BB962C8B-B14F-4D97-AF65-F5344CB8AC3E}">
        <p14:creationId xmlns:p14="http://schemas.microsoft.com/office/powerpoint/2010/main" val="383147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6"/>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a:xfrm>
            <a:off x="6477000" y="76224"/>
            <a:ext cx="2514600" cy="288925"/>
          </a:xfrm>
          <a:prstGeom prst="rect">
            <a:avLst/>
          </a:prstGeom>
        </p:spPr>
        <p:txBody>
          <a:bodyPr/>
          <a:lstStyle/>
          <a:p>
            <a:fld id="{340CB6D2-3A1D-4609-AE32-76A0515816AF}" type="datetimeFigureOut">
              <a:rPr lang="en-GB">
                <a:solidFill>
                  <a:prstClr val="black"/>
                </a:solidFill>
              </a:rPr>
              <a:pPr/>
              <a:t>24/08/2016</a:t>
            </a:fld>
            <a:endParaRPr lang="en-GB">
              <a:solidFill>
                <a:prstClr val="black"/>
              </a:solidFill>
            </a:endParaRPr>
          </a:p>
        </p:txBody>
      </p:sp>
      <p:sp>
        <p:nvSpPr>
          <p:cNvPr id="5" name="Footer Placeholder 4"/>
          <p:cNvSpPr>
            <a:spLocks noGrp="1"/>
          </p:cNvSpPr>
          <p:nvPr>
            <p:ph type="ftr" sz="quarter" idx="11"/>
          </p:nvPr>
        </p:nvSpPr>
        <p:spPr>
          <a:xfrm>
            <a:off x="3124200" y="76224"/>
            <a:ext cx="3352800" cy="288925"/>
          </a:xfrm>
          <a:prstGeom prst="rect">
            <a:avLst/>
          </a:prstGeom>
        </p:spPr>
        <p:txBody>
          <a:bodyPr/>
          <a:lstStyle/>
          <a:p>
            <a:endParaRPr lang="en-GB">
              <a:solidFill>
                <a:prstClr val="black"/>
              </a:solidFill>
            </a:endParaRPr>
          </a:p>
        </p:txBody>
      </p:sp>
      <p:sp>
        <p:nvSpPr>
          <p:cNvPr id="31" name="Slide Number Placeholder 30"/>
          <p:cNvSpPr>
            <a:spLocks noGrp="1"/>
          </p:cNvSpPr>
          <p:nvPr>
            <p:ph type="sldNum" sz="quarter" idx="12"/>
          </p:nvPr>
        </p:nvSpPr>
        <p:spPr/>
        <p:txBody>
          <a:body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2"/>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29409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5" name="Slide Number Placeholder 4"/>
          <p:cNvSpPr>
            <a:spLocks noGrp="1"/>
          </p:cNvSpPr>
          <p:nvPr>
            <p:ph type="sldNum" sz="quarter" idx="4"/>
          </p:nvPr>
        </p:nvSpPr>
        <p:spPr>
          <a:xfrm>
            <a:off x="8229600" y="6477025"/>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Autofit/>
          </a:bodyPr>
          <a:lstStyle/>
          <a:p>
            <a:r>
              <a:rPr kumimoji="0" lang="en-US" dirty="0"/>
              <a:t>Click to edit Master title style</a:t>
            </a:r>
          </a:p>
        </p:txBody>
      </p:sp>
      <p:pic>
        <p:nvPicPr>
          <p:cNvPr id="15" name="Picture 6" descr="http://macriner.files.wordpress.com/2010/05/l_1651_1275_479a7041-6a33-4b69-b5f5-72664e1787c8.jpeg"/>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0" y="-29498"/>
            <a:ext cx="9179496" cy="6887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5284" t="71106" r="17773"/>
          <a:stretch/>
        </p:blipFill>
        <p:spPr bwMode="auto">
          <a:xfrm>
            <a:off x="1384300" y="1638299"/>
            <a:ext cx="6146800" cy="19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713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48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0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0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0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7895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5" name="Slide Number Placeholder 4"/>
          <p:cNvSpPr>
            <a:spLocks noGrp="1"/>
          </p:cNvSpPr>
          <p:nvPr>
            <p:ph type="sldNum" sz="quarter" idx="4"/>
          </p:nvPr>
        </p:nvSpPr>
        <p:spPr>
          <a:xfrm>
            <a:off x="8229600" y="6477019"/>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A99DE0-6EC8-458D-908B-60B325ECF8BC}" type="slidenum">
              <a:rPr lang="en-GB" smtClean="0">
                <a:solidFill>
                  <a:srgbClr val="F0A22E">
                    <a:shade val="75000"/>
                  </a:srgbClr>
                </a:solidFill>
              </a:rPr>
              <a:pPr/>
              <a:t>‹#›</a:t>
            </a:fld>
            <a:endParaRPr lang="en-GB">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Autofit/>
          </a:bodyPr>
          <a:lstStyle/>
          <a:p>
            <a:r>
              <a:rPr kumimoji="0" lang="en-US" dirty="0"/>
              <a:t>Click to edit Master title style</a:t>
            </a:r>
          </a:p>
        </p:txBody>
      </p:sp>
      <p:pic>
        <p:nvPicPr>
          <p:cNvPr id="15" name="Picture 6" descr="http://macriner.files.wordpress.com/2010/05/l_1651_1275_479a7041-6a33-4b69-b5f5-72664e1787c8.jpeg"/>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0" y="-29498"/>
            <a:ext cx="9179496" cy="6887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5284" t="71106" r="17773"/>
          <a:stretch/>
        </p:blipFill>
        <p:spPr bwMode="auto">
          <a:xfrm>
            <a:off x="1384300" y="1638299"/>
            <a:ext cx="6146800" cy="19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3650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48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fontAlgn="base">
              <a:spcBef>
                <a:spcPct val="0"/>
              </a:spcBef>
              <a:spcAft>
                <a:spcPct val="0"/>
              </a:spcAft>
              <a:defRPr/>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DAE124F0-EBB7-471D-97A6-B27F77C0E233}"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116318737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3DA1D-7173-416A-9ECB-E628EC19E897}" type="datetimeFigureOut">
              <a:rPr lang="en-US" smtClean="0">
                <a:solidFill>
                  <a:prstClr val="black">
                    <a:tint val="75000"/>
                  </a:prstClr>
                </a:solidFill>
                <a:cs typeface="Arial" charset="0"/>
              </a:rPr>
              <a:pPr/>
              <a:t>8/24/2016</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01CEF-7726-4CA8-96C1-02BA1E0E8F0F}"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30200462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0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0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0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86659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2A60-4383-4DE3-9951-28F21BF2CD0C}"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E8FE-DA9A-45CE-A61F-9933C259C2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07399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jpg"/><Relationship Id="rId1" Type="http://schemas.openxmlformats.org/officeDocument/2006/relationships/slideLayout" Target="../slideLayouts/slideLayout1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4.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9.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5.emf"/><Relationship Id="rId1" Type="http://schemas.openxmlformats.org/officeDocument/2006/relationships/slideLayout" Target="../slideLayouts/slideLayout75.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5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g"/><Relationship Id="rId1" Type="http://schemas.openxmlformats.org/officeDocument/2006/relationships/slideLayout" Target="../slideLayouts/slideLayout5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pSp>
        <p:nvGrpSpPr>
          <p:cNvPr id="5" name="Group 4"/>
          <p:cNvGrpSpPr/>
          <p:nvPr/>
        </p:nvGrpSpPr>
        <p:grpSpPr>
          <a:xfrm>
            <a:off x="0" y="-29498"/>
            <a:ext cx="9179496" cy="6887500"/>
            <a:chOff x="0" y="-29500"/>
            <a:chExt cx="9179496" cy="6887500"/>
          </a:xfrm>
        </p:grpSpPr>
        <p:pic>
          <p:nvPicPr>
            <p:cNvPr id="1030" name="Picture 6" descr="http://macriner.files.wordpress.com/2010/05/l_1651_1275_479a7041-6a33-4b69-b5f5-72664e1787c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00"/>
              <a:ext cx="9179496" cy="68875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590800" y="3200399"/>
              <a:ext cx="5040560" cy="597023"/>
            </a:xfrm>
            <a:prstGeom prst="roundRect">
              <a:avLst/>
            </a:prstGeom>
            <a:solidFill>
              <a:schemeClr val="bg1">
                <a:lumMod val="85000"/>
              </a:schemeClr>
            </a:solidFill>
            <a:ln>
              <a:solidFill>
                <a:srgbClr val="3D3D3D"/>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000" b="1" dirty="0">
                  <a:solidFill>
                    <a:srgbClr val="482400"/>
                  </a:solidFill>
                  <a:latin typeface="Book Antiqua" pitchFamily="18" charset="0"/>
                </a:rPr>
                <a:t>Lesson </a:t>
              </a:r>
              <a:r>
                <a:rPr lang="en-GB" sz="3000" b="1" dirty="0" smtClean="0">
                  <a:solidFill>
                    <a:srgbClr val="482400"/>
                  </a:solidFill>
                  <a:latin typeface="Book Antiqua" pitchFamily="18" charset="0"/>
                </a:rPr>
                <a:t>11</a:t>
              </a:r>
              <a:endParaRPr lang="en-GB" sz="3000" b="1" dirty="0">
                <a:solidFill>
                  <a:srgbClr val="482400"/>
                </a:solidFill>
                <a:latin typeface="Book Antiqua" pitchFamily="18" charset="0"/>
              </a:endParaRPr>
            </a:p>
          </p:txBody>
        </p:sp>
      </p:grpSp>
      <p:sp>
        <p:nvSpPr>
          <p:cNvPr id="6" name="Rectangle 5"/>
          <p:cNvSpPr/>
          <p:nvPr/>
        </p:nvSpPr>
        <p:spPr>
          <a:xfrm>
            <a:off x="2590830" y="3816796"/>
            <a:ext cx="5040530" cy="584775"/>
          </a:xfrm>
          <a:prstGeom prst="rect">
            <a:avLst/>
          </a:prstGeom>
        </p:spPr>
        <p:txBody>
          <a:bodyPr wrap="square">
            <a:spAutoFit/>
          </a:bodyPr>
          <a:lstStyle/>
          <a:p>
            <a:pPr algn="ctr"/>
            <a:r>
              <a:rPr lang="en-US" sz="3200" dirty="0">
                <a:solidFill>
                  <a:srgbClr val="FFFF00"/>
                </a:solidFill>
              </a:rPr>
              <a:t>Micah and the Danites</a:t>
            </a:r>
          </a:p>
        </p:txBody>
      </p:sp>
    </p:spTree>
    <p:extLst>
      <p:ext uri="{BB962C8B-B14F-4D97-AF65-F5344CB8AC3E}">
        <p14:creationId xmlns:p14="http://schemas.microsoft.com/office/powerpoint/2010/main" val="3565754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0" y="-27748"/>
            <a:ext cx="1639128" cy="6885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8" y="0"/>
            <a:ext cx="8254726"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762" y="-27748"/>
            <a:ext cx="338918" cy="364337"/>
          </a:xfrm>
          <a:prstGeom prst="rect">
            <a:avLst/>
          </a:prstGeom>
        </p:spPr>
      </p:pic>
      <p:sp>
        <p:nvSpPr>
          <p:cNvPr id="5" name="TextBox 4"/>
          <p:cNvSpPr txBox="1"/>
          <p:nvPr/>
        </p:nvSpPr>
        <p:spPr>
          <a:xfrm>
            <a:off x="93582" y="494677"/>
            <a:ext cx="3183018" cy="6463308"/>
          </a:xfrm>
          <a:prstGeom prst="rect">
            <a:avLst/>
          </a:prstGeom>
          <a:noFill/>
        </p:spPr>
        <p:txBody>
          <a:bodyPr wrap="square" rtlCol="0">
            <a:spAutoFit/>
          </a:bodyPr>
          <a:lstStyle/>
          <a:p>
            <a:r>
              <a:rPr lang="en-US" b="1" dirty="0" smtClean="0">
                <a:solidFill>
                  <a:prstClr val="black"/>
                </a:solidFill>
                <a:cs typeface="Arial" charset="0"/>
              </a:rPr>
              <a:t>1 </a:t>
            </a:r>
            <a:r>
              <a:rPr lang="en-US" b="1" dirty="0">
                <a:solidFill>
                  <a:prstClr val="black"/>
                </a:solidFill>
                <a:cs typeface="Arial" charset="0"/>
              </a:rPr>
              <a:t>Samuel 6:19-21(ESV) </a:t>
            </a:r>
            <a:r>
              <a:rPr lang="en-US" dirty="0">
                <a:solidFill>
                  <a:prstClr val="black"/>
                </a:solidFill>
                <a:cs typeface="Arial" charset="0"/>
              </a:rPr>
              <a:t/>
            </a:r>
            <a:br>
              <a:rPr lang="en-US" dirty="0">
                <a:solidFill>
                  <a:prstClr val="black"/>
                </a:solidFill>
                <a:cs typeface="Arial" charset="0"/>
              </a:rPr>
            </a:br>
            <a:r>
              <a:rPr lang="en-US" baseline="30000" dirty="0">
                <a:solidFill>
                  <a:prstClr val="black"/>
                </a:solidFill>
                <a:cs typeface="Arial" charset="0"/>
              </a:rPr>
              <a:t>19</a:t>
            </a:r>
            <a:r>
              <a:rPr lang="en-US" dirty="0">
                <a:solidFill>
                  <a:prstClr val="black"/>
                </a:solidFill>
                <a:cs typeface="Arial" charset="0"/>
              </a:rPr>
              <a:t>And he struck some of the men of Beth-</a:t>
            </a:r>
            <a:r>
              <a:rPr lang="en-US" dirty="0" err="1">
                <a:solidFill>
                  <a:prstClr val="black"/>
                </a:solidFill>
                <a:cs typeface="Arial" charset="0"/>
              </a:rPr>
              <a:t>shemesh</a:t>
            </a:r>
            <a:r>
              <a:rPr lang="en-US" dirty="0">
                <a:solidFill>
                  <a:prstClr val="black"/>
                </a:solidFill>
                <a:cs typeface="Arial" charset="0"/>
              </a:rPr>
              <a:t>, </a:t>
            </a:r>
            <a:r>
              <a:rPr lang="en-US" dirty="0" smtClean="0">
                <a:solidFill>
                  <a:prstClr val="black"/>
                </a:solidFill>
                <a:cs typeface="Arial" charset="0"/>
              </a:rPr>
              <a:t>because </a:t>
            </a:r>
            <a:r>
              <a:rPr lang="en-US" dirty="0">
                <a:solidFill>
                  <a:prstClr val="black"/>
                </a:solidFill>
                <a:cs typeface="Arial" charset="0"/>
              </a:rPr>
              <a:t>they looked upon the ark of the Lord. He struck seventy men of them</a:t>
            </a:r>
            <a:r>
              <a:rPr lang="en-US" dirty="0" smtClean="0">
                <a:solidFill>
                  <a:prstClr val="black"/>
                </a:solidFill>
                <a:cs typeface="Arial" charset="0"/>
              </a:rPr>
              <a:t>, </a:t>
            </a:r>
            <a:r>
              <a:rPr lang="en-US" dirty="0">
                <a:solidFill>
                  <a:prstClr val="black"/>
                </a:solidFill>
                <a:cs typeface="Arial" charset="0"/>
              </a:rPr>
              <a:t>and the people </a:t>
            </a:r>
            <a:r>
              <a:rPr lang="en-US" dirty="0" smtClean="0">
                <a:solidFill>
                  <a:prstClr val="black"/>
                </a:solidFill>
                <a:cs typeface="Arial" charset="0"/>
              </a:rPr>
              <a:t>mourned </a:t>
            </a:r>
            <a:r>
              <a:rPr lang="en-US" dirty="0">
                <a:solidFill>
                  <a:prstClr val="black"/>
                </a:solidFill>
                <a:cs typeface="Arial" charset="0"/>
              </a:rPr>
              <a:t>because the Lord had struck the people with a great blow.  </a:t>
            </a:r>
            <a:r>
              <a:rPr lang="en-US" baseline="30000" dirty="0" smtClean="0">
                <a:solidFill>
                  <a:prstClr val="black"/>
                </a:solidFill>
                <a:cs typeface="Arial" charset="0"/>
              </a:rPr>
              <a:t>20</a:t>
            </a:r>
            <a:r>
              <a:rPr lang="en-US" dirty="0" smtClean="0">
                <a:solidFill>
                  <a:prstClr val="black"/>
                </a:solidFill>
                <a:cs typeface="Arial" charset="0"/>
              </a:rPr>
              <a:t>Then </a:t>
            </a:r>
            <a:r>
              <a:rPr lang="en-US" dirty="0">
                <a:solidFill>
                  <a:prstClr val="black"/>
                </a:solidFill>
                <a:cs typeface="Arial" charset="0"/>
              </a:rPr>
              <a:t>the men of </a:t>
            </a:r>
            <a:endParaRPr lang="en-US" dirty="0" smtClean="0">
              <a:solidFill>
                <a:prstClr val="black"/>
              </a:solidFill>
              <a:cs typeface="Arial" charset="0"/>
            </a:endParaRPr>
          </a:p>
          <a:p>
            <a:r>
              <a:rPr lang="en-US" dirty="0" smtClean="0">
                <a:solidFill>
                  <a:prstClr val="black"/>
                </a:solidFill>
                <a:cs typeface="Arial" charset="0"/>
              </a:rPr>
              <a:t>Beth-</a:t>
            </a:r>
            <a:r>
              <a:rPr lang="en-US" dirty="0" err="1" smtClean="0">
                <a:solidFill>
                  <a:prstClr val="black"/>
                </a:solidFill>
                <a:cs typeface="Arial" charset="0"/>
              </a:rPr>
              <a:t>shemesh</a:t>
            </a:r>
            <a:r>
              <a:rPr lang="en-US" dirty="0" smtClean="0">
                <a:solidFill>
                  <a:prstClr val="black"/>
                </a:solidFill>
                <a:cs typeface="Arial" charset="0"/>
              </a:rPr>
              <a:t> </a:t>
            </a:r>
            <a:r>
              <a:rPr lang="en-US" dirty="0">
                <a:solidFill>
                  <a:prstClr val="black"/>
                </a:solidFill>
                <a:cs typeface="Arial" charset="0"/>
              </a:rPr>
              <a:t>said, </a:t>
            </a:r>
            <a:endParaRPr lang="en-US" dirty="0" smtClean="0">
              <a:solidFill>
                <a:prstClr val="black"/>
              </a:solidFill>
              <a:cs typeface="Arial" charset="0"/>
            </a:endParaRPr>
          </a:p>
          <a:p>
            <a:r>
              <a:rPr lang="en-US" dirty="0" smtClean="0">
                <a:solidFill>
                  <a:prstClr val="black"/>
                </a:solidFill>
                <a:cs typeface="Arial" charset="0"/>
              </a:rPr>
              <a:t>“</a:t>
            </a:r>
            <a:r>
              <a:rPr lang="en-US" dirty="0">
                <a:solidFill>
                  <a:prstClr val="black"/>
                </a:solidFill>
                <a:cs typeface="Arial" charset="0"/>
              </a:rPr>
              <a:t>Who is able to stand before the Lord, this holy God? </a:t>
            </a:r>
            <a:endParaRPr lang="en-US" dirty="0" smtClean="0">
              <a:solidFill>
                <a:prstClr val="black"/>
              </a:solidFill>
              <a:cs typeface="Arial" charset="0"/>
            </a:endParaRPr>
          </a:p>
          <a:p>
            <a:r>
              <a:rPr lang="en-US" dirty="0" smtClean="0">
                <a:solidFill>
                  <a:prstClr val="black"/>
                </a:solidFill>
                <a:cs typeface="Arial" charset="0"/>
              </a:rPr>
              <a:t>And </a:t>
            </a:r>
            <a:r>
              <a:rPr lang="en-US" dirty="0">
                <a:solidFill>
                  <a:prstClr val="black"/>
                </a:solidFill>
                <a:cs typeface="Arial" charset="0"/>
              </a:rPr>
              <a:t>to whom shall he go up away from us?”  </a:t>
            </a:r>
            <a:br>
              <a:rPr lang="en-US" dirty="0">
                <a:solidFill>
                  <a:prstClr val="black"/>
                </a:solidFill>
                <a:cs typeface="Arial" charset="0"/>
              </a:rPr>
            </a:br>
            <a:r>
              <a:rPr lang="en-US" baseline="30000" dirty="0">
                <a:solidFill>
                  <a:prstClr val="black"/>
                </a:solidFill>
                <a:cs typeface="Arial" charset="0"/>
              </a:rPr>
              <a:t>21</a:t>
            </a:r>
            <a:r>
              <a:rPr lang="en-US" dirty="0">
                <a:solidFill>
                  <a:prstClr val="black"/>
                </a:solidFill>
                <a:cs typeface="Arial" charset="0"/>
              </a:rPr>
              <a:t>So they sent </a:t>
            </a:r>
            <a:endParaRPr lang="en-US" dirty="0" smtClean="0">
              <a:solidFill>
                <a:prstClr val="black"/>
              </a:solidFill>
              <a:cs typeface="Arial" charset="0"/>
            </a:endParaRPr>
          </a:p>
          <a:p>
            <a:r>
              <a:rPr lang="en-US" dirty="0" smtClean="0">
                <a:solidFill>
                  <a:prstClr val="black"/>
                </a:solidFill>
                <a:cs typeface="Arial" charset="0"/>
              </a:rPr>
              <a:t>messengers </a:t>
            </a:r>
            <a:r>
              <a:rPr lang="en-US" dirty="0">
                <a:solidFill>
                  <a:prstClr val="black"/>
                </a:solidFill>
                <a:cs typeface="Arial" charset="0"/>
              </a:rPr>
              <a:t>to the inhabitants of </a:t>
            </a:r>
            <a:r>
              <a:rPr lang="en-US" dirty="0" err="1">
                <a:solidFill>
                  <a:prstClr val="black"/>
                </a:solidFill>
                <a:cs typeface="Arial" charset="0"/>
              </a:rPr>
              <a:t>Kiriath-jearim</a:t>
            </a:r>
            <a:r>
              <a:rPr lang="en-US" dirty="0">
                <a:solidFill>
                  <a:prstClr val="black"/>
                </a:solidFill>
                <a:cs typeface="Arial" charset="0"/>
              </a:rPr>
              <a:t>, </a:t>
            </a:r>
            <a:endParaRPr lang="en-US" dirty="0" smtClean="0">
              <a:solidFill>
                <a:prstClr val="black"/>
              </a:solidFill>
              <a:cs typeface="Arial" charset="0"/>
            </a:endParaRPr>
          </a:p>
          <a:p>
            <a:r>
              <a:rPr lang="en-US" dirty="0" smtClean="0">
                <a:solidFill>
                  <a:prstClr val="black"/>
                </a:solidFill>
                <a:cs typeface="Arial" charset="0"/>
              </a:rPr>
              <a:t>saying,</a:t>
            </a:r>
          </a:p>
          <a:p>
            <a:r>
              <a:rPr lang="en-US" dirty="0" smtClean="0">
                <a:solidFill>
                  <a:prstClr val="black"/>
                </a:solidFill>
                <a:cs typeface="Arial" charset="0"/>
              </a:rPr>
              <a:t> </a:t>
            </a:r>
            <a:r>
              <a:rPr lang="en-US" dirty="0">
                <a:solidFill>
                  <a:prstClr val="black"/>
                </a:solidFill>
                <a:cs typeface="Arial" charset="0"/>
              </a:rPr>
              <a:t>“The Philistines have </a:t>
            </a:r>
            <a:endParaRPr lang="en-US" dirty="0" smtClean="0">
              <a:solidFill>
                <a:prstClr val="black"/>
              </a:solidFill>
              <a:cs typeface="Arial" charset="0"/>
            </a:endParaRPr>
          </a:p>
          <a:p>
            <a:r>
              <a:rPr lang="en-US" dirty="0" smtClean="0">
                <a:solidFill>
                  <a:prstClr val="black"/>
                </a:solidFill>
                <a:cs typeface="Arial" charset="0"/>
              </a:rPr>
              <a:t>returned </a:t>
            </a:r>
            <a:r>
              <a:rPr lang="en-US" dirty="0">
                <a:solidFill>
                  <a:prstClr val="black"/>
                </a:solidFill>
                <a:cs typeface="Arial" charset="0"/>
              </a:rPr>
              <a:t>the ark of </a:t>
            </a:r>
            <a:endParaRPr lang="en-US" dirty="0" smtClean="0">
              <a:solidFill>
                <a:prstClr val="black"/>
              </a:solidFill>
              <a:cs typeface="Arial" charset="0"/>
            </a:endParaRPr>
          </a:p>
          <a:p>
            <a:r>
              <a:rPr lang="en-US" dirty="0" smtClean="0">
                <a:solidFill>
                  <a:prstClr val="black"/>
                </a:solidFill>
                <a:cs typeface="Arial" charset="0"/>
              </a:rPr>
              <a:t>the</a:t>
            </a:r>
            <a:r>
              <a:rPr lang="en-US" dirty="0">
                <a:solidFill>
                  <a:prstClr val="black"/>
                </a:solidFill>
                <a:cs typeface="Arial" charset="0"/>
              </a:rPr>
              <a:t> Lord. Come down </a:t>
            </a:r>
            <a:endParaRPr lang="en-US" dirty="0" smtClean="0">
              <a:solidFill>
                <a:prstClr val="black"/>
              </a:solidFill>
              <a:cs typeface="Arial" charset="0"/>
            </a:endParaRPr>
          </a:p>
          <a:p>
            <a:r>
              <a:rPr lang="en-US" dirty="0" smtClean="0">
                <a:solidFill>
                  <a:prstClr val="black"/>
                </a:solidFill>
                <a:cs typeface="Arial" charset="0"/>
              </a:rPr>
              <a:t>and </a:t>
            </a:r>
            <a:r>
              <a:rPr lang="en-US" dirty="0">
                <a:solidFill>
                  <a:prstClr val="black"/>
                </a:solidFill>
                <a:cs typeface="Arial" charset="0"/>
              </a:rPr>
              <a:t>take it up to you.” </a:t>
            </a:r>
            <a:r>
              <a:rPr lang="en-US" dirty="0" smtClean="0">
                <a:solidFill>
                  <a:prstClr val="black"/>
                </a:solidFill>
                <a:cs typeface="Arial" charset="0"/>
              </a:rPr>
              <a:t> </a:t>
            </a:r>
            <a:r>
              <a:rPr lang="en-US" dirty="0">
                <a:solidFill>
                  <a:prstClr val="black"/>
                </a:solidFill>
                <a:cs typeface="Arial" charset="0"/>
              </a:rPr>
              <a:t>  </a:t>
            </a:r>
            <a:br>
              <a:rPr lang="en-US" dirty="0">
                <a:solidFill>
                  <a:prstClr val="black"/>
                </a:solidFill>
                <a:cs typeface="Arial" charset="0"/>
              </a:rPr>
            </a:br>
            <a:endParaRPr lang="en-US" dirty="0">
              <a:solidFill>
                <a:prstClr val="black"/>
              </a:solidFill>
              <a:cs typeface="Arial" charset="0"/>
            </a:endParaRPr>
          </a:p>
        </p:txBody>
      </p:sp>
      <p:sp>
        <p:nvSpPr>
          <p:cNvPr id="8" name="Freeform 7"/>
          <p:cNvSpPr/>
          <p:nvPr/>
        </p:nvSpPr>
        <p:spPr>
          <a:xfrm>
            <a:off x="6096000" y="4200273"/>
            <a:ext cx="1266825" cy="905127"/>
          </a:xfrm>
          <a:custGeom>
            <a:avLst/>
            <a:gdLst>
              <a:gd name="connsiteX0" fmla="*/ 0 w 1266825"/>
              <a:gd name="connsiteY0" fmla="*/ 905127 h 905127"/>
              <a:gd name="connsiteX1" fmla="*/ 266700 w 1266825"/>
              <a:gd name="connsiteY1" fmla="*/ 590802 h 905127"/>
              <a:gd name="connsiteX2" fmla="*/ 333375 w 1266825"/>
              <a:gd name="connsiteY2" fmla="*/ 447927 h 905127"/>
              <a:gd name="connsiteX3" fmla="*/ 342900 w 1266825"/>
              <a:gd name="connsiteY3" fmla="*/ 257427 h 905127"/>
              <a:gd name="connsiteX4" fmla="*/ 438150 w 1266825"/>
              <a:gd name="connsiteY4" fmla="*/ 66927 h 905127"/>
              <a:gd name="connsiteX5" fmla="*/ 600075 w 1266825"/>
              <a:gd name="connsiteY5" fmla="*/ 252 h 905127"/>
              <a:gd name="connsiteX6" fmla="*/ 971550 w 1266825"/>
              <a:gd name="connsiteY6" fmla="*/ 85977 h 905127"/>
              <a:gd name="connsiteX7" fmla="*/ 1152525 w 1266825"/>
              <a:gd name="connsiteY7" fmla="*/ 181227 h 905127"/>
              <a:gd name="connsiteX8" fmla="*/ 1266825 w 1266825"/>
              <a:gd name="connsiteY8" fmla="*/ 181227 h 90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825" h="905127">
                <a:moveTo>
                  <a:pt x="0" y="905127"/>
                </a:moveTo>
                <a:cubicBezTo>
                  <a:pt x="105569" y="786064"/>
                  <a:pt x="211138" y="667002"/>
                  <a:pt x="266700" y="590802"/>
                </a:cubicBezTo>
                <a:cubicBezTo>
                  <a:pt x="322262" y="514602"/>
                  <a:pt x="320675" y="503490"/>
                  <a:pt x="333375" y="447927"/>
                </a:cubicBezTo>
                <a:cubicBezTo>
                  <a:pt x="346075" y="392364"/>
                  <a:pt x="325438" y="320927"/>
                  <a:pt x="342900" y="257427"/>
                </a:cubicBezTo>
                <a:cubicBezTo>
                  <a:pt x="360362" y="193927"/>
                  <a:pt x="395288" y="109789"/>
                  <a:pt x="438150" y="66927"/>
                </a:cubicBezTo>
                <a:cubicBezTo>
                  <a:pt x="481012" y="24065"/>
                  <a:pt x="511175" y="-2923"/>
                  <a:pt x="600075" y="252"/>
                </a:cubicBezTo>
                <a:cubicBezTo>
                  <a:pt x="688975" y="3427"/>
                  <a:pt x="879475" y="55815"/>
                  <a:pt x="971550" y="85977"/>
                </a:cubicBezTo>
                <a:cubicBezTo>
                  <a:pt x="1063625" y="116139"/>
                  <a:pt x="1103313" y="165352"/>
                  <a:pt x="1152525" y="181227"/>
                </a:cubicBezTo>
                <a:cubicBezTo>
                  <a:pt x="1201737" y="197102"/>
                  <a:pt x="1234281" y="189164"/>
                  <a:pt x="1266825" y="181227"/>
                </a:cubicBezTo>
              </a:path>
            </a:pathLst>
          </a:custGeom>
          <a:noFill/>
          <a:ln w="57150">
            <a:solidFill>
              <a:srgbClr val="FF006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830" y="3589598"/>
            <a:ext cx="387795" cy="600809"/>
          </a:xfrm>
          <a:prstGeom prst="rect">
            <a:avLst/>
          </a:prstGeom>
        </p:spPr>
      </p:pic>
    </p:spTree>
    <p:extLst>
      <p:ext uri="{BB962C8B-B14F-4D97-AF65-F5344CB8AC3E}">
        <p14:creationId xmlns:p14="http://schemas.microsoft.com/office/powerpoint/2010/main" val="23893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4166 0.13194 L -0.11041 0.0875 L -0.10625 0.04861 L -0.09166 0.00972 L -0.05729 0.00694 L -0.01354 0.00694 L -5.55556E-7 2.96296E-6 " pathEditMode="relative" ptsTypes="AAAAAAA">
                                      <p:cBhvr>
                                        <p:cTn id="6" dur="2000" fill="hold"/>
                                        <p:tgtEl>
                                          <p:spTgt spid="11"/>
                                        </p:tgtEl>
                                        <p:attrNameLst>
                                          <p:attrName>ppt_x</p:attrName>
                                          <p:attrName>ppt_y</p:attrName>
                                        </p:attrNameLst>
                                      </p:cBhvr>
                                    </p:animMotion>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098" b="-1703"/>
          <a:stretch/>
        </p:blipFill>
        <p:spPr>
          <a:xfrm>
            <a:off x="0" y="1005840"/>
            <a:ext cx="9144000" cy="5486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099" y="922077"/>
            <a:ext cx="1026667" cy="8844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910" y="594780"/>
            <a:ext cx="991111" cy="8266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0580" y="230334"/>
            <a:ext cx="1008889" cy="7777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0154" y="1904535"/>
            <a:ext cx="1053333" cy="91111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7992" y="1582949"/>
            <a:ext cx="1057778" cy="85333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0125" y="2146268"/>
            <a:ext cx="968889" cy="96444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6810" y="1141842"/>
            <a:ext cx="1443977" cy="961201"/>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9593" y="2259948"/>
            <a:ext cx="1075556" cy="88888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5713" y="1746333"/>
            <a:ext cx="973334" cy="6800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1468" y="4163732"/>
            <a:ext cx="1248889" cy="466667"/>
          </a:xfrm>
          <a:prstGeom prst="rect">
            <a:avLst/>
          </a:prstGeom>
        </p:spPr>
      </p:pic>
      <p:sp>
        <p:nvSpPr>
          <p:cNvPr id="14" name="Rectangle 13"/>
          <p:cNvSpPr/>
          <p:nvPr/>
        </p:nvSpPr>
        <p:spPr>
          <a:xfrm>
            <a:off x="3530387" y="4267200"/>
            <a:ext cx="1825423" cy="36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9190" y="3148816"/>
            <a:ext cx="1978143" cy="147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90096" y="4677827"/>
            <a:ext cx="2619628" cy="276999"/>
          </a:xfrm>
          <a:prstGeom prst="rect">
            <a:avLst/>
          </a:prstGeom>
          <a:solidFill>
            <a:schemeClr val="bg1"/>
          </a:solid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DISOBEDIENCE &amp; DELIVERANCE</a:t>
            </a:r>
          </a:p>
        </p:txBody>
      </p:sp>
      <p:sp>
        <p:nvSpPr>
          <p:cNvPr id="15" name="TextBox 14"/>
          <p:cNvSpPr txBox="1"/>
          <p:nvPr/>
        </p:nvSpPr>
        <p:spPr>
          <a:xfrm>
            <a:off x="6425042" y="6148001"/>
            <a:ext cx="744114" cy="276999"/>
          </a:xfrm>
          <a:prstGeom prst="rect">
            <a:avLst/>
          </a:prstGeom>
          <a:noFill/>
        </p:spPr>
        <p:txBody>
          <a:bodyPr wrap="none" rtlCol="0">
            <a:spAutoFit/>
          </a:bodyPr>
          <a:lstStyle/>
          <a:p>
            <a:r>
              <a:rPr lang="en-US" sz="1200" dirty="0">
                <a:solidFill>
                  <a:prstClr val="black"/>
                </a:solidFill>
              </a:rPr>
              <a:t>modified</a:t>
            </a:r>
          </a:p>
        </p:txBody>
      </p:sp>
    </p:spTree>
    <p:extLst>
      <p:ext uri="{BB962C8B-B14F-4D97-AF65-F5344CB8AC3E}">
        <p14:creationId xmlns:p14="http://schemas.microsoft.com/office/powerpoint/2010/main" val="143952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41248"/>
          </a:xfrm>
        </p:spPr>
        <p:txBody>
          <a:bodyPr/>
          <a:lstStyle/>
          <a:p>
            <a:r>
              <a:rPr lang="en-US" sz="5400" b="1" dirty="0" smtClean="0"/>
              <a:t>Transition to New Section</a:t>
            </a:r>
            <a:endParaRPr lang="en-US" dirty="0"/>
          </a:p>
        </p:txBody>
      </p:sp>
      <p:sp>
        <p:nvSpPr>
          <p:cNvPr id="3" name="TextBox 2"/>
          <p:cNvSpPr txBox="1"/>
          <p:nvPr/>
        </p:nvSpPr>
        <p:spPr>
          <a:xfrm>
            <a:off x="510638" y="2149434"/>
            <a:ext cx="7968343" cy="1477328"/>
          </a:xfrm>
          <a:prstGeom prst="rect">
            <a:avLst/>
          </a:prstGeom>
          <a:noFill/>
        </p:spPr>
        <p:txBody>
          <a:bodyPr wrap="square" rtlCol="0">
            <a:spAutoFit/>
          </a:bodyPr>
          <a:lstStyle/>
          <a:p>
            <a:r>
              <a:rPr lang="en-US" dirty="0"/>
              <a:t>After opening each cycle with </a:t>
            </a:r>
            <a:r>
              <a:rPr lang="en-US" b="1" u="sng" dirty="0"/>
              <a:t>“The Israelites did evil in the sight of the Lord,” </a:t>
            </a:r>
            <a:r>
              <a:rPr lang="en-US" dirty="0"/>
              <a:t>the focus has consistently been on how God answers the increasing </a:t>
            </a:r>
            <a:r>
              <a:rPr lang="en-US" dirty="0" err="1"/>
              <a:t>Canaanization</a:t>
            </a:r>
            <a:r>
              <a:rPr lang="en-US" dirty="0"/>
              <a:t> by sending foreign powers to punish them, then raising a deliverer in response to the people’s cries of pain and providing victory for Israel through the deliverer. </a:t>
            </a:r>
          </a:p>
        </p:txBody>
      </p:sp>
      <p:sp>
        <p:nvSpPr>
          <p:cNvPr id="4" name="TextBox 3"/>
          <p:cNvSpPr txBox="1"/>
          <p:nvPr/>
        </p:nvSpPr>
        <p:spPr>
          <a:xfrm>
            <a:off x="380009" y="1640268"/>
            <a:ext cx="7339573" cy="509166"/>
          </a:xfrm>
          <a:prstGeom prst="rect">
            <a:avLst/>
          </a:prstGeom>
        </p:spPr>
        <p:txBody>
          <a:bodyPr vert="horz" anchor="ctr">
            <a:noAutofit/>
          </a:bodyPr>
          <a:lstStyle>
            <a:lvl1pPr>
              <a:spcBef>
                <a:spcPct val="0"/>
              </a:spcBef>
              <a:buNone/>
              <a:defRPr kumimoji="0" sz="5400" b="1"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a:t>The Judges (3:7-16:31)</a:t>
            </a:r>
          </a:p>
        </p:txBody>
      </p:sp>
      <p:sp>
        <p:nvSpPr>
          <p:cNvPr id="6" name="TextBox 5"/>
          <p:cNvSpPr txBox="1"/>
          <p:nvPr/>
        </p:nvSpPr>
        <p:spPr>
          <a:xfrm>
            <a:off x="510638" y="3660409"/>
            <a:ext cx="7339573" cy="509166"/>
          </a:xfrm>
          <a:prstGeom prst="rect">
            <a:avLst/>
          </a:prstGeom>
        </p:spPr>
        <p:txBody>
          <a:bodyPr vert="horz" anchor="ctr">
            <a:noAutofit/>
          </a:bodyPr>
          <a:lstStyle>
            <a:lvl1pPr>
              <a:spcBef>
                <a:spcPct val="0"/>
              </a:spcBef>
              <a:buNone/>
              <a:defRPr kumimoji="0" sz="5400" b="1"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a:t>Cultural Decline (17:1-21:25) </a:t>
            </a:r>
          </a:p>
        </p:txBody>
      </p:sp>
      <p:sp>
        <p:nvSpPr>
          <p:cNvPr id="5" name="TextBox 4"/>
          <p:cNvSpPr txBox="1"/>
          <p:nvPr/>
        </p:nvSpPr>
        <p:spPr>
          <a:xfrm>
            <a:off x="593765" y="4169575"/>
            <a:ext cx="7802088" cy="1200329"/>
          </a:xfrm>
          <a:prstGeom prst="rect">
            <a:avLst/>
          </a:prstGeom>
          <a:noFill/>
        </p:spPr>
        <p:txBody>
          <a:bodyPr wrap="square" rtlCol="0">
            <a:spAutoFit/>
          </a:bodyPr>
          <a:lstStyle/>
          <a:p>
            <a:r>
              <a:rPr lang="en-US" dirty="0"/>
              <a:t>In the following chapters the narrator will offer the reader a series of glimpses at how ordinary Israelites fared in the dark days of the “judges” (governors). The effect will be to confirm the picture of a pervasively and increasingly </a:t>
            </a:r>
            <a:r>
              <a:rPr lang="en-US" dirty="0" err="1"/>
              <a:t>Canaanized</a:t>
            </a:r>
            <a:r>
              <a:rPr lang="en-US" dirty="0"/>
              <a:t> </a:t>
            </a:r>
            <a:r>
              <a:rPr lang="en-US" dirty="0" smtClean="0"/>
              <a:t>society</a:t>
            </a:r>
            <a:endParaRPr lang="en-US" dirty="0"/>
          </a:p>
        </p:txBody>
      </p:sp>
      <p:sp>
        <p:nvSpPr>
          <p:cNvPr id="7" name="TextBox 6"/>
          <p:cNvSpPr txBox="1"/>
          <p:nvPr/>
        </p:nvSpPr>
        <p:spPr>
          <a:xfrm>
            <a:off x="4667003" y="5528191"/>
            <a:ext cx="4503717" cy="1200329"/>
          </a:xfrm>
          <a:prstGeom prst="rect">
            <a:avLst/>
          </a:prstGeom>
          <a:noFill/>
        </p:spPr>
        <p:txBody>
          <a:bodyPr wrap="square" rtlCol="0">
            <a:spAutoFit/>
          </a:bodyPr>
          <a:lstStyle/>
          <a:p>
            <a:r>
              <a:rPr lang="en-US" b="1" dirty="0" smtClean="0"/>
              <a:t>Judges </a:t>
            </a:r>
            <a:r>
              <a:rPr lang="en-US" b="1" dirty="0"/>
              <a:t>21:25(ESV) </a:t>
            </a:r>
            <a:r>
              <a:rPr lang="en-US" b="1" dirty="0" smtClean="0"/>
              <a:t>Crime @ </a:t>
            </a:r>
            <a:r>
              <a:rPr lang="en-US" b="1" dirty="0" err="1" smtClean="0"/>
              <a:t>Gibeah</a:t>
            </a:r>
            <a:r>
              <a:rPr lang="en-US" dirty="0"/>
              <a:t/>
            </a:r>
            <a:br>
              <a:rPr lang="en-US" dirty="0"/>
            </a:br>
            <a:r>
              <a:rPr lang="en-US" baseline="30000" dirty="0"/>
              <a:t>25</a:t>
            </a:r>
            <a:r>
              <a:rPr lang="en-US" dirty="0"/>
              <a:t>In those days there was no king in Israel. </a:t>
            </a:r>
            <a:endParaRPr lang="en-US" dirty="0" smtClean="0"/>
          </a:p>
          <a:p>
            <a:r>
              <a:rPr lang="en-US" dirty="0"/>
              <a:t> </a:t>
            </a:r>
            <a:r>
              <a:rPr lang="en-US" dirty="0" smtClean="0"/>
              <a:t>  Everyone </a:t>
            </a:r>
            <a:r>
              <a:rPr lang="en-US" dirty="0"/>
              <a:t>did what was right in his own </a:t>
            </a:r>
            <a:r>
              <a:rPr lang="en-US" dirty="0" smtClean="0"/>
              <a:t> </a:t>
            </a:r>
          </a:p>
          <a:p>
            <a:r>
              <a:rPr lang="en-US" dirty="0"/>
              <a:t> </a:t>
            </a:r>
            <a:r>
              <a:rPr lang="en-US" dirty="0" smtClean="0"/>
              <a:t>  eyes</a:t>
            </a:r>
            <a:r>
              <a:rPr lang="en-US" dirty="0"/>
              <a:t>.</a:t>
            </a:r>
          </a:p>
        </p:txBody>
      </p:sp>
      <p:sp>
        <p:nvSpPr>
          <p:cNvPr id="8" name="Rectangle 7"/>
          <p:cNvSpPr/>
          <p:nvPr/>
        </p:nvSpPr>
        <p:spPr>
          <a:xfrm>
            <a:off x="273132" y="5528191"/>
            <a:ext cx="4572000" cy="1200329"/>
          </a:xfrm>
          <a:prstGeom prst="rect">
            <a:avLst/>
          </a:prstGeom>
        </p:spPr>
        <p:txBody>
          <a:bodyPr>
            <a:spAutoFit/>
          </a:bodyPr>
          <a:lstStyle/>
          <a:p>
            <a:r>
              <a:rPr lang="en-US" b="1" dirty="0" smtClean="0"/>
              <a:t>Judges </a:t>
            </a:r>
            <a:r>
              <a:rPr lang="en-US" b="1" dirty="0"/>
              <a:t>17:6(ESV) </a:t>
            </a:r>
            <a:r>
              <a:rPr lang="en-US" b="1" dirty="0" smtClean="0"/>
              <a:t>Micah &amp; Danites</a:t>
            </a:r>
            <a:r>
              <a:rPr lang="en-US" dirty="0"/>
              <a:t/>
            </a:r>
            <a:br>
              <a:rPr lang="en-US" dirty="0"/>
            </a:br>
            <a:r>
              <a:rPr lang="en-US" baseline="30000" dirty="0"/>
              <a:t>6</a:t>
            </a:r>
            <a:r>
              <a:rPr lang="en-US" dirty="0"/>
              <a:t>In those days there was no king in Israel. </a:t>
            </a:r>
            <a:endParaRPr lang="en-US" dirty="0" smtClean="0"/>
          </a:p>
          <a:p>
            <a:r>
              <a:rPr lang="en-US" dirty="0"/>
              <a:t> </a:t>
            </a:r>
            <a:r>
              <a:rPr lang="en-US" dirty="0" smtClean="0"/>
              <a:t>Everyone </a:t>
            </a:r>
            <a:r>
              <a:rPr lang="en-US" dirty="0"/>
              <a:t>did what was right in his own </a:t>
            </a:r>
            <a:endParaRPr lang="en-US" dirty="0" smtClean="0"/>
          </a:p>
          <a:p>
            <a:r>
              <a:rPr lang="en-US" dirty="0"/>
              <a:t> </a:t>
            </a:r>
            <a:r>
              <a:rPr lang="en-US" dirty="0" smtClean="0"/>
              <a:t>eyes</a:t>
            </a:r>
            <a:r>
              <a:rPr lang="en-US" dirty="0"/>
              <a:t>. </a:t>
            </a:r>
          </a:p>
        </p:txBody>
      </p:sp>
      <p:sp>
        <p:nvSpPr>
          <p:cNvPr id="9" name="TextBox 8"/>
          <p:cNvSpPr txBox="1"/>
          <p:nvPr/>
        </p:nvSpPr>
        <p:spPr>
          <a:xfrm>
            <a:off x="831273" y="-8075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909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41248"/>
          </a:xfrm>
        </p:spPr>
        <p:txBody>
          <a:bodyPr/>
          <a:lstStyle/>
          <a:p>
            <a:r>
              <a:rPr lang="en-US" sz="5400" b="1" dirty="0" smtClean="0"/>
              <a:t>Transition to New Section</a:t>
            </a:r>
            <a:endParaRPr lang="en-US" dirty="0"/>
          </a:p>
        </p:txBody>
      </p:sp>
      <p:sp>
        <p:nvSpPr>
          <p:cNvPr id="3" name="TextBox 2"/>
          <p:cNvSpPr txBox="1"/>
          <p:nvPr/>
        </p:nvSpPr>
        <p:spPr>
          <a:xfrm>
            <a:off x="510638" y="2149434"/>
            <a:ext cx="7968343" cy="1477328"/>
          </a:xfrm>
          <a:prstGeom prst="rect">
            <a:avLst/>
          </a:prstGeom>
          <a:noFill/>
        </p:spPr>
        <p:txBody>
          <a:bodyPr wrap="square" rtlCol="0">
            <a:spAutoFit/>
          </a:bodyPr>
          <a:lstStyle/>
          <a:p>
            <a:r>
              <a:rPr lang="en-US" dirty="0">
                <a:solidFill>
                  <a:prstClr val="black"/>
                </a:solidFill>
              </a:rPr>
              <a:t>After opening each cycle with </a:t>
            </a:r>
            <a:r>
              <a:rPr lang="en-US" b="1" u="sng" dirty="0">
                <a:solidFill>
                  <a:prstClr val="black"/>
                </a:solidFill>
              </a:rPr>
              <a:t>“The Israelites did evil in the sight of the Lord,” </a:t>
            </a:r>
            <a:r>
              <a:rPr lang="en-US" dirty="0">
                <a:solidFill>
                  <a:prstClr val="black"/>
                </a:solidFill>
              </a:rPr>
              <a:t>the focus has consistently been on how God answers the increasing </a:t>
            </a:r>
            <a:r>
              <a:rPr lang="en-US" dirty="0" err="1">
                <a:solidFill>
                  <a:prstClr val="black"/>
                </a:solidFill>
              </a:rPr>
              <a:t>Canaanization</a:t>
            </a:r>
            <a:r>
              <a:rPr lang="en-US" dirty="0">
                <a:solidFill>
                  <a:prstClr val="black"/>
                </a:solidFill>
              </a:rPr>
              <a:t> by sending foreign powers to punish them, then raising a deliverer in response to the people’s cries of pain and providing victory for Israel through the deliverer. </a:t>
            </a:r>
          </a:p>
        </p:txBody>
      </p:sp>
      <p:sp>
        <p:nvSpPr>
          <p:cNvPr id="4" name="TextBox 3"/>
          <p:cNvSpPr txBox="1"/>
          <p:nvPr/>
        </p:nvSpPr>
        <p:spPr>
          <a:xfrm>
            <a:off x="380009" y="1640268"/>
            <a:ext cx="7339573" cy="509166"/>
          </a:xfrm>
          <a:prstGeom prst="rect">
            <a:avLst/>
          </a:prstGeom>
        </p:spPr>
        <p:txBody>
          <a:bodyPr vert="horz" anchor="ctr">
            <a:noAutofit/>
          </a:bodyPr>
          <a:lstStyle>
            <a:lvl1pPr>
              <a:spcBef>
                <a:spcPct val="0"/>
              </a:spcBef>
              <a:buNone/>
              <a:defRPr kumimoji="0" sz="5400" b="1"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a:solidFill>
                  <a:srgbClr val="4E3B30"/>
                </a:solidFill>
              </a:rPr>
              <a:t>The Judges (3:7-16:31)</a:t>
            </a:r>
          </a:p>
        </p:txBody>
      </p:sp>
      <p:sp>
        <p:nvSpPr>
          <p:cNvPr id="6" name="TextBox 5"/>
          <p:cNvSpPr txBox="1"/>
          <p:nvPr/>
        </p:nvSpPr>
        <p:spPr>
          <a:xfrm>
            <a:off x="510638" y="3660409"/>
            <a:ext cx="7339573" cy="509166"/>
          </a:xfrm>
          <a:prstGeom prst="rect">
            <a:avLst/>
          </a:prstGeom>
        </p:spPr>
        <p:txBody>
          <a:bodyPr vert="horz" anchor="ctr">
            <a:noAutofit/>
          </a:bodyPr>
          <a:lstStyle>
            <a:lvl1pPr>
              <a:spcBef>
                <a:spcPct val="0"/>
              </a:spcBef>
              <a:buNone/>
              <a:defRPr kumimoji="0" sz="5400" b="1"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a:solidFill>
                  <a:srgbClr val="4E3B30"/>
                </a:solidFill>
              </a:rPr>
              <a:t>Cultural Decline (17:1-21:25) </a:t>
            </a:r>
          </a:p>
        </p:txBody>
      </p:sp>
      <p:sp>
        <p:nvSpPr>
          <p:cNvPr id="5" name="TextBox 4"/>
          <p:cNvSpPr txBox="1"/>
          <p:nvPr/>
        </p:nvSpPr>
        <p:spPr>
          <a:xfrm>
            <a:off x="593765" y="4169575"/>
            <a:ext cx="7802088" cy="1200329"/>
          </a:xfrm>
          <a:prstGeom prst="rect">
            <a:avLst/>
          </a:prstGeom>
          <a:noFill/>
        </p:spPr>
        <p:txBody>
          <a:bodyPr wrap="square" rtlCol="0">
            <a:spAutoFit/>
          </a:bodyPr>
          <a:lstStyle/>
          <a:p>
            <a:r>
              <a:rPr lang="en-US" dirty="0">
                <a:solidFill>
                  <a:prstClr val="black"/>
                </a:solidFill>
              </a:rPr>
              <a:t>In the following chapters the narrator will offer the reader a series of glimpses at how ordinary Israelites fared in the dark days of the “judges” (governors). The effect will be to confirm the picture of a pervasively and increasingly </a:t>
            </a:r>
            <a:r>
              <a:rPr lang="en-US" dirty="0" err="1">
                <a:solidFill>
                  <a:prstClr val="black"/>
                </a:solidFill>
              </a:rPr>
              <a:t>Canaanized</a:t>
            </a:r>
            <a:r>
              <a:rPr lang="en-US" dirty="0">
                <a:solidFill>
                  <a:prstClr val="black"/>
                </a:solidFill>
              </a:rPr>
              <a:t> </a:t>
            </a:r>
            <a:r>
              <a:rPr lang="en-US" dirty="0" smtClean="0">
                <a:solidFill>
                  <a:prstClr val="black"/>
                </a:solidFill>
              </a:rPr>
              <a:t>society</a:t>
            </a:r>
            <a:endParaRPr lang="en-US" dirty="0">
              <a:solidFill>
                <a:prstClr val="black"/>
              </a:solidFill>
            </a:endParaRPr>
          </a:p>
        </p:txBody>
      </p:sp>
      <p:sp>
        <p:nvSpPr>
          <p:cNvPr id="7" name="TextBox 6"/>
          <p:cNvSpPr txBox="1"/>
          <p:nvPr/>
        </p:nvSpPr>
        <p:spPr>
          <a:xfrm>
            <a:off x="4667003" y="5528191"/>
            <a:ext cx="4503717" cy="1200329"/>
          </a:xfrm>
          <a:prstGeom prst="rect">
            <a:avLst/>
          </a:prstGeom>
          <a:noFill/>
        </p:spPr>
        <p:txBody>
          <a:bodyPr wrap="square" rtlCol="0">
            <a:spAutoFit/>
          </a:bodyPr>
          <a:lstStyle/>
          <a:p>
            <a:r>
              <a:rPr lang="en-US" b="1" dirty="0" smtClean="0">
                <a:solidFill>
                  <a:prstClr val="black"/>
                </a:solidFill>
              </a:rPr>
              <a:t>Judges </a:t>
            </a:r>
            <a:r>
              <a:rPr lang="en-US" b="1" dirty="0">
                <a:solidFill>
                  <a:prstClr val="black"/>
                </a:solidFill>
              </a:rPr>
              <a:t>21:25(ESV) </a:t>
            </a:r>
            <a:r>
              <a:rPr lang="en-US" b="1" dirty="0" smtClean="0">
                <a:solidFill>
                  <a:prstClr val="black"/>
                </a:solidFill>
              </a:rPr>
              <a:t>Crime @ </a:t>
            </a:r>
            <a:r>
              <a:rPr lang="en-US" b="1" dirty="0" err="1" smtClean="0">
                <a:solidFill>
                  <a:prstClr val="black"/>
                </a:solidFill>
              </a:rPr>
              <a:t>Gibeah</a:t>
            </a:r>
            <a:r>
              <a:rPr lang="en-US" dirty="0">
                <a:solidFill>
                  <a:prstClr val="black"/>
                </a:solidFill>
              </a:rPr>
              <a:t/>
            </a:r>
            <a:br>
              <a:rPr lang="en-US" dirty="0">
                <a:solidFill>
                  <a:prstClr val="black"/>
                </a:solidFill>
              </a:rPr>
            </a:br>
            <a:r>
              <a:rPr lang="en-US" baseline="30000" dirty="0">
                <a:solidFill>
                  <a:prstClr val="black"/>
                </a:solidFill>
              </a:rPr>
              <a:t>25</a:t>
            </a:r>
            <a:r>
              <a:rPr lang="en-US" dirty="0">
                <a:solidFill>
                  <a:prstClr val="black"/>
                </a:solidFill>
              </a:rPr>
              <a:t>In those days there was no king in Israel. </a:t>
            </a:r>
            <a:endParaRPr lang="en-US" dirty="0" smtClean="0">
              <a:solidFill>
                <a:prstClr val="black"/>
              </a:solidFill>
            </a:endParaRPr>
          </a:p>
          <a:p>
            <a:r>
              <a:rPr lang="en-US" dirty="0">
                <a:solidFill>
                  <a:prstClr val="black"/>
                </a:solidFill>
              </a:rPr>
              <a:t> </a:t>
            </a:r>
            <a:r>
              <a:rPr lang="en-US" dirty="0" smtClean="0">
                <a:solidFill>
                  <a:prstClr val="black"/>
                </a:solidFill>
              </a:rPr>
              <a:t>  Everyone </a:t>
            </a:r>
            <a:r>
              <a:rPr lang="en-US" dirty="0">
                <a:solidFill>
                  <a:prstClr val="black"/>
                </a:solidFill>
              </a:rPr>
              <a:t>did what was right in his own </a:t>
            </a:r>
            <a:r>
              <a:rPr lang="en-US" dirty="0" smtClean="0">
                <a:solidFill>
                  <a:prstClr val="black"/>
                </a:solidFill>
              </a:rPr>
              <a:t> </a:t>
            </a:r>
          </a:p>
          <a:p>
            <a:r>
              <a:rPr lang="en-US" dirty="0">
                <a:solidFill>
                  <a:prstClr val="black"/>
                </a:solidFill>
              </a:rPr>
              <a:t> </a:t>
            </a:r>
            <a:r>
              <a:rPr lang="en-US" dirty="0" smtClean="0">
                <a:solidFill>
                  <a:prstClr val="black"/>
                </a:solidFill>
              </a:rPr>
              <a:t>  eyes</a:t>
            </a:r>
            <a:r>
              <a:rPr lang="en-US" dirty="0">
                <a:solidFill>
                  <a:prstClr val="black"/>
                </a:solidFill>
              </a:rPr>
              <a:t>.</a:t>
            </a:r>
          </a:p>
        </p:txBody>
      </p:sp>
      <p:sp>
        <p:nvSpPr>
          <p:cNvPr id="8" name="Rectangle 7"/>
          <p:cNvSpPr/>
          <p:nvPr/>
        </p:nvSpPr>
        <p:spPr>
          <a:xfrm>
            <a:off x="273132" y="5528191"/>
            <a:ext cx="4572000" cy="1200329"/>
          </a:xfrm>
          <a:prstGeom prst="rect">
            <a:avLst/>
          </a:prstGeom>
        </p:spPr>
        <p:txBody>
          <a:bodyPr>
            <a:spAutoFit/>
          </a:bodyPr>
          <a:lstStyle/>
          <a:p>
            <a:r>
              <a:rPr lang="en-US" b="1" dirty="0" smtClean="0">
                <a:solidFill>
                  <a:prstClr val="black"/>
                </a:solidFill>
              </a:rPr>
              <a:t>Judges </a:t>
            </a:r>
            <a:r>
              <a:rPr lang="en-US" b="1" dirty="0">
                <a:solidFill>
                  <a:prstClr val="black"/>
                </a:solidFill>
              </a:rPr>
              <a:t>17:6(ESV) </a:t>
            </a:r>
            <a:r>
              <a:rPr lang="en-US" b="1" dirty="0" smtClean="0">
                <a:solidFill>
                  <a:prstClr val="black"/>
                </a:solidFill>
              </a:rPr>
              <a:t>Micah &amp; Danites</a:t>
            </a:r>
            <a:r>
              <a:rPr lang="en-US" dirty="0">
                <a:solidFill>
                  <a:prstClr val="black"/>
                </a:solidFill>
              </a:rPr>
              <a:t/>
            </a:r>
            <a:br>
              <a:rPr lang="en-US" dirty="0">
                <a:solidFill>
                  <a:prstClr val="black"/>
                </a:solidFill>
              </a:rPr>
            </a:br>
            <a:r>
              <a:rPr lang="en-US" baseline="30000" dirty="0">
                <a:solidFill>
                  <a:prstClr val="black"/>
                </a:solidFill>
              </a:rPr>
              <a:t>6</a:t>
            </a:r>
            <a:r>
              <a:rPr lang="en-US" dirty="0">
                <a:solidFill>
                  <a:prstClr val="black"/>
                </a:solidFill>
              </a:rPr>
              <a:t>In those days there was no king in Israel. </a:t>
            </a:r>
            <a:endParaRPr lang="en-US" dirty="0" smtClean="0">
              <a:solidFill>
                <a:prstClr val="black"/>
              </a:solidFill>
            </a:endParaRPr>
          </a:p>
          <a:p>
            <a:r>
              <a:rPr lang="en-US" dirty="0">
                <a:solidFill>
                  <a:prstClr val="black"/>
                </a:solidFill>
              </a:rPr>
              <a:t> </a:t>
            </a:r>
            <a:r>
              <a:rPr lang="en-US" dirty="0" smtClean="0">
                <a:solidFill>
                  <a:prstClr val="black"/>
                </a:solidFill>
              </a:rPr>
              <a:t>Everyone </a:t>
            </a:r>
            <a:r>
              <a:rPr lang="en-US" dirty="0">
                <a:solidFill>
                  <a:prstClr val="black"/>
                </a:solidFill>
              </a:rPr>
              <a:t>did what was right in his own </a:t>
            </a:r>
            <a:endParaRPr lang="en-US" dirty="0" smtClean="0">
              <a:solidFill>
                <a:prstClr val="black"/>
              </a:solidFill>
            </a:endParaRPr>
          </a:p>
          <a:p>
            <a:r>
              <a:rPr lang="en-US" dirty="0">
                <a:solidFill>
                  <a:prstClr val="black"/>
                </a:solidFill>
              </a:rPr>
              <a:t> </a:t>
            </a:r>
            <a:r>
              <a:rPr lang="en-US" dirty="0" smtClean="0">
                <a:solidFill>
                  <a:prstClr val="black"/>
                </a:solidFill>
              </a:rPr>
              <a:t>eyes</a:t>
            </a:r>
            <a:r>
              <a:rPr lang="en-US" dirty="0">
                <a:solidFill>
                  <a:prstClr val="black"/>
                </a:solidFill>
              </a:rPr>
              <a:t>. </a:t>
            </a:r>
          </a:p>
        </p:txBody>
      </p:sp>
      <p:sp>
        <p:nvSpPr>
          <p:cNvPr id="9" name="TextBox 8"/>
          <p:cNvSpPr txBox="1"/>
          <p:nvPr/>
        </p:nvSpPr>
        <p:spPr>
          <a:xfrm>
            <a:off x="831273" y="-807522"/>
            <a:ext cx="184731"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831273" y="5528190"/>
            <a:ext cx="7577079" cy="1200329"/>
          </a:xfrm>
          <a:prstGeom prst="rect">
            <a:avLst/>
          </a:prstGeom>
          <a:solidFill>
            <a:schemeClr val="accent1">
              <a:lumMod val="40000"/>
              <a:lumOff val="60000"/>
            </a:schemeClr>
          </a:solidFill>
        </p:spPr>
        <p:txBody>
          <a:bodyPr wrap="square" rtlCol="0">
            <a:spAutoFit/>
          </a:bodyPr>
          <a:lstStyle/>
          <a:p>
            <a:r>
              <a:rPr lang="en-US" b="1" dirty="0" smtClean="0">
                <a:solidFill>
                  <a:prstClr val="black"/>
                </a:solidFill>
              </a:rPr>
              <a:t>1 </a:t>
            </a:r>
            <a:r>
              <a:rPr lang="en-US" b="1" dirty="0">
                <a:solidFill>
                  <a:prstClr val="black"/>
                </a:solidFill>
              </a:rPr>
              <a:t>Samuel 8:7(ESV) </a:t>
            </a:r>
            <a:r>
              <a:rPr lang="en-US" dirty="0">
                <a:solidFill>
                  <a:prstClr val="black"/>
                </a:solidFill>
              </a:rPr>
              <a:t/>
            </a:r>
            <a:br>
              <a:rPr lang="en-US" dirty="0">
                <a:solidFill>
                  <a:prstClr val="black"/>
                </a:solidFill>
              </a:rPr>
            </a:br>
            <a:r>
              <a:rPr lang="en-US" baseline="30000" dirty="0">
                <a:solidFill>
                  <a:prstClr val="black"/>
                </a:solidFill>
              </a:rPr>
              <a:t>7</a:t>
            </a:r>
            <a:r>
              <a:rPr lang="en-US" dirty="0">
                <a:solidFill>
                  <a:prstClr val="black"/>
                </a:solidFill>
              </a:rPr>
              <a:t>And the Lord said to Samuel, “Obey the voice of the people in all that they say to you, for they have not rejected you, but they have rejected me from being king over them.  </a:t>
            </a:r>
          </a:p>
        </p:txBody>
      </p:sp>
    </p:spTree>
    <p:extLst>
      <p:ext uri="{BB962C8B-B14F-4D97-AF65-F5344CB8AC3E}">
        <p14:creationId xmlns:p14="http://schemas.microsoft.com/office/powerpoint/2010/main" val="1633358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391" y="122755"/>
            <a:ext cx="8609610" cy="6555641"/>
          </a:xfrm>
          <a:prstGeom prst="rect">
            <a:avLst/>
          </a:prstGeom>
          <a:noFill/>
        </p:spPr>
        <p:txBody>
          <a:bodyPr wrap="square" rtlCol="0">
            <a:spAutoFit/>
          </a:bodyPr>
          <a:lstStyle/>
          <a:p>
            <a:pPr marL="342900" indent="-342900">
              <a:buFont typeface="+mj-lt"/>
              <a:buAutoNum type="arabicPeriod"/>
            </a:pPr>
            <a:r>
              <a:rPr lang="en-US" sz="2000" dirty="0"/>
              <a:t>Both tribes, Dan and </a:t>
            </a:r>
            <a:r>
              <a:rPr lang="en-US" sz="2000" dirty="0" smtClean="0"/>
              <a:t>Benjamin, </a:t>
            </a:r>
            <a:r>
              <a:rPr lang="en-US" sz="2000" dirty="0"/>
              <a:t>were assigned territory in Israel’s heartland, between Judah and </a:t>
            </a:r>
            <a:r>
              <a:rPr lang="en-US" sz="2000" dirty="0" smtClean="0"/>
              <a:t>Ephraim</a:t>
            </a:r>
          </a:p>
          <a:p>
            <a:pPr marL="342900" indent="-342900">
              <a:buFont typeface="+mj-lt"/>
              <a:buAutoNum type="arabicPeriod"/>
            </a:pPr>
            <a:r>
              <a:rPr lang="en-US" sz="2000" dirty="0"/>
              <a:t>Both tribes found themselves in dire </a:t>
            </a:r>
            <a:r>
              <a:rPr lang="en-US" sz="2000" dirty="0" smtClean="0"/>
              <a:t>straights</a:t>
            </a:r>
          </a:p>
          <a:p>
            <a:pPr marL="914400" lvl="1" indent="-457200">
              <a:buFont typeface="+mj-lt"/>
              <a:buAutoNum type="alphaLcParenR"/>
            </a:pPr>
            <a:r>
              <a:rPr lang="en-US" sz="2000" dirty="0"/>
              <a:t>tribe of Dan had been unable to occupy the territory </a:t>
            </a:r>
            <a:r>
              <a:rPr lang="en-US" sz="2000" dirty="0" smtClean="0"/>
              <a:t>allotted</a:t>
            </a:r>
          </a:p>
          <a:p>
            <a:pPr marL="914400" lvl="1" indent="-457200">
              <a:buFont typeface="+mj-lt"/>
              <a:buAutoNum type="alphaLcParenR"/>
            </a:pPr>
            <a:r>
              <a:rPr lang="en-US" sz="2000" dirty="0"/>
              <a:t>tribe of Benjamin incurred the hostility of the rest of the </a:t>
            </a:r>
            <a:r>
              <a:rPr lang="en-US" sz="2000" dirty="0" smtClean="0"/>
              <a:t>nation</a:t>
            </a:r>
          </a:p>
          <a:p>
            <a:pPr marL="457200" indent="-457200">
              <a:buFont typeface="+mj-lt"/>
              <a:buAutoNum type="arabicPeriod"/>
            </a:pPr>
            <a:r>
              <a:rPr lang="en-US" sz="2000" dirty="0" smtClean="0"/>
              <a:t>Both </a:t>
            </a:r>
            <a:r>
              <a:rPr lang="en-US" sz="2000" dirty="0"/>
              <a:t>accounts the crisis </a:t>
            </a:r>
            <a:r>
              <a:rPr lang="en-US" sz="2000" dirty="0" smtClean="0"/>
              <a:t>precipitated </a:t>
            </a:r>
            <a:r>
              <a:rPr lang="en-US" sz="2000" dirty="0"/>
              <a:t>by </a:t>
            </a:r>
            <a:r>
              <a:rPr lang="en-US" sz="2000" dirty="0" smtClean="0"/>
              <a:t>a </a:t>
            </a:r>
            <a:r>
              <a:rPr lang="en-US" sz="2000" dirty="0"/>
              <a:t>nameless Levite</a:t>
            </a:r>
            <a:r>
              <a:rPr lang="en-US" sz="2000" dirty="0" smtClean="0"/>
              <a:t>.</a:t>
            </a:r>
          </a:p>
          <a:p>
            <a:pPr marL="457200" indent="-457200">
              <a:buFont typeface="+mj-lt"/>
              <a:buAutoNum type="arabicPeriod"/>
            </a:pPr>
            <a:r>
              <a:rPr lang="en-US" sz="2000" dirty="0"/>
              <a:t>In both accounts the Levite had a Bethlehem-Judah </a:t>
            </a:r>
            <a:r>
              <a:rPr lang="en-US" sz="2000" dirty="0" smtClean="0"/>
              <a:t>connection</a:t>
            </a:r>
          </a:p>
          <a:p>
            <a:pPr marL="914400" lvl="1" indent="-457200">
              <a:buFont typeface="+mj-lt"/>
              <a:buAutoNum type="alphaLcParenR"/>
            </a:pPr>
            <a:r>
              <a:rPr lang="en-US" sz="2000" dirty="0"/>
              <a:t>first Levite came from Bethlehem-Judah (17:7–8</a:t>
            </a:r>
            <a:r>
              <a:rPr lang="en-US" sz="2000" dirty="0" smtClean="0"/>
              <a:t>)</a:t>
            </a:r>
          </a:p>
          <a:p>
            <a:pPr marL="914400" lvl="1" indent="-457200">
              <a:buFont typeface="+mj-lt"/>
              <a:buAutoNum type="alphaLcParenR"/>
            </a:pPr>
            <a:r>
              <a:rPr lang="en-US" sz="2000" dirty="0"/>
              <a:t>second traveled to Bethlehem-Judah (19:1–2).</a:t>
            </a:r>
          </a:p>
          <a:p>
            <a:pPr marL="457200" indent="-457200">
              <a:buFont typeface="+mj-lt"/>
              <a:buAutoNum type="arabicPeriod"/>
            </a:pPr>
            <a:r>
              <a:rPr lang="en-US" sz="2000" dirty="0"/>
              <a:t>Both Levites had connections with Mount Ephraim</a:t>
            </a:r>
            <a:r>
              <a:rPr lang="en-US" sz="2000" dirty="0" smtClean="0"/>
              <a:t>.</a:t>
            </a:r>
          </a:p>
          <a:p>
            <a:pPr marL="914400" lvl="1" indent="-457200">
              <a:buFont typeface="+mj-lt"/>
              <a:buAutoNum type="alphaLcParenR"/>
            </a:pPr>
            <a:r>
              <a:rPr lang="en-US" sz="2000" dirty="0"/>
              <a:t>first Levite ended </a:t>
            </a:r>
            <a:r>
              <a:rPr lang="en-US" sz="2000" dirty="0" smtClean="0"/>
              <a:t>at household </a:t>
            </a:r>
            <a:r>
              <a:rPr lang="en-US" sz="2000" dirty="0"/>
              <a:t>of </a:t>
            </a:r>
            <a:r>
              <a:rPr lang="en-US" sz="2000" dirty="0" smtClean="0"/>
              <a:t>Micah</a:t>
            </a:r>
            <a:r>
              <a:rPr lang="en-US" sz="2000" dirty="0"/>
              <a:t> </a:t>
            </a:r>
            <a:r>
              <a:rPr lang="en-US" sz="2000" dirty="0" smtClean="0"/>
              <a:t>at Mt </a:t>
            </a:r>
            <a:r>
              <a:rPr lang="en-US" sz="2000" dirty="0"/>
              <a:t>Ephraim (17:1</a:t>
            </a:r>
            <a:r>
              <a:rPr lang="en-US" sz="2000" dirty="0" smtClean="0"/>
              <a:t>)</a:t>
            </a:r>
          </a:p>
          <a:p>
            <a:pPr marL="914400" lvl="1" indent="-457200">
              <a:buFont typeface="+mj-lt"/>
              <a:buAutoNum type="alphaLcParenR"/>
            </a:pPr>
            <a:r>
              <a:rPr lang="en-US" sz="2000" dirty="0"/>
              <a:t>second actually lived in this region (19:1).</a:t>
            </a:r>
          </a:p>
          <a:p>
            <a:pPr marL="457200" indent="-457200">
              <a:buFont typeface="+mj-lt"/>
              <a:buAutoNum type="arabicPeriod"/>
            </a:pPr>
            <a:r>
              <a:rPr lang="en-US" sz="2000" dirty="0"/>
              <a:t>Both accounts involved priestly characters inquiring of God concerning the outcome of a proposed </a:t>
            </a:r>
            <a:r>
              <a:rPr lang="en-US" sz="2000" dirty="0" smtClean="0"/>
              <a:t>plan </a:t>
            </a:r>
            <a:r>
              <a:rPr lang="en-US" sz="2000" dirty="0"/>
              <a:t>(18:5–6; 20:27–28</a:t>
            </a:r>
            <a:r>
              <a:rPr lang="en-US" sz="2000" dirty="0" smtClean="0"/>
              <a:t>).</a:t>
            </a:r>
          </a:p>
          <a:p>
            <a:pPr marL="457200" indent="-457200">
              <a:buFont typeface="+mj-lt"/>
              <a:buAutoNum type="arabicPeriod"/>
            </a:pPr>
            <a:r>
              <a:rPr lang="en-US" sz="2000" dirty="0"/>
              <a:t>Both accounts </a:t>
            </a:r>
            <a:r>
              <a:rPr lang="en-US" sz="2000" dirty="0" smtClean="0"/>
              <a:t>reference Shiloh</a:t>
            </a:r>
            <a:r>
              <a:rPr lang="en-US" sz="2000" dirty="0"/>
              <a:t>. Judges 18:31 </a:t>
            </a:r>
            <a:r>
              <a:rPr lang="en-US" sz="2000" dirty="0" smtClean="0"/>
              <a:t>notes Danites </a:t>
            </a:r>
            <a:r>
              <a:rPr lang="en-US" sz="2000" dirty="0"/>
              <a:t>continued to use Micah’s idols as long as the tabernacle was at Shiloh; in 21:19–24 </a:t>
            </a:r>
            <a:r>
              <a:rPr lang="en-US" sz="2000" dirty="0" smtClean="0"/>
              <a:t>describes </a:t>
            </a:r>
            <a:r>
              <a:rPr lang="en-US" sz="2000" dirty="0"/>
              <a:t>an event that took place at Shiloh.</a:t>
            </a:r>
          </a:p>
          <a:p>
            <a:pPr marL="457200" indent="-457200">
              <a:buFont typeface="+mj-lt"/>
              <a:buAutoNum type="arabicPeriod"/>
            </a:pPr>
            <a:r>
              <a:rPr lang="en-US" sz="2000" dirty="0"/>
              <a:t>both accounts military contingents consisting of six hundred men played a critical role (18:11, 16–25, 25; 20:47; 21:7, 12, 14, 16–17, 23).</a:t>
            </a:r>
          </a:p>
          <a:p>
            <a:pPr marL="457200" indent="-457200">
              <a:buFont typeface="+mj-lt"/>
              <a:buAutoNum type="arabicPeriod"/>
            </a:pPr>
            <a:r>
              <a:rPr lang="en-US" sz="2000" dirty="0"/>
              <a:t>Both accounts are punctuated by variations of the refrain “In those days Israel had no king” (17:6; 18:1; 19:1; 21:25</a:t>
            </a:r>
            <a:r>
              <a:rPr lang="en-US" sz="2000" dirty="0" smtClean="0"/>
              <a:t>).</a:t>
            </a:r>
            <a:endParaRPr lang="en-US" sz="2000" dirty="0"/>
          </a:p>
        </p:txBody>
      </p:sp>
    </p:spTree>
    <p:extLst>
      <p:ext uri="{BB962C8B-B14F-4D97-AF65-F5344CB8AC3E}">
        <p14:creationId xmlns:p14="http://schemas.microsoft.com/office/powerpoint/2010/main" val="232184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anim calcmode="lin" valueType="num">
                                      <p:cBhvr additive="base">
                                        <p:cTn id="7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4" end="14"/>
                                            </p:txEl>
                                          </p:spTgt>
                                        </p:tgtEl>
                                        <p:attrNameLst>
                                          <p:attrName>style.visibility</p:attrName>
                                        </p:attrNameLst>
                                      </p:cBhvr>
                                      <p:to>
                                        <p:strVal val="visible"/>
                                      </p:to>
                                    </p:set>
                                    <p:anim calcmode="lin" valueType="num">
                                      <p:cBhvr additive="base">
                                        <p:cTn id="7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1"/>
            <a:ext cx="912306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5" name="Rectangle 134"/>
          <p:cNvSpPr/>
          <p:nvPr/>
        </p:nvSpPr>
        <p:spPr>
          <a:xfrm>
            <a:off x="-2654" y="5865448"/>
            <a:ext cx="9144000" cy="89329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 name="Straight Connector 54"/>
          <p:cNvCxnSpPr/>
          <p:nvPr/>
        </p:nvCxnSpPr>
        <p:spPr>
          <a:xfrm flipH="1">
            <a:off x="-1" y="1422047"/>
            <a:ext cx="3503476" cy="76159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444795" y="1438176"/>
            <a:ext cx="4678286" cy="7454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 y="2183645"/>
            <a:ext cx="914400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364603" y="767478"/>
            <a:ext cx="998991" cy="353943"/>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2166-1859 BC</a:t>
            </a:r>
          </a:p>
          <a:p>
            <a:pPr algn="ctr"/>
            <a:r>
              <a:rPr lang="en-US" sz="1100" b="1" dirty="0">
                <a:solidFill>
                  <a:prstClr val="black"/>
                </a:solidFill>
                <a:latin typeface="Arial" panose="020B0604020202020204" pitchFamily="34" charset="0"/>
                <a:cs typeface="Arial" panose="020B0604020202020204" pitchFamily="34" charset="0"/>
              </a:rPr>
              <a:t>3-Patriarchs</a:t>
            </a:r>
          </a:p>
        </p:txBody>
      </p:sp>
      <p:sp>
        <p:nvSpPr>
          <p:cNvPr id="33" name="TextBox 32"/>
          <p:cNvSpPr txBox="1"/>
          <p:nvPr/>
        </p:nvSpPr>
        <p:spPr>
          <a:xfrm>
            <a:off x="2339420" y="602585"/>
            <a:ext cx="1099980"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1445-1405 BC</a:t>
            </a:r>
          </a:p>
          <a:p>
            <a:pPr algn="ctr"/>
            <a:r>
              <a:rPr lang="en-US" sz="1100" b="1" dirty="0">
                <a:solidFill>
                  <a:prstClr val="black"/>
                </a:solidFill>
                <a:latin typeface="Arial" panose="020B0604020202020204" pitchFamily="34" charset="0"/>
                <a:cs typeface="Arial" panose="020B0604020202020204" pitchFamily="34" charset="0"/>
              </a:rPr>
              <a:t>5-Wilderness </a:t>
            </a:r>
          </a:p>
          <a:p>
            <a:pPr algn="ctr"/>
            <a:r>
              <a:rPr lang="en-US" sz="1100" b="1" dirty="0">
                <a:solidFill>
                  <a:prstClr val="black"/>
                </a:solidFill>
                <a:latin typeface="Arial" panose="020B0604020202020204" pitchFamily="34" charset="0"/>
                <a:cs typeface="Arial" panose="020B0604020202020204" pitchFamily="34" charset="0"/>
              </a:rPr>
              <a:t>Wanderings</a:t>
            </a:r>
          </a:p>
        </p:txBody>
      </p:sp>
      <p:sp>
        <p:nvSpPr>
          <p:cNvPr id="35" name="TextBox 34"/>
          <p:cNvSpPr txBox="1"/>
          <p:nvPr/>
        </p:nvSpPr>
        <p:spPr>
          <a:xfrm>
            <a:off x="3503475" y="767478"/>
            <a:ext cx="928459" cy="353943"/>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1380-1050 BC</a:t>
            </a:r>
          </a:p>
          <a:p>
            <a:pPr algn="ctr"/>
            <a:r>
              <a:rPr lang="en-US" sz="1100" b="1" dirty="0">
                <a:solidFill>
                  <a:prstClr val="black"/>
                </a:solidFill>
                <a:latin typeface="Arial" panose="020B0604020202020204" pitchFamily="34" charset="0"/>
                <a:cs typeface="Arial" panose="020B0604020202020204" pitchFamily="34" charset="0"/>
              </a:rPr>
              <a:t>7-Judges</a:t>
            </a:r>
          </a:p>
        </p:txBody>
      </p:sp>
      <p:sp>
        <p:nvSpPr>
          <p:cNvPr id="37" name="TextBox 36"/>
          <p:cNvSpPr txBox="1"/>
          <p:nvPr/>
        </p:nvSpPr>
        <p:spPr>
          <a:xfrm>
            <a:off x="4856053" y="589442"/>
            <a:ext cx="857927"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931-722 BC</a:t>
            </a:r>
          </a:p>
          <a:p>
            <a:pPr algn="ctr"/>
            <a:r>
              <a:rPr lang="en-US" sz="1100" b="1" dirty="0">
                <a:solidFill>
                  <a:prstClr val="black"/>
                </a:solidFill>
                <a:latin typeface="Arial" panose="020B0604020202020204" pitchFamily="34" charset="0"/>
                <a:cs typeface="Arial" panose="020B0604020202020204" pitchFamily="34" charset="0"/>
              </a:rPr>
              <a:t>9-Divided </a:t>
            </a:r>
          </a:p>
          <a:p>
            <a:pPr algn="ctr"/>
            <a:r>
              <a:rPr lang="en-US" sz="1100" b="1" dirty="0">
                <a:solidFill>
                  <a:prstClr val="black"/>
                </a:solidFill>
                <a:latin typeface="Arial" panose="020B0604020202020204" pitchFamily="34" charset="0"/>
                <a:cs typeface="Arial" panose="020B0604020202020204" pitchFamily="34" charset="0"/>
              </a:rPr>
              <a:t>Kingdom</a:t>
            </a:r>
          </a:p>
        </p:txBody>
      </p:sp>
      <p:sp>
        <p:nvSpPr>
          <p:cNvPr id="39" name="TextBox 38"/>
          <p:cNvSpPr txBox="1"/>
          <p:nvPr/>
        </p:nvSpPr>
        <p:spPr>
          <a:xfrm>
            <a:off x="5754601" y="596256"/>
            <a:ext cx="1149674"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605-538 BC</a:t>
            </a:r>
          </a:p>
          <a:p>
            <a:pPr algn="ctr"/>
            <a:r>
              <a:rPr lang="en-US" sz="1100" b="1" dirty="0">
                <a:solidFill>
                  <a:prstClr val="black"/>
                </a:solidFill>
                <a:latin typeface="Arial" panose="020B0604020202020204" pitchFamily="34" charset="0"/>
                <a:cs typeface="Arial" panose="020B0604020202020204" pitchFamily="34" charset="0"/>
              </a:rPr>
              <a:t>11-Babylonian</a:t>
            </a:r>
          </a:p>
          <a:p>
            <a:pPr algn="ctr"/>
            <a:r>
              <a:rPr lang="en-US" sz="1100" b="1" dirty="0">
                <a:solidFill>
                  <a:prstClr val="black"/>
                </a:solidFill>
                <a:latin typeface="Arial" panose="020B0604020202020204" pitchFamily="34" charset="0"/>
                <a:cs typeface="Arial" panose="020B0604020202020204" pitchFamily="34" charset="0"/>
              </a:rPr>
              <a:t>Captivity</a:t>
            </a:r>
          </a:p>
        </p:txBody>
      </p:sp>
      <p:sp>
        <p:nvSpPr>
          <p:cNvPr id="41" name="TextBox 40"/>
          <p:cNvSpPr txBox="1"/>
          <p:nvPr/>
        </p:nvSpPr>
        <p:spPr>
          <a:xfrm>
            <a:off x="6988826" y="641891"/>
            <a:ext cx="1281120" cy="477054"/>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444 BC - ~4 BC</a:t>
            </a:r>
          </a:p>
          <a:p>
            <a:pPr algn="ctr"/>
            <a:r>
              <a:rPr lang="en-US" sz="1100" b="1" dirty="0">
                <a:solidFill>
                  <a:prstClr val="black"/>
                </a:solidFill>
                <a:latin typeface="Arial" panose="020B0604020202020204" pitchFamily="34" charset="0"/>
                <a:cs typeface="Arial" panose="020B0604020202020204" pitchFamily="34" charset="0"/>
              </a:rPr>
              <a:t>The Silent Years</a:t>
            </a:r>
          </a:p>
          <a:p>
            <a:pPr algn="ctr"/>
            <a:r>
              <a:rPr lang="en-US" sz="800" dirty="0">
                <a:solidFill>
                  <a:prstClr val="black"/>
                </a:solidFill>
                <a:latin typeface="Arial" panose="020B0604020202020204" pitchFamily="34" charset="0"/>
                <a:cs typeface="Arial" panose="020B0604020202020204" pitchFamily="34" charset="0"/>
              </a:rPr>
              <a:t>(Intertestamental)</a:t>
            </a:r>
          </a:p>
        </p:txBody>
      </p:sp>
      <p:sp>
        <p:nvSpPr>
          <p:cNvPr id="43" name="TextBox 42"/>
          <p:cNvSpPr txBox="1"/>
          <p:nvPr/>
        </p:nvSpPr>
        <p:spPr>
          <a:xfrm>
            <a:off x="7925955" y="1494179"/>
            <a:ext cx="889987"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Life of</a:t>
            </a:r>
          </a:p>
          <a:p>
            <a:pPr algn="ctr"/>
            <a:r>
              <a:rPr lang="en-US" sz="1100" b="1" dirty="0">
                <a:solidFill>
                  <a:prstClr val="black"/>
                </a:solidFill>
                <a:latin typeface="Arial" panose="020B0604020202020204" pitchFamily="34" charset="0"/>
                <a:cs typeface="Arial" panose="020B0604020202020204" pitchFamily="34" charset="0"/>
              </a:rPr>
              <a:t>Christ</a:t>
            </a:r>
          </a:p>
          <a:p>
            <a:pPr algn="ctr"/>
            <a:r>
              <a:rPr lang="en-US" sz="900" dirty="0">
                <a:solidFill>
                  <a:prstClr val="black"/>
                </a:solidFill>
                <a:latin typeface="Arial" panose="020B0604020202020204" pitchFamily="34" charset="0"/>
                <a:cs typeface="Arial" panose="020B0604020202020204" pitchFamily="34" charset="0"/>
              </a:rPr>
              <a:t>4 BC – 30 AD</a:t>
            </a:r>
          </a:p>
        </p:txBody>
      </p:sp>
      <p:sp>
        <p:nvSpPr>
          <p:cNvPr id="44" name="TextBox 43"/>
          <p:cNvSpPr txBox="1"/>
          <p:nvPr/>
        </p:nvSpPr>
        <p:spPr>
          <a:xfrm>
            <a:off x="8152974" y="602585"/>
            <a:ext cx="970137" cy="523220"/>
          </a:xfrm>
          <a:prstGeom prst="rect">
            <a:avLst/>
          </a:prstGeom>
          <a:noFill/>
        </p:spPr>
        <p:txBody>
          <a:bodyPr wrap="none" bIns="0" rtlCol="0">
            <a:spAutoFit/>
          </a:bodyPr>
          <a:lstStyle/>
          <a:p>
            <a:pPr algn="ctr"/>
            <a:r>
              <a:rPr lang="en-US" sz="900" dirty="0">
                <a:solidFill>
                  <a:prstClr val="black"/>
                </a:solidFill>
                <a:latin typeface="Arial" panose="020B0604020202020204" pitchFamily="34" charset="0"/>
                <a:cs typeface="Arial" panose="020B0604020202020204" pitchFamily="34" charset="0"/>
              </a:rPr>
              <a:t>30-90 AD</a:t>
            </a:r>
          </a:p>
          <a:p>
            <a:pPr algn="ctr"/>
            <a:r>
              <a:rPr lang="en-US" sz="1100" b="1" dirty="0">
                <a:solidFill>
                  <a:prstClr val="black"/>
                </a:solidFill>
                <a:latin typeface="Arial" panose="020B0604020202020204" pitchFamily="34" charset="0"/>
                <a:cs typeface="Arial" panose="020B0604020202020204" pitchFamily="34" charset="0"/>
              </a:rPr>
              <a:t>The Church</a:t>
            </a:r>
          </a:p>
          <a:p>
            <a:pPr algn="ctr"/>
            <a:r>
              <a:rPr lang="en-US" sz="1100" b="1" dirty="0">
                <a:solidFill>
                  <a:prstClr val="black"/>
                </a:solidFill>
                <a:latin typeface="Arial" panose="020B0604020202020204" pitchFamily="34" charset="0"/>
                <a:cs typeface="Arial" panose="020B0604020202020204" pitchFamily="34" charset="0"/>
              </a:rPr>
              <a:t>NT Era</a:t>
            </a:r>
          </a:p>
        </p:txBody>
      </p:sp>
      <p:sp>
        <p:nvSpPr>
          <p:cNvPr id="14" name="TextBox 13"/>
          <p:cNvSpPr txBox="1"/>
          <p:nvPr/>
        </p:nvSpPr>
        <p:spPr>
          <a:xfrm>
            <a:off x="79497" y="6556075"/>
            <a:ext cx="4215146" cy="230832"/>
          </a:xfrm>
          <a:prstGeom prst="rect">
            <a:avLst/>
          </a:prstGeom>
          <a:noFill/>
        </p:spPr>
        <p:txBody>
          <a:bodyPr wrap="square" rtlCol="0">
            <a:spAutoFit/>
          </a:bodyPr>
          <a:lstStyle/>
          <a:p>
            <a:r>
              <a:rPr lang="en-US" sz="900" dirty="0">
                <a:solidFill>
                  <a:prstClr val="black"/>
                </a:solidFill>
              </a:rPr>
              <a:t>Based on Graphics from Marc Hinds &amp; Zondervan Pictorial Encyclopedia of the Bible</a:t>
            </a:r>
          </a:p>
        </p:txBody>
      </p:sp>
      <p:grpSp>
        <p:nvGrpSpPr>
          <p:cNvPr id="74" name="Group 73"/>
          <p:cNvGrpSpPr/>
          <p:nvPr/>
        </p:nvGrpSpPr>
        <p:grpSpPr>
          <a:xfrm>
            <a:off x="6" y="3939012"/>
            <a:ext cx="2723169" cy="444001"/>
            <a:chOff x="0" y="4269938"/>
            <a:chExt cx="2723169" cy="444001"/>
          </a:xfrm>
        </p:grpSpPr>
        <p:cxnSp>
          <p:nvCxnSpPr>
            <p:cNvPr id="42" name="Straight Connector 41"/>
            <p:cNvCxnSpPr/>
            <p:nvPr/>
          </p:nvCxnSpPr>
          <p:spPr>
            <a:xfrm>
              <a:off x="0" y="4269938"/>
              <a:ext cx="2723169"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12280" y="4332939"/>
              <a:ext cx="678611" cy="372374"/>
              <a:chOff x="152400" y="4495800"/>
              <a:chExt cx="762000" cy="381000"/>
            </a:xfrm>
          </p:grpSpPr>
          <p:sp>
            <p:nvSpPr>
              <p:cNvPr id="46" name="TextBox 45"/>
              <p:cNvSpPr txBox="1"/>
              <p:nvPr/>
            </p:nvSpPr>
            <p:spPr>
              <a:xfrm>
                <a:off x="152400" y="4495800"/>
                <a:ext cx="762000" cy="314907"/>
              </a:xfrm>
              <a:prstGeom prst="rect">
                <a:avLst/>
              </a:prstGeom>
              <a:noFill/>
            </p:spPr>
            <p:txBody>
              <a:bodyPr wrap="square" rtlCol="0">
                <a:spAutoFit/>
              </a:bodyPr>
              <a:lstStyle/>
              <a:p>
                <a:pPr algn="ctr"/>
                <a:r>
                  <a:rPr lang="en-US" sz="1400" dirty="0">
                    <a:solidFill>
                      <a:prstClr val="black"/>
                    </a:solidFill>
                  </a:rPr>
                  <a:t>Saul</a:t>
                </a:r>
              </a:p>
            </p:txBody>
          </p:sp>
          <p:sp>
            <p:nvSpPr>
              <p:cNvPr id="47" name="Rounded Rectangle 46"/>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nvGrpSpPr>
            <p:cNvPr id="48" name="Group 47"/>
            <p:cNvGrpSpPr/>
            <p:nvPr/>
          </p:nvGrpSpPr>
          <p:grpSpPr>
            <a:xfrm>
              <a:off x="907211" y="4332939"/>
              <a:ext cx="756249" cy="381000"/>
              <a:chOff x="1143000" y="4495800"/>
              <a:chExt cx="914400" cy="381000"/>
            </a:xfrm>
          </p:grpSpPr>
          <p:sp>
            <p:nvSpPr>
              <p:cNvPr id="49" name="TextBox 48"/>
              <p:cNvSpPr txBox="1"/>
              <p:nvPr/>
            </p:nvSpPr>
            <p:spPr>
              <a:xfrm>
                <a:off x="1143000" y="4495800"/>
                <a:ext cx="914400" cy="307777"/>
              </a:xfrm>
              <a:prstGeom prst="rect">
                <a:avLst/>
              </a:prstGeom>
              <a:noFill/>
            </p:spPr>
            <p:txBody>
              <a:bodyPr wrap="square" rtlCol="0">
                <a:spAutoFit/>
              </a:bodyPr>
              <a:lstStyle/>
              <a:p>
                <a:pPr algn="ctr"/>
                <a:r>
                  <a:rPr lang="en-US" sz="1400" dirty="0">
                    <a:solidFill>
                      <a:prstClr val="black"/>
                    </a:solidFill>
                  </a:rPr>
                  <a:t>David</a:t>
                </a:r>
              </a:p>
            </p:txBody>
          </p:sp>
          <p:sp>
            <p:nvSpPr>
              <p:cNvPr id="50" name="Rounded Rectangle 49"/>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nvGrpSpPr>
            <p:cNvPr id="51" name="Group 50"/>
            <p:cNvGrpSpPr/>
            <p:nvPr/>
          </p:nvGrpSpPr>
          <p:grpSpPr>
            <a:xfrm>
              <a:off x="1714169" y="4332939"/>
              <a:ext cx="856503" cy="381000"/>
              <a:chOff x="2286000" y="4495800"/>
              <a:chExt cx="1066800" cy="381000"/>
            </a:xfrm>
          </p:grpSpPr>
          <p:sp>
            <p:nvSpPr>
              <p:cNvPr id="52" name="TextBox 51"/>
              <p:cNvSpPr txBox="1"/>
              <p:nvPr/>
            </p:nvSpPr>
            <p:spPr>
              <a:xfrm>
                <a:off x="2286000" y="4495800"/>
                <a:ext cx="1066800" cy="307777"/>
              </a:xfrm>
              <a:prstGeom prst="rect">
                <a:avLst/>
              </a:prstGeom>
              <a:noFill/>
            </p:spPr>
            <p:txBody>
              <a:bodyPr wrap="square" rtlCol="0">
                <a:spAutoFit/>
              </a:bodyPr>
              <a:lstStyle/>
              <a:p>
                <a:pPr algn="ctr"/>
                <a:r>
                  <a:rPr lang="en-US" sz="1400" dirty="0">
                    <a:solidFill>
                      <a:prstClr val="black"/>
                    </a:solidFill>
                  </a:rPr>
                  <a:t>Solomon</a:t>
                </a:r>
              </a:p>
            </p:txBody>
          </p:sp>
          <p:sp>
            <p:nvSpPr>
              <p:cNvPr id="53" name="Rounded Rectangle 52"/>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grpSp>
      <p:sp>
        <p:nvSpPr>
          <p:cNvPr id="90" name="TextBox 89"/>
          <p:cNvSpPr txBox="1"/>
          <p:nvPr/>
        </p:nvSpPr>
        <p:spPr>
          <a:xfrm>
            <a:off x="126881" y="317894"/>
            <a:ext cx="1712328" cy="384721"/>
          </a:xfrm>
          <a:prstGeom prst="rect">
            <a:avLst/>
          </a:prstGeom>
          <a:noFill/>
        </p:spPr>
        <p:txBody>
          <a:bodyPr wrap="none" bIns="0" rtlCol="0">
            <a:spAutoFit/>
          </a:bodyPr>
          <a:lstStyle/>
          <a:p>
            <a:r>
              <a:rPr lang="en-US" sz="1100" b="1" dirty="0">
                <a:solidFill>
                  <a:prstClr val="black"/>
                </a:solidFill>
                <a:latin typeface="Arial" panose="020B0604020202020204" pitchFamily="34" charset="0"/>
                <a:cs typeface="Arial" panose="020B0604020202020204" pitchFamily="34" charset="0"/>
              </a:rPr>
              <a:t>1-Beginnings Gen 1-5</a:t>
            </a:r>
          </a:p>
          <a:p>
            <a:r>
              <a:rPr lang="en-US" sz="1100" b="1" dirty="0">
                <a:solidFill>
                  <a:prstClr val="black"/>
                </a:solidFill>
                <a:latin typeface="Arial" panose="020B0604020202020204" pitchFamily="34" charset="0"/>
                <a:cs typeface="Arial" panose="020B0604020202020204" pitchFamily="34" charset="0"/>
              </a:rPr>
              <a:t>2-Flood           Gen 6-11</a:t>
            </a:r>
          </a:p>
        </p:txBody>
      </p:sp>
      <p:sp>
        <p:nvSpPr>
          <p:cNvPr id="94" name="Rectangle 93"/>
          <p:cNvSpPr/>
          <p:nvPr/>
        </p:nvSpPr>
        <p:spPr>
          <a:xfrm>
            <a:off x="6" y="3184004"/>
            <a:ext cx="9144000" cy="176336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ectangle 94"/>
          <p:cNvSpPr/>
          <p:nvPr/>
        </p:nvSpPr>
        <p:spPr>
          <a:xfrm>
            <a:off x="834" y="4968244"/>
            <a:ext cx="9144000" cy="8932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ounded Rectangle 58"/>
          <p:cNvSpPr/>
          <p:nvPr/>
        </p:nvSpPr>
        <p:spPr>
          <a:xfrm>
            <a:off x="215290" y="2199772"/>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Box 59"/>
          <p:cNvSpPr txBox="1"/>
          <p:nvPr/>
        </p:nvSpPr>
        <p:spPr>
          <a:xfrm>
            <a:off x="137194" y="3372096"/>
            <a:ext cx="1582344" cy="307777"/>
          </a:xfrm>
          <a:prstGeom prst="rect">
            <a:avLst/>
          </a:prstGeom>
          <a:noFill/>
        </p:spPr>
        <p:txBody>
          <a:bodyPr wrap="square" rtlCol="0">
            <a:spAutoFit/>
          </a:bodyPr>
          <a:lstStyle/>
          <a:p>
            <a:pPr algn="ctr"/>
            <a:r>
              <a:rPr lang="en-US" sz="1400" b="1" dirty="0">
                <a:solidFill>
                  <a:prstClr val="black"/>
                </a:solidFill>
              </a:rPr>
              <a:t>West of Jordan</a:t>
            </a:r>
            <a:r>
              <a:rPr lang="en-US" sz="1400" dirty="0">
                <a:solidFill>
                  <a:prstClr val="black"/>
                </a:solidFill>
              </a:rPr>
              <a:t>:</a:t>
            </a:r>
          </a:p>
        </p:txBody>
      </p:sp>
      <p:sp>
        <p:nvSpPr>
          <p:cNvPr id="97" name="Rounded Rectangle 96"/>
          <p:cNvSpPr/>
          <p:nvPr/>
        </p:nvSpPr>
        <p:spPr>
          <a:xfrm>
            <a:off x="152040" y="3264357"/>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215290" y="2307511"/>
            <a:ext cx="1582344" cy="307777"/>
          </a:xfrm>
          <a:prstGeom prst="rect">
            <a:avLst/>
          </a:prstGeom>
          <a:noFill/>
        </p:spPr>
        <p:txBody>
          <a:bodyPr wrap="square" rtlCol="0">
            <a:spAutoFit/>
          </a:bodyPr>
          <a:lstStyle/>
          <a:p>
            <a:pPr algn="ctr"/>
            <a:r>
              <a:rPr lang="en-US" sz="1400" b="1" dirty="0">
                <a:solidFill>
                  <a:prstClr val="black"/>
                </a:solidFill>
              </a:rPr>
              <a:t>East of Jordan</a:t>
            </a:r>
            <a:r>
              <a:rPr lang="en-US" sz="1400" dirty="0">
                <a:solidFill>
                  <a:prstClr val="black"/>
                </a:solidFill>
              </a:rPr>
              <a:t>:</a:t>
            </a:r>
          </a:p>
        </p:txBody>
      </p:sp>
      <p:sp>
        <p:nvSpPr>
          <p:cNvPr id="99" name="Rounded Rectangle 98"/>
          <p:cNvSpPr/>
          <p:nvPr/>
        </p:nvSpPr>
        <p:spPr>
          <a:xfrm>
            <a:off x="126881" y="5029005"/>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TextBox 99"/>
          <p:cNvSpPr txBox="1"/>
          <p:nvPr/>
        </p:nvSpPr>
        <p:spPr>
          <a:xfrm>
            <a:off x="137194" y="5121043"/>
            <a:ext cx="1582344" cy="307777"/>
          </a:xfrm>
          <a:prstGeom prst="rect">
            <a:avLst/>
          </a:prstGeom>
          <a:noFill/>
        </p:spPr>
        <p:txBody>
          <a:bodyPr wrap="square" rtlCol="0">
            <a:spAutoFit/>
          </a:bodyPr>
          <a:lstStyle/>
          <a:p>
            <a:pPr algn="ctr"/>
            <a:r>
              <a:rPr lang="en-US" sz="1400" b="1" dirty="0">
                <a:solidFill>
                  <a:prstClr val="black"/>
                </a:solidFill>
              </a:rPr>
              <a:t>Judah </a:t>
            </a:r>
            <a:r>
              <a:rPr lang="en-US" sz="1400" dirty="0">
                <a:solidFill>
                  <a:prstClr val="black"/>
                </a:solidFill>
              </a:rPr>
              <a:t>: </a:t>
            </a:r>
            <a:r>
              <a:rPr lang="en-US" sz="1400" b="1" dirty="0">
                <a:solidFill>
                  <a:prstClr val="black"/>
                </a:solidFill>
              </a:rPr>
              <a:t>South</a:t>
            </a:r>
          </a:p>
        </p:txBody>
      </p:sp>
      <p:sp>
        <p:nvSpPr>
          <p:cNvPr id="61" name="Rectangle 60"/>
          <p:cNvSpPr/>
          <p:nvPr/>
        </p:nvSpPr>
        <p:spPr>
          <a:xfrm rot="20896553">
            <a:off x="1733041" y="1548567"/>
            <a:ext cx="1795011" cy="17105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2815239" y="1504146"/>
            <a:ext cx="1000594"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6-Conquest </a:t>
            </a:r>
          </a:p>
          <a:p>
            <a:pPr algn="ctr"/>
            <a:r>
              <a:rPr lang="en-US" sz="1100" b="1" dirty="0">
                <a:solidFill>
                  <a:prstClr val="black"/>
                </a:solidFill>
                <a:latin typeface="Arial" panose="020B0604020202020204" pitchFamily="34" charset="0"/>
                <a:cs typeface="Arial" panose="020B0604020202020204" pitchFamily="34" charset="0"/>
              </a:rPr>
              <a:t>of Canaan</a:t>
            </a:r>
          </a:p>
          <a:p>
            <a:pPr algn="ctr"/>
            <a:r>
              <a:rPr lang="en-US" sz="900" dirty="0">
                <a:solidFill>
                  <a:prstClr val="black"/>
                </a:solidFill>
                <a:latin typeface="Arial" panose="020B0604020202020204" pitchFamily="34" charset="0"/>
                <a:cs typeface="Arial" panose="020B0604020202020204" pitchFamily="34" charset="0"/>
              </a:rPr>
              <a:t>1405-1380 BC</a:t>
            </a:r>
          </a:p>
        </p:txBody>
      </p:sp>
      <p:sp>
        <p:nvSpPr>
          <p:cNvPr id="31" name="TextBox 30"/>
          <p:cNvSpPr txBox="1"/>
          <p:nvPr/>
        </p:nvSpPr>
        <p:spPr>
          <a:xfrm>
            <a:off x="1468581" y="1494207"/>
            <a:ext cx="1406154" cy="307777"/>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4-Slavery in Egypt</a:t>
            </a:r>
          </a:p>
          <a:p>
            <a:pPr algn="ctr"/>
            <a:r>
              <a:rPr lang="en-US" sz="900" dirty="0">
                <a:solidFill>
                  <a:prstClr val="black"/>
                </a:solidFill>
                <a:latin typeface="Arial" panose="020B0604020202020204" pitchFamily="34" charset="0"/>
                <a:cs typeface="Arial" panose="020B0604020202020204" pitchFamily="34" charset="0"/>
              </a:rPr>
              <a:t>1859-1445 BC</a:t>
            </a:r>
          </a:p>
        </p:txBody>
      </p:sp>
      <p:sp>
        <p:nvSpPr>
          <p:cNvPr id="102" name="Rectangle 101"/>
          <p:cNvSpPr/>
          <p:nvPr/>
        </p:nvSpPr>
        <p:spPr>
          <a:xfrm rot="608511" flipH="1">
            <a:off x="4418097" y="1605007"/>
            <a:ext cx="2660673" cy="10836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8" name="Group 27"/>
          <p:cNvGrpSpPr/>
          <p:nvPr/>
        </p:nvGrpSpPr>
        <p:grpSpPr>
          <a:xfrm>
            <a:off x="238585" y="1115306"/>
            <a:ext cx="8501553" cy="378901"/>
            <a:chOff x="238539" y="1486923"/>
            <a:chExt cx="8501553" cy="378901"/>
          </a:xfrm>
        </p:grpSpPr>
        <p:grpSp>
          <p:nvGrpSpPr>
            <p:cNvPr id="13" name="Group 12"/>
            <p:cNvGrpSpPr/>
            <p:nvPr/>
          </p:nvGrpSpPr>
          <p:grpSpPr>
            <a:xfrm>
              <a:off x="238539" y="1547192"/>
              <a:ext cx="8501553" cy="246490"/>
              <a:chOff x="238539" y="1547192"/>
              <a:chExt cx="8501553" cy="246490"/>
            </a:xfrm>
          </p:grpSpPr>
          <p:sp>
            <p:nvSpPr>
              <p:cNvPr id="3" name="Rectangle 2"/>
              <p:cNvSpPr/>
              <p:nvPr/>
            </p:nvSpPr>
            <p:spPr>
              <a:xfrm>
                <a:off x="3490623" y="1547192"/>
                <a:ext cx="954156" cy="2464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941984" y="1547192"/>
                <a:ext cx="160350" cy="2464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6712226" y="1547192"/>
                <a:ext cx="1771815" cy="24649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38539" y="1547192"/>
                <a:ext cx="1162215" cy="24649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8535905" y="1547192"/>
                <a:ext cx="204187" cy="2464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400754" y="1547192"/>
                <a:ext cx="1541230" cy="2464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flipH="1">
                <a:off x="3102333" y="1547192"/>
                <a:ext cx="388290" cy="24649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444778" y="1547192"/>
                <a:ext cx="2267447" cy="246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8484041" y="1547192"/>
                <a:ext cx="51864" cy="2464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Rectangle 14"/>
            <p:cNvSpPr/>
            <p:nvPr/>
          </p:nvSpPr>
          <p:spPr>
            <a:xfrm>
              <a:off x="238539" y="1491121"/>
              <a:ext cx="116221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1401333" y="1820104"/>
              <a:ext cx="1540651"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941984" y="1491121"/>
              <a:ext cx="160349"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3490623" y="1491121"/>
              <a:ext cx="95415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3102333" y="1820104"/>
              <a:ext cx="38829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4901026" y="1489604"/>
              <a:ext cx="780637" cy="472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4444778" y="1820104"/>
              <a:ext cx="41773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5681664" y="1820105"/>
              <a:ext cx="495300"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448425" y="1820104"/>
              <a:ext cx="26380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6176964" y="1491121"/>
              <a:ext cx="276594"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6712226" y="1491121"/>
              <a:ext cx="1771815"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8535904" y="1486923"/>
              <a:ext cx="204187" cy="49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8487113" y="1820104"/>
              <a:ext cx="45720" cy="4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6" name="TextBox 35"/>
          <p:cNvSpPr txBox="1"/>
          <p:nvPr/>
        </p:nvSpPr>
        <p:spPr>
          <a:xfrm>
            <a:off x="4221497" y="1504146"/>
            <a:ext cx="864339"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8-United </a:t>
            </a:r>
          </a:p>
          <a:p>
            <a:pPr algn="ctr"/>
            <a:r>
              <a:rPr lang="en-US" sz="1100" b="1" dirty="0">
                <a:solidFill>
                  <a:prstClr val="black"/>
                </a:solidFill>
                <a:latin typeface="Arial" panose="020B0604020202020204" pitchFamily="34" charset="0"/>
                <a:cs typeface="Arial" panose="020B0604020202020204" pitchFamily="34" charset="0"/>
              </a:rPr>
              <a:t>Kingdom</a:t>
            </a:r>
          </a:p>
          <a:p>
            <a:pPr algn="ctr"/>
            <a:r>
              <a:rPr lang="en-US" sz="900" dirty="0">
                <a:solidFill>
                  <a:prstClr val="black"/>
                </a:solidFill>
                <a:latin typeface="Arial" panose="020B0604020202020204" pitchFamily="34" charset="0"/>
                <a:cs typeface="Arial" panose="020B0604020202020204" pitchFamily="34" charset="0"/>
              </a:rPr>
              <a:t>1050-931 BC</a:t>
            </a:r>
          </a:p>
        </p:txBody>
      </p:sp>
      <p:sp>
        <p:nvSpPr>
          <p:cNvPr id="38" name="TextBox 37"/>
          <p:cNvSpPr txBox="1"/>
          <p:nvPr/>
        </p:nvSpPr>
        <p:spPr>
          <a:xfrm>
            <a:off x="5507571" y="1504146"/>
            <a:ext cx="843501"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10-Judah </a:t>
            </a:r>
          </a:p>
          <a:p>
            <a:pPr algn="ctr"/>
            <a:r>
              <a:rPr lang="en-US" sz="1100" b="1" dirty="0">
                <a:solidFill>
                  <a:prstClr val="black"/>
                </a:solidFill>
                <a:latin typeface="Arial" panose="020B0604020202020204" pitchFamily="34" charset="0"/>
                <a:cs typeface="Arial" panose="020B0604020202020204" pitchFamily="34" charset="0"/>
              </a:rPr>
              <a:t>Alone</a:t>
            </a:r>
          </a:p>
          <a:p>
            <a:pPr algn="ctr"/>
            <a:r>
              <a:rPr lang="en-US" sz="900" dirty="0">
                <a:solidFill>
                  <a:prstClr val="black"/>
                </a:solidFill>
                <a:latin typeface="Arial" panose="020B0604020202020204" pitchFamily="34" charset="0"/>
                <a:cs typeface="Arial" panose="020B0604020202020204" pitchFamily="34" charset="0"/>
              </a:rPr>
              <a:t>722-605 BC</a:t>
            </a:r>
          </a:p>
        </p:txBody>
      </p:sp>
      <p:sp>
        <p:nvSpPr>
          <p:cNvPr id="40" name="TextBox 39"/>
          <p:cNvSpPr txBox="1"/>
          <p:nvPr/>
        </p:nvSpPr>
        <p:spPr>
          <a:xfrm>
            <a:off x="6245586" y="1504146"/>
            <a:ext cx="904415" cy="477054"/>
          </a:xfrm>
          <a:prstGeom prst="rect">
            <a:avLst/>
          </a:prstGeom>
          <a:noFill/>
        </p:spPr>
        <p:txBody>
          <a:bodyPr wrap="none" tIns="0" bIns="0" rtlCol="0">
            <a:spAutoFit/>
          </a:bodyPr>
          <a:lstStyle/>
          <a:p>
            <a:pPr algn="ctr"/>
            <a:r>
              <a:rPr lang="en-US" sz="1100" b="1" dirty="0">
                <a:solidFill>
                  <a:prstClr val="black"/>
                </a:solidFill>
                <a:latin typeface="Arial" panose="020B0604020202020204" pitchFamily="34" charset="0"/>
                <a:cs typeface="Arial" panose="020B0604020202020204" pitchFamily="34" charset="0"/>
              </a:rPr>
              <a:t>12-Return </a:t>
            </a:r>
          </a:p>
          <a:p>
            <a:pPr algn="ctr"/>
            <a:r>
              <a:rPr lang="en-US" sz="1100" b="1" dirty="0">
                <a:solidFill>
                  <a:prstClr val="black"/>
                </a:solidFill>
                <a:latin typeface="Arial" panose="020B0604020202020204" pitchFamily="34" charset="0"/>
                <a:cs typeface="Arial" panose="020B0604020202020204" pitchFamily="34" charset="0"/>
              </a:rPr>
              <a:t>From Exile</a:t>
            </a:r>
          </a:p>
          <a:p>
            <a:pPr algn="ctr"/>
            <a:r>
              <a:rPr lang="en-US" sz="900" dirty="0">
                <a:solidFill>
                  <a:prstClr val="black"/>
                </a:solidFill>
                <a:latin typeface="Arial" panose="020B0604020202020204" pitchFamily="34" charset="0"/>
                <a:cs typeface="Arial" panose="020B0604020202020204" pitchFamily="34" charset="0"/>
              </a:rPr>
              <a:t>538-444 BC</a:t>
            </a:r>
          </a:p>
        </p:txBody>
      </p:sp>
      <p:sp>
        <p:nvSpPr>
          <p:cNvPr id="77" name="Trapezoid 76"/>
          <p:cNvSpPr/>
          <p:nvPr/>
        </p:nvSpPr>
        <p:spPr>
          <a:xfrm>
            <a:off x="2123798" y="5199175"/>
            <a:ext cx="146304"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TextBox 108"/>
          <p:cNvSpPr txBox="1"/>
          <p:nvPr/>
        </p:nvSpPr>
        <p:spPr>
          <a:xfrm>
            <a:off x="1764818" y="1930430"/>
            <a:ext cx="673582"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1400 BC</a:t>
            </a:r>
          </a:p>
        </p:txBody>
      </p:sp>
      <p:sp>
        <p:nvSpPr>
          <p:cNvPr id="110" name="TextBox 109"/>
          <p:cNvSpPr txBox="1"/>
          <p:nvPr/>
        </p:nvSpPr>
        <p:spPr>
          <a:xfrm>
            <a:off x="3593618" y="1940190"/>
            <a:ext cx="673582"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1300 BC</a:t>
            </a:r>
          </a:p>
        </p:txBody>
      </p:sp>
      <p:sp>
        <p:nvSpPr>
          <p:cNvPr id="111" name="TextBox 110"/>
          <p:cNvSpPr txBox="1"/>
          <p:nvPr/>
        </p:nvSpPr>
        <p:spPr>
          <a:xfrm>
            <a:off x="5406624" y="1945772"/>
            <a:ext cx="673582"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1200 BC</a:t>
            </a:r>
          </a:p>
        </p:txBody>
      </p:sp>
      <p:sp>
        <p:nvSpPr>
          <p:cNvPr id="112" name="TextBox 111"/>
          <p:cNvSpPr txBox="1"/>
          <p:nvPr/>
        </p:nvSpPr>
        <p:spPr>
          <a:xfrm>
            <a:off x="7237908" y="1928474"/>
            <a:ext cx="652743" cy="246221"/>
          </a:xfrm>
          <a:prstGeom prst="rect">
            <a:avLst/>
          </a:prstGeom>
          <a:noFill/>
        </p:spPr>
        <p:txBody>
          <a:bodyPr wrap="none" rtlCol="0">
            <a:spAutoFit/>
          </a:bodyPr>
          <a:lstStyle/>
          <a:p>
            <a:r>
              <a:rPr lang="en-US" sz="1000" dirty="0">
                <a:solidFill>
                  <a:prstClr val="black"/>
                </a:solidFill>
                <a:latin typeface="Comic Sans MS" panose="030F0702030302020204" pitchFamily="66" charset="0"/>
              </a:rPr>
              <a:t>1100 BC</a:t>
            </a:r>
          </a:p>
        </p:txBody>
      </p:sp>
      <p:grpSp>
        <p:nvGrpSpPr>
          <p:cNvPr id="118" name="Group 117"/>
          <p:cNvGrpSpPr/>
          <p:nvPr/>
        </p:nvGrpSpPr>
        <p:grpSpPr>
          <a:xfrm>
            <a:off x="1812902" y="2163096"/>
            <a:ext cx="6416698" cy="4293355"/>
            <a:chOff x="1812902" y="2163094"/>
            <a:chExt cx="6416698" cy="4293355"/>
          </a:xfrm>
        </p:grpSpPr>
        <p:cxnSp>
          <p:nvCxnSpPr>
            <p:cNvPr id="106" name="Straight Connector 105"/>
            <p:cNvCxnSpPr/>
            <p:nvPr/>
          </p:nvCxnSpPr>
          <p:spPr>
            <a:xfrm flipH="1">
              <a:off x="1812902"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716895"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618525"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545901"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545782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35107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276964"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198338"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270102" y="2182639"/>
            <a:ext cx="6416698" cy="4293355"/>
            <a:chOff x="1812902" y="2163094"/>
            <a:chExt cx="6416698" cy="4293355"/>
          </a:xfrm>
        </p:grpSpPr>
        <p:cxnSp>
          <p:nvCxnSpPr>
            <p:cNvPr id="120" name="Straight Connector 119"/>
            <p:cNvCxnSpPr/>
            <p:nvPr/>
          </p:nvCxnSpPr>
          <p:spPr>
            <a:xfrm flipH="1">
              <a:off x="1812902"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716895" y="2163094"/>
              <a:ext cx="2135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618525"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4545901"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545782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351072"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7276964"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8198338" y="2163094"/>
              <a:ext cx="31262" cy="42933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2291454" y="5183473"/>
            <a:ext cx="73152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8" name="TextBox 127"/>
          <p:cNvSpPr txBox="1"/>
          <p:nvPr/>
        </p:nvSpPr>
        <p:spPr>
          <a:xfrm>
            <a:off x="2986885" y="5140943"/>
            <a:ext cx="646331" cy="276999"/>
          </a:xfrm>
          <a:prstGeom prst="rect">
            <a:avLst/>
          </a:prstGeom>
          <a:noFill/>
        </p:spPr>
        <p:txBody>
          <a:bodyPr wrap="none" rtlCol="0">
            <a:spAutoFit/>
          </a:bodyPr>
          <a:lstStyle/>
          <a:p>
            <a:r>
              <a:rPr lang="en-US" sz="1200" dirty="0">
                <a:solidFill>
                  <a:prstClr val="black"/>
                </a:solidFill>
              </a:rPr>
              <a:t>Othniel</a:t>
            </a:r>
          </a:p>
        </p:txBody>
      </p:sp>
      <p:pic>
        <p:nvPicPr>
          <p:cNvPr id="129" name="Picture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5902312"/>
            <a:ext cx="220992" cy="220992"/>
          </a:xfrm>
          <a:prstGeom prst="rect">
            <a:avLst/>
          </a:prstGeom>
        </p:spPr>
      </p:pic>
      <p:sp>
        <p:nvSpPr>
          <p:cNvPr id="130" name="TextBox 129"/>
          <p:cNvSpPr txBox="1"/>
          <p:nvPr/>
        </p:nvSpPr>
        <p:spPr>
          <a:xfrm>
            <a:off x="3490639" y="6099859"/>
            <a:ext cx="1097272" cy="400110"/>
          </a:xfrm>
          <a:prstGeom prst="rect">
            <a:avLst/>
          </a:prstGeom>
          <a:noFill/>
        </p:spPr>
        <p:txBody>
          <a:bodyPr wrap="square" rtlCol="0">
            <a:spAutoFit/>
          </a:bodyPr>
          <a:lstStyle/>
          <a:p>
            <a:pPr algn="ctr"/>
            <a:r>
              <a:rPr lang="en-US" sz="1000" dirty="0">
                <a:solidFill>
                  <a:prstClr val="black"/>
                </a:solidFill>
              </a:rPr>
              <a:t>Battle of Kadesh</a:t>
            </a:r>
          </a:p>
          <a:p>
            <a:pPr algn="ctr"/>
            <a:r>
              <a:rPr lang="en-US" sz="1000" dirty="0">
                <a:solidFill>
                  <a:prstClr val="black"/>
                </a:solidFill>
              </a:rPr>
              <a:t>Egypt-Hittites</a:t>
            </a:r>
          </a:p>
        </p:txBody>
      </p:sp>
      <p:pic>
        <p:nvPicPr>
          <p:cNvPr id="131" name="Picture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864" y="5937590"/>
            <a:ext cx="220992" cy="220992"/>
          </a:xfrm>
          <a:prstGeom prst="rect">
            <a:avLst/>
          </a:prstGeom>
        </p:spPr>
      </p:pic>
      <p:sp>
        <p:nvSpPr>
          <p:cNvPr id="132" name="TextBox 131"/>
          <p:cNvSpPr txBox="1"/>
          <p:nvPr/>
        </p:nvSpPr>
        <p:spPr>
          <a:xfrm>
            <a:off x="4878151" y="6089493"/>
            <a:ext cx="772969" cy="246221"/>
          </a:xfrm>
          <a:prstGeom prst="rect">
            <a:avLst/>
          </a:prstGeom>
          <a:noFill/>
        </p:spPr>
        <p:txBody>
          <a:bodyPr wrap="none" rtlCol="0">
            <a:spAutoFit/>
          </a:bodyPr>
          <a:lstStyle/>
          <a:p>
            <a:pPr algn="ctr"/>
            <a:r>
              <a:rPr lang="en-US" sz="1000" dirty="0" err="1">
                <a:solidFill>
                  <a:prstClr val="black"/>
                </a:solidFill>
              </a:rPr>
              <a:t>Merneptah</a:t>
            </a:r>
            <a:endParaRPr lang="en-US" sz="1000" dirty="0">
              <a:solidFill>
                <a:prstClr val="black"/>
              </a:solidFill>
            </a:endParaRPr>
          </a:p>
        </p:txBody>
      </p:sp>
      <p:sp>
        <p:nvSpPr>
          <p:cNvPr id="133" name="TextBox 132"/>
          <p:cNvSpPr txBox="1"/>
          <p:nvPr/>
        </p:nvSpPr>
        <p:spPr>
          <a:xfrm>
            <a:off x="6119285" y="6108124"/>
            <a:ext cx="856325" cy="400110"/>
          </a:xfrm>
          <a:prstGeom prst="rect">
            <a:avLst/>
          </a:prstGeom>
          <a:noFill/>
        </p:spPr>
        <p:txBody>
          <a:bodyPr wrap="none" rtlCol="0">
            <a:spAutoFit/>
          </a:bodyPr>
          <a:lstStyle/>
          <a:p>
            <a:pPr algn="ctr"/>
            <a:r>
              <a:rPr lang="en-US" sz="1000" dirty="0">
                <a:solidFill>
                  <a:prstClr val="black"/>
                </a:solidFill>
              </a:rPr>
              <a:t>Sea People</a:t>
            </a:r>
          </a:p>
          <a:p>
            <a:pPr algn="ctr"/>
            <a:r>
              <a:rPr lang="en-US" sz="1000" dirty="0">
                <a:solidFill>
                  <a:prstClr val="black"/>
                </a:solidFill>
              </a:rPr>
              <a:t>Vs Ramses III</a:t>
            </a:r>
          </a:p>
        </p:txBody>
      </p:sp>
      <p:pic>
        <p:nvPicPr>
          <p:cNvPr id="134" name="Picture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343" y="5932496"/>
            <a:ext cx="220992" cy="220992"/>
          </a:xfrm>
          <a:prstGeom prst="rect">
            <a:avLst/>
          </a:prstGeom>
        </p:spPr>
      </p:pic>
      <p:sp>
        <p:nvSpPr>
          <p:cNvPr id="136" name="Rounded Rectangle 135"/>
          <p:cNvSpPr/>
          <p:nvPr/>
        </p:nvSpPr>
        <p:spPr>
          <a:xfrm>
            <a:off x="122981" y="5939463"/>
            <a:ext cx="1582344" cy="523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7" name="TextBox 136"/>
          <p:cNvSpPr txBox="1"/>
          <p:nvPr/>
        </p:nvSpPr>
        <p:spPr>
          <a:xfrm>
            <a:off x="133294" y="6031498"/>
            <a:ext cx="1582344" cy="307777"/>
          </a:xfrm>
          <a:prstGeom prst="rect">
            <a:avLst/>
          </a:prstGeom>
          <a:noFill/>
        </p:spPr>
        <p:txBody>
          <a:bodyPr wrap="square" rtlCol="0">
            <a:spAutoFit/>
          </a:bodyPr>
          <a:lstStyle/>
          <a:p>
            <a:pPr algn="ctr"/>
            <a:r>
              <a:rPr lang="en-US" sz="1400" b="1" dirty="0">
                <a:solidFill>
                  <a:prstClr val="black"/>
                </a:solidFill>
              </a:rPr>
              <a:t>Egypt</a:t>
            </a:r>
            <a:r>
              <a:rPr lang="en-US" sz="1400" dirty="0">
                <a:solidFill>
                  <a:prstClr val="black"/>
                </a:solidFill>
              </a:rPr>
              <a:t>:</a:t>
            </a:r>
          </a:p>
        </p:txBody>
      </p:sp>
      <p:sp>
        <p:nvSpPr>
          <p:cNvPr id="138" name="TextBox 137"/>
          <p:cNvSpPr txBox="1"/>
          <p:nvPr/>
        </p:nvSpPr>
        <p:spPr>
          <a:xfrm>
            <a:off x="1762255" y="5327279"/>
            <a:ext cx="1133387" cy="276999"/>
          </a:xfrm>
          <a:prstGeom prst="rect">
            <a:avLst/>
          </a:prstGeom>
          <a:noFill/>
        </p:spPr>
        <p:txBody>
          <a:bodyPr wrap="none" rtlCol="0">
            <a:spAutoFit/>
          </a:bodyPr>
          <a:lstStyle>
            <a:defPPr>
              <a:defRPr lang="en-US"/>
            </a:defPPr>
            <a:lvl1pPr>
              <a:defRPr sz="1200"/>
            </a:lvl1pPr>
          </a:lstStyle>
          <a:p>
            <a:r>
              <a:rPr lang="en-US" dirty="0">
                <a:solidFill>
                  <a:srgbClr val="C00000"/>
                </a:solidFill>
              </a:rPr>
              <a:t>Mesopotamian</a:t>
            </a:r>
          </a:p>
        </p:txBody>
      </p:sp>
      <p:sp>
        <p:nvSpPr>
          <p:cNvPr id="139" name="Rectangle 138"/>
          <p:cNvSpPr/>
          <p:nvPr/>
        </p:nvSpPr>
        <p:spPr>
          <a:xfrm>
            <a:off x="3397294" y="4664802"/>
            <a:ext cx="146304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0" name="TextBox 139"/>
          <p:cNvSpPr txBox="1"/>
          <p:nvPr/>
        </p:nvSpPr>
        <p:spPr>
          <a:xfrm>
            <a:off x="4822777" y="4617743"/>
            <a:ext cx="500458" cy="276999"/>
          </a:xfrm>
          <a:prstGeom prst="rect">
            <a:avLst/>
          </a:prstGeom>
          <a:noFill/>
        </p:spPr>
        <p:txBody>
          <a:bodyPr wrap="none" rtlCol="0">
            <a:spAutoFit/>
          </a:bodyPr>
          <a:lstStyle/>
          <a:p>
            <a:r>
              <a:rPr lang="en-US" sz="1200" dirty="0">
                <a:solidFill>
                  <a:prstClr val="black"/>
                </a:solidFill>
              </a:rPr>
              <a:t>Ehud</a:t>
            </a:r>
          </a:p>
        </p:txBody>
      </p:sp>
      <p:sp>
        <p:nvSpPr>
          <p:cNvPr id="141" name="Trapezoid 140"/>
          <p:cNvSpPr/>
          <p:nvPr/>
        </p:nvSpPr>
        <p:spPr>
          <a:xfrm>
            <a:off x="3072789" y="4664802"/>
            <a:ext cx="329184"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2" name="Rectangle 141"/>
          <p:cNvSpPr/>
          <p:nvPr/>
        </p:nvSpPr>
        <p:spPr>
          <a:xfrm>
            <a:off x="5175937" y="4419542"/>
            <a:ext cx="73152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3" name="Trapezoid 142"/>
          <p:cNvSpPr/>
          <p:nvPr/>
        </p:nvSpPr>
        <p:spPr>
          <a:xfrm>
            <a:off x="4814804" y="4427336"/>
            <a:ext cx="365760"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4" name="TextBox 143"/>
          <p:cNvSpPr txBox="1"/>
          <p:nvPr/>
        </p:nvSpPr>
        <p:spPr>
          <a:xfrm>
            <a:off x="5844739" y="4380280"/>
            <a:ext cx="721736" cy="276999"/>
          </a:xfrm>
          <a:prstGeom prst="rect">
            <a:avLst/>
          </a:prstGeom>
          <a:noFill/>
        </p:spPr>
        <p:txBody>
          <a:bodyPr wrap="none" rtlCol="0">
            <a:spAutoFit/>
          </a:bodyPr>
          <a:lstStyle/>
          <a:p>
            <a:r>
              <a:rPr lang="en-US" sz="1200" dirty="0">
                <a:solidFill>
                  <a:prstClr val="black"/>
                </a:solidFill>
              </a:rPr>
              <a:t>Deborah</a:t>
            </a:r>
          </a:p>
        </p:txBody>
      </p:sp>
      <p:sp>
        <p:nvSpPr>
          <p:cNvPr id="145" name="TextBox 144"/>
          <p:cNvSpPr txBox="1"/>
          <p:nvPr/>
        </p:nvSpPr>
        <p:spPr>
          <a:xfrm>
            <a:off x="2858034" y="4433741"/>
            <a:ext cx="551754" cy="276999"/>
          </a:xfrm>
          <a:prstGeom prst="rect">
            <a:avLst/>
          </a:prstGeom>
          <a:noFill/>
        </p:spPr>
        <p:txBody>
          <a:bodyPr wrap="none" rtlCol="0">
            <a:spAutoFit/>
          </a:bodyPr>
          <a:lstStyle>
            <a:defPPr>
              <a:defRPr lang="en-US"/>
            </a:defPPr>
            <a:lvl1pPr>
              <a:defRPr sz="1200"/>
            </a:lvl1pPr>
          </a:lstStyle>
          <a:p>
            <a:r>
              <a:rPr lang="en-US" dirty="0">
                <a:solidFill>
                  <a:srgbClr val="C00000"/>
                </a:solidFill>
              </a:rPr>
              <a:t>Moab</a:t>
            </a:r>
          </a:p>
        </p:txBody>
      </p:sp>
      <p:sp>
        <p:nvSpPr>
          <p:cNvPr id="146" name="TextBox 145"/>
          <p:cNvSpPr txBox="1"/>
          <p:nvPr/>
        </p:nvSpPr>
        <p:spPr>
          <a:xfrm>
            <a:off x="4337748" y="4186145"/>
            <a:ext cx="870688" cy="276999"/>
          </a:xfrm>
          <a:prstGeom prst="rect">
            <a:avLst/>
          </a:prstGeom>
          <a:noFill/>
        </p:spPr>
        <p:txBody>
          <a:bodyPr wrap="none" rtlCol="0">
            <a:spAutoFit/>
          </a:bodyPr>
          <a:lstStyle>
            <a:defPPr>
              <a:defRPr lang="en-US"/>
            </a:defPPr>
            <a:lvl1pPr>
              <a:defRPr sz="1200"/>
            </a:lvl1pPr>
          </a:lstStyle>
          <a:p>
            <a:r>
              <a:rPr lang="en-US" dirty="0">
                <a:solidFill>
                  <a:srgbClr val="C00000"/>
                </a:solidFill>
              </a:rPr>
              <a:t>Canaanites</a:t>
            </a:r>
          </a:p>
        </p:txBody>
      </p:sp>
      <p:sp>
        <p:nvSpPr>
          <p:cNvPr id="147" name="Trapezoid 146"/>
          <p:cNvSpPr/>
          <p:nvPr/>
        </p:nvSpPr>
        <p:spPr>
          <a:xfrm>
            <a:off x="5921170" y="4141762"/>
            <a:ext cx="128016"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8" name="Rectangle 147"/>
          <p:cNvSpPr/>
          <p:nvPr/>
        </p:nvSpPr>
        <p:spPr>
          <a:xfrm>
            <a:off x="6060817" y="4140778"/>
            <a:ext cx="73152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 name="TextBox 148"/>
          <p:cNvSpPr txBox="1"/>
          <p:nvPr/>
        </p:nvSpPr>
        <p:spPr>
          <a:xfrm>
            <a:off x="6737940" y="4094855"/>
            <a:ext cx="636713" cy="276999"/>
          </a:xfrm>
          <a:prstGeom prst="rect">
            <a:avLst/>
          </a:prstGeom>
          <a:noFill/>
        </p:spPr>
        <p:txBody>
          <a:bodyPr wrap="none" rtlCol="0">
            <a:spAutoFit/>
          </a:bodyPr>
          <a:lstStyle/>
          <a:p>
            <a:r>
              <a:rPr lang="en-US" sz="1200" dirty="0">
                <a:solidFill>
                  <a:prstClr val="black"/>
                </a:solidFill>
              </a:rPr>
              <a:t>Gideon</a:t>
            </a:r>
          </a:p>
        </p:txBody>
      </p:sp>
      <p:sp>
        <p:nvSpPr>
          <p:cNvPr id="150" name="Rectangle 149"/>
          <p:cNvSpPr/>
          <p:nvPr/>
        </p:nvSpPr>
        <p:spPr>
          <a:xfrm>
            <a:off x="6873301" y="3894430"/>
            <a:ext cx="41148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1" name="Rectangle 150"/>
          <p:cNvSpPr/>
          <p:nvPr/>
        </p:nvSpPr>
        <p:spPr>
          <a:xfrm>
            <a:off x="6866330" y="2954063"/>
            <a:ext cx="41148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2" name="TextBox 151"/>
          <p:cNvSpPr txBox="1"/>
          <p:nvPr/>
        </p:nvSpPr>
        <p:spPr>
          <a:xfrm>
            <a:off x="7248519" y="3855707"/>
            <a:ext cx="437107" cy="276999"/>
          </a:xfrm>
          <a:prstGeom prst="rect">
            <a:avLst/>
          </a:prstGeom>
          <a:noFill/>
        </p:spPr>
        <p:txBody>
          <a:bodyPr wrap="none" rtlCol="0">
            <a:spAutoFit/>
          </a:bodyPr>
          <a:lstStyle/>
          <a:p>
            <a:r>
              <a:rPr lang="en-US" sz="1200" dirty="0" err="1">
                <a:solidFill>
                  <a:prstClr val="black"/>
                </a:solidFill>
              </a:rPr>
              <a:t>Tola</a:t>
            </a:r>
            <a:endParaRPr lang="en-US" sz="1200" dirty="0">
              <a:solidFill>
                <a:prstClr val="black"/>
              </a:solidFill>
            </a:endParaRPr>
          </a:p>
        </p:txBody>
      </p:sp>
      <p:sp>
        <p:nvSpPr>
          <p:cNvPr id="153" name="TextBox 152"/>
          <p:cNvSpPr txBox="1"/>
          <p:nvPr/>
        </p:nvSpPr>
        <p:spPr>
          <a:xfrm>
            <a:off x="7269150" y="2907005"/>
            <a:ext cx="396262" cy="276999"/>
          </a:xfrm>
          <a:prstGeom prst="rect">
            <a:avLst/>
          </a:prstGeom>
          <a:noFill/>
        </p:spPr>
        <p:txBody>
          <a:bodyPr wrap="none" rtlCol="0">
            <a:spAutoFit/>
          </a:bodyPr>
          <a:lstStyle/>
          <a:p>
            <a:r>
              <a:rPr lang="en-US" sz="1200" dirty="0">
                <a:solidFill>
                  <a:prstClr val="black"/>
                </a:solidFill>
              </a:rPr>
              <a:t>Jair</a:t>
            </a:r>
          </a:p>
        </p:txBody>
      </p:sp>
      <p:sp>
        <p:nvSpPr>
          <p:cNvPr id="154" name="Rectangle 153"/>
          <p:cNvSpPr/>
          <p:nvPr/>
        </p:nvSpPr>
        <p:spPr>
          <a:xfrm>
            <a:off x="4833513" y="5065133"/>
            <a:ext cx="18288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Trapezoid 154"/>
          <p:cNvSpPr/>
          <p:nvPr/>
        </p:nvSpPr>
        <p:spPr>
          <a:xfrm>
            <a:off x="4749729" y="5065600"/>
            <a:ext cx="146304"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TextBox 155"/>
          <p:cNvSpPr txBox="1"/>
          <p:nvPr/>
        </p:nvSpPr>
        <p:spPr>
          <a:xfrm>
            <a:off x="4435050" y="5193707"/>
            <a:ext cx="814518" cy="276999"/>
          </a:xfrm>
          <a:prstGeom prst="rect">
            <a:avLst/>
          </a:prstGeom>
          <a:noFill/>
        </p:spPr>
        <p:txBody>
          <a:bodyPr wrap="none" rtlCol="0">
            <a:spAutoFit/>
          </a:bodyPr>
          <a:lstStyle>
            <a:defPPr>
              <a:defRPr lang="en-US"/>
            </a:defPPr>
            <a:lvl1pPr>
              <a:defRPr sz="1200"/>
            </a:lvl1pPr>
          </a:lstStyle>
          <a:p>
            <a:r>
              <a:rPr lang="en-US" dirty="0">
                <a:solidFill>
                  <a:srgbClr val="C00000"/>
                </a:solidFill>
              </a:rPr>
              <a:t>Philistines</a:t>
            </a:r>
          </a:p>
        </p:txBody>
      </p:sp>
      <p:sp>
        <p:nvSpPr>
          <p:cNvPr id="158" name="Rectangle 157"/>
          <p:cNvSpPr/>
          <p:nvPr/>
        </p:nvSpPr>
        <p:spPr>
          <a:xfrm>
            <a:off x="7450307" y="2666255"/>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Trapezoid 158"/>
          <p:cNvSpPr/>
          <p:nvPr/>
        </p:nvSpPr>
        <p:spPr>
          <a:xfrm>
            <a:off x="7259671" y="2672926"/>
            <a:ext cx="182880"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TextBox 159"/>
          <p:cNvSpPr txBox="1"/>
          <p:nvPr/>
        </p:nvSpPr>
        <p:spPr>
          <a:xfrm>
            <a:off x="5564301" y="3911657"/>
            <a:ext cx="843436" cy="276999"/>
          </a:xfrm>
          <a:prstGeom prst="rect">
            <a:avLst/>
          </a:prstGeom>
          <a:noFill/>
        </p:spPr>
        <p:txBody>
          <a:bodyPr wrap="none" rtlCol="0">
            <a:spAutoFit/>
          </a:bodyPr>
          <a:lstStyle>
            <a:defPPr>
              <a:defRPr lang="en-US"/>
            </a:defPPr>
            <a:lvl1pPr>
              <a:defRPr sz="1200"/>
            </a:lvl1pPr>
          </a:lstStyle>
          <a:p>
            <a:r>
              <a:rPr lang="en-US" dirty="0">
                <a:solidFill>
                  <a:srgbClr val="C00000"/>
                </a:solidFill>
              </a:rPr>
              <a:t>Midianites</a:t>
            </a:r>
          </a:p>
        </p:txBody>
      </p:sp>
      <p:sp>
        <p:nvSpPr>
          <p:cNvPr id="161" name="TextBox 160"/>
          <p:cNvSpPr txBox="1"/>
          <p:nvPr/>
        </p:nvSpPr>
        <p:spPr>
          <a:xfrm>
            <a:off x="6780871" y="2219393"/>
            <a:ext cx="953979" cy="461665"/>
          </a:xfrm>
          <a:prstGeom prst="rect">
            <a:avLst/>
          </a:prstGeom>
          <a:noFill/>
        </p:spPr>
        <p:txBody>
          <a:bodyPr wrap="none" rtlCol="0">
            <a:spAutoFit/>
          </a:bodyPr>
          <a:lstStyle>
            <a:defPPr>
              <a:defRPr lang="en-US"/>
            </a:defPPr>
            <a:lvl1pPr>
              <a:defRPr sz="1200"/>
            </a:lvl1pPr>
          </a:lstStyle>
          <a:p>
            <a:r>
              <a:rPr lang="en-US" dirty="0">
                <a:solidFill>
                  <a:srgbClr val="C00000"/>
                </a:solidFill>
              </a:rPr>
              <a:t>Ammonites</a:t>
            </a:r>
          </a:p>
          <a:p>
            <a:r>
              <a:rPr lang="en-US" dirty="0">
                <a:solidFill>
                  <a:srgbClr val="C00000"/>
                </a:solidFill>
              </a:rPr>
              <a:t>&amp; Philistines</a:t>
            </a:r>
          </a:p>
        </p:txBody>
      </p:sp>
      <p:sp>
        <p:nvSpPr>
          <p:cNvPr id="162" name="TextBox 161"/>
          <p:cNvSpPr txBox="1"/>
          <p:nvPr/>
        </p:nvSpPr>
        <p:spPr>
          <a:xfrm>
            <a:off x="7504369" y="2625869"/>
            <a:ext cx="755528" cy="276999"/>
          </a:xfrm>
          <a:prstGeom prst="rect">
            <a:avLst/>
          </a:prstGeom>
          <a:noFill/>
        </p:spPr>
        <p:txBody>
          <a:bodyPr wrap="none" rtlCol="0">
            <a:spAutoFit/>
          </a:bodyPr>
          <a:lstStyle/>
          <a:p>
            <a:r>
              <a:rPr lang="en-US" sz="1200" dirty="0">
                <a:solidFill>
                  <a:prstClr val="black"/>
                </a:solidFill>
              </a:rPr>
              <a:t>Jephthah</a:t>
            </a:r>
          </a:p>
        </p:txBody>
      </p:sp>
      <p:sp>
        <p:nvSpPr>
          <p:cNvPr id="163" name="Rectangle 162"/>
          <p:cNvSpPr/>
          <p:nvPr/>
        </p:nvSpPr>
        <p:spPr>
          <a:xfrm>
            <a:off x="7555817" y="5538275"/>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TextBox 163"/>
          <p:cNvSpPr txBox="1"/>
          <p:nvPr/>
        </p:nvSpPr>
        <p:spPr>
          <a:xfrm>
            <a:off x="7609879" y="5497889"/>
            <a:ext cx="513410" cy="276999"/>
          </a:xfrm>
          <a:prstGeom prst="rect">
            <a:avLst/>
          </a:prstGeom>
          <a:noFill/>
        </p:spPr>
        <p:txBody>
          <a:bodyPr wrap="none" rtlCol="0">
            <a:spAutoFit/>
          </a:bodyPr>
          <a:lstStyle/>
          <a:p>
            <a:r>
              <a:rPr lang="en-US" sz="1200" dirty="0" err="1">
                <a:solidFill>
                  <a:prstClr val="black"/>
                </a:solidFill>
              </a:rPr>
              <a:t>Ibzan</a:t>
            </a:r>
            <a:endParaRPr lang="en-US" sz="1200" dirty="0">
              <a:solidFill>
                <a:prstClr val="black"/>
              </a:solidFill>
            </a:endParaRPr>
          </a:p>
        </p:txBody>
      </p:sp>
      <p:sp>
        <p:nvSpPr>
          <p:cNvPr id="165" name="Rectangle 164"/>
          <p:cNvSpPr/>
          <p:nvPr/>
        </p:nvSpPr>
        <p:spPr>
          <a:xfrm>
            <a:off x="7708217" y="3604070"/>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TextBox 165"/>
          <p:cNvSpPr txBox="1"/>
          <p:nvPr/>
        </p:nvSpPr>
        <p:spPr>
          <a:xfrm>
            <a:off x="7762279" y="3563681"/>
            <a:ext cx="457176" cy="276999"/>
          </a:xfrm>
          <a:prstGeom prst="rect">
            <a:avLst/>
          </a:prstGeom>
          <a:noFill/>
        </p:spPr>
        <p:txBody>
          <a:bodyPr wrap="none" rtlCol="0">
            <a:spAutoFit/>
          </a:bodyPr>
          <a:lstStyle/>
          <a:p>
            <a:r>
              <a:rPr lang="en-US" sz="1200" dirty="0">
                <a:solidFill>
                  <a:prstClr val="black"/>
                </a:solidFill>
              </a:rPr>
              <a:t>Elon</a:t>
            </a:r>
          </a:p>
        </p:txBody>
      </p:sp>
      <p:sp>
        <p:nvSpPr>
          <p:cNvPr id="167" name="Rectangle 166"/>
          <p:cNvSpPr/>
          <p:nvPr/>
        </p:nvSpPr>
        <p:spPr>
          <a:xfrm>
            <a:off x="7837172" y="3842435"/>
            <a:ext cx="109728"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TextBox 167"/>
          <p:cNvSpPr txBox="1"/>
          <p:nvPr/>
        </p:nvSpPr>
        <p:spPr>
          <a:xfrm>
            <a:off x="7891234" y="3802049"/>
            <a:ext cx="596638" cy="276999"/>
          </a:xfrm>
          <a:prstGeom prst="rect">
            <a:avLst/>
          </a:prstGeom>
          <a:noFill/>
        </p:spPr>
        <p:txBody>
          <a:bodyPr wrap="none" rtlCol="0">
            <a:spAutoFit/>
          </a:bodyPr>
          <a:lstStyle/>
          <a:p>
            <a:r>
              <a:rPr lang="en-US" sz="1200" dirty="0">
                <a:solidFill>
                  <a:prstClr val="black"/>
                </a:solidFill>
              </a:rPr>
              <a:t>Abdon</a:t>
            </a:r>
          </a:p>
        </p:txBody>
      </p:sp>
      <p:sp>
        <p:nvSpPr>
          <p:cNvPr id="169" name="Rectangle 168"/>
          <p:cNvSpPr/>
          <p:nvPr/>
        </p:nvSpPr>
        <p:spPr>
          <a:xfrm>
            <a:off x="7468692" y="4943983"/>
            <a:ext cx="365760" cy="18288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0" name="TextBox 169"/>
          <p:cNvSpPr txBox="1"/>
          <p:nvPr/>
        </p:nvSpPr>
        <p:spPr>
          <a:xfrm>
            <a:off x="7770899" y="4902731"/>
            <a:ext cx="675185" cy="276999"/>
          </a:xfrm>
          <a:prstGeom prst="rect">
            <a:avLst/>
          </a:prstGeom>
          <a:noFill/>
        </p:spPr>
        <p:txBody>
          <a:bodyPr wrap="none" rtlCol="0">
            <a:spAutoFit/>
          </a:bodyPr>
          <a:lstStyle/>
          <a:p>
            <a:r>
              <a:rPr lang="en-US" sz="1200" dirty="0">
                <a:solidFill>
                  <a:prstClr val="black"/>
                </a:solidFill>
              </a:rPr>
              <a:t>Samson</a:t>
            </a:r>
          </a:p>
        </p:txBody>
      </p:sp>
      <p:sp>
        <p:nvSpPr>
          <p:cNvPr id="171" name="Trapezoid 170"/>
          <p:cNvSpPr/>
          <p:nvPr/>
        </p:nvSpPr>
        <p:spPr>
          <a:xfrm>
            <a:off x="6740044" y="4957296"/>
            <a:ext cx="731520" cy="182880"/>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TextBox 171"/>
          <p:cNvSpPr txBox="1"/>
          <p:nvPr/>
        </p:nvSpPr>
        <p:spPr>
          <a:xfrm>
            <a:off x="6650436" y="4738523"/>
            <a:ext cx="814518" cy="276999"/>
          </a:xfrm>
          <a:prstGeom prst="rect">
            <a:avLst/>
          </a:prstGeom>
          <a:noFill/>
        </p:spPr>
        <p:txBody>
          <a:bodyPr wrap="none" rtlCol="0">
            <a:spAutoFit/>
          </a:bodyPr>
          <a:lstStyle>
            <a:defPPr>
              <a:defRPr lang="en-US"/>
            </a:defPPr>
            <a:lvl1pPr>
              <a:defRPr sz="1200"/>
            </a:lvl1pPr>
          </a:lstStyle>
          <a:p>
            <a:r>
              <a:rPr lang="en-US" dirty="0">
                <a:solidFill>
                  <a:srgbClr val="C00000"/>
                </a:solidFill>
              </a:rPr>
              <a:t>Philistines</a:t>
            </a:r>
          </a:p>
        </p:txBody>
      </p:sp>
      <p:sp>
        <p:nvSpPr>
          <p:cNvPr id="173" name="Rectangle 172"/>
          <p:cNvSpPr/>
          <p:nvPr/>
        </p:nvSpPr>
        <p:spPr>
          <a:xfrm>
            <a:off x="6654856" y="3247248"/>
            <a:ext cx="731520" cy="18288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5" name="Rectangle 174"/>
          <p:cNvSpPr/>
          <p:nvPr/>
        </p:nvSpPr>
        <p:spPr>
          <a:xfrm>
            <a:off x="7386376" y="3246691"/>
            <a:ext cx="1097280" cy="18288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6" name="TextBox 175"/>
          <p:cNvSpPr txBox="1"/>
          <p:nvPr/>
        </p:nvSpPr>
        <p:spPr>
          <a:xfrm>
            <a:off x="6819680" y="3231065"/>
            <a:ext cx="330540" cy="276999"/>
          </a:xfrm>
          <a:prstGeom prst="rect">
            <a:avLst/>
          </a:prstGeom>
          <a:noFill/>
        </p:spPr>
        <p:txBody>
          <a:bodyPr wrap="none" rtlCol="0">
            <a:spAutoFit/>
          </a:bodyPr>
          <a:lstStyle/>
          <a:p>
            <a:r>
              <a:rPr lang="en-US" sz="1200" dirty="0">
                <a:solidFill>
                  <a:prstClr val="black"/>
                </a:solidFill>
              </a:rPr>
              <a:t>Eli</a:t>
            </a:r>
          </a:p>
        </p:txBody>
      </p:sp>
      <p:sp>
        <p:nvSpPr>
          <p:cNvPr id="177" name="TextBox 176"/>
          <p:cNvSpPr txBox="1"/>
          <p:nvPr/>
        </p:nvSpPr>
        <p:spPr>
          <a:xfrm>
            <a:off x="7594369" y="3207449"/>
            <a:ext cx="644728" cy="276999"/>
          </a:xfrm>
          <a:prstGeom prst="rect">
            <a:avLst/>
          </a:prstGeom>
          <a:noFill/>
        </p:spPr>
        <p:txBody>
          <a:bodyPr wrap="none" rtlCol="0">
            <a:spAutoFit/>
          </a:bodyPr>
          <a:lstStyle/>
          <a:p>
            <a:r>
              <a:rPr lang="en-US" sz="1200" dirty="0">
                <a:solidFill>
                  <a:prstClr val="black"/>
                </a:solidFill>
              </a:rPr>
              <a:t>Samuel</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478" y="5487093"/>
            <a:ext cx="585787" cy="37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TextBox 173"/>
          <p:cNvSpPr txBox="1"/>
          <p:nvPr/>
        </p:nvSpPr>
        <p:spPr>
          <a:xfrm>
            <a:off x="5130694" y="5178287"/>
            <a:ext cx="798937" cy="276999"/>
          </a:xfrm>
          <a:prstGeom prst="rect">
            <a:avLst/>
          </a:prstGeom>
          <a:noFill/>
        </p:spPr>
        <p:txBody>
          <a:bodyPr wrap="none" rtlCol="0">
            <a:spAutoFit/>
          </a:bodyPr>
          <a:lstStyle/>
          <a:p>
            <a:r>
              <a:rPr lang="en-US" sz="1200" dirty="0">
                <a:solidFill>
                  <a:prstClr val="black"/>
                </a:solidFill>
              </a:rPr>
              <a:t>Shamgar?</a:t>
            </a:r>
          </a:p>
        </p:txBody>
      </p:sp>
      <p:sp>
        <p:nvSpPr>
          <p:cNvPr id="157" name="TextBox 156"/>
          <p:cNvSpPr txBox="1"/>
          <p:nvPr/>
        </p:nvSpPr>
        <p:spPr>
          <a:xfrm>
            <a:off x="6354892" y="5504711"/>
            <a:ext cx="550151" cy="276999"/>
          </a:xfrm>
          <a:prstGeom prst="rect">
            <a:avLst/>
          </a:prstGeom>
          <a:noFill/>
        </p:spPr>
        <p:txBody>
          <a:bodyPr wrap="none" rtlCol="0">
            <a:spAutoFit/>
          </a:bodyPr>
          <a:lstStyle/>
          <a:p>
            <a:r>
              <a:rPr lang="en-US" sz="1200" dirty="0">
                <a:solidFill>
                  <a:prstClr val="black"/>
                </a:solidFill>
              </a:rPr>
              <a:t>Ruth?</a:t>
            </a: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4262" y="5912182"/>
            <a:ext cx="458696" cy="232379"/>
          </a:xfrm>
          <a:prstGeom prst="rect">
            <a:avLst/>
          </a:prstGeom>
        </p:spPr>
      </p:pic>
      <p:sp>
        <p:nvSpPr>
          <p:cNvPr id="178" name="TextBox 177"/>
          <p:cNvSpPr txBox="1"/>
          <p:nvPr/>
        </p:nvSpPr>
        <p:spPr>
          <a:xfrm>
            <a:off x="7400161" y="6126192"/>
            <a:ext cx="779381" cy="400110"/>
          </a:xfrm>
          <a:prstGeom prst="rect">
            <a:avLst/>
          </a:prstGeom>
          <a:noFill/>
        </p:spPr>
        <p:txBody>
          <a:bodyPr wrap="none" rtlCol="0">
            <a:spAutoFit/>
          </a:bodyPr>
          <a:lstStyle/>
          <a:p>
            <a:pPr algn="ctr"/>
            <a:r>
              <a:rPr lang="en-US" sz="1000" dirty="0">
                <a:solidFill>
                  <a:prstClr val="black"/>
                </a:solidFill>
              </a:rPr>
              <a:t>Travels of </a:t>
            </a:r>
          </a:p>
          <a:p>
            <a:pPr algn="ctr"/>
            <a:r>
              <a:rPr lang="en-US" sz="1000" dirty="0">
                <a:solidFill>
                  <a:prstClr val="black"/>
                </a:solidFill>
              </a:rPr>
              <a:t>Wen-Amon</a:t>
            </a:r>
          </a:p>
        </p:txBody>
      </p:sp>
      <p:pic>
        <p:nvPicPr>
          <p:cNvPr id="179" name="Picture 1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2915" y="3525967"/>
            <a:ext cx="220992" cy="220992"/>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840" y="3493574"/>
            <a:ext cx="220992" cy="220992"/>
          </a:xfrm>
          <a:prstGeom prst="rect">
            <a:avLst/>
          </a:prstGeom>
        </p:spPr>
      </p:pic>
      <p:sp>
        <p:nvSpPr>
          <p:cNvPr id="2" name="TextBox 1"/>
          <p:cNvSpPr txBox="1"/>
          <p:nvPr/>
        </p:nvSpPr>
        <p:spPr>
          <a:xfrm>
            <a:off x="2577568" y="3655091"/>
            <a:ext cx="691151" cy="646331"/>
          </a:xfrm>
          <a:prstGeom prst="rect">
            <a:avLst/>
          </a:prstGeom>
          <a:noFill/>
        </p:spPr>
        <p:txBody>
          <a:bodyPr wrap="none" rtlCol="0">
            <a:spAutoFit/>
          </a:bodyPr>
          <a:lstStyle>
            <a:defPPr>
              <a:defRPr lang="en-US"/>
            </a:defPPr>
            <a:lvl1pPr>
              <a:defRPr sz="1200">
                <a:solidFill>
                  <a:prstClr val="black"/>
                </a:solidFill>
              </a:defRPr>
            </a:lvl1pPr>
          </a:lstStyle>
          <a:p>
            <a:r>
              <a:rPr lang="en-US" dirty="0"/>
              <a:t>Danites </a:t>
            </a:r>
            <a:endParaRPr lang="en-US" dirty="0" smtClean="0"/>
          </a:p>
          <a:p>
            <a:r>
              <a:rPr lang="en-US" dirty="0" smtClean="0"/>
              <a:t>take</a:t>
            </a:r>
            <a:endParaRPr lang="en-US" dirty="0"/>
          </a:p>
          <a:p>
            <a:r>
              <a:rPr lang="en-US" dirty="0" err="1"/>
              <a:t>Laish</a:t>
            </a:r>
            <a:endParaRPr lang="en-US" dirty="0"/>
          </a:p>
        </p:txBody>
      </p:sp>
      <p:sp>
        <p:nvSpPr>
          <p:cNvPr id="181" name="TextBox 180"/>
          <p:cNvSpPr txBox="1"/>
          <p:nvPr/>
        </p:nvSpPr>
        <p:spPr>
          <a:xfrm>
            <a:off x="3503475" y="3730848"/>
            <a:ext cx="691408" cy="461665"/>
          </a:xfrm>
          <a:prstGeom prst="rect">
            <a:avLst/>
          </a:prstGeom>
          <a:noFill/>
        </p:spPr>
        <p:txBody>
          <a:bodyPr wrap="none" rtlCol="0">
            <a:spAutoFit/>
          </a:bodyPr>
          <a:lstStyle>
            <a:defPPr>
              <a:defRPr lang="en-US"/>
            </a:defPPr>
            <a:lvl1pPr>
              <a:defRPr sz="1200">
                <a:solidFill>
                  <a:prstClr val="black"/>
                </a:solidFill>
              </a:defRPr>
            </a:lvl1pPr>
          </a:lstStyle>
          <a:p>
            <a:r>
              <a:rPr lang="en-US" dirty="0" err="1" smtClean="0"/>
              <a:t>Gibeah</a:t>
            </a:r>
            <a:endParaRPr lang="en-US" dirty="0" smtClean="0"/>
          </a:p>
          <a:p>
            <a:r>
              <a:rPr lang="en-US" dirty="0" smtClean="0"/>
              <a:t>Incident</a:t>
            </a:r>
            <a:endParaRPr lang="en-US" dirty="0"/>
          </a:p>
        </p:txBody>
      </p:sp>
    </p:spTree>
    <p:extLst>
      <p:ext uri="{BB962C8B-B14F-4D97-AF65-F5344CB8AC3E}">
        <p14:creationId xmlns:p14="http://schemas.microsoft.com/office/powerpoint/2010/main" val="5622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60" y="89554"/>
            <a:ext cx="8686800" cy="841248"/>
          </a:xfrm>
        </p:spPr>
        <p:txBody>
          <a:bodyPr/>
          <a:lstStyle/>
          <a:p>
            <a:r>
              <a:rPr lang="en-US" dirty="0" smtClean="0"/>
              <a:t>Why the Earlier Dates</a:t>
            </a:r>
            <a:endParaRPr lang="en-US" dirty="0"/>
          </a:p>
        </p:txBody>
      </p:sp>
      <p:sp>
        <p:nvSpPr>
          <p:cNvPr id="3" name="TextBox 2"/>
          <p:cNvSpPr txBox="1"/>
          <p:nvPr/>
        </p:nvSpPr>
        <p:spPr>
          <a:xfrm>
            <a:off x="0" y="1052676"/>
            <a:ext cx="9144000" cy="830997"/>
          </a:xfrm>
          <a:prstGeom prst="rect">
            <a:avLst/>
          </a:prstGeom>
          <a:noFill/>
        </p:spPr>
        <p:txBody>
          <a:bodyPr wrap="square" rtlCol="0">
            <a:spAutoFit/>
          </a:bodyPr>
          <a:lstStyle/>
          <a:p>
            <a:r>
              <a:rPr lang="en-US" sz="2400" b="1" dirty="0" smtClean="0"/>
              <a:t>Danites take Territory in the North </a:t>
            </a:r>
          </a:p>
          <a:p>
            <a:r>
              <a:rPr lang="en-US" sz="2400" b="1" dirty="0" smtClean="0"/>
              <a:t>Judges 17-18 &amp; Joshua 19:47</a:t>
            </a:r>
          </a:p>
        </p:txBody>
      </p:sp>
      <p:sp>
        <p:nvSpPr>
          <p:cNvPr id="4" name="TextBox 3"/>
          <p:cNvSpPr txBox="1"/>
          <p:nvPr/>
        </p:nvSpPr>
        <p:spPr>
          <a:xfrm>
            <a:off x="1734532" y="1995733"/>
            <a:ext cx="6674178" cy="1754326"/>
          </a:xfrm>
          <a:prstGeom prst="rect">
            <a:avLst/>
          </a:prstGeom>
          <a:noFill/>
        </p:spPr>
        <p:txBody>
          <a:bodyPr wrap="square" rtlCol="0">
            <a:spAutoFit/>
          </a:bodyPr>
          <a:lstStyle/>
          <a:p>
            <a:r>
              <a:rPr lang="en-US" b="1" dirty="0" smtClean="0"/>
              <a:t>Joshua </a:t>
            </a:r>
            <a:r>
              <a:rPr lang="en-US" b="1" dirty="0"/>
              <a:t>19:47(ESV) </a:t>
            </a:r>
            <a:r>
              <a:rPr lang="en-US" b="1" dirty="0" smtClean="0"/>
              <a:t>Dan conquest given in Joshua</a:t>
            </a:r>
            <a:r>
              <a:rPr lang="en-US" dirty="0"/>
              <a:t/>
            </a:r>
            <a:br>
              <a:rPr lang="en-US" dirty="0"/>
            </a:br>
            <a:r>
              <a:rPr lang="en-US" baseline="30000" dirty="0"/>
              <a:t>47</a:t>
            </a:r>
            <a:r>
              <a:rPr lang="en-US" dirty="0"/>
              <a:t>When the territory of the people of Dan was lost to them, the people of Dan went up and fought against </a:t>
            </a:r>
            <a:r>
              <a:rPr lang="en-US" dirty="0" err="1"/>
              <a:t>Leshem</a:t>
            </a:r>
            <a:r>
              <a:rPr lang="en-US" dirty="0"/>
              <a:t>, and after capturing it and striking it with the sword they took possession of it and settled in it, calling </a:t>
            </a:r>
            <a:r>
              <a:rPr lang="en-US" dirty="0" err="1"/>
              <a:t>Leshem</a:t>
            </a:r>
            <a:r>
              <a:rPr lang="en-US" dirty="0"/>
              <a:t>, Dan, after the name of Dan their ancestor.  </a:t>
            </a:r>
          </a:p>
        </p:txBody>
      </p:sp>
      <p:sp>
        <p:nvSpPr>
          <p:cNvPr id="5" name="TextBox 4"/>
          <p:cNvSpPr txBox="1"/>
          <p:nvPr/>
        </p:nvSpPr>
        <p:spPr>
          <a:xfrm>
            <a:off x="1800520" y="4157220"/>
            <a:ext cx="6693031" cy="1477328"/>
          </a:xfrm>
          <a:prstGeom prst="rect">
            <a:avLst/>
          </a:prstGeom>
          <a:noFill/>
        </p:spPr>
        <p:txBody>
          <a:bodyPr wrap="square" rtlCol="0">
            <a:spAutoFit/>
          </a:bodyPr>
          <a:lstStyle/>
          <a:p>
            <a:r>
              <a:rPr lang="en-US" b="1" dirty="0" smtClean="0"/>
              <a:t>Joshua </a:t>
            </a:r>
            <a:r>
              <a:rPr lang="en-US" b="1" dirty="0"/>
              <a:t>6:25(ESV) </a:t>
            </a:r>
            <a:r>
              <a:rPr lang="en-US" b="1" dirty="0" smtClean="0"/>
              <a:t>Rahab still alive when Joshua written</a:t>
            </a:r>
            <a:r>
              <a:rPr lang="en-US" dirty="0"/>
              <a:t/>
            </a:r>
            <a:br>
              <a:rPr lang="en-US" dirty="0"/>
            </a:br>
            <a:r>
              <a:rPr lang="en-US" baseline="30000" dirty="0"/>
              <a:t>25</a:t>
            </a:r>
            <a:r>
              <a:rPr lang="en-US" dirty="0"/>
              <a:t>But Rahab the prostitute and her father’s household and all who belonged to her, Joshua saved alive. And she has lived in Israel to this day, because she hid the messengers whom Joshua sent to spy out Jericho. </a:t>
            </a:r>
          </a:p>
        </p:txBody>
      </p:sp>
    </p:spTree>
    <p:extLst>
      <p:ext uri="{BB962C8B-B14F-4D97-AF65-F5344CB8AC3E}">
        <p14:creationId xmlns:p14="http://schemas.microsoft.com/office/powerpoint/2010/main" val="2794302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60" y="89554"/>
            <a:ext cx="8686800" cy="841248"/>
          </a:xfrm>
        </p:spPr>
        <p:txBody>
          <a:bodyPr/>
          <a:lstStyle/>
          <a:p>
            <a:r>
              <a:rPr lang="en-US" dirty="0" smtClean="0"/>
              <a:t>Why the Earlier Dates</a:t>
            </a:r>
            <a:endParaRPr lang="en-US" dirty="0"/>
          </a:p>
        </p:txBody>
      </p:sp>
      <p:sp>
        <p:nvSpPr>
          <p:cNvPr id="3" name="TextBox 2"/>
          <p:cNvSpPr txBox="1"/>
          <p:nvPr/>
        </p:nvSpPr>
        <p:spPr>
          <a:xfrm>
            <a:off x="0" y="1052676"/>
            <a:ext cx="9144000" cy="830997"/>
          </a:xfrm>
          <a:prstGeom prst="rect">
            <a:avLst/>
          </a:prstGeom>
          <a:noFill/>
        </p:spPr>
        <p:txBody>
          <a:bodyPr wrap="square" rtlCol="0">
            <a:spAutoFit/>
          </a:bodyPr>
          <a:lstStyle/>
          <a:p>
            <a:r>
              <a:rPr lang="en-US" sz="2400" b="1" dirty="0" err="1" smtClean="0">
                <a:solidFill>
                  <a:prstClr val="black"/>
                </a:solidFill>
              </a:rPr>
              <a:t>Gibeah’s</a:t>
            </a:r>
            <a:r>
              <a:rPr lang="en-US" sz="2400" b="1" dirty="0" smtClean="0">
                <a:solidFill>
                  <a:prstClr val="black"/>
                </a:solidFill>
              </a:rPr>
              <a:t> crime and the Civil War</a:t>
            </a:r>
          </a:p>
          <a:p>
            <a:r>
              <a:rPr lang="en-US" sz="2400" b="1" dirty="0" smtClean="0">
                <a:solidFill>
                  <a:prstClr val="black"/>
                </a:solidFill>
              </a:rPr>
              <a:t>Judges 19-21/Phineas, son of </a:t>
            </a:r>
            <a:r>
              <a:rPr lang="en-US" sz="2400" b="1" dirty="0" err="1" smtClean="0">
                <a:solidFill>
                  <a:prstClr val="black"/>
                </a:solidFill>
              </a:rPr>
              <a:t>Eleazar</a:t>
            </a:r>
            <a:endParaRPr lang="en-US" sz="2400" b="1" dirty="0" smtClean="0">
              <a:solidFill>
                <a:prstClr val="black"/>
              </a:solidFill>
            </a:endParaRPr>
          </a:p>
        </p:txBody>
      </p:sp>
      <p:sp>
        <p:nvSpPr>
          <p:cNvPr id="4" name="TextBox 3"/>
          <p:cNvSpPr txBox="1"/>
          <p:nvPr/>
        </p:nvSpPr>
        <p:spPr>
          <a:xfrm>
            <a:off x="584462" y="1890350"/>
            <a:ext cx="8399282" cy="1661993"/>
          </a:xfrm>
          <a:prstGeom prst="rect">
            <a:avLst/>
          </a:prstGeom>
          <a:noFill/>
        </p:spPr>
        <p:txBody>
          <a:bodyPr wrap="square" rtlCol="0">
            <a:spAutoFit/>
          </a:bodyPr>
          <a:lstStyle/>
          <a:p>
            <a:r>
              <a:rPr lang="en-US" b="1" dirty="0" smtClean="0"/>
              <a:t>Numbers </a:t>
            </a:r>
            <a:r>
              <a:rPr lang="en-US" b="1" dirty="0"/>
              <a:t>25:6-8(ESV) Baal Worship at </a:t>
            </a:r>
            <a:r>
              <a:rPr lang="en-US" b="1" dirty="0" err="1"/>
              <a:t>Peor</a:t>
            </a:r>
            <a:r>
              <a:rPr lang="en-US" dirty="0"/>
              <a:t/>
            </a:r>
            <a:br>
              <a:rPr lang="en-US" dirty="0"/>
            </a:br>
            <a:r>
              <a:rPr lang="en-US" sz="1400" baseline="30000" dirty="0"/>
              <a:t>6</a:t>
            </a:r>
            <a:r>
              <a:rPr lang="en-US" sz="1400" dirty="0"/>
              <a:t>And behold, one of the people of Israel came and brought a Midianite woman to his family, in the sight of Moses and in the sight of the whole congregation of the people of Israel, while they were weeping in the entrance of the tent of meeting.  </a:t>
            </a:r>
            <a:r>
              <a:rPr lang="en-US" sz="1400" baseline="30000" dirty="0" smtClean="0"/>
              <a:t>7</a:t>
            </a:r>
            <a:r>
              <a:rPr lang="en-US" sz="1400" dirty="0" smtClean="0"/>
              <a:t>When </a:t>
            </a:r>
            <a:r>
              <a:rPr lang="en-US" sz="1400" dirty="0"/>
              <a:t>Phinehas the son of </a:t>
            </a:r>
            <a:r>
              <a:rPr lang="en-US" sz="1400" dirty="0" err="1"/>
              <a:t>Eleazar</a:t>
            </a:r>
            <a:r>
              <a:rPr lang="en-US" sz="1400" dirty="0"/>
              <a:t>, son of Aaron the priest, saw it, he rose and left the congregation and took a spear in his hand  </a:t>
            </a:r>
            <a:r>
              <a:rPr lang="en-US" sz="1400" baseline="30000" dirty="0" smtClean="0"/>
              <a:t>8</a:t>
            </a:r>
            <a:r>
              <a:rPr lang="en-US" sz="1400" dirty="0" smtClean="0"/>
              <a:t>and </a:t>
            </a:r>
            <a:r>
              <a:rPr lang="en-US" sz="1400" dirty="0"/>
              <a:t>went after the man of Israel into the chamber and pierced both of them, the man of Israel and the woman through her belly. Thus the plague on the people of Israel was stopped.  </a:t>
            </a:r>
            <a:endParaRPr lang="en-US" sz="1400" dirty="0">
              <a:solidFill>
                <a:prstClr val="black"/>
              </a:solidFill>
            </a:endParaRPr>
          </a:p>
        </p:txBody>
      </p:sp>
      <p:sp>
        <p:nvSpPr>
          <p:cNvPr id="6" name="TextBox 5"/>
          <p:cNvSpPr txBox="1"/>
          <p:nvPr/>
        </p:nvSpPr>
        <p:spPr>
          <a:xfrm>
            <a:off x="584462" y="3864990"/>
            <a:ext cx="8182466" cy="2585323"/>
          </a:xfrm>
          <a:prstGeom prst="rect">
            <a:avLst/>
          </a:prstGeom>
          <a:noFill/>
        </p:spPr>
        <p:txBody>
          <a:bodyPr wrap="square" rtlCol="0">
            <a:spAutoFit/>
          </a:bodyPr>
          <a:lstStyle/>
          <a:p>
            <a:r>
              <a:rPr lang="en-US" b="1" dirty="0" smtClean="0"/>
              <a:t>Joshua </a:t>
            </a:r>
            <a:r>
              <a:rPr lang="en-US" b="1" dirty="0"/>
              <a:t>22:10-13(ESV) The Eastern Tribes’ Altar of Witness</a:t>
            </a:r>
            <a:r>
              <a:rPr lang="en-US" dirty="0"/>
              <a:t/>
            </a:r>
            <a:br>
              <a:rPr lang="en-US" dirty="0"/>
            </a:br>
            <a:r>
              <a:rPr lang="en-US" sz="1400" baseline="30000" dirty="0"/>
              <a:t>10</a:t>
            </a:r>
            <a:r>
              <a:rPr lang="en-US" sz="1400" dirty="0"/>
              <a:t>And when they came to the region of the Jordan that is in the land of Canaan, the people of Reuben and the people of Gad and the half-tribe of Manasseh built there an altar by the Jordan, an altar of imposing size.  </a:t>
            </a:r>
            <a:br>
              <a:rPr lang="en-US" sz="1400" dirty="0"/>
            </a:br>
            <a:r>
              <a:rPr lang="en-US" sz="1400" baseline="30000" dirty="0"/>
              <a:t>11</a:t>
            </a:r>
            <a:r>
              <a:rPr lang="en-US" sz="1400" dirty="0"/>
              <a:t>And the people of Israel heard it said, “Behold, the people of Reuben and the people of Gad and the half-tribe of Manasseh have built the altar at the frontier of the land of Canaan, in the region about the Jordan, on the side that belongs to the people of Israel.”  </a:t>
            </a:r>
            <a:br>
              <a:rPr lang="en-US" sz="1400" dirty="0"/>
            </a:br>
            <a:r>
              <a:rPr lang="en-US" sz="1400" baseline="30000" dirty="0"/>
              <a:t>12</a:t>
            </a:r>
            <a:r>
              <a:rPr lang="en-US" sz="1400" dirty="0"/>
              <a:t>And when the people of Israel heard of it, the whole assembly of the people of Israel gathered at Shiloh to make war against them. </a:t>
            </a:r>
            <a:br>
              <a:rPr lang="en-US" sz="1400" dirty="0"/>
            </a:br>
            <a:r>
              <a:rPr lang="en-US" sz="1400" baseline="30000" dirty="0"/>
              <a:t>13</a:t>
            </a:r>
            <a:r>
              <a:rPr lang="en-US" sz="1400" dirty="0"/>
              <a:t>Then the people of Israel sent to the people of Reuben and the people of Gad and the half-tribe of Manasseh, in the land of Gilead, Phinehas the son of </a:t>
            </a:r>
            <a:r>
              <a:rPr lang="en-US" sz="1400" dirty="0" err="1"/>
              <a:t>Eleazar</a:t>
            </a:r>
            <a:r>
              <a:rPr lang="en-US" sz="1400" dirty="0"/>
              <a:t> the priest,</a:t>
            </a:r>
            <a:r>
              <a:rPr lang="en-US" dirty="0"/>
              <a:t>  </a:t>
            </a:r>
          </a:p>
        </p:txBody>
      </p:sp>
    </p:spTree>
    <p:extLst>
      <p:ext uri="{BB962C8B-B14F-4D97-AF65-F5344CB8AC3E}">
        <p14:creationId xmlns:p14="http://schemas.microsoft.com/office/powerpoint/2010/main" val="1518560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t>Micah’s mother</a:t>
            </a:r>
            <a:endParaRPr lang="en-US" sz="2000" dirty="0"/>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t>levite</a:t>
            </a:r>
            <a:endParaRPr lang="en-US" sz="2000" dirty="0"/>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t>danites</a:t>
            </a:r>
            <a:endParaRPr lang="en-US" sz="2000" dirty="0"/>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384" y="800719"/>
            <a:ext cx="1712942" cy="646331"/>
          </a:xfrm>
          <a:prstGeom prst="rect">
            <a:avLst/>
          </a:prstGeom>
          <a:noFill/>
        </p:spPr>
        <p:txBody>
          <a:bodyPr wrap="square" rtlCol="0">
            <a:spAutoFit/>
          </a:bodyPr>
          <a:lstStyle/>
          <a:p>
            <a:r>
              <a:rPr lang="en-US" dirty="0" smtClean="0"/>
              <a:t>1,100 </a:t>
            </a:r>
            <a:r>
              <a:rPr lang="en-US" dirty="0"/>
              <a:t>pieces of </a:t>
            </a:r>
            <a:r>
              <a:rPr lang="en-US" dirty="0" smtClean="0"/>
              <a:t>silver taken</a:t>
            </a:r>
            <a:endParaRPr lang="en-US" dirty="0"/>
          </a:p>
        </p:txBody>
      </p:sp>
      <p:sp>
        <p:nvSpPr>
          <p:cNvPr id="14" name="TextBox 13"/>
          <p:cNvSpPr txBox="1"/>
          <p:nvPr/>
        </p:nvSpPr>
        <p:spPr>
          <a:xfrm>
            <a:off x="2477119" y="926221"/>
            <a:ext cx="1542825" cy="369332"/>
          </a:xfrm>
          <a:prstGeom prst="rect">
            <a:avLst/>
          </a:prstGeom>
          <a:noFill/>
        </p:spPr>
        <p:txBody>
          <a:bodyPr wrap="square" rtlCol="0">
            <a:spAutoFit/>
          </a:bodyPr>
          <a:lstStyle/>
          <a:p>
            <a:r>
              <a:rPr lang="en-US" dirty="0"/>
              <a:t>u</a:t>
            </a:r>
            <a:r>
              <a:rPr lang="en-US" dirty="0" smtClean="0"/>
              <a:t>ttered curse</a:t>
            </a:r>
            <a:endParaRPr lang="en-US" dirty="0"/>
          </a:p>
        </p:txBody>
      </p:sp>
      <p:sp>
        <p:nvSpPr>
          <p:cNvPr id="15" name="TextBox 14"/>
          <p:cNvSpPr txBox="1"/>
          <p:nvPr/>
        </p:nvSpPr>
        <p:spPr>
          <a:xfrm>
            <a:off x="366207" y="1601136"/>
            <a:ext cx="1542825" cy="369332"/>
          </a:xfrm>
          <a:prstGeom prst="rect">
            <a:avLst/>
          </a:prstGeom>
          <a:noFill/>
        </p:spPr>
        <p:txBody>
          <a:bodyPr wrap="square" rtlCol="0">
            <a:spAutoFit/>
          </a:bodyPr>
          <a:lstStyle/>
          <a:p>
            <a:r>
              <a:rPr lang="en-US" dirty="0" smtClean="0"/>
              <a:t>confesses</a:t>
            </a:r>
            <a:endParaRPr lang="en-US" dirty="0"/>
          </a:p>
        </p:txBody>
      </p:sp>
      <p:sp>
        <p:nvSpPr>
          <p:cNvPr id="12" name="TextBox 11"/>
          <p:cNvSpPr txBox="1"/>
          <p:nvPr/>
        </p:nvSpPr>
        <p:spPr>
          <a:xfrm>
            <a:off x="2477118" y="1601136"/>
            <a:ext cx="2118631" cy="646331"/>
          </a:xfrm>
          <a:prstGeom prst="rect">
            <a:avLst/>
          </a:prstGeom>
          <a:noFill/>
        </p:spPr>
        <p:txBody>
          <a:bodyPr wrap="square" rtlCol="0">
            <a:spAutoFit/>
          </a:bodyPr>
          <a:lstStyle/>
          <a:p>
            <a:r>
              <a:rPr lang="en-US" dirty="0"/>
              <a:t>“Blessed be my son by the Lord.” </a:t>
            </a:r>
          </a:p>
        </p:txBody>
      </p:sp>
      <p:sp>
        <p:nvSpPr>
          <p:cNvPr id="13" name="TextBox 12"/>
          <p:cNvSpPr txBox="1"/>
          <p:nvPr/>
        </p:nvSpPr>
        <p:spPr>
          <a:xfrm>
            <a:off x="2477119" y="2422566"/>
            <a:ext cx="1947244" cy="1200329"/>
          </a:xfrm>
          <a:prstGeom prst="rect">
            <a:avLst/>
          </a:prstGeom>
          <a:noFill/>
        </p:spPr>
        <p:txBody>
          <a:bodyPr wrap="square" rtlCol="0">
            <a:spAutoFit/>
          </a:bodyPr>
          <a:lstStyle/>
          <a:p>
            <a:r>
              <a:rPr lang="en-US" dirty="0"/>
              <a:t>“I dedicate the silver to the Lord from my hand for my son, </a:t>
            </a:r>
          </a:p>
        </p:txBody>
      </p:sp>
    </p:spTree>
    <p:extLst>
      <p:ext uri="{BB962C8B-B14F-4D97-AF65-F5344CB8AC3E}">
        <p14:creationId xmlns:p14="http://schemas.microsoft.com/office/powerpoint/2010/main" val="2132211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150" y="4308465"/>
            <a:ext cx="3573330" cy="241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384" y="800719"/>
            <a:ext cx="1712942" cy="646331"/>
          </a:xfrm>
          <a:prstGeom prst="rect">
            <a:avLst/>
          </a:prstGeom>
          <a:noFill/>
        </p:spPr>
        <p:txBody>
          <a:bodyPr wrap="square" rtlCol="0">
            <a:spAutoFit/>
          </a:bodyPr>
          <a:lstStyle/>
          <a:p>
            <a:r>
              <a:rPr lang="en-US" dirty="0" smtClean="0">
                <a:solidFill>
                  <a:prstClr val="black"/>
                </a:solidFill>
              </a:rPr>
              <a:t>1,100 </a:t>
            </a:r>
            <a:r>
              <a:rPr lang="en-US" dirty="0">
                <a:solidFill>
                  <a:prstClr val="black"/>
                </a:solidFill>
              </a:rPr>
              <a:t>pieces of </a:t>
            </a:r>
            <a:r>
              <a:rPr lang="en-US" dirty="0" smtClean="0">
                <a:solidFill>
                  <a:prstClr val="black"/>
                </a:solidFill>
              </a:rPr>
              <a:t>silver taken</a:t>
            </a:r>
            <a:endParaRPr lang="en-US" dirty="0">
              <a:solidFill>
                <a:prstClr val="black"/>
              </a:solidFill>
            </a:endParaRPr>
          </a:p>
        </p:txBody>
      </p:sp>
      <p:sp>
        <p:nvSpPr>
          <p:cNvPr id="14" name="TextBox 13"/>
          <p:cNvSpPr txBox="1"/>
          <p:nvPr/>
        </p:nvSpPr>
        <p:spPr>
          <a:xfrm>
            <a:off x="2477119" y="926221"/>
            <a:ext cx="1542825" cy="369332"/>
          </a:xfrm>
          <a:prstGeom prst="rect">
            <a:avLst/>
          </a:prstGeom>
          <a:noFill/>
        </p:spPr>
        <p:txBody>
          <a:bodyPr wrap="square" rtlCol="0">
            <a:spAutoFit/>
          </a:bodyPr>
          <a:lstStyle/>
          <a:p>
            <a:r>
              <a:rPr lang="en-US" dirty="0">
                <a:solidFill>
                  <a:prstClr val="black"/>
                </a:solidFill>
              </a:rPr>
              <a:t>u</a:t>
            </a:r>
            <a:r>
              <a:rPr lang="en-US" dirty="0" smtClean="0">
                <a:solidFill>
                  <a:prstClr val="black"/>
                </a:solidFill>
              </a:rPr>
              <a:t>ttered curse</a:t>
            </a:r>
            <a:endParaRPr lang="en-US" dirty="0">
              <a:solidFill>
                <a:prstClr val="black"/>
              </a:solidFill>
            </a:endParaRPr>
          </a:p>
        </p:txBody>
      </p:sp>
      <p:sp>
        <p:nvSpPr>
          <p:cNvPr id="15" name="TextBox 14"/>
          <p:cNvSpPr txBox="1"/>
          <p:nvPr/>
        </p:nvSpPr>
        <p:spPr>
          <a:xfrm>
            <a:off x="366207" y="1601136"/>
            <a:ext cx="1542825" cy="369332"/>
          </a:xfrm>
          <a:prstGeom prst="rect">
            <a:avLst/>
          </a:prstGeom>
          <a:noFill/>
        </p:spPr>
        <p:txBody>
          <a:bodyPr wrap="square" rtlCol="0">
            <a:spAutoFit/>
          </a:bodyPr>
          <a:lstStyle/>
          <a:p>
            <a:r>
              <a:rPr lang="en-US" dirty="0" smtClean="0">
                <a:solidFill>
                  <a:prstClr val="black"/>
                </a:solidFill>
              </a:rPr>
              <a:t>confesses</a:t>
            </a:r>
            <a:endParaRPr lang="en-US" dirty="0">
              <a:solidFill>
                <a:prstClr val="black"/>
              </a:solidFill>
            </a:endParaRPr>
          </a:p>
        </p:txBody>
      </p:sp>
      <p:sp>
        <p:nvSpPr>
          <p:cNvPr id="12" name="TextBox 11"/>
          <p:cNvSpPr txBox="1"/>
          <p:nvPr/>
        </p:nvSpPr>
        <p:spPr>
          <a:xfrm>
            <a:off x="2477118" y="1601136"/>
            <a:ext cx="2118631" cy="646331"/>
          </a:xfrm>
          <a:prstGeom prst="rect">
            <a:avLst/>
          </a:prstGeom>
          <a:noFill/>
        </p:spPr>
        <p:txBody>
          <a:bodyPr wrap="square" rtlCol="0">
            <a:spAutoFit/>
          </a:bodyPr>
          <a:lstStyle/>
          <a:p>
            <a:r>
              <a:rPr lang="en-US" dirty="0">
                <a:solidFill>
                  <a:prstClr val="black"/>
                </a:solidFill>
              </a:rPr>
              <a:t>“Blessed be my son by the Lord.” </a:t>
            </a:r>
          </a:p>
        </p:txBody>
      </p:sp>
      <p:sp>
        <p:nvSpPr>
          <p:cNvPr id="13" name="TextBox 12"/>
          <p:cNvSpPr txBox="1"/>
          <p:nvPr/>
        </p:nvSpPr>
        <p:spPr>
          <a:xfrm>
            <a:off x="2477119" y="2422566"/>
            <a:ext cx="1947244" cy="1200329"/>
          </a:xfrm>
          <a:prstGeom prst="rect">
            <a:avLst/>
          </a:prstGeom>
          <a:noFill/>
        </p:spPr>
        <p:txBody>
          <a:bodyPr wrap="square" rtlCol="0">
            <a:spAutoFit/>
          </a:bodyPr>
          <a:lstStyle/>
          <a:p>
            <a:r>
              <a:rPr lang="en-US" dirty="0">
                <a:solidFill>
                  <a:prstClr val="black"/>
                </a:solidFill>
              </a:rPr>
              <a:t>“I dedicate the silver to the Lord from my hand for my son, </a:t>
            </a:r>
          </a:p>
        </p:txBody>
      </p:sp>
      <p:sp>
        <p:nvSpPr>
          <p:cNvPr id="3" name="TextBox 2"/>
          <p:cNvSpPr txBox="1"/>
          <p:nvPr/>
        </p:nvSpPr>
        <p:spPr>
          <a:xfrm>
            <a:off x="2514426" y="3622895"/>
            <a:ext cx="1909938" cy="1200329"/>
          </a:xfrm>
          <a:prstGeom prst="rect">
            <a:avLst/>
          </a:prstGeom>
          <a:noFill/>
        </p:spPr>
        <p:txBody>
          <a:bodyPr wrap="square" rtlCol="0">
            <a:spAutoFit/>
          </a:bodyPr>
          <a:lstStyle/>
          <a:p>
            <a:r>
              <a:rPr lang="en-US" dirty="0">
                <a:solidFill>
                  <a:srgbClr val="C17529">
                    <a:lumMod val="50000"/>
                  </a:srgbClr>
                </a:solidFill>
              </a:rPr>
              <a:t>to make a carved image and a metal image.</a:t>
            </a:r>
          </a:p>
        </p:txBody>
      </p:sp>
      <p:sp>
        <p:nvSpPr>
          <p:cNvPr id="4" name="TextBox 3"/>
          <p:cNvSpPr txBox="1"/>
          <p:nvPr/>
        </p:nvSpPr>
        <p:spPr>
          <a:xfrm>
            <a:off x="2477118" y="4858850"/>
            <a:ext cx="2856097" cy="2031325"/>
          </a:xfrm>
          <a:prstGeom prst="rect">
            <a:avLst/>
          </a:prstGeom>
          <a:noFill/>
        </p:spPr>
        <p:txBody>
          <a:bodyPr wrap="square" rtlCol="0">
            <a:spAutoFit/>
          </a:bodyPr>
          <a:lstStyle/>
          <a:p>
            <a:r>
              <a:rPr lang="en-US" dirty="0">
                <a:solidFill>
                  <a:srgbClr val="C17529">
                    <a:lumMod val="50000"/>
                  </a:srgbClr>
                </a:solidFill>
              </a:rPr>
              <a:t>his mother took 200 pieces of silver </a:t>
            </a:r>
            <a:r>
              <a:rPr lang="en-US" dirty="0" smtClean="0">
                <a:solidFill>
                  <a:srgbClr val="C17529">
                    <a:lumMod val="50000"/>
                  </a:srgbClr>
                </a:solidFill>
              </a:rPr>
              <a:t>to </a:t>
            </a:r>
            <a:r>
              <a:rPr lang="en-US" dirty="0">
                <a:solidFill>
                  <a:srgbClr val="C17529">
                    <a:lumMod val="50000"/>
                  </a:srgbClr>
                </a:solidFill>
              </a:rPr>
              <a:t>silversmith, who made </a:t>
            </a:r>
            <a:r>
              <a:rPr lang="en-US" dirty="0" smtClean="0">
                <a:solidFill>
                  <a:srgbClr val="C17529">
                    <a:lumMod val="50000"/>
                  </a:srgbClr>
                </a:solidFill>
              </a:rPr>
              <a:t>a </a:t>
            </a:r>
            <a:r>
              <a:rPr lang="en-US" dirty="0">
                <a:solidFill>
                  <a:srgbClr val="C17529">
                    <a:lumMod val="50000"/>
                  </a:srgbClr>
                </a:solidFill>
              </a:rPr>
              <a:t>carved image and a metal image. And it was in the house of Micah. </a:t>
            </a:r>
            <a:br>
              <a:rPr lang="en-US" dirty="0">
                <a:solidFill>
                  <a:srgbClr val="C17529">
                    <a:lumMod val="50000"/>
                  </a:srgbClr>
                </a:solidFill>
              </a:rPr>
            </a:br>
            <a:endParaRPr lang="en-US" dirty="0">
              <a:solidFill>
                <a:srgbClr val="C17529">
                  <a:lumMod val="50000"/>
                </a:srgbClr>
              </a:solidFill>
            </a:endParaRPr>
          </a:p>
        </p:txBody>
      </p:sp>
      <p:sp>
        <p:nvSpPr>
          <p:cNvPr id="18" name="TextBox 17"/>
          <p:cNvSpPr txBox="1"/>
          <p:nvPr/>
        </p:nvSpPr>
        <p:spPr>
          <a:xfrm>
            <a:off x="190005" y="4499286"/>
            <a:ext cx="2191665" cy="2031325"/>
          </a:xfrm>
          <a:prstGeom prst="rect">
            <a:avLst/>
          </a:prstGeom>
          <a:noFill/>
        </p:spPr>
        <p:txBody>
          <a:bodyPr wrap="square" rtlCol="0">
            <a:spAutoFit/>
          </a:bodyPr>
          <a:lstStyle/>
          <a:p>
            <a:r>
              <a:rPr lang="en-US" dirty="0" smtClean="0"/>
              <a:t>Micah </a:t>
            </a:r>
            <a:r>
              <a:rPr lang="en-US" dirty="0"/>
              <a:t>had a shrine, and he made an ephod &amp;</a:t>
            </a:r>
            <a:r>
              <a:rPr lang="en-US" dirty="0" smtClean="0"/>
              <a:t> </a:t>
            </a:r>
            <a:r>
              <a:rPr lang="en-US" dirty="0"/>
              <a:t>household gods, &amp;</a:t>
            </a:r>
            <a:r>
              <a:rPr lang="en-US" dirty="0" smtClean="0"/>
              <a:t> ordained</a:t>
            </a:r>
            <a:r>
              <a:rPr lang="en-US" baseline="30000" dirty="0"/>
              <a:t> </a:t>
            </a:r>
            <a:r>
              <a:rPr lang="en-US" dirty="0" smtClean="0"/>
              <a:t>one </a:t>
            </a:r>
            <a:r>
              <a:rPr lang="en-US" dirty="0"/>
              <a:t>of his sons, who became his priest. </a:t>
            </a:r>
          </a:p>
        </p:txBody>
      </p:sp>
    </p:spTree>
    <p:extLst>
      <p:ext uri="{BB962C8B-B14F-4D97-AF65-F5344CB8AC3E}">
        <p14:creationId xmlns:p14="http://schemas.microsoft.com/office/powerpoint/2010/main" val="255524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904" y="0"/>
            <a:ext cx="5288096" cy="6858000"/>
          </a:xfrm>
          <a:prstGeom prst="rect">
            <a:avLst/>
          </a:prstGeom>
        </p:spPr>
      </p:pic>
      <p:sp>
        <p:nvSpPr>
          <p:cNvPr id="3" name="Title 2"/>
          <p:cNvSpPr>
            <a:spLocks noGrp="1"/>
          </p:cNvSpPr>
          <p:nvPr>
            <p:ph type="title"/>
          </p:nvPr>
        </p:nvSpPr>
        <p:spPr>
          <a:xfrm>
            <a:off x="269858" y="1063256"/>
            <a:ext cx="2893071" cy="841248"/>
          </a:xfrm>
        </p:spPr>
        <p:txBody>
          <a:bodyPr/>
          <a:lstStyle/>
          <a:p>
            <a:r>
              <a:rPr lang="en-US" dirty="0"/>
              <a:t>Placing the judges &amp; tribes</a:t>
            </a:r>
          </a:p>
        </p:txBody>
      </p:sp>
      <p:sp>
        <p:nvSpPr>
          <p:cNvPr id="4" name="TextBox 3"/>
          <p:cNvSpPr txBox="1"/>
          <p:nvPr/>
        </p:nvSpPr>
        <p:spPr>
          <a:xfrm>
            <a:off x="5610395" y="4254286"/>
            <a:ext cx="601447" cy="276999"/>
          </a:xfrm>
          <a:prstGeom prst="rect">
            <a:avLst/>
          </a:prstGeom>
          <a:no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Judah</a:t>
            </a:r>
          </a:p>
        </p:txBody>
      </p:sp>
      <p:sp>
        <p:nvSpPr>
          <p:cNvPr id="5" name="TextBox 4"/>
          <p:cNvSpPr txBox="1"/>
          <p:nvPr/>
        </p:nvSpPr>
        <p:spPr>
          <a:xfrm>
            <a:off x="5610402" y="5213585"/>
            <a:ext cx="704039" cy="276999"/>
          </a:xfrm>
          <a:prstGeom prst="rect">
            <a:avLst/>
          </a:prstGeom>
          <a:no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Simeon</a:t>
            </a:r>
          </a:p>
        </p:txBody>
      </p:sp>
      <p:sp>
        <p:nvSpPr>
          <p:cNvPr id="6" name="TextBox 5"/>
          <p:cNvSpPr txBox="1"/>
          <p:nvPr/>
        </p:nvSpPr>
        <p:spPr>
          <a:xfrm>
            <a:off x="7312623" y="3887495"/>
            <a:ext cx="720069" cy="276999"/>
          </a:xfrm>
          <a:prstGeom prst="rect">
            <a:avLst/>
          </a:prstGeom>
          <a:no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Reuben</a:t>
            </a:r>
          </a:p>
        </p:txBody>
      </p:sp>
      <p:sp>
        <p:nvSpPr>
          <p:cNvPr id="7" name="TextBox 6"/>
          <p:cNvSpPr txBox="1"/>
          <p:nvPr/>
        </p:nvSpPr>
        <p:spPr>
          <a:xfrm>
            <a:off x="7404252" y="2831027"/>
            <a:ext cx="474810" cy="276999"/>
          </a:xfrm>
          <a:prstGeom prst="rect">
            <a:avLst/>
          </a:prstGeom>
          <a:no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Gad</a:t>
            </a:r>
          </a:p>
        </p:txBody>
      </p:sp>
      <p:sp>
        <p:nvSpPr>
          <p:cNvPr id="8" name="TextBox 7"/>
          <p:cNvSpPr txBox="1"/>
          <p:nvPr/>
        </p:nvSpPr>
        <p:spPr>
          <a:xfrm>
            <a:off x="6219588" y="3579503"/>
            <a:ext cx="822661" cy="276999"/>
          </a:xfrm>
          <a:prstGeom prst="rect">
            <a:avLst/>
          </a:prstGeom>
          <a:no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Benjamin</a:t>
            </a:r>
          </a:p>
        </p:txBody>
      </p:sp>
      <p:sp>
        <p:nvSpPr>
          <p:cNvPr id="9" name="TextBox 8"/>
          <p:cNvSpPr txBox="1"/>
          <p:nvPr/>
        </p:nvSpPr>
        <p:spPr>
          <a:xfrm>
            <a:off x="7844745" y="795607"/>
            <a:ext cx="891591" cy="461665"/>
          </a:xfrm>
          <a:prstGeom prst="rect">
            <a:avLst/>
          </a:prstGeom>
          <a:noFill/>
        </p:spPr>
        <p:txBody>
          <a:bodyPr wrap="none" rtlCol="0">
            <a:spAutoFit/>
          </a:bodyPr>
          <a:lstStyle/>
          <a:p>
            <a:r>
              <a:rPr lang="en-US" sz="1200" dirty="0">
                <a:solidFill>
                  <a:prstClr val="black"/>
                </a:solidFill>
                <a:latin typeface="Arial" panose="020B0604020202020204" pitchFamily="34" charset="0"/>
                <a:cs typeface="Arial" panose="020B0604020202020204" pitchFamily="34" charset="0"/>
              </a:rPr>
              <a:t>Manasseh</a:t>
            </a:r>
          </a:p>
          <a:p>
            <a:r>
              <a:rPr lang="en-US" sz="1200" dirty="0">
                <a:solidFill>
                  <a:prstClr val="black"/>
                </a:solidFill>
                <a:latin typeface="Arial" panose="020B0604020202020204" pitchFamily="34" charset="0"/>
                <a:cs typeface="Arial" panose="020B0604020202020204" pitchFamily="34" charset="0"/>
              </a:rPr>
              <a:t>East</a:t>
            </a:r>
          </a:p>
        </p:txBody>
      </p:sp>
      <p:sp>
        <p:nvSpPr>
          <p:cNvPr id="10" name="TextBox 9"/>
          <p:cNvSpPr txBox="1"/>
          <p:nvPr/>
        </p:nvSpPr>
        <p:spPr>
          <a:xfrm>
            <a:off x="5884139" y="2451340"/>
            <a:ext cx="835485" cy="430887"/>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Manasseh</a:t>
            </a:r>
          </a:p>
          <a:p>
            <a:r>
              <a:rPr lang="en-US" sz="1100" dirty="0">
                <a:solidFill>
                  <a:prstClr val="black"/>
                </a:solidFill>
                <a:latin typeface="Arial" panose="020B0604020202020204" pitchFamily="34" charset="0"/>
                <a:cs typeface="Arial" panose="020B0604020202020204" pitchFamily="34" charset="0"/>
              </a:rPr>
              <a:t>West</a:t>
            </a:r>
          </a:p>
        </p:txBody>
      </p:sp>
      <p:sp>
        <p:nvSpPr>
          <p:cNvPr id="11" name="TextBox 10"/>
          <p:cNvSpPr txBox="1"/>
          <p:nvPr/>
        </p:nvSpPr>
        <p:spPr>
          <a:xfrm>
            <a:off x="6129243" y="3083180"/>
            <a:ext cx="710451"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Ephraim</a:t>
            </a:r>
          </a:p>
        </p:txBody>
      </p:sp>
      <p:sp>
        <p:nvSpPr>
          <p:cNvPr id="13" name="TextBox 12"/>
          <p:cNvSpPr txBox="1"/>
          <p:nvPr/>
        </p:nvSpPr>
        <p:spPr>
          <a:xfrm>
            <a:off x="5688934" y="3295253"/>
            <a:ext cx="444352"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Dan</a:t>
            </a:r>
          </a:p>
        </p:txBody>
      </p:sp>
      <p:sp>
        <p:nvSpPr>
          <p:cNvPr id="14" name="TextBox 13"/>
          <p:cNvSpPr txBox="1"/>
          <p:nvPr/>
        </p:nvSpPr>
        <p:spPr>
          <a:xfrm>
            <a:off x="6105991" y="1187508"/>
            <a:ext cx="553357"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Asher</a:t>
            </a:r>
          </a:p>
        </p:txBody>
      </p:sp>
      <p:sp>
        <p:nvSpPr>
          <p:cNvPr id="15" name="TextBox 14"/>
          <p:cNvSpPr txBox="1"/>
          <p:nvPr/>
        </p:nvSpPr>
        <p:spPr>
          <a:xfrm>
            <a:off x="6492221" y="2003465"/>
            <a:ext cx="716863"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Issachar</a:t>
            </a:r>
          </a:p>
        </p:txBody>
      </p:sp>
      <p:sp>
        <p:nvSpPr>
          <p:cNvPr id="16" name="TextBox 15"/>
          <p:cNvSpPr txBox="1"/>
          <p:nvPr/>
        </p:nvSpPr>
        <p:spPr>
          <a:xfrm>
            <a:off x="6231867" y="1784783"/>
            <a:ext cx="696024"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Zebulun</a:t>
            </a:r>
          </a:p>
        </p:txBody>
      </p:sp>
      <p:sp>
        <p:nvSpPr>
          <p:cNvPr id="17" name="TextBox 16"/>
          <p:cNvSpPr txBox="1"/>
          <p:nvPr/>
        </p:nvSpPr>
        <p:spPr>
          <a:xfrm>
            <a:off x="6537151" y="1069620"/>
            <a:ext cx="704039"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Naphtali</a:t>
            </a:r>
          </a:p>
        </p:txBody>
      </p:sp>
      <p:sp>
        <p:nvSpPr>
          <p:cNvPr id="20" name="TextBox 19"/>
          <p:cNvSpPr txBox="1"/>
          <p:nvPr/>
        </p:nvSpPr>
        <p:spPr>
          <a:xfrm>
            <a:off x="8183145" y="2451346"/>
            <a:ext cx="902811" cy="646331"/>
          </a:xfrm>
          <a:prstGeom prst="rect">
            <a:avLst/>
          </a:prstGeom>
          <a:solidFill>
            <a:srgbClr val="FFFF00"/>
          </a:solidFill>
        </p:spPr>
        <p:txBody>
          <a:bodyPr wrap="none" rtlCol="0">
            <a:spAutoFit/>
          </a:bodyPr>
          <a:lstStyle/>
          <a:p>
            <a:r>
              <a:rPr lang="en-US" dirty="0">
                <a:solidFill>
                  <a:prstClr val="black"/>
                </a:solidFill>
              </a:rPr>
              <a:t>East of</a:t>
            </a:r>
          </a:p>
          <a:p>
            <a:r>
              <a:rPr lang="en-US" dirty="0">
                <a:solidFill>
                  <a:prstClr val="black"/>
                </a:solidFill>
              </a:rPr>
              <a:t>Jordan</a:t>
            </a:r>
          </a:p>
        </p:txBody>
      </p:sp>
      <p:sp>
        <p:nvSpPr>
          <p:cNvPr id="21" name="TextBox 20"/>
          <p:cNvSpPr txBox="1"/>
          <p:nvPr/>
        </p:nvSpPr>
        <p:spPr>
          <a:xfrm>
            <a:off x="3972957" y="2429744"/>
            <a:ext cx="962764" cy="646331"/>
          </a:xfrm>
          <a:prstGeom prst="rect">
            <a:avLst/>
          </a:prstGeom>
          <a:solidFill>
            <a:srgbClr val="FFFF00"/>
          </a:solidFill>
        </p:spPr>
        <p:txBody>
          <a:bodyPr wrap="none" rtlCol="0">
            <a:spAutoFit/>
          </a:bodyPr>
          <a:lstStyle/>
          <a:p>
            <a:r>
              <a:rPr lang="en-US" dirty="0">
                <a:solidFill>
                  <a:prstClr val="black"/>
                </a:solidFill>
              </a:rPr>
              <a:t>West of</a:t>
            </a:r>
          </a:p>
          <a:p>
            <a:r>
              <a:rPr lang="en-US" dirty="0">
                <a:solidFill>
                  <a:prstClr val="black"/>
                </a:solidFill>
              </a:rPr>
              <a:t>Jordan</a:t>
            </a:r>
          </a:p>
        </p:txBody>
      </p:sp>
      <p:cxnSp>
        <p:nvCxnSpPr>
          <p:cNvPr id="23" name="Straight Connector 22"/>
          <p:cNvCxnSpPr/>
          <p:nvPr/>
        </p:nvCxnSpPr>
        <p:spPr>
          <a:xfrm flipH="1">
            <a:off x="4454341" y="3856498"/>
            <a:ext cx="2710929" cy="0"/>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1153" y="5167444"/>
            <a:ext cx="813043" cy="646331"/>
          </a:xfrm>
          <a:prstGeom prst="rect">
            <a:avLst/>
          </a:prstGeom>
          <a:solidFill>
            <a:srgbClr val="FFFF00"/>
          </a:solidFill>
        </p:spPr>
        <p:txBody>
          <a:bodyPr wrap="none" rtlCol="0">
            <a:spAutoFit/>
          </a:bodyPr>
          <a:lstStyle/>
          <a:p>
            <a:r>
              <a:rPr lang="en-US" dirty="0">
                <a:solidFill>
                  <a:prstClr val="black"/>
                </a:solidFill>
              </a:rPr>
              <a:t>Judah</a:t>
            </a:r>
          </a:p>
          <a:p>
            <a:r>
              <a:rPr lang="en-US" dirty="0">
                <a:solidFill>
                  <a:prstClr val="black"/>
                </a:solidFill>
              </a:rPr>
              <a:t>South</a:t>
            </a:r>
          </a:p>
        </p:txBody>
      </p:sp>
      <p:sp>
        <p:nvSpPr>
          <p:cNvPr id="25" name="TextBox 24"/>
          <p:cNvSpPr txBox="1"/>
          <p:nvPr/>
        </p:nvSpPr>
        <p:spPr>
          <a:xfrm>
            <a:off x="4046419" y="193729"/>
            <a:ext cx="631904"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Othniel</a:t>
            </a:r>
          </a:p>
        </p:txBody>
      </p:sp>
      <p:sp>
        <p:nvSpPr>
          <p:cNvPr id="26" name="TextBox 25"/>
          <p:cNvSpPr txBox="1"/>
          <p:nvPr/>
        </p:nvSpPr>
        <p:spPr>
          <a:xfrm>
            <a:off x="4066223" y="367781"/>
            <a:ext cx="514885" cy="261610"/>
          </a:xfrm>
          <a:prstGeom prst="rect">
            <a:avLst/>
          </a:prstGeom>
          <a:noFill/>
        </p:spPr>
        <p:txBody>
          <a:bodyPr wrap="none" rtlCol="0">
            <a:spAutoFit/>
          </a:bodyPr>
          <a:lstStyle/>
          <a:p>
            <a:r>
              <a:rPr lang="en-US" sz="1100" dirty="0">
                <a:solidFill>
                  <a:prstClr val="black"/>
                </a:solidFill>
                <a:latin typeface="Arial" panose="020B0604020202020204" pitchFamily="34" charset="0"/>
                <a:cs typeface="Arial" panose="020B0604020202020204" pitchFamily="34" charset="0"/>
              </a:rPr>
              <a:t>Ehud</a:t>
            </a:r>
          </a:p>
        </p:txBody>
      </p:sp>
      <p:sp>
        <p:nvSpPr>
          <p:cNvPr id="27" name="TextBox 26"/>
          <p:cNvSpPr txBox="1"/>
          <p:nvPr/>
        </p:nvSpPr>
        <p:spPr>
          <a:xfrm>
            <a:off x="4150505" y="572748"/>
            <a:ext cx="572273" cy="169277"/>
          </a:xfrm>
          <a:prstGeom prst="rect">
            <a:avLst/>
          </a:prstGeom>
          <a:solidFill>
            <a:schemeClr val="bg1"/>
          </a:solidFill>
        </p:spPr>
        <p:txBody>
          <a:bodyPr wrap="none" lIns="0" tIns="0" rIns="0" bIns="0" rtlCol="0">
            <a:spAutoFit/>
          </a:bodyPr>
          <a:lstStyle/>
          <a:p>
            <a:r>
              <a:rPr lang="en-US" sz="1100" dirty="0">
                <a:solidFill>
                  <a:prstClr val="black"/>
                </a:solidFill>
                <a:latin typeface="Arial" panose="020B0604020202020204" pitchFamily="34" charset="0"/>
                <a:cs typeface="Arial" panose="020B0604020202020204" pitchFamily="34" charset="0"/>
              </a:rPr>
              <a:t>Shamgar</a:t>
            </a:r>
          </a:p>
        </p:txBody>
      </p:sp>
      <p:grpSp>
        <p:nvGrpSpPr>
          <p:cNvPr id="30" name="Group 29"/>
          <p:cNvGrpSpPr/>
          <p:nvPr/>
        </p:nvGrpSpPr>
        <p:grpSpPr>
          <a:xfrm>
            <a:off x="6174941" y="4321567"/>
            <a:ext cx="263471" cy="261610"/>
            <a:chOff x="1503336" y="3829943"/>
            <a:chExt cx="263471" cy="261610"/>
          </a:xfrm>
        </p:grpSpPr>
        <p:sp>
          <p:nvSpPr>
            <p:cNvPr id="28" name="Octagon 27"/>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1503593" y="3829943"/>
              <a:ext cx="263214" cy="261610"/>
            </a:xfrm>
            <a:prstGeom prst="rect">
              <a:avLst/>
            </a:prstGeom>
            <a:noFill/>
          </p:spPr>
          <p:txBody>
            <a:bodyPr wrap="none" rtlCol="0">
              <a:spAutoFit/>
            </a:bodyPr>
            <a:lstStyle/>
            <a:p>
              <a:r>
                <a:rPr lang="en-US" sz="1100" b="1" dirty="0">
                  <a:solidFill>
                    <a:prstClr val="black"/>
                  </a:solidFill>
                  <a:latin typeface="Arial" panose="020B0604020202020204" pitchFamily="34" charset="0"/>
                  <a:cs typeface="Arial" panose="020B0604020202020204" pitchFamily="34" charset="0"/>
                </a:rPr>
                <a:t>1</a:t>
              </a:r>
            </a:p>
          </p:txBody>
        </p:sp>
      </p:grpSp>
      <p:grpSp>
        <p:nvGrpSpPr>
          <p:cNvPr id="31" name="Group 30"/>
          <p:cNvGrpSpPr/>
          <p:nvPr/>
        </p:nvGrpSpPr>
        <p:grpSpPr>
          <a:xfrm>
            <a:off x="6839686" y="3345494"/>
            <a:ext cx="263471" cy="261610"/>
            <a:chOff x="1503336" y="3829943"/>
            <a:chExt cx="263471" cy="261610"/>
          </a:xfrm>
        </p:grpSpPr>
        <p:sp>
          <p:nvSpPr>
            <p:cNvPr id="32" name="Octagon 31"/>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1503593" y="3829943"/>
              <a:ext cx="263214" cy="261610"/>
            </a:xfrm>
            <a:prstGeom prst="rect">
              <a:avLst/>
            </a:prstGeom>
            <a:noFill/>
          </p:spPr>
          <p:txBody>
            <a:bodyPr wrap="none" rtlCol="0">
              <a:spAutoFit/>
            </a:bodyPr>
            <a:lstStyle/>
            <a:p>
              <a:r>
                <a:rPr lang="en-US" sz="1100" b="1" dirty="0">
                  <a:solidFill>
                    <a:prstClr val="black"/>
                  </a:solidFill>
                  <a:latin typeface="Arial" panose="020B0604020202020204" pitchFamily="34" charset="0"/>
                  <a:cs typeface="Arial" panose="020B0604020202020204" pitchFamily="34" charset="0"/>
                </a:rPr>
                <a:t>2</a:t>
              </a:r>
            </a:p>
          </p:txBody>
        </p:sp>
      </p:grpSp>
      <p:grpSp>
        <p:nvGrpSpPr>
          <p:cNvPr id="45" name="Group 44"/>
          <p:cNvGrpSpPr/>
          <p:nvPr/>
        </p:nvGrpSpPr>
        <p:grpSpPr>
          <a:xfrm>
            <a:off x="7136969" y="201478"/>
            <a:ext cx="86246" cy="4626244"/>
            <a:chOff x="7136969" y="201478"/>
            <a:chExt cx="86246" cy="4626244"/>
          </a:xfrm>
        </p:grpSpPr>
        <p:cxnSp>
          <p:nvCxnSpPr>
            <p:cNvPr id="19" name="Straight Connector 18"/>
            <p:cNvCxnSpPr/>
            <p:nvPr/>
          </p:nvCxnSpPr>
          <p:spPr>
            <a:xfrm>
              <a:off x="7136969" y="201478"/>
              <a:ext cx="28299" cy="2063597"/>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94916" y="3726907"/>
              <a:ext cx="28299" cy="1100815"/>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65268" y="2666760"/>
              <a:ext cx="14149" cy="809419"/>
            </a:xfrm>
            <a:prstGeom prst="line">
              <a:avLst/>
            </a:prstGeom>
            <a:ln w="38100">
              <a:solidFill>
                <a:srgbClr val="0000CC"/>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492243" y="809189"/>
            <a:ext cx="263471" cy="261610"/>
            <a:chOff x="1503336" y="3829943"/>
            <a:chExt cx="263471" cy="261610"/>
          </a:xfrm>
        </p:grpSpPr>
        <p:sp>
          <p:nvSpPr>
            <p:cNvPr id="42" name="Octagon 41"/>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p:cNvSpPr txBox="1"/>
            <p:nvPr/>
          </p:nvSpPr>
          <p:spPr>
            <a:xfrm>
              <a:off x="1503593" y="3829943"/>
              <a:ext cx="263214" cy="261610"/>
            </a:xfrm>
            <a:prstGeom prst="rect">
              <a:avLst/>
            </a:prstGeom>
            <a:noFill/>
          </p:spPr>
          <p:txBody>
            <a:bodyPr wrap="none" rtlCol="0">
              <a:spAutoFit/>
            </a:bodyPr>
            <a:lstStyle/>
            <a:p>
              <a:r>
                <a:rPr lang="en-US" sz="1100" b="1" dirty="0">
                  <a:solidFill>
                    <a:prstClr val="black"/>
                  </a:solidFill>
                  <a:latin typeface="Arial" panose="020B0604020202020204" pitchFamily="34" charset="0"/>
                  <a:cs typeface="Arial" panose="020B0604020202020204" pitchFamily="34" charset="0"/>
                </a:rPr>
                <a:t>3</a:t>
              </a:r>
            </a:p>
          </p:txBody>
        </p:sp>
      </p:grpSp>
      <p:sp>
        <p:nvSpPr>
          <p:cNvPr id="39" name="TextBox 38"/>
          <p:cNvSpPr txBox="1"/>
          <p:nvPr/>
        </p:nvSpPr>
        <p:spPr>
          <a:xfrm>
            <a:off x="4159043" y="741512"/>
            <a:ext cx="1019510" cy="169277"/>
          </a:xfrm>
          <a:prstGeom prst="rect">
            <a:avLst/>
          </a:prstGeom>
          <a:solidFill>
            <a:schemeClr val="bg1"/>
          </a:solidFill>
        </p:spPr>
        <p:txBody>
          <a:bodyPr wrap="none" lIns="0" tIns="0" rIns="0" bIns="0" rtlCol="0">
            <a:spAutoFit/>
          </a:bodyPr>
          <a:lstStyle/>
          <a:p>
            <a:r>
              <a:rPr lang="en-US" sz="1100" dirty="0">
                <a:solidFill>
                  <a:prstClr val="black"/>
                </a:solidFill>
                <a:latin typeface="Arial" panose="020B0604020202020204" pitchFamily="34" charset="0"/>
                <a:cs typeface="Arial" panose="020B0604020202020204" pitchFamily="34" charset="0"/>
              </a:rPr>
              <a:t>Deborah/Barack</a:t>
            </a:r>
          </a:p>
        </p:txBody>
      </p:sp>
      <p:grpSp>
        <p:nvGrpSpPr>
          <p:cNvPr id="40" name="Group 39"/>
          <p:cNvGrpSpPr/>
          <p:nvPr/>
        </p:nvGrpSpPr>
        <p:grpSpPr>
          <a:xfrm>
            <a:off x="6576219" y="3214691"/>
            <a:ext cx="263471" cy="261610"/>
            <a:chOff x="1503336" y="3829943"/>
            <a:chExt cx="263471" cy="261610"/>
          </a:xfrm>
        </p:grpSpPr>
        <p:sp>
          <p:nvSpPr>
            <p:cNvPr id="46" name="Octagon 45"/>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1503593" y="3829943"/>
              <a:ext cx="263214" cy="261610"/>
            </a:xfrm>
            <a:prstGeom prst="rect">
              <a:avLst/>
            </a:prstGeom>
            <a:noFill/>
          </p:spPr>
          <p:txBody>
            <a:bodyPr wrap="none" rtlCol="0">
              <a:spAutoFit/>
            </a:bodyPr>
            <a:lstStyle/>
            <a:p>
              <a:r>
                <a:rPr lang="en-US" sz="1100" b="1" dirty="0">
                  <a:solidFill>
                    <a:prstClr val="black"/>
                  </a:solidFill>
                  <a:latin typeface="Arial" panose="020B0604020202020204" pitchFamily="34" charset="0"/>
                  <a:cs typeface="Arial" panose="020B0604020202020204" pitchFamily="34" charset="0"/>
                </a:rPr>
                <a:t>4</a:t>
              </a:r>
            </a:p>
          </p:txBody>
        </p:sp>
      </p:grpSp>
      <p:sp>
        <p:nvSpPr>
          <p:cNvPr id="48" name="TextBox 47"/>
          <p:cNvSpPr txBox="1"/>
          <p:nvPr/>
        </p:nvSpPr>
        <p:spPr>
          <a:xfrm>
            <a:off x="4167083" y="923518"/>
            <a:ext cx="455253" cy="169277"/>
          </a:xfrm>
          <a:prstGeom prst="rect">
            <a:avLst/>
          </a:prstGeom>
          <a:solidFill>
            <a:schemeClr val="bg1"/>
          </a:solidFill>
        </p:spPr>
        <p:txBody>
          <a:bodyPr wrap="none" lIns="0" tIns="0" rIns="0" bIns="0" rtlCol="0">
            <a:spAutoFit/>
          </a:bodyPr>
          <a:lstStyle/>
          <a:p>
            <a:r>
              <a:rPr lang="en-US" sz="1100" dirty="0">
                <a:solidFill>
                  <a:prstClr val="black"/>
                </a:solidFill>
                <a:latin typeface="Arial" panose="020B0604020202020204" pitchFamily="34" charset="0"/>
                <a:cs typeface="Arial" panose="020B0604020202020204" pitchFamily="34" charset="0"/>
              </a:rPr>
              <a:t>Gideon</a:t>
            </a:r>
          </a:p>
        </p:txBody>
      </p:sp>
      <p:grpSp>
        <p:nvGrpSpPr>
          <p:cNvPr id="49" name="Group 48"/>
          <p:cNvGrpSpPr/>
          <p:nvPr/>
        </p:nvGrpSpPr>
        <p:grpSpPr>
          <a:xfrm>
            <a:off x="6945624" y="2134361"/>
            <a:ext cx="263471" cy="261610"/>
            <a:chOff x="1503336" y="3829943"/>
            <a:chExt cx="263471" cy="261610"/>
          </a:xfrm>
        </p:grpSpPr>
        <p:sp>
          <p:nvSpPr>
            <p:cNvPr id="50" name="Octagon 49"/>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1503593" y="3829943"/>
              <a:ext cx="263214" cy="261610"/>
            </a:xfrm>
            <a:prstGeom prst="rect">
              <a:avLst/>
            </a:prstGeom>
            <a:noFill/>
          </p:spPr>
          <p:txBody>
            <a:bodyPr wrap="none" rtlCol="0">
              <a:spAutoFit/>
            </a:bodyPr>
            <a:lstStyle/>
            <a:p>
              <a:r>
                <a:rPr lang="en-US" sz="1100" b="1" dirty="0">
                  <a:solidFill>
                    <a:prstClr val="black"/>
                  </a:solidFill>
                  <a:latin typeface="Arial" panose="020B0604020202020204" pitchFamily="34" charset="0"/>
                  <a:cs typeface="Arial" panose="020B0604020202020204" pitchFamily="34" charset="0"/>
                </a:rPr>
                <a:t>5</a:t>
              </a:r>
            </a:p>
          </p:txBody>
        </p:sp>
      </p:grpSp>
      <p:grpSp>
        <p:nvGrpSpPr>
          <p:cNvPr id="52" name="Group 51"/>
          <p:cNvGrpSpPr/>
          <p:nvPr/>
        </p:nvGrpSpPr>
        <p:grpSpPr>
          <a:xfrm>
            <a:off x="6746920" y="1390148"/>
            <a:ext cx="263471" cy="261610"/>
            <a:chOff x="1503336" y="3829943"/>
            <a:chExt cx="263471" cy="261610"/>
          </a:xfrm>
        </p:grpSpPr>
        <p:sp>
          <p:nvSpPr>
            <p:cNvPr id="53" name="Octagon 52"/>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extBox 53"/>
            <p:cNvSpPr txBox="1"/>
            <p:nvPr/>
          </p:nvSpPr>
          <p:spPr>
            <a:xfrm>
              <a:off x="1503593" y="3829943"/>
              <a:ext cx="263214" cy="261610"/>
            </a:xfrm>
            <a:prstGeom prst="rect">
              <a:avLst/>
            </a:prstGeom>
            <a:noFill/>
          </p:spPr>
          <p:txBody>
            <a:bodyPr wrap="none" rtlCol="0">
              <a:spAutoFit/>
            </a:bodyPr>
            <a:lstStyle/>
            <a:p>
              <a:r>
                <a:rPr lang="en-US" sz="1100" b="1" dirty="0">
                  <a:solidFill>
                    <a:prstClr val="black"/>
                  </a:solidFill>
                  <a:latin typeface="Arial" panose="020B0604020202020204" pitchFamily="34" charset="0"/>
                  <a:cs typeface="Arial" panose="020B0604020202020204" pitchFamily="34" charset="0"/>
                </a:rPr>
                <a:t>4</a:t>
              </a:r>
            </a:p>
          </p:txBody>
        </p:sp>
      </p:grpSp>
      <p:sp>
        <p:nvSpPr>
          <p:cNvPr id="55" name="TextBox 54"/>
          <p:cNvSpPr txBox="1"/>
          <p:nvPr/>
        </p:nvSpPr>
        <p:spPr>
          <a:xfrm>
            <a:off x="4191324" y="1093932"/>
            <a:ext cx="275717" cy="169277"/>
          </a:xfrm>
          <a:prstGeom prst="rect">
            <a:avLst/>
          </a:prstGeom>
          <a:solidFill>
            <a:schemeClr val="bg1"/>
          </a:solidFill>
        </p:spPr>
        <p:txBody>
          <a:bodyPr wrap="none" lIns="0" tIns="0" rIns="0" bIns="0" rtlCol="0">
            <a:spAutoFit/>
          </a:bodyPr>
          <a:lstStyle/>
          <a:p>
            <a:r>
              <a:rPr lang="en-US" sz="1100" dirty="0" err="1" smtClean="0">
                <a:solidFill>
                  <a:prstClr val="black"/>
                </a:solidFill>
                <a:latin typeface="Arial" panose="020B0604020202020204" pitchFamily="34" charset="0"/>
                <a:cs typeface="Arial" panose="020B0604020202020204" pitchFamily="34" charset="0"/>
              </a:rPr>
              <a:t>Tola</a:t>
            </a:r>
            <a:endParaRPr lang="en-US" sz="1100" dirty="0">
              <a:solidFill>
                <a:prstClr val="black"/>
              </a:solidFill>
              <a:latin typeface="Arial" panose="020B0604020202020204" pitchFamily="34" charset="0"/>
              <a:cs typeface="Arial" panose="020B0604020202020204" pitchFamily="34" charset="0"/>
            </a:endParaRPr>
          </a:p>
        </p:txBody>
      </p:sp>
      <p:sp>
        <p:nvSpPr>
          <p:cNvPr id="56" name="TextBox 55"/>
          <p:cNvSpPr txBox="1"/>
          <p:nvPr/>
        </p:nvSpPr>
        <p:spPr>
          <a:xfrm>
            <a:off x="4180309" y="1241643"/>
            <a:ext cx="227626" cy="169277"/>
          </a:xfrm>
          <a:prstGeom prst="rect">
            <a:avLst/>
          </a:prstGeom>
          <a:solidFill>
            <a:schemeClr val="bg1"/>
          </a:solidFill>
        </p:spPr>
        <p:txBody>
          <a:bodyPr wrap="none" lIns="0" tIns="0" rIns="0" bIns="0" rtlCol="0">
            <a:spAutoFit/>
          </a:bodyPr>
          <a:lstStyle/>
          <a:p>
            <a:r>
              <a:rPr lang="en-US" sz="1100" dirty="0" smtClean="0">
                <a:solidFill>
                  <a:prstClr val="black"/>
                </a:solidFill>
                <a:latin typeface="Arial" panose="020B0604020202020204" pitchFamily="34" charset="0"/>
                <a:cs typeface="Arial" panose="020B0604020202020204" pitchFamily="34" charset="0"/>
              </a:rPr>
              <a:t>Jair</a:t>
            </a:r>
            <a:endParaRPr lang="en-US" sz="1100" dirty="0">
              <a:solidFill>
                <a:prstClr val="black"/>
              </a:solidFill>
              <a:latin typeface="Arial" panose="020B0604020202020204" pitchFamily="34" charset="0"/>
              <a:cs typeface="Arial" panose="020B0604020202020204" pitchFamily="34" charset="0"/>
            </a:endParaRPr>
          </a:p>
        </p:txBody>
      </p:sp>
      <p:grpSp>
        <p:nvGrpSpPr>
          <p:cNvPr id="57" name="Group 56"/>
          <p:cNvGrpSpPr/>
          <p:nvPr/>
        </p:nvGrpSpPr>
        <p:grpSpPr>
          <a:xfrm>
            <a:off x="6555012" y="2666855"/>
            <a:ext cx="263471" cy="261610"/>
            <a:chOff x="1503336" y="3829943"/>
            <a:chExt cx="263471" cy="261610"/>
          </a:xfrm>
        </p:grpSpPr>
        <p:sp>
          <p:nvSpPr>
            <p:cNvPr id="58" name="Octagon 57"/>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Box 58"/>
            <p:cNvSpPr txBox="1"/>
            <p:nvPr/>
          </p:nvSpPr>
          <p:spPr>
            <a:xfrm>
              <a:off x="1503593" y="3829943"/>
              <a:ext cx="263214" cy="261610"/>
            </a:xfrm>
            <a:prstGeom prst="rect">
              <a:avLst/>
            </a:prstGeom>
            <a:noFill/>
          </p:spPr>
          <p:txBody>
            <a:bodyPr wrap="none" rtlCol="0">
              <a:spAutoFit/>
            </a:bodyPr>
            <a:lstStyle/>
            <a:p>
              <a:r>
                <a:rPr lang="en-US" sz="1100" b="1" dirty="0" smtClean="0">
                  <a:solidFill>
                    <a:prstClr val="black"/>
                  </a:solidFill>
                  <a:latin typeface="Arial" panose="020B0604020202020204" pitchFamily="34" charset="0"/>
                  <a:cs typeface="Arial" panose="020B0604020202020204" pitchFamily="34" charset="0"/>
                </a:rPr>
                <a:t>6</a:t>
              </a:r>
              <a:endParaRPr lang="en-US" sz="1100" b="1" dirty="0">
                <a:solidFill>
                  <a:prstClr val="black"/>
                </a:solidFill>
                <a:latin typeface="Arial" panose="020B0604020202020204" pitchFamily="34" charset="0"/>
                <a:cs typeface="Arial" panose="020B0604020202020204" pitchFamily="34" charset="0"/>
              </a:endParaRPr>
            </a:p>
          </p:txBody>
        </p:sp>
      </p:grpSp>
      <p:grpSp>
        <p:nvGrpSpPr>
          <p:cNvPr id="60" name="Group 59"/>
          <p:cNvGrpSpPr/>
          <p:nvPr/>
        </p:nvGrpSpPr>
        <p:grpSpPr>
          <a:xfrm>
            <a:off x="8037708" y="1545791"/>
            <a:ext cx="263471" cy="261610"/>
            <a:chOff x="1503336" y="3829943"/>
            <a:chExt cx="263471" cy="261610"/>
          </a:xfrm>
        </p:grpSpPr>
        <p:sp>
          <p:nvSpPr>
            <p:cNvPr id="61" name="Octagon 60"/>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TextBox 61"/>
            <p:cNvSpPr txBox="1"/>
            <p:nvPr/>
          </p:nvSpPr>
          <p:spPr>
            <a:xfrm>
              <a:off x="1503593" y="3829943"/>
              <a:ext cx="263214" cy="261610"/>
            </a:xfrm>
            <a:prstGeom prst="rect">
              <a:avLst/>
            </a:prstGeom>
            <a:noFill/>
          </p:spPr>
          <p:txBody>
            <a:bodyPr wrap="none" rtlCol="0">
              <a:spAutoFit/>
            </a:bodyPr>
            <a:lstStyle/>
            <a:p>
              <a:r>
                <a:rPr lang="en-US" sz="1100" b="1" dirty="0" smtClean="0">
                  <a:solidFill>
                    <a:prstClr val="black"/>
                  </a:solidFill>
                  <a:latin typeface="Arial" panose="020B0604020202020204" pitchFamily="34" charset="0"/>
                  <a:cs typeface="Arial" panose="020B0604020202020204" pitchFamily="34" charset="0"/>
                </a:rPr>
                <a:t>7</a:t>
              </a:r>
              <a:endParaRPr lang="en-US" sz="1100" b="1" dirty="0">
                <a:solidFill>
                  <a:prstClr val="black"/>
                </a:solidFill>
                <a:latin typeface="Arial" panose="020B0604020202020204" pitchFamily="34" charset="0"/>
                <a:cs typeface="Arial" panose="020B0604020202020204" pitchFamily="34" charset="0"/>
              </a:endParaRPr>
            </a:p>
          </p:txBody>
        </p:sp>
      </p:grpSp>
      <p:sp>
        <p:nvSpPr>
          <p:cNvPr id="63" name="TextBox 62"/>
          <p:cNvSpPr txBox="1"/>
          <p:nvPr/>
        </p:nvSpPr>
        <p:spPr>
          <a:xfrm>
            <a:off x="4159043" y="1418871"/>
            <a:ext cx="580287" cy="169277"/>
          </a:xfrm>
          <a:prstGeom prst="rect">
            <a:avLst/>
          </a:prstGeom>
          <a:solidFill>
            <a:schemeClr val="bg1"/>
          </a:solidFill>
        </p:spPr>
        <p:txBody>
          <a:bodyPr wrap="none" lIns="0" tIns="0" rIns="0" bIns="0" rtlCol="0">
            <a:spAutoFit/>
          </a:bodyPr>
          <a:lstStyle/>
          <a:p>
            <a:r>
              <a:rPr lang="en-US" sz="1100" dirty="0" smtClean="0">
                <a:solidFill>
                  <a:prstClr val="black"/>
                </a:solidFill>
                <a:latin typeface="Arial" panose="020B0604020202020204" pitchFamily="34" charset="0"/>
                <a:cs typeface="Arial" panose="020B0604020202020204" pitchFamily="34" charset="0"/>
              </a:rPr>
              <a:t>Jephthah</a:t>
            </a:r>
            <a:endParaRPr lang="en-US" sz="1100" dirty="0">
              <a:solidFill>
                <a:prstClr val="black"/>
              </a:solidFill>
              <a:latin typeface="Arial" panose="020B0604020202020204" pitchFamily="34" charset="0"/>
              <a:cs typeface="Arial" panose="020B0604020202020204" pitchFamily="34" charset="0"/>
            </a:endParaRPr>
          </a:p>
        </p:txBody>
      </p:sp>
      <p:grpSp>
        <p:nvGrpSpPr>
          <p:cNvPr id="64" name="Group 63"/>
          <p:cNvGrpSpPr/>
          <p:nvPr/>
        </p:nvGrpSpPr>
        <p:grpSpPr>
          <a:xfrm>
            <a:off x="8158804" y="1943635"/>
            <a:ext cx="263471" cy="261610"/>
            <a:chOff x="1503336" y="3829943"/>
            <a:chExt cx="263471" cy="261610"/>
          </a:xfrm>
        </p:grpSpPr>
        <p:sp>
          <p:nvSpPr>
            <p:cNvPr id="65" name="Octagon 64"/>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1503593" y="3829943"/>
              <a:ext cx="263214" cy="261610"/>
            </a:xfrm>
            <a:prstGeom prst="rect">
              <a:avLst/>
            </a:prstGeom>
            <a:noFill/>
          </p:spPr>
          <p:txBody>
            <a:bodyPr wrap="none" rtlCol="0">
              <a:spAutoFit/>
            </a:bodyPr>
            <a:lstStyle/>
            <a:p>
              <a:r>
                <a:rPr lang="en-US" sz="1100" b="1" dirty="0" smtClean="0">
                  <a:solidFill>
                    <a:prstClr val="black"/>
                  </a:solidFill>
                  <a:latin typeface="Arial" panose="020B0604020202020204" pitchFamily="34" charset="0"/>
                  <a:cs typeface="Arial" panose="020B0604020202020204" pitchFamily="34" charset="0"/>
                </a:rPr>
                <a:t>8</a:t>
              </a:r>
              <a:endParaRPr lang="en-US" sz="1100" b="1" dirty="0">
                <a:solidFill>
                  <a:prstClr val="black"/>
                </a:solidFill>
                <a:latin typeface="Arial" panose="020B0604020202020204" pitchFamily="34" charset="0"/>
                <a:cs typeface="Arial" panose="020B0604020202020204" pitchFamily="34" charset="0"/>
              </a:endParaRPr>
            </a:p>
          </p:txBody>
        </p:sp>
      </p:grpSp>
      <p:sp>
        <p:nvSpPr>
          <p:cNvPr id="67" name="TextBox 66"/>
          <p:cNvSpPr txBox="1"/>
          <p:nvPr/>
        </p:nvSpPr>
        <p:spPr>
          <a:xfrm>
            <a:off x="4159043" y="1615506"/>
            <a:ext cx="344646" cy="169277"/>
          </a:xfrm>
          <a:prstGeom prst="rect">
            <a:avLst/>
          </a:prstGeom>
          <a:solidFill>
            <a:schemeClr val="bg1"/>
          </a:solidFill>
        </p:spPr>
        <p:txBody>
          <a:bodyPr wrap="none" lIns="0" tIns="0" rIns="0" bIns="0" rtlCol="0">
            <a:spAutoFit/>
          </a:bodyPr>
          <a:lstStyle/>
          <a:p>
            <a:r>
              <a:rPr lang="en-US" sz="1100" dirty="0" smtClean="0">
                <a:solidFill>
                  <a:prstClr val="black"/>
                </a:solidFill>
                <a:latin typeface="Arial" panose="020B0604020202020204" pitchFamily="34" charset="0"/>
                <a:cs typeface="Arial" panose="020B0604020202020204" pitchFamily="34" charset="0"/>
              </a:rPr>
              <a:t>Ibzan</a:t>
            </a:r>
            <a:endParaRPr lang="en-US" sz="1100" dirty="0">
              <a:solidFill>
                <a:prstClr val="black"/>
              </a:solidFill>
              <a:latin typeface="Arial" panose="020B0604020202020204" pitchFamily="34" charset="0"/>
              <a:cs typeface="Arial" panose="020B0604020202020204" pitchFamily="34" charset="0"/>
            </a:endParaRPr>
          </a:p>
        </p:txBody>
      </p:sp>
      <p:grpSp>
        <p:nvGrpSpPr>
          <p:cNvPr id="68" name="Group 67"/>
          <p:cNvGrpSpPr/>
          <p:nvPr/>
        </p:nvGrpSpPr>
        <p:grpSpPr>
          <a:xfrm>
            <a:off x="6615184" y="3976510"/>
            <a:ext cx="263471" cy="261610"/>
            <a:chOff x="1503336" y="3829943"/>
            <a:chExt cx="263471" cy="261610"/>
          </a:xfrm>
        </p:grpSpPr>
        <p:sp>
          <p:nvSpPr>
            <p:cNvPr id="69" name="Octagon 68"/>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TextBox 69"/>
            <p:cNvSpPr txBox="1"/>
            <p:nvPr/>
          </p:nvSpPr>
          <p:spPr>
            <a:xfrm>
              <a:off x="1503593" y="3829943"/>
              <a:ext cx="263214" cy="261610"/>
            </a:xfrm>
            <a:prstGeom prst="rect">
              <a:avLst/>
            </a:prstGeom>
            <a:noFill/>
          </p:spPr>
          <p:txBody>
            <a:bodyPr wrap="none" rtlCol="0">
              <a:spAutoFit/>
            </a:bodyPr>
            <a:lstStyle/>
            <a:p>
              <a:r>
                <a:rPr lang="en-US" sz="1100" b="1" dirty="0" smtClean="0">
                  <a:solidFill>
                    <a:prstClr val="black"/>
                  </a:solidFill>
                  <a:latin typeface="Arial" panose="020B0604020202020204" pitchFamily="34" charset="0"/>
                  <a:cs typeface="Arial" panose="020B0604020202020204" pitchFamily="34" charset="0"/>
                </a:rPr>
                <a:t>9</a:t>
              </a:r>
              <a:endParaRPr lang="en-US" sz="1100" b="1" dirty="0">
                <a:solidFill>
                  <a:prstClr val="black"/>
                </a:solidFill>
                <a:latin typeface="Arial" panose="020B0604020202020204" pitchFamily="34" charset="0"/>
                <a:cs typeface="Arial" panose="020B0604020202020204" pitchFamily="34" charset="0"/>
              </a:endParaRPr>
            </a:p>
          </p:txBody>
        </p:sp>
      </p:grpSp>
      <p:sp>
        <p:nvSpPr>
          <p:cNvPr id="71" name="TextBox 70"/>
          <p:cNvSpPr txBox="1"/>
          <p:nvPr/>
        </p:nvSpPr>
        <p:spPr>
          <a:xfrm>
            <a:off x="4151661" y="1774358"/>
            <a:ext cx="283732" cy="169277"/>
          </a:xfrm>
          <a:prstGeom prst="rect">
            <a:avLst/>
          </a:prstGeom>
          <a:solidFill>
            <a:schemeClr val="bg1"/>
          </a:solidFill>
        </p:spPr>
        <p:txBody>
          <a:bodyPr wrap="none" lIns="0" tIns="0" rIns="0" bIns="0" rtlCol="0">
            <a:spAutoFit/>
          </a:bodyPr>
          <a:lstStyle/>
          <a:p>
            <a:r>
              <a:rPr lang="en-US" sz="1100" dirty="0" smtClean="0">
                <a:solidFill>
                  <a:prstClr val="black"/>
                </a:solidFill>
                <a:latin typeface="Arial" panose="020B0604020202020204" pitchFamily="34" charset="0"/>
                <a:cs typeface="Arial" panose="020B0604020202020204" pitchFamily="34" charset="0"/>
              </a:rPr>
              <a:t>Elon</a:t>
            </a:r>
            <a:endParaRPr lang="en-US" sz="1100" dirty="0">
              <a:solidFill>
                <a:prstClr val="black"/>
              </a:solidFill>
              <a:latin typeface="Arial" panose="020B0604020202020204" pitchFamily="34" charset="0"/>
              <a:cs typeface="Arial" panose="020B0604020202020204" pitchFamily="34" charset="0"/>
            </a:endParaRPr>
          </a:p>
        </p:txBody>
      </p:sp>
      <p:grpSp>
        <p:nvGrpSpPr>
          <p:cNvPr id="72" name="Group 71"/>
          <p:cNvGrpSpPr/>
          <p:nvPr/>
        </p:nvGrpSpPr>
        <p:grpSpPr>
          <a:xfrm>
            <a:off x="6435999" y="1597386"/>
            <a:ext cx="341760" cy="261610"/>
            <a:chOff x="1455887" y="3829943"/>
            <a:chExt cx="341760" cy="261610"/>
          </a:xfrm>
        </p:grpSpPr>
        <p:sp>
          <p:nvSpPr>
            <p:cNvPr id="73" name="Octagon 72"/>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TextBox 73"/>
            <p:cNvSpPr txBox="1"/>
            <p:nvPr/>
          </p:nvSpPr>
          <p:spPr>
            <a:xfrm>
              <a:off x="1455887" y="3829943"/>
              <a:ext cx="341760" cy="261610"/>
            </a:xfrm>
            <a:prstGeom prst="rect">
              <a:avLst/>
            </a:prstGeom>
            <a:noFill/>
          </p:spPr>
          <p:txBody>
            <a:bodyPr wrap="none" rtlCol="0">
              <a:spAutoFit/>
            </a:bodyPr>
            <a:lstStyle/>
            <a:p>
              <a:r>
                <a:rPr lang="en-US" sz="1100" b="1" dirty="0" smtClean="0">
                  <a:solidFill>
                    <a:prstClr val="black"/>
                  </a:solidFill>
                  <a:latin typeface="Arial" panose="020B0604020202020204" pitchFamily="34" charset="0"/>
                  <a:cs typeface="Arial" panose="020B0604020202020204" pitchFamily="34" charset="0"/>
                </a:rPr>
                <a:t>10</a:t>
              </a:r>
              <a:endParaRPr lang="en-US" sz="1100" b="1" dirty="0">
                <a:solidFill>
                  <a:prstClr val="black"/>
                </a:solidFill>
                <a:latin typeface="Arial" panose="020B0604020202020204" pitchFamily="34" charset="0"/>
                <a:cs typeface="Arial" panose="020B0604020202020204" pitchFamily="34" charset="0"/>
              </a:endParaRPr>
            </a:p>
          </p:txBody>
        </p:sp>
      </p:grpSp>
      <p:sp>
        <p:nvSpPr>
          <p:cNvPr id="78" name="TextBox 77"/>
          <p:cNvSpPr txBox="1"/>
          <p:nvPr/>
        </p:nvSpPr>
        <p:spPr>
          <a:xfrm>
            <a:off x="4162195" y="1918826"/>
            <a:ext cx="408766" cy="169277"/>
          </a:xfrm>
          <a:prstGeom prst="rect">
            <a:avLst/>
          </a:prstGeom>
          <a:solidFill>
            <a:schemeClr val="bg1"/>
          </a:solidFill>
        </p:spPr>
        <p:txBody>
          <a:bodyPr wrap="none" lIns="0" tIns="0" rIns="0" bIns="0" rtlCol="0">
            <a:spAutoFit/>
          </a:bodyPr>
          <a:lstStyle/>
          <a:p>
            <a:r>
              <a:rPr lang="en-US" sz="1100" dirty="0" smtClean="0">
                <a:solidFill>
                  <a:prstClr val="black"/>
                </a:solidFill>
                <a:latin typeface="Arial" panose="020B0604020202020204" pitchFamily="34" charset="0"/>
                <a:cs typeface="Arial" panose="020B0604020202020204" pitchFamily="34" charset="0"/>
              </a:rPr>
              <a:t>Abdon</a:t>
            </a:r>
            <a:endParaRPr lang="en-US" sz="1100" dirty="0">
              <a:solidFill>
                <a:prstClr val="black"/>
              </a:solidFill>
              <a:latin typeface="Arial" panose="020B0604020202020204" pitchFamily="34" charset="0"/>
              <a:cs typeface="Arial" panose="020B0604020202020204" pitchFamily="34" charset="0"/>
            </a:endParaRPr>
          </a:p>
        </p:txBody>
      </p:sp>
      <p:grpSp>
        <p:nvGrpSpPr>
          <p:cNvPr id="79" name="Group 78"/>
          <p:cNvGrpSpPr/>
          <p:nvPr/>
        </p:nvGrpSpPr>
        <p:grpSpPr>
          <a:xfrm>
            <a:off x="6337036" y="2932661"/>
            <a:ext cx="341760" cy="261610"/>
            <a:chOff x="1455887" y="3829943"/>
            <a:chExt cx="341760" cy="261610"/>
          </a:xfrm>
        </p:grpSpPr>
        <p:sp>
          <p:nvSpPr>
            <p:cNvPr id="80" name="Octagon 79"/>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1455887" y="3829943"/>
              <a:ext cx="341760" cy="261610"/>
            </a:xfrm>
            <a:prstGeom prst="rect">
              <a:avLst/>
            </a:prstGeom>
            <a:noFill/>
          </p:spPr>
          <p:txBody>
            <a:bodyPr wrap="none" rtlCol="0">
              <a:spAutoFit/>
            </a:bodyPr>
            <a:lstStyle/>
            <a:p>
              <a:r>
                <a:rPr lang="en-US" sz="1100" b="1" dirty="0" smtClean="0">
                  <a:solidFill>
                    <a:prstClr val="black"/>
                  </a:solidFill>
                  <a:latin typeface="Arial" panose="020B0604020202020204" pitchFamily="34" charset="0"/>
                  <a:cs typeface="Arial" panose="020B0604020202020204" pitchFamily="34" charset="0"/>
                </a:rPr>
                <a:t>11</a:t>
              </a:r>
              <a:endParaRPr lang="en-US" sz="1100" b="1" dirty="0">
                <a:solidFill>
                  <a:prstClr val="black"/>
                </a:solidFill>
                <a:latin typeface="Arial" panose="020B0604020202020204" pitchFamily="34" charset="0"/>
                <a:cs typeface="Arial" panose="020B0604020202020204" pitchFamily="34" charset="0"/>
              </a:endParaRPr>
            </a:p>
          </p:txBody>
        </p:sp>
      </p:grpSp>
      <p:sp>
        <p:nvSpPr>
          <p:cNvPr id="75" name="TextBox 74"/>
          <p:cNvSpPr txBox="1"/>
          <p:nvPr/>
        </p:nvSpPr>
        <p:spPr>
          <a:xfrm>
            <a:off x="4166473" y="2102075"/>
            <a:ext cx="517770" cy="169277"/>
          </a:xfrm>
          <a:prstGeom prst="rect">
            <a:avLst/>
          </a:prstGeom>
          <a:solidFill>
            <a:schemeClr val="bg1"/>
          </a:solidFill>
        </p:spPr>
        <p:txBody>
          <a:bodyPr wrap="none" lIns="0" tIns="0" rIns="0" bIns="0" rtlCol="0">
            <a:spAutoFit/>
          </a:bodyPr>
          <a:lstStyle/>
          <a:p>
            <a:r>
              <a:rPr lang="en-US" sz="1100" dirty="0" smtClean="0">
                <a:solidFill>
                  <a:prstClr val="black"/>
                </a:solidFill>
                <a:latin typeface="Arial" panose="020B0604020202020204" pitchFamily="34" charset="0"/>
                <a:cs typeface="Arial" panose="020B0604020202020204" pitchFamily="34" charset="0"/>
              </a:rPr>
              <a:t>Samson</a:t>
            </a:r>
            <a:endParaRPr lang="en-US" sz="1100" dirty="0">
              <a:solidFill>
                <a:prstClr val="black"/>
              </a:solidFill>
              <a:latin typeface="Arial" panose="020B0604020202020204" pitchFamily="34" charset="0"/>
              <a:cs typeface="Arial" panose="020B0604020202020204" pitchFamily="34" charset="0"/>
            </a:endParaRPr>
          </a:p>
        </p:txBody>
      </p:sp>
      <p:grpSp>
        <p:nvGrpSpPr>
          <p:cNvPr id="76" name="Group 75"/>
          <p:cNvGrpSpPr/>
          <p:nvPr/>
        </p:nvGrpSpPr>
        <p:grpSpPr>
          <a:xfrm>
            <a:off x="5897199" y="3548912"/>
            <a:ext cx="341760" cy="261610"/>
            <a:chOff x="1455887" y="3829943"/>
            <a:chExt cx="341760" cy="261610"/>
          </a:xfrm>
        </p:grpSpPr>
        <p:sp>
          <p:nvSpPr>
            <p:cNvPr id="77" name="Octagon 76"/>
            <p:cNvSpPr/>
            <p:nvPr/>
          </p:nvSpPr>
          <p:spPr>
            <a:xfrm>
              <a:off x="1503336" y="3856497"/>
              <a:ext cx="263471" cy="235056"/>
            </a:xfrm>
            <a:prstGeom prst="octag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TextBox 81"/>
            <p:cNvSpPr txBox="1"/>
            <p:nvPr/>
          </p:nvSpPr>
          <p:spPr>
            <a:xfrm>
              <a:off x="1455887" y="3829943"/>
              <a:ext cx="341760" cy="261610"/>
            </a:xfrm>
            <a:prstGeom prst="rect">
              <a:avLst/>
            </a:prstGeom>
            <a:noFill/>
          </p:spPr>
          <p:txBody>
            <a:bodyPr wrap="none" rtlCol="0">
              <a:spAutoFit/>
            </a:bodyPr>
            <a:lstStyle/>
            <a:p>
              <a:r>
                <a:rPr lang="en-US" sz="1100" b="1" dirty="0" smtClean="0">
                  <a:solidFill>
                    <a:prstClr val="black"/>
                  </a:solidFill>
                  <a:latin typeface="Arial" panose="020B0604020202020204" pitchFamily="34" charset="0"/>
                  <a:cs typeface="Arial" panose="020B0604020202020204" pitchFamily="34" charset="0"/>
                </a:rPr>
                <a:t>12</a:t>
              </a:r>
              <a:endParaRPr lang="en-US" sz="1100"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713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7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fade">
                                      <p:cBhvr>
                                        <p:cTn id="11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39" grpId="0" animBg="1"/>
      <p:bldP spid="48" grpId="0" animBg="1"/>
      <p:bldP spid="55" grpId="0" animBg="1"/>
      <p:bldP spid="56" grpId="0" animBg="1"/>
      <p:bldP spid="63" grpId="0" animBg="1"/>
      <p:bldP spid="67" grpId="0" animBg="1"/>
      <p:bldP spid="71" grpId="0" animBg="1"/>
      <p:bldP spid="78" grpId="0" animBg="1"/>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39" y="5077140"/>
            <a:ext cx="2361631" cy="159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384" y="800719"/>
            <a:ext cx="1712942" cy="646331"/>
          </a:xfrm>
          <a:prstGeom prst="rect">
            <a:avLst/>
          </a:prstGeom>
          <a:noFill/>
        </p:spPr>
        <p:txBody>
          <a:bodyPr wrap="square" rtlCol="0">
            <a:spAutoFit/>
          </a:bodyPr>
          <a:lstStyle/>
          <a:p>
            <a:r>
              <a:rPr lang="en-US" dirty="0" smtClean="0">
                <a:solidFill>
                  <a:prstClr val="black"/>
                </a:solidFill>
              </a:rPr>
              <a:t>1,100 </a:t>
            </a:r>
            <a:r>
              <a:rPr lang="en-US" dirty="0">
                <a:solidFill>
                  <a:prstClr val="black"/>
                </a:solidFill>
              </a:rPr>
              <a:t>pieces of </a:t>
            </a:r>
            <a:r>
              <a:rPr lang="en-US" dirty="0" smtClean="0">
                <a:solidFill>
                  <a:prstClr val="black"/>
                </a:solidFill>
              </a:rPr>
              <a:t>silver taken</a:t>
            </a:r>
            <a:endParaRPr lang="en-US" dirty="0">
              <a:solidFill>
                <a:prstClr val="black"/>
              </a:solidFill>
            </a:endParaRPr>
          </a:p>
        </p:txBody>
      </p:sp>
      <p:sp>
        <p:nvSpPr>
          <p:cNvPr id="14" name="TextBox 13"/>
          <p:cNvSpPr txBox="1"/>
          <p:nvPr/>
        </p:nvSpPr>
        <p:spPr>
          <a:xfrm>
            <a:off x="2477119" y="926221"/>
            <a:ext cx="1542825" cy="369332"/>
          </a:xfrm>
          <a:prstGeom prst="rect">
            <a:avLst/>
          </a:prstGeom>
          <a:noFill/>
        </p:spPr>
        <p:txBody>
          <a:bodyPr wrap="square" rtlCol="0">
            <a:spAutoFit/>
          </a:bodyPr>
          <a:lstStyle/>
          <a:p>
            <a:r>
              <a:rPr lang="en-US" dirty="0">
                <a:solidFill>
                  <a:prstClr val="black"/>
                </a:solidFill>
              </a:rPr>
              <a:t>u</a:t>
            </a:r>
            <a:r>
              <a:rPr lang="en-US" dirty="0" smtClean="0">
                <a:solidFill>
                  <a:prstClr val="black"/>
                </a:solidFill>
              </a:rPr>
              <a:t>ttered curse</a:t>
            </a:r>
            <a:endParaRPr lang="en-US" dirty="0">
              <a:solidFill>
                <a:prstClr val="black"/>
              </a:solidFill>
            </a:endParaRPr>
          </a:p>
        </p:txBody>
      </p:sp>
      <p:sp>
        <p:nvSpPr>
          <p:cNvPr id="15" name="TextBox 14"/>
          <p:cNvSpPr txBox="1"/>
          <p:nvPr/>
        </p:nvSpPr>
        <p:spPr>
          <a:xfrm>
            <a:off x="366207" y="1601136"/>
            <a:ext cx="1542825" cy="369332"/>
          </a:xfrm>
          <a:prstGeom prst="rect">
            <a:avLst/>
          </a:prstGeom>
          <a:noFill/>
        </p:spPr>
        <p:txBody>
          <a:bodyPr wrap="square" rtlCol="0">
            <a:spAutoFit/>
          </a:bodyPr>
          <a:lstStyle/>
          <a:p>
            <a:r>
              <a:rPr lang="en-US" dirty="0" smtClean="0">
                <a:solidFill>
                  <a:prstClr val="black"/>
                </a:solidFill>
              </a:rPr>
              <a:t>confesses</a:t>
            </a:r>
            <a:endParaRPr lang="en-US" dirty="0">
              <a:solidFill>
                <a:prstClr val="black"/>
              </a:solidFill>
            </a:endParaRPr>
          </a:p>
        </p:txBody>
      </p:sp>
      <p:sp>
        <p:nvSpPr>
          <p:cNvPr id="12" name="TextBox 11"/>
          <p:cNvSpPr txBox="1"/>
          <p:nvPr/>
        </p:nvSpPr>
        <p:spPr>
          <a:xfrm>
            <a:off x="2477118" y="1601136"/>
            <a:ext cx="2118631" cy="646331"/>
          </a:xfrm>
          <a:prstGeom prst="rect">
            <a:avLst/>
          </a:prstGeom>
          <a:noFill/>
        </p:spPr>
        <p:txBody>
          <a:bodyPr wrap="square" rtlCol="0">
            <a:spAutoFit/>
          </a:bodyPr>
          <a:lstStyle/>
          <a:p>
            <a:r>
              <a:rPr lang="en-US" dirty="0">
                <a:solidFill>
                  <a:prstClr val="black"/>
                </a:solidFill>
              </a:rPr>
              <a:t>“Blessed be my son by the Lord.” </a:t>
            </a:r>
          </a:p>
        </p:txBody>
      </p:sp>
      <p:sp>
        <p:nvSpPr>
          <p:cNvPr id="13" name="TextBox 12"/>
          <p:cNvSpPr txBox="1"/>
          <p:nvPr/>
        </p:nvSpPr>
        <p:spPr>
          <a:xfrm>
            <a:off x="2477119" y="2422566"/>
            <a:ext cx="1947244" cy="1200329"/>
          </a:xfrm>
          <a:prstGeom prst="rect">
            <a:avLst/>
          </a:prstGeom>
          <a:noFill/>
        </p:spPr>
        <p:txBody>
          <a:bodyPr wrap="square" rtlCol="0">
            <a:spAutoFit/>
          </a:bodyPr>
          <a:lstStyle/>
          <a:p>
            <a:r>
              <a:rPr lang="en-US" dirty="0">
                <a:solidFill>
                  <a:prstClr val="black"/>
                </a:solidFill>
              </a:rPr>
              <a:t>“I dedicate the silver to the Lord from my hand for my son, </a:t>
            </a:r>
          </a:p>
        </p:txBody>
      </p:sp>
      <p:sp>
        <p:nvSpPr>
          <p:cNvPr id="3" name="TextBox 2"/>
          <p:cNvSpPr txBox="1"/>
          <p:nvPr/>
        </p:nvSpPr>
        <p:spPr>
          <a:xfrm>
            <a:off x="2514426" y="3622895"/>
            <a:ext cx="1909938" cy="1200329"/>
          </a:xfrm>
          <a:prstGeom prst="rect">
            <a:avLst/>
          </a:prstGeom>
          <a:noFill/>
        </p:spPr>
        <p:txBody>
          <a:bodyPr wrap="square" rtlCol="0">
            <a:spAutoFit/>
          </a:bodyPr>
          <a:lstStyle/>
          <a:p>
            <a:r>
              <a:rPr lang="en-US" dirty="0">
                <a:solidFill>
                  <a:schemeClr val="accent6">
                    <a:lumMod val="50000"/>
                  </a:schemeClr>
                </a:solidFill>
              </a:rPr>
              <a:t>to make a carved image and a metal image.</a:t>
            </a:r>
          </a:p>
        </p:txBody>
      </p:sp>
      <p:sp>
        <p:nvSpPr>
          <p:cNvPr id="4" name="TextBox 3"/>
          <p:cNvSpPr txBox="1"/>
          <p:nvPr/>
        </p:nvSpPr>
        <p:spPr>
          <a:xfrm>
            <a:off x="2477118" y="4858850"/>
            <a:ext cx="2856097" cy="2031325"/>
          </a:xfrm>
          <a:prstGeom prst="rect">
            <a:avLst/>
          </a:prstGeom>
          <a:noFill/>
        </p:spPr>
        <p:txBody>
          <a:bodyPr wrap="square" rtlCol="0">
            <a:spAutoFit/>
          </a:bodyPr>
          <a:lstStyle/>
          <a:p>
            <a:r>
              <a:rPr lang="en-US" dirty="0">
                <a:solidFill>
                  <a:schemeClr val="accent6">
                    <a:lumMod val="50000"/>
                  </a:schemeClr>
                </a:solidFill>
              </a:rPr>
              <a:t>his mother took 200 pieces of silver </a:t>
            </a:r>
            <a:r>
              <a:rPr lang="en-US" dirty="0" smtClean="0">
                <a:solidFill>
                  <a:schemeClr val="accent6">
                    <a:lumMod val="50000"/>
                  </a:schemeClr>
                </a:solidFill>
              </a:rPr>
              <a:t>to </a:t>
            </a:r>
            <a:r>
              <a:rPr lang="en-US" dirty="0">
                <a:solidFill>
                  <a:schemeClr val="accent6">
                    <a:lumMod val="50000"/>
                  </a:schemeClr>
                </a:solidFill>
              </a:rPr>
              <a:t>silversmith, who made </a:t>
            </a:r>
            <a:r>
              <a:rPr lang="en-US" dirty="0" smtClean="0">
                <a:solidFill>
                  <a:schemeClr val="accent6">
                    <a:lumMod val="50000"/>
                  </a:schemeClr>
                </a:solidFill>
              </a:rPr>
              <a:t>a </a:t>
            </a:r>
            <a:r>
              <a:rPr lang="en-US" dirty="0">
                <a:solidFill>
                  <a:schemeClr val="accent6">
                    <a:lumMod val="50000"/>
                  </a:schemeClr>
                </a:solidFill>
              </a:rPr>
              <a:t>carved image and a metal image. And it was in the house of Micah. </a:t>
            </a:r>
            <a:br>
              <a:rPr lang="en-US" dirty="0">
                <a:solidFill>
                  <a:schemeClr val="accent6">
                    <a:lumMod val="50000"/>
                  </a:schemeClr>
                </a:solidFill>
              </a:rPr>
            </a:br>
            <a:endParaRPr lang="en-US" dirty="0">
              <a:solidFill>
                <a:schemeClr val="accent6">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776" y="1025140"/>
            <a:ext cx="4076585" cy="2145571"/>
          </a:xfrm>
          <a:prstGeom prst="rect">
            <a:avLst/>
          </a:prstGeom>
        </p:spPr>
      </p:pic>
      <p:sp>
        <p:nvSpPr>
          <p:cNvPr id="10" name="TextBox 9"/>
          <p:cNvSpPr txBox="1"/>
          <p:nvPr/>
        </p:nvSpPr>
        <p:spPr>
          <a:xfrm>
            <a:off x="6247887" y="3183784"/>
            <a:ext cx="813043" cy="369332"/>
          </a:xfrm>
          <a:prstGeom prst="rect">
            <a:avLst/>
          </a:prstGeom>
          <a:noFill/>
        </p:spPr>
        <p:txBody>
          <a:bodyPr wrap="none" rtlCol="0">
            <a:spAutoFit/>
          </a:bodyPr>
          <a:lstStyle/>
          <a:p>
            <a:r>
              <a:rPr lang="en-US" dirty="0" smtClean="0"/>
              <a:t>0.4 </a:t>
            </a:r>
            <a:r>
              <a:rPr lang="en-US" dirty="0" err="1" smtClean="0"/>
              <a:t>oz</a:t>
            </a:r>
            <a:endParaRPr lang="en-US" dirty="0"/>
          </a:p>
        </p:txBody>
      </p:sp>
      <p:pic>
        <p:nvPicPr>
          <p:cNvPr id="4098" name="Picture 2" descr="O:\OT Lessons-Danny\Judges\Images\o-SILVER-HOARD-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683" y="3646699"/>
            <a:ext cx="3838243" cy="19191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52229" y="5704481"/>
            <a:ext cx="3149132" cy="646331"/>
          </a:xfrm>
          <a:prstGeom prst="rect">
            <a:avLst/>
          </a:prstGeom>
          <a:noFill/>
        </p:spPr>
        <p:txBody>
          <a:bodyPr wrap="none" rtlCol="0">
            <a:spAutoFit/>
          </a:bodyPr>
          <a:lstStyle/>
          <a:p>
            <a:r>
              <a:rPr lang="en-US" dirty="0" smtClean="0"/>
              <a:t>1100 = 440 </a:t>
            </a:r>
            <a:r>
              <a:rPr lang="en-US" dirty="0" err="1" smtClean="0"/>
              <a:t>oz</a:t>
            </a:r>
            <a:r>
              <a:rPr lang="en-US" dirty="0" smtClean="0"/>
              <a:t> about 27.5 </a:t>
            </a:r>
            <a:r>
              <a:rPr lang="en-US" dirty="0" err="1" smtClean="0"/>
              <a:t>lbs</a:t>
            </a:r>
            <a:endParaRPr lang="en-US" dirty="0" smtClean="0"/>
          </a:p>
          <a:p>
            <a:r>
              <a:rPr lang="en-US" dirty="0" smtClean="0"/>
              <a:t>200 = 80 </a:t>
            </a:r>
            <a:r>
              <a:rPr lang="en-US" dirty="0" err="1" smtClean="0"/>
              <a:t>oz</a:t>
            </a:r>
            <a:r>
              <a:rPr lang="en-US" dirty="0" smtClean="0"/>
              <a:t> about 5 </a:t>
            </a:r>
            <a:r>
              <a:rPr lang="en-US" dirty="0" err="1" smtClean="0"/>
              <a:t>lbs</a:t>
            </a:r>
            <a:endParaRPr lang="en-US" dirty="0"/>
          </a:p>
        </p:txBody>
      </p:sp>
      <p:sp>
        <p:nvSpPr>
          <p:cNvPr id="17" name="TextBox 16"/>
          <p:cNvSpPr txBox="1"/>
          <p:nvPr/>
        </p:nvSpPr>
        <p:spPr>
          <a:xfrm>
            <a:off x="5289602" y="4303332"/>
            <a:ext cx="925253" cy="338554"/>
          </a:xfrm>
          <a:prstGeom prst="rect">
            <a:avLst/>
          </a:prstGeom>
          <a:noFill/>
        </p:spPr>
        <p:txBody>
          <a:bodyPr wrap="none" rtlCol="0">
            <a:spAutoFit/>
          </a:bodyPr>
          <a:lstStyle/>
          <a:p>
            <a:r>
              <a:rPr lang="en-US" sz="1600" dirty="0" smtClean="0"/>
              <a:t>earrings</a:t>
            </a:r>
            <a:endParaRPr lang="en-US" sz="1600" dirty="0"/>
          </a:p>
        </p:txBody>
      </p:sp>
      <p:sp>
        <p:nvSpPr>
          <p:cNvPr id="20" name="TextBox 19"/>
          <p:cNvSpPr txBox="1"/>
          <p:nvPr/>
        </p:nvSpPr>
        <p:spPr>
          <a:xfrm>
            <a:off x="6670511" y="5227267"/>
            <a:ext cx="1540806" cy="338554"/>
          </a:xfrm>
          <a:prstGeom prst="rect">
            <a:avLst/>
          </a:prstGeom>
          <a:noFill/>
        </p:spPr>
        <p:txBody>
          <a:bodyPr wrap="none" rtlCol="0">
            <a:spAutoFit/>
          </a:bodyPr>
          <a:lstStyle/>
          <a:p>
            <a:r>
              <a:rPr lang="en-US" sz="1600" dirty="0" smtClean="0"/>
              <a:t>pieces of silver</a:t>
            </a:r>
            <a:endParaRPr lang="en-US" sz="1600" dirty="0"/>
          </a:p>
        </p:txBody>
      </p:sp>
    </p:spTree>
    <p:extLst>
      <p:ext uri="{BB962C8B-B14F-4D97-AF65-F5344CB8AC3E}">
        <p14:creationId xmlns:p14="http://schemas.microsoft.com/office/powerpoint/2010/main" val="1814247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384" y="800719"/>
            <a:ext cx="1712942" cy="646331"/>
          </a:xfrm>
          <a:prstGeom prst="rect">
            <a:avLst/>
          </a:prstGeom>
          <a:noFill/>
        </p:spPr>
        <p:txBody>
          <a:bodyPr wrap="square" rtlCol="0">
            <a:spAutoFit/>
          </a:bodyPr>
          <a:lstStyle/>
          <a:p>
            <a:r>
              <a:rPr lang="en-US" dirty="0" smtClean="0">
                <a:solidFill>
                  <a:prstClr val="black"/>
                </a:solidFill>
              </a:rPr>
              <a:t>1,100 </a:t>
            </a:r>
            <a:r>
              <a:rPr lang="en-US" dirty="0">
                <a:solidFill>
                  <a:prstClr val="black"/>
                </a:solidFill>
              </a:rPr>
              <a:t>pieces of </a:t>
            </a:r>
            <a:r>
              <a:rPr lang="en-US" dirty="0" smtClean="0">
                <a:solidFill>
                  <a:prstClr val="black"/>
                </a:solidFill>
              </a:rPr>
              <a:t>silver taken</a:t>
            </a:r>
            <a:endParaRPr lang="en-US" dirty="0">
              <a:solidFill>
                <a:prstClr val="black"/>
              </a:solidFill>
            </a:endParaRPr>
          </a:p>
        </p:txBody>
      </p:sp>
      <p:sp>
        <p:nvSpPr>
          <p:cNvPr id="14" name="TextBox 13"/>
          <p:cNvSpPr txBox="1"/>
          <p:nvPr/>
        </p:nvSpPr>
        <p:spPr>
          <a:xfrm>
            <a:off x="2477119" y="926221"/>
            <a:ext cx="1542825" cy="369332"/>
          </a:xfrm>
          <a:prstGeom prst="rect">
            <a:avLst/>
          </a:prstGeom>
          <a:noFill/>
        </p:spPr>
        <p:txBody>
          <a:bodyPr wrap="square" rtlCol="0">
            <a:spAutoFit/>
          </a:bodyPr>
          <a:lstStyle/>
          <a:p>
            <a:r>
              <a:rPr lang="en-US" dirty="0">
                <a:solidFill>
                  <a:prstClr val="black"/>
                </a:solidFill>
              </a:rPr>
              <a:t>u</a:t>
            </a:r>
            <a:r>
              <a:rPr lang="en-US" dirty="0" smtClean="0">
                <a:solidFill>
                  <a:prstClr val="black"/>
                </a:solidFill>
              </a:rPr>
              <a:t>ttered curse</a:t>
            </a:r>
            <a:endParaRPr lang="en-US" dirty="0">
              <a:solidFill>
                <a:prstClr val="black"/>
              </a:solidFill>
            </a:endParaRPr>
          </a:p>
        </p:txBody>
      </p:sp>
      <p:sp>
        <p:nvSpPr>
          <p:cNvPr id="15" name="TextBox 14"/>
          <p:cNvSpPr txBox="1"/>
          <p:nvPr/>
        </p:nvSpPr>
        <p:spPr>
          <a:xfrm>
            <a:off x="366207" y="1601136"/>
            <a:ext cx="1542825" cy="369332"/>
          </a:xfrm>
          <a:prstGeom prst="rect">
            <a:avLst/>
          </a:prstGeom>
          <a:noFill/>
        </p:spPr>
        <p:txBody>
          <a:bodyPr wrap="square" rtlCol="0">
            <a:spAutoFit/>
          </a:bodyPr>
          <a:lstStyle/>
          <a:p>
            <a:r>
              <a:rPr lang="en-US" dirty="0" smtClean="0">
                <a:solidFill>
                  <a:prstClr val="black"/>
                </a:solidFill>
              </a:rPr>
              <a:t>confesses</a:t>
            </a:r>
            <a:endParaRPr lang="en-US" dirty="0">
              <a:solidFill>
                <a:prstClr val="black"/>
              </a:solidFill>
            </a:endParaRPr>
          </a:p>
        </p:txBody>
      </p:sp>
      <p:sp>
        <p:nvSpPr>
          <p:cNvPr id="12" name="TextBox 11"/>
          <p:cNvSpPr txBox="1"/>
          <p:nvPr/>
        </p:nvSpPr>
        <p:spPr>
          <a:xfrm>
            <a:off x="2477118" y="1601136"/>
            <a:ext cx="2118631" cy="646331"/>
          </a:xfrm>
          <a:prstGeom prst="rect">
            <a:avLst/>
          </a:prstGeom>
          <a:noFill/>
        </p:spPr>
        <p:txBody>
          <a:bodyPr wrap="square" rtlCol="0">
            <a:spAutoFit/>
          </a:bodyPr>
          <a:lstStyle/>
          <a:p>
            <a:r>
              <a:rPr lang="en-US" dirty="0">
                <a:solidFill>
                  <a:prstClr val="black"/>
                </a:solidFill>
              </a:rPr>
              <a:t>“Blessed be my son by the Lord.” </a:t>
            </a:r>
          </a:p>
        </p:txBody>
      </p:sp>
      <p:sp>
        <p:nvSpPr>
          <p:cNvPr id="13" name="TextBox 12"/>
          <p:cNvSpPr txBox="1"/>
          <p:nvPr/>
        </p:nvSpPr>
        <p:spPr>
          <a:xfrm>
            <a:off x="2477119" y="2422566"/>
            <a:ext cx="1947244" cy="1200329"/>
          </a:xfrm>
          <a:prstGeom prst="rect">
            <a:avLst/>
          </a:prstGeom>
          <a:noFill/>
        </p:spPr>
        <p:txBody>
          <a:bodyPr wrap="square" rtlCol="0">
            <a:spAutoFit/>
          </a:bodyPr>
          <a:lstStyle/>
          <a:p>
            <a:r>
              <a:rPr lang="en-US" dirty="0">
                <a:solidFill>
                  <a:prstClr val="black"/>
                </a:solidFill>
              </a:rPr>
              <a:t>“I dedicate the silver to the Lord from my hand for my son, </a:t>
            </a:r>
          </a:p>
        </p:txBody>
      </p:sp>
      <p:sp>
        <p:nvSpPr>
          <p:cNvPr id="3" name="TextBox 2"/>
          <p:cNvSpPr txBox="1"/>
          <p:nvPr/>
        </p:nvSpPr>
        <p:spPr>
          <a:xfrm>
            <a:off x="2514426" y="3622895"/>
            <a:ext cx="1909938" cy="1200329"/>
          </a:xfrm>
          <a:prstGeom prst="rect">
            <a:avLst/>
          </a:prstGeom>
          <a:noFill/>
        </p:spPr>
        <p:txBody>
          <a:bodyPr wrap="square" rtlCol="0">
            <a:spAutoFit/>
          </a:bodyPr>
          <a:lstStyle/>
          <a:p>
            <a:r>
              <a:rPr lang="en-US" dirty="0">
                <a:solidFill>
                  <a:srgbClr val="C17529">
                    <a:lumMod val="50000"/>
                  </a:srgbClr>
                </a:solidFill>
              </a:rPr>
              <a:t>to make a carved image and a metal image.</a:t>
            </a:r>
          </a:p>
        </p:txBody>
      </p:sp>
      <p:sp>
        <p:nvSpPr>
          <p:cNvPr id="4" name="TextBox 3"/>
          <p:cNvSpPr txBox="1"/>
          <p:nvPr/>
        </p:nvSpPr>
        <p:spPr>
          <a:xfrm>
            <a:off x="2453368" y="4823225"/>
            <a:ext cx="2474891" cy="2031325"/>
          </a:xfrm>
          <a:prstGeom prst="rect">
            <a:avLst/>
          </a:prstGeom>
          <a:noFill/>
        </p:spPr>
        <p:txBody>
          <a:bodyPr wrap="square" rtlCol="0">
            <a:spAutoFit/>
          </a:bodyPr>
          <a:lstStyle/>
          <a:p>
            <a:r>
              <a:rPr lang="en-US" dirty="0">
                <a:solidFill>
                  <a:srgbClr val="C17529">
                    <a:lumMod val="50000"/>
                  </a:srgbClr>
                </a:solidFill>
              </a:rPr>
              <a:t>his mother took 200 pieces of silver </a:t>
            </a:r>
            <a:r>
              <a:rPr lang="en-US" dirty="0" smtClean="0">
                <a:solidFill>
                  <a:srgbClr val="C17529">
                    <a:lumMod val="50000"/>
                  </a:srgbClr>
                </a:solidFill>
              </a:rPr>
              <a:t>to </a:t>
            </a:r>
            <a:r>
              <a:rPr lang="en-US" dirty="0">
                <a:solidFill>
                  <a:srgbClr val="C17529">
                    <a:lumMod val="50000"/>
                  </a:srgbClr>
                </a:solidFill>
              </a:rPr>
              <a:t>silversmith, who made </a:t>
            </a:r>
            <a:r>
              <a:rPr lang="en-US" dirty="0" smtClean="0">
                <a:solidFill>
                  <a:srgbClr val="C17529">
                    <a:lumMod val="50000"/>
                  </a:srgbClr>
                </a:solidFill>
              </a:rPr>
              <a:t>a </a:t>
            </a:r>
            <a:r>
              <a:rPr lang="en-US" dirty="0">
                <a:solidFill>
                  <a:srgbClr val="C17529">
                    <a:lumMod val="50000"/>
                  </a:srgbClr>
                </a:solidFill>
              </a:rPr>
              <a:t>carved image and a metal image. And it was in the house of Micah. </a:t>
            </a:r>
          </a:p>
        </p:txBody>
      </p:sp>
      <p:sp>
        <p:nvSpPr>
          <p:cNvPr id="18" name="TextBox 17"/>
          <p:cNvSpPr txBox="1"/>
          <p:nvPr/>
        </p:nvSpPr>
        <p:spPr>
          <a:xfrm>
            <a:off x="190005" y="4499286"/>
            <a:ext cx="2191665" cy="2031325"/>
          </a:xfrm>
          <a:prstGeom prst="rect">
            <a:avLst/>
          </a:prstGeom>
          <a:noFill/>
        </p:spPr>
        <p:txBody>
          <a:bodyPr wrap="square" rtlCol="0">
            <a:spAutoFit/>
          </a:bodyPr>
          <a:lstStyle/>
          <a:p>
            <a:r>
              <a:rPr lang="en-US" dirty="0" smtClean="0">
                <a:solidFill>
                  <a:prstClr val="black"/>
                </a:solidFill>
              </a:rPr>
              <a:t>Micah </a:t>
            </a:r>
            <a:r>
              <a:rPr lang="en-US" dirty="0">
                <a:solidFill>
                  <a:prstClr val="black"/>
                </a:solidFill>
              </a:rPr>
              <a:t>had a shrine, and he made an ephod &amp;</a:t>
            </a:r>
            <a:r>
              <a:rPr lang="en-US" dirty="0" smtClean="0">
                <a:solidFill>
                  <a:prstClr val="black"/>
                </a:solidFill>
              </a:rPr>
              <a:t> </a:t>
            </a:r>
            <a:r>
              <a:rPr lang="en-US" dirty="0">
                <a:solidFill>
                  <a:prstClr val="black"/>
                </a:solidFill>
              </a:rPr>
              <a:t>household gods, &amp;</a:t>
            </a:r>
            <a:r>
              <a:rPr lang="en-US" dirty="0" smtClean="0">
                <a:solidFill>
                  <a:prstClr val="black"/>
                </a:solidFill>
              </a:rPr>
              <a:t> ordained</a:t>
            </a:r>
            <a:r>
              <a:rPr lang="en-US" baseline="30000" dirty="0">
                <a:solidFill>
                  <a:prstClr val="black"/>
                </a:solidFill>
              </a:rPr>
              <a:t> </a:t>
            </a:r>
            <a:r>
              <a:rPr lang="en-US" dirty="0" smtClean="0">
                <a:solidFill>
                  <a:prstClr val="black"/>
                </a:solidFill>
              </a:rPr>
              <a:t>one </a:t>
            </a:r>
            <a:r>
              <a:rPr lang="en-US" dirty="0">
                <a:solidFill>
                  <a:prstClr val="black"/>
                </a:solidFill>
              </a:rPr>
              <a:t>of his sons, who became his priest. </a:t>
            </a:r>
          </a:p>
        </p:txBody>
      </p:sp>
    </p:spTree>
    <p:extLst>
      <p:ext uri="{BB962C8B-B14F-4D97-AF65-F5344CB8AC3E}">
        <p14:creationId xmlns:p14="http://schemas.microsoft.com/office/powerpoint/2010/main" val="1821943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99003" y="926221"/>
            <a:ext cx="1909051" cy="923330"/>
          </a:xfrm>
          <a:prstGeom prst="rect">
            <a:avLst/>
          </a:prstGeom>
          <a:noFill/>
        </p:spPr>
        <p:txBody>
          <a:bodyPr wrap="square" rtlCol="0">
            <a:spAutoFit/>
          </a:bodyPr>
          <a:lstStyle/>
          <a:p>
            <a:r>
              <a:rPr lang="en-US" dirty="0" smtClean="0">
                <a:solidFill>
                  <a:prstClr val="black"/>
                </a:solidFill>
              </a:rPr>
              <a:t>Young Levite looking to </a:t>
            </a:r>
            <a:r>
              <a:rPr lang="en-US" dirty="0">
                <a:solidFill>
                  <a:prstClr val="black"/>
                </a:solidFill>
              </a:rPr>
              <a:t>find a place</a:t>
            </a:r>
          </a:p>
        </p:txBody>
      </p:sp>
      <p:sp>
        <p:nvSpPr>
          <p:cNvPr id="10" name="TextBox 9"/>
          <p:cNvSpPr txBox="1"/>
          <p:nvPr/>
        </p:nvSpPr>
        <p:spPr>
          <a:xfrm>
            <a:off x="344384" y="926221"/>
            <a:ext cx="2054432" cy="2031325"/>
          </a:xfrm>
          <a:prstGeom prst="rect">
            <a:avLst/>
          </a:prstGeom>
          <a:noFill/>
        </p:spPr>
        <p:txBody>
          <a:bodyPr wrap="square" rtlCol="0">
            <a:spAutoFit/>
          </a:bodyPr>
          <a:lstStyle/>
          <a:p>
            <a:r>
              <a:rPr lang="en-US" dirty="0"/>
              <a:t>be </a:t>
            </a:r>
            <a:r>
              <a:rPr lang="en-US" dirty="0" smtClean="0"/>
              <a:t>a </a:t>
            </a:r>
            <a:r>
              <a:rPr lang="en-US" dirty="0"/>
              <a:t>father and a priest, and I will give you ten pieces of silver a year and a suit of clothes and your living</a:t>
            </a:r>
            <a:r>
              <a:rPr lang="en-US" dirty="0" smtClean="0"/>
              <a:t>.</a:t>
            </a:r>
            <a:endParaRPr lang="en-US" dirty="0"/>
          </a:p>
        </p:txBody>
      </p:sp>
      <p:sp>
        <p:nvSpPr>
          <p:cNvPr id="16" name="TextBox 15"/>
          <p:cNvSpPr txBox="1"/>
          <p:nvPr/>
        </p:nvSpPr>
        <p:spPr>
          <a:xfrm>
            <a:off x="4899003" y="2303813"/>
            <a:ext cx="1668052" cy="646331"/>
          </a:xfrm>
          <a:prstGeom prst="rect">
            <a:avLst/>
          </a:prstGeom>
          <a:noFill/>
        </p:spPr>
        <p:txBody>
          <a:bodyPr wrap="square" rtlCol="0">
            <a:spAutoFit/>
          </a:bodyPr>
          <a:lstStyle/>
          <a:p>
            <a:r>
              <a:rPr lang="en-US" dirty="0"/>
              <a:t>And the Levite went in. </a:t>
            </a:r>
          </a:p>
        </p:txBody>
      </p:sp>
      <p:sp>
        <p:nvSpPr>
          <p:cNvPr id="17" name="TextBox 16"/>
          <p:cNvSpPr txBox="1"/>
          <p:nvPr/>
        </p:nvSpPr>
        <p:spPr>
          <a:xfrm>
            <a:off x="4899002" y="3146960"/>
            <a:ext cx="1909051" cy="2031325"/>
          </a:xfrm>
          <a:prstGeom prst="rect">
            <a:avLst/>
          </a:prstGeom>
          <a:noFill/>
        </p:spPr>
        <p:txBody>
          <a:bodyPr wrap="square" rtlCol="0">
            <a:spAutoFit/>
          </a:bodyPr>
          <a:lstStyle/>
          <a:p>
            <a:r>
              <a:rPr lang="en-US" dirty="0"/>
              <a:t>the Levite was content to dwell with the man, and the young man became to him like one of his sons. </a:t>
            </a:r>
          </a:p>
        </p:txBody>
      </p:sp>
      <p:sp>
        <p:nvSpPr>
          <p:cNvPr id="19" name="TextBox 18"/>
          <p:cNvSpPr txBox="1"/>
          <p:nvPr/>
        </p:nvSpPr>
        <p:spPr>
          <a:xfrm>
            <a:off x="344384" y="3654791"/>
            <a:ext cx="2902429" cy="3046988"/>
          </a:xfrm>
          <a:prstGeom prst="rect">
            <a:avLst/>
          </a:prstGeom>
          <a:noFill/>
        </p:spPr>
        <p:txBody>
          <a:bodyPr wrap="square" rtlCol="0">
            <a:spAutoFit/>
          </a:bodyPr>
          <a:lstStyle/>
          <a:p>
            <a:r>
              <a:rPr lang="en-US" dirty="0" smtClean="0"/>
              <a:t>And </a:t>
            </a:r>
            <a:r>
              <a:rPr lang="en-US" dirty="0"/>
              <a:t>Micah ordained the Levite, and the young man became his priest, and was in the house of Micah. </a:t>
            </a:r>
            <a:endParaRPr lang="en-US" baseline="30000" dirty="0"/>
          </a:p>
          <a:p>
            <a:endParaRPr lang="en-US" baseline="30000" dirty="0" smtClean="0"/>
          </a:p>
          <a:p>
            <a:r>
              <a:rPr lang="en-US" dirty="0" smtClean="0"/>
              <a:t>Then </a:t>
            </a:r>
            <a:r>
              <a:rPr lang="en-US" dirty="0"/>
              <a:t>Micah said, “Now I know that the Lord will prosper me, because I have a Levite as priest.”</a:t>
            </a:r>
          </a:p>
          <a:p>
            <a:endParaRPr lang="en-US" dirty="0"/>
          </a:p>
        </p:txBody>
      </p:sp>
    </p:spTree>
    <p:extLst>
      <p:ext uri="{BB962C8B-B14F-4D97-AF65-F5344CB8AC3E}">
        <p14:creationId xmlns:p14="http://schemas.microsoft.com/office/powerpoint/2010/main" val="1127910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982691" y="902524"/>
            <a:ext cx="1995054" cy="2862322"/>
          </a:xfrm>
          <a:prstGeom prst="rect">
            <a:avLst/>
          </a:prstGeom>
          <a:noFill/>
        </p:spPr>
        <p:txBody>
          <a:bodyPr wrap="square" rtlCol="0">
            <a:spAutoFit/>
          </a:bodyPr>
          <a:lstStyle/>
          <a:p>
            <a:r>
              <a:rPr lang="en-US" dirty="0" smtClean="0"/>
              <a:t>So </a:t>
            </a:r>
            <a:r>
              <a:rPr lang="en-US" dirty="0"/>
              <a:t>the people of Dan sent five able men from the whole number of their tribe, from </a:t>
            </a:r>
            <a:r>
              <a:rPr lang="en-US" dirty="0" err="1"/>
              <a:t>Zorah</a:t>
            </a:r>
            <a:r>
              <a:rPr lang="en-US" dirty="0"/>
              <a:t> and from </a:t>
            </a:r>
            <a:r>
              <a:rPr lang="en-US" dirty="0" err="1"/>
              <a:t>Eshtaol</a:t>
            </a:r>
            <a:r>
              <a:rPr lang="en-US" dirty="0"/>
              <a:t>, to spy out the land and to explore it.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84" y="1733797"/>
            <a:ext cx="6448340" cy="4828680"/>
          </a:xfrm>
          <a:prstGeom prst="rect">
            <a:avLst/>
          </a:prstGeom>
          <a:solidFill>
            <a:schemeClr val="bg1"/>
          </a:solidFill>
          <a:ln>
            <a:noFill/>
          </a:ln>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54" y="5302624"/>
            <a:ext cx="1395737" cy="556343"/>
          </a:xfrm>
          <a:prstGeom prst="rect">
            <a:avLst/>
          </a:prstGeom>
        </p:spPr>
      </p:pic>
    </p:spTree>
    <p:extLst>
      <p:ext uri="{BB962C8B-B14F-4D97-AF65-F5344CB8AC3E}">
        <p14:creationId xmlns:p14="http://schemas.microsoft.com/office/powerpoint/2010/main" val="1052211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29548" y="902524"/>
            <a:ext cx="2648197" cy="2031325"/>
          </a:xfrm>
          <a:prstGeom prst="rect">
            <a:avLst/>
          </a:prstGeom>
          <a:noFill/>
        </p:spPr>
        <p:txBody>
          <a:bodyPr wrap="square" rtlCol="0">
            <a:spAutoFit/>
          </a:bodyPr>
          <a:lstStyle/>
          <a:p>
            <a:r>
              <a:rPr lang="en-US" dirty="0" smtClean="0">
                <a:solidFill>
                  <a:prstClr val="black"/>
                </a:solidFill>
              </a:rPr>
              <a:t>So </a:t>
            </a:r>
            <a:r>
              <a:rPr lang="en-US" dirty="0">
                <a:solidFill>
                  <a:prstClr val="black"/>
                </a:solidFill>
              </a:rPr>
              <a:t>the people of Dan sent five able men from the whole number of their tribe, from </a:t>
            </a:r>
            <a:r>
              <a:rPr lang="en-US" dirty="0" err="1">
                <a:solidFill>
                  <a:prstClr val="black"/>
                </a:solidFill>
              </a:rPr>
              <a:t>Zorah</a:t>
            </a:r>
            <a:r>
              <a:rPr lang="en-US" dirty="0">
                <a:solidFill>
                  <a:prstClr val="black"/>
                </a:solidFill>
              </a:rPr>
              <a:t> and from </a:t>
            </a:r>
            <a:r>
              <a:rPr lang="en-US" dirty="0" err="1">
                <a:solidFill>
                  <a:prstClr val="black"/>
                </a:solidFill>
              </a:rPr>
              <a:t>Eshtaol</a:t>
            </a:r>
            <a:r>
              <a:rPr lang="en-US" dirty="0">
                <a:solidFill>
                  <a:prstClr val="black"/>
                </a:solidFill>
              </a:rPr>
              <a:t>, to spy out the land and to explore it. </a:t>
            </a:r>
          </a:p>
        </p:txBody>
      </p:sp>
      <p:sp>
        <p:nvSpPr>
          <p:cNvPr id="5" name="TextBox 4"/>
          <p:cNvSpPr txBox="1"/>
          <p:nvPr/>
        </p:nvSpPr>
        <p:spPr>
          <a:xfrm>
            <a:off x="6329549" y="3194462"/>
            <a:ext cx="2814451" cy="1754326"/>
          </a:xfrm>
          <a:prstGeom prst="rect">
            <a:avLst/>
          </a:prstGeom>
          <a:noFill/>
        </p:spPr>
        <p:txBody>
          <a:bodyPr wrap="square" rtlCol="0">
            <a:spAutoFit/>
          </a:bodyPr>
          <a:lstStyle/>
          <a:p>
            <a:r>
              <a:rPr lang="en-US" dirty="0" smtClean="0"/>
              <a:t>And </a:t>
            </a:r>
            <a:r>
              <a:rPr lang="en-US" dirty="0"/>
              <a:t>they said to him, “Inquire of God, please, that we may know whether the journey on which we are setting out will succeed.” </a:t>
            </a:r>
          </a:p>
        </p:txBody>
      </p:sp>
      <p:sp>
        <p:nvSpPr>
          <p:cNvPr id="10" name="TextBox 9"/>
          <p:cNvSpPr txBox="1"/>
          <p:nvPr/>
        </p:nvSpPr>
        <p:spPr>
          <a:xfrm>
            <a:off x="3961226" y="3194462"/>
            <a:ext cx="2339439" cy="1754326"/>
          </a:xfrm>
          <a:prstGeom prst="rect">
            <a:avLst/>
          </a:prstGeom>
          <a:noFill/>
        </p:spPr>
        <p:txBody>
          <a:bodyPr wrap="square" rtlCol="0">
            <a:spAutoFit/>
          </a:bodyPr>
          <a:lstStyle/>
          <a:p>
            <a:r>
              <a:rPr lang="en-US" dirty="0" smtClean="0"/>
              <a:t>And </a:t>
            </a:r>
            <a:r>
              <a:rPr lang="en-US" dirty="0"/>
              <a:t>the priest said to them, “Go in peace. The journey on which you go is under the eye of the Lord.” </a:t>
            </a:r>
          </a:p>
        </p:txBody>
      </p:sp>
      <p:sp>
        <p:nvSpPr>
          <p:cNvPr id="11" name="TextBox 10"/>
          <p:cNvSpPr txBox="1"/>
          <p:nvPr/>
        </p:nvSpPr>
        <p:spPr>
          <a:xfrm>
            <a:off x="6008914" y="5023265"/>
            <a:ext cx="3146961" cy="1754326"/>
          </a:xfrm>
          <a:prstGeom prst="rect">
            <a:avLst/>
          </a:prstGeom>
          <a:noFill/>
        </p:spPr>
        <p:txBody>
          <a:bodyPr wrap="square" rtlCol="0">
            <a:spAutoFit/>
          </a:bodyPr>
          <a:lstStyle/>
          <a:p>
            <a:r>
              <a:rPr lang="en-US" dirty="0"/>
              <a:t>came to </a:t>
            </a:r>
            <a:r>
              <a:rPr lang="en-US" dirty="0" err="1"/>
              <a:t>Laish</a:t>
            </a:r>
            <a:r>
              <a:rPr lang="en-US" dirty="0"/>
              <a:t> and saw the people who were there, how they lived in security, after the manner of the </a:t>
            </a:r>
            <a:r>
              <a:rPr lang="en-US" dirty="0" err="1"/>
              <a:t>Sidonians</a:t>
            </a:r>
            <a:r>
              <a:rPr lang="en-US" dirty="0"/>
              <a:t>, quiet and </a:t>
            </a:r>
            <a:r>
              <a:rPr lang="en-US" dirty="0" smtClean="0"/>
              <a:t>unsuspecting… </a:t>
            </a:r>
          </a:p>
          <a:p>
            <a:r>
              <a:rPr lang="en-US" dirty="0" smtClean="0"/>
              <a:t>no dealings with no one</a:t>
            </a:r>
            <a:endParaRPr lang="en-US" dirty="0"/>
          </a:p>
        </p:txBody>
      </p:sp>
    </p:spTree>
    <p:extLst>
      <p:ext uri="{BB962C8B-B14F-4D97-AF65-F5344CB8AC3E}">
        <p14:creationId xmlns:p14="http://schemas.microsoft.com/office/powerpoint/2010/main" val="2863924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553" y="-539845"/>
            <a:ext cx="4856673" cy="7339887"/>
          </a:xfrm>
          <a:prstGeom prst="rect">
            <a:avLst/>
          </a:prstGeom>
        </p:spPr>
      </p:pic>
      <p:sp>
        <p:nvSpPr>
          <p:cNvPr id="6" name="Oval 5"/>
          <p:cNvSpPr/>
          <p:nvPr/>
        </p:nvSpPr>
        <p:spPr>
          <a:xfrm>
            <a:off x="6268745" y="402163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6062202" y="3953881"/>
            <a:ext cx="213200" cy="92333"/>
          </a:xfrm>
          <a:prstGeom prst="rect">
            <a:avLst/>
          </a:prstGeom>
          <a:noFill/>
        </p:spPr>
        <p:txBody>
          <a:bodyPr wrap="none" lIns="0" tIns="0" rIns="0" bIns="0" rtlCol="0">
            <a:spAutoFit/>
          </a:bodyPr>
          <a:lstStyle/>
          <a:p>
            <a:r>
              <a:rPr lang="en-US" sz="600" b="1" dirty="0" err="1" smtClean="0">
                <a:solidFill>
                  <a:prstClr val="white">
                    <a:lumMod val="50000"/>
                  </a:prstClr>
                </a:solidFill>
                <a:latin typeface="Arial" panose="020B0604020202020204" pitchFamily="34" charset="0"/>
                <a:cs typeface="Arial" panose="020B0604020202020204" pitchFamily="34" charset="0"/>
              </a:rPr>
              <a:t>Zorah</a:t>
            </a:r>
            <a:endParaRPr lang="en-US" sz="600" b="1" dirty="0">
              <a:solidFill>
                <a:prstClr val="white">
                  <a:lumMod val="50000"/>
                </a:prstClr>
              </a:solidFill>
              <a:latin typeface="Arial" panose="020B0604020202020204" pitchFamily="34" charset="0"/>
              <a:cs typeface="Arial" panose="020B0604020202020204" pitchFamily="34" charset="0"/>
            </a:endParaRPr>
          </a:p>
        </p:txBody>
      </p:sp>
      <p:sp>
        <p:nvSpPr>
          <p:cNvPr id="11" name="Oval 10"/>
          <p:cNvSpPr/>
          <p:nvPr/>
        </p:nvSpPr>
        <p:spPr>
          <a:xfrm>
            <a:off x="6357686" y="3972146"/>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6089512" y="3884611"/>
            <a:ext cx="277320" cy="92333"/>
          </a:xfrm>
          <a:prstGeom prst="rect">
            <a:avLst/>
          </a:prstGeom>
          <a:noFill/>
        </p:spPr>
        <p:txBody>
          <a:bodyPr wrap="none" lIns="0" tIns="0" rIns="0" bIns="0" rtlCol="0">
            <a:spAutoFit/>
          </a:bodyPr>
          <a:lstStyle/>
          <a:p>
            <a:r>
              <a:rPr lang="en-US" sz="600" b="1" dirty="0" err="1" smtClean="0">
                <a:solidFill>
                  <a:prstClr val="white">
                    <a:lumMod val="50000"/>
                  </a:prstClr>
                </a:solidFill>
                <a:latin typeface="Arial" panose="020B0604020202020204" pitchFamily="34" charset="0"/>
                <a:cs typeface="Arial" panose="020B0604020202020204" pitchFamily="34" charset="0"/>
              </a:rPr>
              <a:t>Eshtaol</a:t>
            </a:r>
            <a:endParaRPr lang="en-US" sz="600" b="1" dirty="0">
              <a:solidFill>
                <a:prstClr val="white">
                  <a:lumMod val="50000"/>
                </a:prstClr>
              </a:solidFill>
              <a:latin typeface="Arial" panose="020B0604020202020204" pitchFamily="34" charset="0"/>
              <a:cs typeface="Arial" panose="020B0604020202020204" pitchFamily="34" charset="0"/>
            </a:endParaRPr>
          </a:p>
        </p:txBody>
      </p:sp>
      <p:grpSp>
        <p:nvGrpSpPr>
          <p:cNvPr id="9" name="Group 8"/>
          <p:cNvGrpSpPr/>
          <p:nvPr/>
        </p:nvGrpSpPr>
        <p:grpSpPr>
          <a:xfrm>
            <a:off x="6194940" y="3393235"/>
            <a:ext cx="616510" cy="308215"/>
            <a:chOff x="6088065" y="3333860"/>
            <a:chExt cx="616510" cy="30821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065" y="3480279"/>
              <a:ext cx="263084" cy="16028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949" y="3481786"/>
              <a:ext cx="263084" cy="16028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528" y="3403148"/>
              <a:ext cx="263084" cy="16028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1149" y="3404655"/>
              <a:ext cx="263084" cy="16028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491" y="3333860"/>
              <a:ext cx="263084" cy="160289"/>
            </a:xfrm>
            <a:prstGeom prst="rect">
              <a:avLst/>
            </a:prstGeom>
          </p:spPr>
        </p:pic>
      </p:grpSp>
      <p:sp>
        <p:nvSpPr>
          <p:cNvPr id="19" name="Oval 18"/>
          <p:cNvSpPr/>
          <p:nvPr/>
        </p:nvSpPr>
        <p:spPr>
          <a:xfrm>
            <a:off x="6488140" y="407620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6540209" y="4023244"/>
            <a:ext cx="496931" cy="92333"/>
          </a:xfrm>
          <a:prstGeom prst="rect">
            <a:avLst/>
          </a:prstGeom>
          <a:noFill/>
        </p:spPr>
        <p:txBody>
          <a:bodyPr wrap="none" lIns="0" tIns="0" rIns="0" bIns="0" rtlCol="0">
            <a:spAutoFit/>
          </a:bodyPr>
          <a:lstStyle/>
          <a:p>
            <a:r>
              <a:rPr lang="en-US" sz="600" b="1" dirty="0" err="1">
                <a:solidFill>
                  <a:prstClr val="white">
                    <a:lumMod val="50000"/>
                  </a:prstClr>
                </a:solidFill>
                <a:latin typeface="Arial" panose="020B0604020202020204" pitchFamily="34" charset="0"/>
                <a:cs typeface="Arial" panose="020B0604020202020204" pitchFamily="34" charset="0"/>
              </a:rPr>
              <a:t>Kiriath-jearim</a:t>
            </a:r>
            <a:endParaRPr lang="en-US" sz="600" b="1" dirty="0">
              <a:solidFill>
                <a:prstClr val="white">
                  <a:lumMod val="50000"/>
                </a:prstClr>
              </a:solidFill>
              <a:latin typeface="Arial" panose="020B0604020202020204" pitchFamily="34" charset="0"/>
              <a:cs typeface="Arial" panose="020B0604020202020204" pitchFamily="34" charset="0"/>
            </a:endParaRPr>
          </a:p>
        </p:txBody>
      </p:sp>
      <p:sp>
        <p:nvSpPr>
          <p:cNvPr id="21" name="TextBox 20"/>
          <p:cNvSpPr txBox="1"/>
          <p:nvPr/>
        </p:nvSpPr>
        <p:spPr>
          <a:xfrm>
            <a:off x="6228991" y="3340568"/>
            <a:ext cx="323807" cy="184666"/>
          </a:xfrm>
          <a:prstGeom prst="rect">
            <a:avLst/>
          </a:prstGeom>
          <a:noFill/>
        </p:spPr>
        <p:txBody>
          <a:bodyPr wrap="none" lIns="0" tIns="0" rIns="0" bIns="0" rtlCol="0">
            <a:spAutoFit/>
          </a:bodyPr>
          <a:lstStyle/>
          <a:p>
            <a:r>
              <a:rPr lang="en-US" sz="600" b="1" dirty="0" smtClean="0">
                <a:solidFill>
                  <a:prstClr val="white">
                    <a:lumMod val="50000"/>
                  </a:prstClr>
                </a:solidFill>
                <a:latin typeface="Arial" panose="020B0604020202020204" pitchFamily="34" charset="0"/>
                <a:cs typeface="Arial" panose="020B0604020202020204" pitchFamily="34" charset="0"/>
              </a:rPr>
              <a:t>House</a:t>
            </a:r>
          </a:p>
          <a:p>
            <a:r>
              <a:rPr lang="en-US" sz="600" b="1" dirty="0" smtClean="0">
                <a:solidFill>
                  <a:prstClr val="white">
                    <a:lumMod val="50000"/>
                  </a:prstClr>
                </a:solidFill>
                <a:latin typeface="Arial" panose="020B0604020202020204" pitchFamily="34" charset="0"/>
                <a:cs typeface="Arial" panose="020B0604020202020204" pitchFamily="34" charset="0"/>
              </a:rPr>
              <a:t>Of Micah</a:t>
            </a:r>
            <a:endParaRPr lang="en-US" sz="600" b="1" dirty="0">
              <a:solidFill>
                <a:prstClr val="white">
                  <a:lumMod val="50000"/>
                </a:prstClr>
              </a:solidFill>
              <a:latin typeface="Arial" panose="020B0604020202020204" pitchFamily="34" charset="0"/>
              <a:cs typeface="Arial" panose="020B0604020202020204" pitchFamily="34" charset="0"/>
            </a:endParaRPr>
          </a:p>
        </p:txBody>
      </p:sp>
      <p:sp>
        <p:nvSpPr>
          <p:cNvPr id="10" name="Freeform 9"/>
          <p:cNvSpPr/>
          <p:nvPr/>
        </p:nvSpPr>
        <p:spPr>
          <a:xfrm>
            <a:off x="6323525" y="4015425"/>
            <a:ext cx="164615" cy="95250"/>
          </a:xfrm>
          <a:custGeom>
            <a:avLst/>
            <a:gdLst>
              <a:gd name="connsiteX0" fmla="*/ 0 w 184150"/>
              <a:gd name="connsiteY0" fmla="*/ 0 h 95250"/>
              <a:gd name="connsiteX1" fmla="*/ 44450 w 184150"/>
              <a:gd name="connsiteY1" fmla="*/ 50800 h 95250"/>
              <a:gd name="connsiteX2" fmla="*/ 82550 w 184150"/>
              <a:gd name="connsiteY2" fmla="*/ 63500 h 95250"/>
              <a:gd name="connsiteX3" fmla="*/ 127000 w 184150"/>
              <a:gd name="connsiteY3" fmla="*/ 76200 h 95250"/>
              <a:gd name="connsiteX4" fmla="*/ 146050 w 184150"/>
              <a:gd name="connsiteY4" fmla="*/ 82550 h 95250"/>
              <a:gd name="connsiteX5" fmla="*/ 184150 w 184150"/>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 h="95250">
                <a:moveTo>
                  <a:pt x="0" y="0"/>
                </a:moveTo>
                <a:cubicBezTo>
                  <a:pt x="3352" y="4191"/>
                  <a:pt x="34142" y="45073"/>
                  <a:pt x="44450" y="50800"/>
                </a:cubicBezTo>
                <a:cubicBezTo>
                  <a:pt x="56152" y="57301"/>
                  <a:pt x="69850" y="59267"/>
                  <a:pt x="82550" y="63500"/>
                </a:cubicBezTo>
                <a:cubicBezTo>
                  <a:pt x="128225" y="78725"/>
                  <a:pt x="71186" y="60253"/>
                  <a:pt x="127000" y="76200"/>
                </a:cubicBezTo>
                <a:cubicBezTo>
                  <a:pt x="133436" y="78039"/>
                  <a:pt x="139556" y="80927"/>
                  <a:pt x="146050" y="82550"/>
                </a:cubicBezTo>
                <a:cubicBezTo>
                  <a:pt x="183048" y="91799"/>
                  <a:pt x="169527" y="80627"/>
                  <a:pt x="184150" y="95250"/>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6434747" y="478885"/>
            <a:ext cx="1234238" cy="3557850"/>
          </a:xfrm>
          <a:custGeom>
            <a:avLst/>
            <a:gdLst>
              <a:gd name="connsiteX0" fmla="*/ 50489 w 1234238"/>
              <a:gd name="connsiteY0" fmla="*/ 3557850 h 3557850"/>
              <a:gd name="connsiteX1" fmla="*/ 39269 w 1234238"/>
              <a:gd name="connsiteY1" fmla="*/ 3417604 h 3557850"/>
              <a:gd name="connsiteX2" fmla="*/ 5610 w 1234238"/>
              <a:gd name="connsiteY2" fmla="*/ 3339067 h 3557850"/>
              <a:gd name="connsiteX3" fmla="*/ 0 w 1234238"/>
              <a:gd name="connsiteY3" fmla="*/ 3322237 h 3557850"/>
              <a:gd name="connsiteX4" fmla="*/ 5610 w 1234238"/>
              <a:gd name="connsiteY4" fmla="*/ 3226870 h 3557850"/>
              <a:gd name="connsiteX5" fmla="*/ 16830 w 1234238"/>
              <a:gd name="connsiteY5" fmla="*/ 3193211 h 3557850"/>
              <a:gd name="connsiteX6" fmla="*/ 50489 w 1234238"/>
              <a:gd name="connsiteY6" fmla="*/ 3159553 h 3557850"/>
              <a:gd name="connsiteX7" fmla="*/ 72928 w 1234238"/>
              <a:gd name="connsiteY7" fmla="*/ 3125894 h 3557850"/>
              <a:gd name="connsiteX8" fmla="*/ 84148 w 1234238"/>
              <a:gd name="connsiteY8" fmla="*/ 3109064 h 3557850"/>
              <a:gd name="connsiteX9" fmla="*/ 123416 w 1234238"/>
              <a:gd name="connsiteY9" fmla="*/ 3086625 h 3557850"/>
              <a:gd name="connsiteX10" fmla="*/ 157075 w 1234238"/>
              <a:gd name="connsiteY10" fmla="*/ 3075405 h 3557850"/>
              <a:gd name="connsiteX11" fmla="*/ 190734 w 1234238"/>
              <a:gd name="connsiteY11" fmla="*/ 3052966 h 3557850"/>
              <a:gd name="connsiteX12" fmla="*/ 235613 w 1234238"/>
              <a:gd name="connsiteY12" fmla="*/ 3041746 h 3557850"/>
              <a:gd name="connsiteX13" fmla="*/ 258052 w 1234238"/>
              <a:gd name="connsiteY13" fmla="*/ 3030527 h 3557850"/>
              <a:gd name="connsiteX14" fmla="*/ 291711 w 1234238"/>
              <a:gd name="connsiteY14" fmla="*/ 3019307 h 3557850"/>
              <a:gd name="connsiteX15" fmla="*/ 308540 w 1234238"/>
              <a:gd name="connsiteY15" fmla="*/ 3008088 h 3557850"/>
              <a:gd name="connsiteX16" fmla="*/ 364638 w 1234238"/>
              <a:gd name="connsiteY16" fmla="*/ 3002478 h 3557850"/>
              <a:gd name="connsiteX17" fmla="*/ 403907 w 1234238"/>
              <a:gd name="connsiteY17" fmla="*/ 2996868 h 3557850"/>
              <a:gd name="connsiteX18" fmla="*/ 454395 w 1234238"/>
              <a:gd name="connsiteY18" fmla="*/ 2991258 h 3557850"/>
              <a:gd name="connsiteX19" fmla="*/ 589031 w 1234238"/>
              <a:gd name="connsiteY19" fmla="*/ 2946380 h 3557850"/>
              <a:gd name="connsiteX20" fmla="*/ 639519 w 1234238"/>
              <a:gd name="connsiteY20" fmla="*/ 2929550 h 3557850"/>
              <a:gd name="connsiteX21" fmla="*/ 656349 w 1234238"/>
              <a:gd name="connsiteY21" fmla="*/ 2923940 h 3557850"/>
              <a:gd name="connsiteX22" fmla="*/ 706837 w 1234238"/>
              <a:gd name="connsiteY22" fmla="*/ 2912721 h 3557850"/>
              <a:gd name="connsiteX23" fmla="*/ 740496 w 1234238"/>
              <a:gd name="connsiteY23" fmla="*/ 2901501 h 3557850"/>
              <a:gd name="connsiteX24" fmla="*/ 757326 w 1234238"/>
              <a:gd name="connsiteY24" fmla="*/ 2895891 h 3557850"/>
              <a:gd name="connsiteX25" fmla="*/ 779765 w 1234238"/>
              <a:gd name="connsiteY25" fmla="*/ 2890281 h 3557850"/>
              <a:gd name="connsiteX26" fmla="*/ 802204 w 1234238"/>
              <a:gd name="connsiteY26" fmla="*/ 2879062 h 3557850"/>
              <a:gd name="connsiteX27" fmla="*/ 819034 w 1234238"/>
              <a:gd name="connsiteY27" fmla="*/ 2873452 h 3557850"/>
              <a:gd name="connsiteX28" fmla="*/ 847083 w 1234238"/>
              <a:gd name="connsiteY28" fmla="*/ 2845403 h 3557850"/>
              <a:gd name="connsiteX29" fmla="*/ 875132 w 1234238"/>
              <a:gd name="connsiteY29" fmla="*/ 2811744 h 3557850"/>
              <a:gd name="connsiteX30" fmla="*/ 891961 w 1234238"/>
              <a:gd name="connsiteY30" fmla="*/ 2794915 h 3557850"/>
              <a:gd name="connsiteX31" fmla="*/ 925620 w 1234238"/>
              <a:gd name="connsiteY31" fmla="*/ 2738816 h 3557850"/>
              <a:gd name="connsiteX32" fmla="*/ 948059 w 1234238"/>
              <a:gd name="connsiteY32" fmla="*/ 2705157 h 3557850"/>
              <a:gd name="connsiteX33" fmla="*/ 964889 w 1234238"/>
              <a:gd name="connsiteY33" fmla="*/ 2671499 h 3557850"/>
              <a:gd name="connsiteX34" fmla="*/ 981718 w 1234238"/>
              <a:gd name="connsiteY34" fmla="*/ 2637840 h 3557850"/>
              <a:gd name="connsiteX35" fmla="*/ 992938 w 1234238"/>
              <a:gd name="connsiteY35" fmla="*/ 2604181 h 3557850"/>
              <a:gd name="connsiteX36" fmla="*/ 1004157 w 1234238"/>
              <a:gd name="connsiteY36" fmla="*/ 2564912 h 3557850"/>
              <a:gd name="connsiteX37" fmla="*/ 1020987 w 1234238"/>
              <a:gd name="connsiteY37" fmla="*/ 2396618 h 3557850"/>
              <a:gd name="connsiteX38" fmla="*/ 1026597 w 1234238"/>
              <a:gd name="connsiteY38" fmla="*/ 2306861 h 3557850"/>
              <a:gd name="connsiteX39" fmla="*/ 1009767 w 1234238"/>
              <a:gd name="connsiteY39" fmla="*/ 2318080 h 3557850"/>
              <a:gd name="connsiteX40" fmla="*/ 1020987 w 1234238"/>
              <a:gd name="connsiteY40" fmla="*/ 2301251 h 3557850"/>
              <a:gd name="connsiteX41" fmla="*/ 1026597 w 1234238"/>
              <a:gd name="connsiteY41" fmla="*/ 2273202 h 3557850"/>
              <a:gd name="connsiteX42" fmla="*/ 1032207 w 1234238"/>
              <a:gd name="connsiteY42" fmla="*/ 2256372 h 3557850"/>
              <a:gd name="connsiteX43" fmla="*/ 1054646 w 1234238"/>
              <a:gd name="connsiteY43" fmla="*/ 2194664 h 3557850"/>
              <a:gd name="connsiteX44" fmla="*/ 1060256 w 1234238"/>
              <a:gd name="connsiteY44" fmla="*/ 2161005 h 3557850"/>
              <a:gd name="connsiteX45" fmla="*/ 1088305 w 1234238"/>
              <a:gd name="connsiteY45" fmla="*/ 2099297 h 3557850"/>
              <a:gd name="connsiteX46" fmla="*/ 1093915 w 1234238"/>
              <a:gd name="connsiteY46" fmla="*/ 2071248 h 3557850"/>
              <a:gd name="connsiteX47" fmla="*/ 1110744 w 1234238"/>
              <a:gd name="connsiteY47" fmla="*/ 2048809 h 3557850"/>
              <a:gd name="connsiteX48" fmla="*/ 1121964 w 1234238"/>
              <a:gd name="connsiteY48" fmla="*/ 2020760 h 3557850"/>
              <a:gd name="connsiteX49" fmla="*/ 1127573 w 1234238"/>
              <a:gd name="connsiteY49" fmla="*/ 1964662 h 3557850"/>
              <a:gd name="connsiteX50" fmla="*/ 1138793 w 1234238"/>
              <a:gd name="connsiteY50" fmla="*/ 1936613 h 3557850"/>
              <a:gd name="connsiteX51" fmla="*/ 1144403 w 1234238"/>
              <a:gd name="connsiteY51" fmla="*/ 1908564 h 3557850"/>
              <a:gd name="connsiteX52" fmla="*/ 1150013 w 1234238"/>
              <a:gd name="connsiteY52" fmla="*/ 1353192 h 3557850"/>
              <a:gd name="connsiteX53" fmla="*/ 1161232 w 1234238"/>
              <a:gd name="connsiteY53" fmla="*/ 1325143 h 3557850"/>
              <a:gd name="connsiteX54" fmla="*/ 1166842 w 1234238"/>
              <a:gd name="connsiteY54" fmla="*/ 1297094 h 3557850"/>
              <a:gd name="connsiteX55" fmla="*/ 1178062 w 1234238"/>
              <a:gd name="connsiteY55" fmla="*/ 1263435 h 3557850"/>
              <a:gd name="connsiteX56" fmla="*/ 1183672 w 1234238"/>
              <a:gd name="connsiteY56" fmla="*/ 1229776 h 3557850"/>
              <a:gd name="connsiteX57" fmla="*/ 1194891 w 1234238"/>
              <a:gd name="connsiteY57" fmla="*/ 1184897 h 3557850"/>
              <a:gd name="connsiteX58" fmla="*/ 1206111 w 1234238"/>
              <a:gd name="connsiteY58" fmla="*/ 1089530 h 3557850"/>
              <a:gd name="connsiteX59" fmla="*/ 1217330 w 1234238"/>
              <a:gd name="connsiteY59" fmla="*/ 304156 h 3557850"/>
              <a:gd name="connsiteX60" fmla="*/ 1228550 w 1234238"/>
              <a:gd name="connsiteY60" fmla="*/ 29275 h 3557850"/>
              <a:gd name="connsiteX61" fmla="*/ 1234160 w 1234238"/>
              <a:gd name="connsiteY61" fmla="*/ 1226 h 35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34238" h="3557850">
                <a:moveTo>
                  <a:pt x="50489" y="3557850"/>
                </a:moveTo>
                <a:cubicBezTo>
                  <a:pt x="49451" y="3540208"/>
                  <a:pt x="46245" y="3450158"/>
                  <a:pt x="39269" y="3417604"/>
                </a:cubicBezTo>
                <a:cubicBezTo>
                  <a:pt x="27505" y="3362706"/>
                  <a:pt x="26628" y="3402121"/>
                  <a:pt x="5610" y="3339067"/>
                </a:cubicBezTo>
                <a:lnTo>
                  <a:pt x="0" y="3322237"/>
                </a:lnTo>
                <a:cubicBezTo>
                  <a:pt x="1870" y="3290448"/>
                  <a:pt x="1491" y="3258446"/>
                  <a:pt x="5610" y="3226870"/>
                </a:cubicBezTo>
                <a:cubicBezTo>
                  <a:pt x="7140" y="3215143"/>
                  <a:pt x="8467" y="3201574"/>
                  <a:pt x="16830" y="3193211"/>
                </a:cubicBezTo>
                <a:cubicBezTo>
                  <a:pt x="28050" y="3181992"/>
                  <a:pt x="41688" y="3172755"/>
                  <a:pt x="50489" y="3159553"/>
                </a:cubicBezTo>
                <a:lnTo>
                  <a:pt x="72928" y="3125894"/>
                </a:lnTo>
                <a:cubicBezTo>
                  <a:pt x="76668" y="3120284"/>
                  <a:pt x="78538" y="3112804"/>
                  <a:pt x="84148" y="3109064"/>
                </a:cubicBezTo>
                <a:cubicBezTo>
                  <a:pt x="99326" y="3098945"/>
                  <a:pt x="105625" y="3093742"/>
                  <a:pt x="123416" y="3086625"/>
                </a:cubicBezTo>
                <a:cubicBezTo>
                  <a:pt x="134397" y="3082233"/>
                  <a:pt x="147235" y="3081965"/>
                  <a:pt x="157075" y="3075405"/>
                </a:cubicBezTo>
                <a:cubicBezTo>
                  <a:pt x="168295" y="3067925"/>
                  <a:pt x="177652" y="3056236"/>
                  <a:pt x="190734" y="3052966"/>
                </a:cubicBezTo>
                <a:cubicBezTo>
                  <a:pt x="205694" y="3049226"/>
                  <a:pt x="221821" y="3048642"/>
                  <a:pt x="235613" y="3041746"/>
                </a:cubicBezTo>
                <a:cubicBezTo>
                  <a:pt x="243093" y="3038006"/>
                  <a:pt x="250288" y="3033633"/>
                  <a:pt x="258052" y="3030527"/>
                </a:cubicBezTo>
                <a:cubicBezTo>
                  <a:pt x="269033" y="3026135"/>
                  <a:pt x="281871" y="3025867"/>
                  <a:pt x="291711" y="3019307"/>
                </a:cubicBezTo>
                <a:cubicBezTo>
                  <a:pt x="297321" y="3015567"/>
                  <a:pt x="301971" y="3009604"/>
                  <a:pt x="308540" y="3008088"/>
                </a:cubicBezTo>
                <a:cubicBezTo>
                  <a:pt x="326851" y="3003862"/>
                  <a:pt x="345974" y="3004674"/>
                  <a:pt x="364638" y="3002478"/>
                </a:cubicBezTo>
                <a:cubicBezTo>
                  <a:pt x="377770" y="3000933"/>
                  <a:pt x="390787" y="2998508"/>
                  <a:pt x="403907" y="2996868"/>
                </a:cubicBezTo>
                <a:cubicBezTo>
                  <a:pt x="420709" y="2994768"/>
                  <a:pt x="437566" y="2993128"/>
                  <a:pt x="454395" y="2991258"/>
                </a:cubicBezTo>
                <a:lnTo>
                  <a:pt x="589031" y="2946380"/>
                </a:lnTo>
                <a:lnTo>
                  <a:pt x="639519" y="2929550"/>
                </a:lnTo>
                <a:cubicBezTo>
                  <a:pt x="645129" y="2927680"/>
                  <a:pt x="650550" y="2925100"/>
                  <a:pt x="656349" y="2923940"/>
                </a:cubicBezTo>
                <a:cubicBezTo>
                  <a:pt x="672350" y="2920740"/>
                  <a:pt x="691003" y="2917471"/>
                  <a:pt x="706837" y="2912721"/>
                </a:cubicBezTo>
                <a:cubicBezTo>
                  <a:pt x="718165" y="2909323"/>
                  <a:pt x="729276" y="2905241"/>
                  <a:pt x="740496" y="2901501"/>
                </a:cubicBezTo>
                <a:cubicBezTo>
                  <a:pt x="746106" y="2899631"/>
                  <a:pt x="751589" y="2897325"/>
                  <a:pt x="757326" y="2895891"/>
                </a:cubicBezTo>
                <a:cubicBezTo>
                  <a:pt x="764806" y="2894021"/>
                  <a:pt x="772546" y="2892988"/>
                  <a:pt x="779765" y="2890281"/>
                </a:cubicBezTo>
                <a:cubicBezTo>
                  <a:pt x="787595" y="2887345"/>
                  <a:pt x="794518" y="2882356"/>
                  <a:pt x="802204" y="2879062"/>
                </a:cubicBezTo>
                <a:cubicBezTo>
                  <a:pt x="807639" y="2876733"/>
                  <a:pt x="813424" y="2875322"/>
                  <a:pt x="819034" y="2873452"/>
                </a:cubicBezTo>
                <a:cubicBezTo>
                  <a:pt x="839603" y="2842597"/>
                  <a:pt x="819033" y="2868779"/>
                  <a:pt x="847083" y="2845403"/>
                </a:cubicBezTo>
                <a:cubicBezTo>
                  <a:pt x="873898" y="2823057"/>
                  <a:pt x="855076" y="2835810"/>
                  <a:pt x="875132" y="2811744"/>
                </a:cubicBezTo>
                <a:cubicBezTo>
                  <a:pt x="880211" y="2805650"/>
                  <a:pt x="887090" y="2801177"/>
                  <a:pt x="891961" y="2794915"/>
                </a:cubicBezTo>
                <a:cubicBezTo>
                  <a:pt x="928143" y="2748395"/>
                  <a:pt x="902723" y="2776978"/>
                  <a:pt x="925620" y="2738816"/>
                </a:cubicBezTo>
                <a:cubicBezTo>
                  <a:pt x="932558" y="2727253"/>
                  <a:pt x="943795" y="2717949"/>
                  <a:pt x="948059" y="2705157"/>
                </a:cubicBezTo>
                <a:cubicBezTo>
                  <a:pt x="955801" y="2681932"/>
                  <a:pt x="950389" y="2693248"/>
                  <a:pt x="964889" y="2671499"/>
                </a:cubicBezTo>
                <a:cubicBezTo>
                  <a:pt x="985348" y="2610122"/>
                  <a:pt x="952720" y="2703085"/>
                  <a:pt x="981718" y="2637840"/>
                </a:cubicBezTo>
                <a:cubicBezTo>
                  <a:pt x="986521" y="2627033"/>
                  <a:pt x="989198" y="2615401"/>
                  <a:pt x="992938" y="2604181"/>
                </a:cubicBezTo>
                <a:cubicBezTo>
                  <a:pt x="1000986" y="2580039"/>
                  <a:pt x="997115" y="2593085"/>
                  <a:pt x="1004157" y="2564912"/>
                </a:cubicBezTo>
                <a:cubicBezTo>
                  <a:pt x="1009798" y="2514149"/>
                  <a:pt x="1018239" y="2440591"/>
                  <a:pt x="1020987" y="2396618"/>
                </a:cubicBezTo>
                <a:cubicBezTo>
                  <a:pt x="1022857" y="2366699"/>
                  <a:pt x="1030837" y="2336537"/>
                  <a:pt x="1026597" y="2306861"/>
                </a:cubicBezTo>
                <a:cubicBezTo>
                  <a:pt x="1025643" y="2300187"/>
                  <a:pt x="1015377" y="2314340"/>
                  <a:pt x="1009767" y="2318080"/>
                </a:cubicBezTo>
                <a:cubicBezTo>
                  <a:pt x="1013507" y="2312470"/>
                  <a:pt x="1018620" y="2307564"/>
                  <a:pt x="1020987" y="2301251"/>
                </a:cubicBezTo>
                <a:cubicBezTo>
                  <a:pt x="1024335" y="2292323"/>
                  <a:pt x="1024284" y="2282452"/>
                  <a:pt x="1026597" y="2273202"/>
                </a:cubicBezTo>
                <a:cubicBezTo>
                  <a:pt x="1028031" y="2267465"/>
                  <a:pt x="1030337" y="2261982"/>
                  <a:pt x="1032207" y="2256372"/>
                </a:cubicBezTo>
                <a:cubicBezTo>
                  <a:pt x="1047493" y="2164643"/>
                  <a:pt x="1024406" y="2277823"/>
                  <a:pt x="1054646" y="2194664"/>
                </a:cubicBezTo>
                <a:cubicBezTo>
                  <a:pt x="1058533" y="2183974"/>
                  <a:pt x="1056659" y="2171796"/>
                  <a:pt x="1060256" y="2161005"/>
                </a:cubicBezTo>
                <a:cubicBezTo>
                  <a:pt x="1096143" y="2053341"/>
                  <a:pt x="1060742" y="2191172"/>
                  <a:pt x="1088305" y="2099297"/>
                </a:cubicBezTo>
                <a:cubicBezTo>
                  <a:pt x="1091045" y="2090164"/>
                  <a:pt x="1090043" y="2079961"/>
                  <a:pt x="1093915" y="2071248"/>
                </a:cubicBezTo>
                <a:cubicBezTo>
                  <a:pt x="1097712" y="2062704"/>
                  <a:pt x="1106203" y="2056982"/>
                  <a:pt x="1110744" y="2048809"/>
                </a:cubicBezTo>
                <a:cubicBezTo>
                  <a:pt x="1115634" y="2040006"/>
                  <a:pt x="1118224" y="2030110"/>
                  <a:pt x="1121964" y="2020760"/>
                </a:cubicBezTo>
                <a:cubicBezTo>
                  <a:pt x="1123834" y="2002061"/>
                  <a:pt x="1123888" y="1983090"/>
                  <a:pt x="1127573" y="1964662"/>
                </a:cubicBezTo>
                <a:cubicBezTo>
                  <a:pt x="1129548" y="1954788"/>
                  <a:pt x="1135899" y="1946258"/>
                  <a:pt x="1138793" y="1936613"/>
                </a:cubicBezTo>
                <a:cubicBezTo>
                  <a:pt x="1141533" y="1927480"/>
                  <a:pt x="1142533" y="1917914"/>
                  <a:pt x="1144403" y="1908564"/>
                </a:cubicBezTo>
                <a:cubicBezTo>
                  <a:pt x="1146273" y="1723440"/>
                  <a:pt x="1144675" y="1538248"/>
                  <a:pt x="1150013" y="1353192"/>
                </a:cubicBezTo>
                <a:cubicBezTo>
                  <a:pt x="1150303" y="1343126"/>
                  <a:pt x="1158339" y="1334788"/>
                  <a:pt x="1161232" y="1325143"/>
                </a:cubicBezTo>
                <a:cubicBezTo>
                  <a:pt x="1163972" y="1316010"/>
                  <a:pt x="1164333" y="1306293"/>
                  <a:pt x="1166842" y="1297094"/>
                </a:cubicBezTo>
                <a:cubicBezTo>
                  <a:pt x="1169954" y="1285684"/>
                  <a:pt x="1178062" y="1263435"/>
                  <a:pt x="1178062" y="1263435"/>
                </a:cubicBezTo>
                <a:cubicBezTo>
                  <a:pt x="1179932" y="1252215"/>
                  <a:pt x="1181205" y="1240880"/>
                  <a:pt x="1183672" y="1229776"/>
                </a:cubicBezTo>
                <a:cubicBezTo>
                  <a:pt x="1198122" y="1164748"/>
                  <a:pt x="1178727" y="1281874"/>
                  <a:pt x="1194891" y="1184897"/>
                </a:cubicBezTo>
                <a:cubicBezTo>
                  <a:pt x="1201092" y="1147692"/>
                  <a:pt x="1202123" y="1129411"/>
                  <a:pt x="1206111" y="1089530"/>
                </a:cubicBezTo>
                <a:cubicBezTo>
                  <a:pt x="1208492" y="899081"/>
                  <a:pt x="1212702" y="512410"/>
                  <a:pt x="1217330" y="304156"/>
                </a:cubicBezTo>
                <a:cubicBezTo>
                  <a:pt x="1217950" y="276269"/>
                  <a:pt x="1223904" y="80376"/>
                  <a:pt x="1228550" y="29275"/>
                </a:cubicBezTo>
                <a:cubicBezTo>
                  <a:pt x="1235343" y="-45443"/>
                  <a:pt x="1234160" y="52729"/>
                  <a:pt x="1234160" y="1226"/>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1855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29548" y="902524"/>
            <a:ext cx="2648197" cy="1477328"/>
          </a:xfrm>
          <a:prstGeom prst="rect">
            <a:avLst/>
          </a:prstGeom>
          <a:noFill/>
        </p:spPr>
        <p:txBody>
          <a:bodyPr wrap="square" rtlCol="0">
            <a:spAutoFit/>
          </a:bodyPr>
          <a:lstStyle/>
          <a:p>
            <a:r>
              <a:rPr lang="en-US" dirty="0" smtClean="0"/>
              <a:t>So </a:t>
            </a:r>
            <a:r>
              <a:rPr lang="en-US" dirty="0"/>
              <a:t>600 men of the tribe of Dan, armed with weapons of war, set out from </a:t>
            </a:r>
            <a:r>
              <a:rPr lang="en-US" dirty="0" err="1"/>
              <a:t>Zorah</a:t>
            </a:r>
            <a:r>
              <a:rPr lang="en-US" dirty="0"/>
              <a:t> and </a:t>
            </a:r>
            <a:r>
              <a:rPr lang="en-US" dirty="0" err="1"/>
              <a:t>Eshtaol</a:t>
            </a:r>
            <a:r>
              <a:rPr lang="en-US" dirty="0"/>
              <a:t>, </a:t>
            </a:r>
            <a:endParaRPr lang="en-US" dirty="0">
              <a:solidFill>
                <a:prstClr val="black"/>
              </a:solidFill>
            </a:endParaRPr>
          </a:p>
        </p:txBody>
      </p:sp>
      <p:sp>
        <p:nvSpPr>
          <p:cNvPr id="5" name="TextBox 4"/>
          <p:cNvSpPr txBox="1"/>
          <p:nvPr/>
        </p:nvSpPr>
        <p:spPr>
          <a:xfrm>
            <a:off x="6246420" y="2391727"/>
            <a:ext cx="2814451" cy="3139321"/>
          </a:xfrm>
          <a:prstGeom prst="rect">
            <a:avLst/>
          </a:prstGeom>
          <a:noFill/>
        </p:spPr>
        <p:txBody>
          <a:bodyPr wrap="square" rtlCol="0">
            <a:spAutoFit/>
          </a:bodyPr>
          <a:lstStyle/>
          <a:p>
            <a:r>
              <a:rPr lang="en-US" dirty="0" smtClean="0"/>
              <a:t>And </a:t>
            </a:r>
            <a:r>
              <a:rPr lang="en-US" dirty="0"/>
              <a:t>the five men who had gone to scout out the land </a:t>
            </a:r>
            <a:r>
              <a:rPr lang="en-US" dirty="0" smtClean="0"/>
              <a:t>into </a:t>
            </a:r>
            <a:r>
              <a:rPr lang="en-US" dirty="0"/>
              <a:t>Micah’s house and took the carved image, the ephod, the household gods, and the metal </a:t>
            </a:r>
            <a:r>
              <a:rPr lang="en-US" dirty="0" smtClean="0"/>
              <a:t>image while the priest stood by the entrance of the gate with </a:t>
            </a:r>
            <a:r>
              <a:rPr lang="en-US" dirty="0"/>
              <a:t>the 600 men armed with weapons of war. </a:t>
            </a:r>
            <a:endParaRPr lang="en-US" dirty="0">
              <a:solidFill>
                <a:prstClr val="black"/>
              </a:solidFill>
            </a:endParaRPr>
          </a:p>
        </p:txBody>
      </p:sp>
      <p:sp>
        <p:nvSpPr>
          <p:cNvPr id="10" name="TextBox 9"/>
          <p:cNvSpPr txBox="1"/>
          <p:nvPr/>
        </p:nvSpPr>
        <p:spPr>
          <a:xfrm>
            <a:off x="3324086" y="4925037"/>
            <a:ext cx="2732330" cy="1754326"/>
          </a:xfrm>
          <a:prstGeom prst="rect">
            <a:avLst/>
          </a:prstGeom>
          <a:noFill/>
        </p:spPr>
        <p:txBody>
          <a:bodyPr wrap="square" rtlCol="0">
            <a:spAutoFit/>
          </a:bodyPr>
          <a:lstStyle/>
          <a:p>
            <a:r>
              <a:rPr lang="en-US" dirty="0" smtClean="0"/>
              <a:t>priest’s </a:t>
            </a:r>
            <a:r>
              <a:rPr lang="en-US" dirty="0"/>
              <a:t>heart was glad. He took the ephod and the household gods and the carved image and went along with the people. </a:t>
            </a:r>
            <a:endParaRPr lang="en-US" dirty="0">
              <a:solidFill>
                <a:prstClr val="black"/>
              </a:solidFill>
            </a:endParaRPr>
          </a:p>
        </p:txBody>
      </p:sp>
      <p:sp>
        <p:nvSpPr>
          <p:cNvPr id="3" name="TextBox 2"/>
          <p:cNvSpPr txBox="1"/>
          <p:nvPr/>
        </p:nvSpPr>
        <p:spPr>
          <a:xfrm>
            <a:off x="6056416" y="5531048"/>
            <a:ext cx="2790701" cy="1200329"/>
          </a:xfrm>
          <a:prstGeom prst="rect">
            <a:avLst/>
          </a:prstGeom>
          <a:noFill/>
        </p:spPr>
        <p:txBody>
          <a:bodyPr wrap="square" rtlCol="0">
            <a:spAutoFit/>
          </a:bodyPr>
          <a:lstStyle/>
          <a:p>
            <a:r>
              <a:rPr lang="en-US" dirty="0"/>
              <a:t>Is it better for you to be priest to the house of one man, or to be priest to a tribe and clan in Israel</a:t>
            </a:r>
          </a:p>
        </p:txBody>
      </p:sp>
    </p:spTree>
    <p:extLst>
      <p:ext uri="{BB962C8B-B14F-4D97-AF65-F5344CB8AC3E}">
        <p14:creationId xmlns:p14="http://schemas.microsoft.com/office/powerpoint/2010/main" val="1810704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4" y="-66913"/>
            <a:ext cx="1607280" cy="841248"/>
          </a:xfrm>
        </p:spPr>
        <p:txBody>
          <a:bodyPr anchor="b"/>
          <a:lstStyle/>
          <a:p>
            <a:r>
              <a:rPr lang="en-US" sz="2000" dirty="0" smtClean="0"/>
              <a:t>Micah</a:t>
            </a:r>
            <a:endParaRPr lang="en-US" sz="2000" dirty="0"/>
          </a:p>
        </p:txBody>
      </p:sp>
      <p:sp>
        <p:nvSpPr>
          <p:cNvPr id="7" name="Title 1"/>
          <p:cNvSpPr txBox="1">
            <a:spLocks/>
          </p:cNvSpPr>
          <p:nvPr/>
        </p:nvSpPr>
        <p:spPr>
          <a:xfrm>
            <a:off x="2609428"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Micah’s mother</a:t>
            </a:r>
            <a:endParaRPr lang="en-US" sz="2000" dirty="0">
              <a:solidFill>
                <a:srgbClr val="4E3B30"/>
              </a:solidFill>
            </a:endParaRPr>
          </a:p>
        </p:txBody>
      </p:sp>
      <p:sp>
        <p:nvSpPr>
          <p:cNvPr id="8" name="Title 1"/>
          <p:cNvSpPr txBox="1">
            <a:spLocks/>
          </p:cNvSpPr>
          <p:nvPr/>
        </p:nvSpPr>
        <p:spPr>
          <a:xfrm>
            <a:off x="5049889"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levite</a:t>
            </a:r>
            <a:endParaRPr lang="en-US" sz="2000" dirty="0">
              <a:solidFill>
                <a:srgbClr val="4E3B30"/>
              </a:solidFill>
            </a:endParaRPr>
          </a:p>
        </p:txBody>
      </p:sp>
      <p:sp>
        <p:nvSpPr>
          <p:cNvPr id="9" name="Title 1"/>
          <p:cNvSpPr txBox="1">
            <a:spLocks/>
          </p:cNvSpPr>
          <p:nvPr/>
        </p:nvSpPr>
        <p:spPr>
          <a:xfrm>
            <a:off x="7072805" y="-66913"/>
            <a:ext cx="1607280" cy="841248"/>
          </a:xfrm>
          <a:prstGeom prst="rect">
            <a:avLst/>
          </a:prstGeom>
        </p:spPr>
        <p:txBody>
          <a:bodyPr vert="horz" anchor="b">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000" dirty="0" smtClean="0">
                <a:solidFill>
                  <a:srgbClr val="4E3B30"/>
                </a:solidFill>
              </a:rPr>
              <a:t>danites</a:t>
            </a:r>
            <a:endParaRPr lang="en-US" sz="2000" dirty="0">
              <a:solidFill>
                <a:srgbClr val="4E3B30"/>
              </a:solidFill>
            </a:endParaRPr>
          </a:p>
        </p:txBody>
      </p:sp>
      <p:cxnSp>
        <p:nvCxnSpPr>
          <p:cNvPr id="6" name="Straight Connector 5"/>
          <p:cNvCxnSpPr/>
          <p:nvPr/>
        </p:nvCxnSpPr>
        <p:spPr>
          <a:xfrm>
            <a:off x="344384" y="795656"/>
            <a:ext cx="85027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383" y="1033153"/>
            <a:ext cx="2137559" cy="1754326"/>
          </a:xfrm>
          <a:prstGeom prst="rect">
            <a:avLst/>
          </a:prstGeom>
          <a:noFill/>
        </p:spPr>
        <p:txBody>
          <a:bodyPr wrap="square" rtlCol="0">
            <a:spAutoFit/>
          </a:bodyPr>
          <a:lstStyle/>
          <a:p>
            <a:r>
              <a:rPr lang="en-US" dirty="0"/>
              <a:t>the men who were in the houses near Micah’s house were called out, and they overtook the people of Dan. </a:t>
            </a:r>
          </a:p>
        </p:txBody>
      </p:sp>
      <p:sp>
        <p:nvSpPr>
          <p:cNvPr id="12" name="TextBox 11"/>
          <p:cNvSpPr txBox="1"/>
          <p:nvPr/>
        </p:nvSpPr>
        <p:spPr>
          <a:xfrm>
            <a:off x="6657169" y="1033153"/>
            <a:ext cx="2284950" cy="1200329"/>
          </a:xfrm>
          <a:prstGeom prst="rect">
            <a:avLst/>
          </a:prstGeom>
          <a:noFill/>
        </p:spPr>
        <p:txBody>
          <a:bodyPr wrap="square" rtlCol="0">
            <a:spAutoFit/>
          </a:bodyPr>
          <a:lstStyle/>
          <a:p>
            <a:r>
              <a:rPr lang="en-US" dirty="0"/>
              <a:t>“What is the matter with you, that you come with such a company?” </a:t>
            </a:r>
          </a:p>
        </p:txBody>
      </p:sp>
      <p:sp>
        <p:nvSpPr>
          <p:cNvPr id="13" name="TextBox 12"/>
          <p:cNvSpPr txBox="1"/>
          <p:nvPr/>
        </p:nvSpPr>
        <p:spPr>
          <a:xfrm>
            <a:off x="344383" y="2921330"/>
            <a:ext cx="4079980" cy="1200329"/>
          </a:xfrm>
          <a:prstGeom prst="rect">
            <a:avLst/>
          </a:prstGeom>
          <a:noFill/>
        </p:spPr>
        <p:txBody>
          <a:bodyPr wrap="square" rtlCol="0">
            <a:spAutoFit/>
          </a:bodyPr>
          <a:lstStyle/>
          <a:p>
            <a:r>
              <a:rPr lang="en-US" dirty="0"/>
              <a:t>“You take my gods that I made and the priest, and go away, and what have I left? How then do you ask me, ‘What is the matter with you?’” </a:t>
            </a:r>
          </a:p>
        </p:txBody>
      </p:sp>
      <p:sp>
        <p:nvSpPr>
          <p:cNvPr id="14" name="TextBox 13"/>
          <p:cNvSpPr txBox="1"/>
          <p:nvPr/>
        </p:nvSpPr>
        <p:spPr>
          <a:xfrm>
            <a:off x="5664530" y="2609850"/>
            <a:ext cx="3360717" cy="1477328"/>
          </a:xfrm>
          <a:prstGeom prst="rect">
            <a:avLst/>
          </a:prstGeom>
          <a:noFill/>
        </p:spPr>
        <p:txBody>
          <a:bodyPr wrap="square" rtlCol="0">
            <a:spAutoFit/>
          </a:bodyPr>
          <a:lstStyle/>
          <a:p>
            <a:r>
              <a:rPr lang="en-US" dirty="0"/>
              <a:t>“Do not let your voice be heard among us, lest angry fellows fall upon you, and you lose your life with the lives of your household.” </a:t>
            </a:r>
          </a:p>
        </p:txBody>
      </p:sp>
      <p:sp>
        <p:nvSpPr>
          <p:cNvPr id="15" name="TextBox 14"/>
          <p:cNvSpPr txBox="1"/>
          <p:nvPr/>
        </p:nvSpPr>
        <p:spPr>
          <a:xfrm>
            <a:off x="369102" y="4264807"/>
            <a:ext cx="3835730" cy="923330"/>
          </a:xfrm>
          <a:prstGeom prst="rect">
            <a:avLst/>
          </a:prstGeom>
          <a:noFill/>
        </p:spPr>
        <p:txBody>
          <a:bodyPr wrap="square" rtlCol="0">
            <a:spAutoFit/>
          </a:bodyPr>
          <a:lstStyle/>
          <a:p>
            <a:r>
              <a:rPr lang="en-US" dirty="0"/>
              <a:t>And when Micah saw that they were too strong for him, he turned and went back to his home. </a:t>
            </a:r>
          </a:p>
        </p:txBody>
      </p:sp>
      <p:sp>
        <p:nvSpPr>
          <p:cNvPr id="16" name="TextBox 15"/>
          <p:cNvSpPr txBox="1"/>
          <p:nvPr/>
        </p:nvSpPr>
        <p:spPr>
          <a:xfrm>
            <a:off x="4424363" y="4087409"/>
            <a:ext cx="4719636" cy="1477328"/>
          </a:xfrm>
          <a:prstGeom prst="rect">
            <a:avLst/>
          </a:prstGeom>
          <a:noFill/>
        </p:spPr>
        <p:txBody>
          <a:bodyPr wrap="square" rtlCol="0">
            <a:spAutoFit/>
          </a:bodyPr>
          <a:lstStyle/>
          <a:p>
            <a:r>
              <a:rPr lang="en-US" dirty="0"/>
              <a:t>the people of Dan took what Micah had made, and the priest who belonged to him, and they came to </a:t>
            </a:r>
            <a:r>
              <a:rPr lang="en-US" dirty="0" err="1"/>
              <a:t>Laish</a:t>
            </a:r>
            <a:r>
              <a:rPr lang="en-US" dirty="0"/>
              <a:t>, to a people quiet </a:t>
            </a:r>
            <a:r>
              <a:rPr lang="en-US" dirty="0" smtClean="0"/>
              <a:t>&amp; </a:t>
            </a:r>
            <a:r>
              <a:rPr lang="en-US" dirty="0"/>
              <a:t>unsuspecting, </a:t>
            </a:r>
            <a:r>
              <a:rPr lang="en-US" dirty="0" smtClean="0"/>
              <a:t>&amp; </a:t>
            </a:r>
            <a:r>
              <a:rPr lang="en-US" dirty="0"/>
              <a:t>struck them with the edge of the sword &amp;</a:t>
            </a:r>
            <a:r>
              <a:rPr lang="en-US" dirty="0" smtClean="0"/>
              <a:t> </a:t>
            </a:r>
            <a:r>
              <a:rPr lang="en-US" dirty="0"/>
              <a:t>burned the city with fire. </a:t>
            </a:r>
          </a:p>
        </p:txBody>
      </p:sp>
      <p:sp>
        <p:nvSpPr>
          <p:cNvPr id="17" name="TextBox 16"/>
          <p:cNvSpPr txBox="1"/>
          <p:nvPr/>
        </p:nvSpPr>
        <p:spPr>
          <a:xfrm>
            <a:off x="965785" y="5581631"/>
            <a:ext cx="7896312" cy="1200329"/>
          </a:xfrm>
          <a:prstGeom prst="rect">
            <a:avLst/>
          </a:prstGeom>
          <a:noFill/>
        </p:spPr>
        <p:txBody>
          <a:bodyPr wrap="square" rtlCol="0">
            <a:spAutoFit/>
          </a:bodyPr>
          <a:lstStyle/>
          <a:p>
            <a:r>
              <a:rPr lang="en-US" dirty="0" smtClean="0"/>
              <a:t>Jonathan </a:t>
            </a:r>
            <a:r>
              <a:rPr lang="en-US" dirty="0"/>
              <a:t>the son of Gershom, </a:t>
            </a:r>
            <a:r>
              <a:rPr lang="en-US" b="1" u="sng" dirty="0"/>
              <a:t>son of </a:t>
            </a:r>
            <a:r>
              <a:rPr lang="en-US" b="1" u="sng" dirty="0" smtClean="0"/>
              <a:t>Moses</a:t>
            </a:r>
            <a:r>
              <a:rPr lang="en-US" dirty="0" smtClean="0"/>
              <a:t>, </a:t>
            </a:r>
            <a:r>
              <a:rPr lang="en-US" dirty="0"/>
              <a:t>and his sons were priests to the tribe of the Danites until the day of the captivity of the land. </a:t>
            </a:r>
            <a:br>
              <a:rPr lang="en-US" dirty="0"/>
            </a:br>
            <a:r>
              <a:rPr lang="en-US" dirty="0" smtClean="0"/>
              <a:t>So </a:t>
            </a:r>
            <a:r>
              <a:rPr lang="en-US" dirty="0"/>
              <a:t>they set up Micah’s carved image that he made, as long as the house of God was at Shiloh.</a:t>
            </a:r>
          </a:p>
        </p:txBody>
      </p:sp>
    </p:spTree>
    <p:extLst>
      <p:ext uri="{BB962C8B-B14F-4D97-AF65-F5344CB8AC3E}">
        <p14:creationId xmlns:p14="http://schemas.microsoft.com/office/powerpoint/2010/main" val="832618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408" y="2488676"/>
            <a:ext cx="6779869" cy="22812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553" y="-539845"/>
            <a:ext cx="4856673" cy="7339887"/>
          </a:xfrm>
          <a:prstGeom prst="rect">
            <a:avLst/>
          </a:prstGeom>
        </p:spPr>
      </p:pic>
      <p:sp>
        <p:nvSpPr>
          <p:cNvPr id="6" name="Oval 5"/>
          <p:cNvSpPr/>
          <p:nvPr/>
        </p:nvSpPr>
        <p:spPr>
          <a:xfrm>
            <a:off x="6268745" y="402163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6062202" y="3953881"/>
            <a:ext cx="213200" cy="92333"/>
          </a:xfrm>
          <a:prstGeom prst="rect">
            <a:avLst/>
          </a:prstGeom>
          <a:noFill/>
        </p:spPr>
        <p:txBody>
          <a:bodyPr wrap="none" lIns="0" tIns="0" rIns="0" bIns="0" rtlCol="0">
            <a:spAutoFit/>
          </a:bodyPr>
          <a:lstStyle/>
          <a:p>
            <a:r>
              <a:rPr lang="en-US" sz="600" b="1" dirty="0" err="1" smtClean="0">
                <a:solidFill>
                  <a:prstClr val="white">
                    <a:lumMod val="50000"/>
                  </a:prstClr>
                </a:solidFill>
                <a:latin typeface="Arial" panose="020B0604020202020204" pitchFamily="34" charset="0"/>
                <a:cs typeface="Arial" panose="020B0604020202020204" pitchFamily="34" charset="0"/>
              </a:rPr>
              <a:t>Zorah</a:t>
            </a:r>
            <a:endParaRPr lang="en-US" sz="600" b="1" dirty="0">
              <a:solidFill>
                <a:prstClr val="white">
                  <a:lumMod val="50000"/>
                </a:prstClr>
              </a:solidFill>
              <a:latin typeface="Arial" panose="020B0604020202020204" pitchFamily="34" charset="0"/>
              <a:cs typeface="Arial" panose="020B0604020202020204" pitchFamily="34" charset="0"/>
            </a:endParaRPr>
          </a:p>
        </p:txBody>
      </p:sp>
      <p:sp>
        <p:nvSpPr>
          <p:cNvPr id="11" name="Oval 10"/>
          <p:cNvSpPr/>
          <p:nvPr/>
        </p:nvSpPr>
        <p:spPr>
          <a:xfrm>
            <a:off x="6357686" y="3972146"/>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6089512" y="3884611"/>
            <a:ext cx="277320" cy="92333"/>
          </a:xfrm>
          <a:prstGeom prst="rect">
            <a:avLst/>
          </a:prstGeom>
          <a:noFill/>
        </p:spPr>
        <p:txBody>
          <a:bodyPr wrap="none" lIns="0" tIns="0" rIns="0" bIns="0" rtlCol="0">
            <a:spAutoFit/>
          </a:bodyPr>
          <a:lstStyle/>
          <a:p>
            <a:r>
              <a:rPr lang="en-US" sz="600" b="1" dirty="0" err="1" smtClean="0">
                <a:solidFill>
                  <a:prstClr val="white">
                    <a:lumMod val="50000"/>
                  </a:prstClr>
                </a:solidFill>
                <a:latin typeface="Arial" panose="020B0604020202020204" pitchFamily="34" charset="0"/>
                <a:cs typeface="Arial" panose="020B0604020202020204" pitchFamily="34" charset="0"/>
              </a:rPr>
              <a:t>Eshtaol</a:t>
            </a:r>
            <a:endParaRPr lang="en-US" sz="600" b="1" dirty="0">
              <a:solidFill>
                <a:prstClr val="white">
                  <a:lumMod val="50000"/>
                </a:prstClr>
              </a:solidFill>
              <a:latin typeface="Arial" panose="020B0604020202020204" pitchFamily="34" charset="0"/>
              <a:cs typeface="Arial" panose="020B0604020202020204" pitchFamily="34" charset="0"/>
            </a:endParaRPr>
          </a:p>
        </p:txBody>
      </p:sp>
      <p:grpSp>
        <p:nvGrpSpPr>
          <p:cNvPr id="9" name="Group 8"/>
          <p:cNvGrpSpPr/>
          <p:nvPr/>
        </p:nvGrpSpPr>
        <p:grpSpPr>
          <a:xfrm>
            <a:off x="6194940" y="3393235"/>
            <a:ext cx="616510" cy="308215"/>
            <a:chOff x="6088065" y="3333860"/>
            <a:chExt cx="616510" cy="30821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8065" y="3480279"/>
              <a:ext cx="263084" cy="16028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949" y="3481786"/>
              <a:ext cx="263084" cy="16028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1528" y="3403148"/>
              <a:ext cx="263084" cy="16028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149" y="3404655"/>
              <a:ext cx="263084" cy="16028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491" y="3333860"/>
              <a:ext cx="263084" cy="160289"/>
            </a:xfrm>
            <a:prstGeom prst="rect">
              <a:avLst/>
            </a:prstGeom>
          </p:spPr>
        </p:pic>
      </p:grpSp>
      <p:sp>
        <p:nvSpPr>
          <p:cNvPr id="19" name="Oval 18"/>
          <p:cNvSpPr/>
          <p:nvPr/>
        </p:nvSpPr>
        <p:spPr>
          <a:xfrm>
            <a:off x="6488140" y="407620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6540209" y="4023244"/>
            <a:ext cx="496931" cy="92333"/>
          </a:xfrm>
          <a:prstGeom prst="rect">
            <a:avLst/>
          </a:prstGeom>
          <a:noFill/>
        </p:spPr>
        <p:txBody>
          <a:bodyPr wrap="none" lIns="0" tIns="0" rIns="0" bIns="0" rtlCol="0">
            <a:spAutoFit/>
          </a:bodyPr>
          <a:lstStyle/>
          <a:p>
            <a:r>
              <a:rPr lang="en-US" sz="600" b="1" dirty="0" err="1">
                <a:solidFill>
                  <a:prstClr val="white">
                    <a:lumMod val="50000"/>
                  </a:prstClr>
                </a:solidFill>
                <a:latin typeface="Arial" panose="020B0604020202020204" pitchFamily="34" charset="0"/>
                <a:cs typeface="Arial" panose="020B0604020202020204" pitchFamily="34" charset="0"/>
              </a:rPr>
              <a:t>Kiriath-jearim</a:t>
            </a:r>
            <a:endParaRPr lang="en-US" sz="600" b="1" dirty="0">
              <a:solidFill>
                <a:prstClr val="white">
                  <a:lumMod val="50000"/>
                </a:prstClr>
              </a:solidFill>
              <a:latin typeface="Arial" panose="020B0604020202020204" pitchFamily="34" charset="0"/>
              <a:cs typeface="Arial" panose="020B0604020202020204" pitchFamily="34" charset="0"/>
            </a:endParaRPr>
          </a:p>
        </p:txBody>
      </p:sp>
      <p:sp>
        <p:nvSpPr>
          <p:cNvPr id="21" name="TextBox 20"/>
          <p:cNvSpPr txBox="1"/>
          <p:nvPr/>
        </p:nvSpPr>
        <p:spPr>
          <a:xfrm>
            <a:off x="6228991" y="3340568"/>
            <a:ext cx="323807" cy="184666"/>
          </a:xfrm>
          <a:prstGeom prst="rect">
            <a:avLst/>
          </a:prstGeom>
          <a:noFill/>
        </p:spPr>
        <p:txBody>
          <a:bodyPr wrap="none" lIns="0" tIns="0" rIns="0" bIns="0" rtlCol="0">
            <a:spAutoFit/>
          </a:bodyPr>
          <a:lstStyle/>
          <a:p>
            <a:r>
              <a:rPr lang="en-US" sz="600" b="1" dirty="0" smtClean="0">
                <a:solidFill>
                  <a:prstClr val="white">
                    <a:lumMod val="50000"/>
                  </a:prstClr>
                </a:solidFill>
                <a:latin typeface="Arial" panose="020B0604020202020204" pitchFamily="34" charset="0"/>
                <a:cs typeface="Arial" panose="020B0604020202020204" pitchFamily="34" charset="0"/>
              </a:rPr>
              <a:t>House</a:t>
            </a:r>
          </a:p>
          <a:p>
            <a:r>
              <a:rPr lang="en-US" sz="600" b="1" dirty="0" smtClean="0">
                <a:solidFill>
                  <a:prstClr val="white">
                    <a:lumMod val="50000"/>
                  </a:prstClr>
                </a:solidFill>
                <a:latin typeface="Arial" panose="020B0604020202020204" pitchFamily="34" charset="0"/>
                <a:cs typeface="Arial" panose="020B0604020202020204" pitchFamily="34" charset="0"/>
              </a:rPr>
              <a:t>Of Micah</a:t>
            </a:r>
            <a:endParaRPr lang="en-US" sz="600" b="1" dirty="0">
              <a:solidFill>
                <a:prstClr val="white">
                  <a:lumMod val="50000"/>
                </a:prstClr>
              </a:solidFill>
              <a:latin typeface="Arial" panose="020B0604020202020204" pitchFamily="34" charset="0"/>
              <a:cs typeface="Arial" panose="020B0604020202020204" pitchFamily="34" charset="0"/>
            </a:endParaRPr>
          </a:p>
        </p:txBody>
      </p:sp>
      <p:sp>
        <p:nvSpPr>
          <p:cNvPr id="10" name="Freeform 9"/>
          <p:cNvSpPr/>
          <p:nvPr/>
        </p:nvSpPr>
        <p:spPr>
          <a:xfrm>
            <a:off x="6323525" y="4015425"/>
            <a:ext cx="164615" cy="95250"/>
          </a:xfrm>
          <a:custGeom>
            <a:avLst/>
            <a:gdLst>
              <a:gd name="connsiteX0" fmla="*/ 0 w 184150"/>
              <a:gd name="connsiteY0" fmla="*/ 0 h 95250"/>
              <a:gd name="connsiteX1" fmla="*/ 44450 w 184150"/>
              <a:gd name="connsiteY1" fmla="*/ 50800 h 95250"/>
              <a:gd name="connsiteX2" fmla="*/ 82550 w 184150"/>
              <a:gd name="connsiteY2" fmla="*/ 63500 h 95250"/>
              <a:gd name="connsiteX3" fmla="*/ 127000 w 184150"/>
              <a:gd name="connsiteY3" fmla="*/ 76200 h 95250"/>
              <a:gd name="connsiteX4" fmla="*/ 146050 w 184150"/>
              <a:gd name="connsiteY4" fmla="*/ 82550 h 95250"/>
              <a:gd name="connsiteX5" fmla="*/ 184150 w 184150"/>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 h="95250">
                <a:moveTo>
                  <a:pt x="0" y="0"/>
                </a:moveTo>
                <a:cubicBezTo>
                  <a:pt x="3352" y="4191"/>
                  <a:pt x="34142" y="45073"/>
                  <a:pt x="44450" y="50800"/>
                </a:cubicBezTo>
                <a:cubicBezTo>
                  <a:pt x="56152" y="57301"/>
                  <a:pt x="69850" y="59267"/>
                  <a:pt x="82550" y="63500"/>
                </a:cubicBezTo>
                <a:cubicBezTo>
                  <a:pt x="128225" y="78725"/>
                  <a:pt x="71186" y="60253"/>
                  <a:pt x="127000" y="76200"/>
                </a:cubicBezTo>
                <a:cubicBezTo>
                  <a:pt x="133436" y="78039"/>
                  <a:pt x="139556" y="80927"/>
                  <a:pt x="146050" y="82550"/>
                </a:cubicBezTo>
                <a:cubicBezTo>
                  <a:pt x="183048" y="91799"/>
                  <a:pt x="169527" y="80627"/>
                  <a:pt x="184150" y="95250"/>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6434747" y="478885"/>
            <a:ext cx="1234238" cy="3557850"/>
          </a:xfrm>
          <a:custGeom>
            <a:avLst/>
            <a:gdLst>
              <a:gd name="connsiteX0" fmla="*/ 50489 w 1234238"/>
              <a:gd name="connsiteY0" fmla="*/ 3557850 h 3557850"/>
              <a:gd name="connsiteX1" fmla="*/ 39269 w 1234238"/>
              <a:gd name="connsiteY1" fmla="*/ 3417604 h 3557850"/>
              <a:gd name="connsiteX2" fmla="*/ 5610 w 1234238"/>
              <a:gd name="connsiteY2" fmla="*/ 3339067 h 3557850"/>
              <a:gd name="connsiteX3" fmla="*/ 0 w 1234238"/>
              <a:gd name="connsiteY3" fmla="*/ 3322237 h 3557850"/>
              <a:gd name="connsiteX4" fmla="*/ 5610 w 1234238"/>
              <a:gd name="connsiteY4" fmla="*/ 3226870 h 3557850"/>
              <a:gd name="connsiteX5" fmla="*/ 16830 w 1234238"/>
              <a:gd name="connsiteY5" fmla="*/ 3193211 h 3557850"/>
              <a:gd name="connsiteX6" fmla="*/ 50489 w 1234238"/>
              <a:gd name="connsiteY6" fmla="*/ 3159553 h 3557850"/>
              <a:gd name="connsiteX7" fmla="*/ 72928 w 1234238"/>
              <a:gd name="connsiteY7" fmla="*/ 3125894 h 3557850"/>
              <a:gd name="connsiteX8" fmla="*/ 84148 w 1234238"/>
              <a:gd name="connsiteY8" fmla="*/ 3109064 h 3557850"/>
              <a:gd name="connsiteX9" fmla="*/ 123416 w 1234238"/>
              <a:gd name="connsiteY9" fmla="*/ 3086625 h 3557850"/>
              <a:gd name="connsiteX10" fmla="*/ 157075 w 1234238"/>
              <a:gd name="connsiteY10" fmla="*/ 3075405 h 3557850"/>
              <a:gd name="connsiteX11" fmla="*/ 190734 w 1234238"/>
              <a:gd name="connsiteY11" fmla="*/ 3052966 h 3557850"/>
              <a:gd name="connsiteX12" fmla="*/ 235613 w 1234238"/>
              <a:gd name="connsiteY12" fmla="*/ 3041746 h 3557850"/>
              <a:gd name="connsiteX13" fmla="*/ 258052 w 1234238"/>
              <a:gd name="connsiteY13" fmla="*/ 3030527 h 3557850"/>
              <a:gd name="connsiteX14" fmla="*/ 291711 w 1234238"/>
              <a:gd name="connsiteY14" fmla="*/ 3019307 h 3557850"/>
              <a:gd name="connsiteX15" fmla="*/ 308540 w 1234238"/>
              <a:gd name="connsiteY15" fmla="*/ 3008088 h 3557850"/>
              <a:gd name="connsiteX16" fmla="*/ 364638 w 1234238"/>
              <a:gd name="connsiteY16" fmla="*/ 3002478 h 3557850"/>
              <a:gd name="connsiteX17" fmla="*/ 403907 w 1234238"/>
              <a:gd name="connsiteY17" fmla="*/ 2996868 h 3557850"/>
              <a:gd name="connsiteX18" fmla="*/ 454395 w 1234238"/>
              <a:gd name="connsiteY18" fmla="*/ 2991258 h 3557850"/>
              <a:gd name="connsiteX19" fmla="*/ 589031 w 1234238"/>
              <a:gd name="connsiteY19" fmla="*/ 2946380 h 3557850"/>
              <a:gd name="connsiteX20" fmla="*/ 639519 w 1234238"/>
              <a:gd name="connsiteY20" fmla="*/ 2929550 h 3557850"/>
              <a:gd name="connsiteX21" fmla="*/ 656349 w 1234238"/>
              <a:gd name="connsiteY21" fmla="*/ 2923940 h 3557850"/>
              <a:gd name="connsiteX22" fmla="*/ 706837 w 1234238"/>
              <a:gd name="connsiteY22" fmla="*/ 2912721 h 3557850"/>
              <a:gd name="connsiteX23" fmla="*/ 740496 w 1234238"/>
              <a:gd name="connsiteY23" fmla="*/ 2901501 h 3557850"/>
              <a:gd name="connsiteX24" fmla="*/ 757326 w 1234238"/>
              <a:gd name="connsiteY24" fmla="*/ 2895891 h 3557850"/>
              <a:gd name="connsiteX25" fmla="*/ 779765 w 1234238"/>
              <a:gd name="connsiteY25" fmla="*/ 2890281 h 3557850"/>
              <a:gd name="connsiteX26" fmla="*/ 802204 w 1234238"/>
              <a:gd name="connsiteY26" fmla="*/ 2879062 h 3557850"/>
              <a:gd name="connsiteX27" fmla="*/ 819034 w 1234238"/>
              <a:gd name="connsiteY27" fmla="*/ 2873452 h 3557850"/>
              <a:gd name="connsiteX28" fmla="*/ 847083 w 1234238"/>
              <a:gd name="connsiteY28" fmla="*/ 2845403 h 3557850"/>
              <a:gd name="connsiteX29" fmla="*/ 875132 w 1234238"/>
              <a:gd name="connsiteY29" fmla="*/ 2811744 h 3557850"/>
              <a:gd name="connsiteX30" fmla="*/ 891961 w 1234238"/>
              <a:gd name="connsiteY30" fmla="*/ 2794915 h 3557850"/>
              <a:gd name="connsiteX31" fmla="*/ 925620 w 1234238"/>
              <a:gd name="connsiteY31" fmla="*/ 2738816 h 3557850"/>
              <a:gd name="connsiteX32" fmla="*/ 948059 w 1234238"/>
              <a:gd name="connsiteY32" fmla="*/ 2705157 h 3557850"/>
              <a:gd name="connsiteX33" fmla="*/ 964889 w 1234238"/>
              <a:gd name="connsiteY33" fmla="*/ 2671499 h 3557850"/>
              <a:gd name="connsiteX34" fmla="*/ 981718 w 1234238"/>
              <a:gd name="connsiteY34" fmla="*/ 2637840 h 3557850"/>
              <a:gd name="connsiteX35" fmla="*/ 992938 w 1234238"/>
              <a:gd name="connsiteY35" fmla="*/ 2604181 h 3557850"/>
              <a:gd name="connsiteX36" fmla="*/ 1004157 w 1234238"/>
              <a:gd name="connsiteY36" fmla="*/ 2564912 h 3557850"/>
              <a:gd name="connsiteX37" fmla="*/ 1020987 w 1234238"/>
              <a:gd name="connsiteY37" fmla="*/ 2396618 h 3557850"/>
              <a:gd name="connsiteX38" fmla="*/ 1026597 w 1234238"/>
              <a:gd name="connsiteY38" fmla="*/ 2306861 h 3557850"/>
              <a:gd name="connsiteX39" fmla="*/ 1009767 w 1234238"/>
              <a:gd name="connsiteY39" fmla="*/ 2318080 h 3557850"/>
              <a:gd name="connsiteX40" fmla="*/ 1020987 w 1234238"/>
              <a:gd name="connsiteY40" fmla="*/ 2301251 h 3557850"/>
              <a:gd name="connsiteX41" fmla="*/ 1026597 w 1234238"/>
              <a:gd name="connsiteY41" fmla="*/ 2273202 h 3557850"/>
              <a:gd name="connsiteX42" fmla="*/ 1032207 w 1234238"/>
              <a:gd name="connsiteY42" fmla="*/ 2256372 h 3557850"/>
              <a:gd name="connsiteX43" fmla="*/ 1054646 w 1234238"/>
              <a:gd name="connsiteY43" fmla="*/ 2194664 h 3557850"/>
              <a:gd name="connsiteX44" fmla="*/ 1060256 w 1234238"/>
              <a:gd name="connsiteY44" fmla="*/ 2161005 h 3557850"/>
              <a:gd name="connsiteX45" fmla="*/ 1088305 w 1234238"/>
              <a:gd name="connsiteY45" fmla="*/ 2099297 h 3557850"/>
              <a:gd name="connsiteX46" fmla="*/ 1093915 w 1234238"/>
              <a:gd name="connsiteY46" fmla="*/ 2071248 h 3557850"/>
              <a:gd name="connsiteX47" fmla="*/ 1110744 w 1234238"/>
              <a:gd name="connsiteY47" fmla="*/ 2048809 h 3557850"/>
              <a:gd name="connsiteX48" fmla="*/ 1121964 w 1234238"/>
              <a:gd name="connsiteY48" fmla="*/ 2020760 h 3557850"/>
              <a:gd name="connsiteX49" fmla="*/ 1127573 w 1234238"/>
              <a:gd name="connsiteY49" fmla="*/ 1964662 h 3557850"/>
              <a:gd name="connsiteX50" fmla="*/ 1138793 w 1234238"/>
              <a:gd name="connsiteY50" fmla="*/ 1936613 h 3557850"/>
              <a:gd name="connsiteX51" fmla="*/ 1144403 w 1234238"/>
              <a:gd name="connsiteY51" fmla="*/ 1908564 h 3557850"/>
              <a:gd name="connsiteX52" fmla="*/ 1150013 w 1234238"/>
              <a:gd name="connsiteY52" fmla="*/ 1353192 h 3557850"/>
              <a:gd name="connsiteX53" fmla="*/ 1161232 w 1234238"/>
              <a:gd name="connsiteY53" fmla="*/ 1325143 h 3557850"/>
              <a:gd name="connsiteX54" fmla="*/ 1166842 w 1234238"/>
              <a:gd name="connsiteY54" fmla="*/ 1297094 h 3557850"/>
              <a:gd name="connsiteX55" fmla="*/ 1178062 w 1234238"/>
              <a:gd name="connsiteY55" fmla="*/ 1263435 h 3557850"/>
              <a:gd name="connsiteX56" fmla="*/ 1183672 w 1234238"/>
              <a:gd name="connsiteY56" fmla="*/ 1229776 h 3557850"/>
              <a:gd name="connsiteX57" fmla="*/ 1194891 w 1234238"/>
              <a:gd name="connsiteY57" fmla="*/ 1184897 h 3557850"/>
              <a:gd name="connsiteX58" fmla="*/ 1206111 w 1234238"/>
              <a:gd name="connsiteY58" fmla="*/ 1089530 h 3557850"/>
              <a:gd name="connsiteX59" fmla="*/ 1217330 w 1234238"/>
              <a:gd name="connsiteY59" fmla="*/ 304156 h 3557850"/>
              <a:gd name="connsiteX60" fmla="*/ 1228550 w 1234238"/>
              <a:gd name="connsiteY60" fmla="*/ 29275 h 3557850"/>
              <a:gd name="connsiteX61" fmla="*/ 1234160 w 1234238"/>
              <a:gd name="connsiteY61" fmla="*/ 1226 h 35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34238" h="3557850">
                <a:moveTo>
                  <a:pt x="50489" y="3557850"/>
                </a:moveTo>
                <a:cubicBezTo>
                  <a:pt x="49451" y="3540208"/>
                  <a:pt x="46245" y="3450158"/>
                  <a:pt x="39269" y="3417604"/>
                </a:cubicBezTo>
                <a:cubicBezTo>
                  <a:pt x="27505" y="3362706"/>
                  <a:pt x="26628" y="3402121"/>
                  <a:pt x="5610" y="3339067"/>
                </a:cubicBezTo>
                <a:lnTo>
                  <a:pt x="0" y="3322237"/>
                </a:lnTo>
                <a:cubicBezTo>
                  <a:pt x="1870" y="3290448"/>
                  <a:pt x="1491" y="3258446"/>
                  <a:pt x="5610" y="3226870"/>
                </a:cubicBezTo>
                <a:cubicBezTo>
                  <a:pt x="7140" y="3215143"/>
                  <a:pt x="8467" y="3201574"/>
                  <a:pt x="16830" y="3193211"/>
                </a:cubicBezTo>
                <a:cubicBezTo>
                  <a:pt x="28050" y="3181992"/>
                  <a:pt x="41688" y="3172755"/>
                  <a:pt x="50489" y="3159553"/>
                </a:cubicBezTo>
                <a:lnTo>
                  <a:pt x="72928" y="3125894"/>
                </a:lnTo>
                <a:cubicBezTo>
                  <a:pt x="76668" y="3120284"/>
                  <a:pt x="78538" y="3112804"/>
                  <a:pt x="84148" y="3109064"/>
                </a:cubicBezTo>
                <a:cubicBezTo>
                  <a:pt x="99326" y="3098945"/>
                  <a:pt x="105625" y="3093742"/>
                  <a:pt x="123416" y="3086625"/>
                </a:cubicBezTo>
                <a:cubicBezTo>
                  <a:pt x="134397" y="3082233"/>
                  <a:pt x="147235" y="3081965"/>
                  <a:pt x="157075" y="3075405"/>
                </a:cubicBezTo>
                <a:cubicBezTo>
                  <a:pt x="168295" y="3067925"/>
                  <a:pt x="177652" y="3056236"/>
                  <a:pt x="190734" y="3052966"/>
                </a:cubicBezTo>
                <a:cubicBezTo>
                  <a:pt x="205694" y="3049226"/>
                  <a:pt x="221821" y="3048642"/>
                  <a:pt x="235613" y="3041746"/>
                </a:cubicBezTo>
                <a:cubicBezTo>
                  <a:pt x="243093" y="3038006"/>
                  <a:pt x="250288" y="3033633"/>
                  <a:pt x="258052" y="3030527"/>
                </a:cubicBezTo>
                <a:cubicBezTo>
                  <a:pt x="269033" y="3026135"/>
                  <a:pt x="281871" y="3025867"/>
                  <a:pt x="291711" y="3019307"/>
                </a:cubicBezTo>
                <a:cubicBezTo>
                  <a:pt x="297321" y="3015567"/>
                  <a:pt x="301971" y="3009604"/>
                  <a:pt x="308540" y="3008088"/>
                </a:cubicBezTo>
                <a:cubicBezTo>
                  <a:pt x="326851" y="3003862"/>
                  <a:pt x="345974" y="3004674"/>
                  <a:pt x="364638" y="3002478"/>
                </a:cubicBezTo>
                <a:cubicBezTo>
                  <a:pt x="377770" y="3000933"/>
                  <a:pt x="390787" y="2998508"/>
                  <a:pt x="403907" y="2996868"/>
                </a:cubicBezTo>
                <a:cubicBezTo>
                  <a:pt x="420709" y="2994768"/>
                  <a:pt x="437566" y="2993128"/>
                  <a:pt x="454395" y="2991258"/>
                </a:cubicBezTo>
                <a:lnTo>
                  <a:pt x="589031" y="2946380"/>
                </a:lnTo>
                <a:lnTo>
                  <a:pt x="639519" y="2929550"/>
                </a:lnTo>
                <a:cubicBezTo>
                  <a:pt x="645129" y="2927680"/>
                  <a:pt x="650550" y="2925100"/>
                  <a:pt x="656349" y="2923940"/>
                </a:cubicBezTo>
                <a:cubicBezTo>
                  <a:pt x="672350" y="2920740"/>
                  <a:pt x="691003" y="2917471"/>
                  <a:pt x="706837" y="2912721"/>
                </a:cubicBezTo>
                <a:cubicBezTo>
                  <a:pt x="718165" y="2909323"/>
                  <a:pt x="729276" y="2905241"/>
                  <a:pt x="740496" y="2901501"/>
                </a:cubicBezTo>
                <a:cubicBezTo>
                  <a:pt x="746106" y="2899631"/>
                  <a:pt x="751589" y="2897325"/>
                  <a:pt x="757326" y="2895891"/>
                </a:cubicBezTo>
                <a:cubicBezTo>
                  <a:pt x="764806" y="2894021"/>
                  <a:pt x="772546" y="2892988"/>
                  <a:pt x="779765" y="2890281"/>
                </a:cubicBezTo>
                <a:cubicBezTo>
                  <a:pt x="787595" y="2887345"/>
                  <a:pt x="794518" y="2882356"/>
                  <a:pt x="802204" y="2879062"/>
                </a:cubicBezTo>
                <a:cubicBezTo>
                  <a:pt x="807639" y="2876733"/>
                  <a:pt x="813424" y="2875322"/>
                  <a:pt x="819034" y="2873452"/>
                </a:cubicBezTo>
                <a:cubicBezTo>
                  <a:pt x="839603" y="2842597"/>
                  <a:pt x="819033" y="2868779"/>
                  <a:pt x="847083" y="2845403"/>
                </a:cubicBezTo>
                <a:cubicBezTo>
                  <a:pt x="873898" y="2823057"/>
                  <a:pt x="855076" y="2835810"/>
                  <a:pt x="875132" y="2811744"/>
                </a:cubicBezTo>
                <a:cubicBezTo>
                  <a:pt x="880211" y="2805650"/>
                  <a:pt x="887090" y="2801177"/>
                  <a:pt x="891961" y="2794915"/>
                </a:cubicBezTo>
                <a:cubicBezTo>
                  <a:pt x="928143" y="2748395"/>
                  <a:pt x="902723" y="2776978"/>
                  <a:pt x="925620" y="2738816"/>
                </a:cubicBezTo>
                <a:cubicBezTo>
                  <a:pt x="932558" y="2727253"/>
                  <a:pt x="943795" y="2717949"/>
                  <a:pt x="948059" y="2705157"/>
                </a:cubicBezTo>
                <a:cubicBezTo>
                  <a:pt x="955801" y="2681932"/>
                  <a:pt x="950389" y="2693248"/>
                  <a:pt x="964889" y="2671499"/>
                </a:cubicBezTo>
                <a:cubicBezTo>
                  <a:pt x="985348" y="2610122"/>
                  <a:pt x="952720" y="2703085"/>
                  <a:pt x="981718" y="2637840"/>
                </a:cubicBezTo>
                <a:cubicBezTo>
                  <a:pt x="986521" y="2627033"/>
                  <a:pt x="989198" y="2615401"/>
                  <a:pt x="992938" y="2604181"/>
                </a:cubicBezTo>
                <a:cubicBezTo>
                  <a:pt x="1000986" y="2580039"/>
                  <a:pt x="997115" y="2593085"/>
                  <a:pt x="1004157" y="2564912"/>
                </a:cubicBezTo>
                <a:cubicBezTo>
                  <a:pt x="1009798" y="2514149"/>
                  <a:pt x="1018239" y="2440591"/>
                  <a:pt x="1020987" y="2396618"/>
                </a:cubicBezTo>
                <a:cubicBezTo>
                  <a:pt x="1022857" y="2366699"/>
                  <a:pt x="1030837" y="2336537"/>
                  <a:pt x="1026597" y="2306861"/>
                </a:cubicBezTo>
                <a:cubicBezTo>
                  <a:pt x="1025643" y="2300187"/>
                  <a:pt x="1015377" y="2314340"/>
                  <a:pt x="1009767" y="2318080"/>
                </a:cubicBezTo>
                <a:cubicBezTo>
                  <a:pt x="1013507" y="2312470"/>
                  <a:pt x="1018620" y="2307564"/>
                  <a:pt x="1020987" y="2301251"/>
                </a:cubicBezTo>
                <a:cubicBezTo>
                  <a:pt x="1024335" y="2292323"/>
                  <a:pt x="1024284" y="2282452"/>
                  <a:pt x="1026597" y="2273202"/>
                </a:cubicBezTo>
                <a:cubicBezTo>
                  <a:pt x="1028031" y="2267465"/>
                  <a:pt x="1030337" y="2261982"/>
                  <a:pt x="1032207" y="2256372"/>
                </a:cubicBezTo>
                <a:cubicBezTo>
                  <a:pt x="1047493" y="2164643"/>
                  <a:pt x="1024406" y="2277823"/>
                  <a:pt x="1054646" y="2194664"/>
                </a:cubicBezTo>
                <a:cubicBezTo>
                  <a:pt x="1058533" y="2183974"/>
                  <a:pt x="1056659" y="2171796"/>
                  <a:pt x="1060256" y="2161005"/>
                </a:cubicBezTo>
                <a:cubicBezTo>
                  <a:pt x="1096143" y="2053341"/>
                  <a:pt x="1060742" y="2191172"/>
                  <a:pt x="1088305" y="2099297"/>
                </a:cubicBezTo>
                <a:cubicBezTo>
                  <a:pt x="1091045" y="2090164"/>
                  <a:pt x="1090043" y="2079961"/>
                  <a:pt x="1093915" y="2071248"/>
                </a:cubicBezTo>
                <a:cubicBezTo>
                  <a:pt x="1097712" y="2062704"/>
                  <a:pt x="1106203" y="2056982"/>
                  <a:pt x="1110744" y="2048809"/>
                </a:cubicBezTo>
                <a:cubicBezTo>
                  <a:pt x="1115634" y="2040006"/>
                  <a:pt x="1118224" y="2030110"/>
                  <a:pt x="1121964" y="2020760"/>
                </a:cubicBezTo>
                <a:cubicBezTo>
                  <a:pt x="1123834" y="2002061"/>
                  <a:pt x="1123888" y="1983090"/>
                  <a:pt x="1127573" y="1964662"/>
                </a:cubicBezTo>
                <a:cubicBezTo>
                  <a:pt x="1129548" y="1954788"/>
                  <a:pt x="1135899" y="1946258"/>
                  <a:pt x="1138793" y="1936613"/>
                </a:cubicBezTo>
                <a:cubicBezTo>
                  <a:pt x="1141533" y="1927480"/>
                  <a:pt x="1142533" y="1917914"/>
                  <a:pt x="1144403" y="1908564"/>
                </a:cubicBezTo>
                <a:cubicBezTo>
                  <a:pt x="1146273" y="1723440"/>
                  <a:pt x="1144675" y="1538248"/>
                  <a:pt x="1150013" y="1353192"/>
                </a:cubicBezTo>
                <a:cubicBezTo>
                  <a:pt x="1150303" y="1343126"/>
                  <a:pt x="1158339" y="1334788"/>
                  <a:pt x="1161232" y="1325143"/>
                </a:cubicBezTo>
                <a:cubicBezTo>
                  <a:pt x="1163972" y="1316010"/>
                  <a:pt x="1164333" y="1306293"/>
                  <a:pt x="1166842" y="1297094"/>
                </a:cubicBezTo>
                <a:cubicBezTo>
                  <a:pt x="1169954" y="1285684"/>
                  <a:pt x="1178062" y="1263435"/>
                  <a:pt x="1178062" y="1263435"/>
                </a:cubicBezTo>
                <a:cubicBezTo>
                  <a:pt x="1179932" y="1252215"/>
                  <a:pt x="1181205" y="1240880"/>
                  <a:pt x="1183672" y="1229776"/>
                </a:cubicBezTo>
                <a:cubicBezTo>
                  <a:pt x="1198122" y="1164748"/>
                  <a:pt x="1178727" y="1281874"/>
                  <a:pt x="1194891" y="1184897"/>
                </a:cubicBezTo>
                <a:cubicBezTo>
                  <a:pt x="1201092" y="1147692"/>
                  <a:pt x="1202123" y="1129411"/>
                  <a:pt x="1206111" y="1089530"/>
                </a:cubicBezTo>
                <a:cubicBezTo>
                  <a:pt x="1208492" y="899081"/>
                  <a:pt x="1212702" y="512410"/>
                  <a:pt x="1217330" y="304156"/>
                </a:cubicBezTo>
                <a:cubicBezTo>
                  <a:pt x="1217950" y="276269"/>
                  <a:pt x="1223904" y="80376"/>
                  <a:pt x="1228550" y="29275"/>
                </a:cubicBezTo>
                <a:cubicBezTo>
                  <a:pt x="1235343" y="-45443"/>
                  <a:pt x="1234160" y="52729"/>
                  <a:pt x="1234160" y="1226"/>
                </a:cubicBez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01962" y="3460042"/>
            <a:ext cx="288862" cy="338554"/>
          </a:xfrm>
          <a:prstGeom prst="rect">
            <a:avLst/>
          </a:prstGeom>
          <a:noFill/>
        </p:spPr>
        <p:txBody>
          <a:bodyPr wrap="none" rtlCol="0">
            <a:spAutoFit/>
          </a:bodyPr>
          <a:lstStyle/>
          <a:p>
            <a:r>
              <a:rPr lang="en-US" sz="1600" b="1" dirty="0">
                <a:solidFill>
                  <a:srgbClr val="0000CC"/>
                </a:solidFill>
              </a:rPr>
              <a:t>1</a:t>
            </a:r>
          </a:p>
        </p:txBody>
      </p:sp>
      <p:sp>
        <p:nvSpPr>
          <p:cNvPr id="23" name="TextBox 22"/>
          <p:cNvSpPr txBox="1"/>
          <p:nvPr/>
        </p:nvSpPr>
        <p:spPr>
          <a:xfrm>
            <a:off x="901962" y="2836637"/>
            <a:ext cx="288862" cy="338554"/>
          </a:xfrm>
          <a:prstGeom prst="rect">
            <a:avLst/>
          </a:prstGeom>
          <a:noFill/>
        </p:spPr>
        <p:txBody>
          <a:bodyPr wrap="none" rtlCol="0">
            <a:spAutoFit/>
          </a:bodyPr>
          <a:lstStyle/>
          <a:p>
            <a:r>
              <a:rPr lang="en-US" sz="1600" b="1" dirty="0" smtClean="0">
                <a:solidFill>
                  <a:srgbClr val="0000CC"/>
                </a:solidFill>
              </a:rPr>
              <a:t>2</a:t>
            </a:r>
            <a:endParaRPr lang="en-US" sz="1600" b="1" dirty="0">
              <a:solidFill>
                <a:srgbClr val="0000CC"/>
              </a:solidFill>
            </a:endParaRPr>
          </a:p>
        </p:txBody>
      </p:sp>
      <p:sp>
        <p:nvSpPr>
          <p:cNvPr id="24" name="TextBox 23"/>
          <p:cNvSpPr txBox="1"/>
          <p:nvPr/>
        </p:nvSpPr>
        <p:spPr>
          <a:xfrm>
            <a:off x="901962" y="3054854"/>
            <a:ext cx="288862" cy="338554"/>
          </a:xfrm>
          <a:prstGeom prst="rect">
            <a:avLst/>
          </a:prstGeom>
          <a:noFill/>
        </p:spPr>
        <p:txBody>
          <a:bodyPr wrap="none" rtlCol="0">
            <a:spAutoFit/>
          </a:bodyPr>
          <a:lstStyle/>
          <a:p>
            <a:r>
              <a:rPr lang="en-US" sz="1600" b="1" dirty="0" smtClean="0">
                <a:solidFill>
                  <a:srgbClr val="0000CC"/>
                </a:solidFill>
              </a:rPr>
              <a:t>4</a:t>
            </a:r>
            <a:endParaRPr lang="en-US" sz="1600" b="1" dirty="0">
              <a:solidFill>
                <a:srgbClr val="0000CC"/>
              </a:solidFill>
            </a:endParaRPr>
          </a:p>
        </p:txBody>
      </p:sp>
      <p:sp>
        <p:nvSpPr>
          <p:cNvPr id="25" name="TextBox 24"/>
          <p:cNvSpPr txBox="1"/>
          <p:nvPr/>
        </p:nvSpPr>
        <p:spPr>
          <a:xfrm>
            <a:off x="922388" y="4072082"/>
            <a:ext cx="288862" cy="338554"/>
          </a:xfrm>
          <a:prstGeom prst="rect">
            <a:avLst/>
          </a:prstGeom>
          <a:noFill/>
        </p:spPr>
        <p:txBody>
          <a:bodyPr wrap="none" rtlCol="0">
            <a:spAutoFit/>
          </a:bodyPr>
          <a:lstStyle/>
          <a:p>
            <a:r>
              <a:rPr lang="en-US" sz="1600" b="1" dirty="0" smtClean="0">
                <a:solidFill>
                  <a:srgbClr val="0000CC"/>
                </a:solidFill>
              </a:rPr>
              <a:t>7</a:t>
            </a:r>
            <a:endParaRPr lang="en-US" sz="1600" b="1" dirty="0">
              <a:solidFill>
                <a:srgbClr val="0000CC"/>
              </a:solidFill>
            </a:endParaRPr>
          </a:p>
        </p:txBody>
      </p:sp>
      <p:sp>
        <p:nvSpPr>
          <p:cNvPr id="26" name="TextBox 25"/>
          <p:cNvSpPr txBox="1"/>
          <p:nvPr/>
        </p:nvSpPr>
        <p:spPr>
          <a:xfrm>
            <a:off x="901962" y="3660751"/>
            <a:ext cx="288862" cy="338554"/>
          </a:xfrm>
          <a:prstGeom prst="rect">
            <a:avLst/>
          </a:prstGeom>
          <a:noFill/>
        </p:spPr>
        <p:txBody>
          <a:bodyPr wrap="none" rtlCol="0">
            <a:spAutoFit/>
          </a:bodyPr>
          <a:lstStyle/>
          <a:p>
            <a:r>
              <a:rPr lang="en-US" sz="1600" b="1" dirty="0" smtClean="0">
                <a:solidFill>
                  <a:srgbClr val="0000CC"/>
                </a:solidFill>
              </a:rPr>
              <a:t>6</a:t>
            </a:r>
            <a:endParaRPr lang="en-US" sz="1600" b="1" dirty="0">
              <a:solidFill>
                <a:srgbClr val="0000CC"/>
              </a:solidFill>
            </a:endParaRPr>
          </a:p>
        </p:txBody>
      </p:sp>
      <p:sp>
        <p:nvSpPr>
          <p:cNvPr id="27" name="TextBox 26"/>
          <p:cNvSpPr txBox="1"/>
          <p:nvPr/>
        </p:nvSpPr>
        <p:spPr>
          <a:xfrm>
            <a:off x="901962" y="3240000"/>
            <a:ext cx="288862" cy="338554"/>
          </a:xfrm>
          <a:prstGeom prst="rect">
            <a:avLst/>
          </a:prstGeom>
          <a:noFill/>
        </p:spPr>
        <p:txBody>
          <a:bodyPr wrap="none" rtlCol="0">
            <a:spAutoFit/>
          </a:bodyPr>
          <a:lstStyle/>
          <a:p>
            <a:r>
              <a:rPr lang="en-US" sz="1600" b="1" dirty="0" smtClean="0">
                <a:solidFill>
                  <a:srgbClr val="0000CC"/>
                </a:solidFill>
              </a:rPr>
              <a:t>5</a:t>
            </a:r>
            <a:endParaRPr lang="en-US" sz="1600" b="1" dirty="0">
              <a:solidFill>
                <a:srgbClr val="0000CC"/>
              </a:solidFill>
            </a:endParaRPr>
          </a:p>
        </p:txBody>
      </p:sp>
      <p:sp>
        <p:nvSpPr>
          <p:cNvPr id="28" name="TextBox 27"/>
          <p:cNvSpPr txBox="1"/>
          <p:nvPr/>
        </p:nvSpPr>
        <p:spPr>
          <a:xfrm>
            <a:off x="901962" y="3853309"/>
            <a:ext cx="288862" cy="338554"/>
          </a:xfrm>
          <a:prstGeom prst="rect">
            <a:avLst/>
          </a:prstGeom>
          <a:noFill/>
        </p:spPr>
        <p:txBody>
          <a:bodyPr wrap="none" rtlCol="0">
            <a:spAutoFit/>
          </a:bodyPr>
          <a:lstStyle/>
          <a:p>
            <a:r>
              <a:rPr lang="en-US" sz="1600" b="1" dirty="0" smtClean="0">
                <a:solidFill>
                  <a:srgbClr val="0000CC"/>
                </a:solidFill>
              </a:rPr>
              <a:t>3</a:t>
            </a:r>
            <a:endParaRPr lang="en-US" sz="1600" b="1" dirty="0">
              <a:solidFill>
                <a:srgbClr val="0000CC"/>
              </a:solidFill>
            </a:endParaRPr>
          </a:p>
        </p:txBody>
      </p:sp>
      <p:sp>
        <p:nvSpPr>
          <p:cNvPr id="29" name="TextBox 28"/>
          <p:cNvSpPr txBox="1"/>
          <p:nvPr/>
        </p:nvSpPr>
        <p:spPr>
          <a:xfrm>
            <a:off x="901962" y="4289716"/>
            <a:ext cx="288862" cy="338554"/>
          </a:xfrm>
          <a:prstGeom prst="rect">
            <a:avLst/>
          </a:prstGeom>
          <a:noFill/>
        </p:spPr>
        <p:txBody>
          <a:bodyPr wrap="none" rtlCol="0">
            <a:spAutoFit/>
          </a:bodyPr>
          <a:lstStyle/>
          <a:p>
            <a:r>
              <a:rPr lang="en-US" sz="1600" b="1" dirty="0" smtClean="0">
                <a:solidFill>
                  <a:srgbClr val="0000CC"/>
                </a:solidFill>
              </a:rPr>
              <a:t>8</a:t>
            </a:r>
            <a:endParaRPr lang="en-US" sz="1600" b="1" dirty="0">
              <a:solidFill>
                <a:srgbClr val="0000CC"/>
              </a:solidFill>
            </a:endParaRPr>
          </a:p>
        </p:txBody>
      </p:sp>
      <p:sp>
        <p:nvSpPr>
          <p:cNvPr id="30" name="TextBox 29"/>
          <p:cNvSpPr txBox="1"/>
          <p:nvPr/>
        </p:nvSpPr>
        <p:spPr>
          <a:xfrm>
            <a:off x="922388" y="4477771"/>
            <a:ext cx="288862" cy="338554"/>
          </a:xfrm>
          <a:prstGeom prst="rect">
            <a:avLst/>
          </a:prstGeom>
          <a:noFill/>
        </p:spPr>
        <p:txBody>
          <a:bodyPr wrap="none" rtlCol="0">
            <a:spAutoFit/>
          </a:bodyPr>
          <a:lstStyle/>
          <a:p>
            <a:r>
              <a:rPr lang="en-US" sz="1600" b="1" dirty="0" smtClean="0">
                <a:solidFill>
                  <a:srgbClr val="0000CC"/>
                </a:solidFill>
              </a:rPr>
              <a:t>9</a:t>
            </a:r>
            <a:endParaRPr lang="en-US" sz="1600" b="1" dirty="0">
              <a:solidFill>
                <a:srgbClr val="0000CC"/>
              </a:solidFill>
            </a:endParaRPr>
          </a:p>
        </p:txBody>
      </p:sp>
    </p:spTree>
    <p:extLst>
      <p:ext uri="{BB962C8B-B14F-4D97-AF65-F5344CB8AC3E}">
        <p14:creationId xmlns:p14="http://schemas.microsoft.com/office/powerpoint/2010/main" val="16366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5" grpId="0"/>
      <p:bldP spid="26" grpId="0"/>
      <p:bldP spid="27" grpId="0"/>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Judges</a:t>
            </a:r>
          </a:p>
        </p:txBody>
      </p:sp>
      <p:pic>
        <p:nvPicPr>
          <p:cNvPr id="3" name="Picture 2" descr="O:\OT Lessons-Danny\Judges\Judges Cycle-Layout\Structure-Formulaic Element.PNG"/>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575158" cy="3722530"/>
          </a:xfrm>
          <a:prstGeom prst="rect">
            <a:avLst/>
          </a:prstGeom>
          <a:noFill/>
          <a:ln>
            <a:noFill/>
          </a:ln>
        </p:spPr>
      </p:pic>
      <p:sp>
        <p:nvSpPr>
          <p:cNvPr id="4" name="Rectangle 3"/>
          <p:cNvSpPr/>
          <p:nvPr/>
        </p:nvSpPr>
        <p:spPr>
          <a:xfrm>
            <a:off x="5309191" y="2700668"/>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5-Point Star 4"/>
          <p:cNvSpPr/>
          <p:nvPr/>
        </p:nvSpPr>
        <p:spPr>
          <a:xfrm>
            <a:off x="4231758"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Point Star 5"/>
          <p:cNvSpPr/>
          <p:nvPr/>
        </p:nvSpPr>
        <p:spPr>
          <a:xfrm>
            <a:off x="4883888"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4274288"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5-Point Star 7"/>
          <p:cNvSpPr/>
          <p:nvPr/>
        </p:nvSpPr>
        <p:spPr>
          <a:xfrm>
            <a:off x="4883888"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274288"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5-Point Star 9"/>
          <p:cNvSpPr/>
          <p:nvPr/>
        </p:nvSpPr>
        <p:spPr>
          <a:xfrm>
            <a:off x="4891862"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5-Point Star 10"/>
          <p:cNvSpPr/>
          <p:nvPr/>
        </p:nvSpPr>
        <p:spPr>
          <a:xfrm>
            <a:off x="5971992"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5-Point Star 11"/>
          <p:cNvSpPr/>
          <p:nvPr/>
        </p:nvSpPr>
        <p:spPr>
          <a:xfrm>
            <a:off x="5971992"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5-Point Star 12"/>
          <p:cNvSpPr/>
          <p:nvPr/>
        </p:nvSpPr>
        <p:spPr>
          <a:xfrm>
            <a:off x="5979966"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5-Point Star 13"/>
          <p:cNvSpPr/>
          <p:nvPr/>
        </p:nvSpPr>
        <p:spPr>
          <a:xfrm>
            <a:off x="6471684"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5-Point Star 14"/>
          <p:cNvSpPr/>
          <p:nvPr/>
        </p:nvSpPr>
        <p:spPr>
          <a:xfrm>
            <a:off x="6471684"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5-Point Star 15"/>
          <p:cNvSpPr/>
          <p:nvPr/>
        </p:nvSpPr>
        <p:spPr>
          <a:xfrm>
            <a:off x="6479658"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5-Point Star 16"/>
          <p:cNvSpPr/>
          <p:nvPr/>
        </p:nvSpPr>
        <p:spPr>
          <a:xfrm>
            <a:off x="7024577"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5-Point Star 17"/>
          <p:cNvSpPr/>
          <p:nvPr/>
        </p:nvSpPr>
        <p:spPr>
          <a:xfrm>
            <a:off x="7024577"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5-Point Star 18"/>
          <p:cNvSpPr/>
          <p:nvPr/>
        </p:nvSpPr>
        <p:spPr>
          <a:xfrm>
            <a:off x="7032551" y="41502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5-Point Star 19"/>
          <p:cNvSpPr/>
          <p:nvPr/>
        </p:nvSpPr>
        <p:spPr>
          <a:xfrm>
            <a:off x="7726325" y="306927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5-Point Star 20"/>
          <p:cNvSpPr/>
          <p:nvPr/>
        </p:nvSpPr>
        <p:spPr>
          <a:xfrm>
            <a:off x="7726325" y="3593821"/>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5-Point Star 22"/>
          <p:cNvSpPr/>
          <p:nvPr/>
        </p:nvSpPr>
        <p:spPr>
          <a:xfrm>
            <a:off x="4288459" y="4472785"/>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5-Point Star 23"/>
          <p:cNvSpPr/>
          <p:nvPr/>
        </p:nvSpPr>
        <p:spPr>
          <a:xfrm>
            <a:off x="4906033" y="4472785"/>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5-Point Star 24"/>
          <p:cNvSpPr/>
          <p:nvPr/>
        </p:nvSpPr>
        <p:spPr>
          <a:xfrm>
            <a:off x="4299092" y="483430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5-Point Star 25"/>
          <p:cNvSpPr/>
          <p:nvPr/>
        </p:nvSpPr>
        <p:spPr>
          <a:xfrm>
            <a:off x="4916666" y="4834308"/>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5-Point Star 26"/>
          <p:cNvSpPr/>
          <p:nvPr/>
        </p:nvSpPr>
        <p:spPr>
          <a:xfrm>
            <a:off x="4299092" y="5376590"/>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5-Point Star 27"/>
          <p:cNvSpPr/>
          <p:nvPr/>
        </p:nvSpPr>
        <p:spPr>
          <a:xfrm>
            <a:off x="4916666" y="5376590"/>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5-Point Star 28"/>
          <p:cNvSpPr/>
          <p:nvPr/>
        </p:nvSpPr>
        <p:spPr>
          <a:xfrm>
            <a:off x="5957840" y="53659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5-Point Star 29"/>
          <p:cNvSpPr/>
          <p:nvPr/>
        </p:nvSpPr>
        <p:spPr>
          <a:xfrm>
            <a:off x="6490350" y="5365957"/>
            <a:ext cx="297712" cy="244549"/>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9512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823344" y="929223"/>
            <a:ext cx="6751674" cy="1508105"/>
          </a:xfrm>
          <a:prstGeom prst="rect">
            <a:avLst/>
          </a:prstGeom>
        </p:spPr>
        <p:txBody>
          <a:bodyPr wrap="square">
            <a:spAutoFit/>
          </a:bodyPr>
          <a:lstStyle/>
          <a:p>
            <a:r>
              <a:rPr lang="en-US" sz="2400" dirty="0">
                <a:solidFill>
                  <a:prstClr val="black"/>
                </a:solidFill>
              </a:rPr>
              <a:t>I. </a:t>
            </a:r>
            <a:r>
              <a:rPr lang="en-US" sz="2400" b="1" dirty="0">
                <a:solidFill>
                  <a:prstClr val="black"/>
                </a:solidFill>
              </a:rPr>
              <a:t>Conditions in Israel </a:t>
            </a:r>
            <a:r>
              <a:rPr lang="en-US" sz="2400" dirty="0">
                <a:solidFill>
                  <a:prstClr val="black"/>
                </a:solidFill>
              </a:rPr>
              <a:t>(1:1-3:6) </a:t>
            </a:r>
          </a:p>
          <a:p>
            <a:pPr>
              <a:spcBef>
                <a:spcPts val="1200"/>
              </a:spcBef>
            </a:pPr>
            <a:r>
              <a:rPr lang="en-US" sz="2400" dirty="0">
                <a:solidFill>
                  <a:prstClr val="black"/>
                </a:solidFill>
              </a:rPr>
              <a:t>II. </a:t>
            </a:r>
            <a:r>
              <a:rPr lang="en-US" sz="2400" b="1" dirty="0">
                <a:solidFill>
                  <a:prstClr val="black"/>
                </a:solidFill>
              </a:rPr>
              <a:t>The Judges </a:t>
            </a:r>
            <a:r>
              <a:rPr lang="en-US" sz="2400" dirty="0">
                <a:solidFill>
                  <a:prstClr val="black"/>
                </a:solidFill>
              </a:rPr>
              <a:t>(3:7-16:31) </a:t>
            </a:r>
          </a:p>
          <a:p>
            <a:pPr>
              <a:spcBef>
                <a:spcPts val="1200"/>
              </a:spcBef>
            </a:pPr>
            <a:r>
              <a:rPr lang="en-US" sz="2400" dirty="0">
                <a:solidFill>
                  <a:prstClr val="black"/>
                </a:solidFill>
              </a:rPr>
              <a:t>III. </a:t>
            </a:r>
            <a:r>
              <a:rPr lang="en-US" sz="2400" b="1" dirty="0">
                <a:solidFill>
                  <a:prstClr val="black"/>
                </a:solidFill>
              </a:rPr>
              <a:t>Cultural Decline </a:t>
            </a:r>
            <a:r>
              <a:rPr lang="en-US" sz="2400" dirty="0">
                <a:solidFill>
                  <a:prstClr val="black"/>
                </a:solidFill>
              </a:rPr>
              <a:t>(17:1-21:25)  </a:t>
            </a:r>
          </a:p>
        </p:txBody>
      </p:sp>
      <p:sp>
        <p:nvSpPr>
          <p:cNvPr id="4" name="Title 1"/>
          <p:cNvSpPr txBox="1">
            <a:spLocks/>
          </p:cNvSpPr>
          <p:nvPr/>
        </p:nvSpPr>
        <p:spPr>
          <a:xfrm rot="16200000">
            <a:off x="-2676925" y="3003590"/>
            <a:ext cx="6629400" cy="926275"/>
          </a:xfrm>
          <a:prstGeom prst="rect">
            <a:avLst/>
          </a:prstGeom>
        </p:spPr>
        <p:txBody>
          <a:bodyPr vert="horz" anchor="ctr">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defRPr/>
            </a:pPr>
            <a:r>
              <a:rPr lang="en-US" dirty="0">
                <a:solidFill>
                  <a:srgbClr val="4E3B30"/>
                </a:solidFill>
                <a:latin typeface="Franklin Gothic Medium"/>
              </a:rPr>
              <a:t>Outline of judges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320" y="2978487"/>
            <a:ext cx="4120104" cy="307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24363" y="2978487"/>
            <a:ext cx="349518" cy="2872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38663" y="3772153"/>
            <a:ext cx="874012" cy="182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31150" y="4817183"/>
            <a:ext cx="1219274" cy="182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4844" y="5505951"/>
            <a:ext cx="817789" cy="182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3344" y="795647"/>
            <a:ext cx="4589331" cy="60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3162" y="5942660"/>
            <a:ext cx="6315959" cy="369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33703" y="472000"/>
            <a:ext cx="6751674" cy="6309420"/>
          </a:xfrm>
          <a:prstGeom prst="rect">
            <a:avLst/>
          </a:prstGeom>
        </p:spPr>
        <p:txBody>
          <a:bodyPr wrap="square">
            <a:spAutoFit/>
          </a:bodyPr>
          <a:lstStyle/>
          <a:p>
            <a:r>
              <a:rPr lang="en-US" sz="2400" dirty="0"/>
              <a:t>I. </a:t>
            </a:r>
            <a:r>
              <a:rPr lang="en-US" sz="2400" b="1" dirty="0"/>
              <a:t>Conditions in Israel </a:t>
            </a:r>
            <a:r>
              <a:rPr lang="en-US" sz="2400" dirty="0"/>
              <a:t>(1:1-3:6) </a:t>
            </a:r>
          </a:p>
          <a:p>
            <a:pPr lvl="1"/>
            <a:r>
              <a:rPr lang="en-US" sz="2400" dirty="0"/>
              <a:t>- Unoccupied Areas (1:1-2:5) </a:t>
            </a:r>
          </a:p>
          <a:p>
            <a:pPr lvl="1"/>
            <a:r>
              <a:rPr lang="en-US" sz="2400" dirty="0"/>
              <a:t>- Religious/Political Cycles (2:6-3:6) </a:t>
            </a:r>
          </a:p>
          <a:p>
            <a:pPr>
              <a:spcBef>
                <a:spcPts val="1200"/>
              </a:spcBef>
            </a:pPr>
            <a:r>
              <a:rPr lang="en-US" sz="2400" dirty="0"/>
              <a:t>II. </a:t>
            </a:r>
            <a:r>
              <a:rPr lang="en-US" sz="2400" b="1" dirty="0"/>
              <a:t>The Judges </a:t>
            </a:r>
            <a:r>
              <a:rPr lang="en-US" sz="2400" dirty="0"/>
              <a:t>(3:7-16:31) </a:t>
            </a:r>
          </a:p>
          <a:p>
            <a:pPr lvl="1"/>
            <a:r>
              <a:rPr lang="en-US" sz="2400" dirty="0"/>
              <a:t>- Othniel* (3:7-11) </a:t>
            </a:r>
          </a:p>
          <a:p>
            <a:pPr lvl="1"/>
            <a:r>
              <a:rPr lang="en-US" sz="2400" dirty="0"/>
              <a:t>- Ehud* (3:12-30) </a:t>
            </a:r>
          </a:p>
          <a:p>
            <a:pPr lvl="1"/>
            <a:r>
              <a:rPr lang="en-US" sz="2400" dirty="0"/>
              <a:t>- Shamgar* (3:31) </a:t>
            </a:r>
          </a:p>
          <a:p>
            <a:pPr lvl="1"/>
            <a:r>
              <a:rPr lang="en-US" sz="2400" dirty="0"/>
              <a:t>- Deborah* and Barak (4:1-5:31) </a:t>
            </a:r>
          </a:p>
          <a:p>
            <a:pPr lvl="1"/>
            <a:r>
              <a:rPr lang="en-US" sz="2400" dirty="0"/>
              <a:t>- Gideon* (6:1-8:35) </a:t>
            </a:r>
          </a:p>
          <a:p>
            <a:pPr lvl="1"/>
            <a:r>
              <a:rPr lang="en-US" sz="2400" dirty="0"/>
              <a:t>- Abimelech, </a:t>
            </a:r>
            <a:r>
              <a:rPr lang="en-US" sz="2400" dirty="0" err="1"/>
              <a:t>Tola</a:t>
            </a:r>
            <a:r>
              <a:rPr lang="en-US" sz="2400" dirty="0"/>
              <a:t>, Jair (9:1-10:5) </a:t>
            </a:r>
          </a:p>
          <a:p>
            <a:pPr lvl="1"/>
            <a:r>
              <a:rPr lang="en-US" sz="2400" dirty="0"/>
              <a:t>- Jephthah* (10:6-12:7) </a:t>
            </a:r>
          </a:p>
          <a:p>
            <a:pPr lvl="1"/>
            <a:r>
              <a:rPr lang="en-US" sz="2400" dirty="0"/>
              <a:t>- </a:t>
            </a:r>
            <a:r>
              <a:rPr lang="en-US" sz="2400" dirty="0" err="1"/>
              <a:t>Ibzan</a:t>
            </a:r>
            <a:r>
              <a:rPr lang="en-US" sz="2400" dirty="0"/>
              <a:t>, Elon, Abdon (12:8-15) </a:t>
            </a:r>
          </a:p>
          <a:p>
            <a:pPr lvl="1"/>
            <a:r>
              <a:rPr lang="en-US" sz="2400" dirty="0"/>
              <a:t>- Samson* (13:1-16:31) </a:t>
            </a:r>
          </a:p>
          <a:p>
            <a:pPr>
              <a:spcBef>
                <a:spcPts val="1200"/>
              </a:spcBef>
            </a:pPr>
            <a:r>
              <a:rPr lang="en-US" sz="2400" dirty="0"/>
              <a:t>III. </a:t>
            </a:r>
            <a:r>
              <a:rPr lang="en-US" sz="2400" b="1" dirty="0"/>
              <a:t>Cultural Decline </a:t>
            </a:r>
            <a:r>
              <a:rPr lang="en-US" sz="2400" dirty="0"/>
              <a:t>(17:1-21:25) </a:t>
            </a:r>
          </a:p>
          <a:p>
            <a:pPr lvl="1"/>
            <a:r>
              <a:rPr lang="en-US" sz="2400" dirty="0"/>
              <a:t>- Micah and the Danites (17:1-18:31) </a:t>
            </a:r>
          </a:p>
          <a:p>
            <a:pPr lvl="1"/>
            <a:r>
              <a:rPr lang="en-US" sz="2400" dirty="0"/>
              <a:t>- Crime and Civil War (19:1-21:25) </a:t>
            </a:r>
          </a:p>
        </p:txBody>
      </p:sp>
      <p:sp>
        <p:nvSpPr>
          <p:cNvPr id="4" name="Title 1"/>
          <p:cNvSpPr txBox="1">
            <a:spLocks/>
          </p:cNvSpPr>
          <p:nvPr/>
        </p:nvSpPr>
        <p:spPr>
          <a:xfrm rot="16200000">
            <a:off x="-2676925" y="3003590"/>
            <a:ext cx="6629400" cy="926275"/>
          </a:xfrm>
          <a:prstGeom prst="rect">
            <a:avLst/>
          </a:prstGeom>
        </p:spPr>
        <p:txBody>
          <a:bodyPr vert="horz" anchor="ctr">
            <a:noAutofit/>
          </a:bodyPr>
          <a:lst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Franklin Gothic Medium"/>
                <a:ea typeface="+mj-ea"/>
                <a:cs typeface="+mj-cs"/>
              </a:rPr>
              <a:t>Outline of judges</a:t>
            </a:r>
          </a:p>
        </p:txBody>
      </p:sp>
    </p:spTree>
    <p:extLst>
      <p:ext uri="{BB962C8B-B14F-4D97-AF65-F5344CB8AC3E}">
        <p14:creationId xmlns:p14="http://schemas.microsoft.com/office/powerpoint/2010/main" val="286785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20" b="-1020"/>
          <a:stretch/>
        </p:blipFill>
        <p:spPr bwMode="auto">
          <a:xfrm>
            <a:off x="405724" y="134647"/>
            <a:ext cx="8407225" cy="672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609313" y="867105"/>
            <a:ext cx="3855763" cy="551387"/>
            <a:chOff x="4609311" y="867102"/>
            <a:chExt cx="3855763" cy="551384"/>
          </a:xfrm>
        </p:grpSpPr>
        <p:sp>
          <p:nvSpPr>
            <p:cNvPr id="2" name="TextBox 1"/>
            <p:cNvSpPr txBox="1"/>
            <p:nvPr/>
          </p:nvSpPr>
          <p:spPr>
            <a:xfrm>
              <a:off x="4609311" y="882866"/>
              <a:ext cx="923682" cy="523217"/>
            </a:xfrm>
            <a:prstGeom prst="rect">
              <a:avLst/>
            </a:prstGeom>
            <a:noFill/>
          </p:spPr>
          <p:txBody>
            <a:bodyPr wrap="square" rtlCol="0">
              <a:spAutoFit/>
            </a:bodyPr>
            <a:lstStyle/>
            <a:p>
              <a:r>
                <a:rPr lang="en-US" sz="1400" dirty="0">
                  <a:solidFill>
                    <a:prstClr val="black"/>
                  </a:solidFill>
                </a:rPr>
                <a:t>Judah/</a:t>
              </a:r>
            </a:p>
            <a:p>
              <a:r>
                <a:rPr lang="en-US" sz="1400" dirty="0" err="1">
                  <a:solidFill>
                    <a:prstClr val="black"/>
                  </a:solidFill>
                </a:rPr>
                <a:t>Debir</a:t>
              </a:r>
              <a:endParaRPr lang="en-US" sz="1400" dirty="0">
                <a:solidFill>
                  <a:prstClr val="black"/>
                </a:solidFill>
              </a:endParaRPr>
            </a:p>
          </p:txBody>
        </p:sp>
        <p:sp>
          <p:nvSpPr>
            <p:cNvPr id="3" name="TextBox 2"/>
            <p:cNvSpPr txBox="1"/>
            <p:nvPr/>
          </p:nvSpPr>
          <p:spPr>
            <a:xfrm>
              <a:off x="7677807" y="867102"/>
              <a:ext cx="787267" cy="523217"/>
            </a:xfrm>
            <a:prstGeom prst="rect">
              <a:avLst/>
            </a:prstGeom>
            <a:noFill/>
          </p:spPr>
          <p:txBody>
            <a:bodyPr wrap="none" rtlCol="0">
              <a:spAutoFit/>
            </a:bodyPr>
            <a:lstStyle/>
            <a:p>
              <a:r>
                <a:rPr lang="en-US" sz="1400" dirty="0">
                  <a:solidFill>
                    <a:prstClr val="black"/>
                  </a:solidFill>
                </a:rPr>
                <a:t>Related </a:t>
              </a:r>
            </a:p>
            <a:p>
              <a:r>
                <a:rPr lang="en-US" sz="1400" dirty="0">
                  <a:solidFill>
                    <a:prstClr val="black"/>
                  </a:solidFill>
                </a:rPr>
                <a:t>to Caleb</a:t>
              </a:r>
            </a:p>
          </p:txBody>
        </p:sp>
        <p:sp>
          <p:nvSpPr>
            <p:cNvPr id="4" name="Rectangle 3"/>
            <p:cNvSpPr/>
            <p:nvPr/>
          </p:nvSpPr>
          <p:spPr>
            <a:xfrm>
              <a:off x="5679082" y="895269"/>
              <a:ext cx="1052793" cy="523217"/>
            </a:xfrm>
            <a:prstGeom prst="rect">
              <a:avLst/>
            </a:prstGeom>
          </p:spPr>
          <p:txBody>
            <a:bodyPr wrap="square">
              <a:spAutoFit/>
            </a:bodyPr>
            <a:lstStyle/>
            <a:p>
              <a:r>
                <a:rPr lang="en-US" sz="1400" dirty="0" err="1">
                  <a:solidFill>
                    <a:prstClr val="black"/>
                  </a:solidFill>
                </a:rPr>
                <a:t>Cushan-rishathaim</a:t>
              </a:r>
              <a:endParaRPr lang="en-US" sz="1400" dirty="0">
                <a:solidFill>
                  <a:prstClr val="black"/>
                </a:solidFill>
              </a:endParaRPr>
            </a:p>
          </p:txBody>
        </p:sp>
        <p:sp>
          <p:nvSpPr>
            <p:cNvPr id="5" name="Rectangle 4"/>
            <p:cNvSpPr/>
            <p:nvPr/>
          </p:nvSpPr>
          <p:spPr>
            <a:xfrm>
              <a:off x="6942165" y="895269"/>
              <a:ext cx="418704" cy="369330"/>
            </a:xfrm>
            <a:prstGeom prst="rect">
              <a:avLst/>
            </a:prstGeom>
          </p:spPr>
          <p:txBody>
            <a:bodyPr wrap="none">
              <a:spAutoFit/>
            </a:bodyPr>
            <a:lstStyle/>
            <a:p>
              <a:r>
                <a:rPr lang="en-US" dirty="0">
                  <a:solidFill>
                    <a:prstClr val="black"/>
                  </a:solidFill>
                </a:rPr>
                <a:t>40</a:t>
              </a:r>
            </a:p>
          </p:txBody>
        </p:sp>
      </p:grpSp>
      <p:grpSp>
        <p:nvGrpSpPr>
          <p:cNvPr id="8" name="Group 7"/>
          <p:cNvGrpSpPr/>
          <p:nvPr/>
        </p:nvGrpSpPr>
        <p:grpSpPr>
          <a:xfrm>
            <a:off x="4609321" y="1318809"/>
            <a:ext cx="3964874" cy="387974"/>
            <a:chOff x="4609311" y="876627"/>
            <a:chExt cx="3964874" cy="387972"/>
          </a:xfrm>
        </p:grpSpPr>
        <p:sp>
          <p:nvSpPr>
            <p:cNvPr id="9" name="TextBox 8"/>
            <p:cNvSpPr txBox="1"/>
            <p:nvPr/>
          </p:nvSpPr>
          <p:spPr>
            <a:xfrm>
              <a:off x="4609311" y="882866"/>
              <a:ext cx="923682" cy="307776"/>
            </a:xfrm>
            <a:prstGeom prst="rect">
              <a:avLst/>
            </a:prstGeom>
            <a:noFill/>
          </p:spPr>
          <p:txBody>
            <a:bodyPr wrap="square" rtlCol="0">
              <a:spAutoFit/>
            </a:bodyPr>
            <a:lstStyle/>
            <a:p>
              <a:r>
                <a:rPr lang="en-US" sz="1400" dirty="0">
                  <a:solidFill>
                    <a:prstClr val="black"/>
                  </a:solidFill>
                </a:rPr>
                <a:t>Benjamin</a:t>
              </a:r>
            </a:p>
          </p:txBody>
        </p:sp>
        <p:sp>
          <p:nvSpPr>
            <p:cNvPr id="10" name="TextBox 9"/>
            <p:cNvSpPr txBox="1"/>
            <p:nvPr/>
          </p:nvSpPr>
          <p:spPr>
            <a:xfrm>
              <a:off x="7515882" y="876627"/>
              <a:ext cx="1058303" cy="307776"/>
            </a:xfrm>
            <a:prstGeom prst="rect">
              <a:avLst/>
            </a:prstGeom>
            <a:noFill/>
          </p:spPr>
          <p:txBody>
            <a:bodyPr wrap="none" rtlCol="0">
              <a:spAutoFit/>
            </a:bodyPr>
            <a:lstStyle/>
            <a:p>
              <a:r>
                <a:rPr lang="en-US" sz="1400" dirty="0">
                  <a:solidFill>
                    <a:prstClr val="black"/>
                  </a:solidFill>
                </a:rPr>
                <a:t>Left handed</a:t>
              </a:r>
            </a:p>
          </p:txBody>
        </p:sp>
        <p:sp>
          <p:nvSpPr>
            <p:cNvPr id="11" name="Rectangle 10"/>
            <p:cNvSpPr/>
            <p:nvPr/>
          </p:nvSpPr>
          <p:spPr>
            <a:xfrm>
              <a:off x="5602882" y="895269"/>
              <a:ext cx="1263075" cy="276998"/>
            </a:xfrm>
            <a:prstGeom prst="rect">
              <a:avLst/>
            </a:prstGeom>
          </p:spPr>
          <p:txBody>
            <a:bodyPr wrap="square">
              <a:spAutoFit/>
            </a:bodyPr>
            <a:lstStyle/>
            <a:p>
              <a:r>
                <a:rPr lang="en-US" sz="1200" dirty="0" err="1">
                  <a:solidFill>
                    <a:prstClr val="black"/>
                  </a:solidFill>
                </a:rPr>
                <a:t>Eglon</a:t>
              </a:r>
              <a:r>
                <a:rPr lang="en-US" sz="1200" dirty="0">
                  <a:solidFill>
                    <a:prstClr val="black"/>
                  </a:solidFill>
                </a:rPr>
                <a:t>/Moab++</a:t>
              </a:r>
            </a:p>
          </p:txBody>
        </p:sp>
        <p:sp>
          <p:nvSpPr>
            <p:cNvPr id="12" name="Rectangle 11"/>
            <p:cNvSpPr/>
            <p:nvPr/>
          </p:nvSpPr>
          <p:spPr>
            <a:xfrm>
              <a:off x="6942165" y="895269"/>
              <a:ext cx="418704" cy="369330"/>
            </a:xfrm>
            <a:prstGeom prst="rect">
              <a:avLst/>
            </a:prstGeom>
          </p:spPr>
          <p:txBody>
            <a:bodyPr wrap="none">
              <a:spAutoFit/>
            </a:bodyPr>
            <a:lstStyle/>
            <a:p>
              <a:r>
                <a:rPr lang="en-US" dirty="0">
                  <a:solidFill>
                    <a:prstClr val="black"/>
                  </a:solidFill>
                </a:rPr>
                <a:t>80</a:t>
              </a:r>
            </a:p>
          </p:txBody>
        </p:sp>
      </p:grpSp>
      <p:grpSp>
        <p:nvGrpSpPr>
          <p:cNvPr id="7" name="Group 6"/>
          <p:cNvGrpSpPr/>
          <p:nvPr/>
        </p:nvGrpSpPr>
        <p:grpSpPr>
          <a:xfrm>
            <a:off x="4448198" y="1962840"/>
            <a:ext cx="4336185" cy="471885"/>
            <a:chOff x="4448174" y="1962840"/>
            <a:chExt cx="4336185" cy="471886"/>
          </a:xfrm>
        </p:grpSpPr>
        <p:sp>
          <p:nvSpPr>
            <p:cNvPr id="14" name="Rectangle 13"/>
            <p:cNvSpPr/>
            <p:nvPr/>
          </p:nvSpPr>
          <p:spPr>
            <a:xfrm>
              <a:off x="5650134" y="1973060"/>
              <a:ext cx="1263091" cy="461666"/>
            </a:xfrm>
            <a:prstGeom prst="rect">
              <a:avLst/>
            </a:prstGeom>
          </p:spPr>
          <p:txBody>
            <a:bodyPr wrap="square">
              <a:spAutoFit/>
            </a:bodyPr>
            <a:lstStyle/>
            <a:p>
              <a:r>
                <a:rPr lang="en-US" sz="1200" dirty="0" err="1">
                  <a:solidFill>
                    <a:prstClr val="black"/>
                  </a:solidFill>
                </a:rPr>
                <a:t>Jabin</a:t>
              </a:r>
              <a:r>
                <a:rPr lang="en-US" sz="1200" dirty="0">
                  <a:solidFill>
                    <a:prstClr val="black"/>
                  </a:solidFill>
                </a:rPr>
                <a:t> of </a:t>
              </a:r>
              <a:r>
                <a:rPr lang="en-US" sz="1200" dirty="0" err="1">
                  <a:solidFill>
                    <a:prstClr val="black"/>
                  </a:solidFill>
                </a:rPr>
                <a:t>Hazor</a:t>
              </a:r>
              <a:r>
                <a:rPr lang="en-US" sz="1200" dirty="0">
                  <a:solidFill>
                    <a:prstClr val="black"/>
                  </a:solidFill>
                </a:rPr>
                <a:t> </a:t>
              </a:r>
            </a:p>
            <a:p>
              <a:r>
                <a:rPr lang="en-US" sz="1200" dirty="0">
                  <a:solidFill>
                    <a:prstClr val="black"/>
                  </a:solidFill>
                </a:rPr>
                <a:t>&amp; </a:t>
              </a:r>
              <a:r>
                <a:rPr lang="en-US" sz="1200" dirty="0" err="1">
                  <a:solidFill>
                    <a:prstClr val="black"/>
                  </a:solidFill>
                </a:rPr>
                <a:t>Sisera</a:t>
              </a:r>
              <a:endParaRPr lang="en-US" sz="1200" dirty="0">
                <a:solidFill>
                  <a:prstClr val="black"/>
                </a:solidFill>
              </a:endParaRPr>
            </a:p>
          </p:txBody>
        </p:sp>
        <p:sp>
          <p:nvSpPr>
            <p:cNvPr id="15" name="Rectangle 14"/>
            <p:cNvSpPr/>
            <p:nvPr/>
          </p:nvSpPr>
          <p:spPr>
            <a:xfrm>
              <a:off x="6921171" y="2019227"/>
              <a:ext cx="418704" cy="369333"/>
            </a:xfrm>
            <a:prstGeom prst="rect">
              <a:avLst/>
            </a:prstGeom>
          </p:spPr>
          <p:txBody>
            <a:bodyPr wrap="none">
              <a:spAutoFit/>
            </a:bodyPr>
            <a:lstStyle/>
            <a:p>
              <a:r>
                <a:rPr lang="en-US" dirty="0">
                  <a:solidFill>
                    <a:prstClr val="black"/>
                  </a:solidFill>
                </a:rPr>
                <a:t>40</a:t>
              </a:r>
            </a:p>
          </p:txBody>
        </p:sp>
        <p:sp>
          <p:nvSpPr>
            <p:cNvPr id="16" name="TextBox 15"/>
            <p:cNvSpPr txBox="1"/>
            <p:nvPr/>
          </p:nvSpPr>
          <p:spPr>
            <a:xfrm>
              <a:off x="4448174" y="1962840"/>
              <a:ext cx="1352551" cy="461666"/>
            </a:xfrm>
            <a:prstGeom prst="rect">
              <a:avLst/>
            </a:prstGeom>
            <a:noFill/>
          </p:spPr>
          <p:txBody>
            <a:bodyPr wrap="square" rtlCol="0">
              <a:spAutoFit/>
            </a:bodyPr>
            <a:lstStyle/>
            <a:p>
              <a:r>
                <a:rPr lang="en-US" sz="1200" dirty="0">
                  <a:solidFill>
                    <a:prstClr val="black"/>
                  </a:solidFill>
                </a:rPr>
                <a:t>Bethel-Ephraim /</a:t>
              </a:r>
              <a:r>
                <a:rPr lang="en-US" sz="1200" dirty="0" err="1">
                  <a:solidFill>
                    <a:prstClr val="black"/>
                  </a:solidFill>
                </a:rPr>
                <a:t>Kedesh</a:t>
              </a:r>
              <a:r>
                <a:rPr lang="en-US" sz="1200" dirty="0">
                  <a:solidFill>
                    <a:prstClr val="black"/>
                  </a:solidFill>
                </a:rPr>
                <a:t>-Naphtali</a:t>
              </a:r>
            </a:p>
          </p:txBody>
        </p:sp>
        <p:sp>
          <p:nvSpPr>
            <p:cNvPr id="17" name="TextBox 16"/>
            <p:cNvSpPr txBox="1"/>
            <p:nvPr/>
          </p:nvSpPr>
          <p:spPr>
            <a:xfrm>
              <a:off x="7487317" y="1996361"/>
              <a:ext cx="1297042" cy="400111"/>
            </a:xfrm>
            <a:prstGeom prst="rect">
              <a:avLst/>
            </a:prstGeom>
            <a:noFill/>
          </p:spPr>
          <p:txBody>
            <a:bodyPr wrap="square" rtlCol="0">
              <a:spAutoFit/>
            </a:bodyPr>
            <a:lstStyle/>
            <a:p>
              <a:r>
                <a:rPr lang="en-US" sz="1000" dirty="0">
                  <a:solidFill>
                    <a:prstClr val="black"/>
                  </a:solidFill>
                </a:rPr>
                <a:t>900 iron chariots</a:t>
              </a:r>
            </a:p>
            <a:p>
              <a:r>
                <a:rPr lang="en-US" sz="1000" dirty="0">
                  <a:solidFill>
                    <a:prstClr val="black"/>
                  </a:solidFill>
                </a:rPr>
                <a:t>Death by woman</a:t>
              </a:r>
            </a:p>
          </p:txBody>
        </p:sp>
      </p:grpSp>
      <p:grpSp>
        <p:nvGrpSpPr>
          <p:cNvPr id="18" name="Group 17"/>
          <p:cNvGrpSpPr/>
          <p:nvPr/>
        </p:nvGrpSpPr>
        <p:grpSpPr>
          <a:xfrm>
            <a:off x="5679084" y="1624813"/>
            <a:ext cx="3095750" cy="400110"/>
            <a:chOff x="5679084" y="1624813"/>
            <a:chExt cx="3095750" cy="400110"/>
          </a:xfrm>
        </p:grpSpPr>
        <p:sp>
          <p:nvSpPr>
            <p:cNvPr id="13" name="Rectangle 12"/>
            <p:cNvSpPr/>
            <p:nvPr/>
          </p:nvSpPr>
          <p:spPr>
            <a:xfrm>
              <a:off x="5679084" y="1714417"/>
              <a:ext cx="902691" cy="276999"/>
            </a:xfrm>
            <a:prstGeom prst="rect">
              <a:avLst/>
            </a:prstGeom>
          </p:spPr>
          <p:txBody>
            <a:bodyPr wrap="square">
              <a:spAutoFit/>
            </a:bodyPr>
            <a:lstStyle/>
            <a:p>
              <a:r>
                <a:rPr lang="en-US" sz="1200" dirty="0">
                  <a:solidFill>
                    <a:prstClr val="black"/>
                  </a:solidFill>
                </a:rPr>
                <a:t>Philistines</a:t>
              </a:r>
            </a:p>
          </p:txBody>
        </p:sp>
        <p:sp>
          <p:nvSpPr>
            <p:cNvPr id="19" name="TextBox 18"/>
            <p:cNvSpPr txBox="1"/>
            <p:nvPr/>
          </p:nvSpPr>
          <p:spPr>
            <a:xfrm>
              <a:off x="7477792" y="1624813"/>
              <a:ext cx="1297042" cy="400110"/>
            </a:xfrm>
            <a:prstGeom prst="rect">
              <a:avLst/>
            </a:prstGeom>
            <a:noFill/>
          </p:spPr>
          <p:txBody>
            <a:bodyPr wrap="square" rtlCol="0">
              <a:spAutoFit/>
            </a:bodyPr>
            <a:lstStyle/>
            <a:p>
              <a:r>
                <a:rPr lang="en-US" sz="1000" dirty="0">
                  <a:solidFill>
                    <a:prstClr val="black"/>
                  </a:solidFill>
                </a:rPr>
                <a:t>Kills 600 Philistines with Ox Prod</a:t>
              </a:r>
            </a:p>
          </p:txBody>
        </p:sp>
      </p:grpSp>
      <p:grpSp>
        <p:nvGrpSpPr>
          <p:cNvPr id="21" name="Group 20"/>
          <p:cNvGrpSpPr/>
          <p:nvPr/>
        </p:nvGrpSpPr>
        <p:grpSpPr>
          <a:xfrm>
            <a:off x="4448198" y="2295904"/>
            <a:ext cx="4336185" cy="479798"/>
            <a:chOff x="4448174" y="1916673"/>
            <a:chExt cx="4336185" cy="479798"/>
          </a:xfrm>
        </p:grpSpPr>
        <p:sp>
          <p:nvSpPr>
            <p:cNvPr id="22" name="Rectangle 21"/>
            <p:cNvSpPr/>
            <p:nvPr/>
          </p:nvSpPr>
          <p:spPr>
            <a:xfrm>
              <a:off x="5629153" y="1916673"/>
              <a:ext cx="1263091" cy="461665"/>
            </a:xfrm>
            <a:prstGeom prst="rect">
              <a:avLst/>
            </a:prstGeom>
          </p:spPr>
          <p:txBody>
            <a:bodyPr wrap="square">
              <a:spAutoFit/>
            </a:bodyPr>
            <a:lstStyle/>
            <a:p>
              <a:r>
                <a:rPr lang="en-US" sz="1200" dirty="0" err="1">
                  <a:solidFill>
                    <a:prstClr val="black"/>
                  </a:solidFill>
                </a:rPr>
                <a:t>Midainites</a:t>
              </a:r>
              <a:r>
                <a:rPr lang="en-US" sz="1200" dirty="0">
                  <a:solidFill>
                    <a:prstClr val="black"/>
                  </a:solidFill>
                </a:rPr>
                <a:t>, Amalekites, East</a:t>
              </a:r>
            </a:p>
          </p:txBody>
        </p:sp>
        <p:sp>
          <p:nvSpPr>
            <p:cNvPr id="23" name="Rectangle 22"/>
            <p:cNvSpPr/>
            <p:nvPr/>
          </p:nvSpPr>
          <p:spPr>
            <a:xfrm>
              <a:off x="6921171" y="2019227"/>
              <a:ext cx="418704" cy="369332"/>
            </a:xfrm>
            <a:prstGeom prst="rect">
              <a:avLst/>
            </a:prstGeom>
          </p:spPr>
          <p:txBody>
            <a:bodyPr wrap="none">
              <a:spAutoFit/>
            </a:bodyPr>
            <a:lstStyle/>
            <a:p>
              <a:r>
                <a:rPr lang="en-US" dirty="0">
                  <a:solidFill>
                    <a:prstClr val="black"/>
                  </a:solidFill>
                </a:rPr>
                <a:t>40</a:t>
              </a:r>
            </a:p>
          </p:txBody>
        </p:sp>
        <p:sp>
          <p:nvSpPr>
            <p:cNvPr id="24" name="TextBox 23"/>
            <p:cNvSpPr txBox="1"/>
            <p:nvPr/>
          </p:nvSpPr>
          <p:spPr>
            <a:xfrm>
              <a:off x="4448174" y="1962841"/>
              <a:ext cx="1352551" cy="276999"/>
            </a:xfrm>
            <a:prstGeom prst="rect">
              <a:avLst/>
            </a:prstGeom>
            <a:noFill/>
          </p:spPr>
          <p:txBody>
            <a:bodyPr wrap="square" rtlCol="0">
              <a:spAutoFit/>
            </a:bodyPr>
            <a:lstStyle/>
            <a:p>
              <a:r>
                <a:rPr lang="en-US" sz="1200" dirty="0">
                  <a:solidFill>
                    <a:prstClr val="black"/>
                  </a:solidFill>
                </a:rPr>
                <a:t>Oprah/Manasseh</a:t>
              </a:r>
            </a:p>
          </p:txBody>
        </p:sp>
        <p:sp>
          <p:nvSpPr>
            <p:cNvPr id="25" name="TextBox 24"/>
            <p:cNvSpPr txBox="1"/>
            <p:nvPr/>
          </p:nvSpPr>
          <p:spPr>
            <a:xfrm>
              <a:off x="7487317" y="1996361"/>
              <a:ext cx="1297042" cy="400110"/>
            </a:xfrm>
            <a:prstGeom prst="rect">
              <a:avLst/>
            </a:prstGeom>
            <a:noFill/>
          </p:spPr>
          <p:txBody>
            <a:bodyPr wrap="square" rtlCol="0">
              <a:spAutoFit/>
            </a:bodyPr>
            <a:lstStyle/>
            <a:p>
              <a:r>
                <a:rPr lang="en-US" sz="1000" dirty="0">
                  <a:solidFill>
                    <a:prstClr val="black"/>
                  </a:solidFill>
                </a:rPr>
                <a:t>From 32000 to 300 </a:t>
              </a:r>
              <a:r>
                <a:rPr lang="en-US" sz="1000" dirty="0" smtClean="0">
                  <a:solidFill>
                    <a:prstClr val="black"/>
                  </a:solidFill>
                </a:rPr>
                <a:t>men, signs</a:t>
              </a:r>
              <a:endParaRPr lang="en-US" sz="1000" dirty="0">
                <a:solidFill>
                  <a:prstClr val="black"/>
                </a:solidFill>
              </a:endParaRPr>
            </a:p>
          </p:txBody>
        </p:sp>
      </p:grpSp>
      <p:grpSp>
        <p:nvGrpSpPr>
          <p:cNvPr id="26" name="Group 25"/>
          <p:cNvGrpSpPr/>
          <p:nvPr/>
        </p:nvGrpSpPr>
        <p:grpSpPr>
          <a:xfrm>
            <a:off x="4441107" y="2671610"/>
            <a:ext cx="4336185" cy="471886"/>
            <a:chOff x="4448174" y="1916673"/>
            <a:chExt cx="4336185" cy="471886"/>
          </a:xfrm>
        </p:grpSpPr>
        <p:sp>
          <p:nvSpPr>
            <p:cNvPr id="27" name="Rectangle 26"/>
            <p:cNvSpPr/>
            <p:nvPr/>
          </p:nvSpPr>
          <p:spPr>
            <a:xfrm>
              <a:off x="5629153" y="1916673"/>
              <a:ext cx="1263091" cy="276999"/>
            </a:xfrm>
            <a:prstGeom prst="rect">
              <a:avLst/>
            </a:prstGeom>
          </p:spPr>
          <p:txBody>
            <a:bodyPr wrap="square">
              <a:spAutoFit/>
            </a:bodyPr>
            <a:lstStyle/>
            <a:p>
              <a:r>
                <a:rPr lang="en-US" sz="1200" dirty="0" smtClean="0">
                  <a:solidFill>
                    <a:prstClr val="black"/>
                  </a:solidFill>
                </a:rPr>
                <a:t>Civil war</a:t>
              </a:r>
              <a:endParaRPr lang="en-US" sz="1200" dirty="0">
                <a:solidFill>
                  <a:prstClr val="black"/>
                </a:solidFill>
              </a:endParaRPr>
            </a:p>
          </p:txBody>
        </p:sp>
        <p:sp>
          <p:nvSpPr>
            <p:cNvPr id="28" name="Rectangle 27"/>
            <p:cNvSpPr/>
            <p:nvPr/>
          </p:nvSpPr>
          <p:spPr>
            <a:xfrm>
              <a:off x="6921171" y="2019227"/>
              <a:ext cx="184731" cy="369332"/>
            </a:xfrm>
            <a:prstGeom prst="rect">
              <a:avLst/>
            </a:prstGeom>
          </p:spPr>
          <p:txBody>
            <a:bodyPr wrap="none">
              <a:spAutoFit/>
            </a:bodyPr>
            <a:lstStyle/>
            <a:p>
              <a:endParaRPr lang="en-US" dirty="0">
                <a:solidFill>
                  <a:prstClr val="black"/>
                </a:solidFill>
              </a:endParaRPr>
            </a:p>
          </p:txBody>
        </p:sp>
        <p:sp>
          <p:nvSpPr>
            <p:cNvPr id="29" name="TextBox 28"/>
            <p:cNvSpPr txBox="1"/>
            <p:nvPr/>
          </p:nvSpPr>
          <p:spPr>
            <a:xfrm>
              <a:off x="4448174" y="1920309"/>
              <a:ext cx="1352551" cy="461665"/>
            </a:xfrm>
            <a:prstGeom prst="rect">
              <a:avLst/>
            </a:prstGeom>
            <a:noFill/>
          </p:spPr>
          <p:txBody>
            <a:bodyPr wrap="square" rtlCol="0">
              <a:spAutoFit/>
            </a:bodyPr>
            <a:lstStyle/>
            <a:p>
              <a:r>
                <a:rPr lang="en-US" sz="1200" dirty="0" smtClean="0">
                  <a:solidFill>
                    <a:prstClr val="black"/>
                  </a:solidFill>
                </a:rPr>
                <a:t>Shechem</a:t>
              </a:r>
            </a:p>
            <a:p>
              <a:r>
                <a:rPr lang="en-US" sz="1200" dirty="0" smtClean="0">
                  <a:solidFill>
                    <a:prstClr val="black"/>
                  </a:solidFill>
                </a:rPr>
                <a:t>/Manasseh</a:t>
              </a:r>
              <a:endParaRPr lang="en-US" sz="1200" dirty="0">
                <a:solidFill>
                  <a:prstClr val="black"/>
                </a:solidFill>
              </a:endParaRPr>
            </a:p>
          </p:txBody>
        </p:sp>
        <p:sp>
          <p:nvSpPr>
            <p:cNvPr id="30" name="TextBox 29"/>
            <p:cNvSpPr txBox="1"/>
            <p:nvPr/>
          </p:nvSpPr>
          <p:spPr>
            <a:xfrm>
              <a:off x="7487317" y="1996361"/>
              <a:ext cx="1297042" cy="246221"/>
            </a:xfrm>
            <a:prstGeom prst="rect">
              <a:avLst/>
            </a:prstGeom>
            <a:noFill/>
          </p:spPr>
          <p:txBody>
            <a:bodyPr wrap="square" rtlCol="0">
              <a:spAutoFit/>
            </a:bodyPr>
            <a:lstStyle/>
            <a:p>
              <a:r>
                <a:rPr lang="en-US" sz="1000" dirty="0" smtClean="0">
                  <a:solidFill>
                    <a:prstClr val="black"/>
                  </a:solidFill>
                </a:rPr>
                <a:t>Parable of the trees</a:t>
              </a:r>
              <a:endParaRPr lang="en-US" sz="1000" dirty="0">
                <a:solidFill>
                  <a:prstClr val="black"/>
                </a:solidFill>
              </a:endParaRPr>
            </a:p>
          </p:txBody>
        </p:sp>
      </p:grpSp>
      <p:grpSp>
        <p:nvGrpSpPr>
          <p:cNvPr id="41" name="Group 40"/>
          <p:cNvGrpSpPr/>
          <p:nvPr/>
        </p:nvGrpSpPr>
        <p:grpSpPr>
          <a:xfrm>
            <a:off x="4506133" y="2983753"/>
            <a:ext cx="4336185" cy="507833"/>
            <a:chOff x="4448174" y="1916673"/>
            <a:chExt cx="4336185" cy="507833"/>
          </a:xfrm>
        </p:grpSpPr>
        <p:sp>
          <p:nvSpPr>
            <p:cNvPr id="42" name="Rectangle 41"/>
            <p:cNvSpPr/>
            <p:nvPr/>
          </p:nvSpPr>
          <p:spPr>
            <a:xfrm>
              <a:off x="5629153" y="1916673"/>
              <a:ext cx="1263091" cy="276999"/>
            </a:xfrm>
            <a:prstGeom prst="rect">
              <a:avLst/>
            </a:prstGeom>
          </p:spPr>
          <p:txBody>
            <a:bodyPr wrap="square">
              <a:spAutoFit/>
            </a:bodyPr>
            <a:lstStyle/>
            <a:p>
              <a:endParaRPr lang="en-US" sz="1200" dirty="0">
                <a:solidFill>
                  <a:prstClr val="black"/>
                </a:solidFill>
              </a:endParaRPr>
            </a:p>
          </p:txBody>
        </p:sp>
        <p:sp>
          <p:nvSpPr>
            <p:cNvPr id="43" name="Rectangle 42"/>
            <p:cNvSpPr/>
            <p:nvPr/>
          </p:nvSpPr>
          <p:spPr>
            <a:xfrm>
              <a:off x="6921171" y="2019227"/>
              <a:ext cx="418704" cy="369332"/>
            </a:xfrm>
            <a:prstGeom prst="rect">
              <a:avLst/>
            </a:prstGeom>
          </p:spPr>
          <p:txBody>
            <a:bodyPr wrap="none">
              <a:spAutoFit/>
            </a:bodyPr>
            <a:lstStyle/>
            <a:p>
              <a:r>
                <a:rPr lang="en-US" dirty="0" smtClean="0">
                  <a:solidFill>
                    <a:prstClr val="black"/>
                  </a:solidFill>
                </a:rPr>
                <a:t>23</a:t>
              </a:r>
              <a:endParaRPr lang="en-US" dirty="0">
                <a:solidFill>
                  <a:prstClr val="black"/>
                </a:solidFill>
              </a:endParaRPr>
            </a:p>
          </p:txBody>
        </p:sp>
        <p:sp>
          <p:nvSpPr>
            <p:cNvPr id="44" name="TextBox 43"/>
            <p:cNvSpPr txBox="1"/>
            <p:nvPr/>
          </p:nvSpPr>
          <p:spPr>
            <a:xfrm>
              <a:off x="4448174" y="1962841"/>
              <a:ext cx="1352551" cy="461665"/>
            </a:xfrm>
            <a:prstGeom prst="rect">
              <a:avLst/>
            </a:prstGeom>
            <a:noFill/>
          </p:spPr>
          <p:txBody>
            <a:bodyPr wrap="square" rtlCol="0">
              <a:spAutoFit/>
            </a:bodyPr>
            <a:lstStyle/>
            <a:p>
              <a:r>
                <a:rPr lang="en-US" sz="1200" dirty="0" smtClean="0">
                  <a:solidFill>
                    <a:prstClr val="black"/>
                  </a:solidFill>
                </a:rPr>
                <a:t>Ephraim</a:t>
              </a:r>
            </a:p>
            <a:p>
              <a:r>
                <a:rPr lang="en-US" sz="1200" dirty="0" smtClean="0">
                  <a:solidFill>
                    <a:prstClr val="black"/>
                  </a:solidFill>
                </a:rPr>
                <a:t>Issachar</a:t>
              </a:r>
              <a:endParaRPr lang="en-US" sz="1200" dirty="0">
                <a:solidFill>
                  <a:prstClr val="black"/>
                </a:solidFill>
              </a:endParaRPr>
            </a:p>
          </p:txBody>
        </p:sp>
        <p:sp>
          <p:nvSpPr>
            <p:cNvPr id="45" name="TextBox 44"/>
            <p:cNvSpPr txBox="1"/>
            <p:nvPr/>
          </p:nvSpPr>
          <p:spPr>
            <a:xfrm>
              <a:off x="7487317" y="1996361"/>
              <a:ext cx="1297042" cy="246221"/>
            </a:xfrm>
            <a:prstGeom prst="rect">
              <a:avLst/>
            </a:prstGeom>
            <a:noFill/>
          </p:spPr>
          <p:txBody>
            <a:bodyPr wrap="square" rtlCol="0">
              <a:spAutoFit/>
            </a:bodyPr>
            <a:lstStyle/>
            <a:p>
              <a:endParaRPr lang="en-US" sz="1000" dirty="0">
                <a:solidFill>
                  <a:prstClr val="black"/>
                </a:solidFill>
              </a:endParaRPr>
            </a:p>
          </p:txBody>
        </p:sp>
      </p:grpSp>
      <p:grpSp>
        <p:nvGrpSpPr>
          <p:cNvPr id="46" name="Group 45"/>
          <p:cNvGrpSpPr/>
          <p:nvPr/>
        </p:nvGrpSpPr>
        <p:grpSpPr>
          <a:xfrm>
            <a:off x="4441243" y="3349318"/>
            <a:ext cx="4336185" cy="479799"/>
            <a:chOff x="4448174" y="1916673"/>
            <a:chExt cx="4336185" cy="479797"/>
          </a:xfrm>
        </p:grpSpPr>
        <p:sp>
          <p:nvSpPr>
            <p:cNvPr id="47" name="Rectangle 46"/>
            <p:cNvSpPr/>
            <p:nvPr/>
          </p:nvSpPr>
          <p:spPr>
            <a:xfrm>
              <a:off x="5629153" y="1916673"/>
              <a:ext cx="1263091" cy="276998"/>
            </a:xfrm>
            <a:prstGeom prst="rect">
              <a:avLst/>
            </a:prstGeom>
          </p:spPr>
          <p:txBody>
            <a:bodyPr wrap="square">
              <a:spAutoFit/>
            </a:bodyPr>
            <a:lstStyle/>
            <a:p>
              <a:endParaRPr lang="en-US" sz="1200" dirty="0">
                <a:solidFill>
                  <a:prstClr val="black"/>
                </a:solidFill>
              </a:endParaRPr>
            </a:p>
          </p:txBody>
        </p:sp>
        <p:sp>
          <p:nvSpPr>
            <p:cNvPr id="48" name="Rectangle 47"/>
            <p:cNvSpPr/>
            <p:nvPr/>
          </p:nvSpPr>
          <p:spPr>
            <a:xfrm>
              <a:off x="6921171" y="2019227"/>
              <a:ext cx="418704" cy="369331"/>
            </a:xfrm>
            <a:prstGeom prst="rect">
              <a:avLst/>
            </a:prstGeom>
          </p:spPr>
          <p:txBody>
            <a:bodyPr wrap="none">
              <a:spAutoFit/>
            </a:bodyPr>
            <a:lstStyle/>
            <a:p>
              <a:r>
                <a:rPr lang="en-US" dirty="0" smtClean="0">
                  <a:solidFill>
                    <a:prstClr val="black"/>
                  </a:solidFill>
                </a:rPr>
                <a:t>22</a:t>
              </a:r>
              <a:endParaRPr lang="en-US" dirty="0">
                <a:solidFill>
                  <a:prstClr val="black"/>
                </a:solidFill>
              </a:endParaRPr>
            </a:p>
          </p:txBody>
        </p:sp>
        <p:sp>
          <p:nvSpPr>
            <p:cNvPr id="49" name="TextBox 48"/>
            <p:cNvSpPr txBox="1"/>
            <p:nvPr/>
          </p:nvSpPr>
          <p:spPr>
            <a:xfrm>
              <a:off x="4448174" y="2016006"/>
              <a:ext cx="1352551" cy="276998"/>
            </a:xfrm>
            <a:prstGeom prst="rect">
              <a:avLst/>
            </a:prstGeom>
            <a:noFill/>
          </p:spPr>
          <p:txBody>
            <a:bodyPr wrap="square" rtlCol="0">
              <a:spAutoFit/>
            </a:bodyPr>
            <a:lstStyle/>
            <a:p>
              <a:r>
                <a:rPr lang="en-US" sz="1200" dirty="0" smtClean="0">
                  <a:solidFill>
                    <a:prstClr val="black"/>
                  </a:solidFill>
                </a:rPr>
                <a:t>Gilead/Manasseh</a:t>
              </a:r>
              <a:endParaRPr lang="en-US" sz="1200" dirty="0">
                <a:solidFill>
                  <a:prstClr val="black"/>
                </a:solidFill>
              </a:endParaRPr>
            </a:p>
          </p:txBody>
        </p:sp>
        <p:sp>
          <p:nvSpPr>
            <p:cNvPr id="50" name="TextBox 49"/>
            <p:cNvSpPr txBox="1"/>
            <p:nvPr/>
          </p:nvSpPr>
          <p:spPr>
            <a:xfrm>
              <a:off x="7487317" y="1996361"/>
              <a:ext cx="1297042" cy="400109"/>
            </a:xfrm>
            <a:prstGeom prst="rect">
              <a:avLst/>
            </a:prstGeom>
            <a:noFill/>
          </p:spPr>
          <p:txBody>
            <a:bodyPr wrap="square" rtlCol="0">
              <a:spAutoFit/>
            </a:bodyPr>
            <a:lstStyle/>
            <a:p>
              <a:r>
                <a:rPr lang="en-US" sz="1000" dirty="0" smtClean="0">
                  <a:solidFill>
                    <a:prstClr val="black"/>
                  </a:solidFill>
                </a:rPr>
                <a:t>30 sons, donkeys, cities</a:t>
              </a:r>
              <a:endParaRPr lang="en-US" sz="1000" dirty="0">
                <a:solidFill>
                  <a:prstClr val="black"/>
                </a:solidFill>
              </a:endParaRPr>
            </a:p>
          </p:txBody>
        </p:sp>
      </p:grpSp>
      <p:grpSp>
        <p:nvGrpSpPr>
          <p:cNvPr id="56" name="Group 55"/>
          <p:cNvGrpSpPr/>
          <p:nvPr/>
        </p:nvGrpSpPr>
        <p:grpSpPr>
          <a:xfrm>
            <a:off x="4450476" y="3686371"/>
            <a:ext cx="4336185" cy="523220"/>
            <a:chOff x="4448174" y="1867429"/>
            <a:chExt cx="4336185" cy="523220"/>
          </a:xfrm>
        </p:grpSpPr>
        <p:sp>
          <p:nvSpPr>
            <p:cNvPr id="57" name="Rectangle 56"/>
            <p:cNvSpPr/>
            <p:nvPr/>
          </p:nvSpPr>
          <p:spPr>
            <a:xfrm>
              <a:off x="5629153" y="1884869"/>
              <a:ext cx="1263091" cy="461665"/>
            </a:xfrm>
            <a:prstGeom prst="rect">
              <a:avLst/>
            </a:prstGeom>
          </p:spPr>
          <p:txBody>
            <a:bodyPr wrap="square">
              <a:spAutoFit/>
            </a:bodyPr>
            <a:lstStyle/>
            <a:p>
              <a:r>
                <a:rPr lang="en-US" sz="1200" dirty="0" smtClean="0">
                  <a:solidFill>
                    <a:prstClr val="black"/>
                  </a:solidFill>
                </a:rPr>
                <a:t>Philistines &amp;</a:t>
              </a:r>
            </a:p>
            <a:p>
              <a:r>
                <a:rPr lang="en-US" sz="1200" dirty="0" smtClean="0">
                  <a:solidFill>
                    <a:prstClr val="black"/>
                  </a:solidFill>
                </a:rPr>
                <a:t>Ammonites</a:t>
              </a:r>
              <a:endParaRPr lang="en-US" sz="1200" dirty="0">
                <a:solidFill>
                  <a:prstClr val="black"/>
                </a:solidFill>
              </a:endParaRPr>
            </a:p>
          </p:txBody>
        </p:sp>
        <p:sp>
          <p:nvSpPr>
            <p:cNvPr id="58" name="Rectangle 57"/>
            <p:cNvSpPr/>
            <p:nvPr/>
          </p:nvSpPr>
          <p:spPr>
            <a:xfrm>
              <a:off x="6660971" y="1867429"/>
              <a:ext cx="739433" cy="523220"/>
            </a:xfrm>
            <a:prstGeom prst="rect">
              <a:avLst/>
            </a:prstGeom>
          </p:spPr>
          <p:txBody>
            <a:bodyPr wrap="none">
              <a:spAutoFit/>
            </a:bodyPr>
            <a:lstStyle/>
            <a:p>
              <a:r>
                <a:rPr lang="en-US" sz="1400" dirty="0" smtClean="0">
                  <a:solidFill>
                    <a:prstClr val="black"/>
                  </a:solidFill>
                </a:rPr>
                <a:t>Judged </a:t>
              </a:r>
            </a:p>
            <a:p>
              <a:r>
                <a:rPr lang="en-US" sz="1400" dirty="0" smtClean="0">
                  <a:solidFill>
                    <a:prstClr val="black"/>
                  </a:solidFill>
                </a:rPr>
                <a:t>6 </a:t>
              </a:r>
              <a:r>
                <a:rPr lang="en-US" sz="1400" dirty="0" err="1" smtClean="0">
                  <a:solidFill>
                    <a:prstClr val="black"/>
                  </a:solidFill>
                </a:rPr>
                <a:t>yrs</a:t>
              </a:r>
              <a:endParaRPr lang="en-US" sz="1400" dirty="0">
                <a:solidFill>
                  <a:prstClr val="black"/>
                </a:solidFill>
              </a:endParaRPr>
            </a:p>
          </p:txBody>
        </p:sp>
        <p:sp>
          <p:nvSpPr>
            <p:cNvPr id="59" name="TextBox 58"/>
            <p:cNvSpPr txBox="1"/>
            <p:nvPr/>
          </p:nvSpPr>
          <p:spPr>
            <a:xfrm>
              <a:off x="4448174" y="1962841"/>
              <a:ext cx="1352551" cy="276999"/>
            </a:xfrm>
            <a:prstGeom prst="rect">
              <a:avLst/>
            </a:prstGeom>
            <a:noFill/>
          </p:spPr>
          <p:txBody>
            <a:bodyPr wrap="square" rtlCol="0">
              <a:spAutoFit/>
            </a:bodyPr>
            <a:lstStyle/>
            <a:p>
              <a:r>
                <a:rPr lang="en-US" sz="1200" dirty="0">
                  <a:solidFill>
                    <a:prstClr val="black"/>
                  </a:solidFill>
                </a:rPr>
                <a:t>Gilead/Manasseh</a:t>
              </a:r>
            </a:p>
          </p:txBody>
        </p:sp>
        <p:sp>
          <p:nvSpPr>
            <p:cNvPr id="60" name="TextBox 59"/>
            <p:cNvSpPr txBox="1"/>
            <p:nvPr/>
          </p:nvSpPr>
          <p:spPr>
            <a:xfrm>
              <a:off x="7487317" y="1996361"/>
              <a:ext cx="1297042" cy="246221"/>
            </a:xfrm>
            <a:prstGeom prst="rect">
              <a:avLst/>
            </a:prstGeom>
            <a:noFill/>
          </p:spPr>
          <p:txBody>
            <a:bodyPr wrap="square" rtlCol="0">
              <a:spAutoFit/>
            </a:bodyPr>
            <a:lstStyle/>
            <a:p>
              <a:r>
                <a:rPr lang="en-US" sz="1000" dirty="0" smtClean="0">
                  <a:solidFill>
                    <a:prstClr val="black"/>
                  </a:solidFill>
                </a:rPr>
                <a:t>Rash/Tragic vow</a:t>
              </a:r>
              <a:endParaRPr lang="en-US" sz="1000" dirty="0">
                <a:solidFill>
                  <a:prstClr val="black"/>
                </a:solidFill>
              </a:endParaRPr>
            </a:p>
          </p:txBody>
        </p:sp>
      </p:grpSp>
      <p:grpSp>
        <p:nvGrpSpPr>
          <p:cNvPr id="61" name="Group 60"/>
          <p:cNvGrpSpPr/>
          <p:nvPr/>
        </p:nvGrpSpPr>
        <p:grpSpPr>
          <a:xfrm>
            <a:off x="4506133" y="4090122"/>
            <a:ext cx="4280528" cy="412421"/>
            <a:chOff x="4448174" y="1884869"/>
            <a:chExt cx="4280528" cy="412421"/>
          </a:xfrm>
        </p:grpSpPr>
        <p:sp>
          <p:nvSpPr>
            <p:cNvPr id="62" name="Rectangle 61"/>
            <p:cNvSpPr/>
            <p:nvPr/>
          </p:nvSpPr>
          <p:spPr>
            <a:xfrm>
              <a:off x="5629153" y="1884869"/>
              <a:ext cx="1263091" cy="276999"/>
            </a:xfrm>
            <a:prstGeom prst="rect">
              <a:avLst/>
            </a:prstGeom>
          </p:spPr>
          <p:txBody>
            <a:bodyPr wrap="square">
              <a:spAutoFit/>
            </a:bodyPr>
            <a:lstStyle/>
            <a:p>
              <a:endParaRPr lang="en-US" sz="1200" dirty="0">
                <a:solidFill>
                  <a:prstClr val="black"/>
                </a:solidFill>
              </a:endParaRPr>
            </a:p>
          </p:txBody>
        </p:sp>
        <p:sp>
          <p:nvSpPr>
            <p:cNvPr id="63" name="Rectangle 62"/>
            <p:cNvSpPr/>
            <p:nvPr/>
          </p:nvSpPr>
          <p:spPr>
            <a:xfrm>
              <a:off x="6523816" y="1913400"/>
              <a:ext cx="934117" cy="276999"/>
            </a:xfrm>
            <a:prstGeom prst="rect">
              <a:avLst/>
            </a:prstGeom>
          </p:spPr>
          <p:txBody>
            <a:bodyPr wrap="square">
              <a:spAutoFit/>
            </a:bodyPr>
            <a:lstStyle/>
            <a:p>
              <a:r>
                <a:rPr lang="en-US" sz="1200" dirty="0" smtClean="0">
                  <a:solidFill>
                    <a:prstClr val="black"/>
                  </a:solidFill>
                </a:rPr>
                <a:t>Judged 7yrs</a:t>
              </a:r>
              <a:endParaRPr lang="en-US" sz="1200" dirty="0">
                <a:solidFill>
                  <a:prstClr val="black"/>
                </a:solidFill>
              </a:endParaRPr>
            </a:p>
          </p:txBody>
        </p:sp>
        <p:sp>
          <p:nvSpPr>
            <p:cNvPr id="64" name="TextBox 63"/>
            <p:cNvSpPr txBox="1"/>
            <p:nvPr/>
          </p:nvSpPr>
          <p:spPr>
            <a:xfrm>
              <a:off x="4448174" y="1962841"/>
              <a:ext cx="1352551" cy="276999"/>
            </a:xfrm>
            <a:prstGeom prst="rect">
              <a:avLst/>
            </a:prstGeom>
            <a:noFill/>
          </p:spPr>
          <p:txBody>
            <a:bodyPr wrap="square" rtlCol="0">
              <a:spAutoFit/>
            </a:bodyPr>
            <a:lstStyle/>
            <a:p>
              <a:r>
                <a:rPr lang="en-US" sz="1200" dirty="0" smtClean="0">
                  <a:solidFill>
                    <a:prstClr val="black"/>
                  </a:solidFill>
                </a:rPr>
                <a:t>Bethlehem/Judah</a:t>
              </a:r>
              <a:endParaRPr lang="en-US" sz="1200" dirty="0">
                <a:solidFill>
                  <a:prstClr val="black"/>
                </a:solidFill>
              </a:endParaRPr>
            </a:p>
          </p:txBody>
        </p:sp>
        <p:sp>
          <p:nvSpPr>
            <p:cNvPr id="65" name="TextBox 64"/>
            <p:cNvSpPr txBox="1"/>
            <p:nvPr/>
          </p:nvSpPr>
          <p:spPr>
            <a:xfrm>
              <a:off x="7431660" y="1897180"/>
              <a:ext cx="1297042" cy="400110"/>
            </a:xfrm>
            <a:prstGeom prst="rect">
              <a:avLst/>
            </a:prstGeom>
            <a:noFill/>
          </p:spPr>
          <p:txBody>
            <a:bodyPr wrap="square" rtlCol="0">
              <a:spAutoFit/>
            </a:bodyPr>
            <a:lstStyle/>
            <a:p>
              <a:r>
                <a:rPr lang="en-US" sz="1000" dirty="0" smtClean="0">
                  <a:solidFill>
                    <a:prstClr val="black"/>
                  </a:solidFill>
                </a:rPr>
                <a:t>30 sons + </a:t>
              </a:r>
            </a:p>
            <a:p>
              <a:r>
                <a:rPr lang="en-US" sz="1000" dirty="0" smtClean="0">
                  <a:solidFill>
                    <a:prstClr val="black"/>
                  </a:solidFill>
                </a:rPr>
                <a:t>30 daughters</a:t>
              </a:r>
              <a:endParaRPr lang="en-US" sz="1000" dirty="0">
                <a:solidFill>
                  <a:prstClr val="black"/>
                </a:solidFill>
              </a:endParaRPr>
            </a:p>
          </p:txBody>
        </p:sp>
      </p:grpSp>
      <p:grpSp>
        <p:nvGrpSpPr>
          <p:cNvPr id="66" name="Group 65"/>
          <p:cNvGrpSpPr/>
          <p:nvPr/>
        </p:nvGrpSpPr>
        <p:grpSpPr>
          <a:xfrm>
            <a:off x="4506133" y="4442113"/>
            <a:ext cx="4280528" cy="372411"/>
            <a:chOff x="4448174" y="1867429"/>
            <a:chExt cx="4280528" cy="372411"/>
          </a:xfrm>
        </p:grpSpPr>
        <p:sp>
          <p:nvSpPr>
            <p:cNvPr id="67" name="Rectangle 66"/>
            <p:cNvSpPr/>
            <p:nvPr/>
          </p:nvSpPr>
          <p:spPr>
            <a:xfrm>
              <a:off x="5629153" y="1884869"/>
              <a:ext cx="1263091" cy="276999"/>
            </a:xfrm>
            <a:prstGeom prst="rect">
              <a:avLst/>
            </a:prstGeom>
          </p:spPr>
          <p:txBody>
            <a:bodyPr wrap="square">
              <a:spAutoFit/>
            </a:bodyPr>
            <a:lstStyle/>
            <a:p>
              <a:endParaRPr lang="en-US" sz="1200" dirty="0">
                <a:solidFill>
                  <a:prstClr val="black"/>
                </a:solidFill>
              </a:endParaRPr>
            </a:p>
          </p:txBody>
        </p:sp>
        <p:sp>
          <p:nvSpPr>
            <p:cNvPr id="68" name="Rectangle 67"/>
            <p:cNvSpPr/>
            <p:nvPr/>
          </p:nvSpPr>
          <p:spPr>
            <a:xfrm>
              <a:off x="6499963" y="1867429"/>
              <a:ext cx="1035575" cy="276999"/>
            </a:xfrm>
            <a:prstGeom prst="rect">
              <a:avLst/>
            </a:prstGeom>
          </p:spPr>
          <p:txBody>
            <a:bodyPr wrap="square">
              <a:spAutoFit/>
            </a:bodyPr>
            <a:lstStyle/>
            <a:p>
              <a:r>
                <a:rPr lang="en-US" sz="1200" dirty="0" smtClean="0">
                  <a:solidFill>
                    <a:prstClr val="black"/>
                  </a:solidFill>
                </a:rPr>
                <a:t>Judged 10yrs</a:t>
              </a:r>
              <a:endParaRPr lang="en-US" sz="1200" dirty="0">
                <a:solidFill>
                  <a:prstClr val="black"/>
                </a:solidFill>
              </a:endParaRPr>
            </a:p>
          </p:txBody>
        </p:sp>
        <p:sp>
          <p:nvSpPr>
            <p:cNvPr id="69" name="TextBox 68"/>
            <p:cNvSpPr txBox="1"/>
            <p:nvPr/>
          </p:nvSpPr>
          <p:spPr>
            <a:xfrm>
              <a:off x="4448174" y="1962841"/>
              <a:ext cx="1352551" cy="276999"/>
            </a:xfrm>
            <a:prstGeom prst="rect">
              <a:avLst/>
            </a:prstGeom>
            <a:noFill/>
          </p:spPr>
          <p:txBody>
            <a:bodyPr wrap="square" rtlCol="0">
              <a:spAutoFit/>
            </a:bodyPr>
            <a:lstStyle/>
            <a:p>
              <a:r>
                <a:rPr lang="en-US" sz="1200" dirty="0" err="1" smtClean="0">
                  <a:solidFill>
                    <a:prstClr val="black"/>
                  </a:solidFill>
                </a:rPr>
                <a:t>Aijalon</a:t>
              </a:r>
              <a:r>
                <a:rPr lang="en-US" sz="1200" dirty="0" smtClean="0">
                  <a:solidFill>
                    <a:prstClr val="black"/>
                  </a:solidFill>
                </a:rPr>
                <a:t>/Zebulun</a:t>
              </a:r>
              <a:endParaRPr lang="en-US" sz="1200" dirty="0">
                <a:solidFill>
                  <a:prstClr val="black"/>
                </a:solidFill>
              </a:endParaRPr>
            </a:p>
          </p:txBody>
        </p:sp>
        <p:sp>
          <p:nvSpPr>
            <p:cNvPr id="70" name="TextBox 69"/>
            <p:cNvSpPr txBox="1"/>
            <p:nvPr/>
          </p:nvSpPr>
          <p:spPr>
            <a:xfrm>
              <a:off x="7431660" y="1897180"/>
              <a:ext cx="1297042" cy="246221"/>
            </a:xfrm>
            <a:prstGeom prst="rect">
              <a:avLst/>
            </a:prstGeom>
            <a:noFill/>
          </p:spPr>
          <p:txBody>
            <a:bodyPr wrap="square" rtlCol="0">
              <a:spAutoFit/>
            </a:bodyPr>
            <a:lstStyle/>
            <a:p>
              <a:endParaRPr lang="en-US" sz="1000" dirty="0">
                <a:solidFill>
                  <a:prstClr val="black"/>
                </a:solidFill>
              </a:endParaRPr>
            </a:p>
          </p:txBody>
        </p:sp>
      </p:grpSp>
      <p:grpSp>
        <p:nvGrpSpPr>
          <p:cNvPr id="71" name="Group 70"/>
          <p:cNvGrpSpPr/>
          <p:nvPr/>
        </p:nvGrpSpPr>
        <p:grpSpPr>
          <a:xfrm>
            <a:off x="4419857" y="4779785"/>
            <a:ext cx="4374755" cy="400110"/>
            <a:chOff x="4448174" y="1865376"/>
            <a:chExt cx="4257314" cy="400110"/>
          </a:xfrm>
        </p:grpSpPr>
        <p:sp>
          <p:nvSpPr>
            <p:cNvPr id="72" name="Rectangle 71"/>
            <p:cNvSpPr/>
            <p:nvPr/>
          </p:nvSpPr>
          <p:spPr>
            <a:xfrm>
              <a:off x="5629153" y="1884869"/>
              <a:ext cx="1263091" cy="276999"/>
            </a:xfrm>
            <a:prstGeom prst="rect">
              <a:avLst/>
            </a:prstGeom>
          </p:spPr>
          <p:txBody>
            <a:bodyPr wrap="square">
              <a:spAutoFit/>
            </a:bodyPr>
            <a:lstStyle/>
            <a:p>
              <a:endParaRPr lang="en-US" sz="1200" dirty="0">
                <a:solidFill>
                  <a:prstClr val="black"/>
                </a:solidFill>
              </a:endParaRPr>
            </a:p>
          </p:txBody>
        </p:sp>
        <p:sp>
          <p:nvSpPr>
            <p:cNvPr id="73" name="Rectangle 72"/>
            <p:cNvSpPr/>
            <p:nvPr/>
          </p:nvSpPr>
          <p:spPr>
            <a:xfrm>
              <a:off x="6587424" y="1913400"/>
              <a:ext cx="934117" cy="276999"/>
            </a:xfrm>
            <a:prstGeom prst="rect">
              <a:avLst/>
            </a:prstGeom>
          </p:spPr>
          <p:txBody>
            <a:bodyPr wrap="square">
              <a:spAutoFit/>
            </a:bodyPr>
            <a:lstStyle/>
            <a:p>
              <a:r>
                <a:rPr lang="en-US" sz="1200" dirty="0" smtClean="0">
                  <a:solidFill>
                    <a:prstClr val="black"/>
                  </a:solidFill>
                </a:rPr>
                <a:t>Judged 8yrs</a:t>
              </a:r>
              <a:endParaRPr lang="en-US" sz="1200" dirty="0">
                <a:solidFill>
                  <a:prstClr val="black"/>
                </a:solidFill>
              </a:endParaRPr>
            </a:p>
          </p:txBody>
        </p:sp>
        <p:sp>
          <p:nvSpPr>
            <p:cNvPr id="74" name="TextBox 73"/>
            <p:cNvSpPr txBox="1"/>
            <p:nvPr/>
          </p:nvSpPr>
          <p:spPr>
            <a:xfrm>
              <a:off x="4448174" y="1962841"/>
              <a:ext cx="1352551" cy="276999"/>
            </a:xfrm>
            <a:prstGeom prst="rect">
              <a:avLst/>
            </a:prstGeom>
            <a:noFill/>
          </p:spPr>
          <p:txBody>
            <a:bodyPr wrap="square" rtlCol="0">
              <a:spAutoFit/>
            </a:bodyPr>
            <a:lstStyle/>
            <a:p>
              <a:r>
                <a:rPr lang="en-US" sz="1200" dirty="0" err="1" smtClean="0">
                  <a:solidFill>
                    <a:prstClr val="black"/>
                  </a:solidFill>
                </a:rPr>
                <a:t>Pirathon</a:t>
              </a:r>
              <a:r>
                <a:rPr lang="en-US" sz="1200" dirty="0" smtClean="0">
                  <a:solidFill>
                    <a:prstClr val="black"/>
                  </a:solidFill>
                </a:rPr>
                <a:t>/Ephraim</a:t>
              </a:r>
              <a:endParaRPr lang="en-US" sz="1200" dirty="0">
                <a:solidFill>
                  <a:prstClr val="black"/>
                </a:solidFill>
              </a:endParaRPr>
            </a:p>
          </p:txBody>
        </p:sp>
        <p:sp>
          <p:nvSpPr>
            <p:cNvPr id="75" name="TextBox 74"/>
            <p:cNvSpPr txBox="1"/>
            <p:nvPr/>
          </p:nvSpPr>
          <p:spPr>
            <a:xfrm>
              <a:off x="7408446" y="1865376"/>
              <a:ext cx="1297042" cy="400110"/>
            </a:xfrm>
            <a:prstGeom prst="rect">
              <a:avLst/>
            </a:prstGeom>
            <a:noFill/>
          </p:spPr>
          <p:txBody>
            <a:bodyPr wrap="square" rtlCol="0">
              <a:spAutoFit/>
            </a:bodyPr>
            <a:lstStyle/>
            <a:p>
              <a:r>
                <a:rPr lang="en-US" sz="1000" dirty="0" smtClean="0">
                  <a:solidFill>
                    <a:prstClr val="black"/>
                  </a:solidFill>
                </a:rPr>
                <a:t>40 sons + 30 grandsons w/donkeys</a:t>
              </a:r>
              <a:endParaRPr lang="en-US" sz="1000" dirty="0">
                <a:solidFill>
                  <a:prstClr val="black"/>
                </a:solidFill>
              </a:endParaRPr>
            </a:p>
          </p:txBody>
        </p:sp>
      </p:grpSp>
      <p:grpSp>
        <p:nvGrpSpPr>
          <p:cNvPr id="76" name="Group 75"/>
          <p:cNvGrpSpPr/>
          <p:nvPr/>
        </p:nvGrpSpPr>
        <p:grpSpPr>
          <a:xfrm>
            <a:off x="4458427" y="5122248"/>
            <a:ext cx="4336185" cy="461665"/>
            <a:chOff x="4448174" y="1867429"/>
            <a:chExt cx="4336185" cy="461665"/>
          </a:xfrm>
        </p:grpSpPr>
        <p:sp>
          <p:nvSpPr>
            <p:cNvPr id="77" name="Rectangle 76"/>
            <p:cNvSpPr/>
            <p:nvPr/>
          </p:nvSpPr>
          <p:spPr>
            <a:xfrm>
              <a:off x="5629153" y="1884869"/>
              <a:ext cx="1263091" cy="276999"/>
            </a:xfrm>
            <a:prstGeom prst="rect">
              <a:avLst/>
            </a:prstGeom>
          </p:spPr>
          <p:txBody>
            <a:bodyPr wrap="square">
              <a:spAutoFit/>
            </a:bodyPr>
            <a:lstStyle/>
            <a:p>
              <a:r>
                <a:rPr lang="en-US" sz="1200" dirty="0" smtClean="0">
                  <a:solidFill>
                    <a:prstClr val="black"/>
                  </a:solidFill>
                </a:rPr>
                <a:t>Philistines</a:t>
              </a:r>
              <a:endParaRPr lang="en-US" sz="1200" dirty="0">
                <a:solidFill>
                  <a:prstClr val="black"/>
                </a:solidFill>
              </a:endParaRPr>
            </a:p>
          </p:txBody>
        </p:sp>
        <p:sp>
          <p:nvSpPr>
            <p:cNvPr id="78" name="Rectangle 77"/>
            <p:cNvSpPr/>
            <p:nvPr/>
          </p:nvSpPr>
          <p:spPr>
            <a:xfrm>
              <a:off x="6660971" y="1867429"/>
              <a:ext cx="657872" cy="461665"/>
            </a:xfrm>
            <a:prstGeom prst="rect">
              <a:avLst/>
            </a:prstGeom>
          </p:spPr>
          <p:txBody>
            <a:bodyPr wrap="none">
              <a:spAutoFit/>
            </a:bodyPr>
            <a:lstStyle/>
            <a:p>
              <a:r>
                <a:rPr lang="en-US" sz="1200" dirty="0">
                  <a:solidFill>
                    <a:prstClr val="black"/>
                  </a:solidFill>
                </a:rPr>
                <a:t>Judged </a:t>
              </a:r>
            </a:p>
            <a:p>
              <a:r>
                <a:rPr lang="en-US" sz="1200" dirty="0" smtClean="0">
                  <a:solidFill>
                    <a:prstClr val="black"/>
                  </a:solidFill>
                </a:rPr>
                <a:t>20 </a:t>
              </a:r>
              <a:r>
                <a:rPr lang="en-US" sz="1200" dirty="0" err="1">
                  <a:solidFill>
                    <a:prstClr val="black"/>
                  </a:solidFill>
                </a:rPr>
                <a:t>yrs</a:t>
              </a:r>
              <a:endParaRPr lang="en-US" sz="1200" dirty="0">
                <a:solidFill>
                  <a:prstClr val="black"/>
                </a:solidFill>
              </a:endParaRPr>
            </a:p>
          </p:txBody>
        </p:sp>
        <p:sp>
          <p:nvSpPr>
            <p:cNvPr id="79" name="TextBox 78"/>
            <p:cNvSpPr txBox="1"/>
            <p:nvPr/>
          </p:nvSpPr>
          <p:spPr>
            <a:xfrm>
              <a:off x="4448174" y="1962841"/>
              <a:ext cx="1352551" cy="276999"/>
            </a:xfrm>
            <a:prstGeom prst="rect">
              <a:avLst/>
            </a:prstGeom>
            <a:noFill/>
          </p:spPr>
          <p:txBody>
            <a:bodyPr wrap="square" rtlCol="0">
              <a:spAutoFit/>
            </a:bodyPr>
            <a:lstStyle/>
            <a:p>
              <a:r>
                <a:rPr lang="en-US" sz="1200" dirty="0" err="1" smtClean="0">
                  <a:solidFill>
                    <a:prstClr val="black"/>
                  </a:solidFill>
                </a:rPr>
                <a:t>Zorah</a:t>
              </a:r>
              <a:r>
                <a:rPr lang="en-US" sz="1200" dirty="0" smtClean="0">
                  <a:solidFill>
                    <a:prstClr val="black"/>
                  </a:solidFill>
                </a:rPr>
                <a:t>/Dan</a:t>
              </a:r>
              <a:endParaRPr lang="en-US" sz="1200" dirty="0">
                <a:solidFill>
                  <a:prstClr val="black"/>
                </a:solidFill>
              </a:endParaRPr>
            </a:p>
          </p:txBody>
        </p:sp>
        <p:sp>
          <p:nvSpPr>
            <p:cNvPr id="80" name="TextBox 79"/>
            <p:cNvSpPr txBox="1"/>
            <p:nvPr/>
          </p:nvSpPr>
          <p:spPr>
            <a:xfrm>
              <a:off x="7487317" y="1908900"/>
              <a:ext cx="1297042" cy="400110"/>
            </a:xfrm>
            <a:prstGeom prst="rect">
              <a:avLst/>
            </a:prstGeom>
            <a:noFill/>
          </p:spPr>
          <p:txBody>
            <a:bodyPr wrap="square" rtlCol="0">
              <a:spAutoFit/>
            </a:bodyPr>
            <a:lstStyle/>
            <a:p>
              <a:r>
                <a:rPr lang="en-US" sz="1000" dirty="0" smtClean="0">
                  <a:solidFill>
                    <a:prstClr val="black"/>
                  </a:solidFill>
                </a:rPr>
                <a:t>Strength/Nazirite/ women</a:t>
              </a:r>
              <a:endParaRPr lang="en-US" sz="1000" dirty="0">
                <a:solidFill>
                  <a:prstClr val="black"/>
                </a:solidFill>
              </a:endParaRPr>
            </a:p>
          </p:txBody>
        </p:sp>
      </p:grpSp>
    </p:spTree>
    <p:extLst>
      <p:ext uri="{BB962C8B-B14F-4D97-AF65-F5344CB8AC3E}">
        <p14:creationId xmlns:p14="http://schemas.microsoft.com/office/powerpoint/2010/main" val="420210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8238" y="1642844"/>
            <a:ext cx="9228494" cy="3799643"/>
          </a:xfrm>
          <a:noFill/>
        </p:spPr>
        <p:txBody>
          <a:bodyPr>
            <a:noAutofit/>
          </a:bodyPr>
          <a:lstStyle/>
          <a:p>
            <a:pPr lvl="0"/>
            <a:r>
              <a:rPr lang="en-US" sz="3200" dirty="0" smtClean="0"/>
              <a:t>Be </a:t>
            </a:r>
            <a:r>
              <a:rPr lang="en-US" sz="3200" dirty="0"/>
              <a:t>able to put the events in the story in chronological order.</a:t>
            </a:r>
          </a:p>
          <a:p>
            <a:pPr lvl="0"/>
            <a:r>
              <a:rPr lang="en-US" sz="3200" dirty="0" smtClean="0"/>
              <a:t>Explain</a:t>
            </a:r>
            <a:r>
              <a:rPr lang="en-US" sz="3200" dirty="0"/>
              <a:t>, by means of the story, how every character or group exhibited sinful attitudes &amp; actions.</a:t>
            </a:r>
          </a:p>
          <a:p>
            <a:pPr lvl="0"/>
            <a:r>
              <a:rPr lang="en-US" sz="3200" dirty="0" smtClean="0"/>
              <a:t>Explain </a:t>
            </a:r>
            <a:r>
              <a:rPr lang="en-US" sz="3200" dirty="0"/>
              <a:t>how the city of Dan ended up so far to the North of their assigned territory.</a:t>
            </a:r>
          </a:p>
        </p:txBody>
      </p:sp>
      <p:sp>
        <p:nvSpPr>
          <p:cNvPr id="3" name="Title 2"/>
          <p:cNvSpPr>
            <a:spLocks noGrp="1"/>
          </p:cNvSpPr>
          <p:nvPr>
            <p:ph type="title"/>
          </p:nvPr>
        </p:nvSpPr>
        <p:spPr>
          <a:xfrm>
            <a:off x="241084" y="390618"/>
            <a:ext cx="8902916" cy="730276"/>
          </a:xfrm>
        </p:spPr>
        <p:txBody>
          <a:bodyPr/>
          <a:lstStyle/>
          <a:p>
            <a:pPr lvl="0"/>
            <a:r>
              <a:rPr lang="en-US" dirty="0"/>
              <a:t>Objectives – Lesson </a:t>
            </a:r>
            <a:r>
              <a:rPr lang="en-US" dirty="0" smtClean="0"/>
              <a:t>11</a:t>
            </a:r>
            <a:r>
              <a:rPr lang="en-US" dirty="0"/>
              <a:t/>
            </a:r>
            <a:br>
              <a:rPr lang="en-US" dirty="0"/>
            </a:br>
            <a:r>
              <a:rPr lang="en-US" altLang="en-US" sz="3500" b="1" i="1" dirty="0" smtClean="0">
                <a:solidFill>
                  <a:schemeClr val="tx1"/>
                </a:solidFill>
                <a:latin typeface="Arial" panose="020B0604020202020204" pitchFamily="34" charset="0"/>
                <a:ea typeface="Times New Roman" panose="02020603050405020304" pitchFamily="18" charset="0"/>
              </a:rPr>
              <a:t>Micah &amp; the Danites </a:t>
            </a:r>
            <a:r>
              <a:rPr lang="en-US" altLang="en-US" sz="3500" b="1" i="1" dirty="0">
                <a:solidFill>
                  <a:schemeClr val="tx1"/>
                </a:solidFill>
                <a:latin typeface="Arial" panose="020B0604020202020204" pitchFamily="34" charset="0"/>
                <a:ea typeface="Times New Roman" panose="02020603050405020304" pitchFamily="18" charset="0"/>
              </a:rPr>
              <a:t>(</a:t>
            </a:r>
            <a:r>
              <a:rPr lang="en-US" altLang="en-US" sz="3500" b="1" i="1" dirty="0" smtClean="0">
                <a:solidFill>
                  <a:schemeClr val="tx1"/>
                </a:solidFill>
                <a:latin typeface="Arial" panose="020B0604020202020204" pitchFamily="34" charset="0"/>
                <a:ea typeface="Times New Roman" panose="02020603050405020304" pitchFamily="18" charset="0"/>
              </a:rPr>
              <a:t>Judges 17</a:t>
            </a:r>
            <a:r>
              <a:rPr lang="en-US" altLang="en-US" sz="3500" b="1" i="1" dirty="0">
                <a:solidFill>
                  <a:schemeClr val="tx1"/>
                </a:solidFill>
                <a:latin typeface="Arial" panose="020B0604020202020204" pitchFamily="34" charset="0"/>
                <a:ea typeface="Times New Roman" panose="02020603050405020304" pitchFamily="18" charset="0"/>
              </a:rPr>
              <a:t>, 18)</a:t>
            </a:r>
            <a:endParaRPr lang="en-US" sz="3500" dirty="0"/>
          </a:p>
        </p:txBody>
      </p:sp>
    </p:spTree>
    <p:extLst>
      <p:ext uri="{BB962C8B-B14F-4D97-AF65-F5344CB8AC3E}">
        <p14:creationId xmlns:p14="http://schemas.microsoft.com/office/powerpoint/2010/main" val="1514918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30376" y="1372615"/>
            <a:ext cx="9139238" cy="2187465"/>
          </a:xfrm>
          <a:prstGeom prst="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cxnSp>
        <p:nvCxnSpPr>
          <p:cNvPr id="145" name="Straight Connector 144"/>
          <p:cNvCxnSpPr/>
          <p:nvPr/>
        </p:nvCxnSpPr>
        <p:spPr bwMode="auto">
          <a:xfrm rot="16200000" flipH="1">
            <a:off x="1147549" y="2191656"/>
            <a:ext cx="671513" cy="11112"/>
          </a:xfrm>
          <a:prstGeom prst="line">
            <a:avLst/>
          </a:prstGeom>
          <a:noFill/>
          <a:ln w="12700" cap="flat" cmpd="sng" algn="ctr">
            <a:solidFill>
              <a:sysClr val="windowText" lastClr="000000"/>
            </a:solidFill>
            <a:prstDash val="solid"/>
          </a:ln>
          <a:effectLst/>
        </p:spPr>
      </p:cxnSp>
      <p:cxnSp>
        <p:nvCxnSpPr>
          <p:cNvPr id="146" name="Straight Connector 145"/>
          <p:cNvCxnSpPr/>
          <p:nvPr/>
        </p:nvCxnSpPr>
        <p:spPr bwMode="auto">
          <a:xfrm rot="16200000" flipH="1">
            <a:off x="2670756" y="2203561"/>
            <a:ext cx="661988" cy="22225"/>
          </a:xfrm>
          <a:prstGeom prst="line">
            <a:avLst/>
          </a:prstGeom>
          <a:noFill/>
          <a:ln w="12700" cap="flat" cmpd="sng" algn="ctr">
            <a:solidFill>
              <a:sysClr val="windowText" lastClr="000000"/>
            </a:solidFill>
            <a:prstDash val="solid"/>
          </a:ln>
          <a:effectLst/>
        </p:spPr>
      </p:cxnSp>
      <p:cxnSp>
        <p:nvCxnSpPr>
          <p:cNvPr id="147" name="Straight Connector 146"/>
          <p:cNvCxnSpPr/>
          <p:nvPr/>
        </p:nvCxnSpPr>
        <p:spPr bwMode="auto">
          <a:xfrm rot="5400000">
            <a:off x="4208249" y="2212293"/>
            <a:ext cx="657225" cy="0"/>
          </a:xfrm>
          <a:prstGeom prst="line">
            <a:avLst/>
          </a:prstGeom>
          <a:noFill/>
          <a:ln w="12700" cap="flat" cmpd="sng" algn="ctr">
            <a:solidFill>
              <a:sysClr val="windowText" lastClr="000000"/>
            </a:solidFill>
            <a:prstDash val="solid"/>
          </a:ln>
          <a:effectLst/>
        </p:spPr>
      </p:cxnSp>
      <p:cxnSp>
        <p:nvCxnSpPr>
          <p:cNvPr id="148" name="Straight Connector 147"/>
          <p:cNvCxnSpPr/>
          <p:nvPr/>
        </p:nvCxnSpPr>
        <p:spPr bwMode="auto">
          <a:xfrm rot="16200000" flipH="1">
            <a:off x="5718756" y="2203562"/>
            <a:ext cx="668337" cy="6350"/>
          </a:xfrm>
          <a:prstGeom prst="line">
            <a:avLst/>
          </a:prstGeom>
          <a:noFill/>
          <a:ln w="12700" cap="flat" cmpd="sng" algn="ctr">
            <a:solidFill>
              <a:sysClr val="windowText" lastClr="000000"/>
            </a:solidFill>
            <a:prstDash val="solid"/>
          </a:ln>
          <a:effectLst/>
        </p:spPr>
      </p:cxnSp>
      <p:cxnSp>
        <p:nvCxnSpPr>
          <p:cNvPr id="149" name="Straight Connector 148"/>
          <p:cNvCxnSpPr/>
          <p:nvPr/>
        </p:nvCxnSpPr>
        <p:spPr bwMode="auto">
          <a:xfrm rot="16200000" flipH="1">
            <a:off x="7234818" y="2200387"/>
            <a:ext cx="684213" cy="6350"/>
          </a:xfrm>
          <a:prstGeom prst="line">
            <a:avLst/>
          </a:prstGeom>
          <a:noFill/>
          <a:ln w="12700" cap="flat" cmpd="sng" algn="ctr">
            <a:solidFill>
              <a:sysClr val="windowText" lastClr="000000"/>
            </a:solidFill>
            <a:prstDash val="solid"/>
          </a:ln>
          <a:effectLst/>
        </p:spPr>
      </p:cxnSp>
      <p:grpSp>
        <p:nvGrpSpPr>
          <p:cNvPr id="156" name="Group 119"/>
          <p:cNvGrpSpPr>
            <a:grpSpLocks/>
          </p:cNvGrpSpPr>
          <p:nvPr/>
        </p:nvGrpSpPr>
        <p:grpSpPr bwMode="auto">
          <a:xfrm>
            <a:off x="3169343" y="2286154"/>
            <a:ext cx="187217" cy="547203"/>
            <a:chOff x="8062623" y="2153630"/>
            <a:chExt cx="166978" cy="661131"/>
          </a:xfrm>
        </p:grpSpPr>
        <p:cxnSp>
          <p:nvCxnSpPr>
            <p:cNvPr id="260" name="Straight Connector 259"/>
            <p:cNvCxnSpPr/>
            <p:nvPr/>
          </p:nvCxnSpPr>
          <p:spPr>
            <a:xfrm rot="5400000">
              <a:off x="7891662" y="2412056"/>
              <a:ext cx="518441" cy="1590"/>
            </a:xfrm>
            <a:prstGeom prst="line">
              <a:avLst/>
            </a:prstGeom>
            <a:noFill/>
            <a:ln w="28575" cap="flat" cmpd="sng" algn="ctr">
              <a:solidFill>
                <a:sysClr val="windowText" lastClr="000000"/>
              </a:solidFill>
              <a:prstDash val="solid"/>
            </a:ln>
            <a:effectLst/>
          </p:spPr>
        </p:cxnSp>
        <p:sp>
          <p:nvSpPr>
            <p:cNvPr id="261" name="5-Point Star 260"/>
            <p:cNvSpPr/>
            <p:nvPr/>
          </p:nvSpPr>
          <p:spPr>
            <a:xfrm>
              <a:off x="8062623" y="2632434"/>
              <a:ext cx="166978" cy="182327"/>
            </a:xfrm>
            <a:prstGeom prst="star5">
              <a:avLst/>
            </a:prstGeom>
            <a:solidFill>
              <a:srgbClr val="FFFF00"/>
            </a:solidFill>
            <a:ln w="3175" cap="flat" cmpd="sng" algn="ctr">
              <a:solidFill>
                <a:srgbClr val="4F81BD">
                  <a:shade val="50000"/>
                </a:srgbClr>
              </a:solidFill>
              <a:prstDash val="solid"/>
            </a:ln>
            <a:effectLst/>
          </p:spPr>
          <p:txBody>
            <a:bodyPr anchor="ctr"/>
            <a:lstStyle/>
            <a:p>
              <a:pPr algn="ctr" fontAlgn="base">
                <a:spcBef>
                  <a:spcPct val="0"/>
                </a:spcBef>
                <a:spcAft>
                  <a:spcPct val="0"/>
                </a:spcAft>
                <a:defRPr/>
              </a:pPr>
              <a:endParaRPr lang="en-US" kern="0">
                <a:solidFill>
                  <a:srgbClr val="FFFFFF"/>
                </a:solidFill>
                <a:cs typeface="Arial" pitchFamily="34" charset="0"/>
              </a:endParaRPr>
            </a:p>
          </p:txBody>
        </p:sp>
      </p:grpSp>
      <p:sp>
        <p:nvSpPr>
          <p:cNvPr id="157" name="TextBox 122"/>
          <p:cNvSpPr txBox="1">
            <a:spLocks noChangeArrowheads="1"/>
          </p:cNvSpPr>
          <p:nvPr/>
        </p:nvSpPr>
        <p:spPr bwMode="auto">
          <a:xfrm>
            <a:off x="7208964" y="1534527"/>
            <a:ext cx="6206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200" b="1" dirty="0" smtClean="0">
                <a:solidFill>
                  <a:prstClr val="black"/>
                </a:solidFill>
                <a:latin typeface="Calibri" pitchFamily="34" charset="0"/>
              </a:rPr>
              <a:t>967 BC</a:t>
            </a:r>
            <a:endParaRPr lang="en-US" altLang="en-US" sz="1200" b="1" dirty="0">
              <a:solidFill>
                <a:prstClr val="black"/>
              </a:solidFill>
              <a:latin typeface="Calibri" pitchFamily="34" charset="0"/>
            </a:endParaRPr>
          </a:p>
        </p:txBody>
      </p:sp>
      <p:sp>
        <p:nvSpPr>
          <p:cNvPr id="173" name="TextBox 172"/>
          <p:cNvSpPr txBox="1"/>
          <p:nvPr/>
        </p:nvSpPr>
        <p:spPr>
          <a:xfrm>
            <a:off x="6081796" y="1003489"/>
            <a:ext cx="3027065" cy="338554"/>
          </a:xfrm>
          <a:prstGeom prst="rect">
            <a:avLst/>
          </a:prstGeom>
          <a:solidFill>
            <a:schemeClr val="accent2">
              <a:lumMod val="40000"/>
              <a:lumOff val="60000"/>
            </a:schemeClr>
          </a:solidFill>
          <a:ln w="28575">
            <a:solidFill>
              <a:schemeClr val="accent1"/>
            </a:solidFill>
          </a:ln>
        </p:spPr>
        <p:txBody>
          <a:bodyPr wrap="square" rtlCol="0">
            <a:spAutoFit/>
          </a:bodyPr>
          <a:lstStyle/>
          <a:p>
            <a:r>
              <a:rPr lang="en-US" sz="1600" dirty="0">
                <a:solidFill>
                  <a:prstClr val="black"/>
                </a:solidFill>
                <a:cs typeface="Arial" charset="0"/>
              </a:rPr>
              <a:t>IRON AGE II</a:t>
            </a:r>
          </a:p>
        </p:txBody>
      </p:sp>
      <p:sp>
        <p:nvSpPr>
          <p:cNvPr id="174" name="TextBox 173"/>
          <p:cNvSpPr txBox="1"/>
          <p:nvPr/>
        </p:nvSpPr>
        <p:spPr>
          <a:xfrm>
            <a:off x="-12155" y="1001973"/>
            <a:ext cx="6093952" cy="338554"/>
          </a:xfrm>
          <a:prstGeom prst="rect">
            <a:avLst/>
          </a:prstGeom>
          <a:solidFill>
            <a:schemeClr val="accent2">
              <a:lumMod val="20000"/>
              <a:lumOff val="80000"/>
            </a:schemeClr>
          </a:solidFill>
          <a:ln w="28575">
            <a:solidFill>
              <a:schemeClr val="accent1"/>
            </a:solidFill>
          </a:ln>
        </p:spPr>
        <p:txBody>
          <a:bodyPr wrap="square" rtlCol="0">
            <a:spAutoFit/>
          </a:bodyPr>
          <a:lstStyle/>
          <a:p>
            <a:pPr algn="ctr"/>
            <a:r>
              <a:rPr lang="en-US" sz="1600" dirty="0">
                <a:solidFill>
                  <a:prstClr val="black"/>
                </a:solidFill>
                <a:cs typeface="Arial" charset="0"/>
              </a:rPr>
              <a:t>                   IRON AGE I</a:t>
            </a:r>
          </a:p>
        </p:txBody>
      </p:sp>
      <p:sp>
        <p:nvSpPr>
          <p:cNvPr id="175" name="TextBox 174"/>
          <p:cNvSpPr txBox="1"/>
          <p:nvPr/>
        </p:nvSpPr>
        <p:spPr>
          <a:xfrm>
            <a:off x="7673270" y="1534972"/>
            <a:ext cx="1144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1400">
                <a:solidFill>
                  <a:prstClr val="black"/>
                </a:solidFill>
                <a:latin typeface="Calibri" pitchFamily="34"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sz="1200" dirty="0" smtClean="0"/>
              <a:t>Temple begun</a:t>
            </a:r>
            <a:endParaRPr lang="en-US" sz="1200" dirty="0"/>
          </a:p>
        </p:txBody>
      </p:sp>
      <p:sp>
        <p:nvSpPr>
          <p:cNvPr id="177" name="Rectangle 176"/>
          <p:cNvSpPr/>
          <p:nvPr/>
        </p:nvSpPr>
        <p:spPr bwMode="auto">
          <a:xfrm>
            <a:off x="-24198" y="1870980"/>
            <a:ext cx="9133060" cy="327025"/>
          </a:xfrm>
          <a:prstGeom prst="rect">
            <a:avLst/>
          </a:prstGeom>
          <a:blipFill>
            <a:blip r:embed="rId2" cstate="print"/>
            <a:stretch>
              <a:fillRect/>
            </a:stretch>
          </a:blipFill>
          <a:ln w="25400" cap="flat" cmpd="sng" algn="ctr">
            <a:solidFill>
              <a:srgbClr val="4F81BD">
                <a:shade val="50000"/>
              </a:srgbClr>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181" name="Text Box 9"/>
          <p:cNvSpPr txBox="1">
            <a:spLocks noChangeArrowheads="1"/>
          </p:cNvSpPr>
          <p:nvPr/>
        </p:nvSpPr>
        <p:spPr bwMode="auto">
          <a:xfrm>
            <a:off x="-24198" y="1854073"/>
            <a:ext cx="990600" cy="338137"/>
          </a:xfrm>
          <a:prstGeom prst="rect">
            <a:avLst/>
          </a:prstGeom>
          <a:noFill/>
          <a:ln w="9525">
            <a:noFill/>
            <a:miter lim="800000"/>
            <a:headEnd/>
            <a:tailEnd/>
          </a:ln>
          <a:effectLst>
            <a:outerShdw dist="25400" dir="10800000" algn="ctr" rotWithShape="0">
              <a:sysClr val="windowText" lastClr="000000">
                <a:alpha val="89999"/>
              </a:sysClr>
            </a:outerShdw>
          </a:effectLst>
        </p:spPr>
        <p:txBody>
          <a:bodyPr>
            <a:spAutoFit/>
          </a:bodyPr>
          <a:lstStyle/>
          <a:p>
            <a:pPr fontAlgn="base">
              <a:spcBef>
                <a:spcPct val="50000"/>
              </a:spcBef>
              <a:spcAft>
                <a:spcPct val="0"/>
              </a:spcAft>
              <a:defRPr/>
            </a:pPr>
            <a:r>
              <a:rPr lang="en-US" sz="1600" b="1" kern="0" dirty="0">
                <a:solidFill>
                  <a:prstClr val="white"/>
                </a:solidFill>
                <a:cs typeface="Arial" charset="0"/>
              </a:rPr>
              <a:t>1200 BC</a:t>
            </a:r>
            <a:endParaRPr lang="en-US" sz="2000" b="1" kern="0" dirty="0">
              <a:solidFill>
                <a:prstClr val="black"/>
              </a:solidFill>
              <a:cs typeface="Arial" charset="0"/>
            </a:endParaRPr>
          </a:p>
        </p:txBody>
      </p:sp>
      <p:sp>
        <p:nvSpPr>
          <p:cNvPr id="182" name="Text Box 10"/>
          <p:cNvSpPr txBox="1">
            <a:spLocks noChangeArrowheads="1"/>
          </p:cNvSpPr>
          <p:nvPr/>
        </p:nvSpPr>
        <p:spPr bwMode="auto">
          <a:xfrm>
            <a:off x="2795202" y="1854072"/>
            <a:ext cx="990600" cy="338137"/>
          </a:xfrm>
          <a:prstGeom prst="rect">
            <a:avLst/>
          </a:prstGeom>
          <a:noFill/>
          <a:ln w="9525">
            <a:noFill/>
            <a:miter lim="800000"/>
            <a:headEnd/>
            <a:tailEnd/>
          </a:ln>
          <a:effectLst>
            <a:outerShdw dist="25400" dir="10800000" algn="ctr" rotWithShape="0">
              <a:sysClr val="windowText" lastClr="000000">
                <a:alpha val="89999"/>
              </a:sysClr>
            </a:outerShdw>
          </a:effectLst>
        </p:spPr>
        <p:txBody>
          <a:bodyPr>
            <a:spAutoFit/>
          </a:bodyPr>
          <a:lstStyle/>
          <a:p>
            <a:pPr algn="r" fontAlgn="base">
              <a:spcBef>
                <a:spcPct val="50000"/>
              </a:spcBef>
              <a:spcAft>
                <a:spcPct val="0"/>
              </a:spcAft>
              <a:defRPr/>
            </a:pPr>
            <a:r>
              <a:rPr lang="en-US" sz="1600" b="1" kern="0" dirty="0">
                <a:solidFill>
                  <a:prstClr val="white"/>
                </a:solidFill>
                <a:cs typeface="Arial" charset="0"/>
              </a:rPr>
              <a:t>1100 BC</a:t>
            </a:r>
            <a:endParaRPr lang="en-US" sz="2000" b="1" kern="0" dirty="0">
              <a:solidFill>
                <a:prstClr val="black"/>
              </a:solidFill>
              <a:cs typeface="Arial" charset="0"/>
            </a:endParaRPr>
          </a:p>
        </p:txBody>
      </p:sp>
      <p:grpSp>
        <p:nvGrpSpPr>
          <p:cNvPr id="183" name="Group 24"/>
          <p:cNvGrpSpPr>
            <a:grpSpLocks/>
          </p:cNvGrpSpPr>
          <p:nvPr/>
        </p:nvGrpSpPr>
        <p:grpSpPr bwMode="auto">
          <a:xfrm>
            <a:off x="-31057" y="2147092"/>
            <a:ext cx="1508760" cy="137205"/>
            <a:chOff x="270781" y="2277834"/>
            <a:chExt cx="1508760" cy="137160"/>
          </a:xfrm>
        </p:grpSpPr>
        <p:sp>
          <p:nvSpPr>
            <p:cNvPr id="246" name="Rectangle 245"/>
            <p:cNvSpPr/>
            <p:nvPr/>
          </p:nvSpPr>
          <p:spPr>
            <a:xfrm>
              <a:off x="271462" y="2277947"/>
              <a:ext cx="136526"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47" name="Rectangle 246"/>
            <p:cNvSpPr/>
            <p:nvPr/>
          </p:nvSpPr>
          <p:spPr>
            <a:xfrm>
              <a:off x="4238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48" name="Rectangle 247"/>
            <p:cNvSpPr/>
            <p:nvPr/>
          </p:nvSpPr>
          <p:spPr>
            <a:xfrm>
              <a:off x="5762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49" name="Rectangle 248"/>
            <p:cNvSpPr/>
            <p:nvPr/>
          </p:nvSpPr>
          <p:spPr>
            <a:xfrm>
              <a:off x="7286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50" name="Rectangle 249"/>
            <p:cNvSpPr/>
            <p:nvPr/>
          </p:nvSpPr>
          <p:spPr>
            <a:xfrm>
              <a:off x="8810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51" name="Rectangle 250"/>
            <p:cNvSpPr/>
            <p:nvPr/>
          </p:nvSpPr>
          <p:spPr>
            <a:xfrm>
              <a:off x="10334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52" name="Rectangle 251"/>
            <p:cNvSpPr/>
            <p:nvPr/>
          </p:nvSpPr>
          <p:spPr>
            <a:xfrm>
              <a:off x="11858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53" name="Rectangle 252"/>
            <p:cNvSpPr/>
            <p:nvPr/>
          </p:nvSpPr>
          <p:spPr>
            <a:xfrm>
              <a:off x="13382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54" name="Rectangle 253"/>
            <p:cNvSpPr/>
            <p:nvPr/>
          </p:nvSpPr>
          <p:spPr>
            <a:xfrm>
              <a:off x="14906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sp>
          <p:nvSpPr>
            <p:cNvPr id="255" name="Rectangle 254"/>
            <p:cNvSpPr/>
            <p:nvPr/>
          </p:nvSpPr>
          <p:spPr>
            <a:xfrm>
              <a:off x="1643063" y="2277947"/>
              <a:ext cx="136525" cy="136480"/>
            </a:xfrm>
            <a:prstGeom prst="rect">
              <a:avLst/>
            </a:prstGeom>
            <a:solidFill>
              <a:srgbClr val="FFFF99"/>
            </a:solidFill>
            <a:ln w="6350" cap="flat" cmpd="sng" algn="ctr">
              <a:solidFill>
                <a:srgbClr val="C00000"/>
              </a:solidFill>
              <a:prstDash val="solid"/>
            </a:ln>
            <a:effectLst/>
          </p:spPr>
          <p:txBody>
            <a:bodyPr anchor="ctr"/>
            <a:lstStyle/>
            <a:p>
              <a:pPr algn="ctr" fontAlgn="base">
                <a:spcBef>
                  <a:spcPct val="0"/>
                </a:spcBef>
                <a:spcAft>
                  <a:spcPct val="0"/>
                </a:spcAft>
                <a:defRPr/>
              </a:pPr>
              <a:endParaRPr lang="en-US" kern="0">
                <a:solidFill>
                  <a:srgbClr val="FFFFFF"/>
                </a:solidFill>
                <a:cs typeface="Arial" charset="0"/>
              </a:endParaRPr>
            </a:p>
          </p:txBody>
        </p:sp>
      </p:grpSp>
      <p:grpSp>
        <p:nvGrpSpPr>
          <p:cNvPr id="184" name="Group 25"/>
          <p:cNvGrpSpPr/>
          <p:nvPr/>
        </p:nvGrpSpPr>
        <p:grpSpPr bwMode="auto">
          <a:xfrm>
            <a:off x="1490436" y="2147092"/>
            <a:ext cx="1508760" cy="137205"/>
            <a:chOff x="270781" y="2277834"/>
            <a:chExt cx="1508760" cy="137160"/>
          </a:xfrm>
          <a:solidFill>
            <a:srgbClr val="FFFF99"/>
          </a:solidFill>
        </p:grpSpPr>
        <p:sp>
          <p:nvSpPr>
            <p:cNvPr id="236" name="Rectangle 235"/>
            <p:cNvSpPr/>
            <p:nvPr/>
          </p:nvSpPr>
          <p:spPr>
            <a:xfrm>
              <a:off x="2707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7" name="Rectangle 236"/>
            <p:cNvSpPr/>
            <p:nvPr/>
          </p:nvSpPr>
          <p:spPr>
            <a:xfrm>
              <a:off x="4231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8" name="Rectangle 237"/>
            <p:cNvSpPr/>
            <p:nvPr/>
          </p:nvSpPr>
          <p:spPr>
            <a:xfrm>
              <a:off x="5755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9" name="Rectangle 238"/>
            <p:cNvSpPr/>
            <p:nvPr/>
          </p:nvSpPr>
          <p:spPr>
            <a:xfrm>
              <a:off x="7279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40" name="Rectangle 239"/>
            <p:cNvSpPr/>
            <p:nvPr/>
          </p:nvSpPr>
          <p:spPr>
            <a:xfrm>
              <a:off x="8803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41" name="Rectangle 240"/>
            <p:cNvSpPr/>
            <p:nvPr/>
          </p:nvSpPr>
          <p:spPr>
            <a:xfrm>
              <a:off x="10327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42" name="Rectangle 241"/>
            <p:cNvSpPr/>
            <p:nvPr/>
          </p:nvSpPr>
          <p:spPr>
            <a:xfrm>
              <a:off x="11851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43" name="Rectangle 242"/>
            <p:cNvSpPr/>
            <p:nvPr/>
          </p:nvSpPr>
          <p:spPr>
            <a:xfrm>
              <a:off x="13375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44" name="Rectangle 243"/>
            <p:cNvSpPr/>
            <p:nvPr/>
          </p:nvSpPr>
          <p:spPr>
            <a:xfrm>
              <a:off x="14899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45" name="Rectangle 244"/>
            <p:cNvSpPr/>
            <p:nvPr/>
          </p:nvSpPr>
          <p:spPr>
            <a:xfrm>
              <a:off x="16423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grpSp>
      <p:grpSp>
        <p:nvGrpSpPr>
          <p:cNvPr id="185" name="Group 36"/>
          <p:cNvGrpSpPr/>
          <p:nvPr/>
        </p:nvGrpSpPr>
        <p:grpSpPr bwMode="auto">
          <a:xfrm>
            <a:off x="3012058" y="2147092"/>
            <a:ext cx="1508760" cy="137205"/>
            <a:chOff x="270781" y="2277834"/>
            <a:chExt cx="1508760" cy="137160"/>
          </a:xfrm>
          <a:solidFill>
            <a:srgbClr val="FFFF99"/>
          </a:solidFill>
        </p:grpSpPr>
        <p:sp>
          <p:nvSpPr>
            <p:cNvPr id="226" name="Rectangle 225"/>
            <p:cNvSpPr/>
            <p:nvPr/>
          </p:nvSpPr>
          <p:spPr>
            <a:xfrm>
              <a:off x="2707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27" name="Rectangle 226"/>
            <p:cNvSpPr/>
            <p:nvPr/>
          </p:nvSpPr>
          <p:spPr>
            <a:xfrm>
              <a:off x="4231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28" name="Rectangle 227"/>
            <p:cNvSpPr/>
            <p:nvPr/>
          </p:nvSpPr>
          <p:spPr>
            <a:xfrm>
              <a:off x="575581" y="2277834"/>
              <a:ext cx="137160" cy="137160"/>
            </a:xfrm>
            <a:prstGeom prst="rect">
              <a:avLst/>
            </a:prstGeom>
            <a:solidFill>
              <a:srgbClr val="00B050"/>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29" name="Rectangle 228"/>
            <p:cNvSpPr/>
            <p:nvPr/>
          </p:nvSpPr>
          <p:spPr>
            <a:xfrm>
              <a:off x="727981" y="2277834"/>
              <a:ext cx="137160" cy="137160"/>
            </a:xfrm>
            <a:prstGeom prst="rect">
              <a:avLst/>
            </a:prstGeom>
            <a:solidFill>
              <a:srgbClr val="00B050"/>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0" name="Rectangle 229"/>
            <p:cNvSpPr/>
            <p:nvPr/>
          </p:nvSpPr>
          <p:spPr>
            <a:xfrm>
              <a:off x="880381" y="2277834"/>
              <a:ext cx="137160" cy="137160"/>
            </a:xfrm>
            <a:prstGeom prst="rect">
              <a:avLst/>
            </a:prstGeom>
            <a:solidFill>
              <a:srgbClr val="00B050"/>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1" name="Rectangle 230"/>
            <p:cNvSpPr/>
            <p:nvPr/>
          </p:nvSpPr>
          <p:spPr>
            <a:xfrm>
              <a:off x="1032781" y="2277834"/>
              <a:ext cx="137160" cy="137160"/>
            </a:xfrm>
            <a:prstGeom prst="rect">
              <a:avLst/>
            </a:prstGeom>
            <a:solidFill>
              <a:srgbClr val="00B050"/>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2" name="Rectangle 231"/>
            <p:cNvSpPr/>
            <p:nvPr/>
          </p:nvSpPr>
          <p:spPr>
            <a:xfrm>
              <a:off x="11851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3" name="Rectangle 232"/>
            <p:cNvSpPr/>
            <p:nvPr/>
          </p:nvSpPr>
          <p:spPr>
            <a:xfrm>
              <a:off x="13375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4" name="Rectangle 233"/>
            <p:cNvSpPr/>
            <p:nvPr/>
          </p:nvSpPr>
          <p:spPr>
            <a:xfrm>
              <a:off x="14899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35" name="Rectangle 234"/>
            <p:cNvSpPr/>
            <p:nvPr/>
          </p:nvSpPr>
          <p:spPr>
            <a:xfrm>
              <a:off x="1642381" y="2277834"/>
              <a:ext cx="137160" cy="137160"/>
            </a:xfrm>
            <a:prstGeom prst="rect">
              <a:avLst/>
            </a:prstGeom>
            <a:grp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grpSp>
      <p:sp>
        <p:nvSpPr>
          <p:cNvPr id="216" name="Rectangle 215"/>
          <p:cNvSpPr/>
          <p:nvPr/>
        </p:nvSpPr>
        <p:spPr bwMode="auto">
          <a:xfrm>
            <a:off x="45481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17" name="Rectangle 216"/>
          <p:cNvSpPr/>
          <p:nvPr/>
        </p:nvSpPr>
        <p:spPr bwMode="auto">
          <a:xfrm>
            <a:off x="47005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18" name="Rectangle 217"/>
          <p:cNvSpPr/>
          <p:nvPr/>
        </p:nvSpPr>
        <p:spPr bwMode="auto">
          <a:xfrm>
            <a:off x="48529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19" name="Rectangle 218"/>
          <p:cNvSpPr/>
          <p:nvPr/>
        </p:nvSpPr>
        <p:spPr bwMode="auto">
          <a:xfrm>
            <a:off x="50053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20" name="Rectangle 219"/>
          <p:cNvSpPr/>
          <p:nvPr/>
        </p:nvSpPr>
        <p:spPr bwMode="auto">
          <a:xfrm>
            <a:off x="51577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21" name="Rectangle 220"/>
          <p:cNvSpPr/>
          <p:nvPr/>
        </p:nvSpPr>
        <p:spPr bwMode="auto">
          <a:xfrm>
            <a:off x="53101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22" name="Rectangle 221"/>
          <p:cNvSpPr/>
          <p:nvPr/>
        </p:nvSpPr>
        <p:spPr bwMode="auto">
          <a:xfrm>
            <a:off x="54625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23" name="Rectangle 222"/>
          <p:cNvSpPr/>
          <p:nvPr/>
        </p:nvSpPr>
        <p:spPr bwMode="auto">
          <a:xfrm>
            <a:off x="5614951" y="2147092"/>
            <a:ext cx="137160" cy="137205"/>
          </a:xfrm>
          <a:prstGeom prst="rect">
            <a:avLst/>
          </a:prstGeom>
          <a:solidFill>
            <a:srgbClr val="25CBCB"/>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24" name="Rectangle 223"/>
          <p:cNvSpPr/>
          <p:nvPr/>
        </p:nvSpPr>
        <p:spPr bwMode="auto">
          <a:xfrm>
            <a:off x="5767351"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25" name="Rectangle 224"/>
          <p:cNvSpPr/>
          <p:nvPr/>
        </p:nvSpPr>
        <p:spPr bwMode="auto">
          <a:xfrm>
            <a:off x="5919751"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87" name="Rectangle 186"/>
          <p:cNvSpPr/>
          <p:nvPr/>
        </p:nvSpPr>
        <p:spPr bwMode="auto">
          <a:xfrm>
            <a:off x="6067398"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88" name="Rectangle 187"/>
          <p:cNvSpPr/>
          <p:nvPr/>
        </p:nvSpPr>
        <p:spPr bwMode="auto">
          <a:xfrm>
            <a:off x="6219798"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89" name="Rectangle 188"/>
          <p:cNvSpPr/>
          <p:nvPr/>
        </p:nvSpPr>
        <p:spPr bwMode="auto">
          <a:xfrm>
            <a:off x="6372198"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0" name="Rectangle 189"/>
          <p:cNvSpPr/>
          <p:nvPr/>
        </p:nvSpPr>
        <p:spPr bwMode="auto">
          <a:xfrm>
            <a:off x="6524598"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1" name="Rectangle 190"/>
          <p:cNvSpPr/>
          <p:nvPr/>
        </p:nvSpPr>
        <p:spPr bwMode="auto">
          <a:xfrm>
            <a:off x="6676998"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2" name="Rectangle 191"/>
          <p:cNvSpPr/>
          <p:nvPr/>
        </p:nvSpPr>
        <p:spPr bwMode="auto">
          <a:xfrm>
            <a:off x="6829398" y="2147092"/>
            <a:ext cx="137160" cy="137205"/>
          </a:xfrm>
          <a:prstGeom prst="rect">
            <a:avLst/>
          </a:prstGeom>
          <a:solidFill>
            <a:srgbClr val="FFC0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3" name="Rectangle 192"/>
          <p:cNvSpPr/>
          <p:nvPr/>
        </p:nvSpPr>
        <p:spPr bwMode="auto">
          <a:xfrm>
            <a:off x="6981798"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4" name="Rectangle 193"/>
          <p:cNvSpPr/>
          <p:nvPr/>
        </p:nvSpPr>
        <p:spPr bwMode="auto">
          <a:xfrm>
            <a:off x="7134198"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5" name="Rectangle 194"/>
          <p:cNvSpPr/>
          <p:nvPr/>
        </p:nvSpPr>
        <p:spPr bwMode="auto">
          <a:xfrm>
            <a:off x="7286598"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6" name="Rectangle 195"/>
          <p:cNvSpPr/>
          <p:nvPr/>
        </p:nvSpPr>
        <p:spPr bwMode="auto">
          <a:xfrm>
            <a:off x="7438998"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7" name="Rectangle 196"/>
          <p:cNvSpPr/>
          <p:nvPr/>
        </p:nvSpPr>
        <p:spPr bwMode="auto">
          <a:xfrm>
            <a:off x="7590022"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8" name="Rectangle 197"/>
          <p:cNvSpPr/>
          <p:nvPr/>
        </p:nvSpPr>
        <p:spPr bwMode="auto">
          <a:xfrm>
            <a:off x="7742422"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199" name="Rectangle 198"/>
          <p:cNvSpPr/>
          <p:nvPr/>
        </p:nvSpPr>
        <p:spPr bwMode="auto">
          <a:xfrm>
            <a:off x="7894822"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00" name="Rectangle 199"/>
          <p:cNvSpPr/>
          <p:nvPr/>
        </p:nvSpPr>
        <p:spPr bwMode="auto">
          <a:xfrm>
            <a:off x="8047222" y="2147092"/>
            <a:ext cx="137160" cy="137205"/>
          </a:xfrm>
          <a:prstGeom prst="rect">
            <a:avLst/>
          </a:prstGeom>
          <a:solidFill>
            <a:srgbClr val="FFFF00"/>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01" name="Rectangle 200"/>
          <p:cNvSpPr/>
          <p:nvPr/>
        </p:nvSpPr>
        <p:spPr bwMode="auto">
          <a:xfrm>
            <a:off x="8199622" y="2147092"/>
            <a:ext cx="137160" cy="137205"/>
          </a:xfrm>
          <a:prstGeom prst="rect">
            <a:avLst/>
          </a:prstGeom>
          <a:solidFill>
            <a:srgbClr val="FFFF99"/>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02" name="Rectangle 201"/>
          <p:cNvSpPr/>
          <p:nvPr/>
        </p:nvSpPr>
        <p:spPr bwMode="auto">
          <a:xfrm>
            <a:off x="8352022" y="2147092"/>
            <a:ext cx="137160" cy="137205"/>
          </a:xfrm>
          <a:prstGeom prst="rect">
            <a:avLst/>
          </a:prstGeom>
          <a:solidFill>
            <a:srgbClr val="FFFF99"/>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03" name="Rectangle 202"/>
          <p:cNvSpPr/>
          <p:nvPr/>
        </p:nvSpPr>
        <p:spPr bwMode="auto">
          <a:xfrm>
            <a:off x="8504422" y="2147092"/>
            <a:ext cx="137160" cy="137205"/>
          </a:xfrm>
          <a:prstGeom prst="rect">
            <a:avLst/>
          </a:prstGeom>
          <a:solidFill>
            <a:srgbClr val="FFFF99"/>
          </a:solidFill>
          <a:ln w="6350" cap="flat" cmpd="sng" algn="ctr">
            <a:solidFill>
              <a:srgbClr val="C00000"/>
            </a:solidFill>
            <a:prstDash val="solid"/>
          </a:ln>
          <a:effectLst/>
        </p:spPr>
        <p:txBody>
          <a:bodyPr anchor="ctr"/>
          <a:lstStyle/>
          <a:p>
            <a:pPr algn="ctr"/>
            <a:endParaRPr lang="en-US" kern="0">
              <a:solidFill>
                <a:prstClr val="white"/>
              </a:solidFill>
              <a:cs typeface="Arial" charset="0"/>
            </a:endParaRPr>
          </a:p>
        </p:txBody>
      </p:sp>
      <p:sp>
        <p:nvSpPr>
          <p:cNvPr id="204" name="Rectangle 203"/>
          <p:cNvSpPr/>
          <p:nvPr/>
        </p:nvSpPr>
        <p:spPr bwMode="auto">
          <a:xfrm>
            <a:off x="8656822" y="2147092"/>
            <a:ext cx="137160" cy="137205"/>
          </a:xfrm>
          <a:prstGeom prst="rect">
            <a:avLst/>
          </a:prstGeom>
          <a:solidFill>
            <a:srgbClr val="FFFF99"/>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05" name="Rectangle 204"/>
          <p:cNvSpPr/>
          <p:nvPr/>
        </p:nvSpPr>
        <p:spPr bwMode="auto">
          <a:xfrm>
            <a:off x="8809222" y="2147092"/>
            <a:ext cx="137160" cy="137205"/>
          </a:xfrm>
          <a:prstGeom prst="rect">
            <a:avLst/>
          </a:prstGeom>
          <a:solidFill>
            <a:srgbClr val="FFFF99"/>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06" name="Rectangle 205"/>
          <p:cNvSpPr/>
          <p:nvPr/>
        </p:nvSpPr>
        <p:spPr bwMode="auto">
          <a:xfrm>
            <a:off x="8961622" y="2147092"/>
            <a:ext cx="137160" cy="137205"/>
          </a:xfrm>
          <a:prstGeom prst="rect">
            <a:avLst/>
          </a:prstGeom>
          <a:solidFill>
            <a:srgbClr val="FFFF99"/>
          </a:solidFill>
          <a:ln w="6350" cap="flat" cmpd="sng" algn="ctr">
            <a:solidFill>
              <a:srgbClr val="C00000"/>
            </a:solidFill>
            <a:prstDash val="solid"/>
          </a:ln>
          <a:effectLst/>
        </p:spPr>
        <p:txBody>
          <a:bodyPr anchor="ctr"/>
          <a:lstStyle/>
          <a:p>
            <a:pPr algn="ctr">
              <a:defRPr/>
            </a:pPr>
            <a:endParaRPr lang="en-US" kern="0">
              <a:solidFill>
                <a:prstClr val="white"/>
              </a:solidFill>
              <a:cs typeface="Arial" charset="0"/>
            </a:endParaRPr>
          </a:p>
        </p:txBody>
      </p:sp>
      <p:sp>
        <p:nvSpPr>
          <p:cNvPr id="207" name="Text Box 10"/>
          <p:cNvSpPr txBox="1">
            <a:spLocks noChangeArrowheads="1"/>
          </p:cNvSpPr>
          <p:nvPr/>
        </p:nvSpPr>
        <p:spPr bwMode="auto">
          <a:xfrm>
            <a:off x="5772190" y="1846870"/>
            <a:ext cx="990600" cy="338138"/>
          </a:xfrm>
          <a:prstGeom prst="rect">
            <a:avLst/>
          </a:prstGeom>
          <a:noFill/>
          <a:ln w="9525">
            <a:noFill/>
            <a:miter lim="800000"/>
            <a:headEnd/>
            <a:tailEnd/>
          </a:ln>
          <a:effectLst>
            <a:outerShdw dist="25400" dir="10800000" algn="ctr" rotWithShape="0">
              <a:sysClr val="windowText" lastClr="000000">
                <a:alpha val="89999"/>
              </a:sysClr>
            </a:outerShdw>
          </a:effectLst>
        </p:spPr>
        <p:txBody>
          <a:bodyPr>
            <a:spAutoFit/>
          </a:bodyPr>
          <a:lstStyle/>
          <a:p>
            <a:pPr algn="r" fontAlgn="base">
              <a:spcBef>
                <a:spcPct val="50000"/>
              </a:spcBef>
              <a:spcAft>
                <a:spcPct val="0"/>
              </a:spcAft>
              <a:defRPr/>
            </a:pPr>
            <a:r>
              <a:rPr lang="en-US" sz="1600" b="1" kern="0" dirty="0">
                <a:solidFill>
                  <a:prstClr val="white"/>
                </a:solidFill>
                <a:cs typeface="Arial" charset="0"/>
              </a:rPr>
              <a:t>1000 BC</a:t>
            </a:r>
            <a:endParaRPr lang="en-US" sz="2000" b="1" kern="0" dirty="0">
              <a:solidFill>
                <a:prstClr val="black"/>
              </a:solidFill>
              <a:cs typeface="Arial" charset="0"/>
            </a:endParaRPr>
          </a:p>
        </p:txBody>
      </p:sp>
      <p:sp>
        <p:nvSpPr>
          <p:cNvPr id="214" name="TextBox 100"/>
          <p:cNvSpPr txBox="1">
            <a:spLocks noChangeArrowheads="1"/>
          </p:cNvSpPr>
          <p:nvPr/>
        </p:nvSpPr>
        <p:spPr bwMode="auto">
          <a:xfrm>
            <a:off x="2527058" y="1352189"/>
            <a:ext cx="1286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400" dirty="0" smtClean="0">
                <a:solidFill>
                  <a:srgbClr val="00B050"/>
                </a:solidFill>
                <a:latin typeface="Calibri" pitchFamily="34" charset="0"/>
              </a:rPr>
              <a:t>Samson Judges</a:t>
            </a:r>
            <a:endParaRPr lang="en-US" altLang="en-US" sz="1400" dirty="0">
              <a:solidFill>
                <a:srgbClr val="00B050"/>
              </a:solidFill>
              <a:latin typeface="Calibri" pitchFamily="34" charset="0"/>
            </a:endParaRPr>
          </a:p>
        </p:txBody>
      </p:sp>
      <p:sp>
        <p:nvSpPr>
          <p:cNvPr id="215" name="Left Brace 214"/>
          <p:cNvSpPr/>
          <p:nvPr/>
        </p:nvSpPr>
        <p:spPr>
          <a:xfrm rot="5400000">
            <a:off x="3510292" y="1345666"/>
            <a:ext cx="180838" cy="67552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64" name="Text Box 10"/>
          <p:cNvSpPr txBox="1">
            <a:spLocks noChangeArrowheads="1"/>
          </p:cNvSpPr>
          <p:nvPr/>
        </p:nvSpPr>
        <p:spPr bwMode="auto">
          <a:xfrm>
            <a:off x="7231882" y="1945592"/>
            <a:ext cx="990600" cy="338138"/>
          </a:xfrm>
          <a:prstGeom prst="rect">
            <a:avLst/>
          </a:prstGeom>
          <a:noFill/>
          <a:ln w="9525">
            <a:noFill/>
            <a:miter lim="800000"/>
            <a:headEnd/>
            <a:tailEnd/>
          </a:ln>
          <a:effectLst>
            <a:outerShdw dist="25400" dir="10800000" algn="ctr" rotWithShape="0">
              <a:sysClr val="windowText" lastClr="000000">
                <a:alpha val="89999"/>
              </a:sysClr>
            </a:outerShdw>
          </a:effectLst>
        </p:spPr>
        <p:txBody>
          <a:bodyPr>
            <a:spAutoFit/>
          </a:bodyPr>
          <a:lstStyle/>
          <a:p>
            <a:pPr algn="r" fontAlgn="base">
              <a:spcBef>
                <a:spcPct val="50000"/>
              </a:spcBef>
              <a:spcAft>
                <a:spcPct val="0"/>
              </a:spcAft>
              <a:defRPr/>
            </a:pPr>
            <a:r>
              <a:rPr lang="en-US" sz="1600" b="1" kern="0" dirty="0">
                <a:solidFill>
                  <a:prstClr val="white"/>
                </a:solidFill>
                <a:cs typeface="Arial" charset="0"/>
              </a:rPr>
              <a:t>950 BC</a:t>
            </a:r>
            <a:endParaRPr lang="en-US" sz="2000" b="1" kern="0" dirty="0">
              <a:solidFill>
                <a:prstClr val="black"/>
              </a:solidFill>
              <a:cs typeface="Arial" charset="0"/>
            </a:endParaRPr>
          </a:p>
        </p:txBody>
      </p:sp>
      <p:sp>
        <p:nvSpPr>
          <p:cNvPr id="265" name="Text Box 10"/>
          <p:cNvSpPr txBox="1">
            <a:spLocks noChangeArrowheads="1"/>
          </p:cNvSpPr>
          <p:nvPr/>
        </p:nvSpPr>
        <p:spPr bwMode="auto">
          <a:xfrm>
            <a:off x="4304797" y="1846870"/>
            <a:ext cx="990600" cy="338138"/>
          </a:xfrm>
          <a:prstGeom prst="rect">
            <a:avLst/>
          </a:prstGeom>
          <a:noFill/>
          <a:ln w="9525">
            <a:noFill/>
            <a:miter lim="800000"/>
            <a:headEnd/>
            <a:tailEnd/>
          </a:ln>
          <a:effectLst>
            <a:outerShdw dist="25400" dir="10800000" algn="ctr" rotWithShape="0">
              <a:sysClr val="windowText" lastClr="000000">
                <a:alpha val="89999"/>
              </a:sysClr>
            </a:outerShdw>
          </a:effectLst>
        </p:spPr>
        <p:txBody>
          <a:bodyPr>
            <a:spAutoFit/>
          </a:bodyPr>
          <a:lstStyle/>
          <a:p>
            <a:pPr algn="r" fontAlgn="base">
              <a:spcBef>
                <a:spcPct val="50000"/>
              </a:spcBef>
              <a:spcAft>
                <a:spcPct val="0"/>
              </a:spcAft>
              <a:defRPr/>
            </a:pPr>
            <a:r>
              <a:rPr lang="en-US" sz="1600" b="1" kern="0" dirty="0">
                <a:solidFill>
                  <a:prstClr val="white"/>
                </a:solidFill>
                <a:cs typeface="Arial" charset="0"/>
              </a:rPr>
              <a:t>1050 BC</a:t>
            </a:r>
            <a:endParaRPr lang="en-US" sz="2000" b="1" kern="0" dirty="0">
              <a:solidFill>
                <a:prstClr val="black"/>
              </a:solidFill>
              <a:cs typeface="Arial" charset="0"/>
            </a:endParaRPr>
          </a:p>
        </p:txBody>
      </p:sp>
      <p:sp>
        <p:nvSpPr>
          <p:cNvPr id="266" name="Text Box 10"/>
          <p:cNvSpPr txBox="1">
            <a:spLocks noChangeArrowheads="1"/>
          </p:cNvSpPr>
          <p:nvPr/>
        </p:nvSpPr>
        <p:spPr bwMode="auto">
          <a:xfrm>
            <a:off x="1310876" y="1837404"/>
            <a:ext cx="990600" cy="338138"/>
          </a:xfrm>
          <a:prstGeom prst="rect">
            <a:avLst/>
          </a:prstGeom>
          <a:noFill/>
          <a:ln w="9525">
            <a:noFill/>
            <a:miter lim="800000"/>
            <a:headEnd/>
            <a:tailEnd/>
          </a:ln>
          <a:effectLst>
            <a:outerShdw dist="25400" dir="10800000" algn="ctr" rotWithShape="0">
              <a:sysClr val="windowText" lastClr="000000">
                <a:alpha val="89999"/>
              </a:sysClr>
            </a:outerShdw>
          </a:effectLst>
        </p:spPr>
        <p:txBody>
          <a:bodyPr>
            <a:spAutoFit/>
          </a:bodyPr>
          <a:lstStyle/>
          <a:p>
            <a:pPr algn="r" fontAlgn="base">
              <a:spcBef>
                <a:spcPct val="50000"/>
              </a:spcBef>
              <a:spcAft>
                <a:spcPct val="0"/>
              </a:spcAft>
              <a:defRPr/>
            </a:pPr>
            <a:r>
              <a:rPr lang="en-US" sz="1600" b="1" kern="0" dirty="0">
                <a:solidFill>
                  <a:prstClr val="white"/>
                </a:solidFill>
                <a:cs typeface="Arial" charset="0"/>
              </a:rPr>
              <a:t>1150 BC</a:t>
            </a:r>
            <a:endParaRPr lang="en-US" sz="2000" b="1" kern="0" dirty="0">
              <a:solidFill>
                <a:prstClr val="black"/>
              </a:solidFill>
              <a:cs typeface="Arial" charset="0"/>
            </a:endParaRPr>
          </a:p>
        </p:txBody>
      </p:sp>
      <p:sp>
        <p:nvSpPr>
          <p:cNvPr id="268" name="Left Brace 267"/>
          <p:cNvSpPr/>
          <p:nvPr/>
        </p:nvSpPr>
        <p:spPr>
          <a:xfrm rot="16200000" flipV="1">
            <a:off x="1682125" y="1096670"/>
            <a:ext cx="164140" cy="30526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69" name="TextBox 100"/>
          <p:cNvSpPr txBox="1">
            <a:spLocks noChangeArrowheads="1"/>
          </p:cNvSpPr>
          <p:nvPr/>
        </p:nvSpPr>
        <p:spPr bwMode="auto">
          <a:xfrm>
            <a:off x="1617142" y="2748154"/>
            <a:ext cx="356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dirty="0" smtClean="0">
                <a:solidFill>
                  <a:prstClr val="black"/>
                </a:solidFill>
                <a:latin typeface="Calibri" pitchFamily="34" charset="0"/>
              </a:rPr>
              <a:t>Eli</a:t>
            </a:r>
            <a:endParaRPr lang="en-US" altLang="en-US" sz="1400" dirty="0">
              <a:solidFill>
                <a:prstClr val="black"/>
              </a:solidFill>
              <a:latin typeface="Calibri" pitchFamily="34" charset="0"/>
            </a:endParaRPr>
          </a:p>
        </p:txBody>
      </p:sp>
      <p:sp>
        <p:nvSpPr>
          <p:cNvPr id="270" name="TextBox 100"/>
          <p:cNvSpPr txBox="1">
            <a:spLocks noChangeArrowheads="1"/>
          </p:cNvSpPr>
          <p:nvPr/>
        </p:nvSpPr>
        <p:spPr bwMode="auto">
          <a:xfrm>
            <a:off x="3901690" y="1465870"/>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dirty="0">
                <a:solidFill>
                  <a:prstClr val="black"/>
                </a:solidFill>
                <a:latin typeface="Calibri" pitchFamily="34" charset="0"/>
              </a:rPr>
              <a:t>Samuel</a:t>
            </a:r>
          </a:p>
        </p:txBody>
      </p:sp>
      <p:sp>
        <p:nvSpPr>
          <p:cNvPr id="271" name="Left Brace 270"/>
          <p:cNvSpPr/>
          <p:nvPr/>
        </p:nvSpPr>
        <p:spPr>
          <a:xfrm rot="5400000">
            <a:off x="4202335" y="423622"/>
            <a:ext cx="124704" cy="2670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73" name="Straight Connector 272"/>
          <p:cNvCxnSpPr/>
          <p:nvPr/>
        </p:nvCxnSpPr>
        <p:spPr>
          <a:xfrm>
            <a:off x="3169343" y="2382452"/>
            <a:ext cx="0" cy="673479"/>
          </a:xfrm>
          <a:prstGeom prst="line">
            <a:avLst/>
          </a:prstGeom>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2164478" y="2869815"/>
            <a:ext cx="1081065" cy="461665"/>
          </a:xfrm>
          <a:prstGeom prst="rect">
            <a:avLst/>
          </a:prstGeom>
          <a:noFill/>
        </p:spPr>
        <p:txBody>
          <a:bodyPr wrap="none" rtlCol="0">
            <a:spAutoFit/>
          </a:bodyPr>
          <a:lstStyle/>
          <a:p>
            <a:r>
              <a:rPr lang="en-US" sz="1200" dirty="0">
                <a:solidFill>
                  <a:prstClr val="black"/>
                </a:solidFill>
                <a:cs typeface="Arial" charset="0"/>
              </a:rPr>
              <a:t>Samuel called </a:t>
            </a:r>
          </a:p>
          <a:p>
            <a:r>
              <a:rPr lang="en-US" sz="1200" dirty="0">
                <a:solidFill>
                  <a:prstClr val="black"/>
                </a:solidFill>
                <a:cs typeface="Arial" charset="0"/>
              </a:rPr>
              <a:t>~age 10</a:t>
            </a:r>
          </a:p>
        </p:txBody>
      </p:sp>
      <p:pic>
        <p:nvPicPr>
          <p:cNvPr id="275" name="Picture 2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537" y="2580046"/>
            <a:ext cx="384011" cy="412812"/>
          </a:xfrm>
          <a:prstGeom prst="rect">
            <a:avLst/>
          </a:prstGeom>
        </p:spPr>
      </p:pic>
      <p:sp>
        <p:nvSpPr>
          <p:cNvPr id="276" name="TextBox 275"/>
          <p:cNvSpPr txBox="1"/>
          <p:nvPr/>
        </p:nvSpPr>
        <p:spPr>
          <a:xfrm>
            <a:off x="3043447" y="2916322"/>
            <a:ext cx="768608" cy="646331"/>
          </a:xfrm>
          <a:prstGeom prst="rect">
            <a:avLst/>
          </a:prstGeom>
          <a:noFill/>
        </p:spPr>
        <p:txBody>
          <a:bodyPr wrap="none" rtlCol="0">
            <a:spAutoFit/>
          </a:bodyPr>
          <a:lstStyle/>
          <a:p>
            <a:r>
              <a:rPr lang="en-US" sz="1200" b="1" dirty="0" err="1">
                <a:solidFill>
                  <a:srgbClr val="FF0000"/>
                </a:solidFill>
                <a:cs typeface="Arial" charset="0"/>
              </a:rPr>
              <a:t>Aphek</a:t>
            </a:r>
            <a:endParaRPr lang="en-US" sz="1200" b="1" dirty="0">
              <a:solidFill>
                <a:srgbClr val="FF0000"/>
              </a:solidFill>
              <a:cs typeface="Arial" charset="0"/>
            </a:endParaRPr>
          </a:p>
          <a:p>
            <a:r>
              <a:rPr lang="en-US" sz="1200" b="1" dirty="0">
                <a:solidFill>
                  <a:srgbClr val="FF0000"/>
                </a:solidFill>
                <a:cs typeface="Arial" charset="0"/>
              </a:rPr>
              <a:t>Ebenezer</a:t>
            </a:r>
          </a:p>
          <a:p>
            <a:r>
              <a:rPr lang="en-US" sz="1200" b="1" dirty="0">
                <a:solidFill>
                  <a:srgbClr val="FF0000"/>
                </a:solidFill>
                <a:cs typeface="Arial" charset="0"/>
              </a:rPr>
              <a:t>~1092</a:t>
            </a:r>
          </a:p>
        </p:txBody>
      </p:sp>
      <p:sp>
        <p:nvSpPr>
          <p:cNvPr id="160" name="TextBox 98"/>
          <p:cNvSpPr txBox="1">
            <a:spLocks noChangeArrowheads="1"/>
          </p:cNvSpPr>
          <p:nvPr/>
        </p:nvSpPr>
        <p:spPr bwMode="auto">
          <a:xfrm>
            <a:off x="4428477" y="2457575"/>
            <a:ext cx="498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dirty="0">
                <a:solidFill>
                  <a:srgbClr val="7030A0"/>
                </a:solidFill>
                <a:latin typeface="Calibri" pitchFamily="34" charset="0"/>
              </a:rPr>
              <a:t>Saul</a:t>
            </a:r>
          </a:p>
        </p:txBody>
      </p:sp>
      <p:sp>
        <p:nvSpPr>
          <p:cNvPr id="277" name="Left Brace 276"/>
          <p:cNvSpPr/>
          <p:nvPr/>
        </p:nvSpPr>
        <p:spPr>
          <a:xfrm rot="16200000" flipV="1">
            <a:off x="4590683" y="1365728"/>
            <a:ext cx="198370" cy="2136422"/>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78" name="TextBox 98"/>
          <p:cNvSpPr txBox="1">
            <a:spLocks noChangeArrowheads="1"/>
          </p:cNvSpPr>
          <p:nvPr/>
        </p:nvSpPr>
        <p:spPr bwMode="auto">
          <a:xfrm>
            <a:off x="5475812" y="2706593"/>
            <a:ext cx="6101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dirty="0" smtClean="0">
                <a:solidFill>
                  <a:srgbClr val="7030A0"/>
                </a:solidFill>
                <a:latin typeface="Calibri" pitchFamily="34" charset="0"/>
              </a:rPr>
              <a:t>David</a:t>
            </a:r>
            <a:endParaRPr lang="en-US" altLang="en-US" sz="1400" b="1" dirty="0">
              <a:solidFill>
                <a:srgbClr val="7030A0"/>
              </a:solidFill>
              <a:latin typeface="Calibri" pitchFamily="34" charset="0"/>
            </a:endParaRPr>
          </a:p>
        </p:txBody>
      </p:sp>
      <p:sp>
        <p:nvSpPr>
          <p:cNvPr id="279" name="TextBox 98"/>
          <p:cNvSpPr txBox="1">
            <a:spLocks noChangeArrowheads="1"/>
          </p:cNvSpPr>
          <p:nvPr/>
        </p:nvSpPr>
        <p:spPr bwMode="auto">
          <a:xfrm>
            <a:off x="7799930" y="2524969"/>
            <a:ext cx="8451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400" b="1" dirty="0" smtClean="0">
                <a:solidFill>
                  <a:srgbClr val="7030A0"/>
                </a:solidFill>
                <a:latin typeface="Calibri" pitchFamily="34" charset="0"/>
              </a:rPr>
              <a:t>Solomon</a:t>
            </a:r>
            <a:endParaRPr lang="en-US" altLang="en-US" sz="1400" b="1" dirty="0">
              <a:solidFill>
                <a:srgbClr val="7030A0"/>
              </a:solidFill>
              <a:latin typeface="Calibri" pitchFamily="34" charset="0"/>
            </a:endParaRPr>
          </a:p>
        </p:txBody>
      </p:sp>
      <p:sp>
        <p:nvSpPr>
          <p:cNvPr id="280" name="Left Brace 279"/>
          <p:cNvSpPr/>
          <p:nvPr/>
        </p:nvSpPr>
        <p:spPr>
          <a:xfrm rot="16200000" flipV="1">
            <a:off x="5793935" y="1584680"/>
            <a:ext cx="186876" cy="2099325"/>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1" name="Left Brace 280"/>
          <p:cNvSpPr/>
          <p:nvPr/>
        </p:nvSpPr>
        <p:spPr>
          <a:xfrm rot="16200000" flipV="1">
            <a:off x="6985216" y="1434597"/>
            <a:ext cx="243568" cy="2043886"/>
          </a:xfrm>
          <a:prstGeom prst="leftBrace">
            <a:avLst>
              <a:gd name="adj1" fmla="val 8333"/>
              <a:gd name="adj2" fmla="val 12015"/>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2" name="TextBox 281"/>
          <p:cNvSpPr txBox="1"/>
          <p:nvPr/>
        </p:nvSpPr>
        <p:spPr>
          <a:xfrm>
            <a:off x="4272671" y="2730848"/>
            <a:ext cx="1171988" cy="461665"/>
          </a:xfrm>
          <a:prstGeom prst="rect">
            <a:avLst/>
          </a:prstGeom>
          <a:noFill/>
        </p:spPr>
        <p:txBody>
          <a:bodyPr wrap="none" rtlCol="0">
            <a:spAutoFit/>
          </a:bodyPr>
          <a:lstStyle/>
          <a:p>
            <a:r>
              <a:rPr lang="en-US" sz="1200" dirty="0">
                <a:solidFill>
                  <a:prstClr val="black"/>
                </a:solidFill>
                <a:cs typeface="Arial" charset="0"/>
              </a:rPr>
              <a:t>End of Judges</a:t>
            </a:r>
          </a:p>
          <a:p>
            <a:r>
              <a:rPr lang="en-US" sz="1200" dirty="0">
                <a:solidFill>
                  <a:prstClr val="black"/>
                </a:solidFill>
                <a:cs typeface="Arial" charset="0"/>
              </a:rPr>
              <a:t>Samuel the Last</a:t>
            </a:r>
          </a:p>
        </p:txBody>
      </p:sp>
      <p:cxnSp>
        <p:nvCxnSpPr>
          <p:cNvPr id="283" name="Straight Connector 282"/>
          <p:cNvCxnSpPr/>
          <p:nvPr/>
        </p:nvCxnSpPr>
        <p:spPr>
          <a:xfrm>
            <a:off x="4514632" y="2326127"/>
            <a:ext cx="0" cy="482752"/>
          </a:xfrm>
          <a:prstGeom prst="line">
            <a:avLst/>
          </a:prstGeom>
        </p:spPr>
        <p:style>
          <a:lnRef idx="1">
            <a:schemeClr val="accent1"/>
          </a:lnRef>
          <a:fillRef idx="0">
            <a:schemeClr val="accent1"/>
          </a:fillRef>
          <a:effectRef idx="0">
            <a:schemeClr val="accent1"/>
          </a:effectRef>
          <a:fontRef idx="minor">
            <a:schemeClr val="tx1"/>
          </a:fontRef>
        </p:style>
      </p:cxnSp>
      <p:grpSp>
        <p:nvGrpSpPr>
          <p:cNvPr id="285" name="Group 119"/>
          <p:cNvGrpSpPr>
            <a:grpSpLocks/>
          </p:cNvGrpSpPr>
          <p:nvPr/>
        </p:nvGrpSpPr>
        <p:grpSpPr bwMode="auto">
          <a:xfrm>
            <a:off x="3842638" y="2289766"/>
            <a:ext cx="166688" cy="661988"/>
            <a:chOff x="8062623" y="2153630"/>
            <a:chExt cx="166978" cy="661131"/>
          </a:xfrm>
        </p:grpSpPr>
        <p:cxnSp>
          <p:nvCxnSpPr>
            <p:cNvPr id="286" name="Straight Connector 285"/>
            <p:cNvCxnSpPr/>
            <p:nvPr/>
          </p:nvCxnSpPr>
          <p:spPr>
            <a:xfrm rot="5400000">
              <a:off x="7891662" y="2412056"/>
              <a:ext cx="518441" cy="1590"/>
            </a:xfrm>
            <a:prstGeom prst="line">
              <a:avLst/>
            </a:prstGeom>
            <a:noFill/>
            <a:ln w="28575" cap="flat" cmpd="sng" algn="ctr">
              <a:solidFill>
                <a:sysClr val="windowText" lastClr="000000"/>
              </a:solidFill>
              <a:prstDash val="solid"/>
            </a:ln>
            <a:effectLst/>
          </p:spPr>
        </p:cxnSp>
        <p:sp>
          <p:nvSpPr>
            <p:cNvPr id="287" name="5-Point Star 286"/>
            <p:cNvSpPr/>
            <p:nvPr/>
          </p:nvSpPr>
          <p:spPr>
            <a:xfrm>
              <a:off x="8062623" y="2632434"/>
              <a:ext cx="166978" cy="182327"/>
            </a:xfrm>
            <a:prstGeom prst="star5">
              <a:avLst/>
            </a:prstGeom>
            <a:solidFill>
              <a:srgbClr val="FFFF00"/>
            </a:solidFill>
            <a:ln w="3175" cap="flat" cmpd="sng" algn="ctr">
              <a:solidFill>
                <a:srgbClr val="4F81BD">
                  <a:shade val="50000"/>
                </a:srgbClr>
              </a:solidFill>
              <a:prstDash val="solid"/>
            </a:ln>
            <a:effectLst/>
          </p:spPr>
          <p:txBody>
            <a:bodyPr anchor="ctr"/>
            <a:lstStyle/>
            <a:p>
              <a:pPr algn="ctr" fontAlgn="base">
                <a:spcBef>
                  <a:spcPct val="0"/>
                </a:spcBef>
                <a:spcAft>
                  <a:spcPct val="0"/>
                </a:spcAft>
                <a:defRPr/>
              </a:pPr>
              <a:endParaRPr lang="en-US" kern="0">
                <a:solidFill>
                  <a:srgbClr val="FFFFFF"/>
                </a:solidFill>
                <a:cs typeface="Arial" pitchFamily="34" charset="0"/>
              </a:endParaRPr>
            </a:p>
          </p:txBody>
        </p:sp>
      </p:grpSp>
      <p:pic>
        <p:nvPicPr>
          <p:cNvPr id="284" name="Picture 2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212" y="2699185"/>
            <a:ext cx="384011" cy="412812"/>
          </a:xfrm>
          <a:prstGeom prst="rect">
            <a:avLst/>
          </a:prstGeom>
        </p:spPr>
      </p:pic>
      <p:sp>
        <p:nvSpPr>
          <p:cNvPr id="288" name="TextBox 287"/>
          <p:cNvSpPr txBox="1"/>
          <p:nvPr/>
        </p:nvSpPr>
        <p:spPr>
          <a:xfrm>
            <a:off x="3764218" y="3002835"/>
            <a:ext cx="660758" cy="461665"/>
          </a:xfrm>
          <a:prstGeom prst="rect">
            <a:avLst/>
          </a:prstGeom>
          <a:noFill/>
        </p:spPr>
        <p:txBody>
          <a:bodyPr wrap="none" rtlCol="0">
            <a:spAutoFit/>
          </a:bodyPr>
          <a:lstStyle/>
          <a:p>
            <a:r>
              <a:rPr lang="en-US" sz="1200" b="1" dirty="0" err="1">
                <a:solidFill>
                  <a:srgbClr val="FF0000"/>
                </a:solidFill>
                <a:cs typeface="Arial" charset="0"/>
              </a:rPr>
              <a:t>Mizpah</a:t>
            </a:r>
            <a:endParaRPr lang="en-US" sz="1200" b="1" dirty="0">
              <a:solidFill>
                <a:srgbClr val="FF0000"/>
              </a:solidFill>
              <a:cs typeface="Arial" charset="0"/>
            </a:endParaRPr>
          </a:p>
          <a:p>
            <a:r>
              <a:rPr lang="en-US" sz="1200" b="1" dirty="0">
                <a:solidFill>
                  <a:srgbClr val="FF0000"/>
                </a:solidFill>
                <a:cs typeface="Arial" charset="0"/>
              </a:rPr>
              <a:t>~1070</a:t>
            </a:r>
          </a:p>
        </p:txBody>
      </p:sp>
      <p:pic>
        <p:nvPicPr>
          <p:cNvPr id="289" name="Picture 2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817" y="3088392"/>
            <a:ext cx="384011" cy="412812"/>
          </a:xfrm>
          <a:prstGeom prst="rect">
            <a:avLst/>
          </a:prstGeom>
        </p:spPr>
      </p:pic>
      <p:sp>
        <p:nvSpPr>
          <p:cNvPr id="290" name="TextBox 289"/>
          <p:cNvSpPr txBox="1"/>
          <p:nvPr/>
        </p:nvSpPr>
        <p:spPr>
          <a:xfrm>
            <a:off x="4567561" y="3094745"/>
            <a:ext cx="1096775" cy="461665"/>
          </a:xfrm>
          <a:prstGeom prst="rect">
            <a:avLst/>
          </a:prstGeom>
          <a:noFill/>
        </p:spPr>
        <p:txBody>
          <a:bodyPr wrap="none" rtlCol="0">
            <a:spAutoFit/>
          </a:bodyPr>
          <a:lstStyle/>
          <a:p>
            <a:r>
              <a:rPr lang="en-US" sz="1200" b="1" dirty="0" err="1">
                <a:solidFill>
                  <a:srgbClr val="FF0000"/>
                </a:solidFill>
                <a:cs typeface="Arial" charset="0"/>
              </a:rPr>
              <a:t>Jabesh</a:t>
            </a:r>
            <a:r>
              <a:rPr lang="en-US" sz="1200" b="1" dirty="0">
                <a:solidFill>
                  <a:srgbClr val="FF0000"/>
                </a:solidFill>
                <a:cs typeface="Arial" charset="0"/>
              </a:rPr>
              <a:t> Gilead</a:t>
            </a:r>
          </a:p>
          <a:p>
            <a:r>
              <a:rPr lang="en-US" sz="1200" b="1" dirty="0">
                <a:solidFill>
                  <a:srgbClr val="FF0000"/>
                </a:solidFill>
                <a:cs typeface="Arial" charset="0"/>
              </a:rPr>
              <a:t>~1050</a:t>
            </a:r>
          </a:p>
        </p:txBody>
      </p:sp>
      <p:cxnSp>
        <p:nvCxnSpPr>
          <p:cNvPr id="292" name="Straight Connector 291"/>
          <p:cNvCxnSpPr/>
          <p:nvPr/>
        </p:nvCxnSpPr>
        <p:spPr>
          <a:xfrm flipV="1">
            <a:off x="5531131" y="1543614"/>
            <a:ext cx="614285" cy="603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endCxn id="193" idx="2"/>
          </p:cNvCxnSpPr>
          <p:nvPr/>
        </p:nvCxnSpPr>
        <p:spPr>
          <a:xfrm flipH="1">
            <a:off x="7050378" y="1750020"/>
            <a:ext cx="240301" cy="534277"/>
          </a:xfrm>
          <a:prstGeom prst="line">
            <a:avLst/>
          </a:prstGeom>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6033279" y="1370769"/>
            <a:ext cx="1563313" cy="276999"/>
          </a:xfrm>
          <a:prstGeom prst="rect">
            <a:avLst/>
          </a:prstGeom>
          <a:noFill/>
        </p:spPr>
        <p:txBody>
          <a:bodyPr wrap="none" rtlCol="0">
            <a:spAutoFit/>
          </a:bodyPr>
          <a:lstStyle/>
          <a:p>
            <a:r>
              <a:rPr lang="en-US" sz="1200" dirty="0">
                <a:solidFill>
                  <a:prstClr val="black"/>
                </a:solidFill>
                <a:cs typeface="Arial" charset="0"/>
              </a:rPr>
              <a:t>Saul kills priest at Nob</a:t>
            </a:r>
          </a:p>
        </p:txBody>
      </p:sp>
      <p:cxnSp>
        <p:nvCxnSpPr>
          <p:cNvPr id="299" name="Straight Connector 298"/>
          <p:cNvCxnSpPr/>
          <p:nvPr/>
        </p:nvCxnSpPr>
        <p:spPr>
          <a:xfrm flipH="1" flipV="1">
            <a:off x="5311673" y="2245801"/>
            <a:ext cx="66094" cy="2266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5126371" y="2414499"/>
            <a:ext cx="585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defPPr>
              <a:defRPr lang="en-US"/>
            </a:defPPr>
            <a:lvl1pPr fontAlgn="base">
              <a:spcBef>
                <a:spcPct val="0"/>
              </a:spcBef>
              <a:spcAft>
                <a:spcPct val="0"/>
              </a:spcAft>
              <a:defRPr sz="1400">
                <a:solidFill>
                  <a:prstClr val="black"/>
                </a:solidFill>
                <a:latin typeface="Calibri" pitchFamily="34"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sz="1200" dirty="0" smtClean="0">
                <a:solidFill>
                  <a:srgbClr val="FF0000"/>
                </a:solidFill>
              </a:rPr>
              <a:t>David &amp;</a:t>
            </a:r>
          </a:p>
          <a:p>
            <a:r>
              <a:rPr lang="en-US" sz="1200" dirty="0" smtClean="0">
                <a:solidFill>
                  <a:srgbClr val="FF0000"/>
                </a:solidFill>
              </a:rPr>
              <a:t>Goliath</a:t>
            </a:r>
            <a:endParaRPr lang="en-US" sz="1200" dirty="0">
              <a:solidFill>
                <a:srgbClr val="FF0000"/>
              </a:solidFill>
            </a:endParaRPr>
          </a:p>
        </p:txBody>
      </p:sp>
      <p:cxnSp>
        <p:nvCxnSpPr>
          <p:cNvPr id="302" name="Straight Connector 301"/>
          <p:cNvCxnSpPr/>
          <p:nvPr/>
        </p:nvCxnSpPr>
        <p:spPr>
          <a:xfrm flipH="1" flipV="1">
            <a:off x="6993655" y="2295817"/>
            <a:ext cx="973828" cy="547956"/>
          </a:xfrm>
          <a:prstGeom prst="line">
            <a:avLst/>
          </a:prstGeom>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7907699" y="2698167"/>
            <a:ext cx="87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1400">
                <a:solidFill>
                  <a:prstClr val="black"/>
                </a:solidFill>
                <a:latin typeface="Calibri" pitchFamily="34"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sz="1200" dirty="0" smtClean="0"/>
              <a:t>Rehoboam </a:t>
            </a:r>
          </a:p>
          <a:p>
            <a:r>
              <a:rPr lang="en-US" sz="1200" dirty="0" smtClean="0"/>
              <a:t>born</a:t>
            </a:r>
            <a:endParaRPr lang="en-US" sz="1200" dirty="0"/>
          </a:p>
        </p:txBody>
      </p:sp>
      <p:pic>
        <p:nvPicPr>
          <p:cNvPr id="305" name="Picture 3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304" y="1543614"/>
            <a:ext cx="384011" cy="412812"/>
          </a:xfrm>
          <a:prstGeom prst="rect">
            <a:avLst/>
          </a:prstGeom>
        </p:spPr>
      </p:pic>
      <p:sp>
        <p:nvSpPr>
          <p:cNvPr id="306" name="TextBox 305"/>
          <p:cNvSpPr txBox="1"/>
          <p:nvPr/>
        </p:nvSpPr>
        <p:spPr>
          <a:xfrm>
            <a:off x="4488178" y="1315136"/>
            <a:ext cx="766557" cy="276999"/>
          </a:xfrm>
          <a:prstGeom prst="rect">
            <a:avLst/>
          </a:prstGeom>
          <a:noFill/>
        </p:spPr>
        <p:txBody>
          <a:bodyPr wrap="none" rtlCol="0">
            <a:spAutoFit/>
          </a:bodyPr>
          <a:lstStyle/>
          <a:p>
            <a:r>
              <a:rPr lang="en-US" sz="1200" b="1" dirty="0" err="1">
                <a:solidFill>
                  <a:srgbClr val="FF0000"/>
                </a:solidFill>
                <a:cs typeface="Arial" charset="0"/>
              </a:rPr>
              <a:t>Micmash</a:t>
            </a:r>
            <a:endParaRPr lang="en-US" sz="1200" b="1" dirty="0">
              <a:solidFill>
                <a:srgbClr val="FF0000"/>
              </a:solidFill>
              <a:cs typeface="Arial" charset="0"/>
            </a:endParaRPr>
          </a:p>
        </p:txBody>
      </p:sp>
      <p:pic>
        <p:nvPicPr>
          <p:cNvPr id="307" name="Picture 3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621" y="2015939"/>
            <a:ext cx="384011" cy="412812"/>
          </a:xfrm>
          <a:prstGeom prst="rect">
            <a:avLst/>
          </a:prstGeom>
        </p:spPr>
      </p:pic>
      <p:pic>
        <p:nvPicPr>
          <p:cNvPr id="308" name="Picture 3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86" y="1517401"/>
            <a:ext cx="384011" cy="412812"/>
          </a:xfrm>
          <a:prstGeom prst="rect">
            <a:avLst/>
          </a:prstGeom>
        </p:spPr>
      </p:pic>
      <p:sp>
        <p:nvSpPr>
          <p:cNvPr id="309" name="TextBox 308"/>
          <p:cNvSpPr txBox="1"/>
          <p:nvPr/>
        </p:nvSpPr>
        <p:spPr>
          <a:xfrm>
            <a:off x="5157935" y="1458519"/>
            <a:ext cx="894540" cy="276999"/>
          </a:xfrm>
          <a:prstGeom prst="rect">
            <a:avLst/>
          </a:prstGeom>
          <a:noFill/>
        </p:spPr>
        <p:txBody>
          <a:bodyPr wrap="none" rtlCol="0">
            <a:spAutoFit/>
          </a:bodyPr>
          <a:lstStyle/>
          <a:p>
            <a:r>
              <a:rPr lang="en-US" sz="1200" b="1" dirty="0">
                <a:solidFill>
                  <a:srgbClr val="FF0000"/>
                </a:solidFill>
                <a:cs typeface="Arial" charset="0"/>
              </a:rPr>
              <a:t>Amalekites</a:t>
            </a:r>
          </a:p>
        </p:txBody>
      </p:sp>
      <p:pic>
        <p:nvPicPr>
          <p:cNvPr id="311" name="Picture 3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45" y="2031126"/>
            <a:ext cx="384011" cy="412812"/>
          </a:xfrm>
          <a:prstGeom prst="rect">
            <a:avLst/>
          </a:prstGeom>
        </p:spPr>
      </p:pic>
      <p:sp>
        <p:nvSpPr>
          <p:cNvPr id="313" name="TextBox 312"/>
          <p:cNvSpPr txBox="1"/>
          <p:nvPr/>
        </p:nvSpPr>
        <p:spPr>
          <a:xfrm>
            <a:off x="6019816" y="1598771"/>
            <a:ext cx="824265" cy="276999"/>
          </a:xfrm>
          <a:prstGeom prst="rect">
            <a:avLst/>
          </a:prstGeom>
          <a:noFill/>
        </p:spPr>
        <p:txBody>
          <a:bodyPr wrap="none" rtlCol="0">
            <a:spAutoFit/>
          </a:bodyPr>
          <a:lstStyle/>
          <a:p>
            <a:r>
              <a:rPr lang="en-US" sz="1200" b="1" dirty="0">
                <a:solidFill>
                  <a:srgbClr val="FF0000"/>
                </a:solidFill>
                <a:cs typeface="Arial" charset="0"/>
              </a:rPr>
              <a:t>Mt </a:t>
            </a:r>
            <a:r>
              <a:rPr lang="en-US" sz="1200" b="1" dirty="0" err="1">
                <a:solidFill>
                  <a:srgbClr val="FF0000"/>
                </a:solidFill>
                <a:cs typeface="Arial" charset="0"/>
              </a:rPr>
              <a:t>Gilboa</a:t>
            </a:r>
            <a:endParaRPr lang="en-US" sz="1200" b="1" dirty="0">
              <a:solidFill>
                <a:srgbClr val="FF0000"/>
              </a:solidFill>
              <a:cs typeface="Arial" charset="0"/>
            </a:endParaRPr>
          </a:p>
        </p:txBody>
      </p:sp>
      <p:cxnSp>
        <p:nvCxnSpPr>
          <p:cNvPr id="314" name="Straight Connector 313"/>
          <p:cNvCxnSpPr/>
          <p:nvPr/>
        </p:nvCxnSpPr>
        <p:spPr>
          <a:xfrm flipV="1">
            <a:off x="5774827" y="1757706"/>
            <a:ext cx="311088" cy="3885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6661758" y="2289766"/>
            <a:ext cx="69141" cy="519113"/>
          </a:xfrm>
          <a:prstGeom prst="line">
            <a:avLst/>
          </a:prstGeom>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6615109" y="2765352"/>
            <a:ext cx="87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1400">
                <a:solidFill>
                  <a:prstClr val="black"/>
                </a:solidFill>
                <a:latin typeface="Calibri" pitchFamily="34"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sz="1200" dirty="0" smtClean="0"/>
              <a:t>Absalom rebels</a:t>
            </a:r>
            <a:endParaRPr lang="en-US" sz="1200" dirty="0"/>
          </a:p>
        </p:txBody>
      </p:sp>
      <p:cxnSp>
        <p:nvCxnSpPr>
          <p:cNvPr id="295" name="Straight Connector 294"/>
          <p:cNvCxnSpPr/>
          <p:nvPr/>
        </p:nvCxnSpPr>
        <p:spPr>
          <a:xfrm>
            <a:off x="6365650" y="2281347"/>
            <a:ext cx="170953" cy="3975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8" name="TextBox 297"/>
          <p:cNvSpPr txBox="1"/>
          <p:nvPr/>
        </p:nvSpPr>
        <p:spPr>
          <a:xfrm rot="5400000">
            <a:off x="5781157" y="2838133"/>
            <a:ext cx="1174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1400">
                <a:solidFill>
                  <a:prstClr val="black"/>
                </a:solidFill>
                <a:latin typeface="Calibri" pitchFamily="34"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sz="1200" dirty="0" smtClean="0"/>
              <a:t>Tamar raped</a:t>
            </a:r>
          </a:p>
          <a:p>
            <a:r>
              <a:rPr lang="en-US" sz="1200" dirty="0" smtClean="0"/>
              <a:t>Sinful Census</a:t>
            </a:r>
          </a:p>
          <a:p>
            <a:endParaRPr lang="en-US" sz="1200" dirty="0"/>
          </a:p>
        </p:txBody>
      </p:sp>
      <p:cxnSp>
        <p:nvCxnSpPr>
          <p:cNvPr id="303" name="Straight Connector 302"/>
          <p:cNvCxnSpPr/>
          <p:nvPr/>
        </p:nvCxnSpPr>
        <p:spPr>
          <a:xfrm>
            <a:off x="6019816" y="2260642"/>
            <a:ext cx="116162" cy="4236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2" name="TextBox 311"/>
          <p:cNvSpPr txBox="1"/>
          <p:nvPr/>
        </p:nvSpPr>
        <p:spPr>
          <a:xfrm rot="5400000">
            <a:off x="5706088" y="2923378"/>
            <a:ext cx="8786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1400">
                <a:solidFill>
                  <a:prstClr val="black"/>
                </a:solidFill>
                <a:latin typeface="Calibri" pitchFamily="34"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sz="1200" dirty="0" smtClean="0"/>
              <a:t>Bathsheba</a:t>
            </a:r>
          </a:p>
        </p:txBody>
      </p:sp>
      <p:cxnSp>
        <p:nvCxnSpPr>
          <p:cNvPr id="316" name="Straight Connector 315"/>
          <p:cNvCxnSpPr/>
          <p:nvPr/>
        </p:nvCxnSpPr>
        <p:spPr>
          <a:xfrm>
            <a:off x="6293543" y="2278973"/>
            <a:ext cx="89861" cy="326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1310876" y="0"/>
            <a:ext cx="6629400" cy="1143000"/>
          </a:xfrm>
        </p:spPr>
        <p:txBody>
          <a:bodyPr/>
          <a:lstStyle/>
          <a:p>
            <a:r>
              <a:rPr lang="en-US" dirty="0" smtClean="0"/>
              <a:t>The Latter Judges</a:t>
            </a:r>
            <a:endParaRPr lang="en-US" dirty="0"/>
          </a:p>
        </p:txBody>
      </p:sp>
      <p:pic>
        <p:nvPicPr>
          <p:cNvPr id="262" name="Picture 18"/>
          <p:cNvPicPr>
            <a:picLocks noChangeAspect="1" noChangeArrowheads="1"/>
          </p:cNvPicPr>
          <p:nvPr/>
        </p:nvPicPr>
        <p:blipFill>
          <a:blip r:embed="rId4" cstate="print"/>
          <a:srcRect/>
          <a:stretch>
            <a:fillRect/>
          </a:stretch>
        </p:blipFill>
        <p:spPr bwMode="auto">
          <a:xfrm>
            <a:off x="-24695" y="3543555"/>
            <a:ext cx="4114800" cy="3236912"/>
          </a:xfrm>
          <a:prstGeom prst="rect">
            <a:avLst/>
          </a:prstGeom>
          <a:noFill/>
          <a:ln w="9525">
            <a:noFill/>
            <a:miter lim="800000"/>
            <a:headEnd/>
            <a:tailEnd/>
          </a:ln>
        </p:spPr>
      </p:pic>
      <p:sp>
        <p:nvSpPr>
          <p:cNvPr id="263" name="Oval 16"/>
          <p:cNvSpPr>
            <a:spLocks noChangeArrowheads="1"/>
          </p:cNvSpPr>
          <p:nvPr/>
        </p:nvSpPr>
        <p:spPr bwMode="auto">
          <a:xfrm>
            <a:off x="889705" y="4037267"/>
            <a:ext cx="762000" cy="685800"/>
          </a:xfrm>
          <a:prstGeom prst="ellipse">
            <a:avLst/>
          </a:prstGeom>
          <a:solidFill>
            <a:srgbClr val="FF0000">
              <a:alpha val="30196"/>
            </a:srgbClr>
          </a:solidFill>
          <a:ln w="952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267" name="Oval 17"/>
          <p:cNvSpPr>
            <a:spLocks noChangeArrowheads="1"/>
          </p:cNvSpPr>
          <p:nvPr/>
        </p:nvSpPr>
        <p:spPr bwMode="auto">
          <a:xfrm>
            <a:off x="203905" y="5332667"/>
            <a:ext cx="838200" cy="762000"/>
          </a:xfrm>
          <a:prstGeom prst="ellipse">
            <a:avLst/>
          </a:prstGeom>
          <a:solidFill>
            <a:srgbClr val="FF0000">
              <a:alpha val="30196"/>
            </a:srgbClr>
          </a:solidFill>
          <a:ln w="952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272" name="Rectangle 3"/>
          <p:cNvSpPr txBox="1">
            <a:spLocks noChangeArrowheads="1"/>
          </p:cNvSpPr>
          <p:nvPr/>
        </p:nvSpPr>
        <p:spPr bwMode="auto">
          <a:xfrm>
            <a:off x="4103223" y="3562653"/>
            <a:ext cx="5040777" cy="3267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eaLnBrk="1" hangingPunct="1"/>
            <a:r>
              <a:rPr lang="en-US" sz="1800" b="1" dirty="0" smtClean="0">
                <a:solidFill>
                  <a:prstClr val="black"/>
                </a:solidFill>
                <a:latin typeface="Times New Roman" pitchFamily="18" charset="0"/>
              </a:rPr>
              <a:t>Samson </a:t>
            </a:r>
            <a:r>
              <a:rPr lang="en-US" sz="1800" dirty="0" smtClean="0">
                <a:solidFill>
                  <a:prstClr val="black"/>
                </a:solidFill>
                <a:latin typeface="Times New Roman" pitchFamily="18" charset="0"/>
              </a:rPr>
              <a:t>met his downfall in the valley of </a:t>
            </a:r>
            <a:r>
              <a:rPr lang="en-US" sz="1800" b="1" dirty="0" err="1" smtClean="0">
                <a:solidFill>
                  <a:prstClr val="black"/>
                </a:solidFill>
                <a:latin typeface="Times New Roman" pitchFamily="18" charset="0"/>
              </a:rPr>
              <a:t>Sorek</a:t>
            </a:r>
            <a:endParaRPr lang="en-US" sz="1800" b="1" dirty="0" smtClean="0">
              <a:solidFill>
                <a:prstClr val="black"/>
              </a:solidFill>
              <a:latin typeface="Times New Roman" pitchFamily="18" charset="0"/>
            </a:endParaRPr>
          </a:p>
          <a:p>
            <a:pPr marL="403225" lvl="1" indent="-177800" eaLnBrk="1" hangingPunct="1"/>
            <a:r>
              <a:rPr lang="en-US" sz="1800" dirty="0" smtClean="0">
                <a:solidFill>
                  <a:prstClr val="black"/>
                </a:solidFill>
                <a:latin typeface="Times New Roman" pitchFamily="18" charset="0"/>
              </a:rPr>
              <a:t>They learned the secret of his strength through Delilah</a:t>
            </a:r>
          </a:p>
          <a:p>
            <a:pPr marL="403225" lvl="1" indent="-177800" eaLnBrk="1" hangingPunct="1"/>
            <a:r>
              <a:rPr lang="en-US" sz="1800" dirty="0" smtClean="0">
                <a:solidFill>
                  <a:prstClr val="black"/>
                </a:solidFill>
                <a:latin typeface="Times New Roman" pitchFamily="18" charset="0"/>
              </a:rPr>
              <a:t>They put out his eyes and forced him to be a slave</a:t>
            </a:r>
          </a:p>
          <a:p>
            <a:pPr marL="403225" lvl="1" indent="-177800" eaLnBrk="1" hangingPunct="1"/>
            <a:r>
              <a:rPr lang="en-US" sz="1800" dirty="0" smtClean="0">
                <a:solidFill>
                  <a:prstClr val="black"/>
                </a:solidFill>
                <a:latin typeface="Times New Roman" pitchFamily="18" charset="0"/>
              </a:rPr>
              <a:t>While mocking him in the house of their god Dagon in </a:t>
            </a:r>
            <a:r>
              <a:rPr lang="en-US" sz="1800" b="1" dirty="0" smtClean="0">
                <a:solidFill>
                  <a:prstClr val="black"/>
                </a:solidFill>
                <a:latin typeface="Times New Roman" pitchFamily="18" charset="0"/>
              </a:rPr>
              <a:t>Gaza</a:t>
            </a:r>
            <a:r>
              <a:rPr lang="en-US" sz="1800" dirty="0" smtClean="0">
                <a:solidFill>
                  <a:prstClr val="black"/>
                </a:solidFill>
                <a:latin typeface="Times New Roman" pitchFamily="18" charset="0"/>
              </a:rPr>
              <a:t>, he bowed himself on the pillars of the temple</a:t>
            </a:r>
          </a:p>
          <a:p>
            <a:pPr lvl="2" eaLnBrk="1" hangingPunct="1"/>
            <a:r>
              <a:rPr lang="en-US" sz="1800" dirty="0" smtClean="0">
                <a:solidFill>
                  <a:prstClr val="black"/>
                </a:solidFill>
                <a:latin typeface="Times New Roman" pitchFamily="18" charset="0"/>
              </a:rPr>
              <a:t>He killed more in his death than he had in the rest of his life</a:t>
            </a:r>
          </a:p>
        </p:txBody>
      </p:sp>
      <p:sp>
        <p:nvSpPr>
          <p:cNvPr id="2" name="Down Arrow 1"/>
          <p:cNvSpPr/>
          <p:nvPr/>
        </p:nvSpPr>
        <p:spPr>
          <a:xfrm rot="18979067">
            <a:off x="2252436" y="1074656"/>
            <a:ext cx="304800" cy="45987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200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3" y="-34725"/>
            <a:ext cx="8989695" cy="689705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996" y="2716532"/>
            <a:ext cx="737804" cy="408834"/>
          </a:xfrm>
          <a:prstGeom prst="rect">
            <a:avLst/>
          </a:prstGeom>
        </p:spPr>
      </p:pic>
      <p:sp>
        <p:nvSpPr>
          <p:cNvPr id="10" name="TextBox 9"/>
          <p:cNvSpPr txBox="1"/>
          <p:nvPr/>
        </p:nvSpPr>
        <p:spPr>
          <a:xfrm>
            <a:off x="152400" y="1496057"/>
            <a:ext cx="2362200" cy="2677656"/>
          </a:xfrm>
          <a:prstGeom prst="rect">
            <a:avLst/>
          </a:prstGeom>
          <a:noFill/>
        </p:spPr>
        <p:txBody>
          <a:bodyPr wrap="square" rtlCol="0">
            <a:spAutoFit/>
          </a:bodyPr>
          <a:lstStyle/>
          <a:p>
            <a:r>
              <a:rPr lang="en-US" sz="1400" b="1" dirty="0" smtClean="0">
                <a:solidFill>
                  <a:prstClr val="black"/>
                </a:solidFill>
                <a:cs typeface="Arial" charset="0"/>
              </a:rPr>
              <a:t>1 </a:t>
            </a:r>
            <a:r>
              <a:rPr lang="en-US" sz="1400" b="1" dirty="0">
                <a:solidFill>
                  <a:prstClr val="black"/>
                </a:solidFill>
                <a:cs typeface="Arial" charset="0"/>
              </a:rPr>
              <a:t>Samuel 4:10-11(ESV) </a:t>
            </a:r>
            <a:r>
              <a:rPr lang="en-US" sz="1400" dirty="0">
                <a:solidFill>
                  <a:prstClr val="black"/>
                </a:solidFill>
                <a:cs typeface="Arial" charset="0"/>
              </a:rPr>
              <a:t/>
            </a:r>
            <a:br>
              <a:rPr lang="en-US" sz="1400" dirty="0">
                <a:solidFill>
                  <a:prstClr val="black"/>
                </a:solidFill>
                <a:cs typeface="Arial" charset="0"/>
              </a:rPr>
            </a:br>
            <a:r>
              <a:rPr lang="en-US" sz="1400" baseline="30000" dirty="0">
                <a:solidFill>
                  <a:prstClr val="black"/>
                </a:solidFill>
                <a:cs typeface="Arial" charset="0"/>
              </a:rPr>
              <a:t>10</a:t>
            </a:r>
            <a:r>
              <a:rPr lang="en-US" sz="1400" dirty="0">
                <a:solidFill>
                  <a:prstClr val="black"/>
                </a:solidFill>
                <a:cs typeface="Arial" charset="0"/>
              </a:rPr>
              <a:t>So the Philistines fought, and Israel was defeated, and they fled, every man to his home. And there was a very great slaughter, for there fell of Israel thirty thousand foot soldiers.  </a:t>
            </a:r>
            <a:br>
              <a:rPr lang="en-US" sz="1400" dirty="0">
                <a:solidFill>
                  <a:prstClr val="black"/>
                </a:solidFill>
                <a:cs typeface="Arial" charset="0"/>
              </a:rPr>
            </a:br>
            <a:r>
              <a:rPr lang="en-US" sz="1400" baseline="30000" dirty="0">
                <a:solidFill>
                  <a:prstClr val="black"/>
                </a:solidFill>
                <a:cs typeface="Arial" charset="0"/>
              </a:rPr>
              <a:t>11</a:t>
            </a:r>
            <a:r>
              <a:rPr lang="en-US" sz="1400" dirty="0">
                <a:solidFill>
                  <a:prstClr val="black"/>
                </a:solidFill>
                <a:cs typeface="Arial" charset="0"/>
              </a:rPr>
              <a:t>And the ark of God was captured, and the two sons of Eli, </a:t>
            </a:r>
            <a:r>
              <a:rPr lang="en-US" sz="1400" dirty="0" err="1">
                <a:solidFill>
                  <a:prstClr val="black"/>
                </a:solidFill>
                <a:cs typeface="Arial" charset="0"/>
              </a:rPr>
              <a:t>Hophni</a:t>
            </a:r>
            <a:r>
              <a:rPr lang="en-US" sz="1400" dirty="0">
                <a:solidFill>
                  <a:prstClr val="black"/>
                </a:solidFill>
                <a:cs typeface="Arial" charset="0"/>
              </a:rPr>
              <a:t> and </a:t>
            </a:r>
            <a:r>
              <a:rPr lang="en-US" sz="1400" dirty="0" err="1">
                <a:solidFill>
                  <a:prstClr val="black"/>
                </a:solidFill>
                <a:cs typeface="Arial" charset="0"/>
              </a:rPr>
              <a:t>Phinehas</a:t>
            </a:r>
            <a:r>
              <a:rPr lang="en-US" sz="1400" dirty="0">
                <a:solidFill>
                  <a:prstClr val="black"/>
                </a:solidFill>
                <a:cs typeface="Arial" charset="0"/>
              </a:rPr>
              <a:t>, died.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2131198"/>
            <a:ext cx="990600" cy="70090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95786" y="1525197"/>
            <a:ext cx="914400" cy="772998"/>
          </a:xfrm>
          <a:prstGeom prst="rect">
            <a:avLst/>
          </a:prstGeom>
        </p:spPr>
      </p:pic>
      <p:sp>
        <p:nvSpPr>
          <p:cNvPr id="15" name="Oval 14"/>
          <p:cNvSpPr/>
          <p:nvPr/>
        </p:nvSpPr>
        <p:spPr>
          <a:xfrm>
            <a:off x="4141421" y="2793178"/>
            <a:ext cx="73152" cy="7315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4184328" y="2829754"/>
            <a:ext cx="955518" cy="338554"/>
          </a:xfrm>
          <a:prstGeom prst="rect">
            <a:avLst/>
          </a:prstGeom>
          <a:noFill/>
        </p:spPr>
        <p:txBody>
          <a:bodyPr wrap="none" rtlCol="0">
            <a:spAutoFit/>
          </a:bodyPr>
          <a:lstStyle/>
          <a:p>
            <a:r>
              <a:rPr lang="en-US" sz="1600" b="1" dirty="0">
                <a:solidFill>
                  <a:prstClr val="black"/>
                </a:solidFill>
                <a:cs typeface="Arial" charset="0"/>
              </a:rPr>
              <a:t>Ebenezer</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61447">
            <a:off x="4114800" y="3156058"/>
            <a:ext cx="914400" cy="77299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935" y="2577727"/>
            <a:ext cx="558730" cy="292064"/>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0012" y="2638190"/>
            <a:ext cx="478335" cy="36560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81000" y="3292033"/>
            <a:ext cx="914400" cy="772998"/>
          </a:xfrm>
          <a:prstGeom prst="rect">
            <a:avLst/>
          </a:prstGeom>
        </p:spPr>
      </p:pic>
      <p:sp>
        <p:nvSpPr>
          <p:cNvPr id="21" name="Freeform 20"/>
          <p:cNvSpPr/>
          <p:nvPr/>
        </p:nvSpPr>
        <p:spPr>
          <a:xfrm>
            <a:off x="4410075" y="2047875"/>
            <a:ext cx="628650" cy="447675"/>
          </a:xfrm>
          <a:custGeom>
            <a:avLst/>
            <a:gdLst>
              <a:gd name="connsiteX0" fmla="*/ 0 w 628650"/>
              <a:gd name="connsiteY0" fmla="*/ 447675 h 447675"/>
              <a:gd name="connsiteX1" fmla="*/ 323850 w 628650"/>
              <a:gd name="connsiteY1" fmla="*/ 333375 h 447675"/>
              <a:gd name="connsiteX2" fmla="*/ 628650 w 628650"/>
              <a:gd name="connsiteY2" fmla="*/ 0 h 447675"/>
            </a:gdLst>
            <a:ahLst/>
            <a:cxnLst>
              <a:cxn ang="0">
                <a:pos x="connsiteX0" y="connsiteY0"/>
              </a:cxn>
              <a:cxn ang="0">
                <a:pos x="connsiteX1" y="connsiteY1"/>
              </a:cxn>
              <a:cxn ang="0">
                <a:pos x="connsiteX2" y="connsiteY2"/>
              </a:cxn>
            </a:cxnLst>
            <a:rect l="l" t="t" r="r" b="b"/>
            <a:pathLst>
              <a:path w="628650" h="447675">
                <a:moveTo>
                  <a:pt x="0" y="447675"/>
                </a:moveTo>
                <a:cubicBezTo>
                  <a:pt x="109537" y="427831"/>
                  <a:pt x="219075" y="407987"/>
                  <a:pt x="323850" y="333375"/>
                </a:cubicBezTo>
                <a:cubicBezTo>
                  <a:pt x="428625" y="258763"/>
                  <a:pt x="528637" y="129381"/>
                  <a:pt x="628650" y="0"/>
                </a:cubicBezTo>
              </a:path>
            </a:pathLst>
          </a:custGeom>
          <a:noFill/>
          <a:ln w="57150">
            <a:solidFill>
              <a:srgbClr val="FF006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22"/>
          <p:cNvSpPr/>
          <p:nvPr/>
        </p:nvSpPr>
        <p:spPr>
          <a:xfrm>
            <a:off x="4145800" y="3003796"/>
            <a:ext cx="1104900" cy="619125"/>
          </a:xfrm>
          <a:custGeom>
            <a:avLst/>
            <a:gdLst>
              <a:gd name="connsiteX0" fmla="*/ 0 w 1104900"/>
              <a:gd name="connsiteY0" fmla="*/ 0 h 619125"/>
              <a:gd name="connsiteX1" fmla="*/ 238125 w 1104900"/>
              <a:gd name="connsiteY1" fmla="*/ 285750 h 619125"/>
              <a:gd name="connsiteX2" fmla="*/ 1104900 w 1104900"/>
              <a:gd name="connsiteY2" fmla="*/ 619125 h 619125"/>
            </a:gdLst>
            <a:ahLst/>
            <a:cxnLst>
              <a:cxn ang="0">
                <a:pos x="connsiteX0" y="connsiteY0"/>
              </a:cxn>
              <a:cxn ang="0">
                <a:pos x="connsiteX1" y="connsiteY1"/>
              </a:cxn>
              <a:cxn ang="0">
                <a:pos x="connsiteX2" y="connsiteY2"/>
              </a:cxn>
            </a:cxnLst>
            <a:rect l="l" t="t" r="r" b="b"/>
            <a:pathLst>
              <a:path w="1104900" h="619125">
                <a:moveTo>
                  <a:pt x="0" y="0"/>
                </a:moveTo>
                <a:cubicBezTo>
                  <a:pt x="26987" y="91281"/>
                  <a:pt x="53975" y="182563"/>
                  <a:pt x="238125" y="285750"/>
                </a:cubicBezTo>
                <a:cubicBezTo>
                  <a:pt x="422275" y="388937"/>
                  <a:pt x="763587" y="504031"/>
                  <a:pt x="1104900" y="619125"/>
                </a:cubicBezTo>
              </a:path>
            </a:pathLst>
          </a:custGeom>
          <a:noFill/>
          <a:ln w="57150">
            <a:solidFill>
              <a:srgbClr val="FF006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32552">
            <a:off x="4375593" y="2963090"/>
            <a:ext cx="914400" cy="77299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11583">
            <a:off x="4282747" y="1829943"/>
            <a:ext cx="914400" cy="772998"/>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71317">
            <a:off x="4917497" y="2195004"/>
            <a:ext cx="1533252" cy="1057509"/>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1247" y="2428795"/>
            <a:ext cx="1395737" cy="556343"/>
          </a:xfrm>
          <a:prstGeom prst="rect">
            <a:avLst/>
          </a:prstGeom>
        </p:spPr>
      </p:pic>
      <p:sp>
        <p:nvSpPr>
          <p:cNvPr id="25" name="Freeform 24"/>
          <p:cNvSpPr/>
          <p:nvPr/>
        </p:nvSpPr>
        <p:spPr>
          <a:xfrm>
            <a:off x="6536003" y="2793178"/>
            <a:ext cx="352425" cy="293751"/>
          </a:xfrm>
          <a:custGeom>
            <a:avLst/>
            <a:gdLst>
              <a:gd name="connsiteX0" fmla="*/ 0 w 352425"/>
              <a:gd name="connsiteY0" fmla="*/ 219075 h 257175"/>
              <a:gd name="connsiteX1" fmla="*/ 0 w 352425"/>
              <a:gd name="connsiteY1" fmla="*/ 219075 h 257175"/>
              <a:gd name="connsiteX2" fmla="*/ 95250 w 352425"/>
              <a:gd name="connsiteY2" fmla="*/ 133350 h 257175"/>
              <a:gd name="connsiteX3" fmla="*/ 114300 w 352425"/>
              <a:gd name="connsiteY3" fmla="*/ 104775 h 257175"/>
              <a:gd name="connsiteX4" fmla="*/ 114300 w 352425"/>
              <a:gd name="connsiteY4" fmla="*/ 57150 h 257175"/>
              <a:gd name="connsiteX5" fmla="*/ 114300 w 352425"/>
              <a:gd name="connsiteY5" fmla="*/ 57150 h 257175"/>
              <a:gd name="connsiteX6" fmla="*/ 133350 w 352425"/>
              <a:gd name="connsiteY6" fmla="*/ 171450 h 257175"/>
              <a:gd name="connsiteX7" fmla="*/ 133350 w 352425"/>
              <a:gd name="connsiteY7" fmla="*/ 171450 h 257175"/>
              <a:gd name="connsiteX8" fmla="*/ 180975 w 352425"/>
              <a:gd name="connsiteY8" fmla="*/ 104775 h 257175"/>
              <a:gd name="connsiteX9" fmla="*/ 200025 w 352425"/>
              <a:gd name="connsiteY9" fmla="*/ 0 h 257175"/>
              <a:gd name="connsiteX10" fmla="*/ 200025 w 352425"/>
              <a:gd name="connsiteY10" fmla="*/ 0 h 257175"/>
              <a:gd name="connsiteX11" fmla="*/ 209550 w 352425"/>
              <a:gd name="connsiteY11" fmla="*/ 85725 h 257175"/>
              <a:gd name="connsiteX12" fmla="*/ 219075 w 352425"/>
              <a:gd name="connsiteY12" fmla="*/ 133350 h 257175"/>
              <a:gd name="connsiteX13" fmla="*/ 238125 w 352425"/>
              <a:gd name="connsiteY13" fmla="*/ 142875 h 257175"/>
              <a:gd name="connsiteX14" fmla="*/ 266700 w 352425"/>
              <a:gd name="connsiteY14" fmla="*/ 9525 h 257175"/>
              <a:gd name="connsiteX15" fmla="*/ 285750 w 352425"/>
              <a:gd name="connsiteY15" fmla="*/ 9525 h 257175"/>
              <a:gd name="connsiteX16" fmla="*/ 323850 w 352425"/>
              <a:gd name="connsiteY16" fmla="*/ 161925 h 257175"/>
              <a:gd name="connsiteX17" fmla="*/ 342900 w 352425"/>
              <a:gd name="connsiteY17" fmla="*/ 228600 h 257175"/>
              <a:gd name="connsiteX18" fmla="*/ 352425 w 352425"/>
              <a:gd name="connsiteY18" fmla="*/ 257175 h 257175"/>
              <a:gd name="connsiteX19" fmla="*/ 352425 w 352425"/>
              <a:gd name="connsiteY19" fmla="*/ 257175 h 257175"/>
              <a:gd name="connsiteX20" fmla="*/ 104775 w 352425"/>
              <a:gd name="connsiteY20" fmla="*/ 247650 h 257175"/>
              <a:gd name="connsiteX21" fmla="*/ 76200 w 352425"/>
              <a:gd name="connsiteY21" fmla="*/ 238125 h 257175"/>
              <a:gd name="connsiteX22" fmla="*/ 57150 w 352425"/>
              <a:gd name="connsiteY22" fmla="*/ 209550 h 257175"/>
              <a:gd name="connsiteX23" fmla="*/ 0 w 352425"/>
              <a:gd name="connsiteY23" fmla="*/ 2190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25" h="257175">
                <a:moveTo>
                  <a:pt x="0" y="219075"/>
                </a:moveTo>
                <a:lnTo>
                  <a:pt x="0" y="219075"/>
                </a:lnTo>
                <a:cubicBezTo>
                  <a:pt x="72072" y="167595"/>
                  <a:pt x="54659" y="190178"/>
                  <a:pt x="95250" y="133350"/>
                </a:cubicBezTo>
                <a:cubicBezTo>
                  <a:pt x="101904" y="124035"/>
                  <a:pt x="111524" y="115881"/>
                  <a:pt x="114300" y="104775"/>
                </a:cubicBezTo>
                <a:cubicBezTo>
                  <a:pt x="118150" y="89374"/>
                  <a:pt x="114300" y="73025"/>
                  <a:pt x="114300" y="57150"/>
                </a:cubicBezTo>
                <a:lnTo>
                  <a:pt x="114300" y="57150"/>
                </a:lnTo>
                <a:cubicBezTo>
                  <a:pt x="135416" y="152173"/>
                  <a:pt x="133350" y="113603"/>
                  <a:pt x="133350" y="171450"/>
                </a:cubicBezTo>
                <a:lnTo>
                  <a:pt x="133350" y="171450"/>
                </a:lnTo>
                <a:cubicBezTo>
                  <a:pt x="149225" y="149225"/>
                  <a:pt x="168026" y="128823"/>
                  <a:pt x="180975" y="104775"/>
                </a:cubicBezTo>
                <a:cubicBezTo>
                  <a:pt x="205045" y="60073"/>
                  <a:pt x="200025" y="45958"/>
                  <a:pt x="200025" y="0"/>
                </a:cubicBezTo>
                <a:lnTo>
                  <a:pt x="200025" y="0"/>
                </a:lnTo>
                <a:cubicBezTo>
                  <a:pt x="203200" y="28575"/>
                  <a:pt x="205484" y="57263"/>
                  <a:pt x="209550" y="85725"/>
                </a:cubicBezTo>
                <a:cubicBezTo>
                  <a:pt x="211840" y="101752"/>
                  <a:pt x="219075" y="133350"/>
                  <a:pt x="219075" y="133350"/>
                </a:cubicBezTo>
                <a:lnTo>
                  <a:pt x="238125" y="142875"/>
                </a:lnTo>
                <a:cubicBezTo>
                  <a:pt x="273389" y="48838"/>
                  <a:pt x="266700" y="93802"/>
                  <a:pt x="266700" y="9525"/>
                </a:cubicBezTo>
                <a:lnTo>
                  <a:pt x="285750" y="9525"/>
                </a:lnTo>
                <a:cubicBezTo>
                  <a:pt x="308738" y="124466"/>
                  <a:pt x="294561" y="74058"/>
                  <a:pt x="323850" y="161925"/>
                </a:cubicBezTo>
                <a:cubicBezTo>
                  <a:pt x="346688" y="230438"/>
                  <a:pt x="318980" y="144879"/>
                  <a:pt x="342900" y="228600"/>
                </a:cubicBezTo>
                <a:cubicBezTo>
                  <a:pt x="345658" y="238254"/>
                  <a:pt x="352425" y="257175"/>
                  <a:pt x="352425" y="257175"/>
                </a:cubicBezTo>
                <a:lnTo>
                  <a:pt x="352425" y="257175"/>
                </a:lnTo>
                <a:cubicBezTo>
                  <a:pt x="269875" y="254000"/>
                  <a:pt x="187190" y="253334"/>
                  <a:pt x="104775" y="247650"/>
                </a:cubicBezTo>
                <a:cubicBezTo>
                  <a:pt x="94759" y="246959"/>
                  <a:pt x="84040" y="244397"/>
                  <a:pt x="76200" y="238125"/>
                </a:cubicBezTo>
                <a:cubicBezTo>
                  <a:pt x="67261" y="230974"/>
                  <a:pt x="57150" y="209550"/>
                  <a:pt x="57150" y="209550"/>
                </a:cubicBezTo>
                <a:lnTo>
                  <a:pt x="0" y="219075"/>
                </a:lnTo>
                <a:close/>
              </a:path>
            </a:pathLst>
          </a:cu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7258050" y="3265772"/>
            <a:ext cx="1743075" cy="1815882"/>
          </a:xfrm>
          <a:prstGeom prst="rect">
            <a:avLst/>
          </a:prstGeom>
          <a:solidFill>
            <a:schemeClr val="bg1">
              <a:alpha val="63000"/>
            </a:schemeClr>
          </a:solidFill>
        </p:spPr>
        <p:txBody>
          <a:bodyPr wrap="square" rtlCol="0">
            <a:spAutoFit/>
          </a:bodyPr>
          <a:lstStyle/>
          <a:p>
            <a:r>
              <a:rPr lang="en-US" sz="1400" b="1" dirty="0" smtClean="0">
                <a:solidFill>
                  <a:prstClr val="black"/>
                </a:solidFill>
                <a:cs typeface="Arial" charset="0"/>
              </a:rPr>
              <a:t>Jeremiah 7:12 (ESV</a:t>
            </a:r>
            <a:r>
              <a:rPr lang="en-US" sz="1400" b="1" dirty="0">
                <a:solidFill>
                  <a:prstClr val="black"/>
                </a:solidFill>
                <a:cs typeface="Arial" charset="0"/>
              </a:rPr>
              <a:t>) </a:t>
            </a:r>
            <a:r>
              <a:rPr lang="en-US" sz="1400" dirty="0">
                <a:solidFill>
                  <a:prstClr val="black"/>
                </a:solidFill>
                <a:cs typeface="Arial" charset="0"/>
              </a:rPr>
              <a:t/>
            </a:r>
            <a:br>
              <a:rPr lang="en-US" sz="1400" dirty="0">
                <a:solidFill>
                  <a:prstClr val="black"/>
                </a:solidFill>
                <a:cs typeface="Arial" charset="0"/>
              </a:rPr>
            </a:br>
            <a:r>
              <a:rPr lang="en-US" sz="1400" baseline="30000" dirty="0">
                <a:solidFill>
                  <a:prstClr val="black"/>
                </a:solidFill>
                <a:cs typeface="Arial" charset="0"/>
              </a:rPr>
              <a:t>12</a:t>
            </a:r>
            <a:r>
              <a:rPr lang="en-US" sz="1400" dirty="0">
                <a:solidFill>
                  <a:prstClr val="black"/>
                </a:solidFill>
                <a:cs typeface="Arial" charset="0"/>
              </a:rPr>
              <a:t>Go now to my place that was in Shiloh, where I made my name dwell at first, and see what I did to it because of the evil of my people Israel. </a:t>
            </a:r>
          </a:p>
        </p:txBody>
      </p:sp>
    </p:spTree>
    <p:extLst>
      <p:ext uri="{BB962C8B-B14F-4D97-AF65-F5344CB8AC3E}">
        <p14:creationId xmlns:p14="http://schemas.microsoft.com/office/powerpoint/2010/main" val="20989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8" y="0"/>
            <a:ext cx="8254726"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762" y="-27748"/>
            <a:ext cx="338918" cy="364337"/>
          </a:xfrm>
          <a:prstGeom prst="rect">
            <a:avLst/>
          </a:prstGeom>
        </p:spPr>
      </p:pic>
      <p:sp>
        <p:nvSpPr>
          <p:cNvPr id="5" name="TextBox 4"/>
          <p:cNvSpPr txBox="1"/>
          <p:nvPr/>
        </p:nvSpPr>
        <p:spPr>
          <a:xfrm>
            <a:off x="823018" y="494677"/>
            <a:ext cx="2286000" cy="1754326"/>
          </a:xfrm>
          <a:prstGeom prst="rect">
            <a:avLst/>
          </a:prstGeom>
          <a:noFill/>
        </p:spPr>
        <p:txBody>
          <a:bodyPr wrap="square" rtlCol="0">
            <a:spAutoFit/>
          </a:bodyPr>
          <a:lstStyle/>
          <a:p>
            <a:r>
              <a:rPr lang="en-US" b="1" dirty="0" smtClean="0">
                <a:solidFill>
                  <a:prstClr val="black"/>
                </a:solidFill>
                <a:cs typeface="Arial" charset="0"/>
              </a:rPr>
              <a:t>1 </a:t>
            </a:r>
            <a:r>
              <a:rPr lang="en-US" b="1" dirty="0">
                <a:solidFill>
                  <a:prstClr val="black"/>
                </a:solidFill>
                <a:cs typeface="Arial" charset="0"/>
              </a:rPr>
              <a:t>Samuel 5:1(ESV) </a:t>
            </a:r>
            <a:r>
              <a:rPr lang="en-US" dirty="0">
                <a:solidFill>
                  <a:prstClr val="black"/>
                </a:solidFill>
                <a:cs typeface="Arial" charset="0"/>
              </a:rPr>
              <a:t/>
            </a:r>
            <a:br>
              <a:rPr lang="en-US" dirty="0">
                <a:solidFill>
                  <a:prstClr val="black"/>
                </a:solidFill>
                <a:cs typeface="Arial" charset="0"/>
              </a:rPr>
            </a:br>
            <a:r>
              <a:rPr lang="en-US" baseline="30000" dirty="0">
                <a:solidFill>
                  <a:prstClr val="black"/>
                </a:solidFill>
                <a:cs typeface="Arial" charset="0"/>
              </a:rPr>
              <a:t>1</a:t>
            </a:r>
            <a:r>
              <a:rPr lang="en-US" dirty="0">
                <a:solidFill>
                  <a:prstClr val="black"/>
                </a:solidFill>
                <a:cs typeface="Arial" charset="0"/>
              </a:rPr>
              <a:t>When the Philistines captured the ark of God, they brought it from Ebenezer to Ashdod.  </a:t>
            </a:r>
          </a:p>
        </p:txBody>
      </p:sp>
      <p:sp>
        <p:nvSpPr>
          <p:cNvPr id="7" name="Freeform 6"/>
          <p:cNvSpPr/>
          <p:nvPr/>
        </p:nvSpPr>
        <p:spPr>
          <a:xfrm>
            <a:off x="2137144" y="648586"/>
            <a:ext cx="3157870" cy="4508205"/>
          </a:xfrm>
          <a:custGeom>
            <a:avLst/>
            <a:gdLst>
              <a:gd name="connsiteX0" fmla="*/ 3157870 w 3157870"/>
              <a:gd name="connsiteY0" fmla="*/ 0 h 4508205"/>
              <a:gd name="connsiteX1" fmla="*/ 3051544 w 3157870"/>
              <a:gd name="connsiteY1" fmla="*/ 988828 h 4508205"/>
              <a:gd name="connsiteX2" fmla="*/ 2934586 w 3157870"/>
              <a:gd name="connsiteY2" fmla="*/ 1286540 h 4508205"/>
              <a:gd name="connsiteX3" fmla="*/ 2870791 w 3157870"/>
              <a:gd name="connsiteY3" fmla="*/ 1679944 h 4508205"/>
              <a:gd name="connsiteX4" fmla="*/ 2392326 w 3157870"/>
              <a:gd name="connsiteY4" fmla="*/ 2137144 h 4508205"/>
              <a:gd name="connsiteX5" fmla="*/ 1307805 w 3157870"/>
              <a:gd name="connsiteY5" fmla="*/ 2806995 h 4508205"/>
              <a:gd name="connsiteX6" fmla="*/ 786809 w 3157870"/>
              <a:gd name="connsiteY6" fmla="*/ 3285461 h 4508205"/>
              <a:gd name="connsiteX7" fmla="*/ 276447 w 3157870"/>
              <a:gd name="connsiteY7" fmla="*/ 4029740 h 4508205"/>
              <a:gd name="connsiteX8" fmla="*/ 0 w 3157870"/>
              <a:gd name="connsiteY8" fmla="*/ 4508205 h 450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870" h="4508205">
                <a:moveTo>
                  <a:pt x="3157870" y="0"/>
                </a:moveTo>
                <a:cubicBezTo>
                  <a:pt x="3123314" y="387202"/>
                  <a:pt x="3088758" y="774405"/>
                  <a:pt x="3051544" y="988828"/>
                </a:cubicBezTo>
                <a:cubicBezTo>
                  <a:pt x="3014330" y="1203251"/>
                  <a:pt x="2964711" y="1171354"/>
                  <a:pt x="2934586" y="1286540"/>
                </a:cubicBezTo>
                <a:cubicBezTo>
                  <a:pt x="2904461" y="1401726"/>
                  <a:pt x="2961168" y="1538177"/>
                  <a:pt x="2870791" y="1679944"/>
                </a:cubicBezTo>
                <a:cubicBezTo>
                  <a:pt x="2780414" y="1821711"/>
                  <a:pt x="2652824" y="1949302"/>
                  <a:pt x="2392326" y="2137144"/>
                </a:cubicBezTo>
                <a:cubicBezTo>
                  <a:pt x="2131828" y="2324986"/>
                  <a:pt x="1575391" y="2615609"/>
                  <a:pt x="1307805" y="2806995"/>
                </a:cubicBezTo>
                <a:cubicBezTo>
                  <a:pt x="1040219" y="2998381"/>
                  <a:pt x="958702" y="3081670"/>
                  <a:pt x="786809" y="3285461"/>
                </a:cubicBezTo>
                <a:cubicBezTo>
                  <a:pt x="614916" y="3489252"/>
                  <a:pt x="407582" y="3825949"/>
                  <a:pt x="276447" y="4029740"/>
                </a:cubicBezTo>
                <a:cubicBezTo>
                  <a:pt x="145312" y="4233531"/>
                  <a:pt x="0" y="4508205"/>
                  <a:pt x="0" y="4508205"/>
                </a:cubicBezTo>
              </a:path>
            </a:pathLst>
          </a:custGeom>
          <a:noFill/>
          <a:ln w="57150">
            <a:solidFill>
              <a:srgbClr val="FF006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605" y="336589"/>
            <a:ext cx="964314" cy="38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0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0.00937 0.03288 C -0.01128 0.05926 -0.01215 0.09144 -0.01875 0.11644 C -0.01927 0.12223 -0.02066 0.12778 -0.02101 0.13357 C -0.02205 0.15348 -0.01892 0.17014 -0.02673 0.18635 C -0.02812 0.19352 -0.02986 0.2007 -0.03142 0.20788 C -0.03212 0.23288 -0.02656 0.24838 -0.0408 0.26065 C -0.04583 0.27084 -0.05156 0.27917 -0.05712 0.28866 C -0.06076 0.29491 -0.06371 0.30139 -0.06875 0.30556 C -0.07292 0.31413 -0.08021 0.31899 -0.08733 0.32269 C -0.08993 0.32408 -0.09548 0.3257 -0.09548 0.3257 C -0.09844 0.3301 -0.10087 0.3294 -0.10469 0.33195 C -0.1059 0.33288 -0.10694 0.33426 -0.10816 0.33519 C -0.10972 0.33635 -0.11128 0.33727 -0.11285 0.3382 C -0.12101 0.34908 -0.11111 0.33704 -0.12101 0.34584 C -0.12448 0.34908 -0.12673 0.35533 -0.13038 0.35834 C -0.13767 0.36413 -0.14635 0.36899 -0.15469 0.37223 C -0.16215 0.38218 -0.15156 0.36922 -0.16059 0.37686 C -0.16545 0.38102 -0.16892 0.38866 -0.17448 0.39098 C -0.18368 0.39468 -0.19184 0.40163 -0.20121 0.40487 C -0.2092 0.41204 -0.20555 0.40996 -0.21163 0.4125 C -0.21805 0.42107 -0.22708 0.42547 -0.23385 0.43426 C -0.23941 0.44167 -0.24496 0.45093 -0.25 0.45903 C -0.25885 0.47338 -0.25226 0.46644 -0.25937 0.47315 C -0.2618 0.47963 -0.26441 0.48033 -0.26753 0.48542 C -0.27083 0.49075 -0.27361 0.497 -0.27673 0.50255 C -0.28125 0.51065 -0.28298 0.522 -0.28733 0.53033 C -0.28854 0.53612 -0.2908 0.53774 -0.29305 0.54283 C -0.30069 0.56042 -0.30955 0.58079 -0.31979 0.59561 C -0.32326 0.6088 -0.32743 0.62084 -0.33038 0.63426 C -0.33229 0.64306 -0.33003 0.63519 -0.33385 0.64213 C -0.33542 0.64514 -0.33837 0.65139 -0.33837 0.65139 " pathEditMode="relative" ptsTypes="ffffffffffffffffffffffffffffffA">
                                      <p:cBhvr>
                                        <p:cTn id="9"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4433</TotalTime>
  <Words>2707</Words>
  <Application>Microsoft Office PowerPoint</Application>
  <PresentationFormat>On-screen Show (4:3)</PresentationFormat>
  <Paragraphs>455</Paragraphs>
  <Slides>29</Slides>
  <Notes>5</Notes>
  <HiddenSlides>1</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Trek</vt:lpstr>
      <vt:lpstr>1_Office Theme</vt:lpstr>
      <vt:lpstr>1_Trek</vt:lpstr>
      <vt:lpstr>4_Office Theme</vt:lpstr>
      <vt:lpstr>3_Office Theme</vt:lpstr>
      <vt:lpstr>2_Office Theme</vt:lpstr>
      <vt:lpstr>5_Office Theme</vt:lpstr>
      <vt:lpstr>PowerPoint Presentation</vt:lpstr>
      <vt:lpstr>Placing the judges &amp; tribes</vt:lpstr>
      <vt:lpstr>PowerPoint Presentation</vt:lpstr>
      <vt:lpstr>PowerPoint Presentation</vt:lpstr>
      <vt:lpstr>PowerPoint Presentation</vt:lpstr>
      <vt:lpstr>Objectives – Lesson 11 Micah &amp; the Danites (Judges 17, 18)</vt:lpstr>
      <vt:lpstr>The Latter Judges</vt:lpstr>
      <vt:lpstr>PowerPoint Presentation</vt:lpstr>
      <vt:lpstr>PowerPoint Presentation</vt:lpstr>
      <vt:lpstr>PowerPoint Presentation</vt:lpstr>
      <vt:lpstr>PowerPoint Presentation</vt:lpstr>
      <vt:lpstr>Transition to New Section</vt:lpstr>
      <vt:lpstr>Transition to New Section</vt:lpstr>
      <vt:lpstr>PowerPoint Presentation</vt:lpstr>
      <vt:lpstr>PowerPoint Presentation</vt:lpstr>
      <vt:lpstr>Why the Earlier Dates</vt:lpstr>
      <vt:lpstr>Why the Earlier Dates</vt:lpstr>
      <vt:lpstr>Micah</vt:lpstr>
      <vt:lpstr>Micah</vt:lpstr>
      <vt:lpstr>Micah</vt:lpstr>
      <vt:lpstr>Micah</vt:lpstr>
      <vt:lpstr>Micah</vt:lpstr>
      <vt:lpstr>Micah</vt:lpstr>
      <vt:lpstr>Micah</vt:lpstr>
      <vt:lpstr>PowerPoint Presentation</vt:lpstr>
      <vt:lpstr>Micah</vt:lpstr>
      <vt:lpstr>Micah</vt:lpstr>
      <vt:lpstr>PowerPoint Presentation</vt:lpstr>
      <vt:lpstr>Major Judges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Haynes</dc:creator>
  <cp:lastModifiedBy>Danny Haynes</cp:lastModifiedBy>
  <cp:revision>233</cp:revision>
  <cp:lastPrinted>2016-08-21T00:45:37Z</cp:lastPrinted>
  <dcterms:created xsi:type="dcterms:W3CDTF">2016-07-17T02:01:03Z</dcterms:created>
  <dcterms:modified xsi:type="dcterms:W3CDTF">2016-08-24T22:08:23Z</dcterms:modified>
</cp:coreProperties>
</file>