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1"/>
  </p:notesMasterIdLst>
  <p:sldIdLst>
    <p:sldId id="264" r:id="rId2"/>
    <p:sldId id="279" r:id="rId3"/>
    <p:sldId id="280" r:id="rId4"/>
    <p:sldId id="266" r:id="rId5"/>
    <p:sldId id="276" r:id="rId6"/>
    <p:sldId id="271" r:id="rId7"/>
    <p:sldId id="278" r:id="rId8"/>
    <p:sldId id="273" r:id="rId9"/>
    <p:sldId id="277" r:id="rId10"/>
    <p:sldId id="282" r:id="rId11"/>
    <p:sldId id="281" r:id="rId12"/>
    <p:sldId id="267" r:id="rId13"/>
    <p:sldId id="268" r:id="rId14"/>
    <p:sldId id="272" r:id="rId15"/>
    <p:sldId id="269" r:id="rId16"/>
    <p:sldId id="274" r:id="rId17"/>
    <p:sldId id="270" r:id="rId18"/>
    <p:sldId id="275" r:id="rId19"/>
    <p:sldId id="286" r:id="rId2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871" autoAdjust="0"/>
  </p:normalViewPr>
  <p:slideViewPr>
    <p:cSldViewPr snapToGrid="0">
      <p:cViewPr varScale="1">
        <p:scale>
          <a:sx n="107" d="100"/>
          <a:sy n="107" d="100"/>
        </p:scale>
        <p:origin x="16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3DFD3-B29E-407E-AEC4-7439C0043690}" type="datetimeFigureOut">
              <a:rPr lang="en-US" smtClean="0"/>
              <a:t>8/14/2016</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DED50-1946-465E-8011-E1C96FAF547D}" type="slidenum">
              <a:rPr lang="en-US" smtClean="0"/>
              <a:t>‹#›</a:t>
            </a:fld>
            <a:endParaRPr lang="en-US"/>
          </a:p>
        </p:txBody>
      </p:sp>
    </p:spTree>
    <p:extLst>
      <p:ext uri="{BB962C8B-B14F-4D97-AF65-F5344CB8AC3E}">
        <p14:creationId xmlns:p14="http://schemas.microsoft.com/office/powerpoint/2010/main" val="178825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50000"/>
              </a:lnSpc>
              <a:buNone/>
            </a:pPr>
            <a:r>
              <a:rPr lang="en-US" sz="1200" b="1" dirty="0"/>
              <a:t>Gives Life </a:t>
            </a:r>
            <a:r>
              <a:rPr lang="en-US" sz="1200" dirty="0"/>
              <a:t>(John 6:63; cf. Rom. 8:2, 6, 11; 2 Cor. 3:6)</a:t>
            </a:r>
          </a:p>
          <a:p>
            <a:pPr marL="0" indent="0">
              <a:lnSpc>
                <a:spcPct val="150000"/>
              </a:lnSpc>
              <a:buNone/>
            </a:pPr>
            <a:r>
              <a:rPr lang="en-US" sz="1200" b="1" dirty="0"/>
              <a:t>Received by Believers </a:t>
            </a:r>
            <a:r>
              <a:rPr lang="en-US" sz="1200" dirty="0"/>
              <a:t>(John 7:37-39)</a:t>
            </a:r>
          </a:p>
          <a:p>
            <a:pPr marL="0" indent="0">
              <a:lnSpc>
                <a:spcPct val="150000"/>
              </a:lnSpc>
              <a:buNone/>
            </a:pPr>
            <a:r>
              <a:rPr lang="en-US" sz="1200" b="1" dirty="0"/>
              <a:t>Cannot be received by the World </a:t>
            </a:r>
            <a:r>
              <a:rPr lang="en-US" sz="1200" dirty="0"/>
              <a:t>(John 14:17)</a:t>
            </a:r>
          </a:p>
          <a:p>
            <a:pPr marL="0" indent="0">
              <a:lnSpc>
                <a:spcPct val="150000"/>
              </a:lnSpc>
              <a:buNone/>
            </a:pPr>
            <a:r>
              <a:rPr lang="en-US" sz="1200" b="1" dirty="0"/>
              <a:t>Guides into all Truth </a:t>
            </a:r>
            <a:r>
              <a:rPr lang="en-US" sz="1200" dirty="0"/>
              <a:t>(John 14:26; 15:26; 16:13)</a:t>
            </a:r>
          </a:p>
          <a:p>
            <a:endParaRPr lang="en-US" dirty="0"/>
          </a:p>
        </p:txBody>
      </p:sp>
      <p:sp>
        <p:nvSpPr>
          <p:cNvPr id="4" name="Slide Number Placeholder 3"/>
          <p:cNvSpPr>
            <a:spLocks noGrp="1"/>
          </p:cNvSpPr>
          <p:nvPr>
            <p:ph type="sldNum" sz="quarter" idx="10"/>
          </p:nvPr>
        </p:nvSpPr>
        <p:spPr/>
        <p:txBody>
          <a:bodyPr/>
          <a:lstStyle/>
          <a:p>
            <a:fld id="{464DED50-1946-465E-8011-E1C96FAF547D}" type="slidenum">
              <a:rPr lang="en-US" smtClean="0"/>
              <a:t>5</a:t>
            </a:fld>
            <a:endParaRPr lang="en-US"/>
          </a:p>
        </p:txBody>
      </p:sp>
    </p:spTree>
    <p:extLst>
      <p:ext uri="{BB962C8B-B14F-4D97-AF65-F5344CB8AC3E}">
        <p14:creationId xmlns:p14="http://schemas.microsoft.com/office/powerpoint/2010/main" val="3624095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Security – money, abilities, reputation, friends</a:t>
            </a:r>
          </a:p>
          <a:p>
            <a:r>
              <a:rPr lang="en-US" dirty="0"/>
              <a:t>Access – church history / association, personal</a:t>
            </a:r>
            <a:r>
              <a:rPr lang="en-US" baseline="0" dirty="0"/>
              <a:t> morality, family status  (see also Acts 10)</a:t>
            </a:r>
          </a:p>
          <a:p>
            <a:r>
              <a:rPr lang="en-US" baseline="0" dirty="0"/>
              <a:t>Revelation – books by other authors, personal opinion, collective opinion (see also Acts 1)</a:t>
            </a:r>
          </a:p>
          <a:p>
            <a:r>
              <a:rPr lang="en-US" baseline="0" dirty="0"/>
              <a:t>Strength – flesh  (see also Acts 2)</a:t>
            </a:r>
          </a:p>
        </p:txBody>
      </p:sp>
      <p:sp>
        <p:nvSpPr>
          <p:cNvPr id="4" name="Slide Number Placeholder 3"/>
          <p:cNvSpPr>
            <a:spLocks noGrp="1"/>
          </p:cNvSpPr>
          <p:nvPr>
            <p:ph type="sldNum" sz="quarter" idx="10"/>
          </p:nvPr>
        </p:nvSpPr>
        <p:spPr/>
        <p:txBody>
          <a:bodyPr/>
          <a:lstStyle/>
          <a:p>
            <a:fld id="{464DED50-1946-465E-8011-E1C96FAF547D}" type="slidenum">
              <a:rPr lang="en-US" smtClean="0"/>
              <a:t>16</a:t>
            </a:fld>
            <a:endParaRPr lang="en-US"/>
          </a:p>
        </p:txBody>
      </p:sp>
    </p:spTree>
    <p:extLst>
      <p:ext uri="{BB962C8B-B14F-4D97-AF65-F5344CB8AC3E}">
        <p14:creationId xmlns:p14="http://schemas.microsoft.com/office/powerpoint/2010/main" val="237448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Ezekiel 37</a:t>
            </a:r>
          </a:p>
          <a:p>
            <a:pPr marL="171450" indent="-171450">
              <a:buFont typeface="Wingdings" panose="05000000000000000000" pitchFamily="2" charset="2"/>
              <a:buChar char="v"/>
            </a:pPr>
            <a:r>
              <a:rPr lang="en-US" dirty="0"/>
              <a:t>Describe story of bones in 1-10 (emphasize</a:t>
            </a:r>
            <a:r>
              <a:rPr lang="en-US" baseline="0" dirty="0"/>
              <a:t> “Spirit” over translation of “breath” – 7 times)</a:t>
            </a:r>
          </a:p>
          <a:p>
            <a:pPr marL="171450" indent="-171450">
              <a:buFont typeface="Wingdings" panose="05000000000000000000" pitchFamily="2" charset="2"/>
              <a:buChar char="v"/>
            </a:pPr>
            <a:r>
              <a:rPr lang="en-US" baseline="0" dirty="0"/>
              <a:t>Read 11-14 w/ emphasis on life given through Spirit</a:t>
            </a:r>
          </a:p>
          <a:p>
            <a:pPr marL="171450" indent="-171450">
              <a:buFont typeface="Wingdings" panose="05000000000000000000" pitchFamily="2" charset="2"/>
              <a:buChar char="v"/>
            </a:pPr>
            <a:r>
              <a:rPr lang="en-US" baseline="0" dirty="0"/>
              <a:t>Describe 2 sticks becoming 1 imagery of 15-21</a:t>
            </a:r>
          </a:p>
          <a:p>
            <a:pPr marL="171450" indent="-171450">
              <a:buFont typeface="Wingdings" panose="05000000000000000000" pitchFamily="2" charset="2"/>
              <a:buChar char="v"/>
            </a:pPr>
            <a:r>
              <a:rPr lang="en-US" baseline="0" dirty="0"/>
              <a:t>Read 22-23 w/ emphasis on Oneness YHWH would bring about</a:t>
            </a:r>
          </a:p>
          <a:p>
            <a:pPr marL="171450" indent="-171450">
              <a:buFont typeface="Wingdings" panose="05000000000000000000" pitchFamily="2" charset="2"/>
              <a:buChar char="v"/>
            </a:pPr>
            <a:r>
              <a:rPr lang="en-US" baseline="0" dirty="0"/>
              <a:t>Display conclusion #1 </a:t>
            </a:r>
          </a:p>
          <a:p>
            <a:pPr marL="171450" indent="-171450">
              <a:buFont typeface="Wingdings" panose="05000000000000000000" pitchFamily="2" charset="2"/>
              <a:buChar char="v"/>
            </a:pPr>
            <a:r>
              <a:rPr lang="en-US" baseline="0" dirty="0"/>
              <a:t>Read 24-28 and emphasize necessity of Christ for life in Spirit -&gt; unity by Spirit</a:t>
            </a:r>
          </a:p>
          <a:p>
            <a:pPr marL="171450" indent="-171450">
              <a:buFont typeface="Wingdings" panose="05000000000000000000" pitchFamily="2" charset="2"/>
              <a:buChar char="v"/>
            </a:pPr>
            <a:r>
              <a:rPr lang="en-US" baseline="0" dirty="0"/>
              <a:t>Display conclusion #2</a:t>
            </a:r>
            <a:endParaRPr lang="en-US" dirty="0"/>
          </a:p>
        </p:txBody>
      </p:sp>
      <p:sp>
        <p:nvSpPr>
          <p:cNvPr id="4" name="Slide Number Placeholder 3"/>
          <p:cNvSpPr>
            <a:spLocks noGrp="1"/>
          </p:cNvSpPr>
          <p:nvPr>
            <p:ph type="sldNum" sz="quarter" idx="10"/>
          </p:nvPr>
        </p:nvSpPr>
        <p:spPr/>
        <p:txBody>
          <a:bodyPr/>
          <a:lstStyle/>
          <a:p>
            <a:fld id="{464DED50-1946-465E-8011-E1C96FAF547D}" type="slidenum">
              <a:rPr lang="en-US" smtClean="0"/>
              <a:t>19</a:t>
            </a:fld>
            <a:endParaRPr lang="en-US"/>
          </a:p>
        </p:txBody>
      </p:sp>
    </p:spTree>
    <p:extLst>
      <p:ext uri="{BB962C8B-B14F-4D97-AF65-F5344CB8AC3E}">
        <p14:creationId xmlns:p14="http://schemas.microsoft.com/office/powerpoint/2010/main" val="369917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86938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29608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775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D86E3-7F92-4F15-B02C-964D1133F5C0}"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339278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7D86E3-7F92-4F15-B02C-964D1133F5C0}"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53682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7D86E3-7F92-4F15-B02C-964D1133F5C0}"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2811984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7D86E3-7F92-4F15-B02C-964D1133F5C0}"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45578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7D86E3-7F92-4F15-B02C-964D1133F5C0}"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330877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D86E3-7F92-4F15-B02C-964D1133F5C0}"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62672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7D86E3-7F92-4F15-B02C-964D1133F5C0}"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22761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17D86E3-7F92-4F15-B02C-964D1133F5C0}"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33B89-E075-4D7E-8C3B-C78383ADDF68}" type="slidenum">
              <a:rPr lang="en-US" smtClean="0"/>
              <a:t>‹#›</a:t>
            </a:fld>
            <a:endParaRPr lang="en-US"/>
          </a:p>
        </p:txBody>
      </p:sp>
    </p:spTree>
    <p:extLst>
      <p:ext uri="{BB962C8B-B14F-4D97-AF65-F5344CB8AC3E}">
        <p14:creationId xmlns:p14="http://schemas.microsoft.com/office/powerpoint/2010/main" val="134015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7D86E3-7F92-4F15-B02C-964D1133F5C0}" type="datetimeFigureOut">
              <a:rPr lang="en-US" smtClean="0"/>
              <a:t>8/14/2016</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633B89-E075-4D7E-8C3B-C78383ADDF68}" type="slidenum">
              <a:rPr lang="en-US" smtClean="0"/>
              <a:t>‹#›</a:t>
            </a:fld>
            <a:endParaRPr lang="en-US"/>
          </a:p>
        </p:txBody>
      </p:sp>
    </p:spTree>
    <p:extLst>
      <p:ext uri="{BB962C8B-B14F-4D97-AF65-F5344CB8AC3E}">
        <p14:creationId xmlns:p14="http://schemas.microsoft.com/office/powerpoint/2010/main" val="177268094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678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64153"/>
            <a:ext cx="7886700" cy="3626115"/>
          </a:xfrm>
        </p:spPr>
        <p:txBody>
          <a:bodyPr>
            <a:normAutofit fontScale="92500" lnSpcReduction="20000"/>
          </a:bodyPr>
          <a:lstStyle/>
          <a:p>
            <a:pPr marL="0" indent="0">
              <a:buNone/>
            </a:pPr>
            <a:r>
              <a:rPr lang="en-US" sz="2700" dirty="0"/>
              <a:t>‘And it shall be in the last days,’ God says,</a:t>
            </a:r>
          </a:p>
          <a:p>
            <a:pPr marL="0" indent="0">
              <a:buNone/>
            </a:pPr>
            <a:r>
              <a:rPr lang="en-US" sz="2700" dirty="0"/>
              <a:t>‘That I will pour forth of My Spirit on all mankind;</a:t>
            </a:r>
          </a:p>
          <a:p>
            <a:pPr marL="0" indent="0">
              <a:buNone/>
            </a:pPr>
            <a:r>
              <a:rPr lang="en-US" sz="2700" dirty="0"/>
              <a:t>And your sons and your daughters shall prophesy,</a:t>
            </a:r>
          </a:p>
          <a:p>
            <a:pPr marL="0" indent="0">
              <a:buNone/>
            </a:pPr>
            <a:r>
              <a:rPr lang="en-US" sz="2700" dirty="0"/>
              <a:t>And your young men shall see visions,</a:t>
            </a:r>
          </a:p>
          <a:p>
            <a:pPr marL="0" indent="0">
              <a:buNone/>
            </a:pPr>
            <a:r>
              <a:rPr lang="en-US" sz="2700" dirty="0"/>
              <a:t>And your old men shall dream dreams;</a:t>
            </a:r>
          </a:p>
          <a:p>
            <a:pPr marL="0" indent="0">
              <a:buNone/>
            </a:pPr>
            <a:r>
              <a:rPr lang="en-US" sz="2700" dirty="0"/>
              <a:t>18 Even on My </a:t>
            </a:r>
            <a:r>
              <a:rPr lang="en-US" sz="2700" dirty="0" err="1"/>
              <a:t>bondslaves</a:t>
            </a:r>
            <a:r>
              <a:rPr lang="en-US" sz="2700" dirty="0"/>
              <a:t>, both men and women,</a:t>
            </a:r>
          </a:p>
          <a:p>
            <a:pPr marL="0" indent="0">
              <a:buNone/>
            </a:pPr>
            <a:r>
              <a:rPr lang="en-US" sz="2700" dirty="0"/>
              <a:t>I will in those days pour forth of My Spirit</a:t>
            </a:r>
          </a:p>
          <a:p>
            <a:pPr marL="0" indent="0">
              <a:buNone/>
            </a:pPr>
            <a:r>
              <a:rPr lang="en-US" sz="2700" dirty="0"/>
              <a:t>And they shall prophesy.</a:t>
            </a:r>
          </a:p>
          <a:p>
            <a:pPr marL="0" indent="0" algn="r">
              <a:buNone/>
            </a:pPr>
            <a:r>
              <a:rPr lang="en-US" dirty="0"/>
              <a:t>Acts 2:17-18, NASB</a:t>
            </a:r>
            <a:br>
              <a:rPr lang="en-US" dirty="0"/>
            </a:br>
            <a:endParaRPr lang="en-US" dirty="0"/>
          </a:p>
        </p:txBody>
      </p:sp>
    </p:spTree>
    <p:extLst>
      <p:ext uri="{BB962C8B-B14F-4D97-AF65-F5344CB8AC3E}">
        <p14:creationId xmlns:p14="http://schemas.microsoft.com/office/powerpoint/2010/main" val="12279739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700" dirty="0"/>
              <a:t>So the church throughout all Judea, Galilee, and Samaria had </a:t>
            </a:r>
            <a:r>
              <a:rPr lang="en-US" sz="2700" b="1" dirty="0">
                <a:solidFill>
                  <a:srgbClr val="FFFF00"/>
                </a:solidFill>
              </a:rPr>
              <a:t>peace</a:t>
            </a:r>
            <a:r>
              <a:rPr lang="en-US" sz="2700" dirty="0"/>
              <a:t>, being </a:t>
            </a:r>
            <a:r>
              <a:rPr lang="en-US" sz="2700" b="1" dirty="0">
                <a:solidFill>
                  <a:srgbClr val="FFFF00"/>
                </a:solidFill>
              </a:rPr>
              <a:t>built up </a:t>
            </a:r>
            <a:r>
              <a:rPr lang="en-US" sz="2700" dirty="0"/>
              <a:t>and walking in the fear of the Lord and in the </a:t>
            </a:r>
            <a:r>
              <a:rPr lang="en-US" sz="2700" b="1" dirty="0">
                <a:solidFill>
                  <a:srgbClr val="FFFF00"/>
                </a:solidFill>
              </a:rPr>
              <a:t>encouragement</a:t>
            </a:r>
            <a:r>
              <a:rPr lang="en-US" sz="2700" dirty="0"/>
              <a:t> of the Holy Spirit, and it increased in numbers.</a:t>
            </a:r>
          </a:p>
          <a:p>
            <a:pPr marL="0" indent="0" algn="r">
              <a:buNone/>
            </a:pPr>
            <a:r>
              <a:rPr lang="en-US" dirty="0"/>
              <a:t>Acts 9:31, HCSB</a:t>
            </a:r>
            <a:br>
              <a:rPr lang="en-US" dirty="0"/>
            </a:br>
            <a:endParaRPr lang="en-US" dirty="0"/>
          </a:p>
        </p:txBody>
      </p:sp>
    </p:spTree>
    <p:extLst>
      <p:ext uri="{BB962C8B-B14F-4D97-AF65-F5344CB8AC3E}">
        <p14:creationId xmlns:p14="http://schemas.microsoft.com/office/powerpoint/2010/main" val="3696484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b="1" dirty="0"/>
              <a:t>The Unity of the Church by the Spirit</a:t>
            </a:r>
          </a:p>
        </p:txBody>
      </p:sp>
      <p:sp>
        <p:nvSpPr>
          <p:cNvPr id="3" name="Content Placeholder 2"/>
          <p:cNvSpPr>
            <a:spLocks noGrp="1"/>
          </p:cNvSpPr>
          <p:nvPr>
            <p:ph idx="1"/>
          </p:nvPr>
        </p:nvSpPr>
        <p:spPr/>
        <p:txBody>
          <a:bodyPr>
            <a:normAutofit/>
          </a:bodyPr>
          <a:lstStyle/>
          <a:p>
            <a:pPr marL="0" indent="0">
              <a:lnSpc>
                <a:spcPct val="150000"/>
              </a:lnSpc>
              <a:buNone/>
            </a:pPr>
            <a:r>
              <a:rPr lang="en-US" sz="2800" b="1" dirty="0"/>
              <a:t>Acts 1: Christ’s Promise to the Apostles</a:t>
            </a:r>
          </a:p>
          <a:p>
            <a:pPr marL="0" indent="0">
              <a:lnSpc>
                <a:spcPct val="150000"/>
              </a:lnSpc>
              <a:buNone/>
            </a:pPr>
            <a:r>
              <a:rPr lang="en-US" sz="2800" b="1" dirty="0"/>
              <a:t>Acts 2: Joel’s Prophecy &amp; Pentecost</a:t>
            </a:r>
          </a:p>
          <a:p>
            <a:pPr marL="0" indent="0">
              <a:lnSpc>
                <a:spcPct val="150000"/>
              </a:lnSpc>
              <a:buNone/>
            </a:pPr>
            <a:r>
              <a:rPr lang="en-US" sz="2800" b="1" dirty="0"/>
              <a:t>Acts 10: The Gentiles Welcomed</a:t>
            </a:r>
          </a:p>
        </p:txBody>
      </p:sp>
    </p:spTree>
    <p:extLst>
      <p:ext uri="{BB962C8B-B14F-4D97-AF65-F5344CB8AC3E}">
        <p14:creationId xmlns:p14="http://schemas.microsoft.com/office/powerpoint/2010/main" val="28940631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8354" y="759126"/>
            <a:ext cx="7876995" cy="4388344"/>
          </a:xfrm>
        </p:spPr>
        <p:txBody>
          <a:bodyPr>
            <a:normAutofit lnSpcReduction="10000"/>
          </a:bodyPr>
          <a:lstStyle/>
          <a:p>
            <a:pPr marL="0" indent="0">
              <a:buNone/>
            </a:pPr>
            <a:r>
              <a:rPr lang="en-US" sz="2400" dirty="0"/>
              <a:t>Now there are different gifts, but </a:t>
            </a:r>
            <a:r>
              <a:rPr lang="en-US" sz="2400" b="1" dirty="0">
                <a:solidFill>
                  <a:srgbClr val="FFFF00"/>
                </a:solidFill>
              </a:rPr>
              <a:t>the same Spirit</a:t>
            </a:r>
            <a:r>
              <a:rPr lang="en-US" sz="2400" dirty="0"/>
              <a:t>. And there are different ministries, but the same Lord. And there are different results, but the same God who produces all of them in everyone. To each person </a:t>
            </a:r>
            <a:r>
              <a:rPr lang="en-US" sz="2400" b="1" dirty="0">
                <a:solidFill>
                  <a:srgbClr val="FFFF00"/>
                </a:solidFill>
              </a:rPr>
              <a:t>the manifestation of the Spirit is given for the benefit of all</a:t>
            </a:r>
            <a:r>
              <a:rPr lang="en-US" sz="2400" dirty="0"/>
              <a:t>. </a:t>
            </a:r>
          </a:p>
          <a:p>
            <a:pPr marL="0" indent="0">
              <a:buNone/>
            </a:pPr>
            <a:r>
              <a:rPr lang="en-US" sz="2400" b="1" dirty="0">
                <a:solidFill>
                  <a:srgbClr val="FFFF00"/>
                </a:solidFill>
              </a:rPr>
              <a:t>It is one and the same Spirit</a:t>
            </a:r>
            <a:r>
              <a:rPr lang="en-US" sz="2400" dirty="0"/>
              <a:t>, distributing as he decides to each person, who produces all these things. For just as the body is one and yet has many members, and all the members of the body—though many—are one body, so too is Christ. For </a:t>
            </a:r>
            <a:r>
              <a:rPr lang="en-US" sz="2400" b="1" dirty="0">
                <a:solidFill>
                  <a:srgbClr val="FFFF00"/>
                </a:solidFill>
              </a:rPr>
              <a:t>in one Spirit we were all baptized </a:t>
            </a:r>
            <a:r>
              <a:rPr lang="en-US" sz="2400" dirty="0"/>
              <a:t>into one body. Whether Jews or Greeks or slaves or free, we were </a:t>
            </a:r>
            <a:r>
              <a:rPr lang="en-US" sz="2400" b="1" dirty="0">
                <a:solidFill>
                  <a:srgbClr val="FFFF00"/>
                </a:solidFill>
              </a:rPr>
              <a:t>all made to drink of the one Spirit</a:t>
            </a:r>
            <a:r>
              <a:rPr lang="en-US" sz="2400" dirty="0"/>
              <a:t>.</a:t>
            </a:r>
          </a:p>
          <a:p>
            <a:pPr marL="0" indent="0" algn="r">
              <a:buNone/>
            </a:pPr>
            <a:r>
              <a:rPr lang="en-US" sz="1800" dirty="0"/>
              <a:t>1 Corinthians 12:4-7, 11-13 (NET)</a:t>
            </a:r>
          </a:p>
          <a:p>
            <a:endParaRPr lang="en-US" dirty="0"/>
          </a:p>
        </p:txBody>
      </p:sp>
    </p:spTree>
    <p:extLst>
      <p:ext uri="{BB962C8B-B14F-4D97-AF65-F5344CB8AC3E}">
        <p14:creationId xmlns:p14="http://schemas.microsoft.com/office/powerpoint/2010/main" val="2653731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 INSERT GRAPHIC CHRT THAT ILLUSTRATES HOW THE SPIRIT INTERACTS…</a:t>
            </a:r>
          </a:p>
          <a:p>
            <a:pPr lvl="1"/>
            <a:r>
              <a:rPr lang="en-US" dirty="0"/>
              <a:t>Sent by Christ to Apostles</a:t>
            </a:r>
          </a:p>
          <a:p>
            <a:pPr lvl="1"/>
            <a:r>
              <a:rPr lang="en-US" dirty="0"/>
              <a:t>Apostles disseminate Truth to world</a:t>
            </a:r>
          </a:p>
          <a:p>
            <a:pPr lvl="1"/>
            <a:r>
              <a:rPr lang="en-US" dirty="0"/>
              <a:t>Truth provides benefits of life in Spirit</a:t>
            </a:r>
          </a:p>
        </p:txBody>
      </p:sp>
    </p:spTree>
    <p:extLst>
      <p:ext uri="{BB962C8B-B14F-4D97-AF65-F5344CB8AC3E}">
        <p14:creationId xmlns:p14="http://schemas.microsoft.com/office/powerpoint/2010/main" val="1975703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Spirit’s Work of Unity</a:t>
            </a:r>
          </a:p>
        </p:txBody>
      </p:sp>
      <p:sp>
        <p:nvSpPr>
          <p:cNvPr id="3" name="Content Placeholder 2"/>
          <p:cNvSpPr>
            <a:spLocks noGrp="1"/>
          </p:cNvSpPr>
          <p:nvPr>
            <p:ph idx="1"/>
          </p:nvPr>
        </p:nvSpPr>
        <p:spPr/>
        <p:txBody>
          <a:bodyPr>
            <a:normAutofit/>
          </a:bodyPr>
          <a:lstStyle/>
          <a:p>
            <a:pPr>
              <a:lnSpc>
                <a:spcPct val="150000"/>
              </a:lnSpc>
            </a:pPr>
            <a:r>
              <a:rPr lang="en-US" dirty="0"/>
              <a:t>Ephesians 1:13 - Sealed by the Spirit through the truth</a:t>
            </a:r>
          </a:p>
          <a:p>
            <a:pPr>
              <a:lnSpc>
                <a:spcPct val="150000"/>
              </a:lnSpc>
            </a:pPr>
            <a:r>
              <a:rPr lang="en-US" dirty="0"/>
              <a:t>Ephesians 2:18 - Access to the Father by the Spirit</a:t>
            </a:r>
          </a:p>
          <a:p>
            <a:pPr>
              <a:lnSpc>
                <a:spcPct val="150000"/>
              </a:lnSpc>
            </a:pPr>
            <a:r>
              <a:rPr lang="en-US" dirty="0"/>
              <a:t>Ephesians 2:22 - Built into Temple by the Spirit</a:t>
            </a:r>
          </a:p>
          <a:p>
            <a:pPr>
              <a:lnSpc>
                <a:spcPct val="150000"/>
              </a:lnSpc>
            </a:pPr>
            <a:r>
              <a:rPr lang="en-US" dirty="0"/>
              <a:t>Ephesians 3:5 - Mystery revealed by Spirit through Apostles</a:t>
            </a:r>
          </a:p>
          <a:p>
            <a:pPr>
              <a:lnSpc>
                <a:spcPct val="150000"/>
              </a:lnSpc>
            </a:pPr>
            <a:r>
              <a:rPr lang="en-US" dirty="0"/>
              <a:t>Ephesians 3:16 - Filled with power through Spirit</a:t>
            </a:r>
          </a:p>
          <a:p>
            <a:pPr>
              <a:lnSpc>
                <a:spcPct val="150000"/>
              </a:lnSpc>
            </a:pPr>
            <a:r>
              <a:rPr lang="en-US" dirty="0"/>
              <a:t>Ephesians 4:3 - Unity of Spirit to be diligently preserved</a:t>
            </a:r>
          </a:p>
        </p:txBody>
      </p:sp>
    </p:spTree>
    <p:extLst>
      <p:ext uri="{BB962C8B-B14F-4D97-AF65-F5344CB8AC3E}">
        <p14:creationId xmlns:p14="http://schemas.microsoft.com/office/powerpoint/2010/main" val="1797216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Spirit’s Work for Unity</a:t>
            </a:r>
          </a:p>
        </p:txBody>
      </p:sp>
      <p:sp>
        <p:nvSpPr>
          <p:cNvPr id="3" name="Content Placeholder 2"/>
          <p:cNvSpPr>
            <a:spLocks noGrp="1"/>
          </p:cNvSpPr>
          <p:nvPr>
            <p:ph idx="1"/>
          </p:nvPr>
        </p:nvSpPr>
        <p:spPr/>
        <p:txBody>
          <a:bodyPr>
            <a:normAutofit/>
          </a:bodyPr>
          <a:lstStyle/>
          <a:p>
            <a:pPr marL="0" indent="0">
              <a:lnSpc>
                <a:spcPct val="150000"/>
              </a:lnSpc>
              <a:buNone/>
            </a:pPr>
            <a:r>
              <a:rPr lang="en-US" sz="2500" b="1" dirty="0"/>
              <a:t>Seal of Security </a:t>
            </a:r>
            <a:r>
              <a:rPr lang="en-US" sz="2500" dirty="0"/>
              <a:t>(Ephesians 1:13)</a:t>
            </a:r>
          </a:p>
          <a:p>
            <a:pPr marL="0" indent="0">
              <a:lnSpc>
                <a:spcPct val="150000"/>
              </a:lnSpc>
              <a:buNone/>
            </a:pPr>
            <a:r>
              <a:rPr lang="en-US" sz="2500" b="1" dirty="0"/>
              <a:t>Access to Father </a:t>
            </a:r>
            <a:r>
              <a:rPr lang="en-US" sz="2500" dirty="0"/>
              <a:t>(Ephesians 2:18-22)</a:t>
            </a:r>
          </a:p>
          <a:p>
            <a:pPr marL="0" indent="0">
              <a:lnSpc>
                <a:spcPct val="150000"/>
              </a:lnSpc>
              <a:buNone/>
            </a:pPr>
            <a:r>
              <a:rPr lang="en-US" sz="2500" b="1" dirty="0"/>
              <a:t>Revelation of Gospel </a:t>
            </a:r>
            <a:r>
              <a:rPr lang="en-US" sz="2500" dirty="0"/>
              <a:t>(Ephesians 3:5)</a:t>
            </a:r>
          </a:p>
          <a:p>
            <a:pPr marL="0" indent="0">
              <a:lnSpc>
                <a:spcPct val="150000"/>
              </a:lnSpc>
              <a:buNone/>
            </a:pPr>
            <a:r>
              <a:rPr lang="en-US" sz="2500" b="1" dirty="0"/>
              <a:t>Source of Strength </a:t>
            </a:r>
            <a:r>
              <a:rPr lang="en-US" sz="2500" dirty="0"/>
              <a:t>(Ephesians 3:16)</a:t>
            </a:r>
          </a:p>
        </p:txBody>
      </p:sp>
      <p:sp>
        <p:nvSpPr>
          <p:cNvPr id="4" name="TextBox 3"/>
          <p:cNvSpPr txBox="1"/>
          <p:nvPr/>
        </p:nvSpPr>
        <p:spPr>
          <a:xfrm>
            <a:off x="6223413" y="1800798"/>
            <a:ext cx="2493818" cy="2169825"/>
          </a:xfrm>
          <a:prstGeom prst="rect">
            <a:avLst/>
          </a:prstGeom>
          <a:noFill/>
          <a:ln>
            <a:noFill/>
          </a:ln>
        </p:spPr>
        <p:txBody>
          <a:bodyPr wrap="square" rtlCol="0">
            <a:spAutoFit/>
          </a:bodyPr>
          <a:lstStyle/>
          <a:p>
            <a:r>
              <a:rPr lang="en-US" sz="2700" b="1" dirty="0">
                <a:solidFill>
                  <a:srgbClr val="FFFF00"/>
                </a:solidFill>
              </a:rPr>
              <a:t>If we seek these things apart from the Spirit we will never be One!</a:t>
            </a:r>
          </a:p>
        </p:txBody>
      </p:sp>
    </p:spTree>
    <p:extLst>
      <p:ext uri="{BB962C8B-B14F-4D97-AF65-F5344CB8AC3E}">
        <p14:creationId xmlns:p14="http://schemas.microsoft.com/office/powerpoint/2010/main" val="3685740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Diligently Striving for Unity by the Spirit</a:t>
            </a:r>
          </a:p>
        </p:txBody>
      </p:sp>
      <p:sp>
        <p:nvSpPr>
          <p:cNvPr id="3" name="Content Placeholder 2"/>
          <p:cNvSpPr>
            <a:spLocks noGrp="1"/>
          </p:cNvSpPr>
          <p:nvPr>
            <p:ph idx="1"/>
          </p:nvPr>
        </p:nvSpPr>
        <p:spPr/>
        <p:txBody>
          <a:bodyPr/>
          <a:lstStyle/>
          <a:p>
            <a:pPr>
              <a:lnSpc>
                <a:spcPct val="150000"/>
              </a:lnSpc>
            </a:pPr>
            <a:r>
              <a:rPr lang="en-US" dirty="0"/>
              <a:t>Ephesians 4:30-5:2 - Should not grieve Spirit</a:t>
            </a:r>
          </a:p>
          <a:p>
            <a:pPr>
              <a:lnSpc>
                <a:spcPct val="150000"/>
              </a:lnSpc>
            </a:pPr>
            <a:r>
              <a:rPr lang="en-US" dirty="0"/>
              <a:t>Ephesians 5:18-19 - Worship fills with Spirit</a:t>
            </a:r>
          </a:p>
          <a:p>
            <a:pPr>
              <a:lnSpc>
                <a:spcPct val="150000"/>
              </a:lnSpc>
            </a:pPr>
            <a:r>
              <a:rPr lang="en-US" dirty="0"/>
              <a:t>Ephesians 6:17 - Word of God = sword of Spirit</a:t>
            </a:r>
          </a:p>
          <a:p>
            <a:pPr>
              <a:lnSpc>
                <a:spcPct val="150000"/>
              </a:lnSpc>
            </a:pPr>
            <a:r>
              <a:rPr lang="en-US" dirty="0"/>
              <a:t>Ephesians 6:18 - Prayer is through the Spirit</a:t>
            </a:r>
          </a:p>
        </p:txBody>
      </p:sp>
    </p:spTree>
    <p:extLst>
      <p:ext uri="{BB962C8B-B14F-4D97-AF65-F5344CB8AC3E}">
        <p14:creationId xmlns:p14="http://schemas.microsoft.com/office/powerpoint/2010/main" val="3901341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a:t>Diligently Striving for Unity by the Spirit</a:t>
            </a:r>
          </a:p>
        </p:txBody>
      </p:sp>
      <p:sp>
        <p:nvSpPr>
          <p:cNvPr id="3" name="Content Placeholder 2"/>
          <p:cNvSpPr>
            <a:spLocks noGrp="1"/>
          </p:cNvSpPr>
          <p:nvPr>
            <p:ph idx="1"/>
          </p:nvPr>
        </p:nvSpPr>
        <p:spPr/>
        <p:txBody>
          <a:bodyPr>
            <a:normAutofit/>
          </a:bodyPr>
          <a:lstStyle/>
          <a:p>
            <a:pPr marL="0" indent="0">
              <a:lnSpc>
                <a:spcPct val="150000"/>
              </a:lnSpc>
              <a:buNone/>
            </a:pPr>
            <a:r>
              <a:rPr lang="en-US" sz="2700" b="1" dirty="0"/>
              <a:t>Character of Christ </a:t>
            </a:r>
            <a:r>
              <a:rPr lang="en-US" sz="2700" dirty="0"/>
              <a:t>(Ephesians 4:30-5:2)</a:t>
            </a:r>
          </a:p>
          <a:p>
            <a:pPr marL="0" indent="0">
              <a:lnSpc>
                <a:spcPct val="150000"/>
              </a:lnSpc>
              <a:buNone/>
            </a:pPr>
            <a:r>
              <a:rPr lang="en-US" sz="2700" b="1" dirty="0"/>
              <a:t>Fellowship in Worship </a:t>
            </a:r>
            <a:r>
              <a:rPr lang="en-US" sz="2700" dirty="0"/>
              <a:t>(Ephesians 5:18-21)</a:t>
            </a:r>
          </a:p>
          <a:p>
            <a:pPr marL="0" indent="0">
              <a:lnSpc>
                <a:spcPct val="150000"/>
              </a:lnSpc>
              <a:buNone/>
            </a:pPr>
            <a:r>
              <a:rPr lang="en-US" sz="2700" b="1" dirty="0"/>
              <a:t>“Taking Up” the Word of God </a:t>
            </a:r>
            <a:r>
              <a:rPr lang="en-US" sz="2700" dirty="0"/>
              <a:t>(Ephesians 6:17)</a:t>
            </a:r>
          </a:p>
          <a:p>
            <a:pPr marL="0" indent="0">
              <a:lnSpc>
                <a:spcPct val="150000"/>
              </a:lnSpc>
              <a:buNone/>
            </a:pPr>
            <a:r>
              <a:rPr lang="en-US" sz="2700" b="1" dirty="0"/>
              <a:t>Praying at All Times </a:t>
            </a:r>
            <a:r>
              <a:rPr lang="en-US" sz="2700" dirty="0"/>
              <a:t>(Ephesians 6:18)</a:t>
            </a:r>
          </a:p>
        </p:txBody>
      </p:sp>
    </p:spTree>
    <p:extLst>
      <p:ext uri="{BB962C8B-B14F-4D97-AF65-F5344CB8AC3E}">
        <p14:creationId xmlns:p14="http://schemas.microsoft.com/office/powerpoint/2010/main" val="3589045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800" dirty="0"/>
              <a:t>You cannot be One with God or His people </a:t>
            </a:r>
            <a:r>
              <a:rPr lang="en-US" sz="2800" b="1" dirty="0">
                <a:solidFill>
                  <a:srgbClr val="FFFF00"/>
                </a:solidFill>
              </a:rPr>
              <a:t>unless you have the life of the Spirit</a:t>
            </a:r>
            <a:r>
              <a:rPr lang="en-US" sz="2800" dirty="0"/>
              <a:t> in you.</a:t>
            </a:r>
          </a:p>
          <a:p>
            <a:pPr marL="0" indent="0">
              <a:buNone/>
            </a:pPr>
            <a:endParaRPr lang="en-US" sz="2800" dirty="0"/>
          </a:p>
          <a:p>
            <a:pPr marL="0" indent="0">
              <a:buNone/>
            </a:pPr>
            <a:r>
              <a:rPr lang="en-US" sz="2800" dirty="0"/>
              <a:t>You cannot have the life of the Spirit in you </a:t>
            </a:r>
            <a:r>
              <a:rPr lang="en-US" sz="2800" b="1" dirty="0">
                <a:solidFill>
                  <a:srgbClr val="FFFF00"/>
                </a:solidFill>
              </a:rPr>
              <a:t>unless you have given your life over to the Christ</a:t>
            </a:r>
            <a:r>
              <a:rPr lang="en-US" sz="2800" dirty="0"/>
              <a:t>.</a:t>
            </a:r>
          </a:p>
        </p:txBody>
      </p:sp>
    </p:spTree>
    <p:extLst>
      <p:ext uri="{BB962C8B-B14F-4D97-AF65-F5344CB8AC3E}">
        <p14:creationId xmlns:p14="http://schemas.microsoft.com/office/powerpoint/2010/main" val="421063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48223"/>
            <a:ext cx="7886700" cy="3626115"/>
          </a:xfrm>
        </p:spPr>
        <p:txBody>
          <a:bodyPr>
            <a:normAutofit/>
          </a:bodyPr>
          <a:lstStyle/>
          <a:p>
            <a:pPr marL="0" indent="0">
              <a:buNone/>
            </a:pPr>
            <a:r>
              <a:rPr lang="en-US" sz="2900" dirty="0"/>
              <a:t>I have given them Your word. The world hated them because </a:t>
            </a:r>
            <a:r>
              <a:rPr lang="en-US" sz="2900" b="1" dirty="0">
                <a:solidFill>
                  <a:srgbClr val="FFFF00"/>
                </a:solidFill>
              </a:rPr>
              <a:t>they are not of the world</a:t>
            </a:r>
            <a:r>
              <a:rPr lang="en-US" sz="2900" dirty="0"/>
              <a:t>, as I am not of the world. I am not praying that You take them out of the world but that You protect them from the evil one.</a:t>
            </a:r>
            <a:r>
              <a:rPr lang="en-US" sz="2900" b="1" baseline="30000" dirty="0"/>
              <a:t> </a:t>
            </a:r>
            <a:r>
              <a:rPr lang="en-US" sz="2900" b="1" dirty="0">
                <a:solidFill>
                  <a:srgbClr val="FFFF00"/>
                </a:solidFill>
              </a:rPr>
              <a:t>They are not of the world</a:t>
            </a:r>
            <a:r>
              <a:rPr lang="en-US" sz="2900" dirty="0"/>
              <a:t>, as I am not of the world.</a:t>
            </a:r>
          </a:p>
          <a:p>
            <a:endParaRPr lang="en-US" dirty="0"/>
          </a:p>
          <a:p>
            <a:pPr marL="0" indent="0" algn="r">
              <a:buNone/>
            </a:pPr>
            <a:r>
              <a:rPr lang="en-US" dirty="0"/>
              <a:t>John 17:14-16 (HCSB)</a:t>
            </a:r>
          </a:p>
        </p:txBody>
      </p:sp>
    </p:spTree>
    <p:extLst>
      <p:ext uri="{BB962C8B-B14F-4D97-AF65-F5344CB8AC3E}">
        <p14:creationId xmlns:p14="http://schemas.microsoft.com/office/powerpoint/2010/main" val="12944533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17594"/>
            <a:ext cx="7886700" cy="3626115"/>
          </a:xfrm>
        </p:spPr>
        <p:txBody>
          <a:bodyPr>
            <a:normAutofit/>
          </a:bodyPr>
          <a:lstStyle/>
          <a:p>
            <a:endParaRPr lang="en-US" dirty="0"/>
          </a:p>
          <a:p>
            <a:pPr marL="0" indent="0">
              <a:buNone/>
            </a:pPr>
            <a:r>
              <a:rPr lang="en-US" sz="2800" dirty="0"/>
              <a:t>I do not pray for these alone, but also for those who will believe in Me through their word; that </a:t>
            </a:r>
            <a:r>
              <a:rPr lang="en-US" sz="2800" b="1" dirty="0">
                <a:solidFill>
                  <a:srgbClr val="FFFF00"/>
                </a:solidFill>
              </a:rPr>
              <a:t>they all may be one</a:t>
            </a:r>
            <a:r>
              <a:rPr lang="en-US" sz="2800" dirty="0"/>
              <a:t>, as You, Father, </a:t>
            </a:r>
            <a:r>
              <a:rPr lang="en-US" sz="2800" i="1" dirty="0"/>
              <a:t>are</a:t>
            </a:r>
            <a:r>
              <a:rPr lang="en-US" sz="2800" dirty="0"/>
              <a:t> in Me, and I in You; that </a:t>
            </a:r>
            <a:r>
              <a:rPr lang="en-US" sz="2800" b="1" dirty="0">
                <a:solidFill>
                  <a:srgbClr val="FFFF00"/>
                </a:solidFill>
              </a:rPr>
              <a:t>they also may be one in Us</a:t>
            </a:r>
            <a:r>
              <a:rPr lang="en-US" sz="2800" dirty="0"/>
              <a:t>, that the world may believe that You sent Me. </a:t>
            </a:r>
          </a:p>
          <a:p>
            <a:pPr marL="0" indent="0" algn="r">
              <a:buNone/>
            </a:pPr>
            <a:r>
              <a:rPr lang="en-US" dirty="0"/>
              <a:t>John 17:20-21 (NKJV)</a:t>
            </a:r>
          </a:p>
        </p:txBody>
      </p:sp>
    </p:spTree>
    <p:extLst>
      <p:ext uri="{BB962C8B-B14F-4D97-AF65-F5344CB8AC3E}">
        <p14:creationId xmlns:p14="http://schemas.microsoft.com/office/powerpoint/2010/main" val="122000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42924"/>
            <a:ext cx="9143999" cy="5151369"/>
          </a:xfrm>
          <a:prstGeom prst="rect">
            <a:avLst/>
          </a:prstGeom>
        </p:spPr>
      </p:pic>
      <p:sp>
        <p:nvSpPr>
          <p:cNvPr id="2" name="TextBox 1"/>
          <p:cNvSpPr txBox="1"/>
          <p:nvPr/>
        </p:nvSpPr>
        <p:spPr>
          <a:xfrm>
            <a:off x="427512" y="150509"/>
            <a:ext cx="6745185" cy="707886"/>
          </a:xfrm>
          <a:prstGeom prst="rect">
            <a:avLst/>
          </a:prstGeom>
          <a:noFill/>
        </p:spPr>
        <p:txBody>
          <a:bodyPr wrap="square" rtlCol="0">
            <a:spAutoFit/>
          </a:bodyPr>
          <a:lstStyle/>
          <a:p>
            <a:r>
              <a:rPr lang="en-US" sz="4000" dirty="0">
                <a:solidFill>
                  <a:srgbClr val="CC99FF"/>
                </a:solidFill>
                <a:latin typeface="Impact" panose="020B0806030902050204" pitchFamily="34" charset="0"/>
              </a:rPr>
              <a:t>That they may be</a:t>
            </a:r>
          </a:p>
        </p:txBody>
      </p:sp>
      <p:sp>
        <p:nvSpPr>
          <p:cNvPr id="4" name="TextBox 3"/>
          <p:cNvSpPr txBox="1"/>
          <p:nvPr/>
        </p:nvSpPr>
        <p:spPr>
          <a:xfrm>
            <a:off x="3253839" y="3901132"/>
            <a:ext cx="5700157" cy="1477328"/>
          </a:xfrm>
          <a:prstGeom prst="rect">
            <a:avLst/>
          </a:prstGeom>
          <a:noFill/>
        </p:spPr>
        <p:txBody>
          <a:bodyPr wrap="square" rtlCol="0">
            <a:spAutoFit/>
          </a:bodyPr>
          <a:lstStyle/>
          <a:p>
            <a:pPr algn="ctr"/>
            <a:r>
              <a:rPr lang="en-US" sz="9000" b="1" dirty="0">
                <a:solidFill>
                  <a:srgbClr val="92D050"/>
                </a:solidFill>
                <a:effectLst>
                  <a:outerShdw blurRad="38100" dist="38100" dir="2700000" algn="tl">
                    <a:srgbClr val="000000">
                      <a:alpha val="43137"/>
                    </a:srgbClr>
                  </a:outerShdw>
                </a:effectLst>
                <a:latin typeface="Eras Demi ITC" panose="020B0805030504020804" pitchFamily="34" charset="0"/>
              </a:rPr>
              <a:t>One Spirit</a:t>
            </a:r>
          </a:p>
        </p:txBody>
      </p:sp>
    </p:spTree>
    <p:extLst>
      <p:ext uri="{BB962C8B-B14F-4D97-AF65-F5344CB8AC3E}">
        <p14:creationId xmlns:p14="http://schemas.microsoft.com/office/powerpoint/2010/main" val="14868909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800" dirty="0"/>
              <a:t>You cannot be One with God or His people </a:t>
            </a:r>
            <a:r>
              <a:rPr lang="en-US" sz="3800" b="1" dirty="0">
                <a:solidFill>
                  <a:srgbClr val="FFFF00"/>
                </a:solidFill>
              </a:rPr>
              <a:t>unless you have the life of the Spirit</a:t>
            </a:r>
            <a:r>
              <a:rPr lang="en-US" sz="3800" dirty="0"/>
              <a:t> in you.</a:t>
            </a:r>
          </a:p>
          <a:p>
            <a:pPr marL="0" indent="0">
              <a:buNone/>
            </a:pPr>
            <a:endParaRPr lang="en-US" sz="2800" dirty="0"/>
          </a:p>
        </p:txBody>
      </p:sp>
    </p:spTree>
    <p:extLst>
      <p:ext uri="{BB962C8B-B14F-4D97-AF65-F5344CB8AC3E}">
        <p14:creationId xmlns:p14="http://schemas.microsoft.com/office/powerpoint/2010/main" val="342573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Holy Spirit 101</a:t>
            </a:r>
          </a:p>
        </p:txBody>
      </p:sp>
      <p:sp>
        <p:nvSpPr>
          <p:cNvPr id="3" name="Content Placeholder 2"/>
          <p:cNvSpPr>
            <a:spLocks noGrp="1"/>
          </p:cNvSpPr>
          <p:nvPr>
            <p:ph idx="1"/>
          </p:nvPr>
        </p:nvSpPr>
        <p:spPr/>
        <p:txBody>
          <a:bodyPr/>
          <a:lstStyle/>
          <a:p>
            <a:r>
              <a:rPr lang="en-US" dirty="0">
                <a:solidFill>
                  <a:schemeClr val="bg1">
                    <a:lumMod val="65000"/>
                    <a:lumOff val="35000"/>
                  </a:schemeClr>
                </a:solidFill>
              </a:rPr>
              <a:t>John 3 - Born of the Spirit</a:t>
            </a:r>
          </a:p>
          <a:p>
            <a:r>
              <a:rPr lang="en-US" dirty="0"/>
              <a:t>John 6:63 - Spirit gives life</a:t>
            </a:r>
          </a:p>
          <a:p>
            <a:r>
              <a:rPr lang="en-US" dirty="0"/>
              <a:t>John 7:39 - Spirit given to believers</a:t>
            </a:r>
          </a:p>
          <a:p>
            <a:r>
              <a:rPr lang="en-US" dirty="0"/>
              <a:t>John 14:17 - Spirit received not by world</a:t>
            </a:r>
          </a:p>
          <a:p>
            <a:r>
              <a:rPr lang="en-US" dirty="0"/>
              <a:t>John 14:26 - Teaches (via Apostles)</a:t>
            </a:r>
          </a:p>
          <a:p>
            <a:r>
              <a:rPr lang="en-US" dirty="0"/>
              <a:t>John 15:26 - From Father, testifies of Son</a:t>
            </a:r>
          </a:p>
          <a:p>
            <a:r>
              <a:rPr lang="en-US" dirty="0"/>
              <a:t>John 16:13 - Guides into all truth</a:t>
            </a:r>
          </a:p>
        </p:txBody>
      </p:sp>
    </p:spTree>
    <p:extLst>
      <p:ext uri="{BB962C8B-B14F-4D97-AF65-F5344CB8AC3E}">
        <p14:creationId xmlns:p14="http://schemas.microsoft.com/office/powerpoint/2010/main" val="475756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Holy Spirit 101</a:t>
            </a:r>
          </a:p>
        </p:txBody>
      </p:sp>
      <p:sp>
        <p:nvSpPr>
          <p:cNvPr id="3" name="Content Placeholder 2"/>
          <p:cNvSpPr>
            <a:spLocks noGrp="1"/>
          </p:cNvSpPr>
          <p:nvPr>
            <p:ph idx="1"/>
          </p:nvPr>
        </p:nvSpPr>
        <p:spPr>
          <a:xfrm>
            <a:off x="628650" y="1521354"/>
            <a:ext cx="8230342" cy="3656288"/>
          </a:xfrm>
        </p:spPr>
        <p:txBody>
          <a:bodyPr>
            <a:normAutofit/>
          </a:bodyPr>
          <a:lstStyle/>
          <a:p>
            <a:pPr>
              <a:lnSpc>
                <a:spcPct val="150000"/>
              </a:lnSpc>
            </a:pPr>
            <a:r>
              <a:rPr lang="en-US" sz="2400" dirty="0"/>
              <a:t>The Spirit gives Life (John 6:63; cf. Rom. 8:2, 6, 11; 2 Cor. 3:6)</a:t>
            </a:r>
          </a:p>
          <a:p>
            <a:pPr>
              <a:lnSpc>
                <a:spcPct val="150000"/>
              </a:lnSpc>
            </a:pPr>
            <a:r>
              <a:rPr lang="en-US" sz="2400" dirty="0"/>
              <a:t>The Spirit is received by Believers (John 7:37-39)</a:t>
            </a:r>
          </a:p>
          <a:p>
            <a:pPr>
              <a:lnSpc>
                <a:spcPct val="150000"/>
              </a:lnSpc>
            </a:pPr>
            <a:r>
              <a:rPr lang="en-US" sz="2400" dirty="0"/>
              <a:t>The Spirit cannot be received by the World (John 14:17)</a:t>
            </a:r>
          </a:p>
          <a:p>
            <a:pPr>
              <a:lnSpc>
                <a:spcPct val="150000"/>
              </a:lnSpc>
            </a:pPr>
            <a:r>
              <a:rPr lang="en-US" sz="2400" dirty="0"/>
              <a:t>The Spirit Guides into all Truth (John 14:26; 15:26; 16:13)</a:t>
            </a:r>
          </a:p>
        </p:txBody>
      </p:sp>
    </p:spTree>
    <p:extLst>
      <p:ext uri="{BB962C8B-B14F-4D97-AF65-F5344CB8AC3E}">
        <p14:creationId xmlns:p14="http://schemas.microsoft.com/office/powerpoint/2010/main" val="132973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a:t>Holy Spirit 101</a:t>
            </a:r>
          </a:p>
        </p:txBody>
      </p:sp>
      <p:sp>
        <p:nvSpPr>
          <p:cNvPr id="3" name="Content Placeholder 2"/>
          <p:cNvSpPr>
            <a:spLocks noGrp="1"/>
          </p:cNvSpPr>
          <p:nvPr>
            <p:ph idx="1"/>
          </p:nvPr>
        </p:nvSpPr>
        <p:spPr>
          <a:xfrm>
            <a:off x="628650" y="1521354"/>
            <a:ext cx="8230342" cy="3656288"/>
          </a:xfrm>
        </p:spPr>
        <p:txBody>
          <a:bodyPr/>
          <a:lstStyle/>
          <a:p>
            <a:pPr marL="0" indent="0">
              <a:lnSpc>
                <a:spcPct val="150000"/>
              </a:lnSpc>
              <a:buNone/>
            </a:pPr>
            <a:r>
              <a:rPr lang="en-US" sz="2700" b="1" dirty="0"/>
              <a:t>Gives Life </a:t>
            </a:r>
            <a:r>
              <a:rPr lang="en-US" sz="2700" dirty="0"/>
              <a:t>(John 6:63; cf. Rom. 8:2, 6, 11; 2 Cor. 3:6)</a:t>
            </a:r>
          </a:p>
          <a:p>
            <a:pPr marL="0" indent="0">
              <a:lnSpc>
                <a:spcPct val="150000"/>
              </a:lnSpc>
              <a:buNone/>
            </a:pPr>
            <a:r>
              <a:rPr lang="en-US" sz="2700" b="1" dirty="0"/>
              <a:t>Received by Believers </a:t>
            </a:r>
            <a:r>
              <a:rPr lang="en-US" sz="2700" dirty="0"/>
              <a:t>(John 7:37-39)</a:t>
            </a:r>
          </a:p>
          <a:p>
            <a:pPr marL="0" indent="0">
              <a:lnSpc>
                <a:spcPct val="150000"/>
              </a:lnSpc>
              <a:buNone/>
            </a:pPr>
            <a:r>
              <a:rPr lang="en-US" sz="2700" b="1" dirty="0"/>
              <a:t>Cannot be received by the World </a:t>
            </a:r>
            <a:r>
              <a:rPr lang="en-US" sz="2700" dirty="0"/>
              <a:t>(John 14:17)</a:t>
            </a:r>
          </a:p>
          <a:p>
            <a:pPr marL="0" indent="0">
              <a:lnSpc>
                <a:spcPct val="150000"/>
              </a:lnSpc>
              <a:buNone/>
            </a:pPr>
            <a:r>
              <a:rPr lang="en-US" sz="2700" b="1" dirty="0"/>
              <a:t>Guides into all Truth </a:t>
            </a:r>
            <a:r>
              <a:rPr lang="en-US" sz="2700" dirty="0"/>
              <a:t>(John 14:26; 15:26; 16:13)</a:t>
            </a:r>
          </a:p>
        </p:txBody>
      </p:sp>
    </p:spTree>
    <p:extLst>
      <p:ext uri="{BB962C8B-B14F-4D97-AF65-F5344CB8AC3E}">
        <p14:creationId xmlns:p14="http://schemas.microsoft.com/office/powerpoint/2010/main" val="18968293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51535"/>
            <a:ext cx="7886700" cy="3626115"/>
          </a:xfrm>
        </p:spPr>
        <p:txBody>
          <a:bodyPr>
            <a:normAutofit fontScale="92500" lnSpcReduction="20000"/>
          </a:bodyPr>
          <a:lstStyle/>
          <a:p>
            <a:pPr marL="0" indent="0">
              <a:buNone/>
            </a:pPr>
            <a:r>
              <a:rPr lang="en-US" sz="2700" dirty="0"/>
              <a:t>…until the day when He was taken up to heaven, after He had by the Holy Spirit given orders to the apostles whom He had chosen.  … “Which,” He said, “you heard of from Me; for John baptized with water, but you will be baptized with the Holy Spirit not many days from now. …  you will receive power when the Holy Spirit has come upon you; and you shall be My witnesses both in Jerusalem, and in all Judea and Samaria, and even to the remotest part of the earth.”</a:t>
            </a:r>
            <a:br>
              <a:rPr lang="en-US" sz="2700" dirty="0"/>
            </a:br>
            <a:endParaRPr lang="en-US" sz="2700" dirty="0"/>
          </a:p>
          <a:p>
            <a:pPr marL="0" indent="0" algn="r">
              <a:buNone/>
            </a:pPr>
            <a:r>
              <a:rPr lang="en-US" dirty="0"/>
              <a:t>Acts 1:1-8, NASB</a:t>
            </a:r>
            <a:br>
              <a:rPr lang="en-US" dirty="0"/>
            </a:br>
            <a:endParaRPr lang="en-US" dirty="0"/>
          </a:p>
        </p:txBody>
      </p:sp>
    </p:spTree>
    <p:extLst>
      <p:ext uri="{BB962C8B-B14F-4D97-AF65-F5344CB8AC3E}">
        <p14:creationId xmlns:p14="http://schemas.microsoft.com/office/powerpoint/2010/main" val="31143833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730</TotalTime>
  <Words>900</Words>
  <Application>Microsoft Office PowerPoint</Application>
  <PresentationFormat>On-screen Show (16:10)</PresentationFormat>
  <Paragraphs>96</Paragraphs>
  <Slides>19</Slides>
  <Notes>3</Notes>
  <HiddenSlides>10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Corbel</vt:lpstr>
      <vt:lpstr>Eras Demi ITC</vt:lpstr>
      <vt:lpstr>Impact</vt:lpstr>
      <vt:lpstr>Wingdings</vt:lpstr>
      <vt:lpstr>Office Theme</vt:lpstr>
      <vt:lpstr>PowerPoint Presentation</vt:lpstr>
      <vt:lpstr>PowerPoint Presentation</vt:lpstr>
      <vt:lpstr>PowerPoint Presentation</vt:lpstr>
      <vt:lpstr>PowerPoint Presentation</vt:lpstr>
      <vt:lpstr>PowerPoint Presentation</vt:lpstr>
      <vt:lpstr>Holy Spirit 101</vt:lpstr>
      <vt:lpstr>Holy Spirit 101</vt:lpstr>
      <vt:lpstr>Holy Spirit 101</vt:lpstr>
      <vt:lpstr>PowerPoint Presentation</vt:lpstr>
      <vt:lpstr>PowerPoint Presentation</vt:lpstr>
      <vt:lpstr>PowerPoint Presentation</vt:lpstr>
      <vt:lpstr>The Unity of the Church by the Spirit</vt:lpstr>
      <vt:lpstr>PowerPoint Presentation</vt:lpstr>
      <vt:lpstr>PowerPoint Presentation</vt:lpstr>
      <vt:lpstr>The Spirit’s Work of Unity</vt:lpstr>
      <vt:lpstr>The Spirit’s Work for Unity</vt:lpstr>
      <vt:lpstr>Diligently Striving for Unity by the Spirit</vt:lpstr>
      <vt:lpstr>Diligently Striving for Unity by the Spirit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that they may be</dc:title>
  <dc:creator>BenHall</dc:creator>
  <cp:lastModifiedBy>Brad Beutjer</cp:lastModifiedBy>
  <cp:revision>63</cp:revision>
  <dcterms:created xsi:type="dcterms:W3CDTF">2016-07-30T23:34:32Z</dcterms:created>
  <dcterms:modified xsi:type="dcterms:W3CDTF">2016-08-14T13:05:09Z</dcterms:modified>
</cp:coreProperties>
</file>