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4" r:id="rId2"/>
    <p:sldId id="256" r:id="rId3"/>
    <p:sldId id="273" r:id="rId4"/>
    <p:sldId id="275" r:id="rId5"/>
    <p:sldId id="280" r:id="rId6"/>
    <p:sldId id="278" r:id="rId7"/>
    <p:sldId id="282" r:id="rId8"/>
    <p:sldId id="283" r:id="rId9"/>
    <p:sldId id="286" r:id="rId10"/>
    <p:sldId id="284" r:id="rId11"/>
    <p:sldId id="285" r:id="rId12"/>
    <p:sldId id="287" r:id="rId13"/>
    <p:sldId id="279" r:id="rId14"/>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50" autoAdjust="0"/>
  </p:normalViewPr>
  <p:slideViewPr>
    <p:cSldViewPr>
      <p:cViewPr varScale="1">
        <p:scale>
          <a:sx n="102" d="100"/>
          <a:sy n="102" d="100"/>
        </p:scale>
        <p:origin x="1806" y="96"/>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F1C296E-A6AF-4AB9-B4CE-E7FD36CB5C73}" type="datetimeFigureOut">
              <a:rPr lang="en-US" smtClean="0"/>
              <a:t>7/27/2016</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7A18886-F6AF-4EE3-9823-7F22A2BBC8F6}" type="slidenum">
              <a:rPr lang="en-US" smtClean="0"/>
              <a:t>‹#›</a:t>
            </a:fld>
            <a:endParaRPr lang="en-US"/>
          </a:p>
        </p:txBody>
      </p:sp>
    </p:spTree>
    <p:extLst>
      <p:ext uri="{BB962C8B-B14F-4D97-AF65-F5344CB8AC3E}">
        <p14:creationId xmlns:p14="http://schemas.microsoft.com/office/powerpoint/2010/main" val="147179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7:30</a:t>
            </a:r>
          </a:p>
        </p:txBody>
      </p:sp>
      <p:sp>
        <p:nvSpPr>
          <p:cNvPr id="4" name="Slide Number Placeholder 3"/>
          <p:cNvSpPr>
            <a:spLocks noGrp="1"/>
          </p:cNvSpPr>
          <p:nvPr>
            <p:ph type="sldNum" sz="quarter" idx="10"/>
          </p:nvPr>
        </p:nvSpPr>
        <p:spPr/>
        <p:txBody>
          <a:bodyPr/>
          <a:lstStyle/>
          <a:p>
            <a:fld id="{27A18886-F6AF-4EE3-9823-7F22A2BBC8F6}" type="slidenum">
              <a:rPr lang="en-US" smtClean="0"/>
              <a:t>2</a:t>
            </a:fld>
            <a:endParaRPr lang="en-US"/>
          </a:p>
        </p:txBody>
      </p:sp>
    </p:spTree>
    <p:extLst>
      <p:ext uri="{BB962C8B-B14F-4D97-AF65-F5344CB8AC3E}">
        <p14:creationId xmlns:p14="http://schemas.microsoft.com/office/powerpoint/2010/main" val="110449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A18886-F6AF-4EE3-9823-7F22A2BBC8F6}" type="slidenum">
              <a:rPr lang="en-US" smtClean="0"/>
              <a:t>11</a:t>
            </a:fld>
            <a:endParaRPr lang="en-US"/>
          </a:p>
        </p:txBody>
      </p:sp>
    </p:spTree>
    <p:extLst>
      <p:ext uri="{BB962C8B-B14F-4D97-AF65-F5344CB8AC3E}">
        <p14:creationId xmlns:p14="http://schemas.microsoft.com/office/powerpoint/2010/main" val="1974381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A18886-F6AF-4EE3-9823-7F22A2BBC8F6}" type="slidenum">
              <a:rPr lang="en-US" smtClean="0"/>
              <a:t>12</a:t>
            </a:fld>
            <a:endParaRPr lang="en-US"/>
          </a:p>
        </p:txBody>
      </p:sp>
    </p:spTree>
    <p:extLst>
      <p:ext uri="{BB962C8B-B14F-4D97-AF65-F5344CB8AC3E}">
        <p14:creationId xmlns:p14="http://schemas.microsoft.com/office/powerpoint/2010/main" val="865806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13</a:t>
            </a:fld>
            <a:endParaRPr lang="en-US"/>
          </a:p>
        </p:txBody>
      </p:sp>
    </p:spTree>
    <p:extLst>
      <p:ext uri="{BB962C8B-B14F-4D97-AF65-F5344CB8AC3E}">
        <p14:creationId xmlns:p14="http://schemas.microsoft.com/office/powerpoint/2010/main" val="2975109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9:01</a:t>
            </a:r>
          </a:p>
          <a:p>
            <a:r>
              <a:rPr lang="en-US" dirty="0"/>
              <a:t>Briefly highlight</a:t>
            </a:r>
            <a:r>
              <a:rPr lang="en-US" baseline="0" dirty="0"/>
              <a:t> goal of Imitating Christ </a:t>
            </a:r>
          </a:p>
          <a:p>
            <a:endParaRPr lang="en-US" baseline="0" dirty="0"/>
          </a:p>
          <a:p>
            <a:r>
              <a:rPr lang="en-US" baseline="0" dirty="0"/>
              <a:t>9:03 - Prayer</a:t>
            </a:r>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3</a:t>
            </a:fld>
            <a:endParaRPr lang="en-US"/>
          </a:p>
        </p:txBody>
      </p:sp>
    </p:spTree>
    <p:extLst>
      <p:ext uri="{BB962C8B-B14F-4D97-AF65-F5344CB8AC3E}">
        <p14:creationId xmlns:p14="http://schemas.microsoft.com/office/powerpoint/2010/main" val="519867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7:32 – Group</a:t>
            </a:r>
            <a:r>
              <a:rPr lang="en-US" baseline="0" dirty="0"/>
              <a:t> respond</a:t>
            </a:r>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4</a:t>
            </a:fld>
            <a:endParaRPr lang="en-US"/>
          </a:p>
        </p:txBody>
      </p:sp>
    </p:spTree>
    <p:extLst>
      <p:ext uri="{BB962C8B-B14F-4D97-AF65-F5344CB8AC3E}">
        <p14:creationId xmlns:p14="http://schemas.microsoft.com/office/powerpoint/2010/main" val="3095253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7:35</a:t>
            </a:r>
          </a:p>
        </p:txBody>
      </p:sp>
      <p:sp>
        <p:nvSpPr>
          <p:cNvPr id="4" name="Slide Number Placeholder 3"/>
          <p:cNvSpPr>
            <a:spLocks noGrp="1"/>
          </p:cNvSpPr>
          <p:nvPr>
            <p:ph type="sldNum" sz="quarter" idx="10"/>
          </p:nvPr>
        </p:nvSpPr>
        <p:spPr/>
        <p:txBody>
          <a:bodyPr/>
          <a:lstStyle/>
          <a:p>
            <a:fld id="{27A18886-F6AF-4EE3-9823-7F22A2BBC8F6}" type="slidenum">
              <a:rPr lang="en-US" smtClean="0"/>
              <a:t>5</a:t>
            </a:fld>
            <a:endParaRPr lang="en-US"/>
          </a:p>
        </p:txBody>
      </p:sp>
    </p:spTree>
    <p:extLst>
      <p:ext uri="{BB962C8B-B14F-4D97-AF65-F5344CB8AC3E}">
        <p14:creationId xmlns:p14="http://schemas.microsoft.com/office/powerpoint/2010/main" val="3226743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7:38</a:t>
            </a:r>
          </a:p>
          <a:p>
            <a:r>
              <a:rPr lang="en-US" dirty="0"/>
              <a:t>Assign reader for</a:t>
            </a:r>
            <a:r>
              <a:rPr lang="en-US" baseline="0" dirty="0"/>
              <a:t> JESUS part</a:t>
            </a:r>
          </a:p>
          <a:p>
            <a:r>
              <a:rPr lang="en-US" baseline="0" dirty="0"/>
              <a:t>Assign reader for SAMARITAN WOMAN part</a:t>
            </a:r>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6</a:t>
            </a:fld>
            <a:endParaRPr lang="en-US"/>
          </a:p>
        </p:txBody>
      </p:sp>
    </p:spTree>
    <p:extLst>
      <p:ext uri="{BB962C8B-B14F-4D97-AF65-F5344CB8AC3E}">
        <p14:creationId xmlns:p14="http://schemas.microsoft.com/office/powerpoint/2010/main" val="425673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7:44</a:t>
            </a:r>
          </a:p>
          <a:p>
            <a:r>
              <a:rPr lang="en-US" dirty="0"/>
              <a:t>Small group discuss</a:t>
            </a:r>
          </a:p>
        </p:txBody>
      </p:sp>
      <p:sp>
        <p:nvSpPr>
          <p:cNvPr id="4" name="Slide Number Placeholder 3"/>
          <p:cNvSpPr>
            <a:spLocks noGrp="1"/>
          </p:cNvSpPr>
          <p:nvPr>
            <p:ph type="sldNum" sz="quarter" idx="10"/>
          </p:nvPr>
        </p:nvSpPr>
        <p:spPr/>
        <p:txBody>
          <a:bodyPr/>
          <a:lstStyle/>
          <a:p>
            <a:fld id="{27A18886-F6AF-4EE3-9823-7F22A2BBC8F6}" type="slidenum">
              <a:rPr lang="en-US" smtClean="0"/>
              <a:t>7</a:t>
            </a:fld>
            <a:endParaRPr lang="en-US"/>
          </a:p>
        </p:txBody>
      </p:sp>
    </p:spTree>
    <p:extLst>
      <p:ext uri="{BB962C8B-B14F-4D97-AF65-F5344CB8AC3E}">
        <p14:creationId xmlns:p14="http://schemas.microsoft.com/office/powerpoint/2010/main" val="3604162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7:48</a:t>
            </a:r>
          </a:p>
          <a:p>
            <a:r>
              <a:rPr lang="en-US" dirty="0"/>
              <a:t>Share out and discuss as class</a:t>
            </a:r>
          </a:p>
        </p:txBody>
      </p:sp>
      <p:sp>
        <p:nvSpPr>
          <p:cNvPr id="4" name="Slide Number Placeholder 3"/>
          <p:cNvSpPr>
            <a:spLocks noGrp="1"/>
          </p:cNvSpPr>
          <p:nvPr>
            <p:ph type="sldNum" sz="quarter" idx="10"/>
          </p:nvPr>
        </p:nvSpPr>
        <p:spPr/>
        <p:txBody>
          <a:bodyPr/>
          <a:lstStyle/>
          <a:p>
            <a:fld id="{27A18886-F6AF-4EE3-9823-7F22A2BBC8F6}" type="slidenum">
              <a:rPr lang="en-US" smtClean="0"/>
              <a:t>8</a:t>
            </a:fld>
            <a:endParaRPr lang="en-US"/>
          </a:p>
        </p:txBody>
      </p:sp>
    </p:spTree>
    <p:extLst>
      <p:ext uri="{BB962C8B-B14F-4D97-AF65-F5344CB8AC3E}">
        <p14:creationId xmlns:p14="http://schemas.microsoft.com/office/powerpoint/2010/main" val="520249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7:58</a:t>
            </a:r>
          </a:p>
          <a:p>
            <a:r>
              <a:rPr lang="en-US" dirty="0"/>
              <a:t>Discuss as a group</a:t>
            </a:r>
          </a:p>
        </p:txBody>
      </p:sp>
      <p:sp>
        <p:nvSpPr>
          <p:cNvPr id="4" name="Slide Number Placeholder 3"/>
          <p:cNvSpPr>
            <a:spLocks noGrp="1"/>
          </p:cNvSpPr>
          <p:nvPr>
            <p:ph type="sldNum" sz="quarter" idx="10"/>
          </p:nvPr>
        </p:nvSpPr>
        <p:spPr/>
        <p:txBody>
          <a:bodyPr/>
          <a:lstStyle/>
          <a:p>
            <a:fld id="{27A18886-F6AF-4EE3-9823-7F22A2BBC8F6}" type="slidenum">
              <a:rPr lang="en-US" smtClean="0"/>
              <a:t>9</a:t>
            </a:fld>
            <a:endParaRPr lang="en-US"/>
          </a:p>
        </p:txBody>
      </p:sp>
    </p:spTree>
    <p:extLst>
      <p:ext uri="{BB962C8B-B14F-4D97-AF65-F5344CB8AC3E}">
        <p14:creationId xmlns:p14="http://schemas.microsoft.com/office/powerpoint/2010/main" val="1995351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8:05</a:t>
            </a:r>
          </a:p>
          <a:p>
            <a:r>
              <a:rPr lang="en-US" dirty="0"/>
              <a:t>Teacher lecture + open for comments / applications</a:t>
            </a:r>
          </a:p>
          <a:p>
            <a:r>
              <a:rPr lang="en-US" dirty="0"/>
              <a:t>Most likely only cove</a:t>
            </a:r>
            <a:r>
              <a:rPr lang="en-US" baseline="0" dirty="0"/>
              <a:t>r #1-3 possibly 4</a:t>
            </a:r>
          </a:p>
          <a:p>
            <a:endParaRPr lang="en-US" dirty="0"/>
          </a:p>
          <a:p>
            <a:pPr marL="232943" indent="-232943">
              <a:buFont typeface="+mj-lt"/>
              <a:buAutoNum type="arabicPeriod"/>
            </a:pPr>
            <a:r>
              <a:rPr lang="en-US" dirty="0"/>
              <a:t>What are some ‘places’ that create discomfort for us? (geographically, socially, relationally) What</a:t>
            </a:r>
            <a:r>
              <a:rPr lang="en-US" baseline="0" dirty="0"/>
              <a:t> does it mean that Jesus ‘had to’ go and what does that mean for us?</a:t>
            </a:r>
            <a:endParaRPr lang="en-US" dirty="0"/>
          </a:p>
          <a:p>
            <a:pPr marL="232943" indent="-232943">
              <a:buFont typeface="+mj-lt"/>
              <a:buAutoNum type="arabicPeriod"/>
            </a:pPr>
            <a:r>
              <a:rPr lang="en-US" dirty="0"/>
              <a:t>__________________________</a:t>
            </a:r>
          </a:p>
          <a:p>
            <a:pPr marL="232943" indent="-232943">
              <a:buFont typeface="+mj-lt"/>
              <a:buAutoNum type="arabicPeriod"/>
            </a:pPr>
            <a:r>
              <a:rPr lang="en-US" dirty="0"/>
              <a:t>What racial and social barriers are most challenging to overcome? Why are these barriers so difficult to deal with like</a:t>
            </a:r>
            <a:r>
              <a:rPr lang="en-US" baseline="0" dirty="0"/>
              <a:t> Christ did? What can we learn from him for our own ministry?</a:t>
            </a:r>
          </a:p>
          <a:p>
            <a:pPr marL="232943" indent="-232943">
              <a:buFont typeface="+mj-lt"/>
              <a:buAutoNum type="arabicPeriod"/>
            </a:pPr>
            <a:r>
              <a:rPr lang="en-US" dirty="0"/>
              <a:t>What are some of the most common, ordinary, daily conversation topics? How can we turn those into spiritual-Scriptural conversations?</a:t>
            </a:r>
          </a:p>
          <a:p>
            <a:pPr marL="232943" indent="-232943">
              <a:buFont typeface="+mj-lt"/>
              <a:buAutoNum type="arabicPeriod"/>
            </a:pPr>
            <a:r>
              <a:rPr lang="en-US" dirty="0"/>
              <a:t>What are some of the ways that people search for happiness? What are some of the most important desires to most people you know? How do these desires point down to deeper needs that the Gospel fulfills? How might</a:t>
            </a:r>
            <a:r>
              <a:rPr lang="en-US" baseline="0" dirty="0"/>
              <a:t> you appeal to the deeper realities of the desires of those whom you know and meet?</a:t>
            </a:r>
          </a:p>
          <a:p>
            <a:pPr marL="232943" indent="-232943">
              <a:buFont typeface="+mj-lt"/>
              <a:buAutoNum type="arabicPeriod"/>
            </a:pPr>
            <a:r>
              <a:rPr lang="en-US" baseline="0" dirty="0"/>
              <a:t>What are the sins with which most of your friends and neighbors are engaged? What makes it complicated to discuss these things? (</a:t>
            </a:r>
            <a:r>
              <a:rPr lang="en-US" i="1" baseline="0" dirty="0"/>
              <a:t>some too timid to point out sin, others too harsh and condemnatory</a:t>
            </a:r>
            <a:r>
              <a:rPr lang="en-US" i="0" baseline="0" dirty="0"/>
              <a:t>)</a:t>
            </a:r>
          </a:p>
          <a:p>
            <a:pPr marL="232943" indent="-232943">
              <a:buFont typeface="+mj-lt"/>
              <a:buAutoNum type="arabicPeriod"/>
            </a:pPr>
            <a:r>
              <a:rPr lang="en-US" i="0" baseline="0" dirty="0"/>
              <a:t>______________________</a:t>
            </a:r>
          </a:p>
          <a:p>
            <a:pPr marL="232943" indent="-232943">
              <a:buFont typeface="+mj-lt"/>
              <a:buAutoNum type="arabicPeriod"/>
            </a:pPr>
            <a:r>
              <a:rPr lang="en-US" i="0" baseline="0" dirty="0"/>
              <a:t>What religious debates are some of the most likely / common for you to face in your conversations with people? Why is it sometimes difficult to discuss these things?</a:t>
            </a:r>
          </a:p>
          <a:p>
            <a:pPr marL="232943" indent="-232943">
              <a:buFont typeface="+mj-lt"/>
              <a:buAutoNum type="arabicPeriod"/>
            </a:pPr>
            <a:r>
              <a:rPr lang="en-US" i="0" baseline="0" dirty="0"/>
              <a:t>______________________</a:t>
            </a:r>
          </a:p>
          <a:p>
            <a:pPr marL="232943" indent="-232943">
              <a:buFont typeface="+mj-lt"/>
              <a:buAutoNum type="arabicPeriod"/>
            </a:pPr>
            <a:r>
              <a:rPr lang="en-US" dirty="0"/>
              <a:t>______________________</a:t>
            </a:r>
          </a:p>
          <a:p>
            <a:pPr marL="232943" indent="-232943">
              <a:buFont typeface="+mj-lt"/>
              <a:buAutoNum type="arabicPeriod"/>
            </a:pPr>
            <a:r>
              <a:rPr lang="en-US" dirty="0"/>
              <a:t>What</a:t>
            </a:r>
            <a:r>
              <a:rPr lang="en-US" baseline="0" dirty="0"/>
              <a:t> are some other things we might fall into the trap of pointing people to instead of a life devoted to worshipping the Father in Spirit and Truth? (</a:t>
            </a:r>
            <a:r>
              <a:rPr lang="en-US" i="1" baseline="0" dirty="0"/>
              <a:t>“Church Of Christ”, Embry Hills, doctrinal concepts in isolation, moralism, etc.</a:t>
            </a:r>
            <a:r>
              <a:rPr lang="en-US" i="0" baseline="0" dirty="0"/>
              <a:t>)</a:t>
            </a:r>
          </a:p>
          <a:p>
            <a:pPr marL="232943" indent="-232943">
              <a:buFont typeface="+mj-lt"/>
              <a:buAutoNum type="arabicPeriod"/>
            </a:pPr>
            <a:r>
              <a:rPr lang="en-US" i="0" baseline="0" dirty="0"/>
              <a:t>What are some wrong goals we might have in our discussions with people? (</a:t>
            </a:r>
            <a:r>
              <a:rPr lang="en-US" i="1" baseline="0" dirty="0"/>
              <a:t>get credit for myself, baptize them</a:t>
            </a:r>
            <a:r>
              <a:rPr lang="en-US" i="0" baseline="0" dirty="0"/>
              <a:t>)</a:t>
            </a:r>
            <a:endParaRPr lang="en-US" dirty="0"/>
          </a:p>
          <a:p>
            <a:pPr marL="232943" indent="-232943">
              <a:buFont typeface="+mj-lt"/>
              <a:buAutoNum type="arabicPeriod"/>
            </a:pPr>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10</a:t>
            </a:fld>
            <a:endParaRPr lang="en-US"/>
          </a:p>
        </p:txBody>
      </p:sp>
    </p:spTree>
    <p:extLst>
      <p:ext uri="{BB962C8B-B14F-4D97-AF65-F5344CB8AC3E}">
        <p14:creationId xmlns:p14="http://schemas.microsoft.com/office/powerpoint/2010/main" val="1271835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C9E7F1-E532-4650-B5D6-6908C5094CE4}"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C9E7F1-E532-4650-B5D6-6908C5094CE4}"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9E7F1-E532-4650-B5D6-6908C5094CE4}"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C9E7F1-E532-4650-B5D6-6908C5094CE4}"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C9E7F1-E532-4650-B5D6-6908C5094CE4}"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0744-48C9-4909-AD5E-0A7877EB4E2F}"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C9E7F1-E532-4650-B5D6-6908C5094CE4}" type="datetimeFigureOut">
              <a:rPr lang="en-US" smtClean="0"/>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9E7F1-E532-4650-B5D6-6908C5094CE4}" type="datetimeFigureOut">
              <a:rPr lang="en-US" smtClean="0"/>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1CC9E7F1-E532-4650-B5D6-6908C5094CE4}" type="datetimeFigureOut">
              <a:rPr lang="en-US" smtClean="0"/>
              <a:t>7/27/2016</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2CB60744-48C9-4909-AD5E-0A7877EB4E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76300"/>
            <a:ext cx="8229600" cy="4064000"/>
          </a:xfrm>
        </p:spPr>
        <p:txBody>
          <a:bodyPr/>
          <a:lstStyle/>
          <a:p>
            <a:pPr marL="0" indent="0">
              <a:buNone/>
            </a:pPr>
            <a:r>
              <a:rPr lang="en-US" sz="2700" b="1" dirty="0"/>
              <a:t>In order to participate in class activities today </a:t>
            </a:r>
            <a:r>
              <a:rPr lang="en-US" sz="2700" b="1" dirty="0">
                <a:solidFill>
                  <a:srgbClr val="FF0000"/>
                </a:solidFill>
              </a:rPr>
              <a:t>you must be sitting within speaking distance</a:t>
            </a:r>
            <a:r>
              <a:rPr lang="en-US" sz="2700" b="1" dirty="0"/>
              <a:t> to one or more people.</a:t>
            </a:r>
          </a:p>
          <a:p>
            <a:endParaRPr lang="en-US" dirty="0"/>
          </a:p>
          <a:p>
            <a:pPr marL="0" indent="0" algn="ctr">
              <a:buNone/>
            </a:pPr>
            <a:r>
              <a:rPr lang="en-US" sz="3300" b="1" u="sng" dirty="0"/>
              <a:t>Be ready to discuss the following question…</a:t>
            </a:r>
          </a:p>
          <a:p>
            <a:pPr marL="0" indent="0">
              <a:buNone/>
            </a:pPr>
            <a:r>
              <a:rPr lang="en-US" sz="3300" dirty="0"/>
              <a:t>What are some of the ways people try to find happiness?</a:t>
            </a:r>
          </a:p>
        </p:txBody>
      </p:sp>
    </p:spTree>
    <p:extLst>
      <p:ext uri="{BB962C8B-B14F-4D97-AF65-F5344CB8AC3E}">
        <p14:creationId xmlns:p14="http://schemas.microsoft.com/office/powerpoint/2010/main" val="407133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Jesus Spoke with the Thirsty</a:t>
            </a:r>
          </a:p>
        </p:txBody>
      </p:sp>
      <p:sp>
        <p:nvSpPr>
          <p:cNvPr id="3" name="Content Placeholder 2"/>
          <p:cNvSpPr>
            <a:spLocks noGrp="1"/>
          </p:cNvSpPr>
          <p:nvPr>
            <p:ph idx="1"/>
          </p:nvPr>
        </p:nvSpPr>
        <p:spPr>
          <a:xfrm>
            <a:off x="228600" y="1409700"/>
            <a:ext cx="8839200" cy="4191000"/>
          </a:xfrm>
        </p:spPr>
        <p:txBody>
          <a:bodyPr>
            <a:normAutofit fontScale="62500" lnSpcReduction="20000"/>
          </a:bodyPr>
          <a:lstStyle/>
          <a:p>
            <a:pPr marL="385763" indent="-385763">
              <a:buFont typeface="+mj-lt"/>
              <a:buAutoNum type="arabicPeriod"/>
            </a:pPr>
            <a:r>
              <a:rPr lang="en-US" sz="3400" dirty="0"/>
              <a:t>He “had to go” into the (uncomfortable) place where she was (4)</a:t>
            </a:r>
          </a:p>
          <a:p>
            <a:pPr marL="385763" indent="-385763">
              <a:buFont typeface="+mj-lt"/>
              <a:buAutoNum type="arabicPeriod"/>
            </a:pPr>
            <a:r>
              <a:rPr lang="en-US" sz="3400" dirty="0"/>
              <a:t>Disregarded racial and social barriers (9)</a:t>
            </a:r>
          </a:p>
          <a:p>
            <a:pPr marL="385763" indent="-385763">
              <a:buFont typeface="+mj-lt"/>
              <a:buAutoNum type="arabicPeriod"/>
            </a:pPr>
            <a:r>
              <a:rPr lang="en-US" sz="3400" dirty="0"/>
              <a:t>Used ordinary object to talk about spiritual &amp; Scriptural concepts (10)</a:t>
            </a:r>
          </a:p>
          <a:p>
            <a:pPr marL="385763" indent="-385763">
              <a:buFont typeface="+mj-lt"/>
              <a:buAutoNum type="arabicPeriod"/>
            </a:pPr>
            <a:r>
              <a:rPr lang="en-US" sz="3400" dirty="0"/>
              <a:t>Discerned natural desires and appealed to their deeper reality (10-15)</a:t>
            </a:r>
          </a:p>
          <a:p>
            <a:pPr marL="385763" indent="-385763">
              <a:buFont typeface="+mj-lt"/>
              <a:buAutoNum type="arabicPeriod"/>
            </a:pPr>
            <a:r>
              <a:rPr lang="en-US" sz="3400" dirty="0"/>
              <a:t>Kindly yet directly exposed personal sins (16-18)</a:t>
            </a:r>
          </a:p>
          <a:p>
            <a:pPr marL="385763" indent="-385763">
              <a:buFont typeface="+mj-lt"/>
              <a:buAutoNum type="arabicPeriod"/>
            </a:pPr>
            <a:r>
              <a:rPr lang="en-US" sz="3400" dirty="0"/>
              <a:t>Allowed her to (somewhat) dictate the conversation (19-26)</a:t>
            </a:r>
          </a:p>
          <a:p>
            <a:pPr marL="385763" indent="-385763">
              <a:buFont typeface="+mj-lt"/>
              <a:buAutoNum type="arabicPeriod"/>
            </a:pPr>
            <a:r>
              <a:rPr lang="en-US" sz="3400" dirty="0"/>
              <a:t>Unafraid to openly discuss matters of religious debate (21-24)</a:t>
            </a:r>
          </a:p>
          <a:p>
            <a:pPr marL="385763" indent="-385763">
              <a:buFont typeface="+mj-lt"/>
              <a:buAutoNum type="arabicPeriod"/>
            </a:pPr>
            <a:r>
              <a:rPr lang="en-US" sz="3400" dirty="0"/>
              <a:t>Answered dichotomous religious propositions with independent truth (21)</a:t>
            </a:r>
          </a:p>
          <a:p>
            <a:pPr marL="385763" indent="-385763">
              <a:buFont typeface="+mj-lt"/>
              <a:buAutoNum type="arabicPeriod"/>
            </a:pPr>
            <a:r>
              <a:rPr lang="en-US" sz="3400" dirty="0"/>
              <a:t>Directly pointed out and corrected religious failure and false doctrine (22)</a:t>
            </a:r>
          </a:p>
          <a:p>
            <a:pPr marL="385763" indent="-385763">
              <a:buFont typeface="+mj-lt"/>
              <a:buAutoNum type="arabicPeriod"/>
            </a:pPr>
            <a:r>
              <a:rPr lang="en-US" sz="3400" dirty="0"/>
              <a:t>Focus on the Father and genuine relationship with him (23-24)</a:t>
            </a:r>
          </a:p>
          <a:p>
            <a:pPr marL="385763" indent="-385763">
              <a:buFont typeface="+mj-lt"/>
              <a:buAutoNum type="arabicPeriod"/>
            </a:pPr>
            <a:r>
              <a:rPr lang="en-US" sz="3400" dirty="0"/>
              <a:t>Goal of leading to the source of the satisfaction she sought (26)</a:t>
            </a:r>
          </a:p>
          <a:p>
            <a:endParaRPr lang="en-US" dirty="0"/>
          </a:p>
          <a:p>
            <a:endParaRPr lang="en-US" dirty="0"/>
          </a:p>
        </p:txBody>
      </p:sp>
    </p:spTree>
    <p:extLst>
      <p:ext uri="{BB962C8B-B14F-4D97-AF65-F5344CB8AC3E}">
        <p14:creationId xmlns:p14="http://schemas.microsoft.com/office/powerpoint/2010/main" val="1464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Working the Harvest (4.27-45)</a:t>
            </a:r>
          </a:p>
        </p:txBody>
      </p:sp>
      <p:sp>
        <p:nvSpPr>
          <p:cNvPr id="3" name="Content Placeholder 2"/>
          <p:cNvSpPr>
            <a:spLocks noGrp="1"/>
          </p:cNvSpPr>
          <p:nvPr>
            <p:ph idx="1"/>
          </p:nvPr>
        </p:nvSpPr>
        <p:spPr/>
        <p:txBody>
          <a:bodyPr>
            <a:normAutofit/>
          </a:bodyPr>
          <a:lstStyle/>
          <a:p>
            <a:pPr marL="0" indent="0" algn="ctr">
              <a:lnSpc>
                <a:spcPct val="200000"/>
              </a:lnSpc>
              <a:buNone/>
            </a:pPr>
            <a:r>
              <a:rPr lang="en-US" sz="3300" b="1" dirty="0"/>
              <a:t>The Woman in the City</a:t>
            </a:r>
          </a:p>
          <a:p>
            <a:pPr marL="0" indent="0" algn="ctr">
              <a:lnSpc>
                <a:spcPct val="200000"/>
              </a:lnSpc>
              <a:buNone/>
            </a:pPr>
            <a:r>
              <a:rPr lang="en-US" sz="3300" b="1" dirty="0"/>
              <a:t>The Disciples with the People</a:t>
            </a:r>
          </a:p>
          <a:p>
            <a:pPr marL="0" indent="0" algn="ctr">
              <a:lnSpc>
                <a:spcPct val="200000"/>
              </a:lnSpc>
              <a:buNone/>
            </a:pPr>
            <a:r>
              <a:rPr lang="en-US" sz="3300" b="1" dirty="0"/>
              <a:t>Jesus among All</a:t>
            </a:r>
          </a:p>
        </p:txBody>
      </p:sp>
    </p:spTree>
    <p:extLst>
      <p:ext uri="{BB962C8B-B14F-4D97-AF65-F5344CB8AC3E}">
        <p14:creationId xmlns:p14="http://schemas.microsoft.com/office/powerpoint/2010/main" val="254829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a:xfrm>
            <a:off x="838200" y="1333500"/>
            <a:ext cx="7391400" cy="4064000"/>
          </a:xfrm>
        </p:spPr>
        <p:txBody>
          <a:bodyPr>
            <a:normAutofit/>
          </a:bodyPr>
          <a:lstStyle/>
          <a:p>
            <a:pPr marL="0" indent="0">
              <a:buNone/>
            </a:pPr>
            <a:endParaRPr lang="en-US" sz="3000" b="1" i="1" dirty="0">
              <a:solidFill>
                <a:schemeClr val="accent6"/>
              </a:solidFill>
            </a:endParaRPr>
          </a:p>
          <a:p>
            <a:pPr marL="0" indent="0">
              <a:buNone/>
            </a:pPr>
            <a:r>
              <a:rPr lang="en-US" sz="4500" b="1" i="1" dirty="0">
                <a:solidFill>
                  <a:schemeClr val="accent6"/>
                </a:solidFill>
              </a:rPr>
              <a:t>Did the Woman come to faith in the Christ?</a:t>
            </a:r>
          </a:p>
          <a:p>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3044737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rmAutofit fontScale="90000"/>
          </a:bodyPr>
          <a:lstStyle/>
          <a:p>
            <a:r>
              <a:rPr lang="en-US" b="1" dirty="0"/>
              <a:t>The Ambassador’s Prayer List</a:t>
            </a:r>
            <a:br>
              <a:rPr lang="en-US" dirty="0"/>
            </a:br>
            <a:r>
              <a:rPr lang="en-US" i="1" dirty="0"/>
              <a:t>Outsiders</a:t>
            </a:r>
            <a:endParaRPr lang="en-US" dirty="0"/>
          </a:p>
        </p:txBody>
      </p:sp>
      <p:sp>
        <p:nvSpPr>
          <p:cNvPr id="3" name="Content Placeholder 2"/>
          <p:cNvSpPr>
            <a:spLocks noGrp="1"/>
          </p:cNvSpPr>
          <p:nvPr>
            <p:ph idx="1"/>
          </p:nvPr>
        </p:nvSpPr>
        <p:spPr>
          <a:xfrm>
            <a:off x="457200" y="1714500"/>
            <a:ext cx="8229600" cy="3683000"/>
          </a:xfrm>
        </p:spPr>
        <p:txBody>
          <a:bodyPr>
            <a:normAutofit/>
          </a:bodyPr>
          <a:lstStyle/>
          <a:p>
            <a:r>
              <a:rPr lang="en-US" b="1" dirty="0"/>
              <a:t>People</a:t>
            </a:r>
            <a:r>
              <a:rPr lang="en-US" dirty="0"/>
              <a:t>: </a:t>
            </a:r>
            <a:r>
              <a:rPr lang="en-US" i="1" dirty="0"/>
              <a:t>Who are some outsiders I can and should influence with the Gospel?</a:t>
            </a:r>
            <a:r>
              <a:rPr lang="en-US" dirty="0"/>
              <a:t> </a:t>
            </a:r>
          </a:p>
          <a:p>
            <a:r>
              <a:rPr lang="en-US" b="1" dirty="0"/>
              <a:t>Knowledge</a:t>
            </a:r>
            <a:r>
              <a:rPr lang="en-US" dirty="0"/>
              <a:t>: </a:t>
            </a:r>
            <a:r>
              <a:rPr lang="en-US" i="1" dirty="0"/>
              <a:t>What information am I missing to be able to influence outsiders?</a:t>
            </a:r>
            <a:endParaRPr lang="en-US" dirty="0"/>
          </a:p>
          <a:p>
            <a:r>
              <a:rPr lang="en-US" b="1" dirty="0"/>
              <a:t>Wisdom</a:t>
            </a:r>
            <a:r>
              <a:rPr lang="en-US" dirty="0"/>
              <a:t>: </a:t>
            </a:r>
            <a:r>
              <a:rPr lang="en-US" i="1" dirty="0"/>
              <a:t>What complications might arise for me in reaching outsiders?</a:t>
            </a:r>
            <a:endParaRPr lang="en-US" dirty="0"/>
          </a:p>
          <a:p>
            <a:r>
              <a:rPr lang="en-US" b="1" dirty="0"/>
              <a:t>Courage</a:t>
            </a:r>
            <a:r>
              <a:rPr lang="en-US" dirty="0"/>
              <a:t>: </a:t>
            </a:r>
            <a:r>
              <a:rPr lang="en-US" i="1" dirty="0"/>
              <a:t>What fears do I have in connecting with outsiders?</a:t>
            </a:r>
            <a:endParaRPr lang="en-US" dirty="0"/>
          </a:p>
          <a:p>
            <a:r>
              <a:rPr lang="en-US" b="1" dirty="0"/>
              <a:t>Love</a:t>
            </a:r>
            <a:r>
              <a:rPr lang="en-US" dirty="0"/>
              <a:t>: </a:t>
            </a:r>
            <a:r>
              <a:rPr lang="en-US" i="1" dirty="0"/>
              <a:t>Who do I struggle to care about?</a:t>
            </a:r>
            <a:r>
              <a:rPr lang="en-US" b="1" dirty="0"/>
              <a:t> </a:t>
            </a:r>
            <a:endParaRPr lang="en-US" dirty="0"/>
          </a:p>
        </p:txBody>
      </p:sp>
    </p:spTree>
    <p:extLst>
      <p:ext uri="{BB962C8B-B14F-4D97-AF65-F5344CB8AC3E}">
        <p14:creationId xmlns:p14="http://schemas.microsoft.com/office/powerpoint/2010/main" val="1006444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Christlike</a:t>
            </a:r>
            <a:r>
              <a:rPr lang="en-US" b="1" dirty="0"/>
              <a:t> Conversations</a:t>
            </a:r>
          </a:p>
        </p:txBody>
      </p:sp>
      <p:sp>
        <p:nvSpPr>
          <p:cNvPr id="3" name="Subtitle 2"/>
          <p:cNvSpPr>
            <a:spLocks noGrp="1"/>
          </p:cNvSpPr>
          <p:nvPr>
            <p:ph type="subTitle" idx="1"/>
          </p:nvPr>
        </p:nvSpPr>
        <p:spPr>
          <a:xfrm>
            <a:off x="685800" y="2921000"/>
            <a:ext cx="7772400" cy="1460500"/>
          </a:xfrm>
        </p:spPr>
        <p:txBody>
          <a:bodyPr/>
          <a:lstStyle/>
          <a:p>
            <a:r>
              <a:rPr lang="en-US" dirty="0">
                <a:solidFill>
                  <a:schemeClr val="tx1">
                    <a:lumMod val="50000"/>
                    <a:lumOff val="50000"/>
                  </a:schemeClr>
                </a:solidFill>
              </a:rPr>
              <a:t>Living as Ambassadors for Christ in the 21</a:t>
            </a:r>
            <a:r>
              <a:rPr lang="en-US" baseline="30000" dirty="0">
                <a:solidFill>
                  <a:schemeClr val="tx1">
                    <a:lumMod val="50000"/>
                    <a:lumOff val="50000"/>
                  </a:schemeClr>
                </a:solidFill>
              </a:rPr>
              <a:t>st</a:t>
            </a:r>
            <a:r>
              <a:rPr lang="en-US" dirty="0">
                <a:solidFill>
                  <a:schemeClr val="tx1">
                    <a:lumMod val="50000"/>
                    <a:lumOff val="50000"/>
                  </a:schemeClr>
                </a:solidFill>
              </a:rPr>
              <a:t> Century</a:t>
            </a:r>
          </a:p>
          <a:p>
            <a:endParaRPr lang="en-US" dirty="0"/>
          </a:p>
        </p:txBody>
      </p:sp>
    </p:spTree>
    <p:extLst>
      <p:ext uri="{BB962C8B-B14F-4D97-AF65-F5344CB8AC3E}">
        <p14:creationId xmlns:p14="http://schemas.microsoft.com/office/powerpoint/2010/main" val="3529275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Course Goals</a:t>
            </a:r>
          </a:p>
        </p:txBody>
      </p:sp>
      <p:sp>
        <p:nvSpPr>
          <p:cNvPr id="3" name="Content Placeholder 2"/>
          <p:cNvSpPr>
            <a:spLocks noGrp="1"/>
          </p:cNvSpPr>
          <p:nvPr>
            <p:ph idx="1"/>
          </p:nvPr>
        </p:nvSpPr>
        <p:spPr/>
        <p:txBody>
          <a:bodyPr>
            <a:normAutofit/>
          </a:bodyPr>
          <a:lstStyle/>
          <a:p>
            <a:pPr>
              <a:buClrTx/>
            </a:pPr>
            <a:r>
              <a:rPr lang="en-US" sz="2500" b="1" dirty="0"/>
              <a:t>Deepen understanding of how Jesus shared the Gospel in specific situations (Mt. 4:19)</a:t>
            </a:r>
          </a:p>
          <a:p>
            <a:pPr>
              <a:buClrTx/>
            </a:pPr>
            <a:r>
              <a:rPr lang="en-US" sz="2500" b="1" dirty="0"/>
              <a:t>Develop better perception of needs of people and how to help them (Mt. 9:36)</a:t>
            </a:r>
          </a:p>
          <a:p>
            <a:pPr>
              <a:buClrTx/>
            </a:pPr>
            <a:r>
              <a:rPr lang="en-US" sz="2500" b="1" dirty="0"/>
              <a:t>Imitate Christ by practicing Gospel ministry like Him. (Mt. 10:24-25)</a:t>
            </a:r>
          </a:p>
          <a:p>
            <a:pPr>
              <a:buClrTx/>
            </a:pPr>
            <a:r>
              <a:rPr lang="en-US" sz="2500" b="1" dirty="0"/>
              <a:t>Cultivate a more robust, </a:t>
            </a:r>
            <a:r>
              <a:rPr lang="en-US" sz="2500" b="1" dirty="0" err="1"/>
              <a:t>Christlike</a:t>
            </a:r>
            <a:r>
              <a:rPr lang="en-US" sz="2500" b="1" dirty="0"/>
              <a:t> prayer life for Gospel ministry.  (Mt. 11:25-30)</a:t>
            </a:r>
          </a:p>
          <a:p>
            <a:pPr marL="0" indent="0">
              <a:buClrTx/>
              <a:buNone/>
            </a:pPr>
            <a:endParaRPr lang="en-US" sz="1600" dirty="0"/>
          </a:p>
        </p:txBody>
      </p:sp>
    </p:spTree>
    <p:extLst>
      <p:ext uri="{BB962C8B-B14F-4D97-AF65-F5344CB8AC3E}">
        <p14:creationId xmlns:p14="http://schemas.microsoft.com/office/powerpoint/2010/main" val="3523065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2" end="2"/>
                                            </p:txEl>
                                          </p:spTgt>
                                        </p:tgtEl>
                                        <p:attrNameLst>
                                          <p:attrName>style.color</p:attrName>
                                        </p:attrNameLst>
                                      </p:cBhvr>
                                      <p:to>
                                        <a:srgbClr val="D2533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2500"/>
            <a:ext cx="8229600" cy="4064000"/>
          </a:xfrm>
        </p:spPr>
        <p:txBody>
          <a:bodyPr/>
          <a:lstStyle/>
          <a:p>
            <a:pPr marL="0" indent="0">
              <a:buNone/>
            </a:pPr>
            <a:endParaRPr lang="en-US" dirty="0"/>
          </a:p>
          <a:p>
            <a:pPr marL="0" indent="0">
              <a:buNone/>
            </a:pPr>
            <a:r>
              <a:rPr lang="en-US" sz="4800" b="1" dirty="0"/>
              <a:t>What are some of the ways people try to find happiness?</a:t>
            </a:r>
          </a:p>
          <a:p>
            <a:endParaRPr lang="en-US" dirty="0"/>
          </a:p>
        </p:txBody>
      </p:sp>
    </p:spTree>
    <p:extLst>
      <p:ext uri="{BB962C8B-B14F-4D97-AF65-F5344CB8AC3E}">
        <p14:creationId xmlns:p14="http://schemas.microsoft.com/office/powerpoint/2010/main" val="1705892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t>Jesus</a:t>
            </a:r>
            <a:r>
              <a:rPr lang="en-US" sz="4800" dirty="0"/>
              <a:t> and </a:t>
            </a:r>
            <a:r>
              <a:rPr lang="en-US" sz="5500" b="1" dirty="0">
                <a:solidFill>
                  <a:schemeClr val="accent4">
                    <a:lumMod val="60000"/>
                    <a:lumOff val="40000"/>
                  </a:schemeClr>
                </a:solidFill>
              </a:rPr>
              <a:t>the Thirsty</a:t>
            </a:r>
          </a:p>
        </p:txBody>
      </p:sp>
      <p:sp>
        <p:nvSpPr>
          <p:cNvPr id="3" name="Subtitle 2"/>
          <p:cNvSpPr>
            <a:spLocks noGrp="1"/>
          </p:cNvSpPr>
          <p:nvPr>
            <p:ph type="subTitle" idx="1"/>
          </p:nvPr>
        </p:nvSpPr>
        <p:spPr>
          <a:xfrm>
            <a:off x="685800" y="2921000"/>
            <a:ext cx="7772400" cy="1460500"/>
          </a:xfrm>
        </p:spPr>
        <p:txBody>
          <a:bodyPr/>
          <a:lstStyle/>
          <a:p>
            <a:r>
              <a:rPr lang="en-US" dirty="0" err="1">
                <a:solidFill>
                  <a:schemeClr val="tx1">
                    <a:lumMod val="50000"/>
                    <a:lumOff val="50000"/>
                  </a:schemeClr>
                </a:solidFill>
              </a:rPr>
              <a:t>Christlike</a:t>
            </a:r>
            <a:r>
              <a:rPr lang="en-US" dirty="0">
                <a:solidFill>
                  <a:schemeClr val="tx1">
                    <a:lumMod val="50000"/>
                    <a:lumOff val="50000"/>
                  </a:schemeClr>
                </a:solidFill>
              </a:rPr>
              <a:t> Conversations</a:t>
            </a:r>
          </a:p>
          <a:p>
            <a:r>
              <a:rPr lang="en-US" dirty="0">
                <a:solidFill>
                  <a:schemeClr val="tx1">
                    <a:lumMod val="50000"/>
                    <a:lumOff val="50000"/>
                  </a:schemeClr>
                </a:solidFill>
              </a:rPr>
              <a:t>Lesson #4</a:t>
            </a:r>
          </a:p>
          <a:p>
            <a:endParaRPr lang="en-US" dirty="0"/>
          </a:p>
        </p:txBody>
      </p:sp>
    </p:spTree>
    <p:extLst>
      <p:ext uri="{BB962C8B-B14F-4D97-AF65-F5344CB8AC3E}">
        <p14:creationId xmlns:p14="http://schemas.microsoft.com/office/powerpoint/2010/main" val="2694778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839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Profile of the Samaritan Woman</a:t>
            </a:r>
          </a:p>
        </p:txBody>
      </p:sp>
      <p:sp>
        <p:nvSpPr>
          <p:cNvPr id="3" name="Content Placeholder 2"/>
          <p:cNvSpPr>
            <a:spLocks noGrp="1"/>
          </p:cNvSpPr>
          <p:nvPr>
            <p:ph idx="1"/>
          </p:nvPr>
        </p:nvSpPr>
        <p:spPr>
          <a:xfrm>
            <a:off x="838200" y="1333500"/>
            <a:ext cx="7391400" cy="4064000"/>
          </a:xfrm>
        </p:spPr>
        <p:txBody>
          <a:bodyPr>
            <a:normAutofit/>
          </a:bodyPr>
          <a:lstStyle/>
          <a:p>
            <a:pPr marL="0" indent="0">
              <a:buNone/>
            </a:pPr>
            <a:endParaRPr lang="en-US" sz="3000" b="1" i="1" dirty="0">
              <a:solidFill>
                <a:schemeClr val="accent6"/>
              </a:solidFill>
            </a:endParaRPr>
          </a:p>
          <a:p>
            <a:pPr marL="0" indent="0">
              <a:buNone/>
            </a:pPr>
            <a:r>
              <a:rPr lang="en-US" sz="3000" b="1" i="1" dirty="0">
                <a:solidFill>
                  <a:schemeClr val="accent6"/>
                </a:solidFill>
              </a:rPr>
              <a:t>What details does the text reveal about this Woman? (lifestyle, character, personality, relationships, worldviews, etc.)</a:t>
            </a:r>
          </a:p>
          <a:p>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22427322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36" y="451288"/>
            <a:ext cx="7886700" cy="739871"/>
          </a:xfrm>
        </p:spPr>
        <p:txBody>
          <a:bodyPr/>
          <a:lstStyle/>
          <a:p>
            <a:pPr algn="ctr"/>
            <a:r>
              <a:rPr lang="en-US" b="1" dirty="0"/>
              <a:t>Profile of the Samaritan Woman</a:t>
            </a:r>
          </a:p>
        </p:txBody>
      </p:sp>
      <p:sp>
        <p:nvSpPr>
          <p:cNvPr id="3" name="Content Placeholder 2"/>
          <p:cNvSpPr>
            <a:spLocks noGrp="1"/>
          </p:cNvSpPr>
          <p:nvPr>
            <p:ph idx="1"/>
          </p:nvPr>
        </p:nvSpPr>
        <p:spPr>
          <a:xfrm>
            <a:off x="304800" y="1215916"/>
            <a:ext cx="8610600" cy="4384784"/>
          </a:xfrm>
        </p:spPr>
        <p:txBody>
          <a:bodyPr>
            <a:normAutofit fontScale="85000" lnSpcReduction="20000"/>
          </a:bodyPr>
          <a:lstStyle/>
          <a:p>
            <a:r>
              <a:rPr lang="en-US" sz="2600" dirty="0">
                <a:solidFill>
                  <a:schemeClr val="tx1"/>
                </a:solidFill>
              </a:rPr>
              <a:t>Woman, socially viewed as inferior</a:t>
            </a:r>
          </a:p>
          <a:p>
            <a:r>
              <a:rPr lang="en-US" sz="2600" dirty="0">
                <a:solidFill>
                  <a:schemeClr val="tx1"/>
                </a:solidFill>
              </a:rPr>
              <a:t>Samaritan, group despised by Jews</a:t>
            </a:r>
          </a:p>
          <a:p>
            <a:r>
              <a:rPr lang="en-US" sz="2600" dirty="0">
                <a:solidFill>
                  <a:schemeClr val="tx1"/>
                </a:solidFill>
              </a:rPr>
              <a:t>Came mid-day (not usual time, apart from other women)</a:t>
            </a:r>
          </a:p>
          <a:p>
            <a:r>
              <a:rPr lang="en-US" sz="2600" dirty="0">
                <a:solidFill>
                  <a:schemeClr val="tx1"/>
                </a:solidFill>
              </a:rPr>
              <a:t>Unafraid to engage in potentially combative conversation</a:t>
            </a:r>
          </a:p>
          <a:p>
            <a:r>
              <a:rPr lang="en-US" sz="2600" dirty="0">
                <a:solidFill>
                  <a:schemeClr val="tx1"/>
                </a:solidFill>
              </a:rPr>
              <a:t>Willing to ask questions, seek answers</a:t>
            </a:r>
          </a:p>
          <a:p>
            <a:r>
              <a:rPr lang="en-US" sz="2600" dirty="0">
                <a:solidFill>
                  <a:schemeClr val="tx1"/>
                </a:solidFill>
              </a:rPr>
              <a:t>Seeking satisfaction (water, men, religious concepts)</a:t>
            </a:r>
          </a:p>
          <a:p>
            <a:r>
              <a:rPr lang="en-US" sz="2600" dirty="0">
                <a:solidFill>
                  <a:schemeClr val="tx1"/>
                </a:solidFill>
              </a:rPr>
              <a:t>Unsatisfied with human (spec. marriage) relationships</a:t>
            </a:r>
          </a:p>
          <a:p>
            <a:r>
              <a:rPr lang="en-US" sz="2600" dirty="0">
                <a:solidFill>
                  <a:schemeClr val="tx1"/>
                </a:solidFill>
              </a:rPr>
              <a:t>Ashamed (?) of marriage history</a:t>
            </a:r>
          </a:p>
          <a:p>
            <a:r>
              <a:rPr lang="en-US" sz="2600" dirty="0">
                <a:solidFill>
                  <a:schemeClr val="tx1"/>
                </a:solidFill>
              </a:rPr>
              <a:t>Uncomfortable with discussing personal matters</a:t>
            </a:r>
          </a:p>
          <a:p>
            <a:r>
              <a:rPr lang="en-US" sz="2600" dirty="0">
                <a:solidFill>
                  <a:schemeClr val="tx1"/>
                </a:solidFill>
              </a:rPr>
              <a:t>Open to believing in “a Prophet”</a:t>
            </a:r>
          </a:p>
          <a:p>
            <a:r>
              <a:rPr lang="en-US" sz="2600" dirty="0">
                <a:solidFill>
                  <a:schemeClr val="tx1"/>
                </a:solidFill>
              </a:rPr>
              <a:t>Thoughtful (or at least curious) about religious questions</a:t>
            </a:r>
          </a:p>
          <a:p>
            <a:r>
              <a:rPr lang="en-US" sz="2600" dirty="0">
                <a:solidFill>
                  <a:schemeClr val="tx1"/>
                </a:solidFill>
              </a:rPr>
              <a:t>Worshipper of God, believer in (at least parts of) the Scriptures</a:t>
            </a:r>
          </a:p>
          <a:p>
            <a:r>
              <a:rPr lang="en-US" sz="2600" dirty="0">
                <a:solidFill>
                  <a:schemeClr val="tx1"/>
                </a:solidFill>
              </a:rPr>
              <a:t>Waiting on salvation (or answers) from the “Messiah” (or “</a:t>
            </a:r>
            <a:r>
              <a:rPr lang="en-US" sz="2600" dirty="0" err="1">
                <a:solidFill>
                  <a:schemeClr val="tx1"/>
                </a:solidFill>
              </a:rPr>
              <a:t>Taheb</a:t>
            </a:r>
            <a:r>
              <a:rPr lang="en-US" sz="2600" dirty="0">
                <a:solidFill>
                  <a:schemeClr val="tx1"/>
                </a:solidFill>
              </a:rPr>
              <a:t>”)</a:t>
            </a:r>
          </a:p>
          <a:p>
            <a:endParaRPr lang="en-US" dirty="0">
              <a:solidFill>
                <a:schemeClr val="tx1"/>
              </a:solidFill>
            </a:endParaRPr>
          </a:p>
          <a:p>
            <a:pPr marL="0" indent="0">
              <a:buNone/>
            </a:pPr>
            <a:endParaRPr lang="en-US" dirty="0"/>
          </a:p>
        </p:txBody>
      </p:sp>
      <p:sp>
        <p:nvSpPr>
          <p:cNvPr id="4" name="TextBox 3"/>
          <p:cNvSpPr txBox="1"/>
          <p:nvPr/>
        </p:nvSpPr>
        <p:spPr>
          <a:xfrm>
            <a:off x="7467597" y="1439929"/>
            <a:ext cx="1240491" cy="430887"/>
          </a:xfrm>
          <a:prstGeom prst="rect">
            <a:avLst/>
          </a:prstGeom>
          <a:noFill/>
          <a:ln w="25400">
            <a:solidFill>
              <a:schemeClr val="tx2"/>
            </a:solidFill>
          </a:ln>
        </p:spPr>
        <p:txBody>
          <a:bodyPr wrap="square" rtlCol="0">
            <a:spAutoFit/>
          </a:bodyPr>
          <a:lstStyle/>
          <a:p>
            <a:pPr algn="ctr"/>
            <a:r>
              <a:rPr lang="en-US" sz="2200" b="1" dirty="0">
                <a:solidFill>
                  <a:schemeClr val="accent4"/>
                </a:solidFill>
              </a:rPr>
              <a:t>Outsider</a:t>
            </a:r>
          </a:p>
        </p:txBody>
      </p:sp>
      <p:sp>
        <p:nvSpPr>
          <p:cNvPr id="5" name="TextBox 4"/>
          <p:cNvSpPr txBox="1"/>
          <p:nvPr/>
        </p:nvSpPr>
        <p:spPr>
          <a:xfrm>
            <a:off x="7467597" y="2350413"/>
            <a:ext cx="1240491" cy="430887"/>
          </a:xfrm>
          <a:prstGeom prst="rect">
            <a:avLst/>
          </a:prstGeom>
          <a:noFill/>
          <a:ln w="25400">
            <a:solidFill>
              <a:schemeClr val="tx2"/>
            </a:solidFill>
          </a:ln>
        </p:spPr>
        <p:txBody>
          <a:bodyPr wrap="square" rtlCol="0">
            <a:spAutoFit/>
          </a:bodyPr>
          <a:lstStyle/>
          <a:p>
            <a:pPr algn="ctr"/>
            <a:r>
              <a:rPr lang="en-US" sz="2200" b="1" dirty="0">
                <a:solidFill>
                  <a:schemeClr val="accent4"/>
                </a:solidFill>
              </a:rPr>
              <a:t>Seeking</a:t>
            </a:r>
          </a:p>
        </p:txBody>
      </p:sp>
      <p:sp>
        <p:nvSpPr>
          <p:cNvPr id="6" name="TextBox 5"/>
          <p:cNvSpPr txBox="1"/>
          <p:nvPr/>
        </p:nvSpPr>
        <p:spPr>
          <a:xfrm>
            <a:off x="7467597" y="3341013"/>
            <a:ext cx="1240491" cy="430887"/>
          </a:xfrm>
          <a:prstGeom prst="rect">
            <a:avLst/>
          </a:prstGeom>
          <a:noFill/>
          <a:ln w="25400">
            <a:solidFill>
              <a:schemeClr val="tx2"/>
            </a:solidFill>
          </a:ln>
        </p:spPr>
        <p:txBody>
          <a:bodyPr wrap="square" rtlCol="0">
            <a:spAutoFit/>
          </a:bodyPr>
          <a:lstStyle/>
          <a:p>
            <a:pPr algn="ctr"/>
            <a:r>
              <a:rPr lang="en-US" sz="2200" b="1" dirty="0">
                <a:solidFill>
                  <a:schemeClr val="accent4"/>
                </a:solidFill>
              </a:rPr>
              <a:t>Empty</a:t>
            </a:r>
          </a:p>
        </p:txBody>
      </p:sp>
      <p:sp>
        <p:nvSpPr>
          <p:cNvPr id="8" name="TextBox 7"/>
          <p:cNvSpPr txBox="1"/>
          <p:nvPr/>
        </p:nvSpPr>
        <p:spPr>
          <a:xfrm>
            <a:off x="7467597" y="4309349"/>
            <a:ext cx="1240491" cy="430887"/>
          </a:xfrm>
          <a:prstGeom prst="rect">
            <a:avLst/>
          </a:prstGeom>
          <a:noFill/>
          <a:ln w="25400">
            <a:solidFill>
              <a:schemeClr val="tx2"/>
            </a:solidFill>
          </a:ln>
        </p:spPr>
        <p:txBody>
          <a:bodyPr wrap="square" rtlCol="0">
            <a:spAutoFit/>
          </a:bodyPr>
          <a:lstStyle/>
          <a:p>
            <a:pPr algn="ctr"/>
            <a:r>
              <a:rPr lang="en-US" sz="2200" b="1" dirty="0">
                <a:solidFill>
                  <a:schemeClr val="accent4"/>
                </a:solidFill>
              </a:rPr>
              <a:t>Spiritual</a:t>
            </a:r>
          </a:p>
        </p:txBody>
      </p:sp>
    </p:spTree>
    <p:extLst>
      <p:ext uri="{BB962C8B-B14F-4D97-AF65-F5344CB8AC3E}">
        <p14:creationId xmlns:p14="http://schemas.microsoft.com/office/powerpoint/2010/main" val="154154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Profile of the Samaritan Woman</a:t>
            </a:r>
          </a:p>
        </p:txBody>
      </p:sp>
      <p:sp>
        <p:nvSpPr>
          <p:cNvPr id="3" name="Content Placeholder 2"/>
          <p:cNvSpPr>
            <a:spLocks noGrp="1"/>
          </p:cNvSpPr>
          <p:nvPr>
            <p:ph idx="1"/>
          </p:nvPr>
        </p:nvSpPr>
        <p:spPr>
          <a:xfrm>
            <a:off x="838200" y="1333500"/>
            <a:ext cx="7391400" cy="4064000"/>
          </a:xfrm>
        </p:spPr>
        <p:txBody>
          <a:bodyPr>
            <a:normAutofit/>
          </a:bodyPr>
          <a:lstStyle/>
          <a:p>
            <a:pPr marL="0" indent="0">
              <a:buNone/>
            </a:pPr>
            <a:endParaRPr lang="en-US" sz="3000" b="1" i="1" dirty="0">
              <a:solidFill>
                <a:schemeClr val="accent6"/>
              </a:solidFill>
            </a:endParaRPr>
          </a:p>
          <a:p>
            <a:pPr marL="0" indent="0">
              <a:buNone/>
            </a:pPr>
            <a:r>
              <a:rPr lang="en-US" sz="3500" b="1" i="1" dirty="0">
                <a:solidFill>
                  <a:schemeClr val="accent6"/>
                </a:solidFill>
              </a:rPr>
              <a:t>Who is like the Samaritan Woman in your world today?</a:t>
            </a:r>
          </a:p>
          <a:p>
            <a:pPr marL="0" indent="0">
              <a:buNone/>
            </a:pPr>
            <a:endParaRPr lang="en-US" sz="3000" b="1" i="1" dirty="0">
              <a:solidFill>
                <a:schemeClr val="accent6"/>
              </a:solidFill>
            </a:endParaRPr>
          </a:p>
          <a:p>
            <a:pPr marL="0" indent="0">
              <a:buNone/>
            </a:pPr>
            <a:endParaRPr lang="en-US" sz="3000" b="1" i="1" dirty="0">
              <a:solidFill>
                <a:schemeClr val="accent6"/>
              </a:solidFill>
            </a:endParaRPr>
          </a:p>
          <a:p>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1285532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857</TotalTime>
  <Words>865</Words>
  <Application>Microsoft Office PowerPoint</Application>
  <PresentationFormat>On-screen Show (16:10)</PresentationFormat>
  <Paragraphs>110</Paragraphs>
  <Slides>13</Slides>
  <Notes>12</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Clarity</vt:lpstr>
      <vt:lpstr>PowerPoint Presentation</vt:lpstr>
      <vt:lpstr>Christlike Conversations</vt:lpstr>
      <vt:lpstr>Course Goals</vt:lpstr>
      <vt:lpstr>PowerPoint Presentation</vt:lpstr>
      <vt:lpstr>Jesus and the Thirsty</vt:lpstr>
      <vt:lpstr>PowerPoint Presentation</vt:lpstr>
      <vt:lpstr>Profile of the Samaritan Woman</vt:lpstr>
      <vt:lpstr>Profile of the Samaritan Woman</vt:lpstr>
      <vt:lpstr>Profile of the Samaritan Woman</vt:lpstr>
      <vt:lpstr>How Jesus Spoke with the Thirsty</vt:lpstr>
      <vt:lpstr>Working the Harvest (4.27-45)</vt:lpstr>
      <vt:lpstr>PowerPoint Presentation</vt:lpstr>
      <vt:lpstr>The Ambassador’s Prayer List Outsiders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Brad Beutjer</cp:lastModifiedBy>
  <cp:revision>66</cp:revision>
  <cp:lastPrinted>2016-07-27T20:34:49Z</cp:lastPrinted>
  <dcterms:created xsi:type="dcterms:W3CDTF">2016-07-16T23:37:43Z</dcterms:created>
  <dcterms:modified xsi:type="dcterms:W3CDTF">2016-07-27T23:22:51Z</dcterms:modified>
</cp:coreProperties>
</file>