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4" r:id="rId2"/>
    <p:sldId id="256" r:id="rId3"/>
    <p:sldId id="273" r:id="rId4"/>
    <p:sldId id="275" r:id="rId5"/>
    <p:sldId id="280" r:id="rId6"/>
    <p:sldId id="278" r:id="rId7"/>
    <p:sldId id="282" r:id="rId8"/>
    <p:sldId id="288" r:id="rId9"/>
    <p:sldId id="283" r:id="rId10"/>
    <p:sldId id="290" r:id="rId11"/>
    <p:sldId id="284" r:id="rId12"/>
    <p:sldId id="289" r:id="rId13"/>
    <p:sldId id="291" r:id="rId14"/>
    <p:sldId id="285" r:id="rId15"/>
    <p:sldId id="279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50" autoAdjust="0"/>
  </p:normalViewPr>
  <p:slideViewPr>
    <p:cSldViewPr>
      <p:cViewPr varScale="1">
        <p:scale>
          <a:sx n="102" d="100"/>
          <a:sy n="102" d="100"/>
        </p:scale>
        <p:origin x="1806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C296E-A6AF-4AB9-B4CE-E7FD36CB5C73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18886-F6AF-4EE3-9823-7F22A2BB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9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35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64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18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09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9:01</a:t>
            </a:r>
          </a:p>
          <a:p>
            <a:r>
              <a:rPr lang="en-US" dirty="0"/>
              <a:t>Briefly highlight</a:t>
            </a:r>
            <a:r>
              <a:rPr lang="en-US" baseline="0" dirty="0"/>
              <a:t> goal of Imitating Christ </a:t>
            </a:r>
          </a:p>
          <a:p>
            <a:endParaRPr lang="en-US" baseline="0" dirty="0"/>
          </a:p>
          <a:p>
            <a:r>
              <a:rPr lang="en-US" baseline="0" dirty="0"/>
              <a:t>9:03 - Prayer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7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9:05</a:t>
            </a:r>
            <a:r>
              <a:rPr lang="en-US" baseline="0" dirty="0"/>
              <a:t> – group respond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5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4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9:12</a:t>
            </a:r>
          </a:p>
          <a:p>
            <a:r>
              <a:rPr lang="en-US" dirty="0"/>
              <a:t>Assign reader for</a:t>
            </a:r>
            <a:r>
              <a:rPr lang="en-US" baseline="0" dirty="0"/>
              <a:t> JESUS part</a:t>
            </a:r>
          </a:p>
          <a:p>
            <a:r>
              <a:rPr lang="en-US" baseline="0" dirty="0"/>
              <a:t>Assign reader for FATHER part</a:t>
            </a:r>
          </a:p>
          <a:p>
            <a:r>
              <a:rPr lang="en-US" baseline="0" dirty="0"/>
              <a:t>Assign reader for Disciples</a:t>
            </a:r>
          </a:p>
          <a:p>
            <a:endParaRPr lang="en-US" baseline="0" dirty="0"/>
          </a:p>
          <a:p>
            <a:r>
              <a:rPr lang="en-US" baseline="0" dirty="0"/>
              <a:t>Group respond – </a:t>
            </a:r>
            <a:r>
              <a:rPr lang="en-US" i="1" baseline="0" dirty="0"/>
              <a:t>Who all is at the foot of the mountain and what is going on to introduce the story?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3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9:18</a:t>
            </a:r>
          </a:p>
          <a:p>
            <a:r>
              <a:rPr lang="en-US" dirty="0"/>
              <a:t>Small group discuss (5 minutes)</a:t>
            </a:r>
          </a:p>
          <a:p>
            <a:r>
              <a:rPr lang="en-US" dirty="0"/>
              <a:t>Share</a:t>
            </a:r>
            <a:r>
              <a:rPr lang="en-US" baseline="0" dirty="0"/>
              <a:t> with whole class (5-7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48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9:30 </a:t>
            </a:r>
          </a:p>
          <a:p>
            <a:endParaRPr lang="en-US" dirty="0"/>
          </a:p>
          <a:p>
            <a:r>
              <a:rPr lang="en-US" dirty="0"/>
              <a:t>Teacher lecture + solicit additional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49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9:38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18886-F6AF-4EE3-9823-7F22A2BBC8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606021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64008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832100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8000"/>
            <a:ext cx="2057400" cy="48895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6019800" cy="4889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68500"/>
            <a:ext cx="7772400" cy="1833563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5720"/>
            <a:ext cx="7772400" cy="1250156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832860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000"/>
            <a:ext cx="393192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397000"/>
            <a:ext cx="393192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610247" y="3371453"/>
            <a:ext cx="392430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067"/>
            <a:ext cx="2139696" cy="105156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660067"/>
            <a:ext cx="571500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5460"/>
            <a:ext cx="2139696" cy="35363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1704" y="2983373"/>
            <a:ext cx="46482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2142680" cy="10541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98501"/>
            <a:ext cx="5904390" cy="458371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2139696" cy="35356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3988"/>
            <a:ext cx="9144000" cy="1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5240"/>
            <a:ext cx="2895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C9E7F1-E532-4650-B5D6-6908C5094CE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5240"/>
            <a:ext cx="411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5240"/>
            <a:ext cx="1066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76300"/>
            <a:ext cx="8229600" cy="4064000"/>
          </a:xfrm>
        </p:spPr>
        <p:txBody>
          <a:bodyPr/>
          <a:lstStyle/>
          <a:p>
            <a:pPr marL="0" indent="0">
              <a:buNone/>
            </a:pPr>
            <a:r>
              <a:rPr lang="en-US" sz="2700" b="1" dirty="0"/>
              <a:t>In order to participate in class activities today </a:t>
            </a:r>
            <a:r>
              <a:rPr lang="en-US" sz="2700" b="1" dirty="0">
                <a:solidFill>
                  <a:srgbClr val="FF0000"/>
                </a:solidFill>
              </a:rPr>
              <a:t>you must be sitting within speaking distance</a:t>
            </a:r>
            <a:r>
              <a:rPr lang="en-US" sz="2700" b="1" dirty="0"/>
              <a:t> to one or more people.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u="sng" dirty="0"/>
              <a:t>Be ready to discuss the following starter question…</a:t>
            </a:r>
          </a:p>
          <a:p>
            <a:pPr marL="0" indent="0">
              <a:buNone/>
            </a:pPr>
            <a:r>
              <a:rPr lang="en-US" sz="3300" dirty="0"/>
              <a:t>What are some of the reasons that people wrestle with Doubt?</a:t>
            </a:r>
          </a:p>
        </p:txBody>
      </p:sp>
    </p:spTree>
    <p:extLst>
      <p:ext uri="{BB962C8B-B14F-4D97-AF65-F5344CB8AC3E}">
        <p14:creationId xmlns:p14="http://schemas.microsoft.com/office/powerpoint/2010/main" val="40713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Profile of the Demoniac’s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500"/>
            <a:ext cx="7391400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b="1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000" b="1" i="1" dirty="0">
                <a:solidFill>
                  <a:schemeClr val="bg1">
                    <a:lumMod val="65000"/>
                  </a:schemeClr>
                </a:solidFill>
              </a:rPr>
              <a:t>What would be difficult and discouraging about this situation?</a:t>
            </a:r>
          </a:p>
          <a:p>
            <a:pPr marL="0" indent="0">
              <a:buNone/>
            </a:pPr>
            <a:endParaRPr lang="en-US" sz="3000" b="1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000" b="1" i="1" dirty="0">
                <a:solidFill>
                  <a:schemeClr val="accent6"/>
                </a:solidFill>
              </a:rPr>
              <a:t>How do people you know face similar challenges to faith today?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Jesus Helped the Doubting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87628"/>
            <a:ext cx="79248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19 	He said Hard Truth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20 	He Gave Attention to the challenge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21	He Asked a difficult Question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23	He pushed toward Prayer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25	He did his work Intimately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25	He spoke the Word of healing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/>
              <a:t>How the Doubting God Help from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000"/>
            <a:ext cx="7848600" cy="42545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/>
              <a:t>19 	</a:t>
            </a:r>
            <a:r>
              <a:rPr lang="en-US" b="1" dirty="0"/>
              <a:t>Hard Truth </a:t>
            </a:r>
            <a:r>
              <a:rPr lang="en-US" dirty="0"/>
              <a:t>toward disciples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20 	</a:t>
            </a:r>
            <a:r>
              <a:rPr lang="en-US" b="1" dirty="0"/>
              <a:t>Closeness</a:t>
            </a:r>
            <a:r>
              <a:rPr lang="en-US" dirty="0"/>
              <a:t> to the person in trouble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21	</a:t>
            </a:r>
            <a:r>
              <a:rPr lang="en-US" b="1" dirty="0"/>
              <a:t>Confession</a:t>
            </a:r>
            <a:r>
              <a:rPr lang="en-US" dirty="0"/>
              <a:t> of hardship generated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23	</a:t>
            </a:r>
            <a:r>
              <a:rPr lang="en-US" b="1" dirty="0"/>
              <a:t>Prayer</a:t>
            </a:r>
            <a:r>
              <a:rPr lang="en-US" dirty="0"/>
              <a:t> for help in faith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25	</a:t>
            </a:r>
            <a:r>
              <a:rPr lang="en-US" b="1" dirty="0"/>
              <a:t>Intimacy</a:t>
            </a:r>
            <a:r>
              <a:rPr lang="en-US" dirty="0"/>
              <a:t> of work with individual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25	</a:t>
            </a:r>
            <a:r>
              <a:rPr lang="en-US" b="1" dirty="0"/>
              <a:t>Word</a:t>
            </a:r>
            <a:r>
              <a:rPr lang="en-US" dirty="0"/>
              <a:t> for healing spoken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39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/>
              <a:t>How the Doubting God Help from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000"/>
            <a:ext cx="7848600" cy="42545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Hard Truth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Closeness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Confession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Prayer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Intimacy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Word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9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900"/>
            <a:ext cx="8229600" cy="8255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Dealing with Doubt and </a:t>
            </a:r>
            <a:br>
              <a:rPr lang="en-US" b="1" dirty="0"/>
            </a:br>
            <a:r>
              <a:rPr lang="en-US" b="1" dirty="0"/>
              <a:t>Developing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345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b="1" dirty="0"/>
              <a:t>Failures of others and trials of circumstance CAN be overcome through connection with Christ.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700" b="1" dirty="0"/>
              <a:t>Remember that faith is a spectrum not zero-sum.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b="1" dirty="0"/>
              <a:t>Prayer is both an expression of faith and a path toward faith.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b="1" dirty="0"/>
              <a:t>Disciples sometimes have more doubts than the doubting.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b="1" dirty="0"/>
              <a:t>The work of developing faith will be scary.</a:t>
            </a:r>
          </a:p>
        </p:txBody>
      </p:sp>
    </p:spTree>
    <p:extLst>
      <p:ext uri="{BB962C8B-B14F-4D97-AF65-F5344CB8AC3E}">
        <p14:creationId xmlns:p14="http://schemas.microsoft.com/office/powerpoint/2010/main" val="25482992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00"/>
            <a:ext cx="8229600" cy="8255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Ambassador’s Prayer List</a:t>
            </a:r>
            <a:br>
              <a:rPr lang="en-US" dirty="0"/>
            </a:br>
            <a:r>
              <a:rPr lang="en-US" i="1" dirty="0"/>
              <a:t>The Doubting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4500"/>
            <a:ext cx="8610600" cy="368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People</a:t>
            </a:r>
            <a:r>
              <a:rPr lang="en-US" dirty="0"/>
              <a:t>:  Who are some doubters I know?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Knowledge</a:t>
            </a:r>
            <a:r>
              <a:rPr lang="en-US" dirty="0"/>
              <a:t>: What do I need to learn to help doubters?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Wisdom</a:t>
            </a:r>
            <a:r>
              <a:rPr lang="en-US" dirty="0"/>
              <a:t>: What causes for doubt do I need to better understand?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Courage</a:t>
            </a:r>
            <a:r>
              <a:rPr lang="en-US" dirty="0"/>
              <a:t>:  What doubts do I wrestle with personally?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Love</a:t>
            </a:r>
            <a:r>
              <a:rPr lang="en-US" dirty="0"/>
              <a:t>: How can I draw near to help the doubters?</a:t>
            </a:r>
          </a:p>
        </p:txBody>
      </p:sp>
    </p:spTree>
    <p:extLst>
      <p:ext uri="{BB962C8B-B14F-4D97-AF65-F5344CB8AC3E}">
        <p14:creationId xmlns:p14="http://schemas.microsoft.com/office/powerpoint/2010/main" val="1006444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Christlike</a:t>
            </a:r>
            <a:r>
              <a:rPr lang="en-US" b="1" dirty="0"/>
              <a:t> Conversations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7772400" cy="14605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Living as Ambassadors for Christ in the 21</a:t>
            </a:r>
            <a:r>
              <a:rPr lang="en-US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Century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7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2500" b="1" dirty="0"/>
              <a:t>Deepen understanding of how Jesus shared the Gospel in specific situations (Mt. 4:19)</a:t>
            </a:r>
          </a:p>
          <a:p>
            <a:pPr>
              <a:buClrTx/>
            </a:pPr>
            <a:r>
              <a:rPr lang="en-US" sz="2500" b="1" dirty="0"/>
              <a:t>Develop better perception of needs of people and how to help them (Mt. 9:36)</a:t>
            </a:r>
          </a:p>
          <a:p>
            <a:pPr>
              <a:buClrTx/>
            </a:pPr>
            <a:r>
              <a:rPr lang="en-US" sz="2500" b="1" dirty="0"/>
              <a:t>Imitate Christ by practicing Gospel ministry like Him. (Mt. 10:24-25)</a:t>
            </a:r>
          </a:p>
          <a:p>
            <a:pPr>
              <a:buClrTx/>
            </a:pPr>
            <a:r>
              <a:rPr lang="en-US" sz="2500" b="1" dirty="0"/>
              <a:t>Cultivate a more robust, </a:t>
            </a:r>
            <a:r>
              <a:rPr lang="en-US" sz="2500" b="1" dirty="0" err="1"/>
              <a:t>Christlike</a:t>
            </a:r>
            <a:r>
              <a:rPr lang="en-US" sz="2500" b="1" dirty="0"/>
              <a:t> prayer life for Gospel ministry.  (Mt. 11:25-30)</a:t>
            </a:r>
          </a:p>
          <a:p>
            <a:pPr marL="0" indent="0">
              <a:buClrTx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3065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4064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500" b="1" dirty="0"/>
              <a:t>What are some of the reasons that people wrestle with Doubt?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922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Jesus and </a:t>
            </a:r>
            <a:r>
              <a:rPr lang="en-US" sz="5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Doubting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7772400" cy="1460500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Christlike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Conversations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Lesson #9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78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404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39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People at the Mountain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682576"/>
              </p:ext>
            </p:extLst>
          </p:nvPr>
        </p:nvGraphicFramePr>
        <p:xfrm>
          <a:off x="457200" y="2095500"/>
          <a:ext cx="8229600" cy="17526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145976368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137559088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41272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Details</a:t>
                      </a:r>
                      <a:r>
                        <a:rPr lang="en-US" baseline="0" dirty="0"/>
                        <a:t> about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Response</a:t>
                      </a:r>
                      <a:r>
                        <a:rPr lang="en-US" baseline="0" dirty="0"/>
                        <a:t> / Effect of Jesus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40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Crowd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Gathered (for spectacle?)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Amazed at Jesus</a:t>
                      </a:r>
                    </a:p>
                    <a:p>
                      <a:r>
                        <a:rPr lang="en-US" dirty="0"/>
                        <a:t>Ran up to greet Him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59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Scribes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Arguing (against disciples?)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24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Unable</a:t>
                      </a:r>
                      <a:r>
                        <a:rPr lang="en-US" baseline="0" dirty="0"/>
                        <a:t> to cast out demon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</a:t>
                      </a:r>
                      <a:r>
                        <a:rPr lang="en-US" i="1" dirty="0"/>
                        <a:t>faithless…unbelieving”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470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73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Profile of the Demoniac’s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500"/>
            <a:ext cx="7391400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b="1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000" b="1" i="1" dirty="0">
                <a:solidFill>
                  <a:schemeClr val="accent6"/>
                </a:solidFill>
              </a:rPr>
              <a:t>What would be difficult and discouraging about this situation?</a:t>
            </a:r>
          </a:p>
          <a:p>
            <a:pPr marL="0" indent="0">
              <a:buNone/>
            </a:pPr>
            <a:endParaRPr lang="en-US" sz="3000" b="1" i="1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53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36" y="451288"/>
            <a:ext cx="7886700" cy="73987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Obstacles to Faith for a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0"/>
            <a:ext cx="8610600" cy="3886200"/>
          </a:xfrm>
        </p:spPr>
        <p:txBody>
          <a:bodyPr>
            <a:normAutofit/>
          </a:bodyPr>
          <a:lstStyle/>
          <a:p>
            <a:r>
              <a:rPr lang="en-US" sz="2600" dirty="0"/>
              <a:t>Trials of illness</a:t>
            </a:r>
            <a:r>
              <a:rPr lang="en-US" sz="2600" dirty="0">
                <a:solidFill>
                  <a:schemeClr val="tx1"/>
                </a:solidFill>
              </a:rPr>
              <a:t> for son and family</a:t>
            </a:r>
          </a:p>
          <a:p>
            <a:r>
              <a:rPr lang="en-US" sz="2600" dirty="0"/>
              <a:t>Likely personal guilt and shame in community (see John 9:2)</a:t>
            </a:r>
          </a:p>
          <a:p>
            <a:r>
              <a:rPr lang="en-US" sz="2600" dirty="0"/>
              <a:t>Prolonged nature of demonic influence</a:t>
            </a:r>
          </a:p>
          <a:p>
            <a:r>
              <a:rPr lang="en-US" sz="2600" dirty="0">
                <a:solidFill>
                  <a:schemeClr val="tx1"/>
                </a:solidFill>
              </a:rPr>
              <a:t>Child suffering = parent suffering</a:t>
            </a:r>
            <a:endParaRPr lang="en-US" sz="2600" dirty="0"/>
          </a:p>
          <a:p>
            <a:r>
              <a:rPr lang="en-US" sz="2600" dirty="0">
                <a:solidFill>
                  <a:schemeClr val="tx1"/>
                </a:solidFill>
              </a:rPr>
              <a:t>Failure in faith of disciples / ‘believers’</a:t>
            </a:r>
          </a:p>
          <a:p>
            <a:r>
              <a:rPr lang="en-US" sz="2600" dirty="0"/>
              <a:t>“Arguing” likely intended to discredit abilities of Christ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Delayed help from Jesus = no power nor pity?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4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927</TotalTime>
  <Words>470</Words>
  <Application>Microsoft Office PowerPoint</Application>
  <PresentationFormat>On-screen Show (16:10)</PresentationFormat>
  <Paragraphs>111</Paragraphs>
  <Slides>15</Slides>
  <Notes>13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Clarity</vt:lpstr>
      <vt:lpstr>PowerPoint Presentation</vt:lpstr>
      <vt:lpstr>Christlike Conversations</vt:lpstr>
      <vt:lpstr>Course Goals</vt:lpstr>
      <vt:lpstr>PowerPoint Presentation</vt:lpstr>
      <vt:lpstr>Jesus and the Doubting</vt:lpstr>
      <vt:lpstr>PowerPoint Presentation</vt:lpstr>
      <vt:lpstr>People at the Mountain</vt:lpstr>
      <vt:lpstr>Profile of the Demoniac’s Father</vt:lpstr>
      <vt:lpstr>Obstacles to Faith for a Father</vt:lpstr>
      <vt:lpstr>Profile of the Demoniac’s Father</vt:lpstr>
      <vt:lpstr>How Jesus Helped the Doubting</vt:lpstr>
      <vt:lpstr>How the Doubting God Help from Jesus</vt:lpstr>
      <vt:lpstr>How the Doubting God Help from Jesus</vt:lpstr>
      <vt:lpstr>Dealing with Doubt and  Developing Faith</vt:lpstr>
      <vt:lpstr>The Ambassador’s Prayer List The Doubting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Brad Beutjer</cp:lastModifiedBy>
  <cp:revision>89</cp:revision>
  <dcterms:created xsi:type="dcterms:W3CDTF">2016-07-16T23:37:43Z</dcterms:created>
  <dcterms:modified xsi:type="dcterms:W3CDTF">2016-08-14T13:00:21Z</dcterms:modified>
</cp:coreProperties>
</file>