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7" r:id="rId3"/>
    <p:sldId id="262" r:id="rId4"/>
    <p:sldId id="263" r:id="rId5"/>
    <p:sldId id="264" r:id="rId6"/>
    <p:sldId id="265" r:id="rId7"/>
    <p:sldId id="266" r:id="rId8"/>
    <p:sldId id="258" r:id="rId9"/>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56297" autoAdjust="0"/>
  </p:normalViewPr>
  <p:slideViewPr>
    <p:cSldViewPr snapToGrid="0" snapToObjects="1">
      <p:cViewPr varScale="1">
        <p:scale>
          <a:sx n="77" d="100"/>
          <a:sy n="77" d="100"/>
        </p:scale>
        <p:origin x="-1792" y="-96"/>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7899B-8260-B746-AE95-7BA9AEFFF495}" type="datetimeFigureOut">
              <a:rPr lang="en-US" smtClean="0"/>
              <a:pPr/>
              <a:t>8/12/16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D2122-9A60-734A-A422-71D797207E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lnSpcReduction="10000"/>
          </a:bodyPr>
          <a:lstStyle/>
          <a:p>
            <a:r>
              <a:rPr lang="en-US" dirty="0" smtClean="0"/>
              <a:t>Today we are going to be looking closer</a:t>
            </a:r>
            <a:r>
              <a:rPr lang="en-US" baseline="0" dirty="0" smtClean="0"/>
              <a:t> at the practice of Infant Baptism</a:t>
            </a:r>
            <a:r>
              <a:rPr lang="en-US" baseline="0" dirty="0" smtClean="0"/>
              <a:t>.</a:t>
            </a:r>
          </a:p>
          <a:p>
            <a:endParaRPr lang="en-US" dirty="0" smtClean="0"/>
          </a:p>
          <a:p>
            <a:r>
              <a:rPr lang="en-US" baseline="0" dirty="0" smtClean="0"/>
              <a:t>Emotional for at least  3 Reasons:  </a:t>
            </a:r>
          </a:p>
          <a:p>
            <a:r>
              <a:rPr lang="en-US" dirty="0" smtClean="0"/>
              <a:t>	</a:t>
            </a:r>
            <a:r>
              <a:rPr lang="en-US" baseline="0" dirty="0" smtClean="0"/>
              <a:t>Subject</a:t>
            </a:r>
            <a:r>
              <a:rPr lang="en-US" dirty="0" smtClean="0"/>
              <a:t> of Salvation  &amp; </a:t>
            </a:r>
          </a:p>
          <a:p>
            <a:r>
              <a:rPr lang="en-US" dirty="0" smtClean="0"/>
              <a:t>	</a:t>
            </a:r>
            <a:r>
              <a:rPr lang="en-US" dirty="0" smtClean="0"/>
              <a:t>Subject of Family Background (Their hopes for us and intentions they have to </a:t>
            </a:r>
            <a:br>
              <a:rPr lang="en-US" dirty="0" smtClean="0"/>
            </a:br>
            <a:r>
              <a:rPr lang="en-US" dirty="0" smtClean="0"/>
              <a:t>					introduce us to faith in Christ…)  </a:t>
            </a:r>
          </a:p>
          <a:p>
            <a:r>
              <a:rPr lang="en-US" dirty="0" smtClean="0"/>
              <a:t>	</a:t>
            </a:r>
            <a:r>
              <a:rPr lang="en-US" dirty="0" smtClean="0"/>
              <a:t> Different Religious Groups Have Very Different Practices</a:t>
            </a:r>
            <a:r>
              <a:rPr lang="en-US" baseline="0" dirty="0" smtClean="0"/>
              <a:t> </a:t>
            </a:r>
          </a:p>
          <a:p>
            <a:endParaRPr lang="en-US" baseline="0" dirty="0" smtClean="0"/>
          </a:p>
          <a:p>
            <a:r>
              <a:rPr lang="en-US" dirty="0" smtClean="0"/>
              <a:t>When we consider what the Bible says about baptism a few things become pretty clear, pretty quickly… Water is used, people are immersed… and time and time again those “people” are Adults.  They are adults who are responding to the message that has been preached – sometimes by John the </a:t>
            </a:r>
            <a:r>
              <a:rPr lang="en-US" dirty="0" err="1" smtClean="0"/>
              <a:t>baptist</a:t>
            </a:r>
            <a:r>
              <a:rPr lang="en-US" dirty="0" smtClean="0"/>
              <a:t> and sometimes by Jesus and sometimes by the Apostles… but it becomes clear pretty quickly that…there are LOTS of examples of adults being baptized in the Bible…</a:t>
            </a:r>
          </a:p>
          <a:p>
            <a:endParaRPr lang="en-US" dirty="0" smtClean="0"/>
          </a:p>
          <a:p>
            <a:r>
              <a:rPr lang="en-US" dirty="0" smtClean="0"/>
              <a:t>The question is:  What about babies?  There aren’t any passages that directly teach or discuss a Baby being baptized.   Rather, it is a tradition that began much later.</a:t>
            </a:r>
          </a:p>
          <a:p>
            <a:endParaRPr lang="en-US" dirty="0" smtClean="0"/>
          </a:p>
          <a:p>
            <a:r>
              <a:rPr lang="en-US" dirty="0" smtClean="0"/>
              <a:t>But if we want to reall</a:t>
            </a:r>
            <a:r>
              <a:rPr lang="en-US" dirty="0" smtClean="0"/>
              <a:t>y understand this practice and be able to answer questions about it that our friends may ask:  Let me show you</a:t>
            </a:r>
            <a:r>
              <a:rPr lang="en-US" baseline="0" dirty="0" smtClean="0"/>
              <a:t> the kind of questions I’m talking about…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F3D2122-9A60-734A-A422-71D797207E4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not a sermon to pick on other religions…we are seeking to address genuine questions that come up</a:t>
            </a:r>
            <a:r>
              <a:rPr lang="en-US" baseline="0" dirty="0" smtClean="0"/>
              <a:t>…</a:t>
            </a:r>
          </a:p>
          <a:p>
            <a:endParaRPr lang="en-US" baseline="0" dirty="0" smtClean="0"/>
          </a:p>
          <a:p>
            <a:r>
              <a:rPr lang="en-US" baseline="0" dirty="0" smtClean="0"/>
              <a:t>To Answer These Questions: There are 4 key passages we need to be familiar with…</a:t>
            </a:r>
            <a:endParaRPr lang="en-US" dirty="0"/>
          </a:p>
        </p:txBody>
      </p:sp>
      <p:sp>
        <p:nvSpPr>
          <p:cNvPr id="4" name="Slide Number Placeholder 3"/>
          <p:cNvSpPr>
            <a:spLocks noGrp="1"/>
          </p:cNvSpPr>
          <p:nvPr>
            <p:ph type="sldNum" sz="quarter" idx="10"/>
          </p:nvPr>
        </p:nvSpPr>
        <p:spPr/>
        <p:txBody>
          <a:bodyPr/>
          <a:lstStyle/>
          <a:p>
            <a:fld id="{3F3D2122-9A60-734A-A422-71D797207E4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015" y="128439"/>
            <a:ext cx="4736390" cy="2960244"/>
          </a:xfrm>
        </p:spPr>
      </p:sp>
      <p:sp>
        <p:nvSpPr>
          <p:cNvPr id="3" name="Notes Placeholder 2"/>
          <p:cNvSpPr>
            <a:spLocks noGrp="1"/>
          </p:cNvSpPr>
          <p:nvPr>
            <p:ph type="body" idx="1"/>
          </p:nvPr>
        </p:nvSpPr>
        <p:spPr>
          <a:xfrm>
            <a:off x="313917" y="3088683"/>
            <a:ext cx="6206980" cy="6053730"/>
          </a:xfrm>
        </p:spPr>
        <p:txBody>
          <a:bodyPr>
            <a:normAutofit/>
          </a:bodyPr>
          <a:lstStyle/>
          <a:p>
            <a:r>
              <a:rPr lang="en-US" sz="1400" dirty="0" smtClean="0"/>
              <a:t>The Point:  Because</a:t>
            </a:r>
            <a:r>
              <a:rPr lang="en-US" sz="1400" baseline="0" dirty="0" smtClean="0"/>
              <a:t> CIRCUMSCISION was given  TO INFANTS   as a sign of the Covenant.  It is also reasonable that God would give a SIGN of the NEW COVENANT to INFANTS.  (*Argument:</a:t>
            </a:r>
            <a:r>
              <a:rPr lang="en-US" sz="1400" dirty="0" smtClean="0"/>
              <a:t> God has done something special for infants in the past, and it is possible He is doing that now too.)</a:t>
            </a:r>
            <a:endParaRPr lang="en-US" sz="1400" baseline="0" dirty="0" smtClean="0"/>
          </a:p>
          <a:p>
            <a:endParaRPr lang="en-US" sz="1400" baseline="0" dirty="0" smtClean="0"/>
          </a:p>
          <a:p>
            <a:r>
              <a:rPr lang="en-US" sz="1400" dirty="0" smtClean="0"/>
              <a:t>This text shows us they TWO are RELATED…but it is a mistake </a:t>
            </a:r>
            <a:r>
              <a:rPr lang="en-US" sz="1400" dirty="0" smtClean="0"/>
              <a:t>to treat them as the same.  </a:t>
            </a:r>
            <a:r>
              <a:rPr lang="en-US" sz="1400" dirty="0" smtClean="0"/>
              <a:t>One </a:t>
            </a:r>
            <a:r>
              <a:rPr lang="en-US" sz="1400" dirty="0" smtClean="0"/>
              <a:t>reason some people teach and practice infant baptism is because they believe Circumcision and</a:t>
            </a:r>
            <a:r>
              <a:rPr lang="en-US" sz="1400" baseline="0" dirty="0" smtClean="0"/>
              <a:t> Baptism are essentially the same.  They view both as outward signs of the covenant.  Let’s examine this connection</a:t>
            </a:r>
            <a:r>
              <a:rPr lang="en-US" sz="1400" baseline="0" dirty="0" smtClean="0"/>
              <a:t>.</a:t>
            </a:r>
          </a:p>
          <a:p>
            <a:endParaRPr lang="en-US" sz="1400" dirty="0" smtClean="0"/>
          </a:p>
          <a:p>
            <a:r>
              <a:rPr lang="en-US" sz="1400" dirty="0" smtClean="0"/>
              <a:t>KEY TEXT:  VS. 12 – What is the circumcision of Christ?  Baptism!</a:t>
            </a:r>
            <a:endParaRPr lang="en-US" sz="1400" dirty="0" smtClean="0"/>
          </a:p>
          <a:p>
            <a:r>
              <a:rPr lang="en-US" sz="1400" dirty="0" smtClean="0"/>
              <a:t>NOT EVERY WAY:  (Not males only… Acts 8:12  “men and women alike.”</a:t>
            </a:r>
            <a:endParaRPr lang="en-US" sz="1400" dirty="0" smtClean="0"/>
          </a:p>
          <a:p>
            <a:r>
              <a:rPr lang="en-US" sz="1400" dirty="0" smtClean="0"/>
              <a:t>PARENTS:  Babies object!  Parents “teach” their children, but they don’t CHOSE for their kids.  </a:t>
            </a:r>
          </a:p>
          <a:p>
            <a:endParaRPr lang="en-US" sz="1400" dirty="0" smtClean="0"/>
          </a:p>
          <a:p>
            <a:r>
              <a:rPr lang="en-US" sz="1400" dirty="0" smtClean="0"/>
              <a:t>Physical:  You can witness a baptism one time, but there is no lasting physical sign. </a:t>
            </a:r>
          </a:p>
          <a:p>
            <a:endParaRPr lang="en-US" sz="1400" dirty="0" smtClean="0"/>
          </a:p>
          <a:p>
            <a:r>
              <a:rPr lang="en-US" sz="1400" dirty="0" smtClean="0"/>
              <a:t>SO WHY THE COMPARISON:  “…the removal of the body of flesh…”  Paul compares the two because they have this one major point of commonality.  Removal of physical flesh, Removal of spiritual “the flesh” the sins God forgives. Thus Paul goes on to highlight the CHANGE that is taking place. Removing Transgressions!  “…having forgiven us all our transgression…”  Just like the foreskin was taken away, never to be seen again, our transgression are taken away never to be seen again.</a:t>
            </a:r>
          </a:p>
          <a:p>
            <a:endParaRPr lang="en-US" sz="1400" dirty="0" smtClean="0"/>
          </a:p>
          <a:p>
            <a:r>
              <a:rPr lang="en-US" sz="1400" dirty="0" smtClean="0"/>
              <a:t>FATAL FLAW: Baptism is not an “outward sign”  It is </a:t>
            </a:r>
            <a:r>
              <a:rPr lang="en-US" sz="1400" dirty="0" err="1" smtClean="0"/>
              <a:t>inseperable</a:t>
            </a:r>
            <a:r>
              <a:rPr lang="en-US" sz="1400" dirty="0" smtClean="0"/>
              <a:t> from our salvation.  If NT Baptism is anything more than a sign – then the argument breaks down. And all these passages show it is MUCH MORE than a sign.</a:t>
            </a:r>
            <a:endParaRPr lang="en-US" sz="1400" dirty="0"/>
          </a:p>
        </p:txBody>
      </p:sp>
      <p:sp>
        <p:nvSpPr>
          <p:cNvPr id="4" name="Slide Number Placeholder 3"/>
          <p:cNvSpPr>
            <a:spLocks noGrp="1"/>
          </p:cNvSpPr>
          <p:nvPr>
            <p:ph type="sldNum" sz="quarter" idx="10"/>
          </p:nvPr>
        </p:nvSpPr>
        <p:spPr/>
        <p:txBody>
          <a:bodyPr/>
          <a:lstStyle/>
          <a:p>
            <a:fld id="{3F3D2122-9A60-734A-A422-71D797207E4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9716" y="128439"/>
            <a:ext cx="4921886" cy="3076179"/>
          </a:xfrm>
        </p:spPr>
      </p:sp>
      <p:sp>
        <p:nvSpPr>
          <p:cNvPr id="3" name="Notes Placeholder 2"/>
          <p:cNvSpPr>
            <a:spLocks noGrp="1"/>
          </p:cNvSpPr>
          <p:nvPr>
            <p:ph type="body" idx="1"/>
          </p:nvPr>
        </p:nvSpPr>
        <p:spPr>
          <a:xfrm>
            <a:off x="328185" y="3382173"/>
            <a:ext cx="6235519" cy="5579875"/>
          </a:xfrm>
        </p:spPr>
        <p:txBody>
          <a:bodyPr>
            <a:normAutofit lnSpcReduction="10000"/>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KEY TEXT: Second big idea is “Faith”  A key passages about </a:t>
            </a:r>
            <a:r>
              <a:rPr lang="en-US" sz="1400" dirty="0" smtClean="0"/>
              <a:t>how faith is planted in the heart of people and grows.  </a:t>
            </a:r>
            <a:r>
              <a:rPr lang="en-US" sz="1400" dirty="0" smtClean="0"/>
              <a:t> All people who wear the name “Christian” agree that FAITH in Jesus is essential for salvation. No matter what background.</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For advocates of infant baptism</a:t>
            </a:r>
            <a:r>
              <a:rPr lang="en-US" sz="1400" dirty="0" smtClean="0"/>
              <a:t>, there is a logical problem that needs to be dealt with.  If FAITH is necessary, then an infant is not an appropriate candidate for baptism because they can’t comprehend the identity of Jesus, they can’t confess their faith or choose to repent of sin….so they just can’t be ready </a:t>
            </a:r>
            <a:r>
              <a:rPr lang="en-US" sz="1400" dirty="0" smtClean="0"/>
              <a:t>for baptism.  WHAT you need to be aware of tonight is: there are those who come to Mark 10 to try to answer this problem…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r>
              <a:rPr lang="en-US" sz="1400" dirty="0" smtClean="0"/>
              <a:t>a young child, a little boy, a little girl</a:t>
            </a:r>
          </a:p>
          <a:p>
            <a:r>
              <a:rPr lang="en-US" sz="1400" dirty="0" smtClean="0"/>
              <a:t>Infants,  children, little ones</a:t>
            </a:r>
          </a:p>
          <a:p>
            <a:r>
              <a:rPr lang="en-US" sz="1400" dirty="0" smtClean="0"/>
              <a:t>an infant,   of a (male) child just recently born</a:t>
            </a:r>
          </a:p>
          <a:p>
            <a:r>
              <a:rPr lang="en-US" sz="1400" dirty="0" smtClean="0"/>
              <a:t>of a more advanced child; of a mature child;</a:t>
            </a:r>
          </a:p>
          <a:p>
            <a:r>
              <a:rPr lang="en-US" sz="1400" dirty="0" smtClean="0"/>
              <a:t>metaphorically. children (like children) in </a:t>
            </a:r>
            <a:r>
              <a:rPr lang="en-US" sz="1400" dirty="0" smtClean="0"/>
              <a:t>intellect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*They believe that God “bestows” faith. That thru grace he “gives” faith.  The idea of total depravity…even hearing the gospel…faith must be given…</a:t>
            </a:r>
            <a:endParaRPr lang="en-US" sz="14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NOT PUTTING WORDS IN </a:t>
            </a:r>
            <a:r>
              <a:rPr lang="en-US" sz="1400" dirty="0" err="1" smtClean="0"/>
              <a:t>ANYONE’s</a:t>
            </a:r>
            <a:r>
              <a:rPr lang="en-US" sz="1400" dirty="0" smtClean="0"/>
              <a:t> mouth.  http</a:t>
            </a:r>
            <a:r>
              <a:rPr lang="en-US" sz="1400" dirty="0" smtClean="0"/>
              <a:t>://</a:t>
            </a:r>
            <a:r>
              <a:rPr lang="en-US" sz="1400" dirty="0" err="1" smtClean="0"/>
              <a:t>www.lcms.org/faqs/doctrine</a:t>
            </a:r>
            <a:endParaRPr lang="en-US" sz="1400" dirty="0" smtClean="0"/>
          </a:p>
          <a:p>
            <a:endParaRPr lang="en-US" sz="1400" kern="1200" dirty="0" smtClean="0">
              <a:solidFill>
                <a:schemeClr val="tx1"/>
              </a:solidFill>
              <a:latin typeface="+mn-lt"/>
              <a:ea typeface="+mn-ea"/>
              <a:cs typeface="+mn-cs"/>
            </a:endParaRPr>
          </a:p>
          <a:p>
            <a:r>
              <a:rPr lang="en-US" sz="1400" dirty="0" smtClean="0"/>
              <a:t>We want to give DUE DILIGENCE…    (</a:t>
            </a:r>
            <a:r>
              <a:rPr lang="en-US" sz="1400" dirty="0" err="1" smtClean="0"/>
              <a:t>Paidia</a:t>
            </a:r>
            <a:r>
              <a:rPr lang="en-US" sz="1400" dirty="0" smtClean="0"/>
              <a:t>  - trick “</a:t>
            </a:r>
            <a:r>
              <a:rPr lang="en-US" sz="1400" dirty="0" err="1" smtClean="0"/>
              <a:t>padawan</a:t>
            </a:r>
            <a:r>
              <a:rPr lang="en-US" sz="1400" dirty="0" smtClean="0"/>
              <a:t>”)  Same author, same book – no doubt he uses this word of older children!  (vs. 42)  12 yr olds=Smart!</a:t>
            </a:r>
          </a:p>
          <a:p>
            <a:endParaRPr lang="en-US" sz="1400" dirty="0" smtClean="0"/>
          </a:p>
          <a:p>
            <a:r>
              <a:rPr lang="en-US" sz="1400" dirty="0" smtClean="0"/>
              <a:t>** It is not reasonable to demand that infants have faith based on this word. Not nearly precise enough!</a:t>
            </a:r>
          </a:p>
          <a:p>
            <a:endParaRPr lang="en-US" sz="14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F3D2122-9A60-734A-A422-71D797207E4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57677"/>
            <a:ext cx="5486400" cy="3429000"/>
          </a:xfrm>
        </p:spPr>
      </p:sp>
      <p:sp>
        <p:nvSpPr>
          <p:cNvPr id="3" name="Notes Placeholder 2"/>
          <p:cNvSpPr>
            <a:spLocks noGrp="1"/>
          </p:cNvSpPr>
          <p:nvPr>
            <p:ph type="body" idx="1"/>
          </p:nvPr>
        </p:nvSpPr>
        <p:spPr>
          <a:xfrm>
            <a:off x="685800" y="3743761"/>
            <a:ext cx="5486400" cy="4771523"/>
          </a:xfrm>
        </p:spPr>
        <p:txBody>
          <a:bodyPr>
            <a:normAutofit/>
          </a:bodyPr>
          <a:lstStyle/>
          <a:p>
            <a:r>
              <a:rPr lang="en-US" dirty="0" smtClean="0"/>
              <a:t>Common Reference…two different families receiving baptism at this time.</a:t>
            </a:r>
          </a:p>
          <a:p>
            <a:endParaRPr lang="en-US" dirty="0" smtClean="0"/>
          </a:p>
          <a:p>
            <a:r>
              <a:rPr lang="en-US" dirty="0" smtClean="0"/>
              <a:t>Summarize passages… and set up the pro-arguments normally made.  THE Question is raised:  Shouldn’t everyone in the entire household be baptized at the same time.</a:t>
            </a:r>
          </a:p>
          <a:p>
            <a:endParaRPr lang="en-US" dirty="0" smtClean="0"/>
          </a:p>
          <a:p>
            <a:pPr>
              <a:buFontTx/>
              <a:buChar char="•"/>
            </a:pPr>
            <a:r>
              <a:rPr lang="en-US" dirty="0" smtClean="0"/>
              <a:t>The problem with the statement is “demands.”  Nothing in Acts 16 or any other chapter demands it…  What about the use of the word Household throughout the NT…is there anything?  Actually, no…the more you look, the more we see that households usually refers to servants.</a:t>
            </a:r>
          </a:p>
          <a:p>
            <a:endParaRPr lang="en-US" dirty="0" smtClean="0"/>
          </a:p>
          <a:p>
            <a:r>
              <a:rPr lang="en-US" dirty="0" smtClean="0"/>
              <a:t>* BOTH </a:t>
            </a:r>
            <a:r>
              <a:rPr lang="en-US" dirty="0" err="1" smtClean="0"/>
              <a:t>Lyida</a:t>
            </a:r>
            <a:r>
              <a:rPr lang="en-US" dirty="0" smtClean="0"/>
              <a:t> and the Jailer may have had servants in their households.  Can I prove that it was servants? Nope!  But that’s the point: I can’t prove that it is infants either.</a:t>
            </a:r>
          </a:p>
          <a:p>
            <a:endParaRPr lang="en-US" dirty="0" smtClean="0"/>
          </a:p>
          <a:p>
            <a:r>
              <a:rPr lang="en-US" dirty="0" smtClean="0"/>
              <a:t>The term is just TOO BROAD.</a:t>
            </a:r>
          </a:p>
          <a:p>
            <a:endParaRPr lang="en-US" dirty="0" smtClean="0"/>
          </a:p>
          <a:p>
            <a:r>
              <a:rPr lang="en-US" dirty="0" smtClean="0"/>
              <a:t>Troubling because it requires even more assumptions than the last text.</a:t>
            </a:r>
            <a:r>
              <a:rPr lang="en-US" dirty="0" smtClean="0"/>
              <a:t> </a:t>
            </a:r>
            <a:r>
              <a:rPr lang="en-US" dirty="0" smtClean="0"/>
              <a:t>There </a:t>
            </a:r>
            <a:r>
              <a:rPr lang="en-US" dirty="0" smtClean="0"/>
              <a:t>are households without children</a:t>
            </a:r>
            <a:r>
              <a:rPr lang="en-US" dirty="0" smtClean="0"/>
              <a:t>.</a:t>
            </a:r>
          </a:p>
          <a:p>
            <a:endParaRPr lang="en-US" dirty="0" smtClean="0"/>
          </a:p>
          <a:p>
            <a:r>
              <a:rPr lang="en-US" dirty="0" smtClean="0"/>
              <a:t>SO WHAT IS THE FAMILY’S ROLE THEN?  Well Children are led to God through instruction and training and example…not a well-meaning ceremony.  *I certainly believe parents who do this today mean well…but we can’t support that practice from the Bible.  The Bible lays out a different approach all together.  Eph 6 – Father’s training our children in the ways of the Lord.  *Especially would not want to give children a FALSE hope or FALSE confidence by introducing a </a:t>
            </a:r>
            <a:r>
              <a:rPr lang="en-US" dirty="0" smtClean="0"/>
              <a:t>ceremony we can’t authorize from the Bible.</a:t>
            </a:r>
            <a:r>
              <a:rPr lang="en-US" dirty="0" smtClean="0"/>
              <a:t> </a:t>
            </a:r>
            <a:endParaRPr lang="en-US" dirty="0"/>
          </a:p>
        </p:txBody>
      </p:sp>
      <p:sp>
        <p:nvSpPr>
          <p:cNvPr id="4" name="Slide Number Placeholder 3"/>
          <p:cNvSpPr>
            <a:spLocks noGrp="1"/>
          </p:cNvSpPr>
          <p:nvPr>
            <p:ph type="sldNum" sz="quarter" idx="10"/>
          </p:nvPr>
        </p:nvSpPr>
        <p:spPr/>
        <p:txBody>
          <a:bodyPr/>
          <a:lstStyle/>
          <a:p>
            <a:fld id="{3F3D2122-9A60-734A-A422-71D797207E4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43406"/>
            <a:ext cx="5486400" cy="3429000"/>
          </a:xfrm>
        </p:spPr>
      </p:sp>
      <p:sp>
        <p:nvSpPr>
          <p:cNvPr id="3" name="Notes Placeholder 2"/>
          <p:cNvSpPr>
            <a:spLocks noGrp="1"/>
          </p:cNvSpPr>
          <p:nvPr>
            <p:ph type="body" idx="1"/>
          </p:nvPr>
        </p:nvSpPr>
        <p:spPr>
          <a:xfrm>
            <a:off x="328185" y="3881651"/>
            <a:ext cx="6206981" cy="5023313"/>
          </a:xfrm>
        </p:spPr>
        <p:txBody>
          <a:bodyPr>
            <a:normAutofit/>
          </a:bodyPr>
          <a:lstStyle/>
          <a:p>
            <a:r>
              <a:rPr lang="en-US" dirty="0" smtClean="0"/>
              <a:t>But ther</a:t>
            </a:r>
            <a:r>
              <a:rPr lang="en-US" dirty="0" smtClean="0"/>
              <a:t>e is one more BIG CONCERN some have…  What about inherited Sin?</a:t>
            </a:r>
          </a:p>
          <a:p>
            <a:endParaRPr lang="en-US" dirty="0" smtClean="0"/>
          </a:p>
          <a:p>
            <a:r>
              <a:rPr lang="en-US" dirty="0" smtClean="0"/>
              <a:t>Sin &amp; Death go hand in hand.</a:t>
            </a:r>
          </a:p>
          <a:p>
            <a:endParaRPr lang="en-US" dirty="0" smtClean="0"/>
          </a:p>
          <a:p>
            <a:r>
              <a:rPr lang="en-US" dirty="0" smtClean="0"/>
              <a:t>Death has spread to all men…  Death reigned  “..even over those…”  They would suggest this includes infants and babies.</a:t>
            </a:r>
          </a:p>
          <a:p>
            <a:endParaRPr lang="en-US" dirty="0" smtClean="0"/>
          </a:p>
          <a:p>
            <a:r>
              <a:rPr lang="en-US" dirty="0" smtClean="0"/>
              <a:t>Two Big Factors:   ONE:  Death spreads…not because all have “inherited” it.  But because all have “committed it!”  ME!  I have sinned!  I could make a long list of the sins I HAVE COMMITTED – perhaps you could too.   Inherited is never used in vs. 12!</a:t>
            </a:r>
          </a:p>
          <a:p>
            <a:endParaRPr lang="en-US" dirty="0" smtClean="0"/>
          </a:p>
          <a:p>
            <a:r>
              <a:rPr lang="en-US" dirty="0" smtClean="0"/>
              <a:t>TWO:  IF EVERYONE inherits Ada</a:t>
            </a:r>
            <a:r>
              <a:rPr lang="en-US" dirty="0" smtClean="0"/>
              <a:t>m’s SIN, then all our sins are the SAME. They are all the sin of Adam.  BUT, </a:t>
            </a:r>
            <a:r>
              <a:rPr lang="en-US" dirty="0" err="1" smtClean="0"/>
              <a:t>vs</a:t>
            </a:r>
            <a:r>
              <a:rPr lang="en-US" dirty="0" smtClean="0"/>
              <a:t> 14 it telling us there is a difference!  Your sin is a little different from mine, mine from yours, and ours from ADAM’S.  There is a difference between the “offense” of Adam.  He did not lead Eve well, He ate from the specific tree, He blamed others… His sin was a unique sin, in a unique time, that HE became guilty of.  Just as our sins are unique to our temptations, circumstances, and the laws of God we are under.</a:t>
            </a:r>
            <a:endParaRPr lang="en-US" dirty="0" smtClean="0"/>
          </a:p>
          <a:p>
            <a:endParaRPr lang="en-US" dirty="0" smtClean="0"/>
          </a:p>
          <a:p>
            <a:r>
              <a:rPr lang="en-US" dirty="0" smtClean="0"/>
              <a:t>Rom </a:t>
            </a:r>
            <a:r>
              <a:rPr lang="en-US" dirty="0" smtClean="0"/>
              <a:t>5:14 – even specifically points out that we</a:t>
            </a:r>
            <a:r>
              <a:rPr lang="en-US" baseline="0" dirty="0" smtClean="0"/>
              <a:t> all sin in different ways – we all break different commandments  - not all sin is identical to </a:t>
            </a:r>
            <a:r>
              <a:rPr lang="en-US" baseline="0" dirty="0" err="1" smtClean="0"/>
              <a:t>adam’s</a:t>
            </a:r>
            <a:r>
              <a:rPr lang="en-US" baseline="0" dirty="0" smtClean="0"/>
              <a:t> sin.  Thus this passage PROVES that we are not lost because of Adam’s sin, but because of our OWN actions</a:t>
            </a:r>
            <a:r>
              <a:rPr lang="en-US" baseline="0" dirty="0" smtClean="0"/>
              <a:t>.</a:t>
            </a:r>
          </a:p>
          <a:p>
            <a:endParaRPr lang="en-US" dirty="0" smtClean="0"/>
          </a:p>
          <a:p>
            <a:r>
              <a:rPr lang="en-US" dirty="0" smtClean="0"/>
              <a:t>**I’m not claiming this is an easy chapter.  But we do have very clear, and easy passages that help us with these difficult ones!  Ezekiel!   Cain, Able, &amp; Seth </a:t>
            </a:r>
            <a:r>
              <a:rPr lang="en-US" dirty="0" smtClean="0"/>
              <a:t>answer for their own sins!  We answer for our own sins!</a:t>
            </a:r>
            <a:endParaRPr lang="en-US" dirty="0"/>
          </a:p>
        </p:txBody>
      </p:sp>
      <p:sp>
        <p:nvSpPr>
          <p:cNvPr id="4" name="Slide Number Placeholder 3"/>
          <p:cNvSpPr>
            <a:spLocks noGrp="1"/>
          </p:cNvSpPr>
          <p:nvPr>
            <p:ph type="sldNum" sz="quarter" idx="10"/>
          </p:nvPr>
        </p:nvSpPr>
        <p:spPr/>
        <p:txBody>
          <a:bodyPr/>
          <a:lstStyle/>
          <a:p>
            <a:fld id="{3F3D2122-9A60-734A-A422-71D797207E4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9135"/>
            <a:ext cx="5486400" cy="3429000"/>
          </a:xfrm>
        </p:spPr>
      </p:sp>
      <p:sp>
        <p:nvSpPr>
          <p:cNvPr id="3" name="Notes Placeholder 2"/>
          <p:cNvSpPr>
            <a:spLocks noGrp="1"/>
          </p:cNvSpPr>
          <p:nvPr>
            <p:ph type="body" idx="1"/>
          </p:nvPr>
        </p:nvSpPr>
        <p:spPr>
          <a:xfrm>
            <a:off x="328185" y="3700948"/>
            <a:ext cx="6135635" cy="5027078"/>
          </a:xfrm>
        </p:spPr>
        <p:txBody>
          <a:bodyPr>
            <a:noAutofit/>
          </a:bodyPr>
          <a:lstStyle/>
          <a:p>
            <a:r>
              <a:rPr lang="en-US" sz="1400" dirty="0" smtClean="0"/>
              <a:t>If this lesson has raised some concerns and questions…what do you do???</a:t>
            </a:r>
            <a:endParaRPr lang="en-US" sz="1400" dirty="0" smtClean="0"/>
          </a:p>
          <a:p>
            <a:endParaRPr lang="en-US" sz="1400" dirty="0" smtClean="0"/>
          </a:p>
          <a:p>
            <a:r>
              <a:rPr lang="en-US" sz="1400" dirty="0" smtClean="0"/>
              <a:t>Be </a:t>
            </a:r>
            <a:r>
              <a:rPr lang="en-US" sz="1400" dirty="0" smtClean="0"/>
              <a:t>Thankful for</a:t>
            </a:r>
            <a:r>
              <a:rPr lang="en-US" sz="1400" baseline="0" dirty="0" smtClean="0"/>
              <a:t> family that introduced you to God</a:t>
            </a:r>
            <a:r>
              <a:rPr lang="en-US" sz="1400" baseline="0" dirty="0" smtClean="0"/>
              <a:t>.  For parents who wanted</a:t>
            </a:r>
            <a:r>
              <a:rPr lang="en-US" sz="1400" dirty="0" smtClean="0"/>
              <a:t> something good for you.</a:t>
            </a:r>
            <a:endParaRPr lang="en-US" sz="1400" baseline="0" dirty="0" smtClean="0"/>
          </a:p>
          <a:p>
            <a:endParaRPr lang="en-US" sz="1400" baseline="0" dirty="0" smtClean="0"/>
          </a:p>
          <a:p>
            <a:r>
              <a:rPr lang="en-US" sz="1400" baseline="0" dirty="0" smtClean="0"/>
              <a:t>Be Thankful for friends who have helped you study the Bible</a:t>
            </a:r>
            <a:r>
              <a:rPr lang="en-US" sz="1400" baseline="0" dirty="0" smtClean="0"/>
              <a:t>.  </a:t>
            </a:r>
          </a:p>
          <a:p>
            <a:endParaRPr lang="en-US" sz="1400" dirty="0" smtClean="0"/>
          </a:p>
          <a:p>
            <a:r>
              <a:rPr lang="en-US" sz="1400" baseline="0" dirty="0" smtClean="0"/>
              <a:t>Be Thankful for Acts 19…that there is a passage who shows us that GOOD PEOPLE receive a </a:t>
            </a:r>
            <a:r>
              <a:rPr lang="en-US" sz="1400" dirty="0" smtClean="0"/>
              <a:t>baptism…only to find out later…they needed to be properly baptized into Jesus Christ.</a:t>
            </a:r>
            <a:endParaRPr lang="en-US" sz="1400" baseline="0" dirty="0" smtClean="0"/>
          </a:p>
          <a:p>
            <a:endParaRPr lang="en-US" sz="1400" baseline="0" dirty="0" smtClean="0"/>
          </a:p>
          <a:p>
            <a:r>
              <a:rPr lang="en-US" sz="1400" baseline="0" dirty="0" smtClean="0"/>
              <a:t>Vs. </a:t>
            </a:r>
            <a:r>
              <a:rPr lang="en-US" sz="1400" dirty="0" smtClean="0"/>
              <a:t>3-5</a:t>
            </a:r>
          </a:p>
          <a:p>
            <a:endParaRPr lang="en-US" sz="1400" dirty="0" smtClean="0"/>
          </a:p>
          <a:p>
            <a:pPr>
              <a:buFontTx/>
              <a:buChar char="•"/>
            </a:pPr>
            <a:r>
              <a:rPr lang="en-US" sz="1400" dirty="0" smtClean="0"/>
              <a:t>Many have confirmation </a:t>
            </a:r>
            <a:r>
              <a:rPr lang="en-US" sz="1400" dirty="0" err="1" smtClean="0"/>
              <a:t>ceremonies..confess</a:t>
            </a:r>
            <a:r>
              <a:rPr lang="en-US" sz="1400" dirty="0" smtClean="0"/>
              <a:t>…unite the two…but Paul doesn’t say “</a:t>
            </a:r>
            <a:r>
              <a:rPr lang="en-US" sz="1400" dirty="0" err="1" smtClean="0"/>
              <a:t>hey..you’ve</a:t>
            </a:r>
            <a:r>
              <a:rPr lang="en-US" sz="1400" dirty="0" smtClean="0"/>
              <a:t> got both components – that’s good enough. Paul teaches, show us that – what you actually need is for your sins to be washed away.”</a:t>
            </a:r>
          </a:p>
          <a:p>
            <a:pPr>
              <a:buFontTx/>
              <a:buChar char="•"/>
            </a:pPr>
            <a:endParaRPr lang="en-US" sz="1400" dirty="0" smtClean="0"/>
          </a:p>
          <a:p>
            <a:r>
              <a:rPr lang="en-US" sz="1400" dirty="0" smtClean="0"/>
              <a:t>FAITH: Philippian Jailer</a:t>
            </a:r>
          </a:p>
          <a:p>
            <a:r>
              <a:rPr lang="en-US" sz="1400" dirty="0" smtClean="0"/>
              <a:t>REPENT:  Did you make a </a:t>
            </a:r>
            <a:r>
              <a:rPr lang="en-US" sz="1400" dirty="0" err="1" smtClean="0"/>
              <a:t>conscous</a:t>
            </a:r>
            <a:r>
              <a:rPr lang="en-US" sz="1400" dirty="0" smtClean="0"/>
              <a:t> CHOICE…The Bible commands us to.</a:t>
            </a:r>
          </a:p>
          <a:p>
            <a:r>
              <a:rPr lang="en-US" sz="1400" dirty="0" smtClean="0"/>
              <a:t>CONFESS: Did you declare this.</a:t>
            </a:r>
          </a:p>
          <a:p>
            <a:r>
              <a:rPr lang="en-US" sz="1400" dirty="0" smtClean="0"/>
              <a:t>IMMERSED:  Not </a:t>
            </a:r>
            <a:r>
              <a:rPr lang="en-US" sz="1400" dirty="0" err="1" smtClean="0"/>
              <a:t>sprikled</a:t>
            </a:r>
            <a:r>
              <a:rPr lang="en-US" sz="1400" dirty="0" smtClean="0"/>
              <a:t> or poured…Did GOD wash them all away?  He wants to make us CLEAN!</a:t>
            </a:r>
            <a:endParaRPr lang="en-US" sz="1400" dirty="0"/>
          </a:p>
        </p:txBody>
      </p:sp>
      <p:sp>
        <p:nvSpPr>
          <p:cNvPr id="4" name="Slide Number Placeholder 3"/>
          <p:cNvSpPr>
            <a:spLocks noGrp="1"/>
          </p:cNvSpPr>
          <p:nvPr>
            <p:ph type="sldNum" sz="quarter" idx="10"/>
          </p:nvPr>
        </p:nvSpPr>
        <p:spPr/>
        <p:txBody>
          <a:bodyPr/>
          <a:lstStyle/>
          <a:p>
            <a:fld id="{3F3D2122-9A60-734A-A422-71D797207E4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3D2122-9A60-734A-A422-71D797207E4D}"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8/12/16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8/12/16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8/12/16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8/12/16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8/12/16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8/12/16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accent4">
              <a:lumMod val="40000"/>
              <a:lumOff val="6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 baptism</a:t>
            </a:r>
            <a:endParaRPr lang="en-US" dirty="0"/>
          </a:p>
        </p:txBody>
      </p:sp>
      <p:sp>
        <p:nvSpPr>
          <p:cNvPr id="3" name="Subtitle 2"/>
          <p:cNvSpPr>
            <a:spLocks noGrp="1"/>
          </p:cNvSpPr>
          <p:nvPr>
            <p:ph type="subTitle" idx="1"/>
          </p:nvPr>
        </p:nvSpPr>
        <p:spPr/>
        <p:txBody>
          <a:bodyPr/>
          <a:lstStyle/>
          <a:p>
            <a:endParaRPr lang="en-US"/>
          </a:p>
        </p:txBody>
      </p:sp>
      <p:pic>
        <p:nvPicPr>
          <p:cNvPr id="5" name="Picture 4" descr="infant-baptism.jpg"/>
          <p:cNvPicPr>
            <a:picLocks noChangeAspect="1"/>
          </p:cNvPicPr>
          <p:nvPr/>
        </p:nvPicPr>
        <p:blipFill>
          <a:blip r:embed="rId3"/>
          <a:stretch>
            <a:fillRect/>
          </a:stretch>
        </p:blipFill>
        <p:spPr>
          <a:xfrm>
            <a:off x="0" y="0"/>
            <a:ext cx="9137650" cy="5715000"/>
          </a:xfrm>
          <a:prstGeom prst="rect">
            <a:avLst/>
          </a:prstGeom>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Genuine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 was baptized as an infant; however, I have recently found Christ and repented from my sinful ways. I know the importance of baptism and want to assure that I am in accordance with the Scriptures. There are many different views on this subject; however, I cannot seem to find anyone to answer me with scriptural evidence. I am wondering if I should be baptized again since I have the capacity now to know what I am being baptized for? Please advise.” </a:t>
            </a:r>
          </a:p>
          <a:p>
            <a:pPr lvl="1"/>
            <a:r>
              <a:rPr lang="en-US" dirty="0" smtClean="0"/>
              <a:t>Feb 9, 2011</a:t>
            </a:r>
            <a:endParaRPr lang="en-US" dirty="0"/>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&amp; Circumcision	</a:t>
            </a:r>
            <a:endParaRPr lang="en-US" dirty="0"/>
          </a:p>
        </p:txBody>
      </p:sp>
      <p:sp>
        <p:nvSpPr>
          <p:cNvPr id="3" name="Content Placeholder 2"/>
          <p:cNvSpPr>
            <a:spLocks noGrp="1"/>
          </p:cNvSpPr>
          <p:nvPr>
            <p:ph idx="1"/>
          </p:nvPr>
        </p:nvSpPr>
        <p:spPr>
          <a:xfrm>
            <a:off x="457200" y="1333500"/>
            <a:ext cx="8229600" cy="4084158"/>
          </a:xfrm>
        </p:spPr>
        <p:txBody>
          <a:bodyPr>
            <a:normAutofit fontScale="92500" lnSpcReduction="20000"/>
          </a:bodyPr>
          <a:lstStyle/>
          <a:p>
            <a:r>
              <a:rPr lang="en-US" b="1" u="sng" dirty="0" smtClean="0"/>
              <a:t>Key Text: </a:t>
            </a:r>
            <a:r>
              <a:rPr lang="en-US" dirty="0" smtClean="0"/>
              <a:t>Colossians 2:9-15</a:t>
            </a:r>
          </a:p>
          <a:p>
            <a:r>
              <a:rPr lang="en-US" dirty="0" smtClean="0"/>
              <a:t>Baptism Is Like Circumcision in Some Ways, But Not In Every Way.</a:t>
            </a:r>
          </a:p>
          <a:p>
            <a:pPr lvl="1"/>
            <a:r>
              <a:rPr lang="en-US" dirty="0" smtClean="0"/>
              <a:t>Baptism Is Not For Males Only.</a:t>
            </a:r>
          </a:p>
          <a:p>
            <a:pPr lvl="1"/>
            <a:r>
              <a:rPr lang="en-US" dirty="0" smtClean="0"/>
              <a:t>Baptism Is Not The Choice of The Parents.</a:t>
            </a:r>
          </a:p>
          <a:p>
            <a:pPr lvl="1"/>
            <a:r>
              <a:rPr lang="en-US" dirty="0" smtClean="0"/>
              <a:t>Baptism Is Not A Physical Mark of Distinction.</a:t>
            </a:r>
          </a:p>
          <a:p>
            <a:r>
              <a:rPr lang="en-US" b="1" u="sng" dirty="0" smtClean="0"/>
              <a:t>Looking Closer: </a:t>
            </a:r>
            <a:r>
              <a:rPr lang="en-US" dirty="0" smtClean="0"/>
              <a:t>Baptism Is Similar Because It Involves The Figurative Removal of The Flesh. We Must Remember Baptism Is More Than A Sign.</a:t>
            </a:r>
          </a:p>
          <a:p>
            <a:pPr lvl="1"/>
            <a:r>
              <a:rPr lang="en-US" dirty="0" smtClean="0"/>
              <a:t>1 Peter 3:21, Acts 2:38, Romans 6:3-7</a:t>
            </a:r>
          </a:p>
          <a:p>
            <a:endParaRPr lang="en-US"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&amp; Faith</a:t>
            </a:r>
            <a:endParaRPr lang="en-US" dirty="0"/>
          </a:p>
        </p:txBody>
      </p:sp>
      <p:sp>
        <p:nvSpPr>
          <p:cNvPr id="3" name="Content Placeholder 2"/>
          <p:cNvSpPr>
            <a:spLocks noGrp="1"/>
          </p:cNvSpPr>
          <p:nvPr>
            <p:ph idx="1"/>
          </p:nvPr>
        </p:nvSpPr>
        <p:spPr>
          <a:xfrm>
            <a:off x="457200" y="1333500"/>
            <a:ext cx="8229600" cy="4084158"/>
          </a:xfrm>
        </p:spPr>
        <p:txBody>
          <a:bodyPr>
            <a:normAutofit fontScale="85000" lnSpcReduction="20000"/>
          </a:bodyPr>
          <a:lstStyle/>
          <a:p>
            <a:r>
              <a:rPr lang="en-US" b="1" u="sng" dirty="0" smtClean="0"/>
              <a:t>Key Text: </a:t>
            </a:r>
            <a:r>
              <a:rPr lang="en-US" dirty="0" smtClean="0"/>
              <a:t>Romans 10:17</a:t>
            </a:r>
          </a:p>
          <a:p>
            <a:r>
              <a:rPr lang="en-US" dirty="0" smtClean="0"/>
              <a:t>Some Believe That Infants Can Have Faith.</a:t>
            </a:r>
          </a:p>
          <a:p>
            <a:pPr lvl="1"/>
            <a:r>
              <a:rPr lang="en-US" dirty="0" smtClean="0"/>
              <a:t>“Baptism through the Word creates the faith necessary to receive salvation for infants. Infants can </a:t>
            </a:r>
            <a:r>
              <a:rPr lang="en-US" dirty="0" smtClean="0"/>
              <a:t>have faith</a:t>
            </a:r>
            <a:r>
              <a:rPr lang="en-US" dirty="0" smtClean="0"/>
              <a:t>.</a:t>
            </a:r>
            <a:r>
              <a:rPr lang="en-US" dirty="0" smtClean="0"/>
              <a:t>”</a:t>
            </a:r>
            <a:br>
              <a:rPr lang="en-US" dirty="0" smtClean="0"/>
            </a:br>
            <a:r>
              <a:rPr lang="en-US" dirty="0" smtClean="0"/>
              <a:t>(</a:t>
            </a:r>
            <a:r>
              <a:rPr lang="en-US" dirty="0" smtClean="0"/>
              <a:t>Lutheran Church Missouri Synod)</a:t>
            </a:r>
          </a:p>
          <a:p>
            <a:pPr lvl="1"/>
            <a:r>
              <a:rPr lang="en-US" dirty="0" smtClean="0"/>
              <a:t>Mark 10:13-14  “</a:t>
            </a:r>
            <a:r>
              <a:rPr lang="en-US" dirty="0" err="1" smtClean="0"/>
              <a:t>paidia</a:t>
            </a:r>
            <a:r>
              <a:rPr lang="en-US" dirty="0" smtClean="0"/>
              <a:t>”</a:t>
            </a:r>
          </a:p>
          <a:p>
            <a:r>
              <a:rPr lang="en-US" b="1" u="sng" dirty="0" smtClean="0"/>
              <a:t>Looking Closer: </a:t>
            </a:r>
            <a:r>
              <a:rPr lang="en-US" dirty="0" smtClean="0"/>
              <a:t>Two Details Stand Out…</a:t>
            </a:r>
          </a:p>
          <a:p>
            <a:pPr lvl="1"/>
            <a:r>
              <a:rPr lang="en-US" dirty="0" smtClean="0"/>
              <a:t>1.)  Jesus Commends Being Child-Like, </a:t>
            </a:r>
            <a:br>
              <a:rPr lang="en-US" dirty="0" smtClean="0"/>
            </a:br>
            <a:r>
              <a:rPr lang="en-US" dirty="0" smtClean="0"/>
              <a:t>Not Simply Being A Child. </a:t>
            </a:r>
          </a:p>
          <a:p>
            <a:pPr lvl="1"/>
            <a:r>
              <a:rPr lang="en-US" dirty="0" smtClean="0"/>
              <a:t>2.)  This Greek Word Can Also Refer To </a:t>
            </a:r>
            <a:br>
              <a:rPr lang="en-US" dirty="0" smtClean="0"/>
            </a:br>
            <a:r>
              <a:rPr lang="en-US" dirty="0" smtClean="0"/>
              <a:t>Much Older Children, Such As Mark 5:39-42.</a:t>
            </a:r>
            <a:endParaRPr lang="en-US" dirty="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&amp; Households</a:t>
            </a:r>
            <a:endParaRPr lang="en-US" dirty="0"/>
          </a:p>
        </p:txBody>
      </p:sp>
      <p:sp>
        <p:nvSpPr>
          <p:cNvPr id="3" name="Content Placeholder 2"/>
          <p:cNvSpPr>
            <a:spLocks noGrp="1"/>
          </p:cNvSpPr>
          <p:nvPr>
            <p:ph idx="1"/>
          </p:nvPr>
        </p:nvSpPr>
        <p:spPr>
          <a:xfrm>
            <a:off x="457200" y="1333500"/>
            <a:ext cx="8229600" cy="4052721"/>
          </a:xfrm>
        </p:spPr>
        <p:txBody>
          <a:bodyPr>
            <a:normAutofit fontScale="92500" lnSpcReduction="20000"/>
          </a:bodyPr>
          <a:lstStyle/>
          <a:p>
            <a:r>
              <a:rPr lang="en-US" b="1" u="sng" dirty="0" smtClean="0"/>
              <a:t>Key Text: </a:t>
            </a:r>
            <a:r>
              <a:rPr lang="en-US" dirty="0" smtClean="0"/>
              <a:t>Acts 16:15, 31-34</a:t>
            </a:r>
          </a:p>
          <a:p>
            <a:pPr lvl="1"/>
            <a:r>
              <a:rPr lang="en-US" dirty="0" smtClean="0"/>
              <a:t>Acts 10:24,47-48, Acts 11:14</a:t>
            </a:r>
          </a:p>
          <a:p>
            <a:r>
              <a:rPr lang="en-US" dirty="0" smtClean="0"/>
              <a:t>Some Believe “Households” Demands Infants.</a:t>
            </a:r>
          </a:p>
          <a:p>
            <a:r>
              <a:rPr lang="en-US" dirty="0" smtClean="0"/>
              <a:t>Household Is Not A Precise Enough Term To Prove Infant Baptism.</a:t>
            </a:r>
          </a:p>
          <a:p>
            <a:pPr lvl="1"/>
            <a:r>
              <a:rPr lang="en-US" dirty="0" smtClean="0"/>
              <a:t>Household Can Refer To Servants (Matthew 24:45, Philippians 4:22)</a:t>
            </a:r>
          </a:p>
          <a:p>
            <a:r>
              <a:rPr lang="en-US" b="1" u="sng" dirty="0" smtClean="0"/>
              <a:t>Looking Closer: </a:t>
            </a:r>
            <a:r>
              <a:rPr lang="en-US" dirty="0" smtClean="0"/>
              <a:t>The Children of Christians Are Led To God Through Teaching &amp; Training, Not A Well-Meaning Ceremony. (2 Timothy 1:5)</a:t>
            </a:r>
            <a:endParaRPr lang="en-US"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Baptism &amp; Inherited Sin</a:t>
            </a:r>
            <a:endParaRPr lang="en-US" dirty="0"/>
          </a:p>
        </p:txBody>
      </p:sp>
      <p:sp>
        <p:nvSpPr>
          <p:cNvPr id="3" name="Content Placeholder 2"/>
          <p:cNvSpPr>
            <a:spLocks noGrp="1"/>
          </p:cNvSpPr>
          <p:nvPr>
            <p:ph idx="1"/>
          </p:nvPr>
        </p:nvSpPr>
        <p:spPr/>
        <p:txBody>
          <a:bodyPr/>
          <a:lstStyle/>
          <a:p>
            <a:r>
              <a:rPr lang="en-US" b="1" u="sng" dirty="0" smtClean="0"/>
              <a:t>Key Text: </a:t>
            </a:r>
            <a:r>
              <a:rPr lang="en-US" dirty="0" smtClean="0"/>
              <a:t>Romans 5:12-14</a:t>
            </a:r>
          </a:p>
          <a:p>
            <a:r>
              <a:rPr lang="en-US" dirty="0" smtClean="0"/>
              <a:t>Some Believe Infants Must Be Baptized Because of Adam’s Original Sin.</a:t>
            </a:r>
          </a:p>
          <a:p>
            <a:r>
              <a:rPr lang="en-US" dirty="0" smtClean="0"/>
              <a:t>Romans 5:12 Teaches That “All Sinned”, Not That All </a:t>
            </a:r>
            <a:r>
              <a:rPr lang="en-US" u="sng" dirty="0" smtClean="0"/>
              <a:t>Inherited</a:t>
            </a:r>
            <a:r>
              <a:rPr lang="en-US" dirty="0" smtClean="0"/>
              <a:t> Sin. We Are Guilty of The Sins We Commit, Not Our Ancestors.</a:t>
            </a:r>
          </a:p>
          <a:p>
            <a:pPr lvl="1"/>
            <a:r>
              <a:rPr lang="en-US" dirty="0" smtClean="0"/>
              <a:t>Ezekiel 18:20</a:t>
            </a:r>
            <a:endParaRPr lang="en-US"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I Be Baptized Now?</a:t>
            </a:r>
            <a:br>
              <a:rPr lang="en-US" dirty="0" smtClean="0"/>
            </a:br>
            <a:r>
              <a:rPr lang="en-US" dirty="0" smtClean="0"/>
              <a:t>Acts 19:1-5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Did you have faith based upon hearing the word of God? (Acts 16:31)</a:t>
            </a:r>
          </a:p>
          <a:p>
            <a:r>
              <a:rPr lang="en-US" dirty="0" smtClean="0"/>
              <a:t>Did you make a conscious choice to turn away from sin and to follow Jesus? (Acts 2:38)</a:t>
            </a:r>
          </a:p>
          <a:p>
            <a:r>
              <a:rPr lang="en-US" dirty="0" smtClean="0"/>
              <a:t>Did you openly confess Jesus Christ?</a:t>
            </a:r>
            <a:br>
              <a:rPr lang="en-US" dirty="0" smtClean="0"/>
            </a:br>
            <a:r>
              <a:rPr lang="en-US" dirty="0" smtClean="0"/>
              <a:t>(Romans 10:8-10)</a:t>
            </a:r>
          </a:p>
          <a:p>
            <a:r>
              <a:rPr lang="en-US" dirty="0" smtClean="0"/>
              <a:t>Were you fully immersed for the forgiveness of your sins? (Acts 22:16)</a:t>
            </a:r>
            <a:endParaRPr lang="en-US" dirty="0"/>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Infant baptism</a:t>
            </a:r>
            <a:endParaRPr lang="en-US" dirty="0"/>
          </a:p>
        </p:txBody>
      </p:sp>
      <p:sp>
        <p:nvSpPr>
          <p:cNvPr id="3" name="Subtitle 2"/>
          <p:cNvSpPr>
            <a:spLocks noGrp="1"/>
          </p:cNvSpPr>
          <p:nvPr>
            <p:ph type="subTitle" idx="1"/>
          </p:nvPr>
        </p:nvSpPr>
        <p:spPr/>
        <p:txBody>
          <a:bodyPr/>
          <a:lstStyle/>
          <a:p>
            <a:endParaRPr lang="en-US"/>
          </a:p>
        </p:txBody>
      </p:sp>
      <p:pic>
        <p:nvPicPr>
          <p:cNvPr id="5" name="Picture 4" descr="infant-baptism.jpg"/>
          <p:cNvPicPr>
            <a:picLocks noChangeAspect="1"/>
          </p:cNvPicPr>
          <p:nvPr/>
        </p:nvPicPr>
        <p:blipFill>
          <a:blip r:embed="rId3"/>
          <a:stretch>
            <a:fillRect/>
          </a:stretch>
        </p:blipFill>
        <p:spPr>
          <a:xfrm>
            <a:off x="0" y="0"/>
            <a:ext cx="9137650" cy="5715000"/>
          </a:xfrm>
          <a:prstGeom prst="rect">
            <a:avLst/>
          </a:prstGeom>
        </p:spPr>
      </p:pic>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455</TotalTime>
  <Words>2231</Words>
  <Application>Microsoft Macintosh PowerPoint</Application>
  <PresentationFormat>On-screen Show (16:10)</PresentationFormat>
  <Paragraphs>133</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Infant baptism</vt:lpstr>
      <vt:lpstr>Genuine Questions…</vt:lpstr>
      <vt:lpstr>Baptism &amp; Circumcision </vt:lpstr>
      <vt:lpstr>Baptism &amp; Faith</vt:lpstr>
      <vt:lpstr>Baptism &amp; Households</vt:lpstr>
      <vt:lpstr>Baptism &amp; Inherited Sin</vt:lpstr>
      <vt:lpstr>Should I Be Baptized Now? Acts 19:1-5</vt:lpstr>
      <vt:lpstr>Infant baptism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baptism</dc:title>
  <dc:creator>Phillip Shumake</dc:creator>
  <cp:lastModifiedBy>Phillip Shumake</cp:lastModifiedBy>
  <cp:revision>49</cp:revision>
  <cp:lastPrinted>2016-08-12T18:52:08Z</cp:lastPrinted>
  <dcterms:created xsi:type="dcterms:W3CDTF">2016-08-12T17:48:43Z</dcterms:created>
  <dcterms:modified xsi:type="dcterms:W3CDTF">2016-08-12T18:52:29Z</dcterms:modified>
</cp:coreProperties>
</file>