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014" y="-90"/>
      </p:cViewPr>
      <p:guideLst>
        <p:guide orient="horz" pos="180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848600" cy="1606021"/>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2921000"/>
            <a:ext cx="6400800" cy="14605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CC9E7F1-E532-4650-B5D6-6908C5094CE4}" type="datetimeFigureOut">
              <a:rPr lang="en-US" smtClean="0"/>
              <a:t>7/16/2016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60744-48C9-4909-AD5E-0A7877EB4E2F}" type="slidenum">
              <a:rPr lang="en-US" smtClean="0"/>
              <a:t>‹#›</a:t>
            </a:fld>
            <a:endParaRPr lang="en-US"/>
          </a:p>
        </p:txBody>
      </p:sp>
      <p:cxnSp>
        <p:nvCxnSpPr>
          <p:cNvPr id="8" name="Straight Connector 7"/>
          <p:cNvCxnSpPr/>
          <p:nvPr/>
        </p:nvCxnSpPr>
        <p:spPr>
          <a:xfrm>
            <a:off x="685800" y="2832100"/>
            <a:ext cx="7848600" cy="1323"/>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C9E7F1-E532-4650-B5D6-6908C5094CE4}" type="datetimeFigureOut">
              <a:rPr lang="en-US" smtClean="0"/>
              <a:t>7/16/2016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60744-48C9-4909-AD5E-0A7877EB4E2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08000"/>
            <a:ext cx="2057400" cy="48895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508000"/>
            <a:ext cx="6019800" cy="4889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C9E7F1-E532-4650-B5D6-6908C5094CE4}" type="datetimeFigureOut">
              <a:rPr lang="en-US" smtClean="0"/>
              <a:t>7/16/2016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60744-48C9-4909-AD5E-0A7877EB4E2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C9E7F1-E532-4650-B5D6-6908C5094CE4}" type="datetimeFigureOut">
              <a:rPr lang="en-US" smtClean="0"/>
              <a:t>7/16/2016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60744-48C9-4909-AD5E-0A7877EB4E2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1968500"/>
            <a:ext cx="7772400" cy="1833563"/>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5720"/>
            <a:ext cx="7772400" cy="1250156"/>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C9E7F1-E532-4650-B5D6-6908C5094CE4}" type="datetimeFigureOut">
              <a:rPr lang="en-US" smtClean="0"/>
              <a:t>7/16/2016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60744-48C9-4909-AD5E-0A7877EB4E2F}" type="slidenum">
              <a:rPr lang="en-US" smtClean="0"/>
              <a:t>‹#›</a:t>
            </a:fld>
            <a:endParaRPr lang="en-US"/>
          </a:p>
        </p:txBody>
      </p:sp>
      <p:cxnSp>
        <p:nvCxnSpPr>
          <p:cNvPr id="7" name="Straight Connector 6"/>
          <p:cNvCxnSpPr/>
          <p:nvPr/>
        </p:nvCxnSpPr>
        <p:spPr>
          <a:xfrm>
            <a:off x="731520" y="3832860"/>
            <a:ext cx="7848600" cy="1323"/>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94460"/>
            <a:ext cx="4038600" cy="39319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394460"/>
            <a:ext cx="4038600" cy="39319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CC9E7F1-E532-4650-B5D6-6908C5094CE4}" type="datetimeFigureOut">
              <a:rPr lang="en-US" smtClean="0"/>
              <a:t>7/16/2016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B60744-48C9-4909-AD5E-0A7877EB4E2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397000"/>
            <a:ext cx="3931920" cy="533135"/>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032000"/>
            <a:ext cx="3931920"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397000"/>
            <a:ext cx="3931920" cy="533135"/>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032000"/>
            <a:ext cx="3931920"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CC9E7F1-E532-4650-B5D6-6908C5094CE4}" type="datetimeFigureOut">
              <a:rPr lang="en-US" smtClean="0"/>
              <a:t>7/16/2016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B60744-48C9-4909-AD5E-0A7877EB4E2F}" type="slidenum">
              <a:rPr lang="en-US" smtClean="0"/>
              <a:t>‹#›</a:t>
            </a:fld>
            <a:endParaRPr lang="en-US"/>
          </a:p>
        </p:txBody>
      </p:sp>
      <p:cxnSp>
        <p:nvCxnSpPr>
          <p:cNvPr id="11" name="Straight Connector 10"/>
          <p:cNvCxnSpPr/>
          <p:nvPr/>
        </p:nvCxnSpPr>
        <p:spPr>
          <a:xfrm rot="5400000">
            <a:off x="2610247" y="3371453"/>
            <a:ext cx="392430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C9E7F1-E532-4650-B5D6-6908C5094CE4}" type="datetimeFigureOut">
              <a:rPr lang="en-US" smtClean="0"/>
              <a:t>7/16/2016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B60744-48C9-4909-AD5E-0A7877EB4E2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C9E7F1-E532-4650-B5D6-6908C5094CE4}" type="datetimeFigureOut">
              <a:rPr lang="en-US" smtClean="0"/>
              <a:t>7/16/2016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B60744-48C9-4909-AD5E-0A7877EB4E2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60067"/>
            <a:ext cx="2139696" cy="1051560"/>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660067"/>
            <a:ext cx="5715000" cy="4648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775460"/>
            <a:ext cx="2139696" cy="35363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C9E7F1-E532-4650-B5D6-6908C5094CE4}" type="datetimeFigureOut">
              <a:rPr lang="en-US" smtClean="0"/>
              <a:t>7/16/2016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B60744-48C9-4909-AD5E-0A7877EB4E2F}" type="slidenum">
              <a:rPr lang="en-US" smtClean="0"/>
              <a:t>‹#›</a:t>
            </a:fld>
            <a:endParaRPr lang="en-US"/>
          </a:p>
        </p:txBody>
      </p:sp>
      <p:cxnSp>
        <p:nvCxnSpPr>
          <p:cNvPr id="9" name="Straight Connector 8"/>
          <p:cNvCxnSpPr/>
          <p:nvPr/>
        </p:nvCxnSpPr>
        <p:spPr>
          <a:xfrm rot="5400000">
            <a:off x="451704" y="2983373"/>
            <a:ext cx="46482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60400"/>
            <a:ext cx="2142680" cy="105410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698501"/>
            <a:ext cx="5904390" cy="4583713"/>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1778000"/>
            <a:ext cx="2139696" cy="35356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C9E7F1-E532-4650-B5D6-6908C5094CE4}" type="datetimeFigureOut">
              <a:rPr lang="en-US" smtClean="0"/>
              <a:t>7/16/2016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B60744-48C9-4909-AD5E-0A7877EB4E2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183988"/>
            <a:ext cx="9144000" cy="1905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444500"/>
            <a:ext cx="8229600" cy="8255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333500"/>
            <a:ext cx="8229600" cy="4064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0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5240"/>
            <a:ext cx="2895600" cy="274320"/>
          </a:xfrm>
          <a:prstGeom prst="rect">
            <a:avLst/>
          </a:prstGeom>
        </p:spPr>
        <p:txBody>
          <a:bodyPr vert="horz" lIns="91440" tIns="45720" rIns="91440" bIns="45720" rtlCol="0" anchor="ctr"/>
          <a:lstStyle>
            <a:lvl1pPr algn="l">
              <a:defRPr sz="1200">
                <a:solidFill>
                  <a:srgbClr val="FFFFFF"/>
                </a:solidFill>
              </a:defRPr>
            </a:lvl1pPr>
          </a:lstStyle>
          <a:p>
            <a:fld id="{1CC9E7F1-E532-4650-B5D6-6908C5094CE4}" type="datetimeFigureOut">
              <a:rPr lang="en-US" smtClean="0"/>
              <a:t>7/16/2016</a:t>
            </a:fld>
            <a:endParaRPr lang="en-US"/>
          </a:p>
        </p:txBody>
      </p:sp>
      <p:sp>
        <p:nvSpPr>
          <p:cNvPr id="5" name="Footer Placeholder 4"/>
          <p:cNvSpPr>
            <a:spLocks noGrp="1"/>
          </p:cNvSpPr>
          <p:nvPr>
            <p:ph type="ftr" sz="quarter" idx="3"/>
          </p:nvPr>
        </p:nvSpPr>
        <p:spPr>
          <a:xfrm>
            <a:off x="3429000" y="15240"/>
            <a:ext cx="4114800" cy="274320"/>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5240"/>
            <a:ext cx="1066800" cy="274320"/>
          </a:xfrm>
          <a:prstGeom prst="rect">
            <a:avLst/>
          </a:prstGeom>
        </p:spPr>
        <p:txBody>
          <a:bodyPr vert="horz" lIns="91440" tIns="45720" rIns="91440" bIns="45720" rtlCol="0" anchor="ctr"/>
          <a:lstStyle>
            <a:lvl1pPr algn="l">
              <a:defRPr sz="1400" b="1">
                <a:solidFill>
                  <a:srgbClr val="FFFFFF"/>
                </a:solidFill>
              </a:defRPr>
            </a:lvl1pPr>
          </a:lstStyle>
          <a:p>
            <a:fld id="{2CB60744-48C9-4909-AD5E-0A7877EB4E2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Christlike</a:t>
            </a:r>
            <a:r>
              <a:rPr lang="en-US" dirty="0"/>
              <a:t> </a:t>
            </a:r>
            <a:r>
              <a:rPr lang="en-US" dirty="0" smtClean="0"/>
              <a:t>Conversations</a:t>
            </a:r>
            <a:endParaRPr lang="en-US" dirty="0"/>
          </a:p>
        </p:txBody>
      </p:sp>
      <p:sp>
        <p:nvSpPr>
          <p:cNvPr id="3" name="Subtitle 2"/>
          <p:cNvSpPr>
            <a:spLocks noGrp="1"/>
          </p:cNvSpPr>
          <p:nvPr>
            <p:ph type="subTitle" idx="1"/>
          </p:nvPr>
        </p:nvSpPr>
        <p:spPr>
          <a:xfrm>
            <a:off x="685800" y="2921000"/>
            <a:ext cx="7772400" cy="1460500"/>
          </a:xfrm>
        </p:spPr>
        <p:txBody>
          <a:bodyPr/>
          <a:lstStyle/>
          <a:p>
            <a:r>
              <a:rPr lang="en-US" dirty="0"/>
              <a:t>Living as Ambassadors for Christ in the 21</a:t>
            </a:r>
            <a:r>
              <a:rPr lang="en-US" baseline="30000" dirty="0"/>
              <a:t>st</a:t>
            </a:r>
            <a:r>
              <a:rPr lang="en-US" dirty="0"/>
              <a:t> </a:t>
            </a:r>
            <a:r>
              <a:rPr lang="en-US" dirty="0" smtClean="0"/>
              <a:t>Century</a:t>
            </a:r>
          </a:p>
          <a:p>
            <a:endParaRPr lang="en-US" dirty="0"/>
          </a:p>
        </p:txBody>
      </p:sp>
    </p:spTree>
    <p:extLst>
      <p:ext uri="{BB962C8B-B14F-4D97-AF65-F5344CB8AC3E}">
        <p14:creationId xmlns:p14="http://schemas.microsoft.com/office/powerpoint/2010/main" val="3529275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 Class</a:t>
            </a:r>
            <a:endParaRPr lang="en-US" dirty="0"/>
          </a:p>
        </p:txBody>
      </p:sp>
      <p:sp>
        <p:nvSpPr>
          <p:cNvPr id="3" name="Content Placeholder 2"/>
          <p:cNvSpPr>
            <a:spLocks noGrp="1"/>
          </p:cNvSpPr>
          <p:nvPr>
            <p:ph idx="1"/>
          </p:nvPr>
        </p:nvSpPr>
        <p:spPr/>
        <p:txBody>
          <a:bodyPr>
            <a:normAutofit/>
          </a:bodyPr>
          <a:lstStyle/>
          <a:p>
            <a:r>
              <a:rPr lang="en-US" sz="2800" dirty="0" smtClean="0"/>
              <a:t>Class Schedule</a:t>
            </a:r>
          </a:p>
          <a:p>
            <a:r>
              <a:rPr lang="en-US" sz="2800" dirty="0" smtClean="0"/>
              <a:t>Instructions to Teach God’s Word</a:t>
            </a:r>
          </a:p>
          <a:p>
            <a:r>
              <a:rPr lang="en-US" sz="2800" dirty="0" smtClean="0"/>
              <a:t>What Can We Learn From Studying Christ’s Interactions in Teaching?</a:t>
            </a:r>
          </a:p>
          <a:p>
            <a:r>
              <a:rPr lang="en-US" sz="2800" dirty="0" smtClean="0"/>
              <a:t>How do We Hope to Change From This Study (Goals)?</a:t>
            </a:r>
          </a:p>
          <a:p>
            <a:r>
              <a:rPr lang="en-US" sz="2800" dirty="0" smtClean="0"/>
              <a:t>What Is Christ’s, and our, Main Focus in Teaching the Lost?</a:t>
            </a:r>
          </a:p>
          <a:p>
            <a:endParaRPr lang="en-US" sz="2800" dirty="0"/>
          </a:p>
        </p:txBody>
      </p:sp>
    </p:spTree>
    <p:extLst>
      <p:ext uri="{BB962C8B-B14F-4D97-AF65-F5344CB8AC3E}">
        <p14:creationId xmlns:p14="http://schemas.microsoft.com/office/powerpoint/2010/main" val="3246540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Schedule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81351548"/>
              </p:ext>
            </p:extLst>
          </p:nvPr>
        </p:nvGraphicFramePr>
        <p:xfrm>
          <a:off x="1066801" y="1206501"/>
          <a:ext cx="6857999" cy="4127496"/>
        </p:xfrm>
        <a:graphic>
          <a:graphicData uri="http://schemas.openxmlformats.org/drawingml/2006/table">
            <a:tbl>
              <a:tblPr firstRow="1" firstCol="1" bandRow="1">
                <a:tableStyleId>{5C22544A-7EE6-4342-B048-85BDC9FD1C3A}</a:tableStyleId>
              </a:tblPr>
              <a:tblGrid>
                <a:gridCol w="920151"/>
                <a:gridCol w="1581509"/>
                <a:gridCol w="3464943"/>
                <a:gridCol w="891396"/>
              </a:tblGrid>
              <a:tr h="186966">
                <a:tc>
                  <a:txBody>
                    <a:bodyPr/>
                    <a:lstStyle/>
                    <a:p>
                      <a:pPr marL="0" marR="0" algn="ctr">
                        <a:lnSpc>
                          <a:spcPct val="115000"/>
                        </a:lnSpc>
                        <a:spcBef>
                          <a:spcPts val="0"/>
                        </a:spcBef>
                        <a:spcAft>
                          <a:spcPts val="0"/>
                        </a:spcAft>
                      </a:pPr>
                      <a:r>
                        <a:rPr lang="en-US" sz="1000">
                          <a:effectLst/>
                        </a:rPr>
                        <a:t>Class</a:t>
                      </a:r>
                      <a:endParaRPr lang="en-US" sz="9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000">
                          <a:effectLst/>
                        </a:rPr>
                        <a:t>Text</a:t>
                      </a:r>
                      <a:endParaRPr lang="en-US" sz="9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000">
                          <a:effectLst/>
                        </a:rPr>
                        <a:t>Topic</a:t>
                      </a:r>
                      <a:endParaRPr lang="en-US" sz="9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000">
                          <a:effectLst/>
                        </a:rPr>
                        <a:t>Teacher</a:t>
                      </a:r>
                      <a:endParaRPr lang="en-US" sz="900">
                        <a:effectLst/>
                        <a:latin typeface="Calibri"/>
                        <a:ea typeface="Calibri"/>
                        <a:cs typeface="Times New Roman"/>
                      </a:endParaRPr>
                    </a:p>
                  </a:txBody>
                  <a:tcPr marL="68580" marR="68580" marT="0" marB="0" anchor="b"/>
                </a:tc>
              </a:tr>
              <a:tr h="281328">
                <a:tc>
                  <a:txBody>
                    <a:bodyPr/>
                    <a:lstStyle/>
                    <a:p>
                      <a:pPr marL="0" marR="0" algn="ctr">
                        <a:lnSpc>
                          <a:spcPct val="115000"/>
                        </a:lnSpc>
                        <a:spcBef>
                          <a:spcPts val="0"/>
                        </a:spcBef>
                        <a:spcAft>
                          <a:spcPts val="0"/>
                        </a:spcAft>
                      </a:pPr>
                      <a:r>
                        <a:rPr lang="en-US" sz="1000">
                          <a:effectLst/>
                        </a:rPr>
                        <a:t>#1</a:t>
                      </a:r>
                      <a:endParaRPr lang="en-US" sz="9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000">
                          <a:effectLst/>
                        </a:rPr>
                        <a:t>Various</a:t>
                      </a:r>
                      <a:endParaRPr lang="en-US" sz="9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000">
                          <a:effectLst/>
                        </a:rPr>
                        <a:t>Introduction</a:t>
                      </a:r>
                      <a:endParaRPr lang="en-US" sz="9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000">
                          <a:effectLst/>
                        </a:rPr>
                        <a:t>RYAN</a:t>
                      </a:r>
                      <a:endParaRPr lang="en-US" sz="900">
                        <a:effectLst/>
                        <a:latin typeface="Calibri"/>
                        <a:ea typeface="Calibri"/>
                        <a:cs typeface="Times New Roman"/>
                      </a:endParaRPr>
                    </a:p>
                  </a:txBody>
                  <a:tcPr marL="68580" marR="68580" marT="0" marB="0" anchor="b"/>
                </a:tc>
              </a:tr>
              <a:tr h="281328">
                <a:tc>
                  <a:txBody>
                    <a:bodyPr/>
                    <a:lstStyle/>
                    <a:p>
                      <a:pPr marL="0" marR="0" algn="ctr">
                        <a:lnSpc>
                          <a:spcPct val="115000"/>
                        </a:lnSpc>
                        <a:spcBef>
                          <a:spcPts val="0"/>
                        </a:spcBef>
                        <a:spcAft>
                          <a:spcPts val="0"/>
                        </a:spcAft>
                      </a:pPr>
                      <a:r>
                        <a:rPr lang="en-US" sz="1000">
                          <a:effectLst/>
                        </a:rPr>
                        <a:t>#2</a:t>
                      </a:r>
                      <a:endParaRPr lang="en-US" sz="9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000">
                          <a:effectLst/>
                        </a:rPr>
                        <a:t>Various</a:t>
                      </a:r>
                      <a:endParaRPr lang="en-US" sz="9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000">
                          <a:effectLst/>
                        </a:rPr>
                        <a:t>Jesus and the Crowd</a:t>
                      </a:r>
                      <a:endParaRPr lang="en-US" sz="9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000">
                          <a:effectLst/>
                        </a:rPr>
                        <a:t>RYAN</a:t>
                      </a:r>
                      <a:endParaRPr lang="en-US" sz="900">
                        <a:effectLst/>
                        <a:latin typeface="Calibri"/>
                        <a:ea typeface="Calibri"/>
                        <a:cs typeface="Times New Roman"/>
                      </a:endParaRPr>
                    </a:p>
                  </a:txBody>
                  <a:tcPr marL="68580" marR="68580" marT="0" marB="0" anchor="b"/>
                </a:tc>
              </a:tr>
              <a:tr h="281328">
                <a:tc>
                  <a:txBody>
                    <a:bodyPr/>
                    <a:lstStyle/>
                    <a:p>
                      <a:pPr marL="0" marR="0" algn="ctr">
                        <a:lnSpc>
                          <a:spcPct val="115000"/>
                        </a:lnSpc>
                        <a:spcBef>
                          <a:spcPts val="0"/>
                        </a:spcBef>
                        <a:spcAft>
                          <a:spcPts val="0"/>
                        </a:spcAft>
                      </a:pPr>
                      <a:r>
                        <a:rPr lang="en-US" sz="1000">
                          <a:effectLst/>
                        </a:rPr>
                        <a:t>#3</a:t>
                      </a:r>
                      <a:endParaRPr lang="en-US" sz="9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000">
                          <a:effectLst/>
                        </a:rPr>
                        <a:t>Various</a:t>
                      </a:r>
                      <a:endParaRPr lang="en-US" sz="9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000">
                          <a:effectLst/>
                        </a:rPr>
                        <a:t>Jesus and the Outsiders</a:t>
                      </a:r>
                      <a:endParaRPr lang="en-US" sz="9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000">
                          <a:effectLst/>
                        </a:rPr>
                        <a:t>BEN</a:t>
                      </a:r>
                      <a:endParaRPr lang="en-US" sz="900">
                        <a:effectLst/>
                        <a:latin typeface="Calibri"/>
                        <a:ea typeface="Calibri"/>
                        <a:cs typeface="Times New Roman"/>
                      </a:endParaRPr>
                    </a:p>
                  </a:txBody>
                  <a:tcPr marL="68580" marR="68580" marT="0" marB="0" anchor="b"/>
                </a:tc>
              </a:tr>
              <a:tr h="281328">
                <a:tc>
                  <a:txBody>
                    <a:bodyPr/>
                    <a:lstStyle/>
                    <a:p>
                      <a:pPr marL="0" marR="0" algn="ctr">
                        <a:lnSpc>
                          <a:spcPct val="115000"/>
                        </a:lnSpc>
                        <a:spcBef>
                          <a:spcPts val="0"/>
                        </a:spcBef>
                        <a:spcAft>
                          <a:spcPts val="0"/>
                        </a:spcAft>
                      </a:pPr>
                      <a:r>
                        <a:rPr lang="en-US" sz="1000">
                          <a:effectLst/>
                        </a:rPr>
                        <a:t>#4</a:t>
                      </a:r>
                      <a:endParaRPr lang="en-US" sz="9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000">
                          <a:effectLst/>
                        </a:rPr>
                        <a:t>John 4:1-26</a:t>
                      </a:r>
                      <a:endParaRPr lang="en-US" sz="9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000">
                          <a:effectLst/>
                        </a:rPr>
                        <a:t>Samaritan Woman:  Jesus and the Thirsty</a:t>
                      </a:r>
                      <a:endParaRPr lang="en-US" sz="9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000">
                          <a:effectLst/>
                        </a:rPr>
                        <a:t>BEN</a:t>
                      </a:r>
                      <a:endParaRPr lang="en-US" sz="900">
                        <a:effectLst/>
                        <a:latin typeface="Calibri"/>
                        <a:ea typeface="Calibri"/>
                        <a:cs typeface="Times New Roman"/>
                      </a:endParaRPr>
                    </a:p>
                  </a:txBody>
                  <a:tcPr marL="68580" marR="68580" marT="0" marB="0" anchor="b"/>
                </a:tc>
              </a:tr>
              <a:tr h="375750">
                <a:tc>
                  <a:txBody>
                    <a:bodyPr/>
                    <a:lstStyle/>
                    <a:p>
                      <a:pPr marL="0" marR="0" algn="ctr">
                        <a:lnSpc>
                          <a:spcPct val="115000"/>
                        </a:lnSpc>
                        <a:spcBef>
                          <a:spcPts val="0"/>
                        </a:spcBef>
                        <a:spcAft>
                          <a:spcPts val="0"/>
                        </a:spcAft>
                      </a:pPr>
                      <a:r>
                        <a:rPr lang="en-US" sz="1000">
                          <a:effectLst/>
                        </a:rPr>
                        <a:t>#5</a:t>
                      </a:r>
                      <a:endParaRPr lang="en-US" sz="9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000">
                          <a:effectLst/>
                        </a:rPr>
                        <a:t>John 4:1-26</a:t>
                      </a:r>
                      <a:endParaRPr lang="en-US" sz="9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000">
                          <a:effectLst/>
                        </a:rPr>
                        <a:t>Samaritan Woman:  Jesus and the Thirsty Cont.</a:t>
                      </a:r>
                      <a:endParaRPr lang="en-US" sz="9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000">
                          <a:effectLst/>
                        </a:rPr>
                        <a:t>BEN</a:t>
                      </a:r>
                      <a:endParaRPr lang="en-US" sz="900">
                        <a:effectLst/>
                        <a:latin typeface="Calibri"/>
                        <a:ea typeface="Calibri"/>
                        <a:cs typeface="Times New Roman"/>
                      </a:endParaRPr>
                    </a:p>
                  </a:txBody>
                  <a:tcPr marL="68580" marR="68580" marT="0" marB="0" anchor="b"/>
                </a:tc>
              </a:tr>
              <a:tr h="281328">
                <a:tc>
                  <a:txBody>
                    <a:bodyPr/>
                    <a:lstStyle/>
                    <a:p>
                      <a:pPr marL="0" marR="0" algn="ctr">
                        <a:lnSpc>
                          <a:spcPct val="115000"/>
                        </a:lnSpc>
                        <a:spcBef>
                          <a:spcPts val="0"/>
                        </a:spcBef>
                        <a:spcAft>
                          <a:spcPts val="0"/>
                        </a:spcAft>
                      </a:pPr>
                      <a:r>
                        <a:rPr lang="en-US" sz="1000">
                          <a:effectLst/>
                        </a:rPr>
                        <a:t>#6</a:t>
                      </a:r>
                      <a:endParaRPr lang="en-US" sz="9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000">
                          <a:effectLst/>
                        </a:rPr>
                        <a:t>Mark 5:1-20</a:t>
                      </a:r>
                      <a:endParaRPr lang="en-US" sz="9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000">
                          <a:effectLst/>
                        </a:rPr>
                        <a:t>Demoniac:  Jesus and the Messed Up</a:t>
                      </a:r>
                      <a:endParaRPr lang="en-US" sz="9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000">
                          <a:effectLst/>
                        </a:rPr>
                        <a:t>RYAN</a:t>
                      </a:r>
                      <a:endParaRPr lang="en-US" sz="900">
                        <a:effectLst/>
                        <a:latin typeface="Calibri"/>
                        <a:ea typeface="Calibri"/>
                        <a:cs typeface="Times New Roman"/>
                      </a:endParaRPr>
                    </a:p>
                  </a:txBody>
                  <a:tcPr marL="68580" marR="68580" marT="0" marB="0" anchor="b"/>
                </a:tc>
              </a:tr>
              <a:tr h="375750">
                <a:tc>
                  <a:txBody>
                    <a:bodyPr/>
                    <a:lstStyle/>
                    <a:p>
                      <a:pPr marL="0" marR="0" algn="ctr">
                        <a:lnSpc>
                          <a:spcPct val="115000"/>
                        </a:lnSpc>
                        <a:spcBef>
                          <a:spcPts val="0"/>
                        </a:spcBef>
                        <a:spcAft>
                          <a:spcPts val="0"/>
                        </a:spcAft>
                      </a:pPr>
                      <a:r>
                        <a:rPr lang="en-US" sz="1000">
                          <a:effectLst/>
                        </a:rPr>
                        <a:t>#7</a:t>
                      </a:r>
                      <a:endParaRPr lang="en-US" sz="9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000">
                          <a:effectLst/>
                        </a:rPr>
                        <a:t>Matthew 19:16-25</a:t>
                      </a:r>
                      <a:endParaRPr lang="en-US" sz="9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000">
                          <a:effectLst/>
                        </a:rPr>
                        <a:t>Rich Young Ruler: Jesus and the Really Good</a:t>
                      </a:r>
                      <a:endParaRPr lang="en-US" sz="9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000">
                          <a:effectLst/>
                        </a:rPr>
                        <a:t>RYAN</a:t>
                      </a:r>
                      <a:endParaRPr lang="en-US" sz="900">
                        <a:effectLst/>
                        <a:latin typeface="Calibri"/>
                        <a:ea typeface="Calibri"/>
                        <a:cs typeface="Times New Roman"/>
                      </a:endParaRPr>
                    </a:p>
                  </a:txBody>
                  <a:tcPr marL="68580" marR="68580" marT="0" marB="0" anchor="b"/>
                </a:tc>
              </a:tr>
              <a:tr h="281328">
                <a:tc>
                  <a:txBody>
                    <a:bodyPr/>
                    <a:lstStyle/>
                    <a:p>
                      <a:pPr marL="0" marR="0" algn="ctr">
                        <a:lnSpc>
                          <a:spcPct val="115000"/>
                        </a:lnSpc>
                        <a:spcBef>
                          <a:spcPts val="0"/>
                        </a:spcBef>
                        <a:spcAft>
                          <a:spcPts val="0"/>
                        </a:spcAft>
                      </a:pPr>
                      <a:r>
                        <a:rPr lang="en-US" sz="1000">
                          <a:effectLst/>
                        </a:rPr>
                        <a:t>#8</a:t>
                      </a:r>
                      <a:endParaRPr lang="en-US" sz="9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000">
                          <a:effectLst/>
                        </a:rPr>
                        <a:t>Mark 2:1-13</a:t>
                      </a:r>
                      <a:endParaRPr lang="en-US" sz="9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000">
                          <a:effectLst/>
                        </a:rPr>
                        <a:t>Paralyzed Man:  Jesus and the Determined</a:t>
                      </a:r>
                      <a:endParaRPr lang="en-US" sz="9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000">
                          <a:effectLst/>
                        </a:rPr>
                        <a:t>RYAN</a:t>
                      </a:r>
                      <a:endParaRPr lang="en-US" sz="900">
                        <a:effectLst/>
                        <a:latin typeface="Calibri"/>
                        <a:ea typeface="Calibri"/>
                        <a:cs typeface="Times New Roman"/>
                      </a:endParaRPr>
                    </a:p>
                  </a:txBody>
                  <a:tcPr marL="68580" marR="68580" marT="0" marB="0" anchor="b"/>
                </a:tc>
              </a:tr>
              <a:tr h="375750">
                <a:tc>
                  <a:txBody>
                    <a:bodyPr/>
                    <a:lstStyle/>
                    <a:p>
                      <a:pPr marL="0" marR="0" algn="ctr">
                        <a:lnSpc>
                          <a:spcPct val="115000"/>
                        </a:lnSpc>
                        <a:spcBef>
                          <a:spcPts val="0"/>
                        </a:spcBef>
                        <a:spcAft>
                          <a:spcPts val="0"/>
                        </a:spcAft>
                      </a:pPr>
                      <a:r>
                        <a:rPr lang="en-US" sz="1000">
                          <a:effectLst/>
                        </a:rPr>
                        <a:t>#9</a:t>
                      </a:r>
                      <a:endParaRPr lang="en-US" sz="9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000">
                          <a:effectLst/>
                        </a:rPr>
                        <a:t>Mark 9:14-29</a:t>
                      </a:r>
                      <a:endParaRPr lang="en-US" sz="9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000">
                          <a:effectLst/>
                        </a:rPr>
                        <a:t>Demoniac's Father:  Jesus and the Doubting</a:t>
                      </a:r>
                      <a:endParaRPr lang="en-US" sz="9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000">
                          <a:effectLst/>
                        </a:rPr>
                        <a:t>BEN</a:t>
                      </a:r>
                      <a:endParaRPr lang="en-US" sz="900">
                        <a:effectLst/>
                        <a:latin typeface="Calibri"/>
                        <a:ea typeface="Calibri"/>
                        <a:cs typeface="Times New Roman"/>
                      </a:endParaRPr>
                    </a:p>
                  </a:txBody>
                  <a:tcPr marL="68580" marR="68580" marT="0" marB="0" anchor="b"/>
                </a:tc>
              </a:tr>
              <a:tr h="281328">
                <a:tc>
                  <a:txBody>
                    <a:bodyPr/>
                    <a:lstStyle/>
                    <a:p>
                      <a:pPr marL="0" marR="0" algn="ctr">
                        <a:lnSpc>
                          <a:spcPct val="115000"/>
                        </a:lnSpc>
                        <a:spcBef>
                          <a:spcPts val="0"/>
                        </a:spcBef>
                        <a:spcAft>
                          <a:spcPts val="0"/>
                        </a:spcAft>
                      </a:pPr>
                      <a:r>
                        <a:rPr lang="en-US" sz="1000">
                          <a:effectLst/>
                        </a:rPr>
                        <a:t>#10</a:t>
                      </a:r>
                      <a:endParaRPr lang="en-US" sz="9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000">
                          <a:effectLst/>
                        </a:rPr>
                        <a:t>John 3:1-21</a:t>
                      </a:r>
                      <a:endParaRPr lang="en-US" sz="9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000">
                          <a:effectLst/>
                        </a:rPr>
                        <a:t>Nicodemus:  Jesus and the Curious</a:t>
                      </a:r>
                      <a:endParaRPr lang="en-US" sz="9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000">
                          <a:effectLst/>
                        </a:rPr>
                        <a:t>BEN</a:t>
                      </a:r>
                      <a:endParaRPr lang="en-US" sz="900">
                        <a:effectLst/>
                        <a:latin typeface="Calibri"/>
                        <a:ea typeface="Calibri"/>
                        <a:cs typeface="Times New Roman"/>
                      </a:endParaRPr>
                    </a:p>
                  </a:txBody>
                  <a:tcPr marL="68580" marR="68580" marT="0" marB="0" anchor="b"/>
                </a:tc>
              </a:tr>
              <a:tr h="281328">
                <a:tc>
                  <a:txBody>
                    <a:bodyPr/>
                    <a:lstStyle/>
                    <a:p>
                      <a:pPr marL="0" marR="0" algn="ctr">
                        <a:lnSpc>
                          <a:spcPct val="115000"/>
                        </a:lnSpc>
                        <a:spcBef>
                          <a:spcPts val="0"/>
                        </a:spcBef>
                        <a:spcAft>
                          <a:spcPts val="0"/>
                        </a:spcAft>
                      </a:pPr>
                      <a:r>
                        <a:rPr lang="en-US" sz="1000">
                          <a:effectLst/>
                        </a:rPr>
                        <a:t>#11</a:t>
                      </a:r>
                      <a:endParaRPr lang="en-US" sz="9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000">
                          <a:effectLst/>
                        </a:rPr>
                        <a:t>Luke 5:1-11</a:t>
                      </a:r>
                      <a:endParaRPr lang="en-US" sz="9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000">
                          <a:effectLst/>
                        </a:rPr>
                        <a:t>Peter:  Jesus and the Unworthy</a:t>
                      </a:r>
                      <a:endParaRPr lang="en-US" sz="9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000">
                          <a:effectLst/>
                        </a:rPr>
                        <a:t>BEN</a:t>
                      </a:r>
                      <a:endParaRPr lang="en-US" sz="900">
                        <a:effectLst/>
                        <a:latin typeface="Calibri"/>
                        <a:ea typeface="Calibri"/>
                        <a:cs typeface="Times New Roman"/>
                      </a:endParaRPr>
                    </a:p>
                  </a:txBody>
                  <a:tcPr marL="68580" marR="68580" marT="0" marB="0" anchor="b"/>
                </a:tc>
              </a:tr>
              <a:tr h="281328">
                <a:tc>
                  <a:txBody>
                    <a:bodyPr/>
                    <a:lstStyle/>
                    <a:p>
                      <a:pPr marL="0" marR="0" algn="ctr">
                        <a:lnSpc>
                          <a:spcPct val="115000"/>
                        </a:lnSpc>
                        <a:spcBef>
                          <a:spcPts val="0"/>
                        </a:spcBef>
                        <a:spcAft>
                          <a:spcPts val="0"/>
                        </a:spcAft>
                      </a:pPr>
                      <a:r>
                        <a:rPr lang="en-US" sz="1000">
                          <a:effectLst/>
                        </a:rPr>
                        <a:t>#12</a:t>
                      </a:r>
                      <a:endParaRPr lang="en-US" sz="9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000">
                          <a:effectLst/>
                        </a:rPr>
                        <a:t>Various</a:t>
                      </a:r>
                      <a:endParaRPr lang="en-US" sz="9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000">
                          <a:effectLst/>
                        </a:rPr>
                        <a:t>Jesus and the Opposition</a:t>
                      </a:r>
                      <a:endParaRPr lang="en-US" sz="9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000">
                          <a:effectLst/>
                        </a:rPr>
                        <a:t>RYAN</a:t>
                      </a:r>
                      <a:endParaRPr lang="en-US" sz="900">
                        <a:effectLst/>
                        <a:latin typeface="Calibri"/>
                        <a:ea typeface="Calibri"/>
                        <a:cs typeface="Times New Roman"/>
                      </a:endParaRPr>
                    </a:p>
                  </a:txBody>
                  <a:tcPr marL="68580" marR="68580" marT="0" marB="0" anchor="b"/>
                </a:tc>
              </a:tr>
              <a:tr h="281328">
                <a:tc>
                  <a:txBody>
                    <a:bodyPr/>
                    <a:lstStyle/>
                    <a:p>
                      <a:pPr marL="0" marR="0" algn="ctr">
                        <a:lnSpc>
                          <a:spcPct val="115000"/>
                        </a:lnSpc>
                        <a:spcBef>
                          <a:spcPts val="0"/>
                        </a:spcBef>
                        <a:spcAft>
                          <a:spcPts val="0"/>
                        </a:spcAft>
                      </a:pPr>
                      <a:r>
                        <a:rPr lang="en-US" sz="1000">
                          <a:effectLst/>
                        </a:rPr>
                        <a:t>#13</a:t>
                      </a:r>
                      <a:endParaRPr lang="en-US" sz="9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000">
                          <a:effectLst/>
                        </a:rPr>
                        <a:t>2 Corinthians 1-5</a:t>
                      </a:r>
                      <a:endParaRPr lang="en-US" sz="9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000">
                          <a:effectLst/>
                        </a:rPr>
                        <a:t>Conclusion:  Ambassadors for Christ</a:t>
                      </a:r>
                      <a:endParaRPr lang="en-US" sz="9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000" dirty="0">
                          <a:effectLst/>
                        </a:rPr>
                        <a:t>BEN</a:t>
                      </a:r>
                      <a:endParaRPr lang="en-US" sz="900" dirty="0">
                        <a:effectLst/>
                        <a:latin typeface="Calibri"/>
                        <a:ea typeface="Calibri"/>
                        <a:cs typeface="Times New Roman"/>
                      </a:endParaRPr>
                    </a:p>
                  </a:txBody>
                  <a:tcPr marL="68580" marR="68580" marT="0" marB="0" anchor="b"/>
                </a:tc>
              </a:tr>
            </a:tbl>
          </a:graphicData>
        </a:graphic>
      </p:graphicFrame>
    </p:spTree>
    <p:extLst>
      <p:ext uri="{BB962C8B-B14F-4D97-AF65-F5344CB8AC3E}">
        <p14:creationId xmlns:p14="http://schemas.microsoft.com/office/powerpoint/2010/main" val="8367503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Instructions to Teach</a:t>
            </a:r>
            <a:endParaRPr lang="en-US" dirty="0"/>
          </a:p>
        </p:txBody>
      </p:sp>
      <p:sp>
        <p:nvSpPr>
          <p:cNvPr id="3" name="Content Placeholder 2"/>
          <p:cNvSpPr>
            <a:spLocks noGrp="1"/>
          </p:cNvSpPr>
          <p:nvPr>
            <p:ph idx="1"/>
          </p:nvPr>
        </p:nvSpPr>
        <p:spPr>
          <a:xfrm>
            <a:off x="457200" y="1206500"/>
            <a:ext cx="8229600" cy="4064000"/>
          </a:xfrm>
        </p:spPr>
        <p:txBody>
          <a:bodyPr>
            <a:normAutofit fontScale="85000" lnSpcReduction="10000"/>
          </a:bodyPr>
          <a:lstStyle/>
          <a:p>
            <a:pPr marL="0" indent="0">
              <a:buNone/>
            </a:pPr>
            <a:r>
              <a:rPr lang="en-US" dirty="0" smtClean="0"/>
              <a:t>Are we supposed to spread the Gospel?</a:t>
            </a:r>
          </a:p>
          <a:p>
            <a:pPr>
              <a:buFontTx/>
              <a:buChar char="-"/>
            </a:pPr>
            <a:r>
              <a:rPr lang="en-US" sz="1600" b="1" dirty="0" smtClean="0"/>
              <a:t>John 17:16-19 - </a:t>
            </a:r>
            <a:r>
              <a:rPr lang="en-US" sz="1600" i="1" dirty="0"/>
              <a:t>16 They are not of the world, just as I [Christ] am not of the world. 17 Sanctify them in the truth; </a:t>
            </a:r>
            <a:r>
              <a:rPr lang="en-US" sz="1600" i="1" dirty="0" smtClean="0"/>
              <a:t>Your </a:t>
            </a:r>
            <a:r>
              <a:rPr lang="en-US" sz="1600" i="1" dirty="0"/>
              <a:t>word is truth. 18 As </a:t>
            </a:r>
            <a:r>
              <a:rPr lang="en-US" sz="1600" i="1" dirty="0" smtClean="0"/>
              <a:t>You </a:t>
            </a:r>
            <a:r>
              <a:rPr lang="en-US" sz="1600" i="1" dirty="0"/>
              <a:t>sent me into the world, so I have sent them into the world. 19 And for their sake I consecrate myself, that they also </a:t>
            </a:r>
            <a:r>
              <a:rPr lang="en-US" sz="1600" i="1" dirty="0" smtClean="0"/>
              <a:t>may </a:t>
            </a:r>
            <a:r>
              <a:rPr lang="en-US" sz="1600" i="1" dirty="0"/>
              <a:t>be sanctified in truth</a:t>
            </a:r>
            <a:r>
              <a:rPr lang="en-US" sz="1600" i="1" dirty="0" smtClean="0"/>
              <a:t>.</a:t>
            </a:r>
          </a:p>
          <a:p>
            <a:pPr>
              <a:buFontTx/>
              <a:buChar char="-"/>
            </a:pPr>
            <a:endParaRPr lang="en-US" sz="1600" i="1" dirty="0" smtClean="0"/>
          </a:p>
          <a:p>
            <a:pPr>
              <a:buFontTx/>
              <a:buChar char="-"/>
            </a:pPr>
            <a:r>
              <a:rPr lang="en-US" sz="1600" b="1" dirty="0"/>
              <a:t>Matt 28:18-20 -  </a:t>
            </a:r>
            <a:r>
              <a:rPr lang="en-US" sz="1600" i="1" dirty="0"/>
              <a:t>18 And Jesus came up and spoke to them, saying, “All authority has been given to Me in heaven and on earth. 19 Go therefore and make disciples of all the nations, baptizing them in the name of the Father and the Son and the Holy Spirit, 20 teaching them to observe all that I commanded you; and lo, I am with you always, even to the end of the </a:t>
            </a:r>
            <a:r>
              <a:rPr lang="en-US" sz="1600" i="1" dirty="0" smtClean="0"/>
              <a:t>age.”</a:t>
            </a:r>
          </a:p>
          <a:p>
            <a:pPr>
              <a:buFontTx/>
              <a:buChar char="-"/>
            </a:pPr>
            <a:endParaRPr lang="en-US" sz="1600" i="1" dirty="0" smtClean="0"/>
          </a:p>
          <a:p>
            <a:pPr>
              <a:buFontTx/>
              <a:buChar char="-"/>
            </a:pPr>
            <a:r>
              <a:rPr lang="en-US" sz="1600" b="1" dirty="0" smtClean="0"/>
              <a:t>2 Tim </a:t>
            </a:r>
            <a:r>
              <a:rPr lang="en-US" sz="1600" b="1" dirty="0"/>
              <a:t>4:1-2 – </a:t>
            </a:r>
            <a:r>
              <a:rPr lang="en-US" sz="1600" i="1" dirty="0"/>
              <a:t>1 </a:t>
            </a:r>
            <a:r>
              <a:rPr lang="en-US" sz="1600" i="1" dirty="0" smtClean="0"/>
              <a:t>I </a:t>
            </a:r>
            <a:r>
              <a:rPr lang="en-US" sz="1600" i="1" dirty="0"/>
              <a:t>solemnly charge you in the presence of God and of Christ Jesus, who is to judge the living and the dead, and by His appearing and His kingdom: 2 preach the word; be ready in season and out of season; reprove, rebuke, exhort, </a:t>
            </a:r>
            <a:r>
              <a:rPr lang="en-US" sz="1600" i="1" dirty="0" smtClean="0"/>
              <a:t>with great </a:t>
            </a:r>
            <a:r>
              <a:rPr lang="en-US" sz="1600" i="1" dirty="0"/>
              <a:t>patience and instruction</a:t>
            </a:r>
            <a:r>
              <a:rPr lang="en-US" sz="1600" i="1" dirty="0" smtClean="0"/>
              <a:t>.</a:t>
            </a:r>
          </a:p>
          <a:p>
            <a:pPr>
              <a:buFontTx/>
              <a:buChar char="-"/>
            </a:pPr>
            <a:endParaRPr lang="en-US" sz="1600" i="1" dirty="0" smtClean="0"/>
          </a:p>
          <a:p>
            <a:pPr>
              <a:buFontTx/>
              <a:buChar char="-"/>
            </a:pPr>
            <a:r>
              <a:rPr lang="en-US" sz="1600" b="1" dirty="0"/>
              <a:t>Rom 10:14-15 - </a:t>
            </a:r>
            <a:r>
              <a:rPr lang="en-US" sz="1600" i="1" dirty="0"/>
              <a:t>14 How then will they call on Him in whom they have not believed? How will they believe in Him whom they have not heard? And how will they hear without a preacher? 15 How will they preach unless they are sent? Just as it is written, “HOW BEAUTIFUL ARE THE FEET OF THOSE WHO BRING GOOD NEWS OF GOOD THINGS</a:t>
            </a:r>
            <a:r>
              <a:rPr lang="en-US" sz="1600" i="1" dirty="0" smtClean="0"/>
              <a:t>!”</a:t>
            </a:r>
          </a:p>
          <a:p>
            <a:pPr>
              <a:buFontTx/>
              <a:buChar char="-"/>
            </a:pPr>
            <a:endParaRPr lang="en-US" sz="1600" i="1" dirty="0"/>
          </a:p>
          <a:p>
            <a:pPr>
              <a:buFontTx/>
              <a:buChar char="-"/>
            </a:pPr>
            <a:endParaRPr lang="en-US" sz="1600" i="1" dirty="0" smtClean="0"/>
          </a:p>
          <a:p>
            <a:pPr>
              <a:buFontTx/>
              <a:buChar char="-"/>
            </a:pPr>
            <a:endParaRPr lang="en-US" sz="1600" i="1" dirty="0"/>
          </a:p>
        </p:txBody>
      </p:sp>
    </p:spTree>
    <p:extLst>
      <p:ext uri="{BB962C8B-B14F-4D97-AF65-F5344CB8AC3E}">
        <p14:creationId xmlns:p14="http://schemas.microsoft.com/office/powerpoint/2010/main" val="852834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Instructions to Teach</a:t>
            </a:r>
            <a:endParaRPr lang="en-US" dirty="0"/>
          </a:p>
        </p:txBody>
      </p:sp>
      <p:sp>
        <p:nvSpPr>
          <p:cNvPr id="3" name="Content Placeholder 2"/>
          <p:cNvSpPr>
            <a:spLocks noGrp="1"/>
          </p:cNvSpPr>
          <p:nvPr>
            <p:ph idx="1"/>
          </p:nvPr>
        </p:nvSpPr>
        <p:spPr>
          <a:xfrm>
            <a:off x="457200" y="1270000"/>
            <a:ext cx="8382000" cy="4064000"/>
          </a:xfrm>
        </p:spPr>
        <p:txBody>
          <a:bodyPr>
            <a:normAutofit fontScale="92500" lnSpcReduction="20000"/>
          </a:bodyPr>
          <a:lstStyle/>
          <a:p>
            <a:pPr marL="0" indent="0">
              <a:buNone/>
            </a:pPr>
            <a:r>
              <a:rPr lang="en-US" sz="2200" dirty="0" smtClean="0"/>
              <a:t>But those Commands are Just for Apostles and Preachers, Right?</a:t>
            </a:r>
          </a:p>
          <a:p>
            <a:pPr>
              <a:buFontTx/>
              <a:buChar char="-"/>
            </a:pPr>
            <a:r>
              <a:rPr lang="en-US" sz="1600" dirty="0"/>
              <a:t>Following the stoning of Stephen we read in </a:t>
            </a:r>
            <a:r>
              <a:rPr lang="en-US" sz="1600" b="1" dirty="0"/>
              <a:t>Acts 8:1</a:t>
            </a:r>
            <a:r>
              <a:rPr lang="en-US" sz="1600" dirty="0"/>
              <a:t>, </a:t>
            </a:r>
            <a:r>
              <a:rPr lang="en-US" sz="1600" i="1" dirty="0"/>
              <a:t>“And there arose on that day a great persecution against the church in Jerusalem, and they were all scattered throughout the regions of Judea and Samaria, except the apostles.” </a:t>
            </a:r>
            <a:r>
              <a:rPr lang="en-US" sz="1600" dirty="0"/>
              <a:t>F</a:t>
            </a:r>
            <a:r>
              <a:rPr lang="en-US" sz="1600" dirty="0" smtClean="0"/>
              <a:t>ollowing this, we see these same believers (all encompassing) in </a:t>
            </a:r>
            <a:r>
              <a:rPr lang="en-US" sz="1600" b="1" dirty="0" smtClean="0"/>
              <a:t>Acts </a:t>
            </a:r>
            <a:r>
              <a:rPr lang="en-US" sz="1600" b="1" dirty="0"/>
              <a:t>8:4</a:t>
            </a:r>
            <a:r>
              <a:rPr lang="en-US" sz="1600" dirty="0"/>
              <a:t> </a:t>
            </a:r>
            <a:r>
              <a:rPr lang="en-US" sz="1600" i="1" dirty="0" smtClean="0"/>
              <a:t>“</a:t>
            </a:r>
            <a:r>
              <a:rPr lang="en-US" sz="1600" i="1" dirty="0"/>
              <a:t>Now those who were scattered went about preaching (</a:t>
            </a:r>
            <a:r>
              <a:rPr lang="en-US" sz="1600" i="1" dirty="0" err="1"/>
              <a:t>euangelizomenoi</a:t>
            </a:r>
            <a:r>
              <a:rPr lang="en-US" sz="1600" i="1" dirty="0"/>
              <a:t>) the word.”</a:t>
            </a:r>
            <a:r>
              <a:rPr lang="en-US" sz="1600" dirty="0"/>
              <a:t> They went about sharing the gospel with others</a:t>
            </a:r>
            <a:r>
              <a:rPr lang="en-US" sz="1600" dirty="0" smtClean="0"/>
              <a:t>.</a:t>
            </a:r>
          </a:p>
          <a:p>
            <a:pPr>
              <a:buFontTx/>
              <a:buChar char="-"/>
            </a:pPr>
            <a:endParaRPr lang="en-US" sz="1600" dirty="0"/>
          </a:p>
          <a:p>
            <a:pPr>
              <a:buFontTx/>
              <a:buChar char="-"/>
            </a:pPr>
            <a:r>
              <a:rPr lang="en-US" sz="1600" b="1" dirty="0"/>
              <a:t>Col 4:5-6 - </a:t>
            </a:r>
            <a:r>
              <a:rPr lang="en-US" sz="1600" i="1" dirty="0"/>
              <a:t>5 </a:t>
            </a:r>
            <a:r>
              <a:rPr lang="en-US" sz="1600" i="1" dirty="0" smtClean="0"/>
              <a:t>Conduct </a:t>
            </a:r>
            <a:r>
              <a:rPr lang="en-US" sz="1600" i="1" dirty="0"/>
              <a:t>yourselves with wisdom toward outsiders, </a:t>
            </a:r>
            <a:r>
              <a:rPr lang="en-US" sz="1600" i="1" dirty="0" smtClean="0"/>
              <a:t>making </a:t>
            </a:r>
            <a:r>
              <a:rPr lang="en-US" sz="1600" i="1" dirty="0"/>
              <a:t>the most of the opportunity. 6 Let your speech always be </a:t>
            </a:r>
            <a:r>
              <a:rPr lang="en-US" sz="1600" i="1" dirty="0" smtClean="0"/>
              <a:t>with </a:t>
            </a:r>
            <a:r>
              <a:rPr lang="en-US" sz="1600" i="1" dirty="0"/>
              <a:t>grace, as though seasoned with salt, so that you will know how you should respond to each </a:t>
            </a:r>
            <a:r>
              <a:rPr lang="en-US" sz="1600" i="1" dirty="0" smtClean="0"/>
              <a:t>person.</a:t>
            </a:r>
          </a:p>
          <a:p>
            <a:pPr>
              <a:buFontTx/>
              <a:buChar char="-"/>
            </a:pPr>
            <a:endParaRPr lang="en-US" sz="1600" i="1" dirty="0" smtClean="0"/>
          </a:p>
          <a:p>
            <a:pPr>
              <a:buFontTx/>
              <a:buChar char="-"/>
            </a:pPr>
            <a:r>
              <a:rPr lang="en-US" sz="1600" b="1" dirty="0" smtClean="0"/>
              <a:t>2 </a:t>
            </a:r>
            <a:r>
              <a:rPr lang="en-US" sz="1600" b="1" dirty="0" err="1" smtClean="0"/>
              <a:t>Cor</a:t>
            </a:r>
            <a:r>
              <a:rPr lang="en-US" sz="1600" b="1" dirty="0"/>
              <a:t> 5:18-20 -  </a:t>
            </a:r>
            <a:r>
              <a:rPr lang="en-US" sz="1600" i="1" dirty="0"/>
              <a:t>18 Now all these things are from God, who reconciled us to Himself through Christ and gave us the ministry of reconciliation, 19 namely, that God was in Christ reconciling the world to Himself, not counting their trespasses against them, and </a:t>
            </a:r>
            <a:r>
              <a:rPr lang="en-US" sz="1600" i="1" dirty="0" smtClean="0"/>
              <a:t>He has committed </a:t>
            </a:r>
            <a:r>
              <a:rPr lang="en-US" sz="1600" i="1" dirty="0"/>
              <a:t>to us the word of </a:t>
            </a:r>
            <a:r>
              <a:rPr lang="en-US" sz="1600" i="1" dirty="0" smtClean="0"/>
              <a:t>reconciliation. 20 </a:t>
            </a:r>
            <a:r>
              <a:rPr lang="en-US" sz="1600" i="1" dirty="0"/>
              <a:t>Therefore, we are ambassadors for Christ, as though God were making an appeal through us; we beg you on behalf of Christ, be reconciled to God</a:t>
            </a:r>
            <a:r>
              <a:rPr lang="en-US" sz="1600" i="1" dirty="0" smtClean="0"/>
              <a:t>.</a:t>
            </a:r>
          </a:p>
          <a:p>
            <a:pPr>
              <a:buFontTx/>
              <a:buChar char="-"/>
            </a:pPr>
            <a:endParaRPr lang="en-US" sz="1600" i="1" dirty="0"/>
          </a:p>
          <a:p>
            <a:pPr>
              <a:buFontTx/>
              <a:buChar char="-"/>
            </a:pPr>
            <a:r>
              <a:rPr lang="en-US" sz="1600" b="1" dirty="0" smtClean="0"/>
              <a:t>Additional Passages: </a:t>
            </a:r>
            <a:r>
              <a:rPr lang="en-US" sz="1600" dirty="0"/>
              <a:t>Matthew 5:14-16, 1 Peter 3:15, Philippians </a:t>
            </a:r>
            <a:r>
              <a:rPr lang="en-US" sz="1600" dirty="0" smtClean="0"/>
              <a:t>2:14-16, 1 </a:t>
            </a:r>
            <a:r>
              <a:rPr lang="en-US" sz="1600" dirty="0"/>
              <a:t>Peter 2:9</a:t>
            </a:r>
            <a:endParaRPr lang="en-US" sz="1600" b="1" dirty="0"/>
          </a:p>
          <a:p>
            <a:pPr>
              <a:buFontTx/>
              <a:buChar char="-"/>
            </a:pPr>
            <a:endParaRPr lang="en-US" sz="1600" i="1" dirty="0" smtClean="0"/>
          </a:p>
          <a:p>
            <a:pPr>
              <a:buFontTx/>
              <a:buChar char="-"/>
            </a:pPr>
            <a:endParaRPr lang="en-US" sz="1600" i="1" dirty="0"/>
          </a:p>
          <a:p>
            <a:pPr>
              <a:buFontTx/>
              <a:buChar char="-"/>
            </a:pPr>
            <a:endParaRPr lang="en-US" sz="1600" i="1" dirty="0" smtClean="0"/>
          </a:p>
          <a:p>
            <a:pPr>
              <a:buFontTx/>
              <a:buChar char="-"/>
            </a:pPr>
            <a:endParaRPr lang="en-US" sz="1600" i="1" dirty="0"/>
          </a:p>
        </p:txBody>
      </p:sp>
    </p:spTree>
    <p:extLst>
      <p:ext uri="{BB962C8B-B14F-4D97-AF65-F5344CB8AC3E}">
        <p14:creationId xmlns:p14="http://schemas.microsoft.com/office/powerpoint/2010/main" val="2673489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Learning From the Master</a:t>
            </a:r>
            <a:endParaRPr lang="en-US" dirty="0"/>
          </a:p>
        </p:txBody>
      </p:sp>
      <p:sp>
        <p:nvSpPr>
          <p:cNvPr id="3" name="Content Placeholder 2"/>
          <p:cNvSpPr>
            <a:spLocks noGrp="1"/>
          </p:cNvSpPr>
          <p:nvPr>
            <p:ph idx="1"/>
          </p:nvPr>
        </p:nvSpPr>
        <p:spPr/>
        <p:txBody>
          <a:bodyPr>
            <a:normAutofit/>
          </a:bodyPr>
          <a:lstStyle/>
          <a:p>
            <a:pPr marL="0" indent="0">
              <a:buNone/>
            </a:pPr>
            <a:r>
              <a:rPr lang="en-US" sz="1400" b="1" dirty="0"/>
              <a:t>John 13:14-16 -  </a:t>
            </a:r>
            <a:r>
              <a:rPr lang="en-US" sz="1400" i="1" dirty="0"/>
              <a:t>14 If I then, the Lord and the Teacher, washed your feet, you also ought to wash one another’s feet. 15 For I gave you an example that you also should do as I did to you. 16 Truly, truly, I say to you, a slave is not greater than his master, nor is one who is sent greater than the one </a:t>
            </a:r>
            <a:r>
              <a:rPr lang="en-US" sz="1400" i="1" dirty="0" smtClean="0"/>
              <a:t>who </a:t>
            </a:r>
            <a:r>
              <a:rPr lang="en-US" sz="1400" i="1" dirty="0"/>
              <a:t>sent him</a:t>
            </a:r>
            <a:r>
              <a:rPr lang="en-US" sz="1400" i="1" dirty="0" smtClean="0"/>
              <a:t>.</a:t>
            </a:r>
            <a:endParaRPr lang="en-US" sz="1600" i="1" dirty="0" smtClean="0"/>
          </a:p>
          <a:p>
            <a:pPr marL="0" indent="0">
              <a:buNone/>
            </a:pPr>
            <a:r>
              <a:rPr lang="en-US" sz="2000" b="1" dirty="0" smtClean="0"/>
              <a:t>What do we Hope to learn from the master in this class?</a:t>
            </a:r>
          </a:p>
          <a:p>
            <a:pPr marL="342900" indent="-342900">
              <a:buClrTx/>
              <a:buFont typeface="+mj-lt"/>
              <a:buAutoNum type="arabicPeriod"/>
            </a:pPr>
            <a:r>
              <a:rPr lang="en-US" sz="1600" dirty="0" smtClean="0"/>
              <a:t>Learn that Jesus was always prepared to teach. He did so:</a:t>
            </a:r>
          </a:p>
          <a:p>
            <a:pPr marL="0" indent="0">
              <a:buClrTx/>
              <a:buNone/>
            </a:pPr>
            <a:r>
              <a:rPr lang="en-US" sz="1600" dirty="0"/>
              <a:t>	</a:t>
            </a:r>
            <a:r>
              <a:rPr lang="en-US" sz="1600" dirty="0" smtClean="0"/>
              <a:t>In the Synagogue, At a Well, Getting Off a Boat, In the Temple, On the Side of 	a Mountain, At a Meal, After a Meal, Traveling Between Cities, At Peter’s 	House, At Lazarus House, At Matthew’s House,  In the Midst of Friends, In the 	Midst of Opposition, etc.</a:t>
            </a:r>
            <a:endParaRPr lang="en-US" sz="1600" dirty="0"/>
          </a:p>
          <a:p>
            <a:pPr marL="342900" indent="-342900">
              <a:buClrTx/>
              <a:buFont typeface="+mj-lt"/>
              <a:buAutoNum type="arabicPeriod" startAt="2"/>
            </a:pPr>
            <a:r>
              <a:rPr lang="en-US" sz="1600" dirty="0" smtClean="0"/>
              <a:t>Learn that Jesus used different approaches for different people and situations.</a:t>
            </a:r>
          </a:p>
          <a:p>
            <a:pPr marL="342900" indent="-342900">
              <a:buClrTx/>
              <a:buFont typeface="+mj-lt"/>
              <a:buAutoNum type="arabicPeriod" startAt="2"/>
            </a:pPr>
            <a:r>
              <a:rPr lang="en-US" sz="1600" dirty="0" smtClean="0"/>
              <a:t>Learn how Jesus used God’s Word and only did God’s will in His interactions.</a:t>
            </a:r>
          </a:p>
          <a:p>
            <a:pPr marL="342900" indent="-342900">
              <a:buClrTx/>
              <a:buFont typeface="+mj-lt"/>
              <a:buAutoNum type="arabicPeriod" startAt="2"/>
            </a:pPr>
            <a:r>
              <a:rPr lang="en-US" sz="1600" dirty="0" smtClean="0"/>
              <a:t>See the love and compassion that Jesus had for the lost.</a:t>
            </a:r>
          </a:p>
          <a:p>
            <a:pPr marL="342900" indent="-342900">
              <a:buClrTx/>
              <a:buFont typeface="+mj-lt"/>
              <a:buAutoNum type="arabicPeriod" startAt="2"/>
            </a:pPr>
            <a:r>
              <a:rPr lang="en-US" sz="1600" dirty="0" smtClean="0"/>
              <a:t>Remember that I once was lost.</a:t>
            </a:r>
          </a:p>
          <a:p>
            <a:pPr marL="342900" indent="-342900">
              <a:buClrTx/>
              <a:buFont typeface="+mj-lt"/>
              <a:buAutoNum type="arabicPeriod" startAt="2"/>
            </a:pPr>
            <a:endParaRPr lang="en-US" sz="1600" dirty="0" smtClean="0"/>
          </a:p>
          <a:p>
            <a:pPr marL="342900" indent="-342900">
              <a:buClrTx/>
              <a:buFont typeface="+mj-lt"/>
              <a:buAutoNum type="arabicPeriod" startAt="2"/>
            </a:pPr>
            <a:endParaRPr lang="en-US" sz="1600" dirty="0" smtClean="0"/>
          </a:p>
        </p:txBody>
      </p:sp>
    </p:spTree>
    <p:extLst>
      <p:ext uri="{BB962C8B-B14F-4D97-AF65-F5344CB8AC3E}">
        <p14:creationId xmlns:p14="http://schemas.microsoft.com/office/powerpoint/2010/main" val="2675742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Evangelizing Like Christ in My Life</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2000" b="1" dirty="0" smtClean="0"/>
              <a:t>What do we Hope to Change in our Life to Be more like Christ?</a:t>
            </a:r>
          </a:p>
          <a:p>
            <a:pPr marL="342900" indent="-342900">
              <a:buClrTx/>
              <a:buFont typeface="+mj-lt"/>
              <a:buAutoNum type="arabicPeriod"/>
            </a:pPr>
            <a:r>
              <a:rPr lang="en-US" sz="1600" dirty="0" smtClean="0"/>
              <a:t>Learn that Jesus was always prepared to teach.</a:t>
            </a:r>
          </a:p>
          <a:p>
            <a:pPr lvl="1">
              <a:buClrTx/>
            </a:pPr>
            <a:r>
              <a:rPr lang="en-US" sz="1600" dirty="0" smtClean="0">
                <a:solidFill>
                  <a:srgbClr val="0070C0"/>
                </a:solidFill>
              </a:rPr>
              <a:t>Treat every aspect of my life as an evangelism opportunity, and prepare myself with God’s Word.</a:t>
            </a:r>
            <a:r>
              <a:rPr lang="en-US" sz="1200" dirty="0" smtClean="0">
                <a:solidFill>
                  <a:srgbClr val="0070C0"/>
                </a:solidFill>
              </a:rPr>
              <a:t> </a:t>
            </a:r>
            <a:r>
              <a:rPr lang="en-US" sz="1600" dirty="0" smtClean="0">
                <a:solidFill>
                  <a:srgbClr val="0070C0"/>
                </a:solidFill>
              </a:rPr>
              <a:t>(1 Pet 3:15)</a:t>
            </a:r>
          </a:p>
          <a:p>
            <a:pPr marL="342900" indent="-342900">
              <a:buClrTx/>
              <a:buFont typeface="+mj-lt"/>
              <a:buAutoNum type="arabicPeriod"/>
            </a:pPr>
            <a:r>
              <a:rPr lang="en-US" sz="1600" dirty="0" smtClean="0"/>
              <a:t>Learn that Jesus used different approaches for different people and situations.</a:t>
            </a:r>
          </a:p>
          <a:p>
            <a:pPr lvl="1">
              <a:buClrTx/>
            </a:pPr>
            <a:r>
              <a:rPr lang="en-US" sz="1600" dirty="0">
                <a:solidFill>
                  <a:srgbClr val="0070C0"/>
                </a:solidFill>
              </a:rPr>
              <a:t>Deepen </a:t>
            </a:r>
            <a:r>
              <a:rPr lang="en-US" sz="1600" dirty="0" smtClean="0">
                <a:solidFill>
                  <a:srgbClr val="0070C0"/>
                </a:solidFill>
              </a:rPr>
              <a:t>my understanding </a:t>
            </a:r>
            <a:r>
              <a:rPr lang="en-US" sz="1600" dirty="0">
                <a:solidFill>
                  <a:srgbClr val="0070C0"/>
                </a:solidFill>
              </a:rPr>
              <a:t>of how Jesus shared the Gospel in specific </a:t>
            </a:r>
            <a:r>
              <a:rPr lang="en-US" sz="1600" dirty="0" smtClean="0">
                <a:solidFill>
                  <a:srgbClr val="0070C0"/>
                </a:solidFill>
              </a:rPr>
              <a:t>situations. </a:t>
            </a:r>
            <a:r>
              <a:rPr lang="en-US" sz="1600" dirty="0">
                <a:solidFill>
                  <a:srgbClr val="0070C0"/>
                </a:solidFill>
              </a:rPr>
              <a:t>(Mt. 4:19</a:t>
            </a:r>
            <a:r>
              <a:rPr lang="en-US" sz="1600" dirty="0" smtClean="0">
                <a:solidFill>
                  <a:srgbClr val="0070C0"/>
                </a:solidFill>
              </a:rPr>
              <a:t>)</a:t>
            </a:r>
          </a:p>
          <a:p>
            <a:pPr lvl="1">
              <a:buClrTx/>
            </a:pPr>
            <a:r>
              <a:rPr lang="en-US" sz="1600" dirty="0">
                <a:solidFill>
                  <a:srgbClr val="0070C0"/>
                </a:solidFill>
              </a:rPr>
              <a:t>Develop better perception of needs of people and how to help them (Mt. 9:36</a:t>
            </a:r>
            <a:r>
              <a:rPr lang="en-US" sz="1600" dirty="0" smtClean="0">
                <a:solidFill>
                  <a:srgbClr val="0070C0"/>
                </a:solidFill>
              </a:rPr>
              <a:t>)</a:t>
            </a:r>
            <a:endParaRPr lang="en-US" sz="1600" dirty="0" smtClean="0"/>
          </a:p>
          <a:p>
            <a:pPr marL="342900" indent="-342900">
              <a:buClrTx/>
              <a:buFont typeface="+mj-lt"/>
              <a:buAutoNum type="arabicPeriod" startAt="3"/>
            </a:pPr>
            <a:r>
              <a:rPr lang="en-US" sz="1600" dirty="0" smtClean="0"/>
              <a:t>Learn how Jesus used God’s Word and only did God’s will in His interactions.</a:t>
            </a:r>
          </a:p>
          <a:p>
            <a:pPr lvl="1">
              <a:buClrTx/>
            </a:pPr>
            <a:r>
              <a:rPr lang="en-US" sz="1600" dirty="0">
                <a:solidFill>
                  <a:srgbClr val="0070C0"/>
                </a:solidFill>
              </a:rPr>
              <a:t>Imitate Christ by practicing Gospel ministry like Him. (Mt. 10:24-25</a:t>
            </a:r>
            <a:r>
              <a:rPr lang="en-US" sz="1600" dirty="0" smtClean="0">
                <a:solidFill>
                  <a:srgbClr val="0070C0"/>
                </a:solidFill>
              </a:rPr>
              <a:t>)</a:t>
            </a:r>
          </a:p>
          <a:p>
            <a:pPr marL="342900" indent="-342900">
              <a:buClrTx/>
              <a:buFont typeface="+mj-lt"/>
              <a:buAutoNum type="arabicPeriod" startAt="3"/>
            </a:pPr>
            <a:r>
              <a:rPr lang="en-US" sz="1600" dirty="0" smtClean="0"/>
              <a:t>See the love and compassion that Jesus had for the lost.</a:t>
            </a:r>
          </a:p>
          <a:p>
            <a:pPr lvl="1">
              <a:buClrTx/>
            </a:pPr>
            <a:r>
              <a:rPr lang="en-US" sz="1600" dirty="0">
                <a:solidFill>
                  <a:srgbClr val="0070C0"/>
                </a:solidFill>
              </a:rPr>
              <a:t>Cultivate a more robust, </a:t>
            </a:r>
            <a:r>
              <a:rPr lang="en-US" sz="1600" dirty="0" err="1">
                <a:solidFill>
                  <a:srgbClr val="0070C0"/>
                </a:solidFill>
              </a:rPr>
              <a:t>Christlike</a:t>
            </a:r>
            <a:r>
              <a:rPr lang="en-US" sz="1600" dirty="0">
                <a:solidFill>
                  <a:srgbClr val="0070C0"/>
                </a:solidFill>
              </a:rPr>
              <a:t> prayer life for Gospel ministry.  (Mt. 11:25-30</a:t>
            </a:r>
            <a:r>
              <a:rPr lang="en-US" sz="1600" dirty="0" smtClean="0">
                <a:solidFill>
                  <a:srgbClr val="0070C0"/>
                </a:solidFill>
              </a:rPr>
              <a:t>)</a:t>
            </a:r>
          </a:p>
          <a:p>
            <a:pPr lvl="1">
              <a:buClrTx/>
            </a:pPr>
            <a:r>
              <a:rPr lang="en-US" sz="1600" dirty="0">
                <a:solidFill>
                  <a:srgbClr val="0070C0"/>
                </a:solidFill>
              </a:rPr>
              <a:t>Develop better perception of needs of people and how to help them (Mt. 9:36</a:t>
            </a:r>
            <a:r>
              <a:rPr lang="en-US" sz="1600" dirty="0" smtClean="0">
                <a:solidFill>
                  <a:srgbClr val="0070C0"/>
                </a:solidFill>
              </a:rPr>
              <a:t>)</a:t>
            </a:r>
          </a:p>
          <a:p>
            <a:pPr marL="342900" indent="-342900">
              <a:buClrTx/>
              <a:buFont typeface="+mj-lt"/>
              <a:buAutoNum type="arabicPeriod" startAt="3"/>
            </a:pPr>
            <a:r>
              <a:rPr lang="en-US" sz="1600" dirty="0" smtClean="0"/>
              <a:t>Remember that I once was lost.</a:t>
            </a:r>
          </a:p>
          <a:p>
            <a:pPr lvl="1">
              <a:buClrTx/>
            </a:pPr>
            <a:r>
              <a:rPr lang="en-US" sz="1600" dirty="0" smtClean="0">
                <a:solidFill>
                  <a:srgbClr val="0070C0"/>
                </a:solidFill>
              </a:rPr>
              <a:t>See myself as Nicodemus, as the woman at the well, as Legion, as the paralytic, etc. before Jesus saved me.  Be humble in how I view myself, and how I treat others.</a:t>
            </a:r>
          </a:p>
          <a:p>
            <a:pPr marL="342900" indent="-342900">
              <a:buClrTx/>
              <a:buFont typeface="+mj-lt"/>
              <a:buAutoNum type="arabicPeriod" startAt="2"/>
            </a:pPr>
            <a:endParaRPr lang="en-US" sz="1600" dirty="0" smtClean="0"/>
          </a:p>
        </p:txBody>
      </p:sp>
    </p:spTree>
    <p:extLst>
      <p:ext uri="{BB962C8B-B14F-4D97-AF65-F5344CB8AC3E}">
        <p14:creationId xmlns:p14="http://schemas.microsoft.com/office/powerpoint/2010/main" val="3456495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Christ’s Main Focus?</a:t>
            </a:r>
            <a:endParaRPr lang="en-US" dirty="0"/>
          </a:p>
        </p:txBody>
      </p:sp>
      <p:sp>
        <p:nvSpPr>
          <p:cNvPr id="3" name="Content Placeholder 2"/>
          <p:cNvSpPr>
            <a:spLocks noGrp="1"/>
          </p:cNvSpPr>
          <p:nvPr>
            <p:ph idx="1"/>
          </p:nvPr>
        </p:nvSpPr>
        <p:spPr/>
        <p:txBody>
          <a:bodyPr>
            <a:normAutofit/>
          </a:bodyPr>
          <a:lstStyle/>
          <a:p>
            <a:pPr marL="0" indent="0">
              <a:buNone/>
            </a:pPr>
            <a:r>
              <a:rPr lang="en-US" sz="1600" b="1" dirty="0" smtClean="0"/>
              <a:t>Even though there were many different places, different approaches, and different people, was there a main focus in Christ’s interactions?</a:t>
            </a:r>
          </a:p>
          <a:p>
            <a:r>
              <a:rPr lang="en-US" sz="1600" dirty="0"/>
              <a:t>Jesus came to give life - John 10:10</a:t>
            </a:r>
          </a:p>
          <a:p>
            <a:r>
              <a:rPr lang="en-US" sz="1600" dirty="0"/>
              <a:t>Jesus came to seek and save the lost - Luke 19:10</a:t>
            </a:r>
          </a:p>
          <a:p>
            <a:r>
              <a:rPr lang="en-US" sz="1600" dirty="0"/>
              <a:t>Jesus came to save sinners - 1 Tim </a:t>
            </a:r>
            <a:r>
              <a:rPr lang="en-US" sz="1600" dirty="0" smtClean="0"/>
              <a:t>1:15</a:t>
            </a:r>
          </a:p>
          <a:p>
            <a:r>
              <a:rPr lang="en-US" sz="1600" dirty="0" smtClean="0"/>
              <a:t>Jesus came to reconcile men to God - 2 </a:t>
            </a:r>
            <a:r>
              <a:rPr lang="en-US" sz="1600" dirty="0" err="1" smtClean="0"/>
              <a:t>Cor</a:t>
            </a:r>
            <a:r>
              <a:rPr lang="en-US" sz="1600" dirty="0" smtClean="0"/>
              <a:t> 5:18-20</a:t>
            </a:r>
          </a:p>
          <a:p>
            <a:endParaRPr lang="en-US" sz="1600" dirty="0"/>
          </a:p>
          <a:p>
            <a:pPr marL="0" indent="0">
              <a:buNone/>
            </a:pPr>
            <a:r>
              <a:rPr lang="en-US" sz="1600" dirty="0" smtClean="0"/>
              <a:t>This is also our purpose for teaching.  As ambassadors for Christ we are to bring the word of reconciliation so that the lost would be saved, and have life in Christ.</a:t>
            </a:r>
            <a:endParaRPr lang="en-US" sz="1600" b="1" dirty="0" smtClean="0"/>
          </a:p>
        </p:txBody>
      </p:sp>
    </p:spTree>
    <p:extLst>
      <p:ext uri="{BB962C8B-B14F-4D97-AF65-F5344CB8AC3E}">
        <p14:creationId xmlns:p14="http://schemas.microsoft.com/office/powerpoint/2010/main" val="2500284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358</TotalTime>
  <Words>1183</Words>
  <Application>Microsoft Office PowerPoint</Application>
  <PresentationFormat>On-screen Show (16:10)</PresentationFormat>
  <Paragraphs>117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Clarity</vt:lpstr>
      <vt:lpstr>Christlike Conversations</vt:lpstr>
      <vt:lpstr>Introduction Class</vt:lpstr>
      <vt:lpstr>Schedule</vt:lpstr>
      <vt:lpstr>Instructions to Teach</vt:lpstr>
      <vt:lpstr>Instructions to Teach</vt:lpstr>
      <vt:lpstr>Learning From the Master</vt:lpstr>
      <vt:lpstr>Evangelizing Like Christ in My Life</vt:lpstr>
      <vt:lpstr>Christ’s Main Focus?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dc:creator>
  <cp:lastModifiedBy>Nicole</cp:lastModifiedBy>
  <cp:revision>24</cp:revision>
  <dcterms:created xsi:type="dcterms:W3CDTF">2016-07-16T23:37:43Z</dcterms:created>
  <dcterms:modified xsi:type="dcterms:W3CDTF">2016-07-17T05:35:45Z</dcterms:modified>
</cp:coreProperties>
</file>