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73" r:id="rId3"/>
    <p:sldId id="271" r:id="rId4"/>
    <p:sldId id="264" r:id="rId5"/>
    <p:sldId id="266" r:id="rId6"/>
    <p:sldId id="265" r:id="rId7"/>
    <p:sldId id="268" r:id="rId8"/>
    <p:sldId id="269"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66052" autoAdjust="0"/>
  </p:normalViewPr>
  <p:slideViewPr>
    <p:cSldViewPr snapToGrid="0">
      <p:cViewPr varScale="1">
        <p:scale>
          <a:sx n="69" d="100"/>
          <a:sy n="69" d="100"/>
        </p:scale>
        <p:origin x="24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484AA-9B9C-47BB-8ED8-0F45091A37E6}"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BE09C-B0B9-4928-944F-3D8F1D089E4F}" type="slidenum">
              <a:rPr lang="en-US" smtClean="0"/>
              <a:t>‹#›</a:t>
            </a:fld>
            <a:endParaRPr lang="en-US"/>
          </a:p>
        </p:txBody>
      </p:sp>
    </p:spTree>
    <p:extLst>
      <p:ext uri="{BB962C8B-B14F-4D97-AF65-F5344CB8AC3E}">
        <p14:creationId xmlns:p14="http://schemas.microsoft.com/office/powerpoint/2010/main" val="372392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1. Character not Checklist</a:t>
            </a:r>
          </a:p>
          <a:p>
            <a:pPr marL="171450" lvl="0" indent="-171450">
              <a:buFont typeface="Arial" panose="020B0604020202020204" pitchFamily="34" charset="0"/>
              <a:buChar char="•"/>
            </a:pPr>
            <a:r>
              <a:rPr lang="en-US" i="1" dirty="0"/>
              <a:t>Death of a Righteous Man </a:t>
            </a:r>
            <a:r>
              <a:rPr lang="en-US" dirty="0"/>
              <a:t> SH article</a:t>
            </a:r>
          </a:p>
          <a:p>
            <a:pPr marL="171450" lvl="0" indent="-171450">
              <a:buFont typeface="Arial" panose="020B0604020202020204" pitchFamily="34" charset="0"/>
              <a:buChar char="•"/>
            </a:pPr>
            <a:r>
              <a:rPr lang="en-US" dirty="0"/>
              <a:t>Beatitudes / Fruit of the Spirit / Divine Nature  as qualification for elders</a:t>
            </a:r>
          </a:p>
          <a:p>
            <a:pPr marL="171450" lvl="0" indent="-171450">
              <a:buFont typeface="Arial" panose="020B0604020202020204" pitchFamily="34" charset="0"/>
              <a:buChar char="•"/>
            </a:pPr>
            <a:r>
              <a:rPr lang="en-US" dirty="0"/>
              <a:t>“above reproach” as the central qualification—all others define and expound</a:t>
            </a:r>
          </a:p>
          <a:p>
            <a:pPr marL="171450" lvl="0" indent="-171450">
              <a:buFont typeface="Arial" panose="020B0604020202020204" pitchFamily="34" charset="0"/>
              <a:buChar char="•"/>
            </a:pPr>
            <a:r>
              <a:rPr lang="en-US" dirty="0"/>
              <a:t>Different lists in Timothy / Titus…shows that neither list is exhaustive or necessarily exclusive</a:t>
            </a:r>
          </a:p>
          <a:p>
            <a:pPr marL="171450" lvl="0" indent="-171450">
              <a:buFont typeface="Arial" panose="020B0604020202020204" pitchFamily="34" charset="0"/>
              <a:buChar char="•"/>
            </a:pPr>
            <a:r>
              <a:rPr lang="en-US" dirty="0"/>
              <a:t>All the ‘qualifications’ are merely descriptions of mature Christians</a:t>
            </a:r>
          </a:p>
          <a:p>
            <a:pPr marL="171450" lvl="0" indent="-171450">
              <a:buFont typeface="Arial" panose="020B0604020202020204" pitchFamily="34" charset="0"/>
              <a:buChar char="•"/>
            </a:pPr>
            <a:r>
              <a:rPr lang="en-US" dirty="0"/>
              <a:t>Not such a big division between expectations for ‘elders’ and ‘laypeople’</a:t>
            </a:r>
          </a:p>
          <a:p>
            <a:pPr marL="171450" lvl="0" indent="-171450">
              <a:buFont typeface="Arial" panose="020B0604020202020204" pitchFamily="34" charset="0"/>
              <a:buChar char="•"/>
            </a:pPr>
            <a:r>
              <a:rPr lang="en-US" dirty="0"/>
              <a:t>Marty quote: Another set of qualifications-NOT, are listed here.  In our “eldering weekends,” we make the point that if people view the local church as a business or club, in which numerical growth, product quality, and brand success are the primary goals, we will misjudge (even reject) leaders who do not have these qualifications:  decisive, charismatic, efficient, quality-</a:t>
            </a:r>
            <a:r>
              <a:rPr lang="en-US" dirty="0" err="1"/>
              <a:t>consicous</a:t>
            </a:r>
            <a:r>
              <a:rPr lang="en-US" dirty="0"/>
              <a:t>, cost-conscious, organized, aggressive, brilliant, consumer-oriented, action-oriented, growth-oriented, energetic, creative, visionary, intuitive, proactive…  Some of these might be useful for an elder to have, but they are not “in the book”.</a:t>
            </a:r>
          </a:p>
          <a:p>
            <a:pPr marL="171450" lvl="0" indent="-171450">
              <a:buFont typeface="Arial" panose="020B0604020202020204" pitchFamily="34" charset="0"/>
              <a:buChar char="•"/>
            </a:pPr>
            <a:r>
              <a:rPr lang="en-US" dirty="0"/>
              <a:t>One last thought:  Think clearly about the difference between qualifications and skills.  God has given qualifications for elders, which are only loosely related to the skills (including experience) required to do the work.  He has not required experience/skill at the work as a qualification (unless you count “let them first be proven”—but I think that’s about character—“blamelessness”).  That was true all through the Bible: </a:t>
            </a:r>
          </a:p>
          <a:p>
            <a:pPr marL="628650" lvl="1" indent="-171450">
              <a:buFont typeface="Arial" panose="020B0604020202020204" pitchFamily="34" charset="0"/>
              <a:buChar char="•"/>
            </a:pPr>
            <a:r>
              <a:rPr lang="en-US" dirty="0"/>
              <a:t>The qualification for Israelite solders were not “good with a weapon,” but were:  “Not newly married,” and “Not afraid.”</a:t>
            </a:r>
          </a:p>
          <a:p>
            <a:pPr marL="628650" lvl="1" indent="-171450">
              <a:buFont typeface="Arial" panose="020B0604020202020204" pitchFamily="34" charset="0"/>
              <a:buChar char="•"/>
            </a:pPr>
            <a:r>
              <a:rPr lang="en-US" dirty="0"/>
              <a:t>The qualifications for the civil judges under Moses were honesty and integrity, not legal acumen.</a:t>
            </a:r>
          </a:p>
          <a:p>
            <a:pPr marL="628650" lvl="1" indent="-171450">
              <a:buFont typeface="Arial" panose="020B0604020202020204" pitchFamily="34" charset="0"/>
              <a:buChar char="•"/>
            </a:pPr>
            <a:r>
              <a:rPr lang="en-US" dirty="0"/>
              <a:t>The qualifications for proto-deacons were not “good at serving food,” but were “full of the Holy Spirit,” etc.</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2.</a:t>
            </a:r>
            <a:r>
              <a:rPr lang="en-US" baseline="0" dirty="0"/>
              <a:t> Above Reproach</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3. Able to Teach</a:t>
            </a:r>
          </a:p>
          <a:p>
            <a:pPr marL="171450" lvl="0" indent="-171450">
              <a:buFont typeface="Arial" panose="020B0604020202020204" pitchFamily="34" charset="0"/>
              <a:buChar char="•"/>
            </a:pPr>
            <a:r>
              <a:rPr lang="en-US" dirty="0"/>
              <a:t>Wrong for us to compare men to other men, especially in their public speaking skills and abilities. </a:t>
            </a:r>
          </a:p>
          <a:p>
            <a:pPr marL="171450" lvl="0" indent="-171450">
              <a:buFont typeface="Arial" panose="020B0604020202020204" pitchFamily="34" charset="0"/>
              <a:buChar char="•"/>
            </a:pPr>
            <a:r>
              <a:rPr lang="en-US" dirty="0"/>
              <a:t>Titus 1:9-10 – emphasis on knowing and guarding against false doctrine</a:t>
            </a:r>
          </a:p>
          <a:p>
            <a:pPr marL="171450" lvl="0" indent="-171450">
              <a:buFont typeface="Arial" panose="020B0604020202020204" pitchFamily="34" charset="0"/>
              <a:buChar char="•"/>
            </a:pPr>
            <a:r>
              <a:rPr lang="en-US" dirty="0"/>
              <a:t>Hebrews 13:7 – have influence on people’s faith (emphasis on </a:t>
            </a:r>
            <a:r>
              <a:rPr lang="en-US" b="1" i="1" dirty="0"/>
              <a:t>outcome</a:t>
            </a:r>
            <a:r>
              <a:rPr lang="en-US" dirty="0"/>
              <a:t> not delivery)</a:t>
            </a:r>
          </a:p>
          <a:p>
            <a:pPr marL="171450" lvl="0" indent="-171450">
              <a:buFont typeface="Arial" panose="020B0604020202020204" pitchFamily="34" charset="0"/>
              <a:buChar char="•"/>
            </a:pPr>
            <a:r>
              <a:rPr lang="en-US" dirty="0"/>
              <a:t>Acts 20:20 – “publicly and from house to house”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4.</a:t>
            </a:r>
            <a:r>
              <a:rPr lang="en-US" baseline="0" dirty="0"/>
              <a:t> Rule House</a:t>
            </a:r>
          </a:p>
          <a:p>
            <a:pPr marL="171450" lvl="0" indent="-171450">
              <a:buFont typeface="Arial" panose="020B0604020202020204" pitchFamily="34" charset="0"/>
              <a:buChar char="•"/>
            </a:pPr>
            <a:r>
              <a:rPr lang="en-US" dirty="0"/>
              <a:t>Special / debated issues: “Children” = any number of children including ONE (Matthew 22:24; 1 Timothy 5:4); seems that this expectation is only when children are under direct influence of parent; “husband of one wife” = “one woman man”</a:t>
            </a:r>
          </a:p>
          <a:p>
            <a:pPr marL="171450" lvl="0" indent="-171450">
              <a:buFont typeface="Arial" panose="020B0604020202020204" pitchFamily="34" charset="0"/>
              <a:buChar char="•"/>
            </a:pPr>
            <a:r>
              <a:rPr lang="en-US" dirty="0"/>
              <a:t>Judgments on home and family activities will be different for different people—this is true even among our current elders.</a:t>
            </a:r>
          </a:p>
          <a:p>
            <a:pPr marL="171450" lvl="0" indent="-171450">
              <a:buFont typeface="Arial" panose="020B0604020202020204" pitchFamily="34" charset="0"/>
              <a:buChar char="•"/>
            </a:pPr>
            <a:r>
              <a:rPr lang="en-US" dirty="0"/>
              <a:t>Faithful, submissive, non-riotous children does not say ‘perfect children’</a:t>
            </a:r>
          </a:p>
          <a:p>
            <a:pPr marL="171450" lvl="0" indent="-171450">
              <a:buFont typeface="Arial" panose="020B0604020202020204" pitchFamily="34" charset="0"/>
              <a:buChar char="•"/>
            </a:pPr>
            <a:r>
              <a:rPr lang="en-US" dirty="0"/>
              <a:t>Is a man leading his family toward God? Is he guiding his family in godliness?</a:t>
            </a:r>
          </a:p>
          <a:p>
            <a:pPr marL="171450" lvl="0" indent="-171450">
              <a:buFont typeface="Arial" panose="020B0604020202020204" pitchFamily="34" charset="0"/>
              <a:buChar char="•"/>
            </a:pPr>
            <a:r>
              <a:rPr lang="en-US" dirty="0"/>
              <a:t>How does he handle when his children do not behave properly? Does he take Spirit-led actions that discipline his children in godliness?</a:t>
            </a:r>
          </a:p>
          <a:p>
            <a:pPr marL="171450" lvl="0" indent="-171450">
              <a:buFont typeface="Arial" panose="020B0604020202020204" pitchFamily="34" charset="0"/>
              <a:buChar char="•"/>
            </a:pPr>
            <a:r>
              <a:rPr lang="en-US" dirty="0"/>
              <a:t>Ask: “Would I be confident about a young person seeking counsel from this man? Will he guide them in God’s paths?”</a:t>
            </a:r>
          </a:p>
          <a:p>
            <a:endParaRPr lang="en-US" dirty="0"/>
          </a:p>
          <a:p>
            <a:r>
              <a:rPr lang="en-US" dirty="0"/>
              <a:t>5.</a:t>
            </a:r>
            <a:r>
              <a:rPr lang="en-US" baseline="0" dirty="0"/>
              <a:t> Personality v. Character</a:t>
            </a:r>
          </a:p>
          <a:p>
            <a:pPr marL="171450" lvl="0" indent="-171450">
              <a:buFont typeface="Arial" panose="020B0604020202020204" pitchFamily="34" charset="0"/>
              <a:buChar char="•"/>
            </a:pPr>
            <a:r>
              <a:rPr lang="en-US" dirty="0"/>
              <a:t>Emotional disposition, manner of conversation, smiley person or not</a:t>
            </a:r>
          </a:p>
          <a:p>
            <a:pPr marL="171450" lvl="0" indent="-171450">
              <a:buFont typeface="Arial" panose="020B0604020202020204" pitchFamily="34" charset="0"/>
              <a:buChar char="•"/>
            </a:pPr>
            <a:r>
              <a:rPr lang="en-US" dirty="0"/>
              <a:t>Would a ‘redneck’ be chosen at EH?</a:t>
            </a:r>
          </a:p>
          <a:p>
            <a:endParaRPr lang="en-US" dirty="0"/>
          </a:p>
          <a:p>
            <a:r>
              <a:rPr lang="en-US" dirty="0"/>
              <a:t>6. Comparing to Current Elders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comparison that should be made is against men of the world around. (see Titus 1)</a:t>
            </a:r>
          </a:p>
          <a:p>
            <a:endParaRPr lang="en-US" dirty="0"/>
          </a:p>
        </p:txBody>
      </p:sp>
      <p:sp>
        <p:nvSpPr>
          <p:cNvPr id="4" name="Slide Number Placeholder 3"/>
          <p:cNvSpPr>
            <a:spLocks noGrp="1"/>
          </p:cNvSpPr>
          <p:nvPr>
            <p:ph type="sldNum" sz="quarter" idx="10"/>
          </p:nvPr>
        </p:nvSpPr>
        <p:spPr/>
        <p:txBody>
          <a:bodyPr/>
          <a:lstStyle/>
          <a:p>
            <a:fld id="{F64BE09C-B0B9-4928-944F-3D8F1D089E4F}" type="slidenum">
              <a:rPr lang="en-US" smtClean="0"/>
              <a:t>8</a:t>
            </a:fld>
            <a:endParaRPr lang="en-US"/>
          </a:p>
        </p:txBody>
      </p:sp>
    </p:spTree>
    <p:extLst>
      <p:ext uri="{BB962C8B-B14F-4D97-AF65-F5344CB8AC3E}">
        <p14:creationId xmlns:p14="http://schemas.microsoft.com/office/powerpoint/2010/main" val="231227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5F6011-1541-47EF-BAA8-4822029DEDBC}"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11301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F6011-1541-47EF-BAA8-4822029DEDBC}"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305800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F6011-1541-47EF-BAA8-4822029DEDBC}"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286841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F6011-1541-47EF-BAA8-4822029DEDBC}"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392931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5F6011-1541-47EF-BAA8-4822029DEDBC}"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62952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5F6011-1541-47EF-BAA8-4822029DEDBC}"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394252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5F6011-1541-47EF-BAA8-4822029DEDBC}"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100139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F6011-1541-47EF-BAA8-4822029DEDBC}"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123865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F6011-1541-47EF-BAA8-4822029DEDBC}"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78432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5F6011-1541-47EF-BAA8-4822029DEDBC}"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234991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5F6011-1541-47EF-BAA8-4822029DEDBC}"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8D609-FAD2-45E8-884D-4DC93CEFC20C}" type="slidenum">
              <a:rPr lang="en-US" smtClean="0"/>
              <a:t>‹#›</a:t>
            </a:fld>
            <a:endParaRPr lang="en-US"/>
          </a:p>
        </p:txBody>
      </p:sp>
    </p:spTree>
    <p:extLst>
      <p:ext uri="{BB962C8B-B14F-4D97-AF65-F5344CB8AC3E}">
        <p14:creationId xmlns:p14="http://schemas.microsoft.com/office/powerpoint/2010/main" val="320363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6011-1541-47EF-BAA8-4822029DEDBC}"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8D609-FAD2-45E8-884D-4DC93CEFC20C}" type="slidenum">
              <a:rPr lang="en-US" smtClean="0"/>
              <a:t>‹#›</a:t>
            </a:fld>
            <a:endParaRPr lang="en-US"/>
          </a:p>
        </p:txBody>
      </p:sp>
    </p:spTree>
    <p:extLst>
      <p:ext uri="{BB962C8B-B14F-4D97-AF65-F5344CB8AC3E}">
        <p14:creationId xmlns:p14="http://schemas.microsoft.com/office/powerpoint/2010/main" val="3581228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8818" y="1186071"/>
            <a:ext cx="7036904" cy="2336454"/>
          </a:xfrm>
        </p:spPr>
        <p:txBody>
          <a:bodyPr>
            <a:normAutofit/>
          </a:bodyPr>
          <a:lstStyle/>
          <a:p>
            <a:r>
              <a:rPr lang="en-US" sz="7500" b="1" dirty="0">
                <a:solidFill>
                  <a:schemeClr val="accent6">
                    <a:lumMod val="40000"/>
                    <a:lumOff val="60000"/>
                  </a:schemeClr>
                </a:solidFill>
              </a:rPr>
              <a:t>Spirit-Made Shepherds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3124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881268" y="1676400"/>
            <a:ext cx="10754140" cy="4627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dirty="0"/>
              <a:t>Meet the ‘checklist’ of ‘qualifications’</a:t>
            </a:r>
          </a:p>
          <a:p>
            <a:pPr marL="514350" indent="-514350">
              <a:lnSpc>
                <a:spcPct val="150000"/>
              </a:lnSpc>
              <a:buFont typeface="+mj-lt"/>
              <a:buAutoNum type="arabicPeriod"/>
            </a:pPr>
            <a:r>
              <a:rPr lang="en-US" dirty="0"/>
              <a:t>No known flaws, weaknesses, or mistakes</a:t>
            </a:r>
          </a:p>
          <a:p>
            <a:pPr marL="514350" indent="-514350">
              <a:lnSpc>
                <a:spcPct val="150000"/>
              </a:lnSpc>
              <a:buFont typeface="+mj-lt"/>
              <a:buAutoNum type="arabicPeriod"/>
            </a:pPr>
            <a:r>
              <a:rPr lang="en-US" dirty="0"/>
              <a:t>Exceptional rhetorical and oratorical skill</a:t>
            </a:r>
          </a:p>
          <a:p>
            <a:pPr marL="514350" indent="-514350">
              <a:lnSpc>
                <a:spcPct val="150000"/>
              </a:lnSpc>
              <a:buFont typeface="+mj-lt"/>
              <a:buAutoNum type="arabicPeriod"/>
            </a:pPr>
            <a:r>
              <a:rPr lang="en-US" dirty="0"/>
              <a:t>Perfect home and family</a:t>
            </a:r>
          </a:p>
          <a:p>
            <a:pPr marL="514350" indent="-514350">
              <a:lnSpc>
                <a:spcPct val="150000"/>
              </a:lnSpc>
              <a:buFont typeface="+mj-lt"/>
              <a:buAutoNum type="arabicPeriod"/>
            </a:pPr>
            <a:r>
              <a:rPr lang="en-US" dirty="0"/>
              <a:t>‘Measure up’ to current elders</a:t>
            </a:r>
          </a:p>
          <a:p>
            <a:endParaRPr lang="en-US" dirty="0"/>
          </a:p>
        </p:txBody>
      </p:sp>
      <p:sp>
        <p:nvSpPr>
          <p:cNvPr id="6" name="Title 1"/>
          <p:cNvSpPr>
            <a:spLocks noGrp="1"/>
          </p:cNvSpPr>
          <p:nvPr>
            <p:ph type="title"/>
          </p:nvPr>
        </p:nvSpPr>
        <p:spPr>
          <a:xfrm>
            <a:off x="881268" y="425953"/>
            <a:ext cx="10482469" cy="927653"/>
          </a:xfrm>
        </p:spPr>
        <p:txBody>
          <a:bodyPr/>
          <a:lstStyle/>
          <a:p>
            <a:pPr algn="ctr"/>
            <a:r>
              <a:rPr lang="en-US" b="1" dirty="0">
                <a:solidFill>
                  <a:schemeClr val="accent6">
                    <a:lumMod val="75000"/>
                  </a:schemeClr>
                </a:solidFill>
              </a:rPr>
              <a:t>Typical Expectations for Elders</a:t>
            </a:r>
          </a:p>
        </p:txBody>
      </p:sp>
    </p:spTree>
    <p:extLst>
      <p:ext uri="{BB962C8B-B14F-4D97-AF65-F5344CB8AC3E}">
        <p14:creationId xmlns:p14="http://schemas.microsoft.com/office/powerpoint/2010/main" val="4087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chemeClr val="accent6">
                    <a:lumMod val="75000"/>
                  </a:schemeClr>
                </a:solidFill>
              </a:rPr>
              <a:t>Shepherds Made by the Spirit</a:t>
            </a:r>
          </a:p>
        </p:txBody>
      </p:sp>
      <p:sp>
        <p:nvSpPr>
          <p:cNvPr id="5" name="Text Placeholder 4"/>
          <p:cNvSpPr>
            <a:spLocks noGrp="1"/>
          </p:cNvSpPr>
          <p:nvPr>
            <p:ph type="body" idx="1"/>
          </p:nvPr>
        </p:nvSpPr>
        <p:spPr>
          <a:xfrm>
            <a:off x="501857" y="1651346"/>
            <a:ext cx="5157787" cy="823912"/>
          </a:xfrm>
        </p:spPr>
        <p:txBody>
          <a:bodyPr>
            <a:normAutofit/>
          </a:bodyPr>
          <a:lstStyle/>
          <a:p>
            <a:pPr algn="ctr"/>
            <a:r>
              <a:rPr lang="en-US" sz="3000" u="sng" dirty="0"/>
              <a:t>Flesh Standard</a:t>
            </a:r>
          </a:p>
        </p:txBody>
      </p:sp>
      <p:sp>
        <p:nvSpPr>
          <p:cNvPr id="6" name="Content Placeholder 5"/>
          <p:cNvSpPr>
            <a:spLocks noGrp="1"/>
          </p:cNvSpPr>
          <p:nvPr>
            <p:ph sz="half" idx="2"/>
          </p:nvPr>
        </p:nvSpPr>
        <p:spPr>
          <a:xfrm>
            <a:off x="501857" y="2606273"/>
            <a:ext cx="5700160" cy="4034871"/>
          </a:xfrm>
        </p:spPr>
        <p:txBody>
          <a:bodyPr>
            <a:normAutofit fontScale="85000" lnSpcReduction="10000"/>
          </a:bodyPr>
          <a:lstStyle/>
          <a:p>
            <a:pPr marL="514350" indent="-514350">
              <a:lnSpc>
                <a:spcPct val="160000"/>
              </a:lnSpc>
              <a:buFont typeface="+mj-lt"/>
              <a:buAutoNum type="arabicPeriod"/>
            </a:pPr>
            <a:r>
              <a:rPr lang="en-US" sz="3100" dirty="0"/>
              <a:t>‘Checklist’ of ‘qualifications’</a:t>
            </a:r>
          </a:p>
          <a:p>
            <a:pPr marL="514350" indent="-514350">
              <a:lnSpc>
                <a:spcPct val="160000"/>
              </a:lnSpc>
              <a:buFont typeface="+mj-lt"/>
              <a:buAutoNum type="arabicPeriod"/>
            </a:pPr>
            <a:r>
              <a:rPr lang="en-US" sz="3100" dirty="0"/>
              <a:t>No flaws or mistakes</a:t>
            </a:r>
          </a:p>
          <a:p>
            <a:pPr marL="514350" indent="-514350">
              <a:lnSpc>
                <a:spcPct val="160000"/>
              </a:lnSpc>
              <a:buFont typeface="+mj-lt"/>
              <a:buAutoNum type="arabicPeriod"/>
            </a:pPr>
            <a:r>
              <a:rPr lang="en-US" sz="3100" dirty="0"/>
              <a:t>Exceptional rhetoric &amp; oratory </a:t>
            </a:r>
          </a:p>
          <a:p>
            <a:pPr marL="514350" indent="-514350">
              <a:lnSpc>
                <a:spcPct val="160000"/>
              </a:lnSpc>
              <a:buFont typeface="+mj-lt"/>
              <a:buAutoNum type="arabicPeriod"/>
            </a:pPr>
            <a:r>
              <a:rPr lang="en-US" sz="3100" dirty="0"/>
              <a:t>Perfect home and family</a:t>
            </a:r>
          </a:p>
          <a:p>
            <a:pPr marL="514350" indent="-514350">
              <a:lnSpc>
                <a:spcPct val="160000"/>
              </a:lnSpc>
              <a:buFont typeface="+mj-lt"/>
              <a:buAutoNum type="arabicPeriod"/>
            </a:pPr>
            <a:r>
              <a:rPr lang="en-US" sz="3100" dirty="0"/>
              <a:t>‘Measure up’ to current elders</a:t>
            </a:r>
          </a:p>
        </p:txBody>
      </p:sp>
      <p:sp>
        <p:nvSpPr>
          <p:cNvPr id="7" name="Text Placeholder 6"/>
          <p:cNvSpPr>
            <a:spLocks noGrp="1"/>
          </p:cNvSpPr>
          <p:nvPr>
            <p:ph type="body" sz="quarter" idx="3"/>
          </p:nvPr>
        </p:nvSpPr>
        <p:spPr>
          <a:xfrm>
            <a:off x="6450496" y="1681163"/>
            <a:ext cx="5183188" cy="823912"/>
          </a:xfrm>
        </p:spPr>
        <p:txBody>
          <a:bodyPr>
            <a:normAutofit/>
          </a:bodyPr>
          <a:lstStyle/>
          <a:p>
            <a:pPr algn="ctr"/>
            <a:r>
              <a:rPr lang="en-US" sz="3000" u="sng" dirty="0"/>
              <a:t>Spirit Standard</a:t>
            </a:r>
          </a:p>
        </p:txBody>
      </p:sp>
      <p:sp>
        <p:nvSpPr>
          <p:cNvPr id="8" name="Content Placeholder 7"/>
          <p:cNvSpPr>
            <a:spLocks noGrp="1"/>
          </p:cNvSpPr>
          <p:nvPr>
            <p:ph sz="quarter" idx="4"/>
          </p:nvPr>
        </p:nvSpPr>
        <p:spPr>
          <a:xfrm>
            <a:off x="6202017" y="2657777"/>
            <a:ext cx="5431667" cy="3965299"/>
          </a:xfrm>
        </p:spPr>
        <p:txBody>
          <a:bodyPr>
            <a:normAutofit fontScale="92500"/>
          </a:bodyPr>
          <a:lstStyle/>
          <a:p>
            <a:pPr marL="514350" indent="-514350">
              <a:buFont typeface="+mj-lt"/>
              <a:buAutoNum type="arabicPeriod"/>
            </a:pPr>
            <a:r>
              <a:rPr lang="en-US" dirty="0"/>
              <a:t>Embody the character of a mature Christian</a:t>
            </a:r>
          </a:p>
          <a:p>
            <a:pPr marL="514350" indent="-514350">
              <a:lnSpc>
                <a:spcPct val="100000"/>
              </a:lnSpc>
              <a:buFont typeface="+mj-lt"/>
              <a:buAutoNum type="arabicPeriod"/>
            </a:pPr>
            <a:r>
              <a:rPr lang="en-US" dirty="0"/>
              <a:t>Humble and Growing</a:t>
            </a:r>
          </a:p>
          <a:p>
            <a:pPr marL="514350" indent="-514350">
              <a:lnSpc>
                <a:spcPct val="150000"/>
              </a:lnSpc>
              <a:buFont typeface="+mj-lt"/>
              <a:buAutoNum type="arabicPeriod"/>
            </a:pPr>
            <a:r>
              <a:rPr lang="en-US" dirty="0"/>
              <a:t>“Able to teach”; “Holding Fast”</a:t>
            </a:r>
          </a:p>
          <a:p>
            <a:pPr marL="514350" indent="-514350">
              <a:lnSpc>
                <a:spcPct val="150000"/>
              </a:lnSpc>
              <a:buFont typeface="+mj-lt"/>
              <a:buAutoNum type="arabicPeriod"/>
            </a:pPr>
            <a:r>
              <a:rPr lang="en-US" dirty="0"/>
              <a:t>“Rules House Well”</a:t>
            </a:r>
          </a:p>
          <a:p>
            <a:pPr marL="514350" indent="-514350">
              <a:lnSpc>
                <a:spcPct val="150000"/>
              </a:lnSpc>
              <a:buFont typeface="+mj-lt"/>
              <a:buAutoNum type="arabicPeriod"/>
            </a:pPr>
            <a:r>
              <a:rPr lang="en-US" dirty="0"/>
              <a:t>Stands out from the World</a:t>
            </a:r>
          </a:p>
        </p:txBody>
      </p:sp>
    </p:spTree>
    <p:extLst>
      <p:ext uri="{BB962C8B-B14F-4D97-AF65-F5344CB8AC3E}">
        <p14:creationId xmlns:p14="http://schemas.microsoft.com/office/powerpoint/2010/main" val="154654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65"/>
            <a:ext cx="12192001" cy="6859565"/>
          </a:xfrm>
        </p:spPr>
      </p:pic>
      <p:sp>
        <p:nvSpPr>
          <p:cNvPr id="5" name="Content Placeholder 2"/>
          <p:cNvSpPr txBox="1">
            <a:spLocks/>
          </p:cNvSpPr>
          <p:nvPr/>
        </p:nvSpPr>
        <p:spPr>
          <a:xfrm>
            <a:off x="609600" y="1232452"/>
            <a:ext cx="10999303" cy="4536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have learned how a "multitude" of godly counsellors can reach a wiser decision than any one of us could propose. </a:t>
            </a:r>
            <a:br>
              <a:rPr lang="en-US" dirty="0"/>
            </a:br>
            <a:br>
              <a:rPr lang="en-US" dirty="0"/>
            </a:br>
            <a:r>
              <a:rPr lang="en-US" dirty="0"/>
              <a:t>I have learned better how to balance care for each individual Christian with care for the church as a whole.</a:t>
            </a:r>
            <a:br>
              <a:rPr lang="en-US" dirty="0"/>
            </a:br>
            <a:br>
              <a:rPr lang="en-US" dirty="0"/>
            </a:br>
            <a:r>
              <a:rPr lang="en-US" dirty="0"/>
              <a:t>I have learned from others the advantage of delegating to deacons or others any work that is not the primary responsibility of the elders.</a:t>
            </a:r>
          </a:p>
        </p:txBody>
      </p:sp>
    </p:spTree>
    <p:extLst>
      <p:ext uri="{BB962C8B-B14F-4D97-AF65-F5344CB8AC3E}">
        <p14:creationId xmlns:p14="http://schemas.microsoft.com/office/powerpoint/2010/main" val="3540404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65"/>
            <a:ext cx="12192001" cy="6859565"/>
          </a:xfrm>
        </p:spPr>
      </p:pic>
      <p:sp>
        <p:nvSpPr>
          <p:cNvPr id="5" name="Content Placeholder 2"/>
          <p:cNvSpPr txBox="1">
            <a:spLocks/>
          </p:cNvSpPr>
          <p:nvPr/>
        </p:nvSpPr>
        <p:spPr>
          <a:xfrm>
            <a:off x="583094" y="1087620"/>
            <a:ext cx="11025809" cy="468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Serving with other men who have had many years of experience in teaching, mentoring, and overseeing others has helped me tremendously in terms of my growth as an elder …  It is no doubt a necessity to have a good handle of what the Scriptures have to say … as an elder … When you have to actually put that in practice and make spiritual decisions that will affect the spiritual lives of others there remains some degree of uncertainty. But working alongside other men who have had these many of years of experience is a huge comfort, encouragement, and confidence builder. You learn so many good lessons from them.</a:t>
            </a:r>
            <a:br>
              <a:rPr lang="en-US" dirty="0"/>
            </a:br>
            <a:endParaRPr lang="en-US" dirty="0"/>
          </a:p>
        </p:txBody>
      </p:sp>
    </p:spTree>
    <p:extLst>
      <p:ext uri="{BB962C8B-B14F-4D97-AF65-F5344CB8AC3E}">
        <p14:creationId xmlns:p14="http://schemas.microsoft.com/office/powerpoint/2010/main" val="3765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65"/>
            <a:ext cx="12192001" cy="6859565"/>
          </a:xfrm>
        </p:spPr>
      </p:pic>
      <p:sp>
        <p:nvSpPr>
          <p:cNvPr id="5" name="Content Placeholder 2"/>
          <p:cNvSpPr txBox="1">
            <a:spLocks/>
          </p:cNvSpPr>
          <p:nvPr/>
        </p:nvSpPr>
        <p:spPr>
          <a:xfrm>
            <a:off x="583094" y="1087620"/>
            <a:ext cx="11025809" cy="468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Rectangle 1"/>
          <p:cNvSpPr/>
          <p:nvPr/>
        </p:nvSpPr>
        <p:spPr>
          <a:xfrm>
            <a:off x="583094" y="689113"/>
            <a:ext cx="11025809" cy="5262979"/>
          </a:xfrm>
          <a:prstGeom prst="rect">
            <a:avLst/>
          </a:prstGeom>
        </p:spPr>
        <p:txBody>
          <a:bodyPr wrap="square">
            <a:spAutoFit/>
          </a:bodyPr>
          <a:lstStyle/>
          <a:p>
            <a:r>
              <a:rPr lang="en-US" sz="2400" b="1" dirty="0"/>
              <a:t>“Knowing the sheep” </a:t>
            </a:r>
            <a:r>
              <a:rPr lang="en-US" sz="2400" dirty="0"/>
              <a:t>– Every person has a different personality and spiritual maturity, and those differences are often expressed [in various ways] ... The elder’s knowledge of the sheep (and having some experience with the variety of personalities) grows over time, and makes that communication easier and better.</a:t>
            </a:r>
          </a:p>
          <a:p>
            <a:endParaRPr lang="en-US" sz="2400" dirty="0"/>
          </a:p>
          <a:p>
            <a:r>
              <a:rPr lang="en-US" sz="2400" b="1" dirty="0"/>
              <a:t>“Scripted Counseling” </a:t>
            </a:r>
            <a:r>
              <a:rPr lang="en-US" sz="2400" dirty="0"/>
              <a:t>– I sometimes think back to the early days of being an elder, when couples came for counseling or a member was struggling, having been “overtaken by a trespass,” and needed advice—how intimidating that was for me, and how inadequate I felt.  I still usually feel like I haven’t really fixed anything, but there is a kind of sameness to many of these problems, in which predictable behavior, objections, emotions, and consequences arise, and so advice and even anticipation of problems, based on past experience can be ‘reused’.</a:t>
            </a:r>
          </a:p>
        </p:txBody>
      </p:sp>
    </p:spTree>
    <p:extLst>
      <p:ext uri="{BB962C8B-B14F-4D97-AF65-F5344CB8AC3E}">
        <p14:creationId xmlns:p14="http://schemas.microsoft.com/office/powerpoint/2010/main" val="314584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65"/>
            <a:ext cx="12192001" cy="6859565"/>
          </a:xfrm>
        </p:spPr>
      </p:pic>
      <p:sp>
        <p:nvSpPr>
          <p:cNvPr id="5" name="Content Placeholder 2"/>
          <p:cNvSpPr txBox="1">
            <a:spLocks/>
          </p:cNvSpPr>
          <p:nvPr/>
        </p:nvSpPr>
        <p:spPr>
          <a:xfrm>
            <a:off x="583094" y="1087620"/>
            <a:ext cx="11025809" cy="468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Rectangle 1"/>
          <p:cNvSpPr/>
          <p:nvPr/>
        </p:nvSpPr>
        <p:spPr>
          <a:xfrm>
            <a:off x="583094" y="689113"/>
            <a:ext cx="11025809" cy="5262979"/>
          </a:xfrm>
          <a:prstGeom prst="rect">
            <a:avLst/>
          </a:prstGeom>
        </p:spPr>
        <p:txBody>
          <a:bodyPr wrap="square">
            <a:spAutoFit/>
          </a:bodyPr>
          <a:lstStyle/>
          <a:p>
            <a:r>
              <a:rPr lang="en-US" sz="2400" b="1" dirty="0"/>
              <a:t>“Working through issues” </a:t>
            </a:r>
            <a:r>
              <a:rPr lang="en-US" sz="2400" dirty="0"/>
              <a:t>– Every doctrinal/scriptural question that arises … is different—often in some way that I had never thought through.  But after reasoning about similar and  recurring scriptural questions and discussing them with the other elders, the Bible principles and examples become clearer, and these decisions (often matters of judgment, but based on Bible principles) become simpler as a base of precedents builds.</a:t>
            </a:r>
          </a:p>
          <a:p>
            <a:endParaRPr lang="en-US" sz="2400" dirty="0"/>
          </a:p>
          <a:p>
            <a:r>
              <a:rPr lang="en-US" sz="2400" b="1" dirty="0"/>
              <a:t>“Don’t do that again” </a:t>
            </a:r>
            <a:r>
              <a:rPr lang="en-US" sz="2400" dirty="0"/>
              <a:t>– There are several things that I did, mostly related to “Flock Shepherding,” that, while well intended, ended up as non-productive or even harmful.  … I suppose an elder at least would have a collection, over time, of things never to do again, and maybe even occasional positive lessons (“that worked”).</a:t>
            </a:r>
          </a:p>
          <a:p>
            <a:endParaRPr lang="en-US" sz="2400" dirty="0"/>
          </a:p>
        </p:txBody>
      </p:sp>
    </p:spTree>
    <p:extLst>
      <p:ext uri="{BB962C8B-B14F-4D97-AF65-F5344CB8AC3E}">
        <p14:creationId xmlns:p14="http://schemas.microsoft.com/office/powerpoint/2010/main" val="1936784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595745" y="1534076"/>
            <a:ext cx="11039663" cy="4852869"/>
          </a:xfrm>
          <a:prstGeom prst="rect">
            <a:avLst/>
          </a:prstGeom>
          <a:blipFill>
            <a:blip r:embed="rId4">
              <a:alphaModFix amt="15000"/>
            </a:blip>
            <a:tile tx="0" ty="0" sx="100000" sy="100000" flip="none" algn="tl"/>
          </a:bli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The criteria for service is not a checklist but </a:t>
            </a:r>
            <a:r>
              <a:rPr lang="en-US" b="1" u="sng" dirty="0"/>
              <a:t>a description of character</a:t>
            </a:r>
            <a:r>
              <a:rPr lang="en-US" dirty="0"/>
              <a:t>.</a:t>
            </a:r>
          </a:p>
          <a:p>
            <a:pPr marL="514350" indent="-514350">
              <a:buFont typeface="+mj-lt"/>
              <a:buAutoNum type="arabicPeriod"/>
            </a:pPr>
            <a:r>
              <a:rPr lang="en-US" dirty="0"/>
              <a:t>“</a:t>
            </a:r>
            <a:r>
              <a:rPr lang="en-US" b="1" u="sng" dirty="0"/>
              <a:t>Above reproach</a:t>
            </a:r>
            <a:r>
              <a:rPr lang="en-US" dirty="0"/>
              <a:t>” does not mean “Never makes mistakes or has some flaws.”</a:t>
            </a:r>
          </a:p>
          <a:p>
            <a:pPr marL="514350" indent="-514350">
              <a:buFont typeface="+mj-lt"/>
              <a:buAutoNum type="arabicPeriod"/>
            </a:pPr>
            <a:r>
              <a:rPr lang="en-US" dirty="0"/>
              <a:t>“Able to teach” </a:t>
            </a:r>
            <a:r>
              <a:rPr lang="en-US" b="1" u="sng" dirty="0"/>
              <a:t>is not the same</a:t>
            </a:r>
            <a:r>
              <a:rPr lang="en-US" dirty="0"/>
              <a:t> in every person or situation.</a:t>
            </a:r>
          </a:p>
          <a:p>
            <a:pPr marL="514350" indent="-514350">
              <a:buFont typeface="+mj-lt"/>
              <a:buAutoNum type="arabicPeriod"/>
            </a:pPr>
            <a:r>
              <a:rPr lang="en-US" dirty="0"/>
              <a:t>A man may “</a:t>
            </a:r>
            <a:r>
              <a:rPr lang="en-US" b="1" u="sng" dirty="0"/>
              <a:t>rule</a:t>
            </a:r>
            <a:r>
              <a:rPr lang="en-US" dirty="0"/>
              <a:t> his house [children] </a:t>
            </a:r>
            <a:r>
              <a:rPr lang="en-US" b="1" u="sng" dirty="0"/>
              <a:t>well</a:t>
            </a:r>
            <a:r>
              <a:rPr lang="en-US" dirty="0"/>
              <a:t>” without having a home / family dynamic that you necessarily want to duplicate.</a:t>
            </a:r>
          </a:p>
          <a:p>
            <a:pPr marL="514350" indent="-514350">
              <a:buFont typeface="+mj-lt"/>
              <a:buAutoNum type="arabicPeriod"/>
            </a:pPr>
            <a:r>
              <a:rPr lang="en-US" dirty="0"/>
              <a:t>Prospective elders are not possibly going to ‘measure up’ against current elders and </a:t>
            </a:r>
            <a:r>
              <a:rPr lang="en-US" b="1" u="sng" dirty="0"/>
              <a:t>should not be compared</a:t>
            </a:r>
            <a:r>
              <a:rPr lang="en-US" dirty="0"/>
              <a:t>.</a:t>
            </a:r>
          </a:p>
          <a:p>
            <a:endParaRPr lang="en-US" dirty="0"/>
          </a:p>
        </p:txBody>
      </p:sp>
      <p:sp>
        <p:nvSpPr>
          <p:cNvPr id="6" name="Title 1"/>
          <p:cNvSpPr>
            <a:spLocks noGrp="1"/>
          </p:cNvSpPr>
          <p:nvPr>
            <p:ph type="title"/>
          </p:nvPr>
        </p:nvSpPr>
        <p:spPr>
          <a:xfrm>
            <a:off x="1152939" y="291547"/>
            <a:ext cx="10482469" cy="927653"/>
          </a:xfrm>
        </p:spPr>
        <p:txBody>
          <a:bodyPr/>
          <a:lstStyle/>
          <a:p>
            <a:pPr algn="r"/>
            <a:r>
              <a:rPr lang="en-US" b="1" i="1" dirty="0">
                <a:solidFill>
                  <a:schemeClr val="accent6">
                    <a:lumMod val="75000"/>
                  </a:schemeClr>
                </a:solidFill>
              </a:rPr>
              <a:t>Spirit-Made Shepherds</a:t>
            </a:r>
          </a:p>
        </p:txBody>
      </p:sp>
    </p:spTree>
    <p:extLst>
      <p:ext uri="{BB962C8B-B14F-4D97-AF65-F5344CB8AC3E}">
        <p14:creationId xmlns:p14="http://schemas.microsoft.com/office/powerpoint/2010/main" val="61784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Recommendations for </a:t>
            </a:r>
            <a:br>
              <a:rPr lang="en-US" b="1" dirty="0"/>
            </a:br>
            <a:r>
              <a:rPr lang="en-US" b="1" dirty="0"/>
              <a:t>Seeking Out Shepherds</a:t>
            </a:r>
          </a:p>
        </p:txBody>
      </p:sp>
      <p:sp>
        <p:nvSpPr>
          <p:cNvPr id="3" name="Content Placeholder 2"/>
          <p:cNvSpPr>
            <a:spLocks noGrp="1"/>
          </p:cNvSpPr>
          <p:nvPr>
            <p:ph idx="1"/>
          </p:nvPr>
        </p:nvSpPr>
        <p:spPr/>
        <p:txBody>
          <a:bodyPr>
            <a:normAutofit/>
          </a:bodyPr>
          <a:lstStyle/>
          <a:p>
            <a:pPr>
              <a:lnSpc>
                <a:spcPct val="200000"/>
              </a:lnSpc>
            </a:pPr>
            <a:r>
              <a:rPr lang="en-US" sz="3000" dirty="0"/>
              <a:t>Study, Pray, and Discuss this…a lot.</a:t>
            </a:r>
          </a:p>
          <a:p>
            <a:pPr>
              <a:lnSpc>
                <a:spcPct val="200000"/>
              </a:lnSpc>
            </a:pPr>
            <a:r>
              <a:rPr lang="en-US" sz="3000" dirty="0"/>
              <a:t>Utilize the church directory.</a:t>
            </a:r>
          </a:p>
          <a:p>
            <a:pPr>
              <a:lnSpc>
                <a:spcPct val="200000"/>
              </a:lnSpc>
            </a:pPr>
            <a:r>
              <a:rPr lang="en-US" sz="3000" dirty="0"/>
              <a:t>Trust in and Submit to the Lord’s plan.</a:t>
            </a:r>
          </a:p>
        </p:txBody>
      </p:sp>
    </p:spTree>
    <p:extLst>
      <p:ext uri="{BB962C8B-B14F-4D97-AF65-F5344CB8AC3E}">
        <p14:creationId xmlns:p14="http://schemas.microsoft.com/office/powerpoint/2010/main" val="224539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500</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Schoolbook</vt:lpstr>
      <vt:lpstr>Office Theme</vt:lpstr>
      <vt:lpstr>Spirit-Made Shepherds</vt:lpstr>
      <vt:lpstr>Typical Expectations for Elders</vt:lpstr>
      <vt:lpstr>Shepherds Made by the Spirit</vt:lpstr>
      <vt:lpstr>PowerPoint Presentation</vt:lpstr>
      <vt:lpstr>PowerPoint Presentation</vt:lpstr>
      <vt:lpstr>PowerPoint Presentation</vt:lpstr>
      <vt:lpstr>PowerPoint Presentation</vt:lpstr>
      <vt:lpstr>Spirit-Made Shepherds</vt:lpstr>
      <vt:lpstr>Recommendations for  Seeking Out Shepherds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Spirit-Made Shepherds</dc:title>
  <dc:creator>BenHall</dc:creator>
  <cp:lastModifiedBy>Brad Beutjer</cp:lastModifiedBy>
  <cp:revision>52</cp:revision>
  <dcterms:created xsi:type="dcterms:W3CDTF">2016-09-01T13:33:56Z</dcterms:created>
  <dcterms:modified xsi:type="dcterms:W3CDTF">2016-09-11T13:08:18Z</dcterms:modified>
</cp:coreProperties>
</file>