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sldIdLst>
    <p:sldId id="256" r:id="rId2"/>
    <p:sldId id="298" r:id="rId3"/>
    <p:sldId id="292" r:id="rId4"/>
    <p:sldId id="289" r:id="rId5"/>
    <p:sldId id="297" r:id="rId6"/>
    <p:sldId id="299" r:id="rId7"/>
    <p:sldId id="294" r:id="rId8"/>
    <p:sldId id="291" r:id="rId9"/>
    <p:sldId id="293" r:id="rId10"/>
    <p:sldId id="290" r:id="rId11"/>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clrMru>
    <a:srgbClr val="2F4D31"/>
    <a:srgbClr val="3E4D1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1081" autoAdjust="0"/>
  </p:normalViewPr>
  <p:slideViewPr>
    <p:cSldViewPr snapToGrid="0" snapToObjects="1">
      <p:cViewPr varScale="1">
        <p:scale>
          <a:sx n="98" d="100"/>
          <a:sy n="98" d="100"/>
        </p:scale>
        <p:origin x="-1184" y="-104"/>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89" d="100"/>
          <a:sy n="89" d="100"/>
        </p:scale>
        <p:origin x="-2880"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EB0E2-D183-1D40-8318-73E69CA99473}" type="datetimeFigureOut">
              <a:rPr lang="en-US" smtClean="0"/>
              <a:pPr/>
              <a:t>9/17/16</a:t>
            </a:fld>
            <a:endParaRPr lang="en-US"/>
          </a:p>
        </p:txBody>
      </p:sp>
      <p:sp>
        <p:nvSpPr>
          <p:cNvPr id="4" name="Slide Image Placeholder 3"/>
          <p:cNvSpPr>
            <a:spLocks noGrp="1" noRot="1" noChangeAspect="1"/>
          </p:cNvSpPr>
          <p:nvPr>
            <p:ph type="sldImg" idx="2"/>
          </p:nvPr>
        </p:nvSpPr>
        <p:spPr>
          <a:xfrm>
            <a:off x="1139346" y="75600"/>
            <a:ext cx="4484629" cy="280289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32601" y="2999453"/>
            <a:ext cx="6122877" cy="599712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6173787" y="457200"/>
            <a:ext cx="684213" cy="457200"/>
          </a:xfrm>
          <a:prstGeom prst="rect">
            <a:avLst/>
          </a:prstGeom>
        </p:spPr>
        <p:txBody>
          <a:bodyPr vert="horz" lIns="91440" tIns="45720" rIns="91440" bIns="45720" rtlCol="0" anchor="b"/>
          <a:lstStyle>
            <a:lvl1pPr algn="r">
              <a:defRPr sz="1200"/>
            </a:lvl1pPr>
          </a:lstStyle>
          <a:p>
            <a:fld id="{EECA6D95-889E-504C-BC58-8FD1A8B54BE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CA6D95-889E-504C-BC58-8FD1A8B54BE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Role &amp; Purpose:</a:t>
            </a:r>
          </a:p>
          <a:p>
            <a:endParaRPr lang="en-US" dirty="0" smtClean="0"/>
          </a:p>
          <a:p>
            <a:r>
              <a:rPr lang="en-US" dirty="0" smtClean="0"/>
              <a:t>CHRIST is so great – that</a:t>
            </a:r>
            <a:r>
              <a:rPr lang="en-US" baseline="0" dirty="0" smtClean="0"/>
              <a:t> to proclaim HIM is a privilege.</a:t>
            </a:r>
          </a:p>
          <a:p>
            <a:r>
              <a:rPr lang="en-US" baseline="0" dirty="0" smtClean="0"/>
              <a:t>CHRIST is so great – that to suffer for HIM may be counted a joy.</a:t>
            </a:r>
          </a:p>
          <a:p>
            <a:r>
              <a:rPr lang="en-US" baseline="0" dirty="0" smtClean="0"/>
              <a:t>CHRIST is so great – that HE is the one who can make us all complete.</a:t>
            </a:r>
          </a:p>
          <a:p>
            <a:r>
              <a:rPr lang="en-US" baseline="0" dirty="0" smtClean="0"/>
              <a:t>CHRIST is so great – that HIS power is what we depend on in our service.</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Colossians is not the only place Paul describes</a:t>
            </a:r>
            <a:r>
              <a:rPr lang="en-US" baseline="0" dirty="0" smtClean="0"/>
              <a:t> his purpose…let’s see a few to get a well-rounded view of our topic this morning….</a:t>
            </a:r>
          </a:p>
          <a:p>
            <a:endParaRPr lang="en-US" baseline="0" dirty="0" smtClean="0"/>
          </a:p>
          <a:p>
            <a:r>
              <a:rPr lang="en-US" baseline="0" dirty="0" smtClean="0"/>
              <a:t>Paul Desires to Speak Clearly &amp; Boldly…</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fontScale="92500" lnSpcReduction="10000"/>
          </a:bodyPr>
          <a:lstStyle/>
          <a:p>
            <a:r>
              <a:rPr lang="en-US" dirty="0" smtClean="0"/>
              <a:t>Suffering: Question 1</a:t>
            </a:r>
            <a:r>
              <a:rPr lang="en-US" baseline="0" dirty="0" smtClean="0"/>
              <a:t>    </a:t>
            </a:r>
            <a:r>
              <a:rPr lang="en-US" dirty="0" smtClean="0"/>
              <a:t>Body: (should be </a:t>
            </a:r>
            <a:r>
              <a:rPr lang="en-US" dirty="0" err="1" smtClean="0"/>
              <a:t>vs</a:t>
            </a:r>
            <a:r>
              <a:rPr lang="en-US" dirty="0" smtClean="0"/>
              <a:t> 24) Question 2</a:t>
            </a:r>
          </a:p>
          <a:p>
            <a:endParaRPr lang="en-US" dirty="0" smtClean="0"/>
          </a:p>
          <a:p>
            <a:r>
              <a:rPr lang="en-US" dirty="0" smtClean="0"/>
              <a:t>Stewardship: Question 3</a:t>
            </a:r>
          </a:p>
          <a:p>
            <a:endParaRPr lang="en-US" dirty="0" smtClean="0"/>
          </a:p>
          <a:p>
            <a:r>
              <a:rPr lang="en-US" dirty="0" smtClean="0"/>
              <a:t>Paul uses this term 2</a:t>
            </a:r>
            <a:r>
              <a:rPr lang="en-US" baseline="0" dirty="0" smtClean="0"/>
              <a:t> other</a:t>
            </a:r>
            <a:r>
              <a:rPr lang="en-US" dirty="0" smtClean="0"/>
              <a:t> times…  This was given to me. This call to service was entrusted</a:t>
            </a:r>
            <a:r>
              <a:rPr lang="en-US" baseline="0" dirty="0" smtClean="0"/>
              <a:t> to me.  I must respond respectfully. I must not abuse, alter, or abandon this message!</a:t>
            </a:r>
            <a:endParaRPr lang="en-US" dirty="0" smtClean="0"/>
          </a:p>
          <a:p>
            <a:r>
              <a:rPr lang="en-US" dirty="0" smtClean="0"/>
              <a:t>1 Corinthians 9:17  (14-19)</a:t>
            </a:r>
          </a:p>
          <a:p>
            <a:r>
              <a:rPr lang="en-US" dirty="0" smtClean="0"/>
              <a:t>Ephesians 3:2  (1-13)</a:t>
            </a:r>
          </a:p>
          <a:p>
            <a:endParaRPr lang="en-US" dirty="0" smtClean="0"/>
          </a:p>
          <a:p>
            <a:r>
              <a:rPr lang="en-US" dirty="0" smtClean="0"/>
              <a:t>&gt;&gt; How can we be good stewards?</a:t>
            </a:r>
            <a:r>
              <a:rPr lang="en-US" baseline="0" dirty="0" smtClean="0"/>
              <a:t>  It must be shared!   </a:t>
            </a:r>
          </a:p>
          <a:p>
            <a:endParaRPr lang="en-US" baseline="0" dirty="0" smtClean="0"/>
          </a:p>
          <a:p>
            <a:r>
              <a:rPr lang="en-US" baseline="0" dirty="0" smtClean="0"/>
              <a:t>Christians, you have an incredible education – don’t keep that understanding to yourself!  </a:t>
            </a:r>
          </a:p>
          <a:p>
            <a:r>
              <a:rPr lang="en-US" baseline="0" dirty="0" smtClean="0"/>
              <a:t>Christians, you know too much – don’t turn back to the world!</a:t>
            </a:r>
          </a:p>
          <a:p>
            <a:endParaRPr lang="en-US" baseline="0" dirty="0" smtClean="0"/>
          </a:p>
          <a:p>
            <a:r>
              <a:rPr lang="en-US" baseline="0" dirty="0" smtClean="0"/>
              <a:t>This message will teach us how to have a better family (Ch 3) how to worship correctly (Ch 3) how to improve your citizenship and career (Ch 4)…but you can’t just learn all of that for yourself and never pass it forward!</a:t>
            </a:r>
          </a:p>
          <a:p>
            <a:endParaRPr lang="en-US" baseline="0" dirty="0" smtClean="0"/>
          </a:p>
          <a:p>
            <a:r>
              <a:rPr lang="en-US" baseline="0" dirty="0" smtClean="0"/>
              <a:t>Question #4  </a:t>
            </a:r>
            <a:r>
              <a:rPr lang="en-US" baseline="0" dirty="0" smtClean="0"/>
              <a:t>This view also tells me when I get to stop:  Not until the job is done!  Not until it has been given to everyone.  </a:t>
            </a:r>
          </a:p>
          <a:p>
            <a:endParaRPr lang="en-US" baseline="0" dirty="0" smtClean="0"/>
          </a:p>
          <a:p>
            <a:r>
              <a:rPr lang="en-US" baseline="0" dirty="0" smtClean="0"/>
              <a:t>MYSTERY:  M&amp;M  mystery manifested.  </a:t>
            </a:r>
            <a:r>
              <a:rPr lang="en-US" baseline="0" dirty="0" err="1" smtClean="0"/>
              <a:t>Somethhing</a:t>
            </a:r>
            <a:r>
              <a:rPr lang="en-US" baseline="0" dirty="0" smtClean="0"/>
              <a:t> hidden – that is now revealed.  Question 5 &amp; 6…</a:t>
            </a:r>
          </a:p>
          <a:p>
            <a:endParaRPr lang="en-US" baseline="0" dirty="0" smtClean="0"/>
          </a:p>
          <a:p>
            <a:r>
              <a:rPr lang="en-US" baseline="0" dirty="0" smtClean="0"/>
              <a:t>The “mystery religions” of the Greco-Roman world revolved around “secret truths” that were only shared with those who joined the cult and accepted its individual initiation ceremonies. **But PAUL shows how Christianity is the opposite of this.  That rather than restrict his message and create an atmosphere of “mystery” God has PROCLAIMED this message far and wide, publicly to all who will hear and listen.  Rather than a secret knowledge – it is a knowledge to be understood by all.</a:t>
            </a:r>
          </a:p>
          <a:p>
            <a:endParaRPr lang="en-US" baseline="0" dirty="0" smtClean="0"/>
          </a:p>
          <a:p>
            <a:r>
              <a:rPr lang="en-US" baseline="0" dirty="0" smtClean="0"/>
              <a:t>*So why use the word “mystery” because the full scope of God’s plan was previously hidden.  God had promised his coming CHRIST, but only now, in Jesus resurrection, was the method of God’s salvation being fully proclaimed.   AND in proclaiming this good news: Paul was able to GIVE GOD THE CREDIT of being “rich”  the “riches of His glory”  That GOD would pay the price for our sins – not just the Jewish people – but even the GENTILES!  CHRIST could be in us all!</a:t>
            </a:r>
          </a:p>
          <a:p>
            <a:endParaRPr lang="en-US" baseline="0" dirty="0" smtClean="0"/>
          </a:p>
          <a:p>
            <a:r>
              <a:rPr lang="en-US" baseline="0" dirty="0" smtClean="0"/>
              <a:t>ADMONISH:  Literally means: To put in mind.  Paul’s preaching was to bring the people’s mind to focus upon Jesus.  In Admonishing them, he warns, he cautions them not to disregard JESUS and exhorts them to LOVE AND OBEY the Lord.  He reproves anyone who departs from the gospel.</a:t>
            </a:r>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Verses that help us when suffering?  (Romans 5:1-5,</a:t>
            </a:r>
            <a:r>
              <a:rPr lang="en-US" baseline="0" dirty="0" smtClean="0"/>
              <a:t> Matt 5:10-12. 2 Timothy 3:12)</a:t>
            </a:r>
            <a:endParaRPr lang="en-US" dirty="0" smtClean="0"/>
          </a:p>
          <a:p>
            <a:endParaRPr lang="en-US" dirty="0" smtClean="0"/>
          </a:p>
          <a:p>
            <a:r>
              <a:rPr lang="en-US" dirty="0" smtClean="0"/>
              <a:t>That help us proclaim (Rom 1:16, 2 Tim 4:2)</a:t>
            </a:r>
          </a:p>
          <a:p>
            <a:endParaRPr lang="en-US" dirty="0" smtClean="0"/>
          </a:p>
          <a:p>
            <a:r>
              <a:rPr lang="en-US" dirty="0" smtClean="0"/>
              <a:t>Verses that help us teach? (Acts 18:10)</a:t>
            </a:r>
            <a:r>
              <a:rPr lang="en-US" baseline="0" dirty="0" smtClean="0"/>
              <a:t> </a:t>
            </a:r>
          </a:p>
          <a:p>
            <a:endParaRPr lang="en-US" baseline="0" dirty="0" smtClean="0"/>
          </a:p>
          <a:p>
            <a:r>
              <a:rPr lang="en-US" baseline="0" dirty="0" smtClean="0"/>
              <a:t>Verses that help us admonish? (2 Tim 2:24-26, Gal 6;1)  </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**Paul, can it be that simple?  Can JESUS ALONE really address everything I need to be made complete??  This letter answers YES!!!!  Just</a:t>
            </a:r>
            <a:r>
              <a:rPr lang="en-US" baseline="0" dirty="0" smtClean="0"/>
              <a:t> in this letter, Paul addresses the full spectrum of our lives!  &gt;&gt; Much less the depths of teaching they’ve already received from </a:t>
            </a:r>
            <a:r>
              <a:rPr lang="en-US" baseline="0" dirty="0" err="1" smtClean="0"/>
              <a:t>Epaphras</a:t>
            </a:r>
            <a:r>
              <a:rPr lang="en-US" baseline="0" dirty="0" smtClean="0"/>
              <a:t> and will continue to receive!</a:t>
            </a:r>
            <a:endParaRPr lang="en-US" dirty="0" smtClean="0"/>
          </a:p>
          <a:p>
            <a:endParaRPr lang="en-US" dirty="0" smtClean="0"/>
          </a:p>
          <a:p>
            <a:endParaRPr lang="en-US" dirty="0" smtClean="0"/>
          </a:p>
          <a:p>
            <a:r>
              <a:rPr lang="en-US" dirty="0" smtClean="0"/>
              <a:t>When we say that JESUS wants all of you –</a:t>
            </a:r>
            <a:r>
              <a:rPr lang="en-US" baseline="0" dirty="0" smtClean="0"/>
              <a:t> this is what we mean.  There is not a single area of your life that JESUS is not king over.</a:t>
            </a:r>
          </a:p>
          <a:p>
            <a:endParaRPr lang="en-US" baseline="0" dirty="0" smtClean="0"/>
          </a:p>
          <a:p>
            <a:r>
              <a:rPr lang="en-US" baseline="0" dirty="0" smtClean="0"/>
              <a:t>There is not a single area of your life that HE CAN’T improve.  Every area: private or public.  Every aspect – thoughts or actions….Jesus is the one who can make each part of your life more complete – more harmonious – more pleasing to GOD.</a:t>
            </a:r>
          </a:p>
          <a:p>
            <a:endParaRPr lang="en-US" baseline="0" dirty="0" smtClean="0"/>
          </a:p>
          <a:p>
            <a:r>
              <a:rPr lang="en-US" baseline="0" dirty="0" smtClean="0"/>
              <a:t>No one else can do that.  AND because HE addresses every area – there is both NO NEED for the false teaching of chapter two – and NO ROOM for the false teaching of chapter 2.</a:t>
            </a:r>
          </a:p>
          <a:p>
            <a:endParaRPr lang="en-US" baseline="0" dirty="0" smtClean="0"/>
          </a:p>
          <a:p>
            <a:r>
              <a:rPr lang="en-US" baseline="0" dirty="0" smtClean="0"/>
              <a:t>When this false and worldly thinking is suggested: to Christians it is like a puzzle piece that is the WRONG SHAPE – I’m sorry I just don’t have room for that.  I just can’t accept that.</a:t>
            </a:r>
          </a:p>
        </p:txBody>
      </p:sp>
      <p:sp>
        <p:nvSpPr>
          <p:cNvPr id="4" name="Slide Number Placeholder 3"/>
          <p:cNvSpPr>
            <a:spLocks noGrp="1"/>
          </p:cNvSpPr>
          <p:nvPr>
            <p:ph type="sldNum" sz="quarter" idx="10"/>
          </p:nvPr>
        </p:nvSpPr>
        <p:spPr/>
        <p:txBody>
          <a:bodyPr/>
          <a:lstStyle/>
          <a:p>
            <a:fld id="{EECA6D95-889E-504C-BC58-8FD1A8B54BE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 Striving.  Lit.  “as in the agony of a contest”  to agonize.</a:t>
            </a:r>
          </a:p>
          <a:p>
            <a:endParaRPr lang="en-US" dirty="0" smtClean="0"/>
          </a:p>
          <a:p>
            <a:endParaRPr lang="en-US" dirty="0" smtClean="0"/>
          </a:p>
          <a:p>
            <a:r>
              <a:rPr lang="en-US" dirty="0" smtClean="0"/>
              <a:t>--- Power (vs. 29)</a:t>
            </a:r>
          </a:p>
          <a:p>
            <a:endParaRPr lang="en-US" dirty="0" smtClean="0"/>
          </a:p>
          <a:p>
            <a:r>
              <a:rPr lang="en-US" dirty="0" smtClean="0"/>
              <a:t>Mental Fortitude</a:t>
            </a:r>
          </a:p>
          <a:p>
            <a:r>
              <a:rPr lang="en-US" dirty="0" smtClean="0"/>
              <a:t>Verbal Boldness</a:t>
            </a:r>
          </a:p>
          <a:p>
            <a:r>
              <a:rPr lang="en-US" dirty="0" smtClean="0"/>
              <a:t>Powe</a:t>
            </a:r>
            <a:r>
              <a:rPr lang="en-US" baseline="0" dirty="0" smtClean="0"/>
              <a:t>r of Salvation (depending on God to save, not our cleverness)</a:t>
            </a:r>
          </a:p>
          <a:p>
            <a:r>
              <a:rPr lang="en-US" baseline="0" dirty="0" smtClean="0"/>
              <a:t>Physical Blessings of Stamina</a:t>
            </a:r>
          </a:p>
          <a:p>
            <a:endParaRPr lang="en-US" dirty="0" smtClean="0"/>
          </a:p>
          <a:p>
            <a:r>
              <a:rPr lang="en-US" dirty="0" smtClean="0"/>
              <a:t>God blessed Paul with great strength, and Paul used God’s strength in great service: all for the salvation of mankind.</a:t>
            </a:r>
          </a:p>
          <a:p>
            <a:endParaRPr lang="en-US" dirty="0" smtClean="0"/>
          </a:p>
          <a:p>
            <a:r>
              <a:rPr lang="en-US" dirty="0" smtClean="0"/>
              <a:t>2 Chronicles 16:9</a:t>
            </a:r>
          </a:p>
          <a:p>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6200"/>
            <a:ext cx="4484688" cy="2801938"/>
          </a:xfrm>
        </p:spPr>
      </p:sp>
      <p:sp>
        <p:nvSpPr>
          <p:cNvPr id="3" name="Notes Placeholder 2"/>
          <p:cNvSpPr>
            <a:spLocks noGrp="1"/>
          </p:cNvSpPr>
          <p:nvPr>
            <p:ph type="body" idx="1"/>
          </p:nvPr>
        </p:nvSpPr>
        <p:spPr/>
        <p:txBody>
          <a:bodyPr>
            <a:normAutofit/>
          </a:bodyPr>
          <a:lstStyle/>
          <a:p>
            <a:r>
              <a:rPr lang="en-US" dirty="0" smtClean="0"/>
              <a:t>Proclaim Him…tell someone that</a:t>
            </a:r>
            <a:endParaRPr lang="en-US" dirty="0"/>
          </a:p>
        </p:txBody>
      </p:sp>
      <p:sp>
        <p:nvSpPr>
          <p:cNvPr id="4" name="Slide Number Placeholder 3"/>
          <p:cNvSpPr>
            <a:spLocks noGrp="1"/>
          </p:cNvSpPr>
          <p:nvPr>
            <p:ph type="sldNum" sz="quarter" idx="10"/>
          </p:nvPr>
        </p:nvSpPr>
        <p:spPr/>
        <p:txBody>
          <a:bodyPr/>
          <a:lstStyle/>
          <a:p>
            <a:fld id="{EECA6D95-889E-504C-BC58-8FD1A8B54BE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9/17/16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9/17/16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9/17/16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9/17/16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9/17/16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9/17/16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9/17/16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2F4D3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F4D3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2F4D3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2F4D3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2F4D3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2F4D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Complete in Christ: Colossians</a:t>
            </a:r>
            <a:endParaRPr lang="en-US" dirty="0"/>
          </a:p>
        </p:txBody>
      </p:sp>
      <p:sp>
        <p:nvSpPr>
          <p:cNvPr id="3" name="Subtitle 2"/>
          <p:cNvSpPr>
            <a:spLocks noGrp="1"/>
          </p:cNvSpPr>
          <p:nvPr>
            <p:ph type="subTitle" idx="1"/>
          </p:nvPr>
        </p:nvSpPr>
        <p:spPr/>
        <p:txBody>
          <a:bodyPr/>
          <a:lstStyle/>
          <a:p>
            <a:endParaRPr lang="en-US"/>
          </a:p>
        </p:txBody>
      </p:sp>
      <p:pic>
        <p:nvPicPr>
          <p:cNvPr id="4" name="Picture 3" descr="Complete In Christ-Title-beige.jpg"/>
          <p:cNvPicPr>
            <a:picLocks noChangeAspect="1"/>
          </p:cNvPicPr>
          <p:nvPr/>
        </p:nvPicPr>
        <p:blipFill>
          <a:blip r:embed="rId3"/>
          <a:stretch>
            <a:fillRect/>
          </a:stretch>
        </p:blipFill>
        <p:spPr>
          <a:xfrm>
            <a:off x="0" y="-1"/>
            <a:ext cx="9140825" cy="5715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Appreciating Jesus</a:t>
            </a:r>
            <a:endParaRPr lang="en-US" dirty="0"/>
          </a:p>
        </p:txBody>
      </p:sp>
      <p:sp>
        <p:nvSpPr>
          <p:cNvPr id="3" name="Content Placeholder 2"/>
          <p:cNvSpPr>
            <a:spLocks noGrp="1"/>
          </p:cNvSpPr>
          <p:nvPr>
            <p:ph idx="1"/>
          </p:nvPr>
        </p:nvSpPr>
        <p:spPr>
          <a:xfrm>
            <a:off x="457200" y="1581020"/>
            <a:ext cx="8229600" cy="3524116"/>
          </a:xfrm>
        </p:spPr>
        <p:txBody>
          <a:bodyPr>
            <a:normAutofit/>
          </a:bodyPr>
          <a:lstStyle/>
          <a:p>
            <a:pPr algn="ctr">
              <a:buNone/>
            </a:pPr>
            <a:r>
              <a:rPr lang="en-US" sz="3600" b="1" dirty="0" smtClean="0"/>
              <a:t>We can learn different things about Jesus</a:t>
            </a:r>
          </a:p>
          <a:p>
            <a:pPr algn="ctr">
              <a:buNone/>
            </a:pPr>
            <a:r>
              <a:rPr lang="en-US" sz="3600" b="1" dirty="0" smtClean="0"/>
              <a:t>from many verses. Look Over Colossians</a:t>
            </a:r>
          </a:p>
          <a:p>
            <a:pPr algn="ctr">
              <a:buNone/>
            </a:pPr>
            <a:r>
              <a:rPr lang="en-US" sz="3600" b="1" dirty="0" smtClean="0"/>
              <a:t>1:13-23. </a:t>
            </a:r>
            <a:r>
              <a:rPr lang="en-US" sz="3600" b="1" dirty="0" smtClean="0">
                <a:solidFill>
                  <a:schemeClr val="accent6">
                    <a:lumMod val="50000"/>
                  </a:schemeClr>
                </a:solidFill>
              </a:rPr>
              <a:t>What is this passage especially</a:t>
            </a:r>
          </a:p>
          <a:p>
            <a:pPr algn="ctr">
              <a:buNone/>
            </a:pPr>
            <a:r>
              <a:rPr lang="en-US" sz="3600" b="1" dirty="0" smtClean="0">
                <a:solidFill>
                  <a:schemeClr val="accent6">
                    <a:lumMod val="50000"/>
                  </a:schemeClr>
                </a:solidFill>
              </a:rPr>
              <a:t>good at teaching us about Jesus?</a:t>
            </a:r>
            <a:endParaRPr lang="en-US" sz="3600" b="1" dirty="0">
              <a:solidFill>
                <a:schemeClr val="accent6">
                  <a:lumMod val="50000"/>
                </a:schemeClr>
              </a:solidFill>
            </a:endParaRP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Developed in Chapter 1</a:t>
            </a:r>
            <a:endParaRPr lang="en-US" dirty="0"/>
          </a:p>
        </p:txBody>
      </p:sp>
      <p:sp>
        <p:nvSpPr>
          <p:cNvPr id="3" name="Content Placeholder 2"/>
          <p:cNvSpPr>
            <a:spLocks noGrp="1"/>
          </p:cNvSpPr>
          <p:nvPr>
            <p:ph idx="1"/>
          </p:nvPr>
        </p:nvSpPr>
        <p:spPr>
          <a:xfrm>
            <a:off x="405364" y="1333500"/>
            <a:ext cx="8686800" cy="3771636"/>
          </a:xfrm>
        </p:spPr>
        <p:txBody>
          <a:bodyPr>
            <a:normAutofit fontScale="92500"/>
          </a:bodyPr>
          <a:lstStyle/>
          <a:p>
            <a:r>
              <a:rPr lang="en-US" dirty="0" smtClean="0"/>
              <a:t>Paul gives thanks for the Colossians faith in Christ, and prays for them to become more mature. (1-12)</a:t>
            </a:r>
          </a:p>
          <a:p>
            <a:r>
              <a:rPr lang="en-US" dirty="0" smtClean="0"/>
              <a:t>Paul declares the supreme position of Christ over all creation, over the church, and over our individual salvation. (13-23)</a:t>
            </a:r>
          </a:p>
          <a:p>
            <a:r>
              <a:rPr lang="en-US" dirty="0" smtClean="0"/>
              <a:t>Paul explains his role and purpose in proclaiming Christ. (24-29)</a:t>
            </a:r>
            <a:endParaRPr lang="en-US" dirty="0"/>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Preaching with Purpose</a:t>
            </a:r>
            <a:endParaRPr lang="en-US" dirty="0"/>
          </a:p>
        </p:txBody>
      </p:sp>
      <p:sp>
        <p:nvSpPr>
          <p:cNvPr id="3" name="Content Placeholder 2"/>
          <p:cNvSpPr>
            <a:spLocks noGrp="1"/>
          </p:cNvSpPr>
          <p:nvPr>
            <p:ph idx="1"/>
          </p:nvPr>
        </p:nvSpPr>
        <p:spPr>
          <a:xfrm>
            <a:off x="340569" y="1320541"/>
            <a:ext cx="8523196" cy="4096398"/>
          </a:xfrm>
        </p:spPr>
        <p:txBody>
          <a:bodyPr>
            <a:normAutofit fontScale="92500" lnSpcReduction="20000"/>
          </a:bodyPr>
          <a:lstStyle/>
          <a:p>
            <a:r>
              <a:rPr lang="en-US" dirty="0" smtClean="0"/>
              <a:t>What Do We Know About Paul’s Manner of Preaching?</a:t>
            </a:r>
            <a:endParaRPr lang="en-US" dirty="0" smtClean="0"/>
          </a:p>
          <a:p>
            <a:pPr lvl="1"/>
            <a:r>
              <a:rPr lang="en-US" dirty="0" smtClean="0"/>
              <a:t>Romans 15:15-20</a:t>
            </a:r>
          </a:p>
          <a:p>
            <a:pPr lvl="1"/>
            <a:r>
              <a:rPr lang="en-US" dirty="0" smtClean="0"/>
              <a:t>1 Corinthians 2:1-5</a:t>
            </a:r>
          </a:p>
          <a:p>
            <a:r>
              <a:rPr lang="en-US" dirty="0" smtClean="0"/>
              <a:t>What Do We </a:t>
            </a:r>
            <a:r>
              <a:rPr lang="en-US" dirty="0" smtClean="0"/>
              <a:t>Know</a:t>
            </a:r>
            <a:r>
              <a:rPr lang="en-US" dirty="0" smtClean="0"/>
              <a:t> About Paul’s Aim In Preaching?</a:t>
            </a:r>
          </a:p>
          <a:p>
            <a:pPr lvl="1"/>
            <a:r>
              <a:rPr lang="en-US" dirty="0" smtClean="0"/>
              <a:t>Romans 1</a:t>
            </a:r>
            <a:r>
              <a:rPr lang="en-US" dirty="0" smtClean="0"/>
              <a:t>:15</a:t>
            </a:r>
          </a:p>
          <a:p>
            <a:pPr lvl="1"/>
            <a:r>
              <a:rPr lang="en-US" dirty="0" smtClean="0"/>
              <a:t>Galatians </a:t>
            </a:r>
            <a:r>
              <a:rPr lang="en-US" dirty="0" smtClean="0"/>
              <a:t>1:10-12</a:t>
            </a:r>
          </a:p>
          <a:p>
            <a:pPr lvl="1"/>
            <a:r>
              <a:rPr lang="en-US" dirty="0" smtClean="0"/>
              <a:t>Ephesians 3:7-</a:t>
            </a:r>
            <a:r>
              <a:rPr lang="en-US" dirty="0" smtClean="0"/>
              <a:t>10</a:t>
            </a:r>
          </a:p>
          <a:p>
            <a:pPr lvl="1"/>
            <a:r>
              <a:rPr lang="en-US" dirty="0" smtClean="0"/>
              <a:t>Philippians 1:15-21</a:t>
            </a:r>
          </a:p>
          <a:p>
            <a:pPr lvl="1"/>
            <a:r>
              <a:rPr lang="en-US" dirty="0" smtClean="0"/>
              <a:t>1 Timothy 2</a:t>
            </a:r>
            <a:r>
              <a:rPr lang="en-US" dirty="0" smtClean="0"/>
              <a:t>:5-7</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Because Jesus Holds</a:t>
            </a:r>
            <a:br>
              <a:rPr lang="en-US" dirty="0" smtClean="0"/>
            </a:br>
            <a:r>
              <a:rPr lang="en-US" dirty="0" smtClean="0"/>
              <a:t>First Place Over All Things…</a:t>
            </a:r>
            <a:endParaRPr lang="en-US" dirty="0"/>
          </a:p>
        </p:txBody>
      </p:sp>
      <p:sp>
        <p:nvSpPr>
          <p:cNvPr id="3" name="Content Placeholder 2"/>
          <p:cNvSpPr>
            <a:spLocks noGrp="1"/>
          </p:cNvSpPr>
          <p:nvPr>
            <p:ph idx="1"/>
          </p:nvPr>
        </p:nvSpPr>
        <p:spPr>
          <a:xfrm>
            <a:off x="457200" y="1333499"/>
            <a:ext cx="8229600" cy="4148235"/>
          </a:xfrm>
        </p:spPr>
        <p:txBody>
          <a:bodyPr>
            <a:noAutofit/>
          </a:bodyPr>
          <a:lstStyle/>
          <a:p>
            <a:r>
              <a:rPr lang="en-US" sz="2700" dirty="0" smtClean="0"/>
              <a:t>Paul Rejoices To Proclaim God’s Word, Even In The Face of Suffering. (23-24)</a:t>
            </a:r>
          </a:p>
          <a:p>
            <a:r>
              <a:rPr lang="en-US" sz="2700" dirty="0" smtClean="0"/>
              <a:t>Paul Serves Christ’s Church With An Attitude of Reverent Stewardship. (25)</a:t>
            </a:r>
          </a:p>
          <a:p>
            <a:r>
              <a:rPr lang="en-US" sz="2700" dirty="0" smtClean="0"/>
              <a:t>Paul Explains The Mystery of God’s Plan of Salvation For God’s Glory &amp; Man’s Hope. (26-27)</a:t>
            </a:r>
          </a:p>
          <a:p>
            <a:r>
              <a:rPr lang="en-US" sz="2700" dirty="0" smtClean="0"/>
              <a:t>Paul Does Not Deviate From The Message of JESUS, Knowing This Is The Only Way To Perfect People. (28)</a:t>
            </a:r>
          </a:p>
          <a:p>
            <a:r>
              <a:rPr lang="en-US" sz="2700" dirty="0" smtClean="0"/>
              <a:t>Paul Gives His Greatest Effort To This Mission.(29)</a:t>
            </a:r>
            <a:endParaRPr lang="en-US" sz="2700"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Imitating Paul’s Commitment</a:t>
            </a:r>
            <a:endParaRPr lang="en-US" dirty="0"/>
          </a:p>
        </p:txBody>
      </p:sp>
      <p:sp>
        <p:nvSpPr>
          <p:cNvPr id="3" name="Content Placeholder 2"/>
          <p:cNvSpPr>
            <a:spLocks noGrp="1"/>
          </p:cNvSpPr>
          <p:nvPr>
            <p:ph idx="1"/>
          </p:nvPr>
        </p:nvSpPr>
        <p:spPr/>
        <p:txBody>
          <a:bodyPr>
            <a:normAutofit/>
          </a:bodyPr>
          <a:lstStyle/>
          <a:p>
            <a:r>
              <a:rPr lang="en-US" sz="3600" dirty="0" smtClean="0"/>
              <a:t>For Christ, Paul Suffers…Will I?</a:t>
            </a:r>
          </a:p>
          <a:p>
            <a:r>
              <a:rPr lang="en-US" sz="3600" dirty="0" smtClean="0"/>
              <a:t>For Christ, Paul Proclaims…Will I?</a:t>
            </a:r>
          </a:p>
          <a:p>
            <a:r>
              <a:rPr lang="en-US" sz="3600" dirty="0" smtClean="0"/>
              <a:t>For Christ, Paul Teaches…Will I?</a:t>
            </a:r>
          </a:p>
          <a:p>
            <a:r>
              <a:rPr lang="en-US" sz="3600" dirty="0" smtClean="0"/>
              <a:t>For Christ, Paul Admonishes…Will I?</a:t>
            </a:r>
          </a:p>
          <a:p>
            <a:r>
              <a:rPr lang="en-US" sz="3600" dirty="0" smtClean="0"/>
              <a:t>Am I Complete In Christ?</a:t>
            </a:r>
            <a:endParaRPr lang="en-US" sz="3600"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946"/>
            <a:ext cx="8229600" cy="1104635"/>
          </a:xfrm>
        </p:spPr>
        <p:txBody>
          <a:bodyPr>
            <a:normAutofit fontScale="90000"/>
          </a:bodyPr>
          <a:lstStyle/>
          <a:p>
            <a:r>
              <a:rPr lang="en-US" dirty="0" smtClean="0"/>
              <a:t>We Can Be &amp; Will Be Made </a:t>
            </a:r>
            <a:br>
              <a:rPr lang="en-US" dirty="0" smtClean="0"/>
            </a:br>
            <a:r>
              <a:rPr lang="en-US" dirty="0" smtClean="0"/>
              <a:t>Complete In Christ. He Perfects…</a:t>
            </a:r>
            <a:endParaRPr lang="en-US" dirty="0"/>
          </a:p>
        </p:txBody>
      </p:sp>
      <p:sp>
        <p:nvSpPr>
          <p:cNvPr id="3" name="Content Placeholder 2"/>
          <p:cNvSpPr>
            <a:spLocks noGrp="1"/>
          </p:cNvSpPr>
          <p:nvPr>
            <p:ph idx="1"/>
          </p:nvPr>
        </p:nvSpPr>
        <p:spPr>
          <a:xfrm>
            <a:off x="457200" y="1437172"/>
            <a:ext cx="8229600" cy="3771636"/>
          </a:xfrm>
        </p:spPr>
        <p:txBody>
          <a:bodyPr>
            <a:normAutofit fontScale="92500"/>
          </a:bodyPr>
          <a:lstStyle/>
          <a:p>
            <a:r>
              <a:rPr lang="en-US" dirty="0" smtClean="0"/>
              <a:t>My Thinking, Hopes, Holiness, </a:t>
            </a:r>
            <a:r>
              <a:rPr lang="en-US" dirty="0" smtClean="0"/>
              <a:t>Guiding </a:t>
            </a:r>
            <a:r>
              <a:rPr lang="en-US" dirty="0" smtClean="0"/>
              <a:t>Morals, </a:t>
            </a:r>
          </a:p>
          <a:p>
            <a:r>
              <a:rPr lang="en-US" dirty="0" smtClean="0"/>
              <a:t>My Speech, Identity, Renewal, Heart, Relationships, </a:t>
            </a:r>
            <a:r>
              <a:rPr lang="en-US" dirty="0" smtClean="0"/>
              <a:t>Sense of Peace</a:t>
            </a:r>
            <a:endParaRPr lang="en-US" dirty="0" smtClean="0"/>
          </a:p>
          <a:p>
            <a:r>
              <a:rPr lang="en-US" dirty="0" smtClean="0"/>
              <a:t>My Purpose, Gratitude, Family, Work Ethic, Worship, Time Management</a:t>
            </a:r>
          </a:p>
          <a:p>
            <a:r>
              <a:rPr lang="en-US" dirty="0" smtClean="0"/>
              <a:t>My Community Involvement, Mission, Suffering, Friendships, Concerns, Service, Confidence</a:t>
            </a:r>
          </a:p>
          <a:p>
            <a:endParaRPr lang="en-US"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Imitating Paul’s Character</a:t>
            </a:r>
            <a:endParaRPr lang="en-US" dirty="0"/>
          </a:p>
        </p:txBody>
      </p:sp>
      <p:sp>
        <p:nvSpPr>
          <p:cNvPr id="3" name="Content Placeholder 2"/>
          <p:cNvSpPr>
            <a:spLocks noGrp="1"/>
          </p:cNvSpPr>
          <p:nvPr>
            <p:ph idx="1"/>
          </p:nvPr>
        </p:nvSpPr>
        <p:spPr>
          <a:xfrm>
            <a:off x="457200" y="1450131"/>
            <a:ext cx="8229600" cy="3771636"/>
          </a:xfrm>
        </p:spPr>
        <p:txBody>
          <a:bodyPr>
            <a:normAutofit fontScale="92500" lnSpcReduction="10000"/>
          </a:bodyPr>
          <a:lstStyle/>
          <a:p>
            <a:r>
              <a:rPr lang="en-US" dirty="0" smtClean="0"/>
              <a:t>Godly</a:t>
            </a:r>
            <a:r>
              <a:rPr lang="en-US" dirty="0" smtClean="0"/>
              <a:t>, Yet Dependent on God's </a:t>
            </a:r>
            <a:r>
              <a:rPr lang="en-US" dirty="0" smtClean="0"/>
              <a:t>Grace</a:t>
            </a:r>
          </a:p>
          <a:p>
            <a:pPr lvl="1"/>
            <a:r>
              <a:rPr lang="en-US" dirty="0" smtClean="0"/>
              <a:t>“I was made a minister…” (25)</a:t>
            </a:r>
            <a:endParaRPr lang="en-US" dirty="0" smtClean="0"/>
          </a:p>
          <a:p>
            <a:r>
              <a:rPr lang="en-US" dirty="0" smtClean="0"/>
              <a:t>Glorifying God, Not </a:t>
            </a:r>
            <a:r>
              <a:rPr lang="en-US" dirty="0" smtClean="0"/>
              <a:t>Self</a:t>
            </a:r>
          </a:p>
          <a:p>
            <a:pPr lvl="1"/>
            <a:r>
              <a:rPr lang="en-US" dirty="0" smtClean="0"/>
              <a:t>“Christ in you, the hope of glory” (27)</a:t>
            </a:r>
          </a:p>
          <a:p>
            <a:r>
              <a:rPr lang="en-US" dirty="0" smtClean="0"/>
              <a:t>Wise, Yet Humble</a:t>
            </a:r>
          </a:p>
          <a:p>
            <a:pPr lvl="1"/>
            <a:r>
              <a:rPr lang="en-US" dirty="0" smtClean="0"/>
              <a:t>“with all wisdom” (28)</a:t>
            </a:r>
          </a:p>
          <a:p>
            <a:r>
              <a:rPr lang="en-US" dirty="0" smtClean="0"/>
              <a:t>Zealous, Yet Patient</a:t>
            </a:r>
          </a:p>
          <a:p>
            <a:pPr lvl="1"/>
            <a:r>
              <a:rPr lang="en-US" dirty="0" smtClean="0"/>
              <a:t>“labor, striving according to His power” (29)</a:t>
            </a:r>
            <a:endParaRPr lang="en-US" dirty="0" smtClean="0"/>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r>
              <a:rPr lang="en-US" dirty="0" smtClean="0"/>
              <a:t>What Amazing Attribute of Christ can you proclaim this week?</a:t>
            </a:r>
          </a:p>
          <a:p>
            <a:pPr lvl="1"/>
            <a:r>
              <a:rPr lang="en-US" dirty="0" smtClean="0"/>
              <a:t>He Is The King. He is God’s Son. He Is The Creator. He Is The Redeemer. He Is The Peacemaker. Etc…?</a:t>
            </a:r>
          </a:p>
          <a:p>
            <a:r>
              <a:rPr lang="en-US" dirty="0" smtClean="0"/>
              <a:t>How can you best exercise Reverent Stewardship of the Good News of Salvation you possess?</a:t>
            </a:r>
          </a:p>
        </p:txBody>
      </p:sp>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2480</TotalTime>
  <Words>1485</Words>
  <Application>Microsoft Macintosh PowerPoint</Application>
  <PresentationFormat>On-screen Show (16:10)</PresentationFormat>
  <Paragraphs>128</Paragraphs>
  <Slides>10</Slides>
  <Notes>10</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Default Theme</vt:lpstr>
      <vt:lpstr>Complete in Christ: Colossians</vt:lpstr>
      <vt:lpstr>Appreciating Jesus</vt:lpstr>
      <vt:lpstr>Thoughts Developed in Chapter 1</vt:lpstr>
      <vt:lpstr>Preaching with Purpose</vt:lpstr>
      <vt:lpstr>Because Jesus Holds First Place Over All Things…</vt:lpstr>
      <vt:lpstr>Imitating Paul’s Commitment</vt:lpstr>
      <vt:lpstr>We Can Be &amp; Will Be Made  Complete In Christ. He Perfects…</vt:lpstr>
      <vt:lpstr>Imitating Paul’s Character</vt:lpstr>
      <vt:lpstr>Application</vt:lpstr>
      <vt:lpstr>Complete in Christ: Colossians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Complete in Christ: Colossians</dc:title>
  <dc:creator>Phillip Shumake</dc:creator>
  <cp:lastModifiedBy>Phillip Shumake</cp:lastModifiedBy>
  <cp:revision>121</cp:revision>
  <cp:lastPrinted>2016-09-18T01:25:53Z</cp:lastPrinted>
  <dcterms:created xsi:type="dcterms:W3CDTF">2016-09-17T19:07:03Z</dcterms:created>
  <dcterms:modified xsi:type="dcterms:W3CDTF">2016-09-18T01:30:17Z</dcterms:modified>
</cp:coreProperties>
</file>