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6" r:id="rId3"/>
  </p:sldMasterIdLst>
  <p:notesMasterIdLst>
    <p:notesMasterId r:id="rId31"/>
  </p:notesMasterIdLst>
  <p:handoutMasterIdLst>
    <p:handoutMasterId r:id="rId32"/>
  </p:handoutMasterIdLst>
  <p:sldIdLst>
    <p:sldId id="270" r:id="rId4"/>
    <p:sldId id="303" r:id="rId5"/>
    <p:sldId id="261" r:id="rId6"/>
    <p:sldId id="262" r:id="rId7"/>
    <p:sldId id="264" r:id="rId8"/>
    <p:sldId id="291" r:id="rId9"/>
    <p:sldId id="256" r:id="rId10"/>
    <p:sldId id="265" r:id="rId11"/>
    <p:sldId id="266" r:id="rId12"/>
    <p:sldId id="269" r:id="rId13"/>
    <p:sldId id="267" r:id="rId14"/>
    <p:sldId id="304" r:id="rId15"/>
    <p:sldId id="282" r:id="rId16"/>
    <p:sldId id="306" r:id="rId17"/>
    <p:sldId id="281" r:id="rId18"/>
    <p:sldId id="284" r:id="rId19"/>
    <p:sldId id="293" r:id="rId20"/>
    <p:sldId id="294" r:id="rId21"/>
    <p:sldId id="295" r:id="rId22"/>
    <p:sldId id="296" r:id="rId23"/>
    <p:sldId id="297" r:id="rId24"/>
    <p:sldId id="298" r:id="rId25"/>
    <p:sldId id="307" r:id="rId26"/>
    <p:sldId id="299" r:id="rId27"/>
    <p:sldId id="301" r:id="rId28"/>
    <p:sldId id="302" r:id="rId29"/>
    <p:sldId id="300" r:id="rId30"/>
  </p:sldIdLst>
  <p:sldSz cx="9144000" cy="5715000" type="screen16x1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0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2F92"/>
    <a:srgbClr val="FFFFCC"/>
    <a:srgbClr val="C0C0C0"/>
    <a:srgbClr val="B2B2B2"/>
    <a:srgbClr val="0000CC"/>
    <a:srgbClr val="DDDDDD"/>
    <a:srgbClr val="CCECFF"/>
    <a:srgbClr val="66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44092"/>
    <p:restoredTop sz="94585"/>
  </p:normalViewPr>
  <p:slideViewPr>
    <p:cSldViewPr>
      <p:cViewPr varScale="1">
        <p:scale>
          <a:sx n="119" d="100"/>
          <a:sy n="119" d="100"/>
        </p:scale>
        <p:origin x="918" y="108"/>
      </p:cViewPr>
      <p:guideLst>
        <p:guide orient="horz" pos="1800"/>
        <p:guide pos="2880"/>
      </p:guideLst>
    </p:cSldViewPr>
  </p:slideViewPr>
  <p:notesTextViewPr>
    <p:cViewPr>
      <p:scale>
        <a:sx n="3" d="2"/>
        <a:sy n="3" d="2"/>
      </p:scale>
      <p:origin x="0" y="0"/>
    </p:cViewPr>
  </p:notesTextViewPr>
  <p:sorterViewPr>
    <p:cViewPr>
      <p:scale>
        <a:sx n="170" d="100"/>
        <a:sy n="17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14A1028-49F2-F14D-B739-5F96EC053805}" type="datetimeFigureOut">
              <a:rPr lang="en-US" smtClean="0"/>
              <a:t>9/18/2016</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116D1E7-847A-D941-B328-A5B973ACC0B4}" type="slidenum">
              <a:rPr lang="en-US" smtClean="0"/>
              <a:t>‹#›</a:t>
            </a:fld>
            <a:endParaRPr lang="en-US"/>
          </a:p>
        </p:txBody>
      </p:sp>
    </p:spTree>
    <p:extLst>
      <p:ext uri="{BB962C8B-B14F-4D97-AF65-F5344CB8AC3E}">
        <p14:creationId xmlns:p14="http://schemas.microsoft.com/office/powerpoint/2010/main" val="1047140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4DC684-C0B9-438E-9AFB-25DB4205A220}" type="datetimeFigureOut">
              <a:rPr lang="en-US" smtClean="0"/>
              <a:t>9/18/2016</a:t>
            </a:fld>
            <a:endParaRPr lang="en-US"/>
          </a:p>
        </p:txBody>
      </p:sp>
      <p:sp>
        <p:nvSpPr>
          <p:cNvPr id="4" name="Slide Image Placeholder 3"/>
          <p:cNvSpPr>
            <a:spLocks noGrp="1" noRot="1" noChangeAspect="1"/>
          </p:cNvSpPr>
          <p:nvPr>
            <p:ph type="sldImg" idx="2"/>
          </p:nvPr>
        </p:nvSpPr>
        <p:spPr>
          <a:xfrm>
            <a:off x="685800" y="685800"/>
            <a:ext cx="54864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B4186E-EA5E-40A7-BA15-33EECEEBA89F}" type="slidenum">
              <a:rPr lang="en-US" smtClean="0"/>
              <a:t>‹#›</a:t>
            </a:fld>
            <a:endParaRPr lang="en-US"/>
          </a:p>
        </p:txBody>
      </p:sp>
    </p:spTree>
    <p:extLst>
      <p:ext uri="{BB962C8B-B14F-4D97-AF65-F5344CB8AC3E}">
        <p14:creationId xmlns:p14="http://schemas.microsoft.com/office/powerpoint/2010/main" val="107103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fld id="{74E6D602-2C43-DA47-BA95-17F0B116EC86}" type="slidenum">
              <a:rPr lang="en-US" altLang="en-US"/>
              <a:pPr/>
              <a:t>2</a:t>
            </a:fld>
            <a:endParaRPr lang="en-US" altLang="en-US"/>
          </a:p>
        </p:txBody>
      </p:sp>
      <p:sp>
        <p:nvSpPr>
          <p:cNvPr id="1741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41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126383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fld id="{74E6D602-2C43-DA47-BA95-17F0B116EC86}" type="slidenum">
              <a:rPr lang="en-US" altLang="en-US"/>
              <a:pPr/>
              <a:t>15</a:t>
            </a:fld>
            <a:endParaRPr lang="en-US" altLang="en-US"/>
          </a:p>
        </p:txBody>
      </p:sp>
      <p:sp>
        <p:nvSpPr>
          <p:cNvPr id="1741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41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1939280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fld id="{EF0AC3D5-E960-2245-9EEF-258F2D789E94}" type="slidenum">
              <a:rPr lang="en-US" altLang="en-US"/>
              <a:pPr/>
              <a:t>16</a:t>
            </a:fld>
            <a:endParaRPr lang="en-US" altLang="en-US"/>
          </a:p>
        </p:txBody>
      </p:sp>
      <p:sp>
        <p:nvSpPr>
          <p:cNvPr id="2048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2048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2441422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fld id="{74E6D602-2C43-DA47-BA95-17F0B116EC86}" type="slidenum">
              <a:rPr lang="en-US" altLang="en-US"/>
              <a:pPr/>
              <a:t>27</a:t>
            </a:fld>
            <a:endParaRPr lang="en-US" altLang="en-US"/>
          </a:p>
        </p:txBody>
      </p:sp>
      <p:sp>
        <p:nvSpPr>
          <p:cNvPr id="1741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41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2223782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60" charset="-128"/>
              </a:defRPr>
            </a:lvl1pPr>
            <a:lvl2pPr marL="742950" indent="-285750">
              <a:defRPr sz="2400">
                <a:solidFill>
                  <a:schemeClr val="tx1"/>
                </a:solidFill>
                <a:latin typeface="Arial" pitchFamily="34" charset="0"/>
                <a:ea typeface="ヒラギノ角ゴ Pro W3" pitchFamily="-60" charset="-128"/>
              </a:defRPr>
            </a:lvl2pPr>
            <a:lvl3pPr marL="1143000" indent="-228600">
              <a:defRPr sz="2400">
                <a:solidFill>
                  <a:schemeClr val="tx1"/>
                </a:solidFill>
                <a:latin typeface="Arial" pitchFamily="34" charset="0"/>
                <a:ea typeface="ヒラギノ角ゴ Pro W3" pitchFamily="-60" charset="-128"/>
              </a:defRPr>
            </a:lvl3pPr>
            <a:lvl4pPr marL="1600200" indent="-228600">
              <a:defRPr sz="2400">
                <a:solidFill>
                  <a:schemeClr val="tx1"/>
                </a:solidFill>
                <a:latin typeface="Arial" pitchFamily="34" charset="0"/>
                <a:ea typeface="ヒラギノ角ゴ Pro W3" pitchFamily="-60" charset="-128"/>
              </a:defRPr>
            </a:lvl4pPr>
            <a:lvl5pPr marL="2057400" indent="-228600">
              <a:defRPr sz="2400">
                <a:solidFill>
                  <a:schemeClr val="tx1"/>
                </a:solidFill>
                <a:latin typeface="Arial" pitchFamily="34" charset="0"/>
                <a:ea typeface="ヒラギノ角ゴ Pro W3" pitchFamily="-60"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60"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60"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60"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60" charset="-128"/>
              </a:defRPr>
            </a:lvl9pPr>
          </a:lstStyle>
          <a:p>
            <a:pPr>
              <a:defRPr/>
            </a:pPr>
            <a:fld id="{767F0C9F-B1B6-4B75-A2E0-3F1BCD82967F}" type="slidenum">
              <a:rPr lang="en-US" sz="1200" smtClean="0"/>
              <a:pPr>
                <a:defRPr/>
              </a:pPr>
              <a:t>3</a:t>
            </a:fld>
            <a:endParaRPr lang="en-US" sz="1200"/>
          </a:p>
        </p:txBody>
      </p:sp>
      <p:sp>
        <p:nvSpPr>
          <p:cNvPr id="23555" name="Rectangle 2"/>
          <p:cNvSpPr>
            <a:spLocks noGrp="1" noRot="1" noChangeAspect="1" noChangeArrowheads="1" noTextEdit="1"/>
          </p:cNvSpPr>
          <p:nvPr>
            <p:ph type="sldImg"/>
          </p:nvPr>
        </p:nvSpPr>
        <p:spPr bwMode="auto">
          <a:xfrm>
            <a:off x="1090613" y="381000"/>
            <a:ext cx="4143375" cy="2590800"/>
          </a:xfrm>
          <a:solidFill>
            <a:srgbClr val="FFFFFF"/>
          </a:solidFill>
          <a:ln>
            <a:solidFill>
              <a:srgbClr val="000000"/>
            </a:solidFill>
            <a:miter lim="800000"/>
            <a:headEnd/>
            <a:tailEnd/>
          </a:ln>
        </p:spPr>
      </p:sp>
      <p:sp>
        <p:nvSpPr>
          <p:cNvPr id="23556" name="Rectangle 3"/>
          <p:cNvSpPr>
            <a:spLocks noGrp="1" noChangeArrowheads="1"/>
          </p:cNvSpPr>
          <p:nvPr>
            <p:ph type="body" idx="1"/>
          </p:nvPr>
        </p:nvSpPr>
        <p:spPr bwMode="auto">
          <a:xfrm>
            <a:off x="457200" y="3124513"/>
            <a:ext cx="5943600" cy="5334000"/>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altLang="en-US">
                <a:latin typeface="Arial" pitchFamily="34" charset="0"/>
              </a:rPr>
              <a:t>The Bible begins with this simple but profound declaration of faith – </a:t>
            </a:r>
            <a:r>
              <a:rPr lang="en-US" altLang="en-US" i="1">
                <a:latin typeface="Arial" pitchFamily="34" charset="0"/>
              </a:rPr>
              <a:t>in the beginning there was only God</a:t>
            </a:r>
            <a:r>
              <a:rPr lang="en-US" altLang="en-US">
                <a:latin typeface="Arial" pitchFamily="34" charset="0"/>
              </a:rPr>
              <a:t>, nothing else.  Everything else that comes to be comes as the result of the activity of God.</a:t>
            </a:r>
          </a:p>
          <a:p>
            <a:pPr eaLnBrk="1" hangingPunct="1"/>
            <a:endParaRPr lang="en-US" altLang="en-US">
              <a:latin typeface="Arial" pitchFamily="34" charset="0"/>
            </a:endParaRPr>
          </a:p>
          <a:p>
            <a:pPr eaLnBrk="1" hangingPunct="1"/>
            <a:r>
              <a:rPr lang="en-US" altLang="en-US">
                <a:latin typeface="Arial" pitchFamily="34" charset="0"/>
              </a:rPr>
              <a:t>The first name for God that is found in the Bible in Genesis 1:1 is </a:t>
            </a:r>
            <a:r>
              <a:rPr lang="en-US" altLang="en-US" i="1">
                <a:latin typeface="Arial" pitchFamily="34" charset="0"/>
              </a:rPr>
              <a:t>Elohim.</a:t>
            </a:r>
            <a:r>
              <a:rPr lang="en-US" altLang="en-US">
                <a:latin typeface="Arial" pitchFamily="34" charset="0"/>
              </a:rPr>
              <a:t> </a:t>
            </a:r>
          </a:p>
          <a:p>
            <a:pPr eaLnBrk="1" hangingPunct="1"/>
            <a:endParaRPr lang="en-US" altLang="en-US">
              <a:latin typeface="Arial" pitchFamily="34" charset="0"/>
            </a:endParaRPr>
          </a:p>
          <a:p>
            <a:pPr eaLnBrk="1" hangingPunct="1"/>
            <a:r>
              <a:rPr lang="en-US" altLang="en-US">
                <a:latin typeface="Arial" pitchFamily="34" charset="0"/>
              </a:rPr>
              <a:t>What does this name mean?  In the context of Genesis 1:1, it is a declaration that God (</a:t>
            </a:r>
            <a:r>
              <a:rPr lang="en-US" altLang="en-US" i="1">
                <a:latin typeface="Arial" pitchFamily="34" charset="0"/>
              </a:rPr>
              <a:t>Elohim</a:t>
            </a:r>
            <a:r>
              <a:rPr lang="en-US" altLang="en-US">
                <a:latin typeface="Arial" pitchFamily="34" charset="0"/>
              </a:rPr>
              <a:t>) alone is eternal. </a:t>
            </a:r>
          </a:p>
          <a:p>
            <a:pPr eaLnBrk="1" hangingPunct="1"/>
            <a:endParaRPr lang="en-US" altLang="en-US">
              <a:latin typeface="Arial" pitchFamily="34" charset="0"/>
            </a:endParaRPr>
          </a:p>
          <a:p>
            <a:pPr eaLnBrk="1" hangingPunct="1"/>
            <a:r>
              <a:rPr lang="en-US" altLang="en-US">
                <a:latin typeface="Arial" pitchFamily="34" charset="0"/>
              </a:rPr>
              <a:t> In a humanistic system, the universe becomes god-like, creating life out of lifeless matter through some mindless random system.  </a:t>
            </a:r>
          </a:p>
          <a:p>
            <a:pPr eaLnBrk="1" hangingPunct="1"/>
            <a:endParaRPr lang="en-US" altLang="en-US">
              <a:latin typeface="Arial" pitchFamily="34" charset="0"/>
            </a:endParaRPr>
          </a:p>
          <a:p>
            <a:pPr eaLnBrk="1" hangingPunct="1"/>
            <a:r>
              <a:rPr lang="en-US" altLang="en-US">
                <a:latin typeface="Arial" pitchFamily="34" charset="0"/>
              </a:rPr>
              <a:t>By declaring that </a:t>
            </a:r>
            <a:r>
              <a:rPr lang="en-US" altLang="en-US" i="1">
                <a:latin typeface="Arial" pitchFamily="34" charset="0"/>
              </a:rPr>
              <a:t>Elohim</a:t>
            </a:r>
            <a:r>
              <a:rPr lang="en-US" altLang="en-US">
                <a:latin typeface="Arial" pitchFamily="34" charset="0"/>
              </a:rPr>
              <a:t> alone is eternal and is the Creator of all that exists, scripture gives dignity and meaning to our life and existence.  </a:t>
            </a:r>
          </a:p>
          <a:p>
            <a:pPr eaLnBrk="1" hangingPunct="1"/>
            <a:endParaRPr lang="en-US" altLang="en-US">
              <a:latin typeface="Arial" pitchFamily="34" charset="0"/>
            </a:endParaRPr>
          </a:p>
          <a:p>
            <a:pPr eaLnBrk="1" hangingPunct="1"/>
            <a:r>
              <a:rPr lang="en-US" altLang="en-US">
                <a:latin typeface="Arial" pitchFamily="34" charset="0"/>
              </a:rPr>
              <a:t>We can know that life has meaning and purpose.  If we are to discover that purpose, we must know the one who alone is eternal, our Creator.  </a:t>
            </a:r>
          </a:p>
          <a:p>
            <a:pPr eaLnBrk="1" hangingPunct="1"/>
            <a:endParaRPr lang="en-US" altLang="en-US">
              <a:latin typeface="Arial" pitchFamily="34" charset="0"/>
            </a:endParaRPr>
          </a:p>
          <a:p>
            <a:pPr eaLnBrk="1" hangingPunct="1"/>
            <a:r>
              <a:rPr lang="en-US" altLang="en-US">
                <a:latin typeface="Arial" pitchFamily="34" charset="0"/>
              </a:rPr>
              <a:t>Further, it lays open the possibility that we can have eternal life.  Mankind has always sought to find the secret to life after death, to eternal life.  </a:t>
            </a:r>
          </a:p>
          <a:p>
            <a:pPr eaLnBrk="1" hangingPunct="1"/>
            <a:endParaRPr lang="en-US" altLang="en-US">
              <a:latin typeface="Arial" pitchFamily="34" charset="0"/>
            </a:endParaRPr>
          </a:p>
          <a:p>
            <a:pPr eaLnBrk="1" hangingPunct="1"/>
            <a:r>
              <a:rPr lang="en-US" altLang="en-US">
                <a:latin typeface="Arial" pitchFamily="34" charset="0"/>
              </a:rPr>
              <a:t>But it’s no secret!  Eternal life can only be found in a relationship to God, to </a:t>
            </a:r>
            <a:r>
              <a:rPr lang="en-US" altLang="en-US" i="1">
                <a:latin typeface="Arial" pitchFamily="34" charset="0"/>
              </a:rPr>
              <a:t>Elohim</a:t>
            </a:r>
            <a:r>
              <a:rPr lang="en-US" altLang="en-US">
                <a:latin typeface="Arial" pitchFamily="34" charset="0"/>
              </a:rPr>
              <a:t>, who is eternal.</a:t>
            </a:r>
          </a:p>
          <a:p>
            <a:pPr eaLnBrk="1" hangingPunct="1"/>
            <a:endParaRPr lang="en-US" altLang="en-US">
              <a:latin typeface="Arial" pitchFamily="34" charset="0"/>
            </a:endParaRPr>
          </a:p>
        </p:txBody>
      </p:sp>
    </p:spTree>
    <p:extLst>
      <p:ext uri="{BB962C8B-B14F-4D97-AF65-F5344CB8AC3E}">
        <p14:creationId xmlns:p14="http://schemas.microsoft.com/office/powerpoint/2010/main" val="614257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ヒラギノ角ゴ Pro W3" pitchFamily="-60" charset="-128"/>
              </a:defRPr>
            </a:lvl1pPr>
            <a:lvl2pPr marL="742950" indent="-285750">
              <a:defRPr sz="2400">
                <a:solidFill>
                  <a:schemeClr val="tx1"/>
                </a:solidFill>
                <a:latin typeface="Arial" pitchFamily="34" charset="0"/>
                <a:ea typeface="ヒラギノ角ゴ Pro W3" pitchFamily="-60" charset="-128"/>
              </a:defRPr>
            </a:lvl2pPr>
            <a:lvl3pPr marL="1143000" indent="-228600">
              <a:defRPr sz="2400">
                <a:solidFill>
                  <a:schemeClr val="tx1"/>
                </a:solidFill>
                <a:latin typeface="Arial" pitchFamily="34" charset="0"/>
                <a:ea typeface="ヒラギノ角ゴ Pro W3" pitchFamily="-60" charset="-128"/>
              </a:defRPr>
            </a:lvl3pPr>
            <a:lvl4pPr marL="1600200" indent="-228600">
              <a:defRPr sz="2400">
                <a:solidFill>
                  <a:schemeClr val="tx1"/>
                </a:solidFill>
                <a:latin typeface="Arial" pitchFamily="34" charset="0"/>
                <a:ea typeface="ヒラギノ角ゴ Pro W3" pitchFamily="-60" charset="-128"/>
              </a:defRPr>
            </a:lvl4pPr>
            <a:lvl5pPr marL="2057400" indent="-228600">
              <a:defRPr sz="2400">
                <a:solidFill>
                  <a:schemeClr val="tx1"/>
                </a:solidFill>
                <a:latin typeface="Arial" pitchFamily="34" charset="0"/>
                <a:ea typeface="ヒラギノ角ゴ Pro W3" pitchFamily="-60"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60"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60"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60"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60" charset="-128"/>
              </a:defRPr>
            </a:lvl9pPr>
          </a:lstStyle>
          <a:p>
            <a:pPr>
              <a:defRPr/>
            </a:pPr>
            <a:fld id="{ADC979B1-5693-4F9A-8F27-55059E33FCD9}" type="slidenum">
              <a:rPr lang="en-US" sz="1200" smtClean="0"/>
              <a:pPr>
                <a:defRPr/>
              </a:pPr>
              <a:t>4</a:t>
            </a:fld>
            <a:endParaRPr lang="en-US" sz="1200"/>
          </a:p>
        </p:txBody>
      </p:sp>
      <p:sp>
        <p:nvSpPr>
          <p:cNvPr id="24579" name="Rectangle 2"/>
          <p:cNvSpPr>
            <a:spLocks noGrp="1" noRot="1" noChangeAspect="1" noChangeArrowheads="1" noTextEdit="1"/>
          </p:cNvSpPr>
          <p:nvPr>
            <p:ph type="sldImg"/>
          </p:nvPr>
        </p:nvSpPr>
        <p:spPr bwMode="auto">
          <a:xfrm>
            <a:off x="685800" y="685800"/>
            <a:ext cx="5486400" cy="3429000"/>
          </a:xfrm>
          <a:solidFill>
            <a:srgbClr val="FFFFFF"/>
          </a:solidFill>
          <a:ln>
            <a:solidFill>
              <a:srgbClr val="000000"/>
            </a:solidFill>
            <a:miter lim="800000"/>
            <a:headEnd/>
            <a:tailEnd/>
          </a:ln>
        </p:spPr>
      </p:sp>
      <p:sp>
        <p:nvSpPr>
          <p:cNvPr id="2458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r>
              <a:rPr lang="en-US" altLang="en-US">
                <a:latin typeface="Arial" pitchFamily="34" charset="0"/>
              </a:rPr>
              <a:t>While these names do imply or demand a responsibility on the part of man to conform to the Being in whose image we are made, the </a:t>
            </a:r>
            <a:r>
              <a:rPr lang="en-US" altLang="en-US" i="1">
                <a:latin typeface="Arial" pitchFamily="34" charset="0"/>
              </a:rPr>
              <a:t>Adonai </a:t>
            </a:r>
            <a:r>
              <a:rPr lang="en-US" altLang="en-US">
                <a:latin typeface="Arial" pitchFamily="34" charset="0"/>
              </a:rPr>
              <a:t>makes a definite claim for man’s obedience and service for He is Lord and Master.  We studied the meaning of El Shaddai last time because it is easier call Him El Shaddai (that He is all you need) than it is to call Him </a:t>
            </a:r>
            <a:r>
              <a:rPr lang="en-US" altLang="en-US" i="1">
                <a:latin typeface="Arial" pitchFamily="34" charset="0"/>
              </a:rPr>
              <a:t>Adonai</a:t>
            </a:r>
            <a:r>
              <a:rPr lang="en-US" altLang="en-US">
                <a:latin typeface="Arial" pitchFamily="34" charset="0"/>
              </a:rPr>
              <a:t> (your Master).    Yet you will never know His sufficiency apart from knowing Him as your Lord and Master.</a:t>
            </a:r>
          </a:p>
          <a:p>
            <a:pPr eaLnBrk="1" hangingPunct="1"/>
            <a:endParaRPr lang="en-US" altLang="en-US">
              <a:latin typeface="Arial" pitchFamily="34" charset="0"/>
            </a:endParaRPr>
          </a:p>
        </p:txBody>
      </p:sp>
    </p:spTree>
    <p:extLst>
      <p:ext uri="{BB962C8B-B14F-4D97-AF65-F5344CB8AC3E}">
        <p14:creationId xmlns:p14="http://schemas.microsoft.com/office/powerpoint/2010/main" val="870936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393503E-4BD4-7145-ADE7-7427FBC11D26}" type="slidenum">
              <a:rPr lang="en-US" altLang="en-US">
                <a:latin typeface="Calibri" charset="0"/>
              </a:rPr>
              <a:pPr eaLnBrk="1" hangingPunct="1"/>
              <a:t>6</a:t>
            </a:fld>
            <a:endParaRPr lang="en-US" altLang="en-US">
              <a:latin typeface="Calibri" charset="0"/>
            </a:endParaRPr>
          </a:p>
        </p:txBody>
      </p:sp>
      <p:sp>
        <p:nvSpPr>
          <p:cNvPr id="6451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451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altLang="en-US" sz="1700" b="1"/>
              <a:t>EL ROI:</a:t>
            </a:r>
            <a:r>
              <a:rPr lang="en-US" altLang="en-US" sz="1700"/>
              <a:t>  Yes, He is El Roi, the God who sees.  The omnipresent God is there, and His eyes are not shut.  He isn’t asleep, unaware of all the circumstances.  He sees.  </a:t>
            </a:r>
          </a:p>
          <a:p>
            <a:r>
              <a:rPr lang="en-US" altLang="en-US" sz="1700"/>
              <a:t>Read Genesis 16.  The first, and only, time we meet </a:t>
            </a:r>
            <a:r>
              <a:rPr lang="en-US" altLang="en-US" sz="1700" i="1"/>
              <a:t>El Roi</a:t>
            </a:r>
            <a:r>
              <a:rPr lang="en-US" altLang="en-US" sz="1700"/>
              <a:t> is in a desperate situation. We find Him telling Hagar to go back and deal with a bad situation.   Hagar fled from Sarai into the wilderness.  She is mistreated, she is abused, she is scared.  Yet the LORD comes to her and comforts her and promises to take care of her.</a:t>
            </a:r>
          </a:p>
        </p:txBody>
      </p:sp>
    </p:spTree>
    <p:extLst>
      <p:ext uri="{BB962C8B-B14F-4D97-AF65-F5344CB8AC3E}">
        <p14:creationId xmlns:p14="http://schemas.microsoft.com/office/powerpoint/2010/main" val="1725757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99531A1F-F765-4E62-BE6B-F1885B9CA69F}" type="slidenum">
              <a:rPr lang="en-US" smtClean="0"/>
              <a:pPr fontAlgn="base">
                <a:spcBef>
                  <a:spcPct val="0"/>
                </a:spcBef>
                <a:spcAft>
                  <a:spcPct val="0"/>
                </a:spcAft>
                <a:defRPr/>
              </a:pPr>
              <a:t>8</a:t>
            </a:fld>
            <a:endParaRPr lang="en-US"/>
          </a:p>
        </p:txBody>
      </p:sp>
      <p:sp>
        <p:nvSpPr>
          <p:cNvPr id="27651" name="Rectangle 2"/>
          <p:cNvSpPr>
            <a:spLocks noGrp="1" noRot="1" noChangeAspect="1" noChangeArrowheads="1" noTextEdit="1"/>
          </p:cNvSpPr>
          <p:nvPr>
            <p:ph type="sldImg"/>
          </p:nvPr>
        </p:nvSpPr>
        <p:spPr bwMode="auto">
          <a:xfrm>
            <a:off x="685800" y="685800"/>
            <a:ext cx="5486400" cy="3429000"/>
          </a:xfrm>
          <a:solidFill>
            <a:srgbClr val="FFFFFF"/>
          </a:solidFill>
          <a:ln>
            <a:solidFill>
              <a:srgbClr val="000000"/>
            </a:solidFill>
            <a:miter lim="800000"/>
            <a:headEnd/>
            <a:tailEnd/>
          </a:ln>
        </p:spPr>
      </p:sp>
      <p:sp>
        <p:nvSpPr>
          <p:cNvPr id="2765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5823100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0D92D85F-7ABF-4427-BDC1-D3FBA0BDE6A7}" type="slidenum">
              <a:rPr lang="en-US" smtClean="0"/>
              <a:pPr fontAlgn="base">
                <a:spcBef>
                  <a:spcPct val="0"/>
                </a:spcBef>
                <a:spcAft>
                  <a:spcPct val="0"/>
                </a:spcAft>
                <a:defRPr/>
              </a:pPr>
              <a:t>9</a:t>
            </a:fld>
            <a:endParaRPr lang="en-US"/>
          </a:p>
        </p:txBody>
      </p:sp>
      <p:sp>
        <p:nvSpPr>
          <p:cNvPr id="31747" name="Rectangle 2"/>
          <p:cNvSpPr>
            <a:spLocks noGrp="1" noRot="1" noChangeAspect="1" noChangeArrowheads="1" noTextEdit="1"/>
          </p:cNvSpPr>
          <p:nvPr>
            <p:ph type="sldImg"/>
          </p:nvPr>
        </p:nvSpPr>
        <p:spPr bwMode="auto">
          <a:xfrm>
            <a:off x="1493838" y="381000"/>
            <a:ext cx="3413125" cy="2133600"/>
          </a:xfrm>
          <a:solidFill>
            <a:srgbClr val="FFFFFF"/>
          </a:solidFill>
          <a:ln>
            <a:solidFill>
              <a:srgbClr val="000000"/>
            </a:solidFill>
            <a:miter lim="800000"/>
            <a:headEnd/>
            <a:tailEnd/>
          </a:ln>
        </p:spPr>
      </p:sp>
      <p:sp>
        <p:nvSpPr>
          <p:cNvPr id="31748" name="Rectangle 3"/>
          <p:cNvSpPr>
            <a:spLocks noGrp="1" noChangeArrowheads="1"/>
          </p:cNvSpPr>
          <p:nvPr>
            <p:ph type="body" idx="1"/>
          </p:nvPr>
        </p:nvSpPr>
        <p:spPr bwMode="auto">
          <a:xfrm>
            <a:off x="457200" y="2667001"/>
            <a:ext cx="6096000" cy="5942975"/>
          </a:xfrm>
          <a:solidFill>
            <a:srgbClr val="FFFFFF"/>
          </a:solidFill>
          <a:ln>
            <a:solidFill>
              <a:srgbClr val="000000"/>
            </a:solidFill>
            <a:miter lim="800000"/>
            <a:headEnd/>
            <a:tailEnd/>
          </a:ln>
        </p:spPr>
        <p:txBody>
          <a:bodyPr wrap="square" numCol="1" anchor="t" anchorCtr="0" compatLnSpc="1">
            <a:prstTxWarp prst="textNoShape">
              <a:avLst/>
            </a:prstTxWarp>
          </a:bodyPr>
          <a:lstStyle/>
          <a:p>
            <a:pPr eaLnBrk="1" hangingPunct="1">
              <a:spcBef>
                <a:spcPct val="0"/>
              </a:spcBef>
            </a:pPr>
            <a:r>
              <a:rPr lang="en-US" altLang="en-US"/>
              <a:t>The name </a:t>
            </a:r>
            <a:r>
              <a:rPr lang="en-US" altLang="en-US" b="1" i="1">
                <a:solidFill>
                  <a:srgbClr val="0000FF"/>
                </a:solidFill>
              </a:rPr>
              <a:t>JEHOVAH-rophe</a:t>
            </a:r>
            <a:r>
              <a:rPr lang="en-US" altLang="en-US" b="1">
                <a:solidFill>
                  <a:srgbClr val="0000FF"/>
                </a:solidFill>
              </a:rPr>
              <a:t> </a:t>
            </a:r>
            <a:r>
              <a:rPr lang="en-US" altLang="en-US"/>
              <a:t>means </a:t>
            </a:r>
            <a:r>
              <a:rPr lang="en-US" altLang="en-US" b="1" i="1" u="sng">
                <a:solidFill>
                  <a:srgbClr val="0000FF"/>
                </a:solidFill>
              </a:rPr>
              <a:t>Jehovah</a:t>
            </a:r>
            <a:r>
              <a:rPr lang="en-US" altLang="en-US" b="1" u="sng">
                <a:solidFill>
                  <a:srgbClr val="0000FF"/>
                </a:solidFill>
              </a:rPr>
              <a:t> heals</a:t>
            </a:r>
            <a:r>
              <a:rPr lang="en-US" altLang="en-US"/>
              <a:t>.  This is the second compound name of </a:t>
            </a:r>
            <a:r>
              <a:rPr lang="en-US" altLang="en-US" i="1"/>
              <a:t>Jehovah</a:t>
            </a:r>
            <a:r>
              <a:rPr lang="en-US" altLang="en-US"/>
              <a:t> (the first was </a:t>
            </a:r>
            <a:r>
              <a:rPr lang="en-US" altLang="en-US" b="1" i="1">
                <a:solidFill>
                  <a:srgbClr val="009900"/>
                </a:solidFill>
              </a:rPr>
              <a:t>Jehovah-jireh</a:t>
            </a:r>
            <a:r>
              <a:rPr lang="en-US" altLang="en-US"/>
              <a:t>).  </a:t>
            </a:r>
          </a:p>
          <a:p>
            <a:pPr eaLnBrk="1" hangingPunct="1">
              <a:spcBef>
                <a:spcPct val="0"/>
              </a:spcBef>
            </a:pPr>
            <a:endParaRPr lang="en-US" altLang="en-US"/>
          </a:p>
          <a:p>
            <a:pPr eaLnBrk="1" hangingPunct="1">
              <a:spcBef>
                <a:spcPct val="0"/>
              </a:spcBef>
            </a:pPr>
            <a:r>
              <a:rPr lang="en-US" altLang="en-US"/>
              <a:t>It seems there is a progressive revelation of </a:t>
            </a:r>
            <a:r>
              <a:rPr lang="en-US" altLang="en-US" i="1"/>
              <a:t>Jehovah </a:t>
            </a:r>
            <a:r>
              <a:rPr lang="en-US" altLang="en-US"/>
              <a:t>meeting every need as it arises in the experience of His redeemed people – saving, sustaining, strengthening, sanctifying, and so on.  </a:t>
            </a:r>
          </a:p>
          <a:p>
            <a:pPr eaLnBrk="1" hangingPunct="1">
              <a:spcBef>
                <a:spcPct val="0"/>
              </a:spcBef>
            </a:pPr>
            <a:endParaRPr lang="en-US" altLang="en-US"/>
          </a:p>
          <a:p>
            <a:pPr eaLnBrk="1" hangingPunct="1">
              <a:spcBef>
                <a:spcPct val="0"/>
              </a:spcBef>
            </a:pPr>
            <a:r>
              <a:rPr lang="en-US" altLang="en-US"/>
              <a:t>Of course we should not be surprised, for the Apostle Paul tells us that the things that happened to Israel were for a reason – </a:t>
            </a:r>
            <a:r>
              <a:rPr lang="en-US" altLang="en-US" i="1">
                <a:solidFill>
                  <a:srgbClr val="990033"/>
                </a:solidFill>
              </a:rPr>
              <a:t>for our learning, they are examples for us today</a:t>
            </a:r>
            <a:r>
              <a:rPr lang="en-US" altLang="en-US">
                <a:solidFill>
                  <a:srgbClr val="990033"/>
                </a:solidFill>
              </a:rPr>
              <a:t> </a:t>
            </a:r>
            <a:br>
              <a:rPr lang="en-US" altLang="en-US">
                <a:solidFill>
                  <a:srgbClr val="990033"/>
                </a:solidFill>
              </a:rPr>
            </a:br>
            <a:r>
              <a:rPr lang="en-US" altLang="en-US"/>
              <a:t>(</a:t>
            </a:r>
            <a:r>
              <a:rPr lang="en-US" altLang="en-US" b="1">
                <a:solidFill>
                  <a:srgbClr val="990033"/>
                </a:solidFill>
              </a:rPr>
              <a:t>1 Cor. 10:6; 10:11</a:t>
            </a:r>
            <a:r>
              <a:rPr lang="en-US" altLang="en-US"/>
              <a:t>).</a:t>
            </a:r>
          </a:p>
          <a:p>
            <a:pPr eaLnBrk="1" hangingPunct="1">
              <a:spcBef>
                <a:spcPct val="0"/>
              </a:spcBef>
            </a:pPr>
            <a:endParaRPr lang="en-US" altLang="en-US"/>
          </a:p>
          <a:p>
            <a:pPr eaLnBrk="1" hangingPunct="1">
              <a:spcBef>
                <a:spcPct val="0"/>
              </a:spcBef>
            </a:pPr>
            <a:r>
              <a:rPr lang="en-US" altLang="en-US"/>
              <a:t>The name “</a:t>
            </a:r>
            <a:r>
              <a:rPr lang="en-US" altLang="en-US" b="1" i="1">
                <a:solidFill>
                  <a:srgbClr val="0000FF"/>
                </a:solidFill>
              </a:rPr>
              <a:t>Jehovah-rophe</a:t>
            </a:r>
            <a:r>
              <a:rPr lang="en-US" altLang="en-US" b="1"/>
              <a:t>”</a:t>
            </a:r>
            <a:r>
              <a:rPr lang="en-US" altLang="en-US"/>
              <a:t> occurs in </a:t>
            </a:r>
            <a:r>
              <a:rPr lang="en-US" altLang="en-US" b="1" u="sng">
                <a:solidFill>
                  <a:srgbClr val="990033"/>
                </a:solidFill>
              </a:rPr>
              <a:t>Exodus 15.  </a:t>
            </a:r>
            <a:r>
              <a:rPr lang="en-US" altLang="en-US"/>
              <a:t>The children of Israel, after 400 years in Egypt, many of those years as slaves, working in the brick pits to make monuments to Pharaoh, were on their way to the Promise Land.  </a:t>
            </a:r>
          </a:p>
          <a:p>
            <a:pPr eaLnBrk="1" hangingPunct="1">
              <a:spcBef>
                <a:spcPct val="0"/>
              </a:spcBef>
            </a:pPr>
            <a:endParaRPr lang="en-US" altLang="en-US"/>
          </a:p>
          <a:p>
            <a:pPr eaLnBrk="1" hangingPunct="1">
              <a:spcBef>
                <a:spcPct val="0"/>
              </a:spcBef>
            </a:pPr>
            <a:r>
              <a:rPr lang="en-US" altLang="en-US"/>
              <a:t>They watched the plagues descend from the LORD on Egypt, until finally the death of the first born of Egypt causes Pharaoh to let the Hebrews go.  But soon after, Pharaoh changes his mind and he pursues the Israelites to the borders of the Red Sea.  </a:t>
            </a:r>
          </a:p>
          <a:p>
            <a:pPr eaLnBrk="1" hangingPunct="1">
              <a:spcBef>
                <a:spcPct val="0"/>
              </a:spcBef>
            </a:pPr>
            <a:endParaRPr lang="en-US" altLang="en-US"/>
          </a:p>
          <a:p>
            <a:pPr eaLnBrk="1" hangingPunct="1">
              <a:spcBef>
                <a:spcPct val="0"/>
              </a:spcBef>
            </a:pPr>
            <a:r>
              <a:rPr lang="en-US" altLang="en-US"/>
              <a:t>The Children of Israel watch in amazement as the LORD parts the sea and they pass over on dry ground and to safety as the LORD then destroys the Egyptian army as the waters roll back to their place.  </a:t>
            </a:r>
          </a:p>
          <a:p>
            <a:pPr eaLnBrk="1" hangingPunct="1">
              <a:spcBef>
                <a:spcPct val="0"/>
              </a:spcBef>
            </a:pPr>
            <a:endParaRPr lang="en-US" altLang="en-US"/>
          </a:p>
          <a:p>
            <a:pPr eaLnBrk="1" hangingPunct="1">
              <a:spcBef>
                <a:spcPct val="0"/>
              </a:spcBef>
            </a:pPr>
            <a:r>
              <a:rPr lang="en-US" altLang="en-US"/>
              <a:t>Israel began to sing praises to the LORD for His deliverance.  This song of triumph (</a:t>
            </a:r>
            <a:r>
              <a:rPr lang="en-US" altLang="en-US" b="1">
                <a:solidFill>
                  <a:srgbClr val="990033"/>
                </a:solidFill>
              </a:rPr>
              <a:t>Exodus 15</a:t>
            </a:r>
            <a:r>
              <a:rPr lang="en-US" altLang="en-US"/>
              <a:t>) is a glorious song of worship and trust.</a:t>
            </a:r>
          </a:p>
          <a:p>
            <a:pPr eaLnBrk="1" hangingPunct="1">
              <a:spcBef>
                <a:spcPct val="0"/>
              </a:spcBef>
            </a:pPr>
            <a:endParaRPr lang="en-US" altLang="en-US"/>
          </a:p>
          <a:p>
            <a:pPr eaLnBrk="1" hangingPunct="1">
              <a:spcBef>
                <a:spcPct val="0"/>
              </a:spcBef>
            </a:pPr>
            <a:r>
              <a:rPr lang="en-US" altLang="en-US" i="1">
                <a:solidFill>
                  <a:srgbClr val="990033"/>
                </a:solidFill>
              </a:rPr>
              <a:t>I will sing to the LORD, for He is highly exalted; The horse and its rider He has hurled into the sea The LORD is my strength and song; And He has become my salvation;</a:t>
            </a:r>
            <a:endParaRPr lang="en-US" altLang="en-US">
              <a:solidFill>
                <a:srgbClr val="990033"/>
              </a:solidFill>
            </a:endParaRPr>
          </a:p>
          <a:p>
            <a:pPr eaLnBrk="1" hangingPunct="1">
              <a:spcBef>
                <a:spcPct val="0"/>
              </a:spcBef>
            </a:pPr>
            <a:r>
              <a:rPr lang="en-US" altLang="en-US" i="1">
                <a:solidFill>
                  <a:srgbClr val="990033"/>
                </a:solidFill>
              </a:rPr>
              <a:t>This is my God, and I will praise Him; My father’s God, and I will extol Him.</a:t>
            </a:r>
            <a:endParaRPr lang="en-US" altLang="en-US">
              <a:solidFill>
                <a:srgbClr val="990033"/>
              </a:solidFill>
            </a:endParaRPr>
          </a:p>
          <a:p>
            <a:pPr eaLnBrk="1" hangingPunct="1">
              <a:spcBef>
                <a:spcPct val="0"/>
              </a:spcBef>
            </a:pPr>
            <a:r>
              <a:rPr lang="en-US" altLang="en-US" i="1">
                <a:solidFill>
                  <a:srgbClr val="990033"/>
                </a:solidFill>
              </a:rPr>
              <a:t>The LORD is a warrior; The LORD is His name </a:t>
            </a:r>
            <a:r>
              <a:rPr lang="en-US" altLang="en-US" i="1"/>
              <a:t>(</a:t>
            </a:r>
            <a:r>
              <a:rPr lang="en-US" altLang="en-US" b="1" i="1">
                <a:solidFill>
                  <a:srgbClr val="990033"/>
                </a:solidFill>
              </a:rPr>
              <a:t>vv. 2-3)</a:t>
            </a:r>
            <a:endParaRPr lang="en-US" altLang="en-US" b="1">
              <a:solidFill>
                <a:srgbClr val="990033"/>
              </a:solidFill>
            </a:endParaRPr>
          </a:p>
          <a:p>
            <a:pPr eaLnBrk="1" hangingPunct="1">
              <a:spcBef>
                <a:spcPct val="0"/>
              </a:spcBef>
            </a:pPr>
            <a:endParaRPr lang="en-US" altLang="en-US"/>
          </a:p>
          <a:p>
            <a:pPr eaLnBrk="1" hangingPunct="1">
              <a:spcBef>
                <a:spcPct val="0"/>
              </a:spcBef>
            </a:pPr>
            <a:endParaRPr lang="en-US" altLang="en-US"/>
          </a:p>
        </p:txBody>
      </p:sp>
    </p:spTree>
    <p:extLst>
      <p:ext uri="{BB962C8B-B14F-4D97-AF65-F5344CB8AC3E}">
        <p14:creationId xmlns:p14="http://schemas.microsoft.com/office/powerpoint/2010/main" val="8012410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3D50E890-D18A-4D0D-8E7C-76EEFE8F31B6}" type="slidenum">
              <a:rPr lang="en-GB">
                <a:solidFill>
                  <a:prstClr val="black"/>
                </a:solidFill>
              </a:rPr>
              <a:pPr>
                <a:defRPr/>
              </a:pPr>
              <a:t>10</a:t>
            </a:fld>
            <a:endParaRPr lang="en-GB">
              <a:solidFill>
                <a:prstClr val="black"/>
              </a:solidFill>
            </a:endParaRPr>
          </a:p>
        </p:txBody>
      </p:sp>
      <p:sp>
        <p:nvSpPr>
          <p:cNvPr id="19459" name="Rectangle 1"/>
          <p:cNvSpPr>
            <a:spLocks noGrp="1" noRot="1" noChangeAspect="1" noChangeArrowheads="1" noTextEdit="1"/>
          </p:cNvSpPr>
          <p:nvPr>
            <p:ph type="sldImg"/>
          </p:nvPr>
        </p:nvSpPr>
        <p:spPr bwMode="auto">
          <a:xfrm>
            <a:off x="685800" y="695325"/>
            <a:ext cx="5484813" cy="3429000"/>
          </a:xfrm>
          <a:solidFill>
            <a:srgbClr val="FFFFFF"/>
          </a:solidFill>
          <a:ln>
            <a:solidFill>
              <a:srgbClr val="000000"/>
            </a:solidFill>
            <a:miter lim="800000"/>
            <a:headEnd/>
            <a:tailEnd/>
          </a:ln>
        </p:spPr>
      </p:sp>
      <p:sp>
        <p:nvSpPr>
          <p:cNvPr id="19460" name="Rectangle 2"/>
          <p:cNvSpPr>
            <a:spLocks noGrp="1" noChangeArrowheads="1"/>
          </p:cNvSpPr>
          <p:nvPr>
            <p:ph type="body" idx="1"/>
          </p:nvPr>
        </p:nvSpPr>
        <p:spPr bwMode="auto">
          <a:xfrm>
            <a:off x="685800" y="4343400"/>
            <a:ext cx="5486400" cy="40370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17357262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fld id="{74E6D602-2C43-DA47-BA95-17F0B116EC86}" type="slidenum">
              <a:rPr lang="en-US" altLang="en-US"/>
              <a:pPr/>
              <a:t>12</a:t>
            </a:fld>
            <a:endParaRPr lang="en-US" altLang="en-US"/>
          </a:p>
        </p:txBody>
      </p:sp>
      <p:sp>
        <p:nvSpPr>
          <p:cNvPr id="1741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741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1708847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fontAlgn="base">
              <a:spcBef>
                <a:spcPct val="0"/>
              </a:spcBef>
              <a:spcAft>
                <a:spcPct val="0"/>
              </a:spcAft>
              <a:defRPr>
                <a:solidFill>
                  <a:schemeClr val="tx1"/>
                </a:solidFill>
                <a:latin typeface="Calibri" charset="0"/>
              </a:defRPr>
            </a:lvl6pPr>
            <a:lvl7pPr marL="2971800" indent="-228600" fontAlgn="base">
              <a:spcBef>
                <a:spcPct val="0"/>
              </a:spcBef>
              <a:spcAft>
                <a:spcPct val="0"/>
              </a:spcAft>
              <a:defRPr>
                <a:solidFill>
                  <a:schemeClr val="tx1"/>
                </a:solidFill>
                <a:latin typeface="Calibri" charset="0"/>
              </a:defRPr>
            </a:lvl7pPr>
            <a:lvl8pPr marL="3429000" indent="-228600" fontAlgn="base">
              <a:spcBef>
                <a:spcPct val="0"/>
              </a:spcBef>
              <a:spcAft>
                <a:spcPct val="0"/>
              </a:spcAft>
              <a:defRPr>
                <a:solidFill>
                  <a:schemeClr val="tx1"/>
                </a:solidFill>
                <a:latin typeface="Calibri" charset="0"/>
              </a:defRPr>
            </a:lvl8pPr>
            <a:lvl9pPr marL="3886200" indent="-228600" fontAlgn="base">
              <a:spcBef>
                <a:spcPct val="0"/>
              </a:spcBef>
              <a:spcAft>
                <a:spcPct val="0"/>
              </a:spcAft>
              <a:defRPr>
                <a:solidFill>
                  <a:schemeClr val="tx1"/>
                </a:solidFill>
                <a:latin typeface="Calibri" charset="0"/>
              </a:defRPr>
            </a:lvl9pPr>
          </a:lstStyle>
          <a:p>
            <a:fld id="{F6FD650F-67A1-CA4B-A90F-634A8F3AA711}" type="slidenum">
              <a:rPr lang="en-US" altLang="en-US"/>
              <a:pPr/>
              <a:t>13</a:t>
            </a:fld>
            <a:endParaRPr lang="en-US" altLang="en-US"/>
          </a:p>
        </p:txBody>
      </p:sp>
      <p:sp>
        <p:nvSpPr>
          <p:cNvPr id="1843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1843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n-US" altLang="en-US"/>
          </a:p>
        </p:txBody>
      </p:sp>
    </p:spTree>
    <p:extLst>
      <p:ext uri="{BB962C8B-B14F-4D97-AF65-F5344CB8AC3E}">
        <p14:creationId xmlns:p14="http://schemas.microsoft.com/office/powerpoint/2010/main" val="5134707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2" descr="sabaothteachi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177536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0CF019-239C-41D6-928D-E31F804B6DAF}" type="datetimeFigureOut">
              <a:rPr lang="en-US" smtClean="0"/>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AE6B4-65FD-42B2-BE00-E2601A01D717}" type="slidenum">
              <a:rPr lang="en-US" smtClean="0"/>
              <a:t>‹#›</a:t>
            </a:fld>
            <a:endParaRPr lang="en-US"/>
          </a:p>
        </p:txBody>
      </p:sp>
      <p:sp>
        <p:nvSpPr>
          <p:cNvPr id="7" name="Rectangle 6"/>
          <p:cNvSpPr/>
          <p:nvPr userDrawn="1"/>
        </p:nvSpPr>
        <p:spPr>
          <a:xfrm>
            <a:off x="8458200" y="0"/>
            <a:ext cx="685800" cy="254000"/>
          </a:xfrm>
          <a:prstGeom prst="rect">
            <a:avLst/>
          </a:prstGeom>
          <a:solidFill>
            <a:srgbClr val="B2B2B2">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2922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0CF019-239C-41D6-928D-E31F804B6DAF}" type="datetimeFigureOut">
              <a:rPr lang="en-US" smtClean="0"/>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AE6B4-65FD-42B2-BE00-E2601A01D717}" type="slidenum">
              <a:rPr lang="en-US" smtClean="0"/>
              <a:t>‹#›</a:t>
            </a:fld>
            <a:endParaRPr lang="en-US"/>
          </a:p>
        </p:txBody>
      </p:sp>
    </p:spTree>
    <p:extLst>
      <p:ext uri="{BB962C8B-B14F-4D97-AF65-F5344CB8AC3E}">
        <p14:creationId xmlns:p14="http://schemas.microsoft.com/office/powerpoint/2010/main" val="25458850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7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7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0CF019-239C-41D6-928D-E31F804B6DAF}" type="datetimeFigureOut">
              <a:rPr lang="en-US" smtClean="0"/>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AE6B4-65FD-42B2-BE00-E2601A01D717}" type="slidenum">
              <a:rPr lang="en-US" smtClean="0"/>
              <a:t>‹#›</a:t>
            </a:fld>
            <a:endParaRPr lang="en-US"/>
          </a:p>
        </p:txBody>
      </p:sp>
    </p:spTree>
    <p:extLst>
      <p:ext uri="{BB962C8B-B14F-4D97-AF65-F5344CB8AC3E}">
        <p14:creationId xmlns:p14="http://schemas.microsoft.com/office/powerpoint/2010/main" val="153940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62"/>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6C555C1-8D2E-4F19-871B-4A53E2A80B81}" type="datetimeFigureOut">
              <a:rPr lang="en-US" smtClean="0">
                <a:solidFill>
                  <a:prstClr val="black">
                    <a:tint val="75000"/>
                  </a:prstClr>
                </a:solidFill>
              </a:rPr>
              <a:pPr/>
              <a:t>9/18/2016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D7F852-C979-4C6D-9279-E0998D42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952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C555C1-8D2E-4F19-871B-4A53E2A80B81}" type="datetimeFigureOut">
              <a:rPr lang="en-US" smtClean="0">
                <a:solidFill>
                  <a:prstClr val="black">
                    <a:tint val="75000"/>
                  </a:prstClr>
                </a:solidFill>
              </a:rPr>
              <a:pPr/>
              <a:t>9/18/2016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D7F852-C979-4C6D-9279-E0998D429257}"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0"/>
            <a:ext cx="9144000" cy="5715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194"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350" y="317500"/>
            <a:ext cx="9156700" cy="5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2607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C555C1-8D2E-4F19-871B-4A53E2A80B81}" type="datetimeFigureOut">
              <a:rPr lang="en-US" smtClean="0">
                <a:solidFill>
                  <a:prstClr val="black">
                    <a:tint val="75000"/>
                  </a:prstClr>
                </a:solidFill>
              </a:rPr>
              <a:pPr/>
              <a:t>9/18/2016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D7F852-C979-4C6D-9279-E0998D42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31281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C555C1-8D2E-4F19-871B-4A53E2A80B81}" type="datetimeFigureOut">
              <a:rPr lang="en-US" smtClean="0">
                <a:solidFill>
                  <a:prstClr val="black">
                    <a:tint val="75000"/>
                  </a:prstClr>
                </a:solidFill>
              </a:rPr>
              <a:pPr/>
              <a:t>9/18/2016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D7F852-C979-4C6D-9279-E0998D42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5183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6C555C1-8D2E-4F19-871B-4A53E2A80B81}" type="datetimeFigureOut">
              <a:rPr lang="en-US" smtClean="0">
                <a:solidFill>
                  <a:prstClr val="black">
                    <a:tint val="75000"/>
                  </a:prstClr>
                </a:solidFill>
              </a:rPr>
              <a:pPr/>
              <a:t>9/18/2016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4D7F852-C979-4C6D-9279-E0998D42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7752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6C555C1-8D2E-4F19-871B-4A53E2A80B81}" type="datetimeFigureOut">
              <a:rPr lang="en-US" smtClean="0">
                <a:solidFill>
                  <a:prstClr val="black">
                    <a:tint val="75000"/>
                  </a:prstClr>
                </a:solidFill>
              </a:rPr>
              <a:pPr/>
              <a:t>9/18/2016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4D7F852-C979-4C6D-9279-E0998D42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65267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C555C1-8D2E-4F19-871B-4A53E2A80B81}" type="datetimeFigureOut">
              <a:rPr lang="en-US" smtClean="0">
                <a:solidFill>
                  <a:prstClr val="black">
                    <a:tint val="75000"/>
                  </a:prstClr>
                </a:solidFill>
              </a:rPr>
              <a:pPr/>
              <a:t>9/18/2016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4D7F852-C979-4C6D-9279-E0998D42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099552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5" y="227543"/>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5"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C555C1-8D2E-4F19-871B-4A53E2A80B81}" type="datetimeFigureOut">
              <a:rPr lang="en-US" smtClean="0">
                <a:solidFill>
                  <a:prstClr val="black">
                    <a:tint val="75000"/>
                  </a:prstClr>
                </a:solidFill>
              </a:rPr>
              <a:pPr/>
              <a:t>9/18/2016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D7F852-C979-4C6D-9279-E0998D42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4146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0CF019-239C-41D6-928D-E31F804B6DAF}" type="datetimeFigureOut">
              <a:rPr lang="en-US" smtClean="0"/>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AE6B4-65FD-42B2-BE00-E2601A01D717}" type="slidenum">
              <a:rPr lang="en-US" smtClean="0"/>
              <a:t>‹#›</a:t>
            </a:fld>
            <a:endParaRPr lang="en-US"/>
          </a:p>
        </p:txBody>
      </p:sp>
    </p:spTree>
    <p:extLst>
      <p:ext uri="{BB962C8B-B14F-4D97-AF65-F5344CB8AC3E}">
        <p14:creationId xmlns:p14="http://schemas.microsoft.com/office/powerpoint/2010/main" val="7590925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C555C1-8D2E-4F19-871B-4A53E2A80B81}" type="datetimeFigureOut">
              <a:rPr lang="en-US" smtClean="0">
                <a:solidFill>
                  <a:prstClr val="black">
                    <a:tint val="75000"/>
                  </a:prstClr>
                </a:solidFill>
              </a:rPr>
              <a:pPr/>
              <a:t>9/18/2016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4D7F852-C979-4C6D-9279-E0998D42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472184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C555C1-8D2E-4F19-871B-4A53E2A80B81}" type="datetimeFigureOut">
              <a:rPr lang="en-US" smtClean="0">
                <a:solidFill>
                  <a:prstClr val="black">
                    <a:tint val="75000"/>
                  </a:prstClr>
                </a:solidFill>
              </a:rPr>
              <a:pPr/>
              <a:t>9/18/2016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D7F852-C979-4C6D-9279-E0998D42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35539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72"/>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72"/>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6C555C1-8D2E-4F19-871B-4A53E2A80B81}" type="datetimeFigureOut">
              <a:rPr lang="en-US" smtClean="0">
                <a:solidFill>
                  <a:prstClr val="black">
                    <a:tint val="75000"/>
                  </a:prstClr>
                </a:solidFill>
              </a:rPr>
              <a:pPr/>
              <a:t>9/18/2016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4D7F852-C979-4C6D-9279-E0998D42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70396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55"/>
            <a:ext cx="7772400" cy="1225021"/>
          </a:xfrm>
        </p:spPr>
        <p:txBody>
          <a:bodyPr/>
          <a:lstStyle/>
          <a:p>
            <a:r>
              <a:rPr lang="en-US"/>
              <a:t>Click to edit Master title style</a:t>
            </a:r>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FD7C9C0C-5445-4998-898E-0447CBE70C95}" type="datetimeFigureOut">
              <a:rPr lang="en-US">
                <a:solidFill>
                  <a:prstClr val="black">
                    <a:tint val="75000"/>
                  </a:prstClr>
                </a:solidFill>
              </a:rPr>
              <a:pPr>
                <a:defRPr/>
              </a:pPr>
              <a:t>9/18/2016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BFFEF26-28AE-4075-BFCE-D3290B7511A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163185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3AA1999-8B4D-4DE1-A885-086B128A97A1}" type="datetimeFigureOut">
              <a:rPr lang="en-US">
                <a:solidFill>
                  <a:prstClr val="black">
                    <a:tint val="75000"/>
                  </a:prstClr>
                </a:solidFill>
              </a:rPr>
              <a:pPr>
                <a:defRPr/>
              </a:pPr>
              <a:t>9/18/2016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0DB6070-F3DC-4BE5-BB28-8CEAA567635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969899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BF94DCF-C7FA-43B5-BB37-0E567E2D7753}" type="datetimeFigureOut">
              <a:rPr lang="en-US">
                <a:solidFill>
                  <a:prstClr val="black">
                    <a:tint val="75000"/>
                  </a:prstClr>
                </a:solidFill>
              </a:rPr>
              <a:pPr>
                <a:defRPr/>
              </a:pPr>
              <a:t>9/18/2016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64677C4-FB7B-4F54-B68D-D56E340D60C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343389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8F1D8C0-4A63-40FF-9B8A-4A0F6BDE8CD9}" type="datetimeFigureOut">
              <a:rPr lang="en-US">
                <a:solidFill>
                  <a:prstClr val="black">
                    <a:tint val="75000"/>
                  </a:prstClr>
                </a:solidFill>
              </a:rPr>
              <a:pPr>
                <a:defRPr/>
              </a:pPr>
              <a:t>9/18/2016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F55EEE3-7E18-40C4-9551-3E8B5914F88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186780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22EF36D2-1752-4253-8134-8B2CE50468D7}" type="datetimeFigureOut">
              <a:rPr lang="en-US">
                <a:solidFill>
                  <a:prstClr val="black">
                    <a:tint val="75000"/>
                  </a:prstClr>
                </a:solidFill>
              </a:rPr>
              <a:pPr>
                <a:defRPr/>
              </a:pPr>
              <a:t>9/18/2016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9D5A7780-9B68-4A1F-B47D-6BA72CBE442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476988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01E6A229-63DF-42B8-A399-1835302166B9}" type="datetimeFigureOut">
              <a:rPr lang="en-US">
                <a:solidFill>
                  <a:prstClr val="black">
                    <a:tint val="75000"/>
                  </a:prstClr>
                </a:solidFill>
              </a:rPr>
              <a:pPr>
                <a:defRPr/>
              </a:pPr>
              <a:t>9/18/2016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11314F2-36B9-4CA6-B94F-2B3A7CBA015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4651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BBD045B-BF43-4D62-95C8-766168889B91}" type="datetimeFigureOut">
              <a:rPr lang="en-US">
                <a:solidFill>
                  <a:prstClr val="black">
                    <a:tint val="75000"/>
                  </a:prstClr>
                </a:solidFill>
              </a:rPr>
              <a:pPr>
                <a:defRPr/>
              </a:pPr>
              <a:t>9/18/2016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5BF45893-BC48-4890-A863-0B5763C56C4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33449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0CF019-239C-41D6-928D-E31F804B6DAF}" type="datetimeFigureOut">
              <a:rPr lang="en-US" smtClean="0"/>
              <a:t>9/18/2016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FEAE6B4-65FD-42B2-BE00-E2601A01D717}" type="slidenum">
              <a:rPr lang="en-US" smtClean="0"/>
              <a:t>‹#›</a:t>
            </a:fld>
            <a:endParaRPr lang="en-US"/>
          </a:p>
        </p:txBody>
      </p:sp>
    </p:spTree>
    <p:extLst>
      <p:ext uri="{BB962C8B-B14F-4D97-AF65-F5344CB8AC3E}">
        <p14:creationId xmlns:p14="http://schemas.microsoft.com/office/powerpoint/2010/main" val="113080340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813A3BF-3D16-4B27-B568-C542E05065F3}" type="datetimeFigureOut">
              <a:rPr lang="en-US">
                <a:solidFill>
                  <a:prstClr val="black">
                    <a:tint val="75000"/>
                  </a:prstClr>
                </a:solidFill>
              </a:rPr>
              <a:pPr>
                <a:defRPr/>
              </a:pPr>
              <a:t>9/18/2016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41A1CB7-A26C-4F3D-AAC6-97F6C5F6145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408126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94E3DAD3-1326-49DA-A9F5-D56C570BCF9D}" type="datetimeFigureOut">
              <a:rPr lang="en-US">
                <a:solidFill>
                  <a:prstClr val="black">
                    <a:tint val="75000"/>
                  </a:prstClr>
                </a:solidFill>
              </a:rPr>
              <a:pPr>
                <a:defRPr/>
              </a:pPr>
              <a:t>9/18/2016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60B4441B-0B06-4810-B758-D42092C48E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247487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34FEA63-58C1-4ECC-B88A-7BD13F408CED}" type="datetimeFigureOut">
              <a:rPr lang="en-US">
                <a:solidFill>
                  <a:prstClr val="black">
                    <a:tint val="75000"/>
                  </a:prstClr>
                </a:solidFill>
              </a:rPr>
              <a:pPr>
                <a:defRPr/>
              </a:pPr>
              <a:t>9/18/2016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DECCC44-9B53-4A5C-83EE-60322CB5115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1081915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6B19DE13-E187-4E65-8549-97D0E8736107}" type="datetimeFigureOut">
              <a:rPr lang="en-US">
                <a:solidFill>
                  <a:prstClr val="black">
                    <a:tint val="75000"/>
                  </a:prstClr>
                </a:solidFill>
              </a:rPr>
              <a:pPr>
                <a:defRPr/>
              </a:pPr>
              <a:t>9/18/2016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CC428FEA-96C8-4797-BA79-0E10D422416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960082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0CF019-239C-41D6-928D-E31F804B6DAF}" type="datetimeFigureOut">
              <a:rPr lang="en-US" smtClean="0"/>
              <a:t>9/18/2016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AE6B4-65FD-42B2-BE00-E2601A01D717}" type="slidenum">
              <a:rPr lang="en-US" smtClean="0"/>
              <a:t>‹#›</a:t>
            </a:fld>
            <a:endParaRPr lang="en-US"/>
          </a:p>
        </p:txBody>
      </p:sp>
    </p:spTree>
    <p:extLst>
      <p:ext uri="{BB962C8B-B14F-4D97-AF65-F5344CB8AC3E}">
        <p14:creationId xmlns:p14="http://schemas.microsoft.com/office/powerpoint/2010/main" val="10571008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0CF019-239C-41D6-928D-E31F804B6DAF}" type="datetimeFigureOut">
              <a:rPr lang="en-US" smtClean="0"/>
              <a:t>9/18/2016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FEAE6B4-65FD-42B2-BE00-E2601A01D717}" type="slidenum">
              <a:rPr lang="en-US" smtClean="0"/>
              <a:t>‹#›</a:t>
            </a:fld>
            <a:endParaRPr lang="en-US"/>
          </a:p>
        </p:txBody>
      </p:sp>
    </p:spTree>
    <p:extLst>
      <p:ext uri="{BB962C8B-B14F-4D97-AF65-F5344CB8AC3E}">
        <p14:creationId xmlns:p14="http://schemas.microsoft.com/office/powerpoint/2010/main" val="389685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0CF019-239C-41D6-928D-E31F804B6DAF}" type="datetimeFigureOut">
              <a:rPr lang="en-US" smtClean="0"/>
              <a:t>9/18/2016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FEAE6B4-65FD-42B2-BE00-E2601A01D717}" type="slidenum">
              <a:rPr lang="en-US" smtClean="0"/>
              <a:t>‹#›</a:t>
            </a:fld>
            <a:endParaRPr lang="en-US"/>
          </a:p>
        </p:txBody>
      </p:sp>
    </p:spTree>
    <p:extLst>
      <p:ext uri="{BB962C8B-B14F-4D97-AF65-F5344CB8AC3E}">
        <p14:creationId xmlns:p14="http://schemas.microsoft.com/office/powerpoint/2010/main" val="1774817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0CF019-239C-41D6-928D-E31F804B6DAF}" type="datetimeFigureOut">
              <a:rPr lang="en-US" smtClean="0"/>
              <a:t>9/18/2016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FEAE6B4-65FD-42B2-BE00-E2601A01D717}" type="slidenum">
              <a:rPr lang="en-US" smtClean="0"/>
              <a:t>‹#›</a:t>
            </a:fld>
            <a:endParaRPr lang="en-US"/>
          </a:p>
        </p:txBody>
      </p:sp>
    </p:spTree>
    <p:extLst>
      <p:ext uri="{BB962C8B-B14F-4D97-AF65-F5344CB8AC3E}">
        <p14:creationId xmlns:p14="http://schemas.microsoft.com/office/powerpoint/2010/main" val="2336313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0CF019-239C-41D6-928D-E31F804B6DAF}" type="datetimeFigureOut">
              <a:rPr lang="en-US" smtClean="0"/>
              <a:t>9/18/2016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AE6B4-65FD-42B2-BE00-E2601A01D717}" type="slidenum">
              <a:rPr lang="en-US" smtClean="0"/>
              <a:t>‹#›</a:t>
            </a:fld>
            <a:endParaRPr lang="en-US"/>
          </a:p>
        </p:txBody>
      </p:sp>
    </p:spTree>
    <p:extLst>
      <p:ext uri="{BB962C8B-B14F-4D97-AF65-F5344CB8AC3E}">
        <p14:creationId xmlns:p14="http://schemas.microsoft.com/office/powerpoint/2010/main" val="32629164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0CF019-239C-41D6-928D-E31F804B6DAF}" type="datetimeFigureOut">
              <a:rPr lang="en-US" smtClean="0"/>
              <a:t>9/18/2016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FEAE6B4-65FD-42B2-BE00-E2601A01D717}" type="slidenum">
              <a:rPr lang="en-US" smtClean="0"/>
              <a:t>‹#›</a:t>
            </a:fld>
            <a:endParaRPr lang="en-US"/>
          </a:p>
        </p:txBody>
      </p:sp>
    </p:spTree>
    <p:extLst>
      <p:ext uri="{BB962C8B-B14F-4D97-AF65-F5344CB8AC3E}">
        <p14:creationId xmlns:p14="http://schemas.microsoft.com/office/powerpoint/2010/main" val="3467752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Picture 2" descr="sabaothteaching"/>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5296969"/>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BF0CF019-239C-41D6-928D-E31F804B6DAF}" type="datetimeFigureOut">
              <a:rPr lang="en-US" smtClean="0"/>
              <a:t>9/18/2016</a:t>
            </a:fld>
            <a:endParaRPr lang="en-US"/>
          </a:p>
        </p:txBody>
      </p:sp>
      <p:sp>
        <p:nvSpPr>
          <p:cNvPr id="5" name="Footer Placeholder 4"/>
          <p:cNvSpPr>
            <a:spLocks noGrp="1"/>
          </p:cNvSpPr>
          <p:nvPr>
            <p:ph type="ftr" sz="quarter" idx="3"/>
          </p:nvPr>
        </p:nvSpPr>
        <p:spPr>
          <a:xfrm>
            <a:off x="3124200" y="5296969"/>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69"/>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EFEAE6B4-65FD-42B2-BE00-E2601A01D717}" type="slidenum">
              <a:rPr lang="en-US" smtClean="0"/>
              <a:t>‹#›</a:t>
            </a:fld>
            <a:endParaRPr lang="en-US"/>
          </a:p>
        </p:txBody>
      </p:sp>
      <p:sp>
        <p:nvSpPr>
          <p:cNvPr id="8" name="Rectangle 7"/>
          <p:cNvSpPr/>
          <p:nvPr userDrawn="1"/>
        </p:nvSpPr>
        <p:spPr>
          <a:xfrm>
            <a:off x="8458200" y="0"/>
            <a:ext cx="685800" cy="254000"/>
          </a:xfrm>
          <a:prstGeom prst="rect">
            <a:avLst/>
          </a:prstGeom>
          <a:solidFill>
            <a:srgbClr val="B2B2B2">
              <a:alpha val="8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8846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0"/>
            <a:ext cx="9144000" cy="5715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921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50" y="317500"/>
            <a:ext cx="9156700" cy="508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5296966"/>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B6C555C1-8D2E-4F19-871B-4A53E2A80B81}" type="datetimeFigureOut">
              <a:rPr lang="en-US" smtClean="0">
                <a:solidFill>
                  <a:prstClr val="black">
                    <a:tint val="75000"/>
                  </a:prstClr>
                </a:solidFill>
              </a:rPr>
              <a:pPr/>
              <a:t>9/18/2016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66"/>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66"/>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34D7F852-C979-4C6D-9279-E0998D4292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70063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b="1" kern="1200">
          <a:solidFill>
            <a:schemeClr val="bg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b="1" kern="1200">
          <a:solidFill>
            <a:schemeClr val="bg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1" kern="1200">
          <a:solidFill>
            <a:schemeClr val="bg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b="1" kern="1200">
          <a:solidFill>
            <a:schemeClr val="bg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b="1" kern="1200">
          <a:solidFill>
            <a:schemeClr val="bg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b="1" kern="1200">
          <a:solidFill>
            <a:schemeClr val="bg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5296959"/>
            <a:ext cx="2133600" cy="304271"/>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682DC54F-312F-4B22-8761-E7B9F2411AC4}" type="datetimeFigureOut">
              <a:rPr lang="en-US">
                <a:solidFill>
                  <a:prstClr val="black">
                    <a:tint val="75000"/>
                  </a:prstClr>
                </a:solidFill>
              </a:rPr>
              <a:pPr>
                <a:defRPr/>
              </a:pPr>
              <a:t>9/18/2016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5296959"/>
            <a:ext cx="2895600" cy="304271"/>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23010C3-5ECE-449D-B5FD-2BF9307F31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4816127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3.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9144000" cy="5715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47916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 name="Title 2"/>
          <p:cNvSpPr>
            <a:spLocks noGrp="1"/>
          </p:cNvSpPr>
          <p:nvPr>
            <p:ph type="title"/>
          </p:nvPr>
        </p:nvSpPr>
        <p:spPr>
          <a:xfrm>
            <a:off x="0" y="4572000"/>
            <a:ext cx="9144000" cy="952500"/>
          </a:xfrm>
        </p:spPr>
        <p:txBody>
          <a:bodyPr/>
          <a:lstStyle/>
          <a:p>
            <a:pPr eaLnBrk="1" hangingPunct="1"/>
            <a:r>
              <a:rPr lang="en-US" altLang="en-US" b="1" i="1" dirty="0">
                <a:solidFill>
                  <a:srgbClr val="FFFF00"/>
                </a:solidFill>
                <a:latin typeface="Bookman Old Style" pitchFamily="18" charset="0"/>
              </a:rPr>
              <a:t>The Dayspring from on High</a:t>
            </a:r>
          </a:p>
        </p:txBody>
      </p:sp>
      <p:sp>
        <p:nvSpPr>
          <p:cNvPr id="6" name="Title 1"/>
          <p:cNvSpPr txBox="1">
            <a:spLocks/>
          </p:cNvSpPr>
          <p:nvPr/>
        </p:nvSpPr>
        <p:spPr bwMode="auto">
          <a:xfrm>
            <a:off x="-12700" y="114300"/>
            <a:ext cx="9144000" cy="1470025"/>
          </a:xfrm>
          <a:prstGeom prst="rect">
            <a:avLst/>
          </a:prstGeom>
          <a:solidFill>
            <a:schemeClr val="tx1">
              <a:alpha val="32000"/>
            </a:schemeClr>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eaLnBrk="1" hangingPunct="1"/>
            <a:r>
              <a:rPr lang="en-US" altLang="en-US" sz="3600" b="1" i="1" dirty="0">
                <a:solidFill>
                  <a:srgbClr val="FFFF00"/>
                </a:solidFill>
              </a:rPr>
              <a:t>Psalms 27:1 The LORD is my light, and my salvation</a:t>
            </a:r>
            <a:endParaRPr lang="en-US" altLang="en-US" sz="3600" dirty="0">
              <a:solidFill>
                <a:srgbClr val="FFFF00"/>
              </a:solidFill>
            </a:endParaRPr>
          </a:p>
        </p:txBody>
      </p:sp>
    </p:spTree>
    <p:extLst>
      <p:ext uri="{BB962C8B-B14F-4D97-AF65-F5344CB8AC3E}">
        <p14:creationId xmlns:p14="http://schemas.microsoft.com/office/powerpoint/2010/main" val="113684114"/>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4400" y="4457700"/>
            <a:ext cx="7315200" cy="1066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The Bright Morning Star</a:t>
            </a:r>
          </a:p>
        </p:txBody>
      </p:sp>
    </p:spTree>
    <p:extLst>
      <p:ext uri="{BB962C8B-B14F-4D97-AF65-F5344CB8AC3E}">
        <p14:creationId xmlns:p14="http://schemas.microsoft.com/office/powerpoint/2010/main" val="16319320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abaoth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2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3" name="Picture 3" descr="sabao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0" y="889000"/>
            <a:ext cx="6413500" cy="2690813"/>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648200" y="4076700"/>
            <a:ext cx="4419600" cy="914400"/>
          </a:xfrm>
          <a:prstGeom prst="rect">
            <a:avLst/>
          </a:prstGeom>
          <a:solidFill>
            <a:schemeClr val="tx1">
              <a:alpha val="0"/>
            </a:schemeClr>
          </a:solid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t>LORD of Hosts</a:t>
            </a:r>
          </a:p>
        </p:txBody>
      </p:sp>
    </p:spTree>
    <p:extLst>
      <p:ext uri="{BB962C8B-B14F-4D97-AF65-F5344CB8AC3E}">
        <p14:creationId xmlns:p14="http://schemas.microsoft.com/office/powerpoint/2010/main" val="1947875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abaothteach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1" name="Picture 3" descr="sabaothteach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0750" y="205620"/>
            <a:ext cx="7302500" cy="88106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1981200" y="1104900"/>
            <a:ext cx="6974730" cy="4524315"/>
          </a:xfrm>
          <a:prstGeom prst="rect">
            <a:avLst/>
          </a:prstGeom>
          <a:noFill/>
        </p:spPr>
        <p:txBody>
          <a:bodyPr wrap="none" rtlCol="0">
            <a:spAutoFit/>
          </a:bodyPr>
          <a:lstStyle/>
          <a:p>
            <a:r>
              <a:rPr lang="en-US" sz="4800" u="sng" dirty="0">
                <a:solidFill>
                  <a:srgbClr val="FFFFCC"/>
                </a:solidFill>
              </a:rPr>
              <a:t>LORD of Hosts</a:t>
            </a:r>
          </a:p>
          <a:p>
            <a:r>
              <a:rPr lang="en-US" sz="5400" dirty="0">
                <a:solidFill>
                  <a:schemeClr val="bg1"/>
                </a:solidFill>
              </a:rPr>
              <a:t>	</a:t>
            </a:r>
            <a:r>
              <a:rPr lang="en-US" sz="3600" i="1" dirty="0">
                <a:solidFill>
                  <a:schemeClr val="bg1"/>
                </a:solidFill>
              </a:rPr>
              <a:t>Host – Armies, Heavenly Bodies</a:t>
            </a:r>
          </a:p>
          <a:p>
            <a:pPr lvl="2"/>
            <a:r>
              <a:rPr lang="en-US" sz="3600" i="1" dirty="0">
                <a:solidFill>
                  <a:schemeClr val="bg1"/>
                </a:solidFill>
              </a:rPr>
              <a:t>Not Sabbath but Sabaoth</a:t>
            </a:r>
          </a:p>
          <a:p>
            <a:r>
              <a:rPr lang="en-US" sz="4800" u="sng" dirty="0">
                <a:solidFill>
                  <a:srgbClr val="FFFFCC"/>
                </a:solidFill>
              </a:rPr>
              <a:t>LORD Who is Able</a:t>
            </a:r>
          </a:p>
          <a:p>
            <a:r>
              <a:rPr lang="en-US" sz="4800" u="sng" dirty="0">
                <a:solidFill>
                  <a:srgbClr val="FFFFCC"/>
                </a:solidFill>
              </a:rPr>
              <a:t>LORD Almighty</a:t>
            </a:r>
          </a:p>
          <a:p>
            <a:r>
              <a:rPr lang="en-US" sz="5400" dirty="0">
                <a:solidFill>
                  <a:schemeClr val="bg1"/>
                </a:solidFill>
              </a:rPr>
              <a:t>	</a:t>
            </a:r>
            <a:r>
              <a:rPr lang="en-US" sz="3600" i="1" dirty="0">
                <a:solidFill>
                  <a:schemeClr val="bg1"/>
                </a:solidFill>
              </a:rPr>
              <a:t>El </a:t>
            </a:r>
            <a:r>
              <a:rPr lang="en-US" sz="3600" i="1" dirty="0" err="1">
                <a:solidFill>
                  <a:schemeClr val="bg1"/>
                </a:solidFill>
              </a:rPr>
              <a:t>Shaddai</a:t>
            </a:r>
            <a:r>
              <a:rPr lang="en-US" sz="3600" i="1" dirty="0">
                <a:solidFill>
                  <a:schemeClr val="bg1"/>
                </a:solidFill>
              </a:rPr>
              <a:t> – God Almighty</a:t>
            </a:r>
          </a:p>
        </p:txBody>
      </p:sp>
    </p:spTree>
    <p:extLst>
      <p:ext uri="{BB962C8B-B14F-4D97-AF65-F5344CB8AC3E}">
        <p14:creationId xmlns:p14="http://schemas.microsoft.com/office/powerpoint/2010/main" val="112980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333500"/>
            <a:ext cx="7543800" cy="4038600"/>
          </a:xfrm>
        </p:spPr>
        <p:txBody>
          <a:bodyPr/>
          <a:lstStyle/>
          <a:p>
            <a:r>
              <a:rPr lang="en-US" b="1" dirty="0">
                <a:solidFill>
                  <a:schemeClr val="bg1"/>
                </a:solidFill>
              </a:rPr>
              <a:t>Strong Tower</a:t>
            </a:r>
          </a:p>
          <a:p>
            <a:r>
              <a:rPr lang="en-US" b="1" dirty="0">
                <a:solidFill>
                  <a:schemeClr val="bg1"/>
                </a:solidFill>
              </a:rPr>
              <a:t>When We Fail or Feel Powerless</a:t>
            </a:r>
          </a:p>
          <a:p>
            <a:r>
              <a:rPr lang="en-US" b="1" dirty="0">
                <a:solidFill>
                  <a:schemeClr val="bg1"/>
                </a:solidFill>
              </a:rPr>
              <a:t>When We Are Weak</a:t>
            </a:r>
          </a:p>
          <a:p>
            <a:r>
              <a:rPr lang="en-US" b="1" dirty="0">
                <a:solidFill>
                  <a:schemeClr val="bg1"/>
                </a:solidFill>
              </a:rPr>
              <a:t>When Our Resources are Inadequate</a:t>
            </a:r>
          </a:p>
          <a:p>
            <a:r>
              <a:rPr lang="en-US" b="1" dirty="0">
                <a:solidFill>
                  <a:schemeClr val="bg1"/>
                </a:solidFill>
              </a:rPr>
              <a:t>When There is No Other Help</a:t>
            </a:r>
          </a:p>
          <a:p>
            <a:r>
              <a:rPr lang="en-US" b="1" dirty="0">
                <a:solidFill>
                  <a:schemeClr val="bg1"/>
                </a:solidFill>
              </a:rPr>
              <a:t>When We Feel Small and Enemies Strong</a:t>
            </a:r>
          </a:p>
        </p:txBody>
      </p:sp>
      <p:pic>
        <p:nvPicPr>
          <p:cNvPr id="4" name="Picture 3" descr="sabaothteach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0750" y="266700"/>
            <a:ext cx="7302500" cy="88106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4779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abaoth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2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3" name="Picture 3" descr="sabao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0" y="889000"/>
            <a:ext cx="6413500" cy="2690813"/>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397000" y="3402013"/>
            <a:ext cx="5918200" cy="2133600"/>
          </a:xfrm>
          <a:prstGeom prst="rect">
            <a:avLst/>
          </a:prstGeom>
          <a:solidFill>
            <a:schemeClr val="tx1">
              <a:alpha val="43000"/>
            </a:schemeClr>
          </a:solid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t>Our Defender</a:t>
            </a:r>
          </a:p>
          <a:p>
            <a:pPr algn="ctr"/>
            <a:r>
              <a:rPr lang="en-US" sz="3200" b="1" dirty="0"/>
              <a:t>Our Deliverer</a:t>
            </a:r>
          </a:p>
          <a:p>
            <a:pPr algn="ctr"/>
            <a:r>
              <a:rPr lang="en-US" sz="3200" b="1" dirty="0"/>
              <a:t>Our Protector</a:t>
            </a:r>
          </a:p>
          <a:p>
            <a:pPr algn="ctr"/>
            <a:r>
              <a:rPr lang="en-US" sz="3200" b="1" dirty="0"/>
              <a:t>Our Redeemer</a:t>
            </a:r>
          </a:p>
        </p:txBody>
      </p:sp>
    </p:spTree>
    <p:extLst>
      <p:ext uri="{BB962C8B-B14F-4D97-AF65-F5344CB8AC3E}">
        <p14:creationId xmlns:p14="http://schemas.microsoft.com/office/powerpoint/2010/main" val="18316159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abaothteach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1907" name="Picture 3" descr="sabaothteachi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2500" y="198438"/>
            <a:ext cx="7302500" cy="88106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600200" y="1257300"/>
            <a:ext cx="7543800" cy="3662541"/>
          </a:xfrm>
          <a:prstGeom prst="rect">
            <a:avLst/>
          </a:prstGeom>
          <a:noFill/>
        </p:spPr>
        <p:txBody>
          <a:bodyPr wrap="square" rtlCol="0">
            <a:spAutoFit/>
          </a:bodyPr>
          <a:lstStyle/>
          <a:p>
            <a:pPr algn="ctr"/>
            <a:r>
              <a:rPr lang="en-US" sz="4000" b="1" u="sng" dirty="0">
                <a:solidFill>
                  <a:srgbClr val="FFFF00"/>
                </a:solidFill>
              </a:rPr>
              <a:t>When You Feel Oppressed</a:t>
            </a:r>
          </a:p>
          <a:p>
            <a:pPr algn="ctr"/>
            <a:r>
              <a:rPr lang="en-US" sz="2800" i="1" dirty="0">
                <a:solidFill>
                  <a:schemeClr val="bg1"/>
                </a:solidFill>
              </a:rPr>
              <a:t>(1 Samuel 1 - Hannah)</a:t>
            </a:r>
          </a:p>
          <a:p>
            <a:pPr marL="571500" indent="-571500">
              <a:buFont typeface="Arial" charset="0"/>
              <a:buChar char="•"/>
            </a:pPr>
            <a:r>
              <a:rPr lang="en-US" sz="3200" b="1" dirty="0" err="1">
                <a:solidFill>
                  <a:srgbClr val="FFFFCC"/>
                </a:solidFill>
              </a:rPr>
              <a:t>Elkanah</a:t>
            </a:r>
            <a:r>
              <a:rPr lang="en-US" sz="3200" b="1" dirty="0">
                <a:solidFill>
                  <a:srgbClr val="FFFFCC"/>
                </a:solidFill>
              </a:rPr>
              <a:t>, </a:t>
            </a:r>
            <a:r>
              <a:rPr lang="en-US" sz="3200" b="1" dirty="0" err="1">
                <a:solidFill>
                  <a:srgbClr val="FFFFCC"/>
                </a:solidFill>
              </a:rPr>
              <a:t>Penninah</a:t>
            </a:r>
            <a:r>
              <a:rPr lang="en-US" sz="3200" b="1" dirty="0">
                <a:solidFill>
                  <a:srgbClr val="FFFFCC"/>
                </a:solidFill>
              </a:rPr>
              <a:t> and Hannah</a:t>
            </a:r>
          </a:p>
          <a:p>
            <a:pPr marL="571500" indent="-571500">
              <a:buFont typeface="Arial" charset="0"/>
              <a:buChar char="•"/>
            </a:pPr>
            <a:r>
              <a:rPr lang="en-US" sz="3200" b="1" dirty="0">
                <a:solidFill>
                  <a:srgbClr val="FFFFCC"/>
                </a:solidFill>
              </a:rPr>
              <a:t>Rival, Provoke, Grieve, Irritate, Troubled, Anxiety, Vexation, Worthless</a:t>
            </a:r>
          </a:p>
          <a:p>
            <a:pPr marL="571500" indent="-571500">
              <a:buFont typeface="Arial" charset="0"/>
              <a:buChar char="•"/>
            </a:pPr>
            <a:endParaRPr lang="en-US" sz="3200" b="1" dirty="0">
              <a:solidFill>
                <a:schemeClr val="bg1"/>
              </a:solidFill>
            </a:endParaRPr>
          </a:p>
          <a:p>
            <a:endParaRPr lang="en-US" sz="3600" b="1" dirty="0">
              <a:solidFill>
                <a:schemeClr val="bg1"/>
              </a:solidFill>
            </a:endParaRPr>
          </a:p>
        </p:txBody>
      </p:sp>
      <p:sp>
        <p:nvSpPr>
          <p:cNvPr id="3" name="Rectangle 2"/>
          <p:cNvSpPr/>
          <p:nvPr/>
        </p:nvSpPr>
        <p:spPr>
          <a:xfrm>
            <a:off x="1600200" y="3848100"/>
            <a:ext cx="7391400" cy="1866900"/>
          </a:xfrm>
          <a:prstGeom prst="rect">
            <a:avLst/>
          </a:prstGeom>
          <a:solidFill>
            <a:schemeClr val="bg2"/>
          </a:solid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1 Samuel 1:6-7 - And her rival used to provoke her grievously to irritate her, because the Lord had closed her womb. (7) So it went on year by year. As often as she went up to the house of the Lord, she used to provoke her. Therefore Hannah wept and would not eat.</a:t>
            </a:r>
          </a:p>
        </p:txBody>
      </p:sp>
    </p:spTree>
    <p:extLst>
      <p:ext uri="{BB962C8B-B14F-4D97-AF65-F5344CB8AC3E}">
        <p14:creationId xmlns:p14="http://schemas.microsoft.com/office/powerpoint/2010/main" val="206176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 calcmode="lin" valueType="num">
                                      <p:cBhvr additive="base">
                                        <p:cTn id="7"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sabaothteach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idx="1"/>
          </p:nvPr>
        </p:nvSpPr>
        <p:spPr/>
        <p:txBody>
          <a:bodyPr/>
          <a:lstStyle/>
          <a:p>
            <a:endParaRPr lang="en-US" dirty="0"/>
          </a:p>
        </p:txBody>
      </p:sp>
      <p:sp>
        <p:nvSpPr>
          <p:cNvPr id="6" name="Rectangle 5"/>
          <p:cNvSpPr/>
          <p:nvPr/>
        </p:nvSpPr>
        <p:spPr>
          <a:xfrm>
            <a:off x="152400" y="1257300"/>
            <a:ext cx="8839200" cy="42672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i="1" dirty="0">
                <a:solidFill>
                  <a:schemeClr val="tx1"/>
                </a:solidFill>
              </a:rPr>
              <a:t>1 Samuel 1:10-11 - She was deeply distressed and prayed to the Lord and wept bitterly. And she vowed a vow and said, “</a:t>
            </a:r>
            <a:r>
              <a:rPr lang="en-US" sz="2800" b="1" i="1" dirty="0">
                <a:solidFill>
                  <a:schemeClr val="tx1"/>
                </a:solidFill>
              </a:rPr>
              <a:t>O Lord of hosts (Jehovah-Sabaoth)</a:t>
            </a:r>
            <a:r>
              <a:rPr lang="en-US" sz="2800" i="1" dirty="0">
                <a:solidFill>
                  <a:schemeClr val="tx1"/>
                </a:solidFill>
              </a:rPr>
              <a:t>, if you will indeed look on the affliction of your servant and remember me and not forget your servant, but will give to your servant a son, then I will give him to the Lord all the days of his life, and no razor shall touch his head.”</a:t>
            </a:r>
          </a:p>
        </p:txBody>
      </p:sp>
      <p:pic>
        <p:nvPicPr>
          <p:cNvPr id="9" name="Picture 3" descr="sabaothteach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00" y="147637"/>
            <a:ext cx="7302500" cy="88106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814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Rectangle 3"/>
          <p:cNvSpPr/>
          <p:nvPr/>
        </p:nvSpPr>
        <p:spPr>
          <a:xfrm>
            <a:off x="0" y="0"/>
            <a:ext cx="9144000" cy="5715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descr="sabaothteach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36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257300"/>
            <a:ext cx="9144000" cy="4457700"/>
          </a:xfrm>
          <a:prstGeom prst="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schemeClr val="tx1"/>
                </a:solidFill>
              </a:rPr>
              <a:t>1 Samuel 1:18-20 </a:t>
            </a:r>
            <a:r>
              <a:rPr lang="en-US" sz="2800" i="1" dirty="0">
                <a:solidFill>
                  <a:schemeClr val="tx1"/>
                </a:solidFill>
              </a:rPr>
              <a:t>- And she said, “Let your servant find favor in your eyes.” Then the woman went her way and </a:t>
            </a:r>
            <a:r>
              <a:rPr lang="en-US" sz="2800" b="1" i="1" dirty="0">
                <a:solidFill>
                  <a:schemeClr val="tx1"/>
                </a:solidFill>
              </a:rPr>
              <a:t>ate</a:t>
            </a:r>
            <a:r>
              <a:rPr lang="en-US" sz="2800" i="1" dirty="0">
                <a:solidFill>
                  <a:schemeClr val="tx1"/>
                </a:solidFill>
              </a:rPr>
              <a:t>, and her face was </a:t>
            </a:r>
            <a:r>
              <a:rPr lang="en-US" sz="2800" b="1" i="1" dirty="0">
                <a:solidFill>
                  <a:schemeClr val="tx1"/>
                </a:solidFill>
              </a:rPr>
              <a:t>no longer sad</a:t>
            </a:r>
            <a:r>
              <a:rPr lang="en-US" sz="2800" i="1" dirty="0">
                <a:solidFill>
                  <a:schemeClr val="tx1"/>
                </a:solidFill>
              </a:rPr>
              <a:t>. They rose early in the morning and </a:t>
            </a:r>
            <a:r>
              <a:rPr lang="en-US" sz="2800" b="1" i="1" dirty="0">
                <a:solidFill>
                  <a:schemeClr val="tx1"/>
                </a:solidFill>
              </a:rPr>
              <a:t>worshiped</a:t>
            </a:r>
            <a:r>
              <a:rPr lang="en-US" sz="2800" i="1" dirty="0">
                <a:solidFill>
                  <a:schemeClr val="tx1"/>
                </a:solidFill>
              </a:rPr>
              <a:t> before the Lord; then they went back to their house at Ramah. And </a:t>
            </a:r>
            <a:r>
              <a:rPr lang="en-US" sz="2800" i="1" dirty="0" err="1">
                <a:solidFill>
                  <a:schemeClr val="tx1"/>
                </a:solidFill>
              </a:rPr>
              <a:t>Elkanah</a:t>
            </a:r>
            <a:r>
              <a:rPr lang="en-US" sz="2800" i="1" dirty="0">
                <a:solidFill>
                  <a:schemeClr val="tx1"/>
                </a:solidFill>
              </a:rPr>
              <a:t> knew Hannah his wife, and the </a:t>
            </a:r>
            <a:r>
              <a:rPr lang="en-US" sz="2800" b="1" i="1" dirty="0">
                <a:solidFill>
                  <a:schemeClr val="tx1"/>
                </a:solidFill>
              </a:rPr>
              <a:t>Lord remembered her</a:t>
            </a:r>
            <a:r>
              <a:rPr lang="en-US" sz="2800" i="1" dirty="0">
                <a:solidFill>
                  <a:schemeClr val="tx1"/>
                </a:solidFill>
              </a:rPr>
              <a:t>. And in due time Hannah conceived and bore a son, and she called his name Samuel, for she said, “I have asked for him from the Lord.”</a:t>
            </a:r>
          </a:p>
        </p:txBody>
      </p:sp>
      <p:cxnSp>
        <p:nvCxnSpPr>
          <p:cNvPr id="7" name="Straight Connector 6"/>
          <p:cNvCxnSpPr/>
          <p:nvPr/>
        </p:nvCxnSpPr>
        <p:spPr>
          <a:xfrm>
            <a:off x="7239000" y="2628900"/>
            <a:ext cx="457200" cy="0"/>
          </a:xfrm>
          <a:prstGeom prst="line">
            <a:avLst/>
          </a:prstGeom>
          <a:ln w="5715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600200" y="3009900"/>
            <a:ext cx="2133600" cy="0"/>
          </a:xfrm>
          <a:prstGeom prst="line">
            <a:avLst/>
          </a:prstGeom>
          <a:ln w="5715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7200" y="3467100"/>
            <a:ext cx="1600200" cy="0"/>
          </a:xfrm>
          <a:prstGeom prst="line">
            <a:avLst/>
          </a:prstGeom>
          <a:ln w="57150">
            <a:solidFill>
              <a:srgbClr val="FF2F9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32509" y="4305300"/>
            <a:ext cx="3248891" cy="0"/>
          </a:xfrm>
          <a:prstGeom prst="line">
            <a:avLst/>
          </a:prstGeom>
          <a:ln w="57150">
            <a:solidFill>
              <a:srgbClr val="FF2F92"/>
            </a:solidFill>
          </a:ln>
        </p:spPr>
        <p:style>
          <a:lnRef idx="1">
            <a:schemeClr val="accent1"/>
          </a:lnRef>
          <a:fillRef idx="0">
            <a:schemeClr val="accent1"/>
          </a:fillRef>
          <a:effectRef idx="0">
            <a:schemeClr val="accent1"/>
          </a:effectRef>
          <a:fontRef idx="minor">
            <a:schemeClr val="tx1"/>
          </a:fontRef>
        </p:style>
      </p:cxnSp>
      <p:pic>
        <p:nvPicPr>
          <p:cNvPr id="15" name="Picture 3" descr="sabaothteach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2500" y="198438"/>
            <a:ext cx="7302500" cy="88106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1737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333500"/>
            <a:ext cx="7543800" cy="4381500"/>
          </a:xfrm>
        </p:spPr>
        <p:txBody>
          <a:bodyPr>
            <a:normAutofit/>
          </a:bodyPr>
          <a:lstStyle/>
          <a:p>
            <a:pPr marL="0" indent="0" algn="ctr">
              <a:buNone/>
            </a:pPr>
            <a:r>
              <a:rPr lang="en-US" sz="4000" b="1" dirty="0">
                <a:solidFill>
                  <a:srgbClr val="B2B2B2"/>
                </a:solidFill>
              </a:rPr>
              <a:t>When You Feel Oppressed</a:t>
            </a:r>
          </a:p>
          <a:p>
            <a:pPr marL="0" indent="0" algn="ctr">
              <a:buNone/>
            </a:pPr>
            <a:r>
              <a:rPr lang="en-US" sz="4000" b="1" dirty="0">
                <a:solidFill>
                  <a:srgbClr val="FFFF00"/>
                </a:solidFill>
              </a:rPr>
              <a:t>When You Feel Overwhelmed</a:t>
            </a:r>
          </a:p>
          <a:p>
            <a:pPr marL="0" indent="0" algn="ctr">
              <a:buNone/>
            </a:pPr>
            <a:r>
              <a:rPr lang="en-US" sz="2800" i="1" dirty="0">
                <a:solidFill>
                  <a:schemeClr val="bg1"/>
                </a:solidFill>
              </a:rPr>
              <a:t>(1 Samuel 17:45 – David and Goliath)</a:t>
            </a:r>
          </a:p>
          <a:p>
            <a:r>
              <a:rPr lang="en-US" sz="2800" b="1" dirty="0">
                <a:solidFill>
                  <a:srgbClr val="FFFFCC"/>
                </a:solidFill>
              </a:rPr>
              <a:t>Vs 24 – They all ran away from him in great fear</a:t>
            </a:r>
          </a:p>
          <a:p>
            <a:r>
              <a:rPr lang="en-US" sz="2800" b="1" dirty="0">
                <a:solidFill>
                  <a:srgbClr val="FFFFCC"/>
                </a:solidFill>
              </a:rPr>
              <a:t>Vs 26 – Who is this that defies the armies of the Living God</a:t>
            </a:r>
          </a:p>
        </p:txBody>
      </p:sp>
      <p:pic>
        <p:nvPicPr>
          <p:cNvPr id="4" name="Picture 3" descr="sabaothteach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00" y="198438"/>
            <a:ext cx="7302500" cy="88106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600200" y="3314700"/>
            <a:ext cx="7391400" cy="1524000"/>
          </a:xfrm>
          <a:prstGeom prst="rect">
            <a:avLst/>
          </a:prstGeom>
          <a:no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1363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abaoth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2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3" name="Picture 3" descr="sabao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0" y="889000"/>
            <a:ext cx="6413500" cy="2690813"/>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3489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descr="sabaothteach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00" y="71437"/>
            <a:ext cx="7302500" cy="88106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842963"/>
            <a:ext cx="9144000" cy="4872037"/>
          </a:xfrm>
          <a:prstGeom prst="rect">
            <a:avLst/>
          </a:prstGeom>
          <a:solidFill>
            <a:srgbClr val="FFFFCC"/>
          </a:solid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Vs 45-47 - Then David said to the Philistine, “You come to me with a sword and with a spear and with a javelin, but I come to you in the name of the </a:t>
            </a:r>
            <a:r>
              <a:rPr lang="en-US" sz="3600" b="1" u="sng" dirty="0">
                <a:solidFill>
                  <a:schemeClr val="tx1"/>
                </a:solidFill>
              </a:rPr>
              <a:t>LORD of hosts</a:t>
            </a:r>
            <a:r>
              <a:rPr lang="en-US" sz="3600" dirty="0">
                <a:solidFill>
                  <a:schemeClr val="tx1"/>
                </a:solidFill>
              </a:rPr>
              <a:t>, the God of the armies of Israel, whom you have defied. This day the LORD will deliver you into my hand, and I will strike you down and cut off your head. </a:t>
            </a:r>
          </a:p>
        </p:txBody>
      </p:sp>
    </p:spTree>
    <p:extLst>
      <p:ext uri="{BB962C8B-B14F-4D97-AF65-F5344CB8AC3E}">
        <p14:creationId xmlns:p14="http://schemas.microsoft.com/office/powerpoint/2010/main" val="959601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47800" y="1333500"/>
            <a:ext cx="7696200" cy="4191000"/>
          </a:xfrm>
        </p:spPr>
        <p:txBody>
          <a:bodyPr>
            <a:normAutofit fontScale="92500" lnSpcReduction="10000"/>
          </a:bodyPr>
          <a:lstStyle/>
          <a:p>
            <a:pPr marL="0" indent="0" algn="ctr">
              <a:buNone/>
            </a:pPr>
            <a:r>
              <a:rPr lang="en-US" b="1" u="sng" dirty="0">
                <a:solidFill>
                  <a:srgbClr val="FFFF00"/>
                </a:solidFill>
              </a:rPr>
              <a:t>7 Principles When You Are Overwhelmed</a:t>
            </a:r>
          </a:p>
          <a:p>
            <a:r>
              <a:rPr lang="en-US" dirty="0">
                <a:solidFill>
                  <a:schemeClr val="bg1"/>
                </a:solidFill>
              </a:rPr>
              <a:t>We Will Face Giants (Fear, Doubt, Trials)</a:t>
            </a:r>
          </a:p>
          <a:p>
            <a:r>
              <a:rPr lang="en-US" dirty="0">
                <a:solidFill>
                  <a:schemeClr val="bg1"/>
                </a:solidFill>
              </a:rPr>
              <a:t>Measure Them Against Jehovah-Sabaoth</a:t>
            </a:r>
          </a:p>
          <a:p>
            <a:r>
              <a:rPr lang="en-US" dirty="0">
                <a:solidFill>
                  <a:schemeClr val="bg1"/>
                </a:solidFill>
              </a:rPr>
              <a:t>Don’t Try to Fight Them With Man’s Solutions</a:t>
            </a:r>
          </a:p>
          <a:p>
            <a:r>
              <a:rPr lang="en-US" dirty="0">
                <a:solidFill>
                  <a:schemeClr val="bg1"/>
                </a:solidFill>
              </a:rPr>
              <a:t>Don’t Run Away From Your Problems</a:t>
            </a:r>
          </a:p>
          <a:p>
            <a:r>
              <a:rPr lang="en-US" dirty="0">
                <a:solidFill>
                  <a:schemeClr val="bg1"/>
                </a:solidFill>
              </a:rPr>
              <a:t>Affirm Your Confidence In Jehovah-Sabaoth</a:t>
            </a:r>
          </a:p>
          <a:p>
            <a:r>
              <a:rPr lang="en-US" dirty="0">
                <a:solidFill>
                  <a:schemeClr val="bg1"/>
                </a:solidFill>
              </a:rPr>
              <a:t>Remember Who You Are</a:t>
            </a:r>
          </a:p>
          <a:p>
            <a:r>
              <a:rPr lang="en-US" dirty="0">
                <a:solidFill>
                  <a:schemeClr val="bg1"/>
                </a:solidFill>
              </a:rPr>
              <a:t>Remember Who Jehovah-Sabaoth Is</a:t>
            </a:r>
          </a:p>
        </p:txBody>
      </p:sp>
      <p:pic>
        <p:nvPicPr>
          <p:cNvPr id="4" name="Picture 3" descr="sabaothteach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0750" y="190500"/>
            <a:ext cx="7302500" cy="88106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0498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1" end="1"/>
                                            </p:txEl>
                                          </p:spTgt>
                                        </p:tgtEl>
                                        <p:attrNameLst>
                                          <p:attrName>ppt_c</p:attrName>
                                        </p:attrNameLst>
                                      </p:cBhvr>
                                      <p:to>
                                        <a:srgbClr val="AAAAAA"/>
                                      </p:to>
                                    </p:animClr>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2" end="2"/>
                                            </p:txEl>
                                          </p:spTgt>
                                        </p:tgtEl>
                                        <p:attrNameLst>
                                          <p:attrName>ppt_c</p:attrName>
                                        </p:attrNameLst>
                                      </p:cBhvr>
                                      <p:to>
                                        <a:srgbClr val="AAAAAA"/>
                                      </p:to>
                                    </p:animClr>
                                  </p:sub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3" end="3"/>
                                            </p:txEl>
                                          </p:spTgt>
                                        </p:tgtEl>
                                        <p:attrNameLst>
                                          <p:attrName>ppt_c</p:attrName>
                                        </p:attrNameLst>
                                      </p:cBhvr>
                                      <p:to>
                                        <a:srgbClr val="AAAAAA"/>
                                      </p:to>
                                    </p:animClr>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4" end="4"/>
                                            </p:txEl>
                                          </p:spTgt>
                                        </p:tgtEl>
                                        <p:attrNameLst>
                                          <p:attrName>ppt_c</p:attrName>
                                        </p:attrNameLst>
                                      </p:cBhvr>
                                      <p:to>
                                        <a:srgbClr val="AAAAAA"/>
                                      </p:to>
                                    </p:animClr>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3">
                                            <p:txEl>
                                              <p:pRg st="6" end="6"/>
                                            </p:txEl>
                                          </p:spTgt>
                                        </p:tgtEl>
                                        <p:attrNameLst>
                                          <p:attrName>ppt_c</p:attrName>
                                        </p:attrNameLst>
                                      </p:cBhvr>
                                      <p:to>
                                        <a:srgbClr val="AAAAAA"/>
                                      </p:to>
                                    </p:animClr>
                                  </p:sub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 calcmode="lin" valueType="num">
                                      <p:cBhvr additive="base">
                                        <p:cTn id="4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181100"/>
            <a:ext cx="7620000" cy="3771636"/>
          </a:xfrm>
        </p:spPr>
        <p:txBody>
          <a:bodyPr/>
          <a:lstStyle/>
          <a:p>
            <a:pPr marL="0" indent="0" algn="ctr">
              <a:buNone/>
            </a:pPr>
            <a:r>
              <a:rPr lang="en-US" sz="2800" b="1" dirty="0">
                <a:solidFill>
                  <a:srgbClr val="B2B2B2"/>
                </a:solidFill>
              </a:rPr>
              <a:t>When You Feel Oppressed</a:t>
            </a:r>
          </a:p>
          <a:p>
            <a:pPr marL="0" indent="0" algn="ctr">
              <a:buNone/>
            </a:pPr>
            <a:r>
              <a:rPr lang="en-US" sz="2800" b="1" dirty="0">
                <a:solidFill>
                  <a:srgbClr val="C0C0C0"/>
                </a:solidFill>
              </a:rPr>
              <a:t>When You Feel Overwhelmed</a:t>
            </a:r>
          </a:p>
          <a:p>
            <a:pPr marL="0" indent="0" algn="ctr">
              <a:buNone/>
            </a:pPr>
            <a:r>
              <a:rPr lang="en-US" b="1" u="sng" dirty="0">
                <a:solidFill>
                  <a:srgbClr val="FFFF00"/>
                </a:solidFill>
              </a:rPr>
              <a:t>When You Are Outnumbered</a:t>
            </a:r>
          </a:p>
          <a:p>
            <a:pPr marL="0" indent="0" algn="ctr">
              <a:buNone/>
            </a:pPr>
            <a:r>
              <a:rPr lang="en-US" sz="2400" dirty="0">
                <a:solidFill>
                  <a:schemeClr val="bg1"/>
                </a:solidFill>
              </a:rPr>
              <a:t>(2 Kings 6:16-17 - Elisha, His Servant and the King of Syria)</a:t>
            </a:r>
          </a:p>
          <a:p>
            <a:endParaRPr lang="en-US" b="1" dirty="0">
              <a:solidFill>
                <a:schemeClr val="bg1"/>
              </a:solidFill>
            </a:endParaRPr>
          </a:p>
        </p:txBody>
      </p:sp>
      <p:pic>
        <p:nvPicPr>
          <p:cNvPr id="4" name="Picture 3" descr="sabaothteach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0750" y="223837"/>
            <a:ext cx="7302500" cy="88106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3162946"/>
            <a:ext cx="9144000" cy="2552700"/>
          </a:xfrm>
          <a:prstGeom prst="rect">
            <a:avLst/>
          </a:prstGeom>
          <a:solidFill>
            <a:srgbClr val="FFFFCC"/>
          </a:solid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i="1" dirty="0">
                <a:solidFill>
                  <a:schemeClr val="tx1"/>
                </a:solidFill>
              </a:rPr>
              <a:t>Vs 15-17 - When the servant of the man of God rose early in the morning and went out, behold, an army with horses and chariots was all around the city. And the servant said, “Alas, my master! What shall we do?” (16) He said, “Do not be afraid, </a:t>
            </a:r>
            <a:r>
              <a:rPr lang="en-US" sz="2200" b="1" i="1" dirty="0">
                <a:solidFill>
                  <a:schemeClr val="tx1"/>
                </a:solidFill>
              </a:rPr>
              <a:t>for those who are with us are more than those who are with them.</a:t>
            </a:r>
            <a:r>
              <a:rPr lang="en-US" sz="2200" i="1" dirty="0">
                <a:solidFill>
                  <a:schemeClr val="tx1"/>
                </a:solidFill>
              </a:rPr>
              <a:t>” (17) Then Elisha prayed and said, “O Lord, please open his eyes that he may see.” So the Lord opened the eyes of the young man, and he saw, and behold, </a:t>
            </a:r>
            <a:r>
              <a:rPr lang="en-US" sz="2200" b="1" i="1" dirty="0">
                <a:solidFill>
                  <a:schemeClr val="tx1"/>
                </a:solidFill>
              </a:rPr>
              <a:t>the mountain was full of horses and chariots of fire </a:t>
            </a:r>
            <a:r>
              <a:rPr lang="en-US" sz="2200" i="1" dirty="0">
                <a:solidFill>
                  <a:schemeClr val="tx1"/>
                </a:solidFill>
              </a:rPr>
              <a:t>all around Elisha.</a:t>
            </a:r>
          </a:p>
        </p:txBody>
      </p:sp>
      <p:sp>
        <p:nvSpPr>
          <p:cNvPr id="2" name="Rectangle 1"/>
          <p:cNvSpPr/>
          <p:nvPr/>
        </p:nvSpPr>
        <p:spPr>
          <a:xfrm>
            <a:off x="1066800" y="3543300"/>
            <a:ext cx="7239000" cy="1676400"/>
          </a:xfrm>
          <a:prstGeom prst="rect">
            <a:avLst/>
          </a:prstGeom>
          <a:solidFill>
            <a:schemeClr val="accent5">
              <a:lumMod val="20000"/>
              <a:lumOff val="80000"/>
            </a:schemeClr>
          </a:solid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chemeClr val="tx1"/>
                </a:solidFill>
              </a:rPr>
              <a:t>Romans 8:31 - What then shall we say to these things? </a:t>
            </a:r>
            <a:r>
              <a:rPr lang="en-US" sz="3600" b="1" dirty="0">
                <a:solidFill>
                  <a:schemeClr val="tx1"/>
                </a:solidFill>
              </a:rPr>
              <a:t>If God is for us, who can be against us?</a:t>
            </a:r>
          </a:p>
        </p:txBody>
      </p:sp>
    </p:spTree>
    <p:extLst>
      <p:ext uri="{BB962C8B-B14F-4D97-AF65-F5344CB8AC3E}">
        <p14:creationId xmlns:p14="http://schemas.microsoft.com/office/powerpoint/2010/main" val="1905168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anim calcmode="lin" valueType="num">
                                      <p:cBhvr additive="base">
                                        <p:cTn id="1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 calcmode="lin" valueType="num">
                                      <p:cBhvr additive="base">
                                        <p:cTn id="23" dur="500" fill="hold"/>
                                        <p:tgtEl>
                                          <p:spTgt spid="2"/>
                                        </p:tgtEl>
                                        <p:attrNameLst>
                                          <p:attrName>ppt_x</p:attrName>
                                        </p:attrNameLst>
                                      </p:cBhvr>
                                      <p:tavLst>
                                        <p:tav tm="0">
                                          <p:val>
                                            <p:strVal val="#ppt_x"/>
                                          </p:val>
                                        </p:tav>
                                        <p:tav tm="100000">
                                          <p:val>
                                            <p:strVal val="#ppt_x"/>
                                          </p:val>
                                        </p:tav>
                                      </p:tavLst>
                                    </p:anim>
                                    <p:anim calcmode="lin" valueType="num">
                                      <p:cBhvr additive="base">
                                        <p:cTn id="2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1333500"/>
            <a:ext cx="7315200" cy="2971800"/>
          </a:xfrm>
        </p:spPr>
        <p:txBody>
          <a:bodyPr/>
          <a:lstStyle/>
          <a:p>
            <a:r>
              <a:rPr lang="en-US" b="1" dirty="0">
                <a:solidFill>
                  <a:schemeClr val="bg1"/>
                </a:solidFill>
              </a:rPr>
              <a:t>When Your Courage Waivers</a:t>
            </a:r>
          </a:p>
          <a:p>
            <a:r>
              <a:rPr lang="en-US" b="1" dirty="0">
                <a:solidFill>
                  <a:schemeClr val="bg1"/>
                </a:solidFill>
              </a:rPr>
              <a:t>When You Are Under Peer Pressure</a:t>
            </a:r>
          </a:p>
          <a:p>
            <a:r>
              <a:rPr lang="en-US" b="1" dirty="0">
                <a:solidFill>
                  <a:schemeClr val="bg1"/>
                </a:solidFill>
              </a:rPr>
              <a:t>When Friends Harass You</a:t>
            </a:r>
          </a:p>
          <a:p>
            <a:r>
              <a:rPr lang="en-US" b="1" dirty="0">
                <a:solidFill>
                  <a:schemeClr val="bg1"/>
                </a:solidFill>
              </a:rPr>
              <a:t>When You Are Weak and Full of Doubt</a:t>
            </a:r>
          </a:p>
          <a:p>
            <a:r>
              <a:rPr lang="en-US" b="1" dirty="0">
                <a:solidFill>
                  <a:schemeClr val="bg1"/>
                </a:solidFill>
              </a:rPr>
              <a:t>When a Loved One Hurts</a:t>
            </a:r>
          </a:p>
        </p:txBody>
      </p:sp>
      <p:pic>
        <p:nvPicPr>
          <p:cNvPr id="4" name="Picture 3" descr="sabaothteach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0750" y="266700"/>
            <a:ext cx="7302500" cy="88106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4229100"/>
            <a:ext cx="9144000" cy="1485900"/>
          </a:xfrm>
          <a:prstGeom prst="rect">
            <a:avLst/>
          </a:prstGeom>
          <a:solidFill>
            <a:srgbClr val="FFFFCC"/>
          </a:solid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Hebrews 4:16 Let us then with confidence draw near to the throne of grace, that we may receive mercy and find grace to help in time of need.</a:t>
            </a:r>
          </a:p>
        </p:txBody>
      </p:sp>
    </p:spTree>
    <p:extLst>
      <p:ext uri="{BB962C8B-B14F-4D97-AF65-F5344CB8AC3E}">
        <p14:creationId xmlns:p14="http://schemas.microsoft.com/office/powerpoint/2010/main" val="175668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 calcmode="lin" valueType="num">
                                      <p:cBhvr additive="base">
                                        <p:cTn id="31" dur="500" fill="hold"/>
                                        <p:tgtEl>
                                          <p:spTgt spid="5"/>
                                        </p:tgtEl>
                                        <p:attrNameLst>
                                          <p:attrName>ppt_x</p:attrName>
                                        </p:attrNameLst>
                                      </p:cBhvr>
                                      <p:tavLst>
                                        <p:tav tm="0">
                                          <p:val>
                                            <p:strVal val="#ppt_x"/>
                                          </p:val>
                                        </p:tav>
                                        <p:tav tm="100000">
                                          <p:val>
                                            <p:strVal val="#ppt_x"/>
                                          </p:val>
                                        </p:tav>
                                      </p:tavLst>
                                    </p:anim>
                                    <p:anim calcmode="lin" valueType="num">
                                      <p:cBhvr additive="base">
                                        <p:cTn id="3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333500"/>
            <a:ext cx="7620000" cy="4381500"/>
          </a:xfrm>
        </p:spPr>
        <p:txBody>
          <a:bodyPr>
            <a:normAutofit/>
          </a:bodyPr>
          <a:lstStyle/>
          <a:p>
            <a:pPr marL="0" indent="0" algn="ctr">
              <a:buNone/>
            </a:pPr>
            <a:r>
              <a:rPr lang="en-US" b="1" dirty="0">
                <a:solidFill>
                  <a:srgbClr val="B2B2B2"/>
                </a:solidFill>
              </a:rPr>
              <a:t>When You Feel Oppressed</a:t>
            </a:r>
          </a:p>
          <a:p>
            <a:pPr marL="0" indent="0" algn="ctr">
              <a:buNone/>
            </a:pPr>
            <a:r>
              <a:rPr lang="en-US" b="1" dirty="0">
                <a:solidFill>
                  <a:srgbClr val="C0C0C0"/>
                </a:solidFill>
              </a:rPr>
              <a:t>When You Feel Overwhelmed</a:t>
            </a:r>
          </a:p>
          <a:p>
            <a:pPr marL="0" indent="0" algn="ctr">
              <a:buNone/>
            </a:pPr>
            <a:r>
              <a:rPr lang="en-US" b="1" dirty="0">
                <a:solidFill>
                  <a:srgbClr val="C0C0C0"/>
                </a:solidFill>
              </a:rPr>
              <a:t>When You Are Outnumbered</a:t>
            </a:r>
          </a:p>
          <a:p>
            <a:pPr marL="0" indent="0" algn="ctr">
              <a:buNone/>
            </a:pPr>
            <a:r>
              <a:rPr lang="en-US" sz="4000" b="1" u="sng" dirty="0">
                <a:solidFill>
                  <a:srgbClr val="FFFF00"/>
                </a:solidFill>
              </a:rPr>
              <a:t>When You Feel Helpless</a:t>
            </a:r>
          </a:p>
          <a:p>
            <a:pPr marL="0" indent="0" algn="ctr">
              <a:buNone/>
            </a:pPr>
            <a:r>
              <a:rPr lang="en-US" sz="2800" dirty="0">
                <a:solidFill>
                  <a:schemeClr val="bg1"/>
                </a:solidFill>
              </a:rPr>
              <a:t>(Haggai 1:4-11 – Rebuild My Temple!)</a:t>
            </a:r>
          </a:p>
        </p:txBody>
      </p:sp>
      <p:pic>
        <p:nvPicPr>
          <p:cNvPr id="4" name="Picture 3" descr="sabaothteach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0750" y="190500"/>
            <a:ext cx="7302500" cy="88106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750776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400" y="1333500"/>
            <a:ext cx="7391400" cy="4381500"/>
          </a:xfrm>
        </p:spPr>
        <p:txBody>
          <a:bodyPr/>
          <a:lstStyle/>
          <a:p>
            <a:endParaRPr lang="en-US" dirty="0"/>
          </a:p>
        </p:txBody>
      </p:sp>
      <p:pic>
        <p:nvPicPr>
          <p:cNvPr id="4" name="Picture 3" descr="sabaothteach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0750" y="190500"/>
            <a:ext cx="7302500" cy="88106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1071563"/>
            <a:ext cx="9144000" cy="1862137"/>
          </a:xfrm>
          <a:prstGeom prst="rect">
            <a:avLst/>
          </a:prstGeom>
          <a:solidFill>
            <a:srgbClr val="FFFFCC"/>
          </a:solid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Haggai 1:5-6 </a:t>
            </a:r>
            <a:r>
              <a:rPr lang="en-US" sz="2400" dirty="0">
                <a:solidFill>
                  <a:schemeClr val="tx1"/>
                </a:solidFill>
              </a:rPr>
              <a:t>- Now, therefore, thus says the </a:t>
            </a:r>
            <a:r>
              <a:rPr lang="en-US" sz="2400" b="1" u="sng" dirty="0">
                <a:solidFill>
                  <a:schemeClr val="tx1"/>
                </a:solidFill>
              </a:rPr>
              <a:t>Lord of hosts</a:t>
            </a:r>
            <a:r>
              <a:rPr lang="en-US" sz="2400" dirty="0">
                <a:solidFill>
                  <a:schemeClr val="tx1"/>
                </a:solidFill>
              </a:rPr>
              <a:t>: </a:t>
            </a:r>
            <a:r>
              <a:rPr lang="en-US" sz="2400" u="sng" dirty="0">
                <a:solidFill>
                  <a:schemeClr val="tx1"/>
                </a:solidFill>
              </a:rPr>
              <a:t>Consider your ways</a:t>
            </a:r>
            <a:r>
              <a:rPr lang="en-US" sz="2400" b="1" u="sng" dirty="0">
                <a:solidFill>
                  <a:schemeClr val="tx1"/>
                </a:solidFill>
              </a:rPr>
              <a:t>.</a:t>
            </a:r>
            <a:r>
              <a:rPr lang="en-US" sz="2400" dirty="0">
                <a:solidFill>
                  <a:schemeClr val="tx1"/>
                </a:solidFill>
              </a:rPr>
              <a:t> You have sown much, and harvested little. You eat, but you never have enough; you drink, but you never have your fill. You clothe yourselves, but no one is warm. And he who earns wages does so to put them into a bag with holes.</a:t>
            </a:r>
          </a:p>
        </p:txBody>
      </p:sp>
      <p:sp>
        <p:nvSpPr>
          <p:cNvPr id="6" name="Rectangle 5"/>
          <p:cNvSpPr/>
          <p:nvPr/>
        </p:nvSpPr>
        <p:spPr>
          <a:xfrm>
            <a:off x="0" y="1866900"/>
            <a:ext cx="9144000" cy="3848100"/>
          </a:xfrm>
          <a:prstGeom prst="rect">
            <a:avLst/>
          </a:prstGeom>
          <a:solidFill>
            <a:schemeClr val="accent5">
              <a:lumMod val="20000"/>
              <a:lumOff val="80000"/>
            </a:schemeClr>
          </a:solid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Vs 7-11 </a:t>
            </a:r>
            <a:r>
              <a:rPr lang="en-US" sz="2400" dirty="0">
                <a:solidFill>
                  <a:schemeClr val="tx1"/>
                </a:solidFill>
              </a:rPr>
              <a:t>- “Thus says the </a:t>
            </a:r>
            <a:r>
              <a:rPr lang="en-US" sz="2400" b="1" u="sng" dirty="0">
                <a:solidFill>
                  <a:schemeClr val="tx1"/>
                </a:solidFill>
              </a:rPr>
              <a:t>Lord of hosts</a:t>
            </a:r>
            <a:r>
              <a:rPr lang="en-US" sz="2400" dirty="0">
                <a:solidFill>
                  <a:schemeClr val="tx1"/>
                </a:solidFill>
              </a:rPr>
              <a:t>: </a:t>
            </a:r>
            <a:r>
              <a:rPr lang="en-US" sz="2400" u="sng" dirty="0">
                <a:solidFill>
                  <a:schemeClr val="tx1"/>
                </a:solidFill>
              </a:rPr>
              <a:t>Consider your ways</a:t>
            </a:r>
            <a:r>
              <a:rPr lang="en-US" sz="2400" dirty="0">
                <a:solidFill>
                  <a:schemeClr val="tx1"/>
                </a:solidFill>
              </a:rPr>
              <a:t>. (8) Go up to the hills and bring wood and build the house, that I may take pleasure in it and that I may be glorified, says the Lord. (9) You looked for much, and behold, it came to little. And when you brought it home, I blew it away. Why? declares the </a:t>
            </a:r>
            <a:r>
              <a:rPr lang="en-US" sz="2400" b="1" u="sng" dirty="0">
                <a:solidFill>
                  <a:schemeClr val="tx1"/>
                </a:solidFill>
              </a:rPr>
              <a:t>Lord of hosts</a:t>
            </a:r>
            <a:r>
              <a:rPr lang="en-US" sz="2400" dirty="0">
                <a:solidFill>
                  <a:schemeClr val="tx1"/>
                </a:solidFill>
              </a:rPr>
              <a:t>. Because of my house that lies in ruins, while each of you busies himself with his own house. (10) Therefore the heavens above you have withheld the dew, and the earth has withheld its produce. (12) And I have called for a drought on the land and the hills, on the grain, the new wine, the oil, on what the ground brings forth, on man and beast, and on all their labors.”</a:t>
            </a:r>
          </a:p>
        </p:txBody>
      </p:sp>
    </p:spTree>
    <p:extLst>
      <p:ext uri="{BB962C8B-B14F-4D97-AF65-F5344CB8AC3E}">
        <p14:creationId xmlns:p14="http://schemas.microsoft.com/office/powerpoint/2010/main" val="1983868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0" y="1143000"/>
            <a:ext cx="7620000" cy="4457700"/>
          </a:xfrm>
        </p:spPr>
        <p:txBody>
          <a:bodyPr>
            <a:normAutofit fontScale="92500" lnSpcReduction="10000"/>
          </a:bodyPr>
          <a:lstStyle/>
          <a:p>
            <a:pPr marL="0" indent="0" algn="ctr">
              <a:buNone/>
            </a:pPr>
            <a:r>
              <a:rPr lang="en-US" sz="2400" b="1" dirty="0">
                <a:solidFill>
                  <a:srgbClr val="B2B2B2"/>
                </a:solidFill>
              </a:rPr>
              <a:t>When You Feel Oppressed</a:t>
            </a:r>
          </a:p>
          <a:p>
            <a:pPr marL="0" indent="0" algn="ctr">
              <a:buNone/>
            </a:pPr>
            <a:r>
              <a:rPr lang="en-US" sz="2400" b="1" dirty="0">
                <a:solidFill>
                  <a:srgbClr val="C0C0C0"/>
                </a:solidFill>
              </a:rPr>
              <a:t>When You Feel Overwhelmed</a:t>
            </a:r>
          </a:p>
          <a:p>
            <a:pPr marL="0" indent="0" algn="ctr">
              <a:buNone/>
            </a:pPr>
            <a:r>
              <a:rPr lang="en-US" sz="2400" b="1" dirty="0">
                <a:solidFill>
                  <a:srgbClr val="C0C0C0"/>
                </a:solidFill>
              </a:rPr>
              <a:t>When You Are Outnumbered</a:t>
            </a:r>
          </a:p>
          <a:p>
            <a:pPr marL="0" indent="0" algn="ctr">
              <a:buNone/>
            </a:pPr>
            <a:r>
              <a:rPr lang="en-US" b="1" u="sng" dirty="0">
                <a:solidFill>
                  <a:srgbClr val="FFFF00"/>
                </a:solidFill>
              </a:rPr>
              <a:t>When You Feel Helpless</a:t>
            </a:r>
          </a:p>
          <a:p>
            <a:pPr marL="0" indent="0" algn="ctr">
              <a:buNone/>
            </a:pPr>
            <a:r>
              <a:rPr lang="en-US" sz="2800" dirty="0">
                <a:solidFill>
                  <a:schemeClr val="bg1"/>
                </a:solidFill>
              </a:rPr>
              <a:t>(Haggai 1:4-11 – Rebuild My Temple!)</a:t>
            </a:r>
          </a:p>
          <a:p>
            <a:r>
              <a:rPr lang="en-US" sz="4000" b="1" i="1" dirty="0">
                <a:solidFill>
                  <a:srgbClr val="FFFFCC"/>
                </a:solidFill>
              </a:rPr>
              <a:t>We Need to Put Jehovah-Sabaoth First In Our Lives</a:t>
            </a:r>
          </a:p>
          <a:p>
            <a:r>
              <a:rPr lang="en-US" sz="4000" b="1" i="1" dirty="0">
                <a:solidFill>
                  <a:srgbClr val="FFFFCC"/>
                </a:solidFill>
              </a:rPr>
              <a:t>Jehovah-Sabaoth Will Not Take Second Place In Our Lives!!</a:t>
            </a:r>
          </a:p>
        </p:txBody>
      </p:sp>
      <p:pic>
        <p:nvPicPr>
          <p:cNvPr id="4" name="Picture 3" descr="sabaothteach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0750" y="190500"/>
            <a:ext cx="7302500" cy="881063"/>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1600200" y="3314700"/>
            <a:ext cx="7391400" cy="2133600"/>
          </a:xfrm>
          <a:prstGeom prst="rect">
            <a:avLst/>
          </a:prstGeom>
          <a:noFill/>
          <a:ln>
            <a:solidFill>
              <a:srgbClr val="FF2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2473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 calcmode="lin" valueType="num">
                                      <p:cBhvr additive="base">
                                        <p:cTn id="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5" end="5"/>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abaoth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20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63" name="Picture 3" descr="sabao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7000" y="889000"/>
            <a:ext cx="6413500" cy="2690813"/>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3006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Zed_Nature_0089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elohi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136386"/>
            <a:ext cx="8077200" cy="1468438"/>
          </a:xfrm>
          <a:prstGeom prst="rect">
            <a:avLst/>
          </a:prstGeom>
          <a:noFill/>
          <a:ln>
            <a:noFill/>
          </a:ln>
          <a:effectLst>
            <a:outerShdw dist="63500" dir="2700000" algn="ctr" rotWithShape="0">
              <a:srgbClr val="74D8F7">
                <a:alpha val="73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Box 3"/>
          <p:cNvSpPr txBox="1">
            <a:spLocks noChangeArrowheads="1"/>
          </p:cNvSpPr>
          <p:nvPr/>
        </p:nvSpPr>
        <p:spPr bwMode="auto">
          <a:xfrm>
            <a:off x="685800" y="2858750"/>
            <a:ext cx="7848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4400" b="1" i="1" dirty="0">
                <a:solidFill>
                  <a:srgbClr val="FFFF00"/>
                </a:solidFill>
                <a:latin typeface="Arial" pitchFamily="34" charset="0"/>
                <a:ea typeface="ヒラギノ角ゴ Pro W3"/>
                <a:cs typeface="ヒラギノ角ゴ Pro W3"/>
              </a:rPr>
              <a:t>“In the beginning </a:t>
            </a:r>
            <a:r>
              <a:rPr lang="en-US" altLang="en-US" sz="4400" b="1" i="1" u="sng" dirty="0">
                <a:solidFill>
                  <a:srgbClr val="FFC000"/>
                </a:solidFill>
                <a:latin typeface="Arial" pitchFamily="34" charset="0"/>
                <a:ea typeface="ヒラギノ角ゴ Pro W3"/>
                <a:cs typeface="ヒラギノ角ゴ Pro W3"/>
              </a:rPr>
              <a:t>God</a:t>
            </a:r>
          </a:p>
          <a:p>
            <a:pPr algn="ctr" eaLnBrk="1" hangingPunct="1"/>
            <a:endParaRPr lang="en-US" altLang="en-US" sz="4400" b="1" i="1" dirty="0">
              <a:solidFill>
                <a:srgbClr val="FFFF00"/>
              </a:solidFill>
              <a:latin typeface="Arial" pitchFamily="34" charset="0"/>
              <a:ea typeface="ヒラギノ角ゴ Pro W3"/>
              <a:cs typeface="ヒラギノ角ゴ Pro W3"/>
            </a:endParaRPr>
          </a:p>
        </p:txBody>
      </p:sp>
      <p:sp>
        <p:nvSpPr>
          <p:cNvPr id="4101" name="TextBox 4"/>
          <p:cNvSpPr txBox="1">
            <a:spLocks noChangeArrowheads="1"/>
          </p:cNvSpPr>
          <p:nvPr/>
        </p:nvSpPr>
        <p:spPr bwMode="auto">
          <a:xfrm>
            <a:off x="4648203" y="4699010"/>
            <a:ext cx="1847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endParaRPr lang="en-US" altLang="en-US" sz="2400">
              <a:latin typeface="Arial" pitchFamily="34" charset="0"/>
              <a:ea typeface="ヒラギノ角ゴ Pro W3"/>
              <a:cs typeface="ヒラギノ角ゴ Pro W3"/>
            </a:endParaRPr>
          </a:p>
        </p:txBody>
      </p:sp>
      <p:sp>
        <p:nvSpPr>
          <p:cNvPr id="4102" name="TextBox 5"/>
          <p:cNvSpPr txBox="1">
            <a:spLocks noChangeArrowheads="1"/>
          </p:cNvSpPr>
          <p:nvPr/>
        </p:nvSpPr>
        <p:spPr bwMode="auto">
          <a:xfrm>
            <a:off x="1066800" y="3467100"/>
            <a:ext cx="74676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4400" b="1" i="1" dirty="0">
                <a:solidFill>
                  <a:srgbClr val="FFFF00"/>
                </a:solidFill>
                <a:latin typeface="Arial" pitchFamily="34" charset="0"/>
                <a:ea typeface="ヒラギノ角ゴ Pro W3"/>
                <a:cs typeface="ヒラギノ角ゴ Pro W3"/>
              </a:rPr>
              <a:t>created the heavens and the earth” (Genesis 1:1)</a:t>
            </a:r>
            <a:endParaRPr lang="en-US" altLang="en-US" sz="4400" dirty="0">
              <a:latin typeface="Arial" pitchFamily="34" charset="0"/>
              <a:ea typeface="ヒラギノ角ゴ Pro W3"/>
              <a:cs typeface="ヒラギノ角ゴ Pro W3"/>
            </a:endParaRPr>
          </a:p>
        </p:txBody>
      </p:sp>
    </p:spTree>
    <p:extLst>
      <p:ext uri="{BB962C8B-B14F-4D97-AF65-F5344CB8AC3E}">
        <p14:creationId xmlns:p14="http://schemas.microsoft.com/office/powerpoint/2010/main" val="2778509593"/>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donaibg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descr="ADONAIGOLD"/>
          <p:cNvPicPr>
            <a:picLocks noChangeAspect="1" noChangeArrowheads="1"/>
          </p:cNvPicPr>
          <p:nvPr/>
        </p:nvPicPr>
        <p:blipFill>
          <a:blip r:embed="rId4">
            <a:lum bright="30000"/>
            <a:extLst>
              <a:ext uri="{28A0092B-C50C-407E-A947-70E740481C1C}">
                <a14:useLocalDpi xmlns:a14="http://schemas.microsoft.com/office/drawing/2010/main" val="0"/>
              </a:ext>
            </a:extLst>
          </a:blip>
          <a:srcRect/>
          <a:stretch>
            <a:fillRect/>
          </a:stretch>
        </p:blipFill>
        <p:spPr bwMode="auto">
          <a:xfrm>
            <a:off x="304800" y="635000"/>
            <a:ext cx="8534400" cy="1771386"/>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4"/>
          <p:cNvSpPr txBox="1">
            <a:spLocks noChangeArrowheads="1"/>
          </p:cNvSpPr>
          <p:nvPr/>
        </p:nvSpPr>
        <p:spPr bwMode="auto">
          <a:xfrm>
            <a:off x="-52388" y="4762511"/>
            <a:ext cx="919638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algn="ctr" eaLnBrk="1" hangingPunct="1"/>
            <a:r>
              <a:rPr lang="en-US" altLang="en-US" sz="2800" b="1" i="1" dirty="0">
                <a:solidFill>
                  <a:schemeClr val="bg1"/>
                </a:solidFill>
                <a:latin typeface="Arial" pitchFamily="34" charset="0"/>
                <a:ea typeface="ヒラギノ角ゴ Pro W3"/>
                <a:cs typeface="ヒラギノ角ゴ Pro W3"/>
              </a:rPr>
              <a:t>“Oh LORD (Jehovah) our Lord (Adonai) How majestic is your name in all the earth” </a:t>
            </a:r>
            <a:r>
              <a:rPr lang="en-US" altLang="en-US" sz="2800" b="1" dirty="0">
                <a:solidFill>
                  <a:schemeClr val="bg1"/>
                </a:solidFill>
                <a:latin typeface="Arial" pitchFamily="34" charset="0"/>
                <a:ea typeface="ヒラギノ角ゴ Pro W3"/>
                <a:cs typeface="ヒラギノ角ゴ Pro W3"/>
              </a:rPr>
              <a:t>Psalms 8:9</a:t>
            </a:r>
          </a:p>
        </p:txBody>
      </p:sp>
    </p:spTree>
    <p:extLst>
      <p:ext uri="{BB962C8B-B14F-4D97-AF65-F5344CB8AC3E}">
        <p14:creationId xmlns:p14="http://schemas.microsoft.com/office/powerpoint/2010/main" val="2850490670"/>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8" descr="el shaddaib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9" descr="elshaddai"/>
          <p:cNvPicPr>
            <a:picLocks noChangeAspect="1" noChangeArrowheads="1"/>
          </p:cNvPicPr>
          <p:nvPr/>
        </p:nvPicPr>
        <p:blipFill>
          <a:blip r:embed="rId3">
            <a:lum bright="12000" contrast="12000"/>
            <a:extLst>
              <a:ext uri="{28A0092B-C50C-407E-A947-70E740481C1C}">
                <a14:useLocalDpi xmlns:a14="http://schemas.microsoft.com/office/drawing/2010/main" val="0"/>
              </a:ext>
            </a:extLst>
          </a:blip>
          <a:srcRect t="10738"/>
          <a:stretch>
            <a:fillRect/>
          </a:stretch>
        </p:blipFill>
        <p:spPr bwMode="auto">
          <a:xfrm>
            <a:off x="609600" y="63500"/>
            <a:ext cx="8229600" cy="1055688"/>
          </a:xfrm>
          <a:prstGeom prst="rect">
            <a:avLst/>
          </a:prstGeom>
          <a:noFill/>
          <a:ln>
            <a:noFill/>
          </a:ln>
          <a:effectLst>
            <a:outerShdw dist="35921" dir="2700000" algn="ctr" rotWithShape="0">
              <a:srgbClr val="86ACD9"/>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ext Box 7"/>
          <p:cNvSpPr txBox="1">
            <a:spLocks noChangeArrowheads="1"/>
          </p:cNvSpPr>
          <p:nvPr/>
        </p:nvSpPr>
        <p:spPr bwMode="auto">
          <a:xfrm>
            <a:off x="1219200" y="1911625"/>
            <a:ext cx="681629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Calibri" pitchFamily="34" charset="0"/>
                <a:cs typeface="Arial" pitchFamily="34" charset="0"/>
              </a:defRPr>
            </a:lvl1pPr>
            <a:lvl2pPr marL="742950" indent="-285750" eaLnBrk="0" hangingPunct="0">
              <a:defRPr>
                <a:solidFill>
                  <a:schemeClr val="tx1"/>
                </a:solidFill>
                <a:latin typeface="Calibri" pitchFamily="34" charset="0"/>
                <a:cs typeface="Arial" pitchFamily="34" charset="0"/>
              </a:defRPr>
            </a:lvl2pPr>
            <a:lvl3pPr marL="1143000" indent="-228600" eaLnBrk="0" hangingPunct="0">
              <a:defRPr>
                <a:solidFill>
                  <a:schemeClr val="tx1"/>
                </a:solidFill>
                <a:latin typeface="Calibri" pitchFamily="34" charset="0"/>
                <a:cs typeface="Arial" pitchFamily="34" charset="0"/>
              </a:defRPr>
            </a:lvl3pPr>
            <a:lvl4pPr marL="1600200" indent="-228600" eaLnBrk="0" hangingPunct="0">
              <a:defRPr>
                <a:solidFill>
                  <a:schemeClr val="tx1"/>
                </a:solidFill>
                <a:latin typeface="Calibri" pitchFamily="34" charset="0"/>
                <a:cs typeface="Arial" pitchFamily="34" charset="0"/>
              </a:defRPr>
            </a:lvl4pPr>
            <a:lvl5pPr marL="2057400" indent="-228600" eaLnBrk="0" hangingPunct="0">
              <a:defRPr>
                <a:solidFill>
                  <a:schemeClr val="tx1"/>
                </a:solidFill>
                <a:latin typeface="Calibri" pitchFamily="34" charset="0"/>
                <a:cs typeface="Arial" pitchFamily="34" charset="0"/>
              </a:defRPr>
            </a:lvl5pPr>
            <a:lvl6pPr marL="2514600" indent="-228600" eaLnBrk="0" fontAlgn="base" hangingPunct="0">
              <a:spcBef>
                <a:spcPct val="0"/>
              </a:spcBef>
              <a:spcAft>
                <a:spcPct val="0"/>
              </a:spcAft>
              <a:defRPr>
                <a:solidFill>
                  <a:schemeClr val="tx1"/>
                </a:solidFill>
                <a:latin typeface="Calibri" pitchFamily="34" charset="0"/>
                <a:cs typeface="Arial" pitchFamily="34" charset="0"/>
              </a:defRPr>
            </a:lvl6pPr>
            <a:lvl7pPr marL="2971800" indent="-228600" eaLnBrk="0" fontAlgn="base" hangingPunct="0">
              <a:spcBef>
                <a:spcPct val="0"/>
              </a:spcBef>
              <a:spcAft>
                <a:spcPct val="0"/>
              </a:spcAft>
              <a:defRPr>
                <a:solidFill>
                  <a:schemeClr val="tx1"/>
                </a:solidFill>
                <a:latin typeface="Calibri" pitchFamily="34" charset="0"/>
                <a:cs typeface="Arial" pitchFamily="34" charset="0"/>
              </a:defRPr>
            </a:lvl7pPr>
            <a:lvl8pPr marL="3429000" indent="-228600" eaLnBrk="0" fontAlgn="base" hangingPunct="0">
              <a:spcBef>
                <a:spcPct val="0"/>
              </a:spcBef>
              <a:spcAft>
                <a:spcPct val="0"/>
              </a:spcAft>
              <a:defRPr>
                <a:solidFill>
                  <a:schemeClr val="tx1"/>
                </a:solidFill>
                <a:latin typeface="Calibri" pitchFamily="34" charset="0"/>
                <a:cs typeface="Arial" pitchFamily="34" charset="0"/>
              </a:defRPr>
            </a:lvl8pPr>
            <a:lvl9pPr marL="3886200" indent="-228600" eaLnBrk="0" fontAlgn="base" hangingPunct="0">
              <a:spcBef>
                <a:spcPct val="0"/>
              </a:spcBef>
              <a:spcAft>
                <a:spcPct val="0"/>
              </a:spcAft>
              <a:defRPr>
                <a:solidFill>
                  <a:schemeClr val="tx1"/>
                </a:solidFill>
                <a:latin typeface="Calibri" pitchFamily="34" charset="0"/>
                <a:cs typeface="Arial" pitchFamily="34" charset="0"/>
              </a:defRPr>
            </a:lvl9pPr>
          </a:lstStyle>
          <a:p>
            <a:pPr eaLnBrk="1" hangingPunct="1"/>
            <a:r>
              <a:rPr lang="en-US" altLang="en-US" sz="7200" b="1" i="1" dirty="0">
                <a:solidFill>
                  <a:schemeClr val="bg1"/>
                </a:solidFill>
                <a:latin typeface="Bookman Old Style" pitchFamily="18" charset="0"/>
              </a:rPr>
              <a:t>God Almighty</a:t>
            </a:r>
          </a:p>
        </p:txBody>
      </p:sp>
      <p:pic>
        <p:nvPicPr>
          <p:cNvPr id="7173" name="Picture 11" descr="elshaddaiapp1"/>
          <p:cNvPicPr>
            <a:picLocks noChangeAspect="1" noChangeArrowheads="1"/>
          </p:cNvPicPr>
          <p:nvPr/>
        </p:nvPicPr>
        <p:blipFill>
          <a:blip r:embed="rId4" cstate="print">
            <a:lum bright="12000" contrast="18000"/>
            <a:extLst>
              <a:ext uri="{28A0092B-C50C-407E-A947-70E740481C1C}">
                <a14:useLocalDpi xmlns:a14="http://schemas.microsoft.com/office/drawing/2010/main" val="0"/>
              </a:ext>
            </a:extLst>
          </a:blip>
          <a:srcRect/>
          <a:stretch>
            <a:fillRect/>
          </a:stretch>
        </p:blipFill>
        <p:spPr bwMode="auto">
          <a:xfrm>
            <a:off x="1219200" y="4274345"/>
            <a:ext cx="7010400" cy="1440656"/>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6049836"/>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lroi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23"/>
            <a:ext cx="9144000" cy="5713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3" descr="elro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8000" y="381000"/>
            <a:ext cx="5461000" cy="1497542"/>
          </a:xfrm>
          <a:prstGeom prst="rect">
            <a:avLst/>
          </a:prstGeom>
          <a:noFill/>
          <a:ln>
            <a:noFill/>
          </a:ln>
          <a:effectLst>
            <a:outerShdw blurRad="63500" dist="38099" dir="2700000" algn="ctr" rotWithShape="0">
              <a:srgbClr val="DEBC9B">
                <a:alpha val="7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762000" y="4945063"/>
            <a:ext cx="7493000"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500" b="1">
                <a:solidFill>
                  <a:schemeClr val="bg1"/>
                </a:solidFill>
                <a:latin typeface="Calibri" charset="0"/>
              </a:rPr>
              <a:t>The God Who Sees Me</a:t>
            </a:r>
            <a:endParaRPr lang="en-US" altLang="en-US" sz="4500" b="1">
              <a:latin typeface="Calibri" charset="0"/>
            </a:endParaRPr>
          </a:p>
        </p:txBody>
      </p:sp>
    </p:spTree>
    <p:extLst>
      <p:ext uri="{BB962C8B-B14F-4D97-AF65-F5344CB8AC3E}">
        <p14:creationId xmlns:p14="http://schemas.microsoft.com/office/powerpoint/2010/main" val="18773460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46"/>
            <a:ext cx="9144000"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685800" y="11"/>
            <a:ext cx="7772400" cy="800090"/>
          </a:xfrm>
        </p:spPr>
        <p:txBody>
          <a:bodyPr/>
          <a:lstStyle/>
          <a:p>
            <a:r>
              <a:rPr lang="en-US" b="1" dirty="0"/>
              <a:t>In Whom We Hope</a:t>
            </a:r>
          </a:p>
        </p:txBody>
      </p:sp>
      <p:sp>
        <p:nvSpPr>
          <p:cNvPr id="3" name="Subtitle 2"/>
          <p:cNvSpPr>
            <a:spLocks noGrp="1"/>
          </p:cNvSpPr>
          <p:nvPr>
            <p:ph type="subTitle" idx="1"/>
          </p:nvPr>
        </p:nvSpPr>
        <p:spPr>
          <a:xfrm>
            <a:off x="0" y="4991100"/>
            <a:ext cx="9144000" cy="685800"/>
          </a:xfrm>
        </p:spPr>
        <p:txBody>
          <a:bodyPr>
            <a:noAutofit/>
          </a:bodyPr>
          <a:lstStyle/>
          <a:p>
            <a:r>
              <a:rPr lang="en-US" sz="4000" b="1" dirty="0">
                <a:solidFill>
                  <a:srgbClr val="FFFF00"/>
                </a:solidFill>
              </a:rPr>
              <a:t>The God Who Makes and Keeps Promises</a:t>
            </a:r>
          </a:p>
        </p:txBody>
      </p:sp>
      <p:pic>
        <p:nvPicPr>
          <p:cNvPr id="4" name="Picture 3" descr="jehova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181100"/>
            <a:ext cx="7543800" cy="1431396"/>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00583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jireh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
            <a:ext cx="9144000" cy="572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1" name="Picture 3" descr="jire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17500"/>
            <a:ext cx="8001000" cy="2897188"/>
          </a:xfrm>
          <a:prstGeom prst="rect">
            <a:avLst/>
          </a:prstGeom>
          <a:noFill/>
          <a:ln>
            <a:noFill/>
          </a:ln>
          <a:effectLst>
            <a:outerShdw dist="35921" dir="2700000" algn="ctr" rotWithShape="0">
              <a:srgbClr val="FCC36C"/>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57200" y="3214689"/>
            <a:ext cx="8382000" cy="2119313"/>
          </a:xfrm>
          <a:prstGeom prst="rect">
            <a:avLst/>
          </a:prstGeom>
          <a:solidFill>
            <a:srgbClr val="CC9900">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200" b="1" dirty="0"/>
              <a:t>And Abraham called the name of that place “The LORD will provide, as it is said to this day; on the Mount of the LORD it shall be provided. </a:t>
            </a:r>
            <a:br>
              <a:rPr lang="en-US" sz="3200" b="1" dirty="0"/>
            </a:br>
            <a:r>
              <a:rPr lang="en-US" sz="3200" b="1" dirty="0"/>
              <a:t>(Gen 22:14)</a:t>
            </a:r>
          </a:p>
        </p:txBody>
      </p:sp>
    </p:spTree>
    <p:extLst>
      <p:ext uri="{BB962C8B-B14F-4D97-AF65-F5344CB8AC3E}">
        <p14:creationId xmlns:p14="http://schemas.microsoft.com/office/powerpoint/2010/main" val="32757050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raphab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3" descr="raph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1"/>
            <a:ext cx="7239000" cy="2496344"/>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0" y="4000500"/>
            <a:ext cx="9144000" cy="17526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b="1" dirty="0">
                <a:solidFill>
                  <a:schemeClr val="bg1"/>
                </a:solidFill>
              </a:rPr>
              <a:t>Jehovah-</a:t>
            </a:r>
            <a:r>
              <a:rPr lang="en-US" sz="3600" b="1" dirty="0" err="1">
                <a:solidFill>
                  <a:schemeClr val="bg1"/>
                </a:solidFill>
              </a:rPr>
              <a:t>rophe</a:t>
            </a:r>
            <a:r>
              <a:rPr lang="en-US" sz="3600" b="1" dirty="0">
                <a:solidFill>
                  <a:schemeClr val="bg1"/>
                </a:solidFill>
              </a:rPr>
              <a:t> (</a:t>
            </a:r>
            <a:r>
              <a:rPr lang="en-US" sz="3600" b="1" dirty="0" err="1">
                <a:solidFill>
                  <a:schemeClr val="bg1"/>
                </a:solidFill>
              </a:rPr>
              <a:t>rapha</a:t>
            </a:r>
            <a:r>
              <a:rPr lang="en-US" sz="3600" dirty="0">
                <a:solidFill>
                  <a:schemeClr val="bg1"/>
                </a:solidFill>
              </a:rPr>
              <a:t>) – </a:t>
            </a:r>
            <a:r>
              <a:rPr lang="en-US" sz="3600" dirty="0"/>
              <a:t>The God who Heals. He can take our bitter experiences and make them sweet</a:t>
            </a:r>
            <a:endParaRPr lang="en-US" sz="3600" i="1" dirty="0"/>
          </a:p>
        </p:txBody>
      </p:sp>
    </p:spTree>
    <p:extLst>
      <p:ext uri="{BB962C8B-B14F-4D97-AF65-F5344CB8AC3E}">
        <p14:creationId xmlns:p14="http://schemas.microsoft.com/office/powerpoint/2010/main" val="428887322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2129</TotalTime>
  <Words>1705</Words>
  <Application>Microsoft Office PowerPoint</Application>
  <PresentationFormat>On-screen Show (16:10)</PresentationFormat>
  <Paragraphs>123</Paragraphs>
  <Slides>27</Slides>
  <Notes>12</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27</vt:i4>
      </vt:variant>
    </vt:vector>
  </HeadingPairs>
  <TitlesOfParts>
    <vt:vector size="34" baseType="lpstr">
      <vt:lpstr>Arial</vt:lpstr>
      <vt:lpstr>Bookman Old Style</vt:lpstr>
      <vt:lpstr>Calibri</vt:lpstr>
      <vt:lpstr>ヒラギノ角ゴ Pro W3</vt:lpstr>
      <vt:lpstr>Office Theme</vt:lpstr>
      <vt:lpstr>2_Office Theme</vt:lpstr>
      <vt:lpstr>4_Office Theme</vt:lpstr>
      <vt:lpstr>PowerPoint Presentation</vt:lpstr>
      <vt:lpstr>PowerPoint Presentation</vt:lpstr>
      <vt:lpstr>PowerPoint Presentation</vt:lpstr>
      <vt:lpstr>PowerPoint Presentation</vt:lpstr>
      <vt:lpstr>PowerPoint Presentation</vt:lpstr>
      <vt:lpstr>PowerPoint Presentation</vt:lpstr>
      <vt:lpstr>In Whom We Hope</vt:lpstr>
      <vt:lpstr>PowerPoint Presentation</vt:lpstr>
      <vt:lpstr>PowerPoint Presentation</vt:lpstr>
      <vt:lpstr>The Dayspring from on High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 Whom We Hope</dc:title>
  <dc:creator>Larry Brown</dc:creator>
  <cp:lastModifiedBy>Brad Beutjer</cp:lastModifiedBy>
  <cp:revision>67</cp:revision>
  <dcterms:created xsi:type="dcterms:W3CDTF">2014-09-27T16:05:09Z</dcterms:created>
  <dcterms:modified xsi:type="dcterms:W3CDTF">2016-09-18T13:11:45Z</dcterms:modified>
</cp:coreProperties>
</file>