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2" r:id="rId3"/>
    <p:sldId id="273" r:id="rId4"/>
    <p:sldId id="266" r:id="rId5"/>
    <p:sldId id="271" r:id="rId6"/>
    <p:sldId id="275"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DAAE"/>
    <a:srgbClr val="C845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56949" autoAdjust="0"/>
  </p:normalViewPr>
  <p:slideViewPr>
    <p:cSldViewPr snapToGrid="0" snapToObjects="1">
      <p:cViewPr varScale="1">
        <p:scale>
          <a:sx n="77" d="100"/>
          <a:sy n="77" d="100"/>
        </p:scale>
        <p:origin x="-1528" y="-104"/>
      </p:cViewPr>
      <p:guideLst>
        <p:guide orient="horz" pos="180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61509-A4EF-1B4E-95C5-1D4D08059321}" type="datetimeFigureOut">
              <a:rPr lang="en-US" smtClean="0"/>
              <a:pPr/>
              <a:t>9/9/16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4263E-F170-E74B-9566-444AF2ACFE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**Explain the FORMS….</a:t>
            </a:r>
          </a:p>
          <a:p>
            <a:endParaRPr lang="en-US" baseline="0" dirty="0" smtClean="0"/>
          </a:p>
          <a:p>
            <a:r>
              <a:rPr lang="en-US" baseline="0" dirty="0" smtClean="0"/>
              <a:t>From time to time magazines and websites will do an in-depth interview with a dynamic leader. These are nicknamed a Profile Piece, because you are getting a description of the leader from several angles…personally, professionally, socially – what is this leader like?  Well, the profile piece tells you…in fact, it usually generates an emotional response.  People think: I’d love to work for his company…or sometimes: wow, he’s ruthless, I’d never work for that company.</a:t>
            </a:r>
          </a:p>
          <a:p>
            <a:endParaRPr lang="en-US" baseline="0" dirty="0" smtClean="0"/>
          </a:p>
          <a:p>
            <a:r>
              <a:rPr lang="en-US" baseline="0" dirty="0" smtClean="0"/>
              <a:t>But by seeing the leaders profile from several angles – you have a very good idea of what being in his organization is all about.</a:t>
            </a:r>
          </a:p>
          <a:p>
            <a:endParaRPr lang="en-US" baseline="0" dirty="0" smtClean="0"/>
          </a:p>
          <a:p>
            <a:r>
              <a:rPr lang="en-US" baseline="0" dirty="0" smtClean="0"/>
              <a:t>In 1 Timothy 3 and Titus 1 we also find an impressive leadership profile.  It is the profile of a leadership model that has lasted for over 2,000 in churches all over the world.</a:t>
            </a:r>
          </a:p>
          <a:p>
            <a:endParaRPr lang="en-US" baseline="0" dirty="0" smtClean="0"/>
          </a:p>
          <a:p>
            <a:r>
              <a:rPr lang="en-US" baseline="0" dirty="0" smtClean="0"/>
              <a:t>As Ben said last week, this is not just a list check-list. It is so much more.  Today, we want to look at 3 profiles presented in these chapters.</a:t>
            </a:r>
          </a:p>
          <a:p>
            <a:endParaRPr lang="en-US" baseline="0" dirty="0" smtClean="0"/>
          </a:p>
          <a:p>
            <a:r>
              <a:rPr lang="en-US" baseline="0" dirty="0" smtClean="0"/>
              <a:t>First, we will look at the Profile of a Shepherd’s most Positive Qualities.  Those traits he has, and aspires to grow in.</a:t>
            </a:r>
          </a:p>
          <a:p>
            <a:endParaRPr lang="en-US" baseline="0" dirty="0" smtClean="0"/>
          </a:p>
          <a:p>
            <a:r>
              <a:rPr lang="en-US" baseline="0" dirty="0" smtClean="0"/>
              <a:t>Secondly, we will look at a negative profile.  This is important too.  What are the things He is wise enough to avoid. Behaviors and habits that he knows are a dead-end, so in his life – he avoids them.  What are the things he knows are unfruitful and unproductive.</a:t>
            </a:r>
          </a:p>
          <a:p>
            <a:endParaRPr lang="en-US" baseline="0" dirty="0" smtClean="0"/>
          </a:p>
          <a:p>
            <a:r>
              <a:rPr lang="en-US" baseline="0" dirty="0" smtClean="0"/>
              <a:t>Finally, we will look at the Profile of a Shepherd in his relationships.  What effect does he have on the people around him?  These three profiles will highlight his Faith, Character, and His Ability…</a:t>
            </a:r>
          </a:p>
          <a:p>
            <a:endParaRPr lang="en-US" baseline="0" dirty="0" smtClean="0"/>
          </a:p>
        </p:txBody>
      </p:sp>
      <p:sp>
        <p:nvSpPr>
          <p:cNvPr id="4" name="Slide Number Placeholder 3"/>
          <p:cNvSpPr>
            <a:spLocks noGrp="1"/>
          </p:cNvSpPr>
          <p:nvPr>
            <p:ph type="sldNum" sz="quarter" idx="10"/>
          </p:nvPr>
        </p:nvSpPr>
        <p:spPr/>
        <p:txBody>
          <a:bodyPr/>
          <a:lstStyle/>
          <a:p>
            <a:fld id="{6454263E-F170-E74B-9566-444AF2ACFE3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sz="1800" dirty="0" smtClean="0"/>
              <a:t>8 Qualities stated in the POSITIVE…These</a:t>
            </a:r>
            <a:r>
              <a:rPr lang="en-US" sz="1800" baseline="0" dirty="0" smtClean="0"/>
              <a:t> should be present in his life…</a:t>
            </a: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r>
              <a:rPr lang="en-US" sz="1800" dirty="0" smtClean="0"/>
              <a:t>Blameless – when a man’s name is set forward there will always be charges. There will be questions – </a:t>
            </a:r>
            <a:r>
              <a:rPr lang="en-US" sz="1800" dirty="0" err="1" smtClean="0"/>
              <a:t>bc</a:t>
            </a:r>
            <a:r>
              <a:rPr lang="en-US" sz="1800" dirty="0" smtClean="0"/>
              <a:t> the man WILL have sin in his life.  The question is not has he sinned. The question is: how does this man handle sin. Does he turn from it or does he continue in it.</a:t>
            </a:r>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r>
              <a:rPr lang="en-US" sz="1800" dirty="0" smtClean="0"/>
              <a:t>Above Reproach – Word comes from a professional boxer who has such a tight defense that he cannot be hit down.  This is both funny and really serious at the same time, because I am sure the elders do feel like they have been in a boxing match with Satan after some long days.  But the point here is that those who would try to knock down an elder with accusations of sin – just can’t hit home.  The accusations are shown to be inconsistent or inaccurate or baseless.  Just as Jesus stood trial, but no TRUE testimony could be given against him – Elders are those men who when their life is examined, very well may be criticized – but the criticisms are invalid.  As the NASB translates it – they are simply able to “Rise Above” what ever critical shots others might take at them.  These men have lived their lives in a way that their excellent character and choices – even their quickness to repent – proves their Godliness.</a:t>
            </a:r>
          </a:p>
          <a:p>
            <a:pPr eaLnBrk="1" hangingPunct="1">
              <a:spcBef>
                <a:spcPct val="0"/>
              </a:spcBef>
              <a:defRPr/>
            </a:pPr>
            <a:endParaRPr lang="en-US" sz="1800" dirty="0" smtClean="0"/>
          </a:p>
          <a:p>
            <a:pPr eaLnBrk="1" hangingPunct="1">
              <a:defRPr/>
            </a:pPr>
            <a:endParaRPr lang="en-US" sz="1800" dirty="0" smtClean="0"/>
          </a:p>
          <a:p>
            <a:pPr eaLnBrk="1" hangingPunct="1">
              <a:defRPr/>
            </a:pPr>
            <a:r>
              <a:rPr lang="en-US" sz="1800" dirty="0" smtClean="0"/>
              <a:t>TEMPERATE:  This is a great example of where looking at various translations helps you get the fullest sense of the words being translated.  </a:t>
            </a:r>
          </a:p>
          <a:p>
            <a:pPr eaLnBrk="1" hangingPunct="1">
              <a:defRPr/>
            </a:pPr>
            <a:r>
              <a:rPr lang="en-US" sz="1800" dirty="0" smtClean="0"/>
              <a:t>Vigilant:  You wouldn’t want a shepherd to be looking the other way when a wolf comes to attack the flock.  He is watchful and vigilantly so.  The literal translation is “holding no wine” but it is the the soberness of watchfulness that is metaphorically being conveyed here.  The elder is not impaired in his ability to watch over the flock.</a:t>
            </a:r>
          </a:p>
          <a:p>
            <a:pPr eaLnBrk="1" hangingPunct="1">
              <a:defRPr/>
            </a:pPr>
            <a:r>
              <a:rPr lang="en-US" sz="1800" dirty="0" smtClean="0"/>
              <a:t>Temperate: Is also a good translation of this word, because this is a man who faces threats to the flock with level-headed action.  He doesn’t panic or over-react but has a proper reaction to the danger.  He is neither inflamed nor unresponsive, but is able to act for the good of the flock.</a:t>
            </a:r>
          </a:p>
          <a:p>
            <a:pPr eaLnBrk="1" hangingPunct="1">
              <a:defRPr/>
            </a:pPr>
            <a:endParaRPr lang="en-US" sz="1800" dirty="0" smtClean="0"/>
          </a:p>
          <a:p>
            <a:pPr eaLnBrk="1" hangingPunct="1">
              <a:defRPr/>
            </a:pPr>
            <a:r>
              <a:rPr lang="en-US" sz="1800" dirty="0" smtClean="0"/>
              <a:t>*sober-minded….Boaz (not Samson). – evaluate and react with wisdom.</a:t>
            </a:r>
          </a:p>
          <a:p>
            <a:pPr eaLnBrk="1" hangingPunct="1">
              <a:defRPr/>
            </a:pPr>
            <a:endParaRPr lang="en-US" sz="1800" dirty="0" smtClean="0"/>
          </a:p>
          <a:p>
            <a:pPr eaLnBrk="1" hangingPunct="1">
              <a:defRPr/>
            </a:pPr>
            <a:endParaRPr lang="en-US" sz="1800" dirty="0" smtClean="0"/>
          </a:p>
          <a:p>
            <a:pPr eaLnBrk="1" hangingPunct="1">
              <a:spcBef>
                <a:spcPct val="0"/>
              </a:spcBef>
              <a:defRPr/>
            </a:pPr>
            <a:r>
              <a:rPr lang="en-US" sz="1800" dirty="0" smtClean="0"/>
              <a:t>*** This is another one of those qualities where various men, with various strengths &amp; weaknesses will fall somewhere on the spectrum. He doesn’t have to be Einstein – but he does need to demonstrate mental clarity.  Prudent – Sound mind –well applied. Men who get talked into things easily and men who gullible and men who are cannot follow reasonable and logical discussions have no place in an eldership.  Elders must be able to work together to make decisions.  And if one man is incapable of making reasonable decisions, or is swayed away from the wisdom of the Bible he will be a ticking time bomb of problems for the church.</a:t>
            </a:r>
          </a:p>
          <a:p>
            <a:pPr eaLnBrk="1" hangingPunct="1">
              <a:spcBef>
                <a:spcPct val="0"/>
              </a:spcBef>
              <a:defRPr/>
            </a:pPr>
            <a:endParaRPr lang="en-US" sz="1800" dirty="0" smtClean="0"/>
          </a:p>
          <a:p>
            <a:pPr eaLnBrk="1" hangingPunct="1">
              <a:spcBef>
                <a:spcPct val="0"/>
              </a:spcBef>
              <a:defRPr/>
            </a:pPr>
            <a:r>
              <a:rPr lang="en-US" sz="1800" dirty="0" smtClean="0"/>
              <a:t>He then uses this sound mind with prudence – concern and </a:t>
            </a:r>
            <a:r>
              <a:rPr lang="en-US" sz="1800" dirty="0" err="1" smtClean="0"/>
              <a:t>thoughfulness</a:t>
            </a:r>
            <a:r>
              <a:rPr lang="en-US" sz="1800" dirty="0" smtClean="0"/>
              <a:t> for what lies ahead. This is one who like the ant – shows care and thought for the future.</a:t>
            </a:r>
          </a:p>
          <a:p>
            <a:pPr eaLnBrk="1" hangingPunct="1">
              <a:spcBef>
                <a:spcPct val="0"/>
              </a:spcBef>
              <a:defRPr/>
            </a:pPr>
            <a:endParaRPr lang="en-US" sz="1800" dirty="0" smtClean="0"/>
          </a:p>
          <a:p>
            <a:pPr eaLnBrk="1" hangingPunct="1">
              <a:spcBef>
                <a:spcPct val="0"/>
              </a:spcBef>
              <a:defRPr/>
            </a:pPr>
            <a:r>
              <a:rPr lang="en-US" sz="1800" dirty="0" smtClean="0"/>
              <a:t>** Signs of a Prudent Man:  Men who have practiced good priorities. Men who have </a:t>
            </a:r>
            <a:r>
              <a:rPr lang="en-US" sz="1800" dirty="0" err="1" smtClean="0"/>
              <a:t>forseen</a:t>
            </a:r>
            <a:r>
              <a:rPr lang="en-US" sz="1800" dirty="0" smtClean="0"/>
              <a:t> problems at home and dealt with them.  Men who get their point across in conversation (you can agree or disagree – but you certainly know what they said.)  (Guys who don’t make short-sighted decisions….Ignoring problems only to have them get worse. )</a:t>
            </a:r>
          </a:p>
          <a:p>
            <a:pPr eaLnBrk="1" hangingPunct="1">
              <a:spcBef>
                <a:spcPct val="0"/>
              </a:spcBef>
              <a:defRPr/>
            </a:pPr>
            <a:endParaRPr lang="en-US" sz="1800" dirty="0" smtClean="0"/>
          </a:p>
          <a:p>
            <a:pPr eaLnBrk="1" hangingPunct="1">
              <a:spcBef>
                <a:spcPct val="0"/>
              </a:spcBef>
              <a:defRPr/>
            </a:pPr>
            <a:r>
              <a:rPr lang="en-US" sz="1800" dirty="0" smtClean="0"/>
              <a:t>** Prudent Choices Shepherds have to make…. Long-Term Impact of Hiring and Firing.  Long-Term Impact of Delegating to Deacons.  Long-Term Impact of Expediencies – Knowing When To Forge Ahead and When To Concede To Weaker Brethren. </a:t>
            </a:r>
          </a:p>
          <a:p>
            <a:pPr eaLnBrk="1" hangingPunct="1">
              <a:spcBef>
                <a:spcPct val="0"/>
              </a:spcBef>
              <a:defRPr/>
            </a:pPr>
            <a:endParaRPr lang="en-US" sz="1800" dirty="0" smtClean="0"/>
          </a:p>
          <a:p>
            <a:pPr eaLnBrk="1" hangingPunct="1">
              <a:spcBef>
                <a:spcPct val="0"/>
              </a:spcBef>
              <a:defRPr/>
            </a:pPr>
            <a:r>
              <a:rPr lang="en-US" sz="1800" dirty="0" smtClean="0"/>
              <a:t>**Long-Term Impact that Being An Elder Is Going To Have On THEM – are they in this to serve for years, not weeks.</a:t>
            </a:r>
          </a:p>
          <a:p>
            <a:pPr eaLnBrk="1" hangingPunct="1">
              <a:spcBef>
                <a:spcPct val="0"/>
              </a:spcBef>
              <a:defRPr/>
            </a:pPr>
            <a:endParaRPr lang="en-US" sz="1800" dirty="0" smtClean="0"/>
          </a:p>
          <a:p>
            <a:pPr eaLnBrk="1" hangingPunct="1">
              <a:spcBef>
                <a:spcPct val="0"/>
              </a:spcBef>
              <a:defRPr/>
            </a:pPr>
            <a:r>
              <a:rPr lang="en-US" sz="1800" dirty="0" smtClean="0"/>
              <a:t>Respectable – 1 Tim. 2:9  of clothing/appearance.</a:t>
            </a:r>
          </a:p>
          <a:p>
            <a:pPr eaLnBrk="1" hangingPunct="1">
              <a:spcBef>
                <a:spcPct val="0"/>
              </a:spcBef>
              <a:defRPr/>
            </a:pPr>
            <a:endParaRPr lang="en-US" sz="1800" dirty="0" smtClean="0"/>
          </a:p>
          <a:p>
            <a:pPr eaLnBrk="1" hangingPunct="1">
              <a:defRPr/>
            </a:pPr>
            <a:r>
              <a:rPr lang="en-US" sz="1800" dirty="0" smtClean="0"/>
              <a:t>Respectable:  Certainly includes being a gentleman, but the word (like all of these) hits to the heart of the person.  He isn’t just well behaved or appropriately dressed.  He is genuinely worthy of our respect for his Christ-like conduct in even the toughest situations.  There are men with hearts of gold who stand for the truth, but do so in a manner that is so abrasive, rude, and </a:t>
            </a:r>
            <a:r>
              <a:rPr lang="en-US" sz="1800" dirty="0" err="1" smtClean="0"/>
              <a:t>insenstive</a:t>
            </a:r>
            <a:r>
              <a:rPr lang="en-US" sz="1800" dirty="0" smtClean="0"/>
              <a:t> that they could not possibly connect with the community as a representative of the congregation.  The Lord prevents these contentious people out of the eldership.</a:t>
            </a:r>
          </a:p>
          <a:p>
            <a:pPr eaLnBrk="1" hangingPunct="1">
              <a:defRPr/>
            </a:pPr>
            <a:endParaRPr lang="en-US" sz="1800" dirty="0" smtClean="0"/>
          </a:p>
          <a:p>
            <a:pPr eaLnBrk="1" hangingPunct="1">
              <a:defRPr/>
            </a:pPr>
            <a:r>
              <a:rPr lang="en-US" sz="1800" dirty="0" smtClean="0"/>
              <a:t>We are to look for men of fully respectable behavior.  Men whose manner of living is the evidence of good priorities, and good practices even when provoked.  Just think of Jesus when tempted by Satan - able to be bold, firm, and yet totally becoming and not the least bit inappropriate in his reactions and responses.</a:t>
            </a:r>
          </a:p>
          <a:p>
            <a:pPr eaLnBrk="1" hangingPunct="1">
              <a:defRPr/>
            </a:pPr>
            <a:endParaRPr lang="en-US" sz="1800" dirty="0" smtClean="0"/>
          </a:p>
          <a:p>
            <a:pPr eaLnBrk="1" hangingPunct="1">
              <a:defRPr/>
            </a:pPr>
            <a:r>
              <a:rPr lang="en-US" sz="1800" dirty="0" smtClean="0"/>
              <a:t>All Areas:  In His business He is fair, In His Language He is Kind, In his Dress he is Modest, In His Family He is honorable.  Thus we may have confidence that in the church he will always exercise Himself toward every member, toward every lost sheep, toward every one with good behavior for the edification of God’s people and the Glory of God himself.</a:t>
            </a:r>
          </a:p>
          <a:p>
            <a:pPr eaLnBrk="1" hangingPunct="1">
              <a:spcBef>
                <a:spcPct val="0"/>
              </a:spcBef>
              <a:defRPr/>
            </a:pPr>
            <a:endParaRPr lang="en-US" sz="1800" dirty="0" smtClean="0"/>
          </a:p>
          <a:p>
            <a:pPr eaLnBrk="1" hangingPunct="1">
              <a:defRPr/>
            </a:pPr>
            <a:endParaRPr lang="en-US" sz="1800" dirty="0" smtClean="0"/>
          </a:p>
          <a:p>
            <a:pPr eaLnBrk="1" hangingPunct="1">
              <a:defRPr/>
            </a:pPr>
            <a:endParaRPr lang="en-US" sz="1800" dirty="0" smtClean="0"/>
          </a:p>
          <a:p>
            <a:pPr eaLnBrk="1" hangingPunct="1">
              <a:spcBef>
                <a:spcPct val="0"/>
              </a:spcBef>
              <a:defRPr/>
            </a:pPr>
            <a:r>
              <a:rPr lang="en-US" sz="1800" dirty="0" smtClean="0"/>
              <a:t>Hospitality: Communicates love, thoughtfulness, impartiality, </a:t>
            </a:r>
            <a:r>
              <a:rPr lang="en-US" sz="1800" dirty="0" err="1" smtClean="0"/>
              <a:t>generousity</a:t>
            </a:r>
            <a:r>
              <a:rPr lang="en-US" sz="1800" dirty="0" smtClean="0"/>
              <a:t>, servant-hood.  *Not just a hospitable wife – HE is to be hospitable. </a:t>
            </a:r>
            <a:r>
              <a:rPr lang="en-US" sz="1800" dirty="0" err="1" smtClean="0">
                <a:sym typeface="Wingdings"/>
              </a:rPr>
              <a:t></a:t>
            </a:r>
            <a:endParaRPr lang="en-US" sz="1800" dirty="0" smtClean="0">
              <a:sym typeface="Wingdings"/>
            </a:endParaRPr>
          </a:p>
          <a:p>
            <a:pPr eaLnBrk="1" hangingPunct="1">
              <a:spcBef>
                <a:spcPct val="0"/>
              </a:spcBef>
              <a:defRPr/>
            </a:pPr>
            <a:endParaRPr lang="en-US" sz="1800" dirty="0" smtClean="0">
              <a:sym typeface="Wingdings"/>
            </a:endParaRPr>
          </a:p>
          <a:p>
            <a:pPr eaLnBrk="1" hangingPunct="1">
              <a:defRPr/>
            </a:pPr>
            <a:r>
              <a:rPr lang="en-US" sz="1800" dirty="0" smtClean="0"/>
              <a:t>Matter of Love &amp; Stewardship:  Love is the primary motivator behind hospitality.  Loving our neighbors as we love ourselves, we have the spirit and attitude that will set aside our own preferences and seek their best interest.  We have a </a:t>
            </a:r>
            <a:r>
              <a:rPr lang="en-US" sz="1800" dirty="0" err="1" smtClean="0"/>
              <a:t>phileo</a:t>
            </a:r>
            <a:r>
              <a:rPr lang="en-US" sz="1800" dirty="0" smtClean="0"/>
              <a:t> for them, a sense of knowing that in Christ we can be friends even though they are currently strangers. Stewardship: Knows that their property is really God’s.  Uses their home and other blessings to build up others.</a:t>
            </a:r>
          </a:p>
          <a:p>
            <a:pPr eaLnBrk="1" hangingPunct="1">
              <a:defRPr/>
            </a:pPr>
            <a:endParaRPr lang="en-US" sz="1800" dirty="0" smtClean="0"/>
          </a:p>
          <a:p>
            <a:pPr eaLnBrk="1" hangingPunct="1">
              <a:defRPr/>
            </a:pPr>
            <a:r>
              <a:rPr lang="en-US" sz="1800" dirty="0" smtClean="0"/>
              <a:t>Importance:  For setting weak members at ease.  For building stronger bonds within the church, by having small groups into their home.  A sense of openness and helpfulness.  One of the leading causes of new converts falling away is when they are not welcomed into the family.  This is often because members of the church do not spend enough time together outside of the worship assembly.  A hospitable elder can be the catalyst of change to create stronger bonds.</a:t>
            </a:r>
          </a:p>
          <a:p>
            <a:pPr eaLnBrk="1" hangingPunct="1">
              <a:defRPr/>
            </a:pPr>
            <a:endParaRPr lang="en-US" sz="1800" dirty="0" smtClean="0"/>
          </a:p>
          <a:p>
            <a:pPr eaLnBrk="1" hangingPunct="1">
              <a:defRPr/>
            </a:pPr>
            <a:r>
              <a:rPr lang="en-US" sz="1800" dirty="0" smtClean="0"/>
              <a:t>Demonstrates:  It is very difficult for a man to be Hospitable without the cooperation of his wife in preparing their home. This is another trait that shows he and his wife have learned to work together, and that she respects his wishes to open their home.  On the flip side, if a man’s wife is very hospitable, but he is an old hermit - then she can work to help him develop this quality.  Their teamwork in being hospitable together is just more evidence of their spiritual maturity and willingness to extend Christ love.</a:t>
            </a:r>
          </a:p>
          <a:p>
            <a:pPr eaLnBrk="1" hangingPunct="1">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FDBA83-50EA-5147-879B-17D97938E2C8}" type="slidenum">
              <a:rPr lang="en-US" smtClean="0">
                <a:ea typeface="ＭＳ Ｐゴシック" charset="-128"/>
                <a:cs typeface="ＭＳ Ｐゴシック" charset="-128"/>
              </a:rPr>
              <a:pPr fontAlgn="base">
                <a:spcBef>
                  <a:spcPct val="0"/>
                </a:spcBef>
                <a:spcAft>
                  <a:spcPct val="0"/>
                </a:spcAft>
                <a:defRPr/>
              </a:pPr>
              <a:t>2</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sz="1800" dirty="0" smtClean="0"/>
              <a:t>5 Qualities stated in the POSITIVE…These</a:t>
            </a:r>
            <a:r>
              <a:rPr lang="en-US" sz="1800" baseline="0" dirty="0" smtClean="0"/>
              <a:t> should be present in his life…</a:t>
            </a:r>
            <a:endParaRPr lang="en-US" sz="1800" dirty="0" smtClean="0"/>
          </a:p>
          <a:p>
            <a:pPr eaLnBrk="1" hangingPunct="1">
              <a:defRPr/>
            </a:pPr>
            <a:endParaRPr lang="en-US" sz="1800" dirty="0" smtClean="0"/>
          </a:p>
          <a:p>
            <a:pPr eaLnBrk="1" hangingPunct="1">
              <a:defRPr/>
            </a:pPr>
            <a:endParaRPr lang="en-US" sz="1800" dirty="0" smtClean="0"/>
          </a:p>
          <a:p>
            <a:pPr eaLnBrk="1" hangingPunct="1">
              <a:spcBef>
                <a:spcPct val="0"/>
              </a:spcBef>
              <a:defRPr/>
            </a:pPr>
            <a:r>
              <a:rPr lang="en-US" sz="1800" dirty="0" smtClean="0"/>
              <a:t>Hospitality: Communicates love, thoughtfulness, impartiality, </a:t>
            </a:r>
            <a:r>
              <a:rPr lang="en-US" sz="1800" dirty="0" err="1" smtClean="0"/>
              <a:t>generousity</a:t>
            </a:r>
            <a:r>
              <a:rPr lang="en-US" sz="1800" dirty="0" smtClean="0"/>
              <a:t>, servant-hood.  *Not just a hospitable wife – HE is to be hospitable. </a:t>
            </a:r>
            <a:r>
              <a:rPr lang="en-US" sz="1800" dirty="0" err="1" smtClean="0">
                <a:sym typeface="Wingdings"/>
              </a:rPr>
              <a:t></a:t>
            </a:r>
            <a:endParaRPr lang="en-US" sz="1800" dirty="0" smtClean="0">
              <a:sym typeface="Wingdings"/>
            </a:endParaRPr>
          </a:p>
          <a:p>
            <a:pPr eaLnBrk="1" hangingPunct="1">
              <a:spcBef>
                <a:spcPct val="0"/>
              </a:spcBef>
              <a:defRPr/>
            </a:pPr>
            <a:endParaRPr lang="en-US" sz="1800" dirty="0" smtClean="0">
              <a:sym typeface="Wingdings"/>
            </a:endParaRPr>
          </a:p>
          <a:p>
            <a:pPr eaLnBrk="1" hangingPunct="1">
              <a:defRPr/>
            </a:pPr>
            <a:r>
              <a:rPr lang="en-US" sz="1800" dirty="0" smtClean="0"/>
              <a:t>Matter of Love &amp; Stewardship:  Love is the primary motivator behind hospitality.  Loving our neighbors as we love ourselves, we have the spirit and attitude that will set aside our own preferences and seek their best interest.  We have a </a:t>
            </a:r>
            <a:r>
              <a:rPr lang="en-US" sz="1800" dirty="0" err="1" smtClean="0"/>
              <a:t>phileo</a:t>
            </a:r>
            <a:r>
              <a:rPr lang="en-US" sz="1800" dirty="0" smtClean="0"/>
              <a:t> for them, a sense of knowing that in Christ we can be friends even though they are currently strangers. Stewardship: Knows that their property is really God’s.  Uses their home and other blessings to build up others.</a:t>
            </a:r>
          </a:p>
          <a:p>
            <a:pPr eaLnBrk="1" hangingPunct="1">
              <a:defRPr/>
            </a:pPr>
            <a:endParaRPr lang="en-US" sz="1800" dirty="0" smtClean="0"/>
          </a:p>
          <a:p>
            <a:pPr eaLnBrk="1" hangingPunct="1">
              <a:defRPr/>
            </a:pPr>
            <a:r>
              <a:rPr lang="en-US" sz="1800" dirty="0" smtClean="0"/>
              <a:t>Importance:  For setting weak members at ease.  For building stronger bonds within the church, by having small groups into their home.  A sense of openness and helpfulness.  One of the leading causes of new converts falling away is when they are not welcomed into the family.  This is often because members of the church do not spend enough time together outside of the worship assembly.  A hospitable elder can be the catalyst of change to create stronger bonds.</a:t>
            </a:r>
          </a:p>
          <a:p>
            <a:pPr eaLnBrk="1" hangingPunct="1">
              <a:defRPr/>
            </a:pPr>
            <a:endParaRPr lang="en-US" sz="1800" dirty="0" smtClean="0"/>
          </a:p>
          <a:p>
            <a:pPr eaLnBrk="1" hangingPunct="1">
              <a:defRPr/>
            </a:pPr>
            <a:r>
              <a:rPr lang="en-US" sz="1800" dirty="0" smtClean="0"/>
              <a:t>Demonstrates:  It is very difficult for a man to be Hospitable without the cooperation of his wife in preparing their home. This is another trait that shows he and his wife have learned to work together, and that she respects his wishes to open their home.  On the flip side, if a man’s wife is very hospitable, but he is an old hermit - then she can work to help him develop this quality.  Their teamwork in being hospitable together is just more evidence of their spiritual maturity and willingness to extend Christ love.</a:t>
            </a:r>
          </a:p>
          <a:p>
            <a:pPr eaLnBrk="1" hangingPunct="1">
              <a:defRPr/>
            </a:pPr>
            <a:endParaRPr lang="en-US" sz="1800" dirty="0" smtClean="0"/>
          </a:p>
          <a:p>
            <a:pPr eaLnBrk="1" hangingPunct="1">
              <a:defRPr/>
            </a:pPr>
            <a:endParaRPr lang="en-US" sz="1800" dirty="0" smtClean="0"/>
          </a:p>
          <a:p>
            <a:pPr eaLnBrk="1" hangingPunct="1">
              <a:spcBef>
                <a:spcPct val="0"/>
              </a:spcBef>
            </a:pPr>
            <a:r>
              <a:rPr lang="en-US" sz="1800" b="1" dirty="0" smtClean="0">
                <a:ea typeface="ＭＳ Ｐゴシック" pitchFamily="8" charset="-128"/>
                <a:cs typeface="ＭＳ Ｐゴシック" pitchFamily="8" charset="-128"/>
              </a:rPr>
              <a:t>Loving Goodness: </a:t>
            </a:r>
            <a:r>
              <a:rPr lang="en-US" sz="1800" dirty="0" smtClean="0">
                <a:ea typeface="ＭＳ Ｐゴシック" pitchFamily="8" charset="-128"/>
                <a:cs typeface="ＭＳ Ｐゴシック" pitchFamily="8" charset="-128"/>
              </a:rPr>
              <a:t>People pursue and exude what they love. They are self-motivated in the things they love.  His love for good drives him to serve God’s kingdom.</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pPr>
            <a:r>
              <a:rPr lang="en-US" sz="1800" b="1" dirty="0" smtClean="0">
                <a:ea typeface="ＭＳ Ｐゴシック" pitchFamily="8" charset="-128"/>
                <a:cs typeface="ＭＳ Ｐゴシック" pitchFamily="8" charset="-128"/>
              </a:rPr>
              <a:t>Just: </a:t>
            </a:r>
            <a:r>
              <a:rPr lang="en-US" sz="1800" dirty="0" smtClean="0">
                <a:ea typeface="ＭＳ Ｐゴシック" pitchFamily="8" charset="-128"/>
                <a:cs typeface="ＭＳ Ｐゴシック" pitchFamily="8" charset="-128"/>
              </a:rPr>
              <a:t>Col 4:1 – fitting of all leaders. 2 </a:t>
            </a:r>
            <a:r>
              <a:rPr lang="en-US" sz="1800" dirty="0" err="1" smtClean="0">
                <a:ea typeface="ＭＳ Ｐゴシック" pitchFamily="8" charset="-128"/>
                <a:cs typeface="ＭＳ Ｐゴシック" pitchFamily="8" charset="-128"/>
              </a:rPr>
              <a:t>Thes</a:t>
            </a:r>
            <a:r>
              <a:rPr lang="en-US" sz="1800" dirty="0" smtClean="0">
                <a:ea typeface="ＭＳ Ｐゴシック" pitchFamily="8" charset="-128"/>
                <a:cs typeface="ＭＳ Ｐゴシック" pitchFamily="8" charset="-128"/>
              </a:rPr>
              <a:t>. 1:6 (fairness)</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pPr>
            <a:r>
              <a:rPr lang="en-US" sz="1800" b="1" dirty="0" smtClean="0">
                <a:ea typeface="ＭＳ Ｐゴシック" pitchFamily="8" charset="-128"/>
                <a:cs typeface="ＭＳ Ｐゴシック" pitchFamily="8" charset="-128"/>
              </a:rPr>
              <a:t>Holy: </a:t>
            </a:r>
            <a:r>
              <a:rPr lang="en-US" sz="1800" dirty="0" smtClean="0">
                <a:ea typeface="ＭＳ Ｐゴシック" pitchFamily="8" charset="-128"/>
                <a:cs typeface="ＭＳ Ｐゴシック" pitchFamily="8" charset="-128"/>
              </a:rPr>
              <a:t>Heb 7:26 – abstaining from sin.  (1 Tim. 2:8 – clean handed)</a:t>
            </a:r>
          </a:p>
          <a:p>
            <a:pPr eaLnBrk="1" hangingPunct="1">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FDBA83-50EA-5147-879B-17D97938E2C8}" type="slidenum">
              <a:rPr lang="en-US" smtClean="0">
                <a:ea typeface="ＭＳ Ｐゴシック" charset="-128"/>
                <a:cs typeface="ＭＳ Ｐゴシック" charset="-128"/>
              </a:rPr>
              <a:pPr fontAlgn="base">
                <a:spcBef>
                  <a:spcPct val="0"/>
                </a:spcBef>
                <a:spcAft>
                  <a:spcPct val="0"/>
                </a:spcAft>
                <a:defRPr/>
              </a:pPr>
              <a:t>3</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baseline="0" dirty="0" smtClean="0"/>
              <a:t>Every great leader recognizes certain behaviors lead to failure and defeat.  Great athletes know they can’t eat an unhealthy diet.  Great military leaders know they can’t leave a base un-defended.  Great chef’s know you can’t cook exquisite meals with terrible ingredients.</a:t>
            </a:r>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baseline="0" dirty="0" smtClean="0"/>
              <a:t>Christian Shepherds also know that certain behaviors lead to spiritual failure and defeat.</a:t>
            </a:r>
          </a:p>
          <a:p>
            <a:pPr marL="228600" indent="-228600" eaLnBrk="1" hangingPunct="1">
              <a:defRPr/>
            </a:pPr>
            <a:endParaRPr lang="en-US" sz="1800" dirty="0" smtClean="0"/>
          </a:p>
          <a:p>
            <a:pPr marL="228600" indent="-228600" eaLnBrk="1" hangingPunct="1">
              <a:defRPr/>
            </a:pPr>
            <a:endParaRPr lang="en-US" sz="1800" dirty="0" smtClean="0"/>
          </a:p>
          <a:p>
            <a:pPr marL="228600" indent="-228600" eaLnBrk="1" hangingPunct="1">
              <a:defRPr/>
            </a:pPr>
            <a:endParaRPr lang="en-US" sz="1800" dirty="0" smtClean="0"/>
          </a:p>
          <a:p>
            <a:pPr marL="228600" indent="-228600" eaLnBrk="1" hangingPunct="1">
              <a:defRPr/>
            </a:pPr>
            <a:r>
              <a:rPr lang="en-US" sz="1800" dirty="0" smtClean="0"/>
              <a:t>4 </a:t>
            </a:r>
            <a:r>
              <a:rPr lang="en-US" sz="1800" dirty="0" smtClean="0"/>
              <a:t>Qualities</a:t>
            </a:r>
            <a:r>
              <a:rPr lang="en-US" sz="1800" baseline="0" dirty="0" smtClean="0"/>
              <a:t> stated in the Negative…these should not be present in the man’s life……these are things he has clearly rejected in life.</a:t>
            </a:r>
            <a:endParaRPr lang="en-US" sz="1800" dirty="0" smtClean="0"/>
          </a:p>
          <a:p>
            <a:pPr marL="228600" indent="-228600" eaLnBrk="1" hangingPunct="1">
              <a:defRPr/>
            </a:pPr>
            <a:endParaRPr lang="en-US" sz="1800" dirty="0" smtClean="0"/>
          </a:p>
          <a:p>
            <a:pPr marL="228600" indent="-228600" eaLnBrk="1" hangingPunct="1">
              <a:defRPr/>
            </a:pPr>
            <a:r>
              <a:rPr lang="en-US" sz="1800" dirty="0" smtClean="0"/>
              <a:t>Wine:  Can you imagine an elder showing up to an elders meeting drunk or to church with a hangover!  His ability to reason, and his dignity would be shot in an instant.  One cannot be both Vigilant, Sober-minded AND DRUNK!</a:t>
            </a:r>
          </a:p>
          <a:p>
            <a:pPr marL="228600" indent="-228600" eaLnBrk="1" hangingPunct="1">
              <a:defRPr/>
            </a:pPr>
            <a:endParaRPr lang="en-US" sz="1800" dirty="0" smtClean="0"/>
          </a:p>
          <a:p>
            <a:pPr marL="228600" indent="-228600" eaLnBrk="1" hangingPunct="1">
              <a:defRPr/>
            </a:pPr>
            <a:r>
              <a:rPr lang="en-US" sz="1800" dirty="0" smtClean="0"/>
              <a:t>An elder who is not addicted to wine give the congregation 3 Strong reasons to be able to trust and follow him.  (Shows His Good Discernment, Trust In Christ, Not A Crutch, Freedom from Evil Influences So His Judgment is Uncompromised.)</a:t>
            </a:r>
          </a:p>
          <a:p>
            <a:pPr marL="228600" indent="-228600" eaLnBrk="1" hangingPunct="1">
              <a:defRPr/>
            </a:pPr>
            <a:r>
              <a:rPr lang="en-US" sz="1800" dirty="0" smtClean="0"/>
              <a:t>1.  He knows that alcohol is dangerous.  He doesn’t mess around with something that has cost so many their very souls. (He doesn’t play with fire.) This is very important especially in our culture.  Our society continues to use alcohol recreationally as if the millions of lives damaged by this drug mean nothing.  Elders take the warning of the Bible very seriously and would never abuse alcohol in any sense, and certainly would not become alcoholics.</a:t>
            </a:r>
          </a:p>
          <a:p>
            <a:pPr marL="228600" indent="-228600" eaLnBrk="1" hangingPunct="1">
              <a:defRPr/>
            </a:pPr>
            <a:endParaRPr lang="en-US" sz="1800" dirty="0" smtClean="0"/>
          </a:p>
          <a:p>
            <a:pPr marL="228600" indent="-228600" eaLnBrk="1" hangingPunct="1">
              <a:defRPr/>
            </a:pPr>
            <a:r>
              <a:rPr lang="en-US" sz="1800" dirty="0" smtClean="0"/>
              <a:t>2.  Being an elder is not an easy job.  Any leader in the church can relate to Paul’s words as he described his sleepless nights and his “daily concern” for the church.  An elder must not be addicted to wine, because in the pressures of his position, he might easily go overboard - depending on alcohol as a crutch rather than turning to Christ.  No man can serve as an elder if this is the way he handles problems.  Because he will be the one helping MANY MANY sheep face the most challenging problems of their lives!</a:t>
            </a:r>
          </a:p>
          <a:p>
            <a:pPr marL="228600" indent="-228600" eaLnBrk="1" hangingPunct="1">
              <a:defRPr/>
            </a:pPr>
            <a:endParaRPr lang="en-US" sz="1800" dirty="0" smtClean="0"/>
          </a:p>
          <a:p>
            <a:pPr marL="228600" indent="-228600" eaLnBrk="1" hangingPunct="1">
              <a:buFontTx/>
              <a:buAutoNum type="arabicPeriod" startAt="3"/>
              <a:defRPr/>
            </a:pPr>
            <a:r>
              <a:rPr lang="en-US" sz="1800" dirty="0" smtClean="0"/>
              <a:t>Freedom from influence in his decision making.  There will be times when members hear of the elders choices and feel like asking “What were they thinking!?”  While this is unavoidable, we can CERTAINLY avoid creating doubt in the member’s mind by having an intoxicated elder at the helm.  We don’t have to look any further than the Exxon </a:t>
            </a:r>
            <a:r>
              <a:rPr lang="en-US" sz="1800" dirty="0" err="1" smtClean="0"/>
              <a:t>Valdeez</a:t>
            </a:r>
            <a:r>
              <a:rPr lang="en-US" sz="1800" dirty="0" smtClean="0"/>
              <a:t> to remember the danger of a drunk steering the ship.  For the same reasons, and elder cannot be addicted to wine!</a:t>
            </a:r>
          </a:p>
          <a:p>
            <a:pPr eaLnBrk="1" hangingPunct="1">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endParaRPr lang="en-US" sz="1800" dirty="0" smtClean="0"/>
          </a:p>
          <a:p>
            <a:pPr eaLnBrk="1" hangingPunct="1">
              <a:spcBef>
                <a:spcPct val="0"/>
              </a:spcBef>
              <a:defRPr/>
            </a:pPr>
            <a:r>
              <a:rPr lang="en-US" sz="1800" dirty="0" smtClean="0">
                <a:ea typeface="ＭＳ Ｐゴシック" pitchFamily="8" charset="-128"/>
                <a:cs typeface="ＭＳ Ｐゴシック" pitchFamily="8" charset="-128"/>
              </a:rPr>
              <a:t>NOT</a:t>
            </a:r>
            <a:r>
              <a:rPr lang="en-US" sz="1800" baseline="0" dirty="0" smtClean="0">
                <a:ea typeface="ＭＳ Ｐゴシック" pitchFamily="8" charset="-128"/>
                <a:cs typeface="ＭＳ Ｐゴシック" pitchFamily="8" charset="-128"/>
              </a:rPr>
              <a:t> Self-Willed…..</a:t>
            </a:r>
            <a:r>
              <a:rPr lang="en-US" sz="1800" dirty="0" smtClean="0">
                <a:ea typeface="ＭＳ Ｐゴシック" pitchFamily="8" charset="-128"/>
                <a:cs typeface="ＭＳ Ｐゴシック" pitchFamily="8" charset="-128"/>
              </a:rPr>
              <a:t>head-strong</a:t>
            </a:r>
          </a:p>
          <a:p>
            <a:pPr eaLnBrk="1" hangingPunct="1">
              <a:spcBef>
                <a:spcPct val="0"/>
              </a:spcBef>
            </a:pPr>
            <a:r>
              <a:rPr lang="en-US" sz="1800" dirty="0" smtClean="0">
                <a:ea typeface="ＭＳ Ｐゴシック" pitchFamily="8" charset="-128"/>
                <a:cs typeface="ＭＳ Ｐゴシック" pitchFamily="8" charset="-128"/>
              </a:rPr>
              <a:t>NOT SELFWILLED: This is a two-fold quality.  First and foremost it describes a man who desires to see </a:t>
            </a:r>
            <a:r>
              <a:rPr lang="en-US" sz="1800" dirty="0" err="1" smtClean="0">
                <a:ea typeface="ＭＳ Ｐゴシック" pitchFamily="8" charset="-128"/>
                <a:cs typeface="ＭＳ Ｐゴシック" pitchFamily="8" charset="-128"/>
              </a:rPr>
              <a:t>GOD’s</a:t>
            </a:r>
            <a:r>
              <a:rPr lang="en-US" sz="1800" dirty="0" smtClean="0">
                <a:ea typeface="ＭＳ Ｐゴシック" pitchFamily="8" charset="-128"/>
                <a:cs typeface="ＭＳ Ｐゴシック" pitchFamily="8" charset="-128"/>
              </a:rPr>
              <a:t> WILL accomplished. He is not consumed with the kind of selfish ambition James warns us about.</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pPr>
            <a:r>
              <a:rPr lang="en-US" sz="1800" dirty="0" smtClean="0">
                <a:ea typeface="ＭＳ Ｐゴシック" pitchFamily="8" charset="-128"/>
                <a:cs typeface="ＭＳ Ｐゴシック" pitchFamily="8" charset="-128"/>
              </a:rPr>
              <a:t>Secondly – in seeking </a:t>
            </a:r>
            <a:r>
              <a:rPr lang="en-US" sz="1800" dirty="0" err="1" smtClean="0">
                <a:ea typeface="ＭＳ Ｐゴシック" pitchFamily="8" charset="-128"/>
                <a:cs typeface="ＭＳ Ｐゴシック" pitchFamily="8" charset="-128"/>
              </a:rPr>
              <a:t>GOD’s</a:t>
            </a:r>
            <a:r>
              <a:rPr lang="en-US" sz="1800" dirty="0" smtClean="0">
                <a:ea typeface="ＭＳ Ｐゴシック" pitchFamily="8" charset="-128"/>
                <a:cs typeface="ＭＳ Ｐゴシック" pitchFamily="8" charset="-128"/>
              </a:rPr>
              <a:t> WILL, he does not function as a “lone ranger” to force his preferences. He works in partnership with fellow shepherds to form an agreed-upon plan of action.</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pPr>
            <a:r>
              <a:rPr lang="en-US" sz="1800" dirty="0" smtClean="0">
                <a:ea typeface="ＭＳ Ｐゴシック" pitchFamily="8" charset="-128"/>
                <a:cs typeface="ＭＳ Ｐゴシック" pitchFamily="8" charset="-128"/>
              </a:rPr>
              <a:t>*Imagine this with literal shepherds – after debate and discussion a day for sheering sheep is appointed, or a field for leading them to is appointed. It would be wrong for a lone-shepherd to take part of the sheep to a different field.  It would be wrong to sheer the sheep on any day, but the agreed upon day.  ONE ELDER may believe he has a “better” plan – and sometimes he might – but he cannot allow his “self-will” to dominate. He must find a way within the Biblical cooperation God has set in place.</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pPr>
            <a:r>
              <a:rPr lang="en-US" sz="1800" dirty="0" smtClean="0">
                <a:ea typeface="ＭＳ Ｐゴシック" pitchFamily="8" charset="-128"/>
                <a:cs typeface="ＭＳ Ｐゴシック" pitchFamily="8" charset="-128"/>
              </a:rPr>
              <a:t>NOT QUICK TEMPERED: James 1:19:  slow to wrath.  Elder has to be able to listen, even when it boils their blood, so that they can respond fully to the problem.  *John 2 – has zeal, but it is Godly.</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defRPr/>
            </a:pPr>
            <a:r>
              <a:rPr lang="en-US" sz="1800" dirty="0" smtClean="0"/>
              <a:t>GENTLE:  KJV: Patient. Used 5 Times In N.T. (3 Gentle, 1 Moderation) </a:t>
            </a:r>
          </a:p>
          <a:p>
            <a:pPr eaLnBrk="1" hangingPunct="1">
              <a:spcBef>
                <a:spcPct val="0"/>
              </a:spcBef>
              <a:defRPr/>
            </a:pPr>
            <a:endParaRPr lang="en-US" sz="1800" dirty="0" smtClean="0"/>
          </a:p>
          <a:p>
            <a:pPr eaLnBrk="1" hangingPunct="1">
              <a:spcBef>
                <a:spcPct val="0"/>
              </a:spcBef>
              <a:defRPr/>
            </a:pPr>
            <a:r>
              <a:rPr lang="en-US" sz="1800" dirty="0" smtClean="0"/>
              <a:t>This word is not translated as patient anywhere else in the Bible and while an elder should be patient, this is not really the full meaning of this word.  Gentle-Self-Control is the best way to describe this concept.  It includes the idea of being long-suffering, but exceeds it by calling for gentleness and personal control in all walks of life - not just when enduring a hardship.  This trait says a lot about an elder’s “approachableness.”</a:t>
            </a:r>
          </a:p>
          <a:p>
            <a:pPr eaLnBrk="1" hangingPunct="1">
              <a:defRPr/>
            </a:pPr>
            <a:endParaRPr lang="en-US" sz="1800" dirty="0" smtClean="0"/>
          </a:p>
          <a:p>
            <a:pPr eaLnBrk="1" hangingPunct="1">
              <a:defRPr/>
            </a:pPr>
            <a:r>
              <a:rPr lang="en-US" sz="1800" dirty="0" smtClean="0"/>
              <a:t>Peaceable:  Not Quarrelsome.</a:t>
            </a:r>
          </a:p>
          <a:p>
            <a:pPr eaLnBrk="1" hangingPunct="1">
              <a:defRPr/>
            </a:pPr>
            <a:r>
              <a:rPr lang="en-US" sz="1800" dirty="0" smtClean="0"/>
              <a:t>It all describes the same thing.  A guy who isn’t looking for fights, isn’t looking to stir up trouble in the church. He is not </a:t>
            </a:r>
            <a:r>
              <a:rPr lang="en-US" sz="1800" dirty="0" err="1" smtClean="0"/>
              <a:t>devisive</a:t>
            </a:r>
            <a:r>
              <a:rPr lang="en-US" sz="1800" dirty="0" smtClean="0"/>
              <a:t> and self-willed like </a:t>
            </a:r>
            <a:r>
              <a:rPr lang="en-US" sz="1800" dirty="0" err="1" smtClean="0"/>
              <a:t>Diotrphes</a:t>
            </a:r>
            <a:r>
              <a:rPr lang="en-US" sz="1800" dirty="0" smtClean="0"/>
              <a:t> in 3 John, but is one who loves the brethren and seeks peace between man and God, as well as within the church.</a:t>
            </a:r>
          </a:p>
          <a:p>
            <a:pPr eaLnBrk="1" hangingPunct="1">
              <a:spcBef>
                <a:spcPct val="0"/>
              </a:spcBef>
              <a:defRPr/>
            </a:pPr>
            <a:endParaRPr lang="en-US" sz="1800" dirty="0" smtClean="0"/>
          </a:p>
          <a:p>
            <a:pPr eaLnBrk="1" hangingPunct="1">
              <a:defRPr/>
            </a:pPr>
            <a:r>
              <a:rPr lang="en-US" sz="1800" dirty="0" smtClean="0"/>
              <a:t>NOT NOVICE:  </a:t>
            </a:r>
          </a:p>
          <a:p>
            <a:pPr eaLnBrk="1" hangingPunct="1">
              <a:defRPr/>
            </a:pPr>
            <a:r>
              <a:rPr lang="en-US" sz="1800" dirty="0" smtClean="0"/>
              <a:t>Age alone is not sufficient.  Although the older typically are more spiritually mature, more level headed and wise, it is certainly not always the case.</a:t>
            </a:r>
          </a:p>
          <a:p>
            <a:pPr eaLnBrk="1" hangingPunct="1">
              <a:defRPr/>
            </a:pPr>
            <a:r>
              <a:rPr lang="en-US" sz="1800" dirty="0" smtClean="0"/>
              <a:t>Experience alone is no </a:t>
            </a:r>
            <a:r>
              <a:rPr lang="en-US" sz="1800" dirty="0" err="1" smtClean="0"/>
              <a:t>subsitute</a:t>
            </a:r>
            <a:r>
              <a:rPr lang="en-US" sz="1800" dirty="0" smtClean="0"/>
              <a:t>.  Just because a man is successful in business or in leading civic groups, does not mean he is prepared to keep watch over the souls of a local church.  Also, just because he has filled a pew for many years is not enough.</a:t>
            </a:r>
          </a:p>
          <a:p>
            <a:pPr eaLnBrk="1" hangingPunct="1">
              <a:defRPr/>
            </a:pPr>
            <a:r>
              <a:rPr lang="en-US" sz="1800" dirty="0" smtClean="0"/>
              <a:t>Knowledge:  I’ve met some really smart Christians.  Men and women whose intellectual capacity is impressive and admirable, but TRUE WISDOM, the application of that knowledge only comes with maturity - and being born with a High I.Q. is not enough.</a:t>
            </a:r>
          </a:p>
          <a:p>
            <a:pPr eaLnBrk="1" hangingPunct="1">
              <a:defRPr/>
            </a:pPr>
            <a:endParaRPr lang="en-US" sz="1800" dirty="0" smtClean="0"/>
          </a:p>
          <a:p>
            <a:pPr eaLnBrk="1" hangingPunct="1">
              <a:defRPr/>
            </a:pPr>
            <a:r>
              <a:rPr lang="en-US" sz="1800" u="sng" dirty="0" smtClean="0"/>
              <a:t>God is telling us to look for someone who is well-planted.  Their love, wisdom, and faith are mature - and that is a man who will stay well-grounded when the temptations of pride come knocking at his door.</a:t>
            </a:r>
          </a:p>
          <a:p>
            <a:pPr eaLnBrk="1" hangingPunct="1">
              <a:spcBef>
                <a:spcPct val="0"/>
              </a:spcBef>
            </a:pPr>
            <a:endParaRPr lang="en-US" sz="1800" dirty="0" smtClean="0">
              <a:ea typeface="ＭＳ Ｐゴシック" pitchFamily="8" charset="-128"/>
              <a:cs typeface="ＭＳ Ｐゴシック" pitchFamily="8" charset="-128"/>
            </a:endParaRPr>
          </a:p>
          <a:p>
            <a:pPr eaLnBrk="1" hangingPunct="1">
              <a:spcBef>
                <a:spcPct val="0"/>
              </a:spcBef>
              <a:defRPr/>
            </a:pPr>
            <a:endParaRPr lang="en-US" sz="1800"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00E033-FFAC-6E47-ABBB-CADE04E8EB98}" type="slidenum">
              <a:rPr lang="en-US" smtClean="0">
                <a:ea typeface="ＭＳ Ｐゴシック" charset="-128"/>
                <a:cs typeface="ＭＳ Ｐゴシック" charset="-128"/>
              </a:rPr>
              <a:pPr fontAlgn="base">
                <a:spcBef>
                  <a:spcPct val="0"/>
                </a:spcBef>
                <a:spcAft>
                  <a:spcPct val="0"/>
                </a:spcAft>
                <a:defRPr/>
              </a:pPr>
              <a:t>4</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sz="1200" dirty="0" smtClean="0">
              <a:ea typeface="ＭＳ Ｐゴシック" pitchFamily="8" charset="-128"/>
              <a:cs typeface="ＭＳ Ｐゴシック" pitchFamily="8" charset="-128"/>
            </a:endParaRPr>
          </a:p>
          <a:p>
            <a:pPr eaLnBrk="1" hangingPunct="1">
              <a:spcBef>
                <a:spcPct val="0"/>
              </a:spcBef>
            </a:pPr>
            <a:r>
              <a:rPr lang="en-US" sz="1200" b="1" dirty="0" smtClean="0">
                <a:ea typeface="ＭＳ Ｐゴシック" pitchFamily="8" charset="-128"/>
                <a:cs typeface="ＭＳ Ｐゴシック" pitchFamily="8" charset="-128"/>
              </a:rPr>
              <a:t>CHILDREN:  </a:t>
            </a:r>
            <a:r>
              <a:rPr lang="en-US" sz="1200" dirty="0" smtClean="0">
                <a:ea typeface="ＭＳ Ｐゴシック" pitchFamily="8" charset="-128"/>
                <a:cs typeface="ＭＳ Ｐゴシック" pitchFamily="8" charset="-128"/>
              </a:rPr>
              <a:t>Keeping Children – He is involved in his kids lives. Not just his awesome wife.  He is a man whose children respect him. He can direct his children with DIGNITY – not just bribing them into everything.</a:t>
            </a:r>
            <a:r>
              <a:rPr lang="en-US" sz="1200" baseline="0" dirty="0" smtClean="0">
                <a:ea typeface="ＭＳ Ｐゴシック" pitchFamily="8" charset="-128"/>
                <a:cs typeface="ＭＳ Ｐゴシック" pitchFamily="8" charset="-128"/>
              </a:rPr>
              <a:t>   </a:t>
            </a:r>
            <a:r>
              <a:rPr lang="en-US" sz="1200" dirty="0" smtClean="0">
                <a:ea typeface="ＭＳ Ｐゴシック" pitchFamily="8" charset="-128"/>
                <a:cs typeface="ＭＳ Ｐゴシック" pitchFamily="8" charset="-128"/>
              </a:rPr>
              <a:t>Keeping Children Under Control – Active Involvement.  Once a parent – always a parent.  This man is involved with his kids who may still be in the home, and while he certainly understands the idea of “leave and cleave” he is involved in appropriate ways </a:t>
            </a:r>
          </a:p>
          <a:p>
            <a:pPr eaLnBrk="1" hangingPunct="1">
              <a:spcBef>
                <a:spcPct val="0"/>
              </a:spcBef>
            </a:pPr>
            <a:endParaRPr lang="en-US" sz="1200" dirty="0" smtClean="0">
              <a:ea typeface="ＭＳ Ｐゴシック" pitchFamily="8" charset="-128"/>
              <a:cs typeface="ＭＳ Ｐゴシック" pitchFamily="8" charset="-128"/>
            </a:endParaRPr>
          </a:p>
          <a:p>
            <a:pPr eaLnBrk="1" hangingPunct="1">
              <a:spcBef>
                <a:spcPct val="0"/>
              </a:spcBef>
            </a:pPr>
            <a:r>
              <a:rPr lang="en-US" sz="1200" b="1" dirty="0" smtClean="0">
                <a:ea typeface="ＭＳ Ｐゴシック" pitchFamily="8" charset="-128"/>
                <a:cs typeface="ＭＳ Ｐゴシック" pitchFamily="8" charset="-128"/>
              </a:rPr>
              <a:t>Good Testimony:</a:t>
            </a:r>
            <a:r>
              <a:rPr lang="en-US" sz="1200" dirty="0" smtClean="0">
                <a:ea typeface="ＭＳ Ｐゴシック" pitchFamily="8" charset="-128"/>
                <a:cs typeface="ＭＳ Ｐゴシック" pitchFamily="8" charset="-128"/>
              </a:rPr>
              <a:t> Avoid criticisms from the community.  And avoid the snares – the </a:t>
            </a:r>
            <a:r>
              <a:rPr lang="en-US" sz="1200" dirty="0" err="1" smtClean="0">
                <a:ea typeface="ＭＳ Ｐゴシック" pitchFamily="8" charset="-128"/>
                <a:cs typeface="ＭＳ Ｐゴシック" pitchFamily="8" charset="-128"/>
              </a:rPr>
              <a:t>tempatations</a:t>
            </a:r>
            <a:r>
              <a:rPr lang="en-US" sz="1200" dirty="0" smtClean="0">
                <a:ea typeface="ＭＳ Ｐゴシック" pitchFamily="8" charset="-128"/>
                <a:cs typeface="ＭＳ Ｐゴシック" pitchFamily="8" charset="-128"/>
              </a:rPr>
              <a:t> to abuse the position that Satan may hurl, and avoid the </a:t>
            </a:r>
            <a:r>
              <a:rPr lang="en-US" sz="1200" dirty="0" err="1" smtClean="0">
                <a:ea typeface="ＭＳ Ｐゴシック" pitchFamily="8" charset="-128"/>
                <a:cs typeface="ＭＳ Ｐゴシック" pitchFamily="8" charset="-128"/>
              </a:rPr>
              <a:t>tempations</a:t>
            </a:r>
            <a:r>
              <a:rPr lang="en-US" sz="1200" dirty="0" smtClean="0">
                <a:ea typeface="ＭＳ Ｐゴシック" pitchFamily="8" charset="-128"/>
                <a:cs typeface="ＭＳ Ｐゴシック" pitchFamily="8" charset="-128"/>
              </a:rPr>
              <a:t> to pride and haughtiness Satan might hurl.</a:t>
            </a:r>
          </a:p>
          <a:p>
            <a:pPr eaLnBrk="1" hangingPunct="1">
              <a:spcBef>
                <a:spcPct val="0"/>
              </a:spcBef>
            </a:pPr>
            <a:endParaRPr lang="en-US" sz="1200" dirty="0" smtClean="0">
              <a:ea typeface="ＭＳ Ｐゴシック" pitchFamily="8" charset="-128"/>
              <a:cs typeface="ＭＳ Ｐゴシック" pitchFamily="8" charset="-128"/>
            </a:endParaRPr>
          </a:p>
          <a:p>
            <a:pPr eaLnBrk="1" hangingPunct="1">
              <a:spcBef>
                <a:spcPct val="0"/>
              </a:spcBef>
            </a:pPr>
            <a:r>
              <a:rPr lang="en-US" sz="1200" dirty="0" smtClean="0">
                <a:ea typeface="ＭＳ Ｐゴシック" pitchFamily="8" charset="-128"/>
                <a:cs typeface="ＭＳ Ｐゴシック" pitchFamily="8" charset="-128"/>
              </a:rPr>
              <a:t>Our other side.  This is not just a matter of whether or not someone is a </a:t>
            </a:r>
            <a:r>
              <a:rPr lang="en-US" sz="1200" dirty="0" err="1" smtClean="0">
                <a:ea typeface="ＭＳ Ｐゴシック" pitchFamily="8" charset="-128"/>
                <a:cs typeface="ＭＳ Ｐゴシック" pitchFamily="8" charset="-128"/>
              </a:rPr>
              <a:t>hypocrit</a:t>
            </a:r>
            <a:r>
              <a:rPr lang="en-US" sz="1200" dirty="0" smtClean="0">
                <a:ea typeface="ＭＳ Ｐゴシック" pitchFamily="8" charset="-128"/>
                <a:cs typeface="ＭＳ Ｐゴシック" pitchFamily="8" charset="-128"/>
              </a:rPr>
              <a:t>.  This is a matter of what a person is like, when they aren’t all dressed up and on their best behavior.  The sad truth is that members of the church don’t know one another as well as they should, because our time spent together is often very one-dimensional.   When you see someone in their workplace, on their vacation, in their neighborhood or out at a ball-park then you have a much more well-rounded picture of that person’s character.</a:t>
            </a:r>
          </a:p>
          <a:p>
            <a:endParaRPr lang="en-US" dirty="0"/>
          </a:p>
        </p:txBody>
      </p:sp>
      <p:sp>
        <p:nvSpPr>
          <p:cNvPr id="4" name="Slide Number Placeholder 3"/>
          <p:cNvSpPr>
            <a:spLocks noGrp="1"/>
          </p:cNvSpPr>
          <p:nvPr>
            <p:ph type="sldNum" sz="quarter" idx="10"/>
          </p:nvPr>
        </p:nvSpPr>
        <p:spPr/>
        <p:txBody>
          <a:bodyPr/>
          <a:lstStyle/>
          <a:p>
            <a:fld id="{6454263E-F170-E74B-9566-444AF2ACFE3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a:t>
            </a:r>
            <a:r>
              <a:rPr lang="en-US" baseline="0" dirty="0" smtClean="0"/>
              <a:t> is the ULTIMATE Shepherd…</a:t>
            </a:r>
            <a:endParaRPr lang="en-US" dirty="0"/>
          </a:p>
        </p:txBody>
      </p:sp>
      <p:sp>
        <p:nvSpPr>
          <p:cNvPr id="4" name="Slide Number Placeholder 3"/>
          <p:cNvSpPr>
            <a:spLocks noGrp="1"/>
          </p:cNvSpPr>
          <p:nvPr>
            <p:ph type="sldNum" sz="quarter" idx="10"/>
          </p:nvPr>
        </p:nvSpPr>
        <p:spPr/>
        <p:txBody>
          <a:bodyPr/>
          <a:lstStyle/>
          <a:p>
            <a:fld id="{6454263E-F170-E74B-9566-444AF2ACFE3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9/9/16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hepherds-16x10.jpg"/>
          <p:cNvPicPr>
            <a:picLocks noChangeAspect="1"/>
          </p:cNvPicPr>
          <p:nvPr/>
        </p:nvPicPr>
        <p:blipFill>
          <a:blip r:embed="rId3"/>
          <a:stretch>
            <a:fillRect/>
          </a:stretch>
        </p:blipFill>
        <p:spPr>
          <a:xfrm>
            <a:off x="0" y="0"/>
            <a:ext cx="9137650" cy="5711825"/>
          </a:xfrm>
          <a:prstGeom prst="rect">
            <a:avLst/>
          </a:prstGeom>
        </p:spPr>
      </p:pic>
      <p:sp>
        <p:nvSpPr>
          <p:cNvPr id="2" name="Title 1"/>
          <p:cNvSpPr>
            <a:spLocks noGrp="1"/>
          </p:cNvSpPr>
          <p:nvPr>
            <p:ph type="ctrTitle"/>
          </p:nvPr>
        </p:nvSpPr>
        <p:spPr>
          <a:xfrm>
            <a:off x="2171412" y="1478337"/>
            <a:ext cx="6286787" cy="2193395"/>
          </a:xfrm>
        </p:spPr>
        <p:txBody>
          <a:bodyPr>
            <a:noAutofit/>
          </a:bodyPr>
          <a:lstStyle/>
          <a:p>
            <a:r>
              <a:rPr lang="en-US" sz="8000" dirty="0" smtClean="0">
                <a:solidFill>
                  <a:srgbClr val="FFDAAE"/>
                </a:solidFill>
                <a:latin typeface="Times New Roman"/>
                <a:cs typeface="Times New Roman"/>
              </a:rPr>
              <a:t>3 Profiles </a:t>
            </a:r>
            <a:r>
              <a:rPr lang="en-US" sz="7000" i="1" dirty="0" smtClean="0">
                <a:solidFill>
                  <a:srgbClr val="FFDAAE"/>
                </a:solidFill>
                <a:latin typeface="Times New Roman"/>
                <a:cs typeface="Times New Roman"/>
              </a:rPr>
              <a:t>of</a:t>
            </a:r>
            <a:r>
              <a:rPr lang="en-US" sz="8000" dirty="0" smtClean="0">
                <a:solidFill>
                  <a:srgbClr val="FFDAAE"/>
                </a:solidFill>
                <a:latin typeface="Times New Roman"/>
                <a:cs typeface="Times New Roman"/>
              </a:rPr>
              <a:t> </a:t>
            </a:r>
            <a:r>
              <a:rPr lang="en-US" sz="9000" dirty="0" smtClean="0">
                <a:solidFill>
                  <a:srgbClr val="FFDAAE"/>
                </a:solidFill>
                <a:latin typeface="Times New Roman"/>
                <a:cs typeface="Times New Roman"/>
              </a:rPr>
              <a:t/>
            </a:r>
            <a:br>
              <a:rPr lang="en-US" sz="9000" dirty="0" smtClean="0">
                <a:solidFill>
                  <a:srgbClr val="FFDAAE"/>
                </a:solidFill>
                <a:latin typeface="Times New Roman"/>
                <a:cs typeface="Times New Roman"/>
              </a:rPr>
            </a:br>
            <a:r>
              <a:rPr lang="en-US" sz="8800" dirty="0" smtClean="0">
                <a:solidFill>
                  <a:srgbClr val="FFDAAE"/>
                </a:solidFill>
                <a:latin typeface="Times New Roman"/>
                <a:cs typeface="Times New Roman"/>
              </a:rPr>
              <a:t>Shepherds</a:t>
            </a:r>
            <a:endParaRPr lang="en-US" sz="8800" dirty="0">
              <a:solidFill>
                <a:srgbClr val="FFDAAE"/>
              </a:solidFill>
              <a:latin typeface="Times New Roman"/>
              <a:cs typeface="Times New Roman"/>
            </a:endParaRPr>
          </a:p>
        </p:txBody>
      </p:sp>
      <p:sp>
        <p:nvSpPr>
          <p:cNvPr id="3" name="Subtitle 2"/>
          <p:cNvSpPr>
            <a:spLocks noGrp="1"/>
          </p:cNvSpPr>
          <p:nvPr>
            <p:ph type="subTitle" idx="1"/>
          </p:nvPr>
        </p:nvSpPr>
        <p:spPr>
          <a:xfrm>
            <a:off x="2847417" y="3968750"/>
            <a:ext cx="4783251" cy="1460500"/>
          </a:xfrm>
        </p:spPr>
        <p:txBody>
          <a:bodyPr>
            <a:normAutofit/>
          </a:bodyPr>
          <a:lstStyle/>
          <a:p>
            <a:r>
              <a:rPr lang="en-US" sz="2800" dirty="0" smtClean="0">
                <a:solidFill>
                  <a:srgbClr val="FFDAAE"/>
                </a:solidFill>
              </a:rPr>
              <a:t>1 Timothy 3 &amp; Titus 1</a:t>
            </a:r>
            <a:endParaRPr lang="en-US" sz="2800" dirty="0">
              <a:solidFill>
                <a:srgbClr val="FFDAAE"/>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2115"/>
            <a:ext cx="8229600" cy="952500"/>
          </a:xfrm>
        </p:spPr>
        <p:txBody>
          <a:bodyPr>
            <a:noAutofit/>
          </a:bodyPr>
          <a:lstStyle/>
          <a:p>
            <a:pPr eaLnBrk="1" hangingPunct="1"/>
            <a:r>
              <a:rPr lang="en-US" b="1" dirty="0" smtClean="0">
                <a:ea typeface="ＭＳ Ｐゴシック" pitchFamily="8" charset="-128"/>
                <a:cs typeface="ＭＳ Ｐゴシック" pitchFamily="8" charset="-128"/>
              </a:rPr>
              <a:t>Profile of His Positive Qualities</a:t>
            </a:r>
            <a:endParaRPr lang="en-US" sz="3600" dirty="0" smtClean="0">
              <a:ea typeface="ＭＳ Ｐゴシック" pitchFamily="8" charset="-128"/>
              <a:cs typeface="ＭＳ Ｐゴシック" pitchFamily="8" charset="-128"/>
            </a:endParaRPr>
          </a:p>
        </p:txBody>
      </p:sp>
      <p:sp>
        <p:nvSpPr>
          <p:cNvPr id="22531" name="Content Placeholder 2"/>
          <p:cNvSpPr>
            <a:spLocks noGrp="1"/>
          </p:cNvSpPr>
          <p:nvPr>
            <p:ph idx="1"/>
          </p:nvPr>
        </p:nvSpPr>
        <p:spPr>
          <a:xfrm>
            <a:off x="536133" y="1224615"/>
            <a:ext cx="8069262" cy="3985642"/>
          </a:xfrm>
        </p:spPr>
        <p:txBody>
          <a:bodyPr>
            <a:noAutofit/>
          </a:bodyPr>
          <a:lstStyle/>
          <a:p>
            <a:pPr eaLnBrk="1" hangingPunct="1"/>
            <a:r>
              <a:rPr lang="en-US" sz="3000" b="1" u="sng" dirty="0" smtClean="0">
                <a:ea typeface="ＭＳ Ｐゴシック" pitchFamily="8" charset="-128"/>
                <a:cs typeface="ＭＳ Ｐゴシック" pitchFamily="8" charset="-128"/>
              </a:rPr>
              <a:t>Blameless/Above Reproach: </a:t>
            </a:r>
            <a:r>
              <a:rPr lang="en-US" sz="3000" dirty="0" smtClean="0">
                <a:ea typeface="ＭＳ Ｐゴシック" pitchFamily="8" charset="-128"/>
                <a:cs typeface="ＭＳ Ｐゴシック" pitchFamily="8" charset="-128"/>
              </a:rPr>
              <a:t>no evil charge can be sustained. (Luke 22:31-32)</a:t>
            </a:r>
          </a:p>
          <a:p>
            <a:pPr eaLnBrk="1" hangingPunct="1"/>
            <a:r>
              <a:rPr lang="en-US" sz="3000" b="1" u="sng" dirty="0" smtClean="0">
                <a:ea typeface="ＭＳ Ｐゴシック" pitchFamily="8" charset="-128"/>
                <a:cs typeface="ＭＳ Ｐゴシック" pitchFamily="8" charset="-128"/>
              </a:rPr>
              <a:t>Temperate/Vigilant: </a:t>
            </a:r>
            <a:r>
              <a:rPr lang="en-US" sz="3000" dirty="0" smtClean="0">
                <a:ea typeface="ＭＳ Ｐゴシック" pitchFamily="8" charset="-128"/>
                <a:cs typeface="ＭＳ Ｐゴシック" pitchFamily="8" charset="-128"/>
              </a:rPr>
              <a:t>wisdom, watchful,</a:t>
            </a:r>
            <a:r>
              <a:rPr lang="en-US" sz="3000" dirty="0" smtClean="0">
                <a:ea typeface="ＭＳ Ｐゴシック" pitchFamily="8" charset="-128"/>
                <a:cs typeface="ＭＳ Ｐゴシック" pitchFamily="8" charset="-128"/>
              </a:rPr>
              <a:t> </a:t>
            </a:r>
            <a:br>
              <a:rPr lang="en-US" sz="3000" dirty="0" smtClean="0">
                <a:ea typeface="ＭＳ Ｐゴシック" pitchFamily="8" charset="-128"/>
                <a:cs typeface="ＭＳ Ｐゴシック" pitchFamily="8" charset="-128"/>
              </a:rPr>
            </a:br>
            <a:r>
              <a:rPr lang="en-US" sz="3000" dirty="0" smtClean="0">
                <a:ea typeface="ＭＳ Ｐゴシック" pitchFamily="8" charset="-128"/>
                <a:cs typeface="ＭＳ Ｐゴシック" pitchFamily="8" charset="-128"/>
              </a:rPr>
              <a:t>self</a:t>
            </a:r>
            <a:r>
              <a:rPr lang="en-US" sz="3000" dirty="0" smtClean="0">
                <a:ea typeface="ＭＳ Ｐゴシック" pitchFamily="8" charset="-128"/>
                <a:cs typeface="ＭＳ Ｐゴシック" pitchFamily="8" charset="-128"/>
              </a:rPr>
              <a:t>-control.</a:t>
            </a:r>
          </a:p>
          <a:p>
            <a:r>
              <a:rPr lang="en-US" sz="3000" b="1" u="sng" dirty="0" smtClean="0">
                <a:ea typeface="ＭＳ Ｐゴシック" pitchFamily="8" charset="-128"/>
                <a:cs typeface="ＭＳ Ｐゴシック" pitchFamily="8" charset="-128"/>
              </a:rPr>
              <a:t>Sober-minded/Prudent: </a:t>
            </a:r>
            <a:r>
              <a:rPr lang="en-US" sz="3000" dirty="0" smtClean="0">
                <a:ea typeface="ＭＳ Ｐゴシック" pitchFamily="8" charset="-128"/>
                <a:cs typeface="ＭＳ Ｐゴシック" pitchFamily="8" charset="-128"/>
              </a:rPr>
              <a:t>sound judgment, </a:t>
            </a:r>
            <a:br>
              <a:rPr lang="en-US" sz="3000" dirty="0" smtClean="0">
                <a:ea typeface="ＭＳ Ｐゴシック" pitchFamily="8" charset="-128"/>
                <a:cs typeface="ＭＳ Ｐゴシック" pitchFamily="8" charset="-128"/>
              </a:rPr>
            </a:br>
            <a:r>
              <a:rPr lang="en-US" sz="3000" dirty="0" smtClean="0">
                <a:ea typeface="ＭＳ Ｐゴシック" pitchFamily="8" charset="-128"/>
                <a:cs typeface="ＭＳ Ｐゴシック" pitchFamily="8" charset="-128"/>
              </a:rPr>
              <a:t>un-clouded. (Acts 26:24-25, </a:t>
            </a:r>
            <a:r>
              <a:rPr lang="en-US" sz="3000" dirty="0" err="1" smtClean="0">
                <a:ea typeface="ＭＳ Ｐゴシック" pitchFamily="8" charset="-128"/>
                <a:cs typeface="ＭＳ Ｐゴシック" pitchFamily="8" charset="-128"/>
              </a:rPr>
              <a:t>Prov</a:t>
            </a:r>
            <a:r>
              <a:rPr lang="en-US" sz="3000" dirty="0" smtClean="0">
                <a:ea typeface="ＭＳ Ｐゴシック" pitchFamily="8" charset="-128"/>
                <a:cs typeface="ＭＳ Ｐゴシック" pitchFamily="8" charset="-128"/>
              </a:rPr>
              <a:t> 6:6-8)</a:t>
            </a:r>
          </a:p>
          <a:p>
            <a:r>
              <a:rPr lang="en-US" sz="3000" b="1" u="sng" dirty="0" smtClean="0">
                <a:ea typeface="ＭＳ Ｐゴシック" pitchFamily="8" charset="-128"/>
                <a:cs typeface="ＭＳ Ｐゴシック" pitchFamily="8" charset="-128"/>
              </a:rPr>
              <a:t>Good Behavior/Respectable:</a:t>
            </a:r>
            <a:r>
              <a:rPr lang="en-US" sz="3000" b="1" dirty="0" smtClean="0">
                <a:ea typeface="ＭＳ Ｐゴシック" pitchFamily="8" charset="-128"/>
                <a:cs typeface="ＭＳ Ｐゴシック" pitchFamily="8" charset="-128"/>
              </a:rPr>
              <a:t> </a:t>
            </a:r>
            <a:r>
              <a:rPr lang="en-US" sz="3000" dirty="0" smtClean="0">
                <a:ea typeface="ＭＳ Ｐゴシック" pitchFamily="8" charset="-128"/>
                <a:cs typeface="ＭＳ Ｐゴシック" pitchFamily="8" charset="-128"/>
              </a:rPr>
              <a:t>w</a:t>
            </a:r>
            <a:r>
              <a:rPr lang="en-US" sz="3000" dirty="0" smtClean="0">
                <a:ea typeface="ＭＳ Ｐゴシック" pitchFamily="8" charset="-128"/>
                <a:cs typeface="ＭＳ Ｐゴシック" pitchFamily="8" charset="-128"/>
              </a:rPr>
              <a:t>ell </a:t>
            </a:r>
            <a:r>
              <a:rPr lang="en-US" sz="3000" dirty="0" smtClean="0">
                <a:ea typeface="ＭＳ Ｐゴシック" pitchFamily="8" charset="-128"/>
                <a:cs typeface="ＭＳ Ｐゴシック" pitchFamily="8" charset="-128"/>
              </a:rPr>
              <a:t>a</a:t>
            </a:r>
            <a:r>
              <a:rPr lang="en-US" sz="3000" dirty="0" smtClean="0">
                <a:ea typeface="ＭＳ Ｐゴシック" pitchFamily="8" charset="-128"/>
                <a:cs typeface="ＭＳ Ｐゴシック" pitchFamily="8" charset="-128"/>
              </a:rPr>
              <a:t>rranged </a:t>
            </a:r>
            <a:r>
              <a:rPr lang="en-US" sz="3000" dirty="0" smtClean="0">
                <a:ea typeface="ＭＳ Ｐゴシック" pitchFamily="8" charset="-128"/>
                <a:cs typeface="ＭＳ Ｐゴシック" pitchFamily="8" charset="-128"/>
              </a:rPr>
              <a:t>(appearance, here well arranged life.)</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2115"/>
            <a:ext cx="8229600" cy="952500"/>
          </a:xfrm>
        </p:spPr>
        <p:txBody>
          <a:bodyPr>
            <a:noAutofit/>
          </a:bodyPr>
          <a:lstStyle/>
          <a:p>
            <a:pPr eaLnBrk="1" hangingPunct="1"/>
            <a:r>
              <a:rPr lang="en-US" b="1" dirty="0" smtClean="0">
                <a:ea typeface="ＭＳ Ｐゴシック" pitchFamily="8" charset="-128"/>
                <a:cs typeface="ＭＳ Ｐゴシック" pitchFamily="8" charset="-128"/>
              </a:rPr>
              <a:t>Profile of His Positive Qualities</a:t>
            </a:r>
            <a:endParaRPr lang="en-US" sz="3600" dirty="0" smtClean="0">
              <a:ea typeface="ＭＳ Ｐゴシック" pitchFamily="8" charset="-128"/>
              <a:cs typeface="ＭＳ Ｐゴシック" pitchFamily="8" charset="-128"/>
            </a:endParaRPr>
          </a:p>
        </p:txBody>
      </p:sp>
      <p:sp>
        <p:nvSpPr>
          <p:cNvPr id="22531" name="Content Placeholder 2"/>
          <p:cNvSpPr>
            <a:spLocks noGrp="1"/>
          </p:cNvSpPr>
          <p:nvPr>
            <p:ph idx="1"/>
          </p:nvPr>
        </p:nvSpPr>
        <p:spPr>
          <a:xfrm>
            <a:off x="536133" y="1224615"/>
            <a:ext cx="8069262" cy="3985642"/>
          </a:xfrm>
        </p:spPr>
        <p:txBody>
          <a:bodyPr>
            <a:noAutofit/>
          </a:bodyPr>
          <a:lstStyle/>
          <a:p>
            <a:r>
              <a:rPr lang="en-US" sz="3000" b="1" u="sng" dirty="0" smtClean="0">
                <a:ea typeface="ＭＳ Ｐゴシック" pitchFamily="8" charset="-128"/>
                <a:cs typeface="ＭＳ Ｐゴシック" pitchFamily="8" charset="-128"/>
              </a:rPr>
              <a:t>Hospitable:</a:t>
            </a:r>
            <a:r>
              <a:rPr lang="en-US" sz="3000" b="1" dirty="0" smtClean="0">
                <a:ea typeface="ＭＳ Ｐゴシック" pitchFamily="8" charset="-128"/>
                <a:cs typeface="ＭＳ Ｐゴシック" pitchFamily="8" charset="-128"/>
              </a:rPr>
              <a:t> </a:t>
            </a:r>
            <a:r>
              <a:rPr lang="en-US" sz="3000" dirty="0" smtClean="0">
                <a:ea typeface="ＭＳ Ｐゴシック" pitchFamily="8" charset="-128"/>
                <a:cs typeface="ＭＳ Ｐゴシック" pitchFamily="8" charset="-128"/>
              </a:rPr>
              <a:t>generous, treating </a:t>
            </a:r>
            <a:r>
              <a:rPr lang="en-US" sz="3000" dirty="0" smtClean="0">
                <a:ea typeface="ＭＳ Ｐゴシック" pitchFamily="8" charset="-128"/>
                <a:cs typeface="ＭＳ Ｐゴシック" pitchFamily="8" charset="-128"/>
              </a:rPr>
              <a:t>guests, including strangers, </a:t>
            </a:r>
            <a:r>
              <a:rPr lang="en-US" sz="3000" dirty="0" smtClean="0">
                <a:ea typeface="ＭＳ Ｐゴシック" pitchFamily="8" charset="-128"/>
                <a:cs typeface="ＭＳ Ｐゴシック" pitchFamily="8" charset="-128"/>
              </a:rPr>
              <a:t>with kindness. (Heb. 13:2, 1 Pet 4:9, Acts 28:2)</a:t>
            </a:r>
          </a:p>
          <a:p>
            <a:pPr>
              <a:buFont typeface="Arial" charset="0"/>
              <a:buChar char="•"/>
              <a:defRPr/>
            </a:pPr>
            <a:r>
              <a:rPr lang="en-US" sz="3000" b="1" u="sng" dirty="0" smtClean="0"/>
              <a:t>Lover of</a:t>
            </a:r>
            <a:r>
              <a:rPr lang="en-US" sz="3000" b="1" u="sng" dirty="0" smtClean="0"/>
              <a:t> What </a:t>
            </a:r>
            <a:r>
              <a:rPr lang="en-US" sz="3000" b="1" u="sng" dirty="0" smtClean="0"/>
              <a:t>is</a:t>
            </a:r>
            <a:r>
              <a:rPr lang="en-US" sz="3000" b="1" u="sng" dirty="0" smtClean="0"/>
              <a:t> Good</a:t>
            </a:r>
            <a:r>
              <a:rPr lang="en-US" sz="3000" b="1" u="sng" dirty="0" smtClean="0"/>
              <a:t>: </a:t>
            </a:r>
            <a:r>
              <a:rPr lang="en-US" sz="3000" dirty="0" smtClean="0"/>
              <a:t>promotes virtue.</a:t>
            </a:r>
          </a:p>
          <a:p>
            <a:pPr>
              <a:buFont typeface="Arial" charset="0"/>
              <a:buChar char="•"/>
              <a:defRPr/>
            </a:pPr>
            <a:r>
              <a:rPr lang="en-US" sz="3000" b="1" u="sng" dirty="0" smtClean="0"/>
              <a:t>Just:</a:t>
            </a:r>
            <a:r>
              <a:rPr lang="en-US" sz="3000" b="1" dirty="0" smtClean="0"/>
              <a:t> </a:t>
            </a:r>
            <a:r>
              <a:rPr lang="en-US" sz="3000" dirty="0" smtClean="0"/>
              <a:t>treats </a:t>
            </a:r>
            <a:r>
              <a:rPr lang="en-US" sz="3000" dirty="0" smtClean="0"/>
              <a:t>others with justice </a:t>
            </a:r>
            <a:r>
              <a:rPr lang="en-US" sz="3000" dirty="0" smtClean="0"/>
              <a:t>and judges fairly</a:t>
            </a:r>
            <a:r>
              <a:rPr lang="en-US" sz="3000" dirty="0" smtClean="0"/>
              <a:t>. (Colossians 4:1)</a:t>
            </a:r>
          </a:p>
          <a:p>
            <a:pPr>
              <a:buFont typeface="Arial" charset="0"/>
              <a:buChar char="•"/>
              <a:defRPr/>
            </a:pPr>
            <a:r>
              <a:rPr lang="en-US" sz="3000" b="1" u="sng" dirty="0" smtClean="0"/>
              <a:t>Holy:</a:t>
            </a:r>
            <a:r>
              <a:rPr lang="en-US" sz="3000" b="1" dirty="0" smtClean="0"/>
              <a:t> </a:t>
            </a:r>
            <a:r>
              <a:rPr lang="en-US" sz="3000" dirty="0" smtClean="0"/>
              <a:t>devout towards God.</a:t>
            </a:r>
          </a:p>
          <a:p>
            <a:endParaRPr lang="en-US" sz="3000" dirty="0" smtClean="0">
              <a:ea typeface="ＭＳ Ｐゴシック" pitchFamily="8" charset="-128"/>
              <a:cs typeface="ＭＳ Ｐゴシック" pitchFamily="8" charset="-128"/>
            </a:endParaRPr>
          </a:p>
          <a:p>
            <a:endParaRPr lang="en-US" sz="3000" b="1" u="sng" dirty="0" smtClean="0">
              <a:ea typeface="ＭＳ Ｐゴシック" pitchFamily="8" charset="-128"/>
              <a:cs typeface="ＭＳ Ｐゴシック" pitchFamily="8" charset="-128"/>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1658" y="124364"/>
            <a:ext cx="8726790" cy="952500"/>
          </a:xfrm>
        </p:spPr>
        <p:txBody>
          <a:bodyPr>
            <a:normAutofit fontScale="90000"/>
          </a:bodyPr>
          <a:lstStyle/>
          <a:p>
            <a:r>
              <a:rPr lang="en-US" sz="4200" b="1" dirty="0" smtClean="0">
                <a:ea typeface="ＭＳ Ｐゴシック" pitchFamily="8" charset="-128"/>
                <a:cs typeface="ＭＳ Ｐゴシック" pitchFamily="8" charset="-128"/>
              </a:rPr>
              <a:t>Profile of Negative </a:t>
            </a:r>
            <a:r>
              <a:rPr lang="en-US" sz="4200" b="1" dirty="0" smtClean="0">
                <a:ea typeface="ＭＳ Ｐゴシック" pitchFamily="8" charset="-128"/>
                <a:cs typeface="ＭＳ Ｐゴシック" pitchFamily="8" charset="-128"/>
              </a:rPr>
              <a:t>Qualities</a:t>
            </a:r>
            <a:r>
              <a:rPr lang="en-US" sz="4200" b="1" dirty="0" smtClean="0">
                <a:ea typeface="ＭＳ Ｐゴシック" pitchFamily="8" charset="-128"/>
                <a:cs typeface="ＭＳ Ｐゴシック" pitchFamily="8" charset="-128"/>
              </a:rPr>
              <a:t> </a:t>
            </a:r>
            <a:r>
              <a:rPr lang="en-US" sz="4200" b="1" dirty="0" smtClean="0">
                <a:ea typeface="ＭＳ Ｐゴシック" pitchFamily="8" charset="-128"/>
                <a:cs typeface="ＭＳ Ｐゴシック" pitchFamily="8" charset="-128"/>
              </a:rPr>
              <a:t>He</a:t>
            </a:r>
            <a:r>
              <a:rPr lang="en-US" sz="4200" b="1" dirty="0" smtClean="0">
                <a:ea typeface="ＭＳ Ｐゴシック" pitchFamily="8" charset="-128"/>
                <a:cs typeface="ＭＳ Ｐゴシック" pitchFamily="8" charset="-128"/>
              </a:rPr>
              <a:t> Rejects</a:t>
            </a:r>
            <a:endParaRPr lang="en-US" sz="4200" dirty="0" smtClean="0">
              <a:ea typeface="ＭＳ Ｐゴシック" pitchFamily="8" charset="-128"/>
              <a:cs typeface="ＭＳ Ｐゴシック" pitchFamily="8" charset="-128"/>
            </a:endParaRPr>
          </a:p>
        </p:txBody>
      </p:sp>
      <p:sp>
        <p:nvSpPr>
          <p:cNvPr id="26627" name="Content Placeholder 2"/>
          <p:cNvSpPr>
            <a:spLocks noGrp="1"/>
          </p:cNvSpPr>
          <p:nvPr>
            <p:ph idx="1"/>
          </p:nvPr>
        </p:nvSpPr>
        <p:spPr>
          <a:xfrm>
            <a:off x="535068" y="1059523"/>
            <a:ext cx="8069262" cy="4391574"/>
          </a:xfrm>
        </p:spPr>
        <p:txBody>
          <a:bodyPr>
            <a:noAutofit/>
          </a:bodyPr>
          <a:lstStyle/>
          <a:p>
            <a:pPr eaLnBrk="1" hangingPunct="1">
              <a:buFont typeface="Arial" charset="0"/>
              <a:buChar char="•"/>
              <a:defRPr/>
            </a:pPr>
            <a:r>
              <a:rPr lang="en-US" sz="2800" b="1" u="sng" dirty="0" smtClean="0"/>
              <a:t>Not Given To Wine: </a:t>
            </a:r>
            <a:r>
              <a:rPr lang="en-US" sz="2800" dirty="0" smtClean="0"/>
              <a:t>not a drinker.</a:t>
            </a:r>
          </a:p>
          <a:p>
            <a:pPr>
              <a:buFont typeface="Arial" charset="0"/>
              <a:buChar char="•"/>
              <a:defRPr/>
            </a:pPr>
            <a:r>
              <a:rPr lang="en-US" sz="2800" b="1" u="sng" dirty="0" smtClean="0"/>
              <a:t>Not Violent/Not Quarrelsome:</a:t>
            </a:r>
            <a:r>
              <a:rPr lang="en-US" sz="2800" b="1" dirty="0" smtClean="0"/>
              <a:t> </a:t>
            </a:r>
            <a:r>
              <a:rPr lang="en-US" sz="2800" dirty="0" smtClean="0"/>
              <a:t>not a man who comes to blows; not a fighter.</a:t>
            </a:r>
            <a:r>
              <a:rPr lang="en-US" sz="2800" dirty="0" smtClean="0"/>
              <a:t> </a:t>
            </a:r>
            <a:r>
              <a:rPr lang="en-US" sz="2800" dirty="0" smtClean="0"/>
              <a:t>A</a:t>
            </a:r>
            <a:r>
              <a:rPr lang="en-US" sz="2800" dirty="0" smtClean="0"/>
              <a:t> </a:t>
            </a:r>
            <a:r>
              <a:rPr lang="en-US" sz="2800" dirty="0" smtClean="0"/>
              <a:t>gentle peacemaker.</a:t>
            </a:r>
            <a:endParaRPr lang="en-US" sz="2800" dirty="0" smtClean="0"/>
          </a:p>
          <a:p>
            <a:pPr>
              <a:buFont typeface="Arial" charset="0"/>
              <a:buChar char="•"/>
              <a:defRPr/>
            </a:pPr>
            <a:r>
              <a:rPr lang="en-US" sz="2800" b="1" u="sng" dirty="0" smtClean="0"/>
              <a:t>Not Fond of Sordid </a:t>
            </a:r>
            <a:r>
              <a:rPr lang="en-US" sz="2800" b="1" u="sng" dirty="0" smtClean="0"/>
              <a:t>Gain/</a:t>
            </a:r>
            <a:r>
              <a:rPr lang="en-US" sz="2800" b="1" u="sng" dirty="0" smtClean="0"/>
              <a:t>Free </a:t>
            </a:r>
            <a:r>
              <a:rPr lang="en-US" sz="2800" b="1" u="sng" dirty="0" smtClean="0"/>
              <a:t>from</a:t>
            </a:r>
            <a:r>
              <a:rPr lang="en-US" sz="2800" b="1" u="sng" dirty="0" smtClean="0"/>
              <a:t> Love </a:t>
            </a:r>
            <a:r>
              <a:rPr lang="en-US" sz="2800" b="1" u="sng" dirty="0" smtClean="0"/>
              <a:t>of</a:t>
            </a:r>
            <a:r>
              <a:rPr lang="en-US" sz="2800" b="1" u="sng" dirty="0" smtClean="0"/>
              <a:t> Money:</a:t>
            </a:r>
            <a:r>
              <a:rPr lang="en-US" sz="2800" b="1" dirty="0" smtClean="0"/>
              <a:t> </a:t>
            </a:r>
            <a:r>
              <a:rPr lang="en-US" sz="2800" dirty="0" smtClean="0"/>
              <a:t>neither covetous nor a lover of money.</a:t>
            </a:r>
            <a:r>
              <a:rPr lang="en-US" sz="2800" dirty="0" smtClean="0"/>
              <a:t> Does </a:t>
            </a:r>
            <a:r>
              <a:rPr lang="en-US" sz="2800" dirty="0" smtClean="0"/>
              <a:t>not make money in a sleazy way.</a:t>
            </a:r>
            <a:r>
              <a:rPr lang="en-US" sz="2800" u="sng" dirty="0" smtClean="0">
                <a:ea typeface="ＭＳ Ｐゴシック" pitchFamily="8" charset="-128"/>
                <a:cs typeface="ＭＳ Ｐゴシック" pitchFamily="8" charset="-128"/>
              </a:rPr>
              <a:t> </a:t>
            </a:r>
          </a:p>
          <a:p>
            <a:pPr>
              <a:buFont typeface="Arial" charset="0"/>
              <a:buChar char="•"/>
              <a:defRPr/>
            </a:pPr>
            <a:r>
              <a:rPr lang="en-US" sz="2800" b="1" u="sng" dirty="0" smtClean="0">
                <a:ea typeface="ＭＳ Ｐゴシック" pitchFamily="8" charset="-128"/>
                <a:cs typeface="ＭＳ Ｐゴシック" pitchFamily="8" charset="-128"/>
              </a:rPr>
              <a:t>Not Self-willed:</a:t>
            </a:r>
            <a:r>
              <a:rPr lang="en-US" sz="2800" b="1" dirty="0" smtClean="0">
                <a:ea typeface="ＭＳ Ｐゴシック" pitchFamily="8" charset="-128"/>
                <a:cs typeface="ＭＳ Ｐゴシック" pitchFamily="8" charset="-128"/>
              </a:rPr>
              <a:t> </a:t>
            </a:r>
            <a:r>
              <a:rPr lang="en-US" sz="2800" dirty="0" smtClean="0">
                <a:ea typeface="ＭＳ Ｐゴシック" pitchFamily="8" charset="-128"/>
                <a:cs typeface="ＭＳ Ｐゴシック" pitchFamily="8" charset="-128"/>
              </a:rPr>
              <a:t>not </a:t>
            </a:r>
            <a:r>
              <a:rPr lang="en-US" sz="2800" dirty="0" smtClean="0">
                <a:ea typeface="ＭＳ Ｐゴシック" pitchFamily="8" charset="-128"/>
                <a:cs typeface="ＭＳ Ｐゴシック" pitchFamily="8" charset="-128"/>
              </a:rPr>
              <a:t>stubborn </a:t>
            </a:r>
            <a:r>
              <a:rPr lang="en-US" sz="2800" dirty="0" smtClean="0">
                <a:ea typeface="ＭＳ Ｐゴシック" pitchFamily="8" charset="-128"/>
                <a:cs typeface="ＭＳ Ｐゴシック" pitchFamily="8" charset="-128"/>
              </a:rPr>
              <a:t>or self-pleasing.</a:t>
            </a:r>
            <a:endParaRPr lang="en-US" sz="2800" u="sng" dirty="0" smtClean="0">
              <a:ea typeface="ＭＳ Ｐゴシック" pitchFamily="8" charset="-128"/>
              <a:cs typeface="ＭＳ Ｐゴシック" pitchFamily="8" charset="-128"/>
            </a:endParaRPr>
          </a:p>
          <a:p>
            <a:pPr>
              <a:buFont typeface="Arial" charset="0"/>
              <a:buChar char="•"/>
              <a:defRPr/>
            </a:pPr>
            <a:r>
              <a:rPr lang="en-US" sz="2800" b="1" u="sng" dirty="0" smtClean="0">
                <a:ea typeface="ＭＳ Ｐゴシック" pitchFamily="8" charset="-128"/>
                <a:cs typeface="ＭＳ Ｐゴシック" pitchFamily="8" charset="-128"/>
              </a:rPr>
              <a:t>Not a </a:t>
            </a:r>
            <a:r>
              <a:rPr lang="en-US" sz="2800" b="1" u="sng" dirty="0" smtClean="0">
                <a:ea typeface="ＭＳ Ｐゴシック" pitchFamily="8" charset="-128"/>
                <a:cs typeface="ＭＳ Ｐゴシック" pitchFamily="8" charset="-128"/>
              </a:rPr>
              <a:t>Novice/Not Conceited: </a:t>
            </a:r>
            <a:r>
              <a:rPr lang="en-US" sz="2800" dirty="0" smtClean="0">
                <a:ea typeface="ＭＳ Ｐゴシック" pitchFamily="8" charset="-128"/>
                <a:cs typeface="ＭＳ Ｐゴシック" pitchFamily="8" charset="-128"/>
              </a:rPr>
              <a:t>not a new </a:t>
            </a:r>
            <a:r>
              <a:rPr lang="en-US" sz="2800" dirty="0" smtClean="0">
                <a:ea typeface="ＭＳ Ｐゴシック" pitchFamily="8" charset="-128"/>
                <a:cs typeface="ＭＳ Ｐゴシック" pitchFamily="8" charset="-128"/>
              </a:rPr>
              <a:t>convert.</a:t>
            </a:r>
            <a:r>
              <a:rPr lang="en-US" sz="2800" dirty="0" smtClean="0">
                <a:ea typeface="ＭＳ Ｐゴシック" pitchFamily="8" charset="-128"/>
                <a:cs typeface="ＭＳ Ｐゴシック" pitchFamily="8" charset="-128"/>
              </a:rPr>
              <a:t> P</a:t>
            </a:r>
            <a:r>
              <a:rPr lang="en-US" sz="2800" dirty="0" smtClean="0">
                <a:ea typeface="ＭＳ Ｐゴシック" pitchFamily="8" charset="-128"/>
                <a:cs typeface="ＭＳ Ｐゴシック" pitchFamily="8" charset="-128"/>
              </a:rPr>
              <a:t>rotection from pride </a:t>
            </a:r>
            <a:r>
              <a:rPr lang="en-US" sz="2800" dirty="0" smtClean="0">
                <a:ea typeface="ＭＳ Ｐゴシック" pitchFamily="8" charset="-128"/>
                <a:cs typeface="ＭＳ Ｐゴシック" pitchFamily="8" charset="-128"/>
              </a:rPr>
              <a:t>and condemnation.</a:t>
            </a:r>
            <a:r>
              <a:rPr lang="en-US" sz="2800" b="1" u="sng" dirty="0" smtClean="0"/>
              <a:t/>
            </a:r>
            <a:br>
              <a:rPr lang="en-US" sz="2800" b="1" u="sng" dirty="0" smtClean="0"/>
            </a:br>
            <a:endParaRPr lang="en-US" sz="2800" b="1" dirty="0" smtClean="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Profile of His Relationships</a:t>
            </a:r>
            <a:endParaRPr lang="en-US" b="1" dirty="0"/>
          </a:p>
        </p:txBody>
      </p:sp>
      <p:sp>
        <p:nvSpPr>
          <p:cNvPr id="3" name="Content Placeholder 2"/>
          <p:cNvSpPr>
            <a:spLocks noGrp="1"/>
          </p:cNvSpPr>
          <p:nvPr>
            <p:ph idx="1"/>
          </p:nvPr>
        </p:nvSpPr>
        <p:spPr/>
        <p:txBody>
          <a:bodyPr>
            <a:normAutofit fontScale="92500" lnSpcReduction="10000"/>
          </a:bodyPr>
          <a:lstStyle/>
          <a:p>
            <a:r>
              <a:rPr lang="en-US" b="1" u="sng" dirty="0" smtClean="0"/>
              <a:t>The</a:t>
            </a:r>
            <a:r>
              <a:rPr lang="en-US" b="1" u="sng" dirty="0" smtClean="0"/>
              <a:t> Husband </a:t>
            </a:r>
            <a:r>
              <a:rPr lang="en-US" b="1" u="sng" dirty="0" smtClean="0"/>
              <a:t>of one</a:t>
            </a:r>
            <a:r>
              <a:rPr lang="en-US" b="1" u="sng" dirty="0" smtClean="0"/>
              <a:t> Wife</a:t>
            </a:r>
            <a:r>
              <a:rPr lang="en-US" b="1" u="sng" dirty="0" smtClean="0"/>
              <a:t>:</a:t>
            </a:r>
            <a:r>
              <a:rPr lang="en-US" b="1" dirty="0" smtClean="0"/>
              <a:t> </a:t>
            </a:r>
            <a:r>
              <a:rPr lang="en-US" dirty="0" smtClean="0"/>
              <a:t>a one woman man.</a:t>
            </a:r>
          </a:p>
          <a:p>
            <a:pPr lvl="1"/>
            <a:r>
              <a:rPr lang="en-US" dirty="0" smtClean="0"/>
              <a:t>A wife of dignity, speech, sobriety, and faithfulness.</a:t>
            </a:r>
          </a:p>
          <a:p>
            <a:r>
              <a:rPr lang="en-US" b="1" u="sng" dirty="0" smtClean="0"/>
              <a:t>Manages his own</a:t>
            </a:r>
            <a:r>
              <a:rPr lang="en-US" b="1" u="sng" dirty="0" smtClean="0"/>
              <a:t> Household </a:t>
            </a:r>
            <a:r>
              <a:rPr lang="en-US" b="1" u="sng" dirty="0" smtClean="0"/>
              <a:t>W</a:t>
            </a:r>
            <a:r>
              <a:rPr lang="en-US" b="1" u="sng" dirty="0" smtClean="0"/>
              <a:t>ell</a:t>
            </a:r>
            <a:r>
              <a:rPr lang="en-US" b="1" u="sng" dirty="0" smtClean="0"/>
              <a:t>:</a:t>
            </a:r>
            <a:r>
              <a:rPr lang="en-US" b="1" dirty="0" smtClean="0"/>
              <a:t> </a:t>
            </a:r>
            <a:r>
              <a:rPr lang="en-US" dirty="0" smtClean="0"/>
              <a:t>Sets in place/</a:t>
            </a:r>
            <a:r>
              <a:rPr lang="en-US" b="1" u="sng" dirty="0" smtClean="0"/>
              <a:t>takes care of </a:t>
            </a:r>
            <a:r>
              <a:rPr lang="en-US" dirty="0" smtClean="0"/>
              <a:t>the priorities and people.</a:t>
            </a:r>
          </a:p>
          <a:p>
            <a:r>
              <a:rPr lang="en-US" b="1" u="sng" dirty="0" smtClean="0"/>
              <a:t>Children under</a:t>
            </a:r>
            <a:r>
              <a:rPr lang="en-US" b="1" u="sng" dirty="0" smtClean="0"/>
              <a:t> Control</a:t>
            </a:r>
            <a:r>
              <a:rPr lang="en-US" b="1" u="sng" dirty="0" smtClean="0"/>
              <a:t>: </a:t>
            </a:r>
            <a:r>
              <a:rPr lang="en-US" dirty="0" smtClean="0"/>
              <a:t>leads his children to God and away from sinful, empty living.</a:t>
            </a:r>
          </a:p>
          <a:p>
            <a:r>
              <a:rPr lang="en-US" b="1" u="sng" dirty="0" smtClean="0"/>
              <a:t>Good Testimony Among Those Outside:</a:t>
            </a:r>
            <a:r>
              <a:rPr lang="en-US" b="1" dirty="0" smtClean="0"/>
              <a:t> </a:t>
            </a:r>
            <a:r>
              <a:rPr lang="en-US" dirty="0" smtClean="0"/>
              <a:t>has an upstanding reputation.</a:t>
            </a:r>
          </a:p>
          <a:p>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hepherds-16x10.jpg"/>
          <p:cNvPicPr>
            <a:picLocks noChangeAspect="1"/>
          </p:cNvPicPr>
          <p:nvPr/>
        </p:nvPicPr>
        <p:blipFill>
          <a:blip r:embed="rId3"/>
          <a:stretch>
            <a:fillRect/>
          </a:stretch>
        </p:blipFill>
        <p:spPr>
          <a:xfrm>
            <a:off x="0" y="0"/>
            <a:ext cx="9137650" cy="5711825"/>
          </a:xfrm>
          <a:prstGeom prst="rect">
            <a:avLst/>
          </a:prstGeom>
        </p:spPr>
      </p:pic>
      <p:sp>
        <p:nvSpPr>
          <p:cNvPr id="2" name="Title 1"/>
          <p:cNvSpPr>
            <a:spLocks noGrp="1"/>
          </p:cNvSpPr>
          <p:nvPr>
            <p:ph type="ctrTitle"/>
          </p:nvPr>
        </p:nvSpPr>
        <p:spPr>
          <a:xfrm>
            <a:off x="2171412" y="1478337"/>
            <a:ext cx="6286787" cy="2193395"/>
          </a:xfrm>
        </p:spPr>
        <p:txBody>
          <a:bodyPr>
            <a:noAutofit/>
          </a:bodyPr>
          <a:lstStyle/>
          <a:p>
            <a:r>
              <a:rPr lang="en-US" sz="8000" dirty="0" smtClean="0">
                <a:solidFill>
                  <a:srgbClr val="FFDAAE"/>
                </a:solidFill>
                <a:latin typeface="Times New Roman"/>
                <a:cs typeface="Times New Roman"/>
              </a:rPr>
              <a:t>3 Profiles </a:t>
            </a:r>
            <a:r>
              <a:rPr lang="en-US" sz="7000" i="1" dirty="0" smtClean="0">
                <a:solidFill>
                  <a:srgbClr val="FFDAAE"/>
                </a:solidFill>
                <a:latin typeface="Times New Roman"/>
                <a:cs typeface="Times New Roman"/>
              </a:rPr>
              <a:t>of</a:t>
            </a:r>
            <a:r>
              <a:rPr lang="en-US" sz="8000" dirty="0" smtClean="0">
                <a:solidFill>
                  <a:srgbClr val="FFDAAE"/>
                </a:solidFill>
                <a:latin typeface="Times New Roman"/>
                <a:cs typeface="Times New Roman"/>
              </a:rPr>
              <a:t> </a:t>
            </a:r>
            <a:r>
              <a:rPr lang="en-US" sz="9000" dirty="0" smtClean="0">
                <a:solidFill>
                  <a:srgbClr val="FFDAAE"/>
                </a:solidFill>
                <a:latin typeface="Times New Roman"/>
                <a:cs typeface="Times New Roman"/>
              </a:rPr>
              <a:t/>
            </a:r>
            <a:br>
              <a:rPr lang="en-US" sz="9000" dirty="0" smtClean="0">
                <a:solidFill>
                  <a:srgbClr val="FFDAAE"/>
                </a:solidFill>
                <a:latin typeface="Times New Roman"/>
                <a:cs typeface="Times New Roman"/>
              </a:rPr>
            </a:br>
            <a:r>
              <a:rPr lang="en-US" sz="8800" dirty="0" smtClean="0">
                <a:solidFill>
                  <a:srgbClr val="FFDAAE"/>
                </a:solidFill>
                <a:latin typeface="Times New Roman"/>
                <a:cs typeface="Times New Roman"/>
              </a:rPr>
              <a:t>Shepherds</a:t>
            </a:r>
            <a:endParaRPr lang="en-US" sz="8800" dirty="0">
              <a:solidFill>
                <a:srgbClr val="FFDAAE"/>
              </a:solidFill>
              <a:latin typeface="Times New Roman"/>
              <a:cs typeface="Times New Roman"/>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2646</TotalTime>
  <Words>3678</Words>
  <Application>Microsoft Macintosh PowerPoint</Application>
  <PresentationFormat>On-screen Show (16:10)</PresentationFormat>
  <Paragraphs>161</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Default Theme</vt:lpstr>
      <vt:lpstr>3 Profiles of  Shepherds</vt:lpstr>
      <vt:lpstr>Profile of His Positive Qualities</vt:lpstr>
      <vt:lpstr>Profile of His Positive Qualities</vt:lpstr>
      <vt:lpstr>Profile of Negative Qualities He Rejects</vt:lpstr>
      <vt:lpstr>Profile of His Relationships</vt:lpstr>
      <vt:lpstr>3 Profiles of  Shepherds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Shepherds</dc:title>
  <dc:creator>Phillip Shumake</dc:creator>
  <cp:lastModifiedBy>Phillip Shumake</cp:lastModifiedBy>
  <cp:revision>47</cp:revision>
  <dcterms:created xsi:type="dcterms:W3CDTF">2016-09-09T17:12:26Z</dcterms:created>
  <dcterms:modified xsi:type="dcterms:W3CDTF">2016-09-11T01:52:28Z</dcterms:modified>
</cp:coreProperties>
</file>