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Override PartName="/ppt/notesSlides/notesSlide2.xml" ContentType="application/vnd.openxmlformats-officedocument.presentationml.notesSlide+xml"/>
  <Default Extension="rels" ContentType="application/vnd.openxmlformats-package.relationships+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
  </p:notesMasterIdLst>
  <p:sldIdLst>
    <p:sldId id="256" r:id="rId2"/>
    <p:sldId id="263" r:id="rId3"/>
    <p:sldId id="264" r:id="rId4"/>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DAAE"/>
    <a:srgbClr val="C8458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620"/>
    <p:restoredTop sz="37065" autoAdjust="0"/>
  </p:normalViewPr>
  <p:slideViewPr>
    <p:cSldViewPr snapToGrid="0" snapToObjects="1">
      <p:cViewPr varScale="1">
        <p:scale>
          <a:sx n="49" d="100"/>
          <a:sy n="49" d="100"/>
        </p:scale>
        <p:origin x="-2600" y="-96"/>
      </p:cViewPr>
      <p:guideLst>
        <p:guide orient="horz" pos="1800"/>
        <p:guide pos="2880"/>
      </p:guideLst>
    </p:cSldViewPr>
  </p:slideViewPr>
  <p:notesTextViewPr>
    <p:cViewPr>
      <p:scale>
        <a:sx n="100" d="100"/>
        <a:sy n="100" d="100"/>
      </p:scale>
      <p:origin x="0" y="728"/>
    </p:cViewPr>
  </p:notesTextViewPr>
  <p:notesViewPr>
    <p:cSldViewPr snapToGrid="0" snapToObjects="1">
      <p:cViewPr varScale="1">
        <p:scale>
          <a:sx n="89" d="100"/>
          <a:sy n="89" d="100"/>
        </p:scale>
        <p:origin x="-2880"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87D070-3AC6-B446-9BA4-A5A24C2F18A3}" type="datetimeFigureOut">
              <a:rPr lang="en-US" smtClean="0"/>
              <a:pPr/>
              <a:t>9/24/16</a:t>
            </a:fld>
            <a:endParaRPr lang="en-US"/>
          </a:p>
        </p:txBody>
      </p:sp>
      <p:sp>
        <p:nvSpPr>
          <p:cNvPr id="4" name="Slide Image Placeholder 3"/>
          <p:cNvSpPr>
            <a:spLocks noGrp="1" noRot="1" noChangeAspect="1"/>
          </p:cNvSpPr>
          <p:nvPr>
            <p:ph type="sldImg" idx="2"/>
          </p:nvPr>
        </p:nvSpPr>
        <p:spPr>
          <a:xfrm>
            <a:off x="1193794" y="147924"/>
            <a:ext cx="4513729" cy="2821081"/>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39059" y="3043710"/>
            <a:ext cx="6424705" cy="59359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5916705" y="457200"/>
            <a:ext cx="939707" cy="457200"/>
          </a:xfrm>
          <a:prstGeom prst="rect">
            <a:avLst/>
          </a:prstGeom>
        </p:spPr>
        <p:txBody>
          <a:bodyPr vert="horz" lIns="91440" tIns="45720" rIns="91440" bIns="45720" rtlCol="0" anchor="b"/>
          <a:lstStyle>
            <a:lvl1pPr algn="r">
              <a:defRPr sz="1200"/>
            </a:lvl1pPr>
          </a:lstStyle>
          <a:p>
            <a:fld id="{2A84A3BD-1E5D-F540-8CD6-E455D886B07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7245" y="133654"/>
            <a:ext cx="2801504" cy="1750940"/>
          </a:xfrm>
        </p:spPr>
      </p:sp>
      <p:sp>
        <p:nvSpPr>
          <p:cNvPr id="3" name="Notes Placeholder 2"/>
          <p:cNvSpPr>
            <a:spLocks noGrp="1"/>
          </p:cNvSpPr>
          <p:nvPr>
            <p:ph type="body" idx="1"/>
          </p:nvPr>
        </p:nvSpPr>
        <p:spPr>
          <a:xfrm>
            <a:off x="239059" y="1898865"/>
            <a:ext cx="6424705" cy="7080781"/>
          </a:xfrm>
        </p:spPr>
        <p:txBody>
          <a:bodyPr>
            <a:normAutofit fontScale="92500" lnSpcReduction="20000"/>
          </a:bodyPr>
          <a:lstStyle/>
          <a:p>
            <a:r>
              <a:rPr lang="en-US" dirty="0" smtClean="0"/>
              <a:t>Joshua’s name is synonymous with victory and courage.  God</a:t>
            </a:r>
            <a:r>
              <a:rPr lang="en-US" baseline="0" dirty="0" smtClean="0"/>
              <a:t> selected Joshua to lead His people to astounding victories over Jericho as the walls came crashing down – and throughout the conquest of the Promise Land.  Studying His leadership in the book of Joshua is a joy.</a:t>
            </a:r>
          </a:p>
          <a:p>
            <a:endParaRPr lang="en-US" baseline="0" dirty="0" smtClean="0"/>
          </a:p>
          <a:p>
            <a:r>
              <a:rPr lang="en-US" baseline="0" dirty="0" smtClean="0"/>
              <a:t>But sometimes we forget that Joshua wasn’t always such an effective leader.  In fact, Numbers 13 and 14 remind us of the day Joshua was ignored.  In Numbers 13, Joshua’s faith,  wisdom, and  love for God – were ignored by a  people who knew him well.  In fact, they not only ignore Joshua’s words of faith, but they spend the night weeping in hopelessness and fear.  And even working together with Caleb, they could not convince the people to walk with faith.  Pause and read this with me…</a:t>
            </a:r>
            <a:r>
              <a:rPr lang="en-US" dirty="0" smtClean="0"/>
              <a:t>  </a:t>
            </a:r>
            <a:r>
              <a:rPr lang="en-US" baseline="0" dirty="0" smtClean="0"/>
              <a:t>Let’s read from Numbers 14:6-10.</a:t>
            </a:r>
          </a:p>
          <a:p>
            <a:endParaRPr lang="en-US" baseline="0" dirty="0" smtClean="0"/>
          </a:p>
          <a:p>
            <a:r>
              <a:rPr lang="en-US" baseline="0" dirty="0" smtClean="0"/>
              <a:t>Why do we need to review this?  Because every leader has a story like this.  Every leader has some time, when after they say and do all the right things – others simply choose not to follow their faithful guidance.</a:t>
            </a:r>
          </a:p>
          <a:p>
            <a:endParaRPr lang="en-US" baseline="0" dirty="0" smtClean="0"/>
          </a:p>
          <a:p>
            <a:r>
              <a:rPr lang="en-US" baseline="0" dirty="0" smtClean="0"/>
              <a:t>** Parents totally understand this:  We tell our children a hundred times not to do something – and every now and then, they do it anyway.</a:t>
            </a:r>
          </a:p>
          <a:p>
            <a:r>
              <a:rPr lang="en-US" baseline="0" dirty="0" smtClean="0"/>
              <a:t>** Managers understand this: We emphasize to our team, how critical a deadline is – and the team misses it anyway.</a:t>
            </a:r>
          </a:p>
          <a:p>
            <a:endParaRPr lang="en-US" baseline="0" dirty="0" smtClean="0"/>
          </a:p>
          <a:p>
            <a:r>
              <a:rPr lang="en-US" baseline="0" dirty="0" smtClean="0"/>
              <a:t>We all have moments where we have TRIED TO LEAD WELL…we may have even said the TOTALLY RIGHT THINGS…but for reasons beyond our control – a child rebelled or co-worker failed or a saint refused to listen.  What I hope you’ll keep in mind today is that this is true of Christian Shepherds as well…no human leader has a flawless track record.  </a:t>
            </a:r>
          </a:p>
          <a:p>
            <a:endParaRPr lang="en-US" baseline="0" dirty="0" smtClean="0"/>
          </a:p>
          <a:p>
            <a:r>
              <a:rPr lang="en-US" baseline="0" dirty="0" smtClean="0"/>
              <a:t>Not Joshua, Not Moses, Not David, Not Peter.  But all of these men are Incredible Leaders of God’s people.  Because all of these people keep coming back to God.  They keep growing and they become increasingly more effective and thereby a greater blessing to those around them.</a:t>
            </a:r>
          </a:p>
          <a:p>
            <a:endParaRPr lang="en-US" baseline="0" dirty="0" smtClean="0"/>
          </a:p>
          <a:p>
            <a:r>
              <a:rPr lang="en-US" baseline="0" dirty="0" smtClean="0"/>
              <a:t>Today, I want to share with you 5 Essential Qualities that help us Lead Like Joshua.  5 Essentials that if we commit </a:t>
            </a:r>
            <a:r>
              <a:rPr lang="en-US" baseline="0" dirty="0" err="1" smtClean="0"/>
              <a:t>ourself</a:t>
            </a:r>
            <a:r>
              <a:rPr lang="en-US" baseline="0" dirty="0" smtClean="0"/>
              <a:t> to, then like Joshua we can grow in our ability to lead people towards victory. </a:t>
            </a:r>
          </a:p>
          <a:p>
            <a:endParaRPr lang="en-US" baseline="0" dirty="0" smtClean="0"/>
          </a:p>
          <a:p>
            <a:pPr lvl="0"/>
            <a:r>
              <a:rPr lang="en-US" b="1" dirty="0" smtClean="0">
                <a:latin typeface="Rockwell" pitchFamily="8" charset="0"/>
              </a:rPr>
              <a:t>1. CHARACTER:   To endure as a leader, we must have character.</a:t>
            </a:r>
          </a:p>
          <a:p>
            <a:pPr lvl="0"/>
            <a:r>
              <a:rPr lang="en-US" b="1" dirty="0" smtClean="0">
                <a:latin typeface="Rockwell" pitchFamily="8" charset="0"/>
              </a:rPr>
              <a:t>	Joshua</a:t>
            </a:r>
            <a:r>
              <a:rPr lang="en-US" b="1" baseline="0" dirty="0" smtClean="0">
                <a:latin typeface="Rockwell" pitchFamily="8" charset="0"/>
              </a:rPr>
              <a:t> 1:6-9</a:t>
            </a:r>
          </a:p>
          <a:p>
            <a:pPr lvl="0"/>
            <a:endParaRPr lang="en-US" baseline="0" dirty="0" smtClean="0">
              <a:latin typeface="Rockwell" pitchFamily="8" charset="0"/>
            </a:endParaRPr>
          </a:p>
          <a:p>
            <a:pPr lvl="0"/>
            <a:r>
              <a:rPr lang="en-US" baseline="0" dirty="0" smtClean="0">
                <a:latin typeface="Rockwell" pitchFamily="8" charset="0"/>
              </a:rPr>
              <a:t>You may have heard the saying “Character is what makes a leader worth following.”  And I couldn’t agree more. </a:t>
            </a:r>
            <a:r>
              <a:rPr lang="en-US" dirty="0" smtClean="0">
                <a:latin typeface="Rockwell" pitchFamily="8" charset="0"/>
                <a:ea typeface="ＭＳ Ｐゴシック" pitchFamily="8" charset="-128"/>
              </a:rPr>
              <a:t>When people see that you will not compromise God’s word or your </a:t>
            </a:r>
            <a:br>
              <a:rPr lang="en-US" dirty="0" smtClean="0">
                <a:latin typeface="Rockwell" pitchFamily="8" charset="0"/>
                <a:ea typeface="ＭＳ Ｐゴシック" pitchFamily="8" charset="-128"/>
              </a:rPr>
            </a:br>
            <a:r>
              <a:rPr lang="en-US" dirty="0" smtClean="0">
                <a:latin typeface="Rockwell" pitchFamily="8" charset="0"/>
                <a:ea typeface="ＭＳ Ｐゴシック" pitchFamily="8" charset="-128"/>
              </a:rPr>
              <a:t>God-given duties to family, you will have moral authority in their eyes.</a:t>
            </a:r>
          </a:p>
          <a:p>
            <a:pPr lvl="0"/>
            <a:endParaRPr lang="en-US" dirty="0" smtClean="0">
              <a:latin typeface="Rockwell" pitchFamily="8" charset="0"/>
              <a:ea typeface="ＭＳ Ｐゴシック" pitchFamily="8" charset="-128"/>
            </a:endParaRPr>
          </a:p>
          <a:p>
            <a:pPr lvl="0"/>
            <a:r>
              <a:rPr lang="en-US" dirty="0" smtClean="0">
                <a:latin typeface="Rockwell" pitchFamily="8" charset="0"/>
                <a:ea typeface="ＭＳ Ｐゴシック" pitchFamily="8" charset="-128"/>
              </a:rPr>
              <a:t>We need to exemplify the CHARACTER we</a:t>
            </a:r>
            <a:r>
              <a:rPr lang="en-US" baseline="0" dirty="0" smtClean="0">
                <a:latin typeface="Rockwell" pitchFamily="8" charset="0"/>
                <a:ea typeface="ＭＳ Ｐゴシック" pitchFamily="8" charset="-128"/>
              </a:rPr>
              <a:t> hope others will imitate.  That’s exactly what Paul commanded Timothy in 1 Tim. 4:12.</a:t>
            </a:r>
            <a:endParaRPr lang="en-US" dirty="0" smtClean="0">
              <a:latin typeface="Rockwell" pitchFamily="8" charset="0"/>
              <a:ea typeface="ＭＳ Ｐゴシック" pitchFamily="8" charset="-128"/>
            </a:endParaRPr>
          </a:p>
          <a:p>
            <a:pPr lvl="0"/>
            <a:endParaRPr lang="en-US" dirty="0" smtClean="0">
              <a:latin typeface="Rockwell" pitchFamily="8" charset="0"/>
              <a:ea typeface="ＭＳ Ｐゴシック" pitchFamily="8" charset="-128"/>
            </a:endParaRPr>
          </a:p>
          <a:p>
            <a:pPr lvl="0"/>
            <a:r>
              <a:rPr lang="en-US" dirty="0" smtClean="0">
                <a:latin typeface="Rockwell" pitchFamily="8" charset="0"/>
                <a:ea typeface="ＭＳ Ｐゴシック" pitchFamily="8" charset="-128"/>
              </a:rPr>
              <a:t>How</a:t>
            </a:r>
            <a:r>
              <a:rPr lang="en-US" baseline="0" dirty="0" smtClean="0">
                <a:latin typeface="Rockwell" pitchFamily="8" charset="0"/>
                <a:ea typeface="ＭＳ Ｐゴシック" pitchFamily="8" charset="-128"/>
              </a:rPr>
              <a:t> do we do this?  It comes down to the decision to TRUST IN our INVISIBLE GOD.  In Numbers 13:28…the 10 spies who failed God and failed the people – fall into the trap of trusting what they SEE before them MORE than the GOD who Sees Everything.  In 14:8  Caleb and Joshua are still TRUSTING in the invisible PROMISES of God.  Because the promises of God are more sure, more certain, more reliable than anything we can see on our own.</a:t>
            </a:r>
          </a:p>
          <a:p>
            <a:pPr lvl="0"/>
            <a:endParaRPr lang="en-US" baseline="0" dirty="0" smtClean="0">
              <a:latin typeface="Rockwell" pitchFamily="8" charset="0"/>
              <a:ea typeface="ＭＳ Ｐゴシック" pitchFamily="8" charset="-128"/>
            </a:endParaRPr>
          </a:p>
          <a:p>
            <a:pPr lvl="0"/>
            <a:r>
              <a:rPr lang="en-US" baseline="0" dirty="0" smtClean="0">
                <a:latin typeface="Rockwell" pitchFamily="8" charset="0"/>
                <a:ea typeface="ＭＳ Ｐゴシック" pitchFamily="8" charset="-128"/>
              </a:rPr>
              <a:t>So if we want to be a leader worth following, if we want to lead like Joshua, it begins with our CHARACTER.</a:t>
            </a:r>
            <a:endParaRPr lang="en-US" dirty="0" smtClean="0">
              <a:latin typeface="Rockwell" pitchFamily="8" charset="0"/>
              <a:ea typeface="ＭＳ Ｐゴシック" pitchFamily="8" charset="-128"/>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A84A3BD-1E5D-F540-8CD6-E455D886B07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xfrm>
            <a:off x="1693207" y="42813"/>
            <a:ext cx="3690640" cy="2306650"/>
          </a:xfrm>
          <a:noFill/>
          <a:ln>
            <a:solidFill>
              <a:srgbClr val="000000"/>
            </a:solidFill>
            <a:miter lim="800000"/>
            <a:headEnd/>
            <a:tailEnd/>
          </a:ln>
        </p:spPr>
      </p:sp>
      <p:sp>
        <p:nvSpPr>
          <p:cNvPr id="17411" name="Notes Placeholder 2"/>
          <p:cNvSpPr>
            <a:spLocks noGrp="1"/>
          </p:cNvSpPr>
          <p:nvPr>
            <p:ph type="body" idx="1"/>
          </p:nvPr>
        </p:nvSpPr>
        <p:spPr bwMode="auto">
          <a:xfrm>
            <a:off x="239059" y="2349463"/>
            <a:ext cx="6424705" cy="6630183"/>
          </a:xfrm>
          <a:noFill/>
        </p:spPr>
        <p:txBody>
          <a:bodyPr wrap="square" numCol="1" anchor="t" anchorCtr="0" compatLnSpc="1">
            <a:prstTxWarp prst="textNoShape">
              <a:avLst/>
            </a:prstTxWarp>
            <a:normAutofit fontScale="92500"/>
          </a:bodyPr>
          <a:lstStyle/>
          <a:p>
            <a:r>
              <a:rPr lang="en-US" b="1" dirty="0" smtClean="0">
                <a:latin typeface="Rockwell" pitchFamily="8" charset="0"/>
                <a:ea typeface="ＭＳ Ｐゴシック" pitchFamily="8" charset="-128"/>
                <a:cs typeface="ＭＳ Ｐゴシック" pitchFamily="8" charset="-128"/>
              </a:rPr>
              <a:t>2. To expand our leadership effectiveness, we must have Godly </a:t>
            </a:r>
            <a:r>
              <a:rPr lang="en-US" b="1" smtClean="0">
                <a:latin typeface="Rockwell" pitchFamily="8" charset="0"/>
                <a:ea typeface="ＭＳ Ｐゴシック" pitchFamily="8" charset="-128"/>
                <a:cs typeface="ＭＳ Ｐゴシック" pitchFamily="8" charset="-128"/>
              </a:rPr>
              <a:t>coaching.</a:t>
            </a:r>
            <a:endParaRPr lang="en-US" smtClean="0">
              <a:ea typeface="ＭＳ Ｐゴシック" pitchFamily="8" charset="-128"/>
              <a:cs typeface="ＭＳ Ｐゴシック" pitchFamily="8" charset="-128"/>
            </a:endParaRPr>
          </a:p>
          <a:p>
            <a:pPr eaLnBrk="1" hangingPunct="1">
              <a:spcBef>
                <a:spcPct val="0"/>
              </a:spcBef>
            </a:pPr>
            <a:r>
              <a:rPr lang="en-US" dirty="0" smtClean="0">
                <a:ea typeface="ＭＳ Ｐゴシック" pitchFamily="8" charset="-128"/>
                <a:cs typeface="ＭＳ Ｐゴシック" pitchFamily="8" charset="-128"/>
              </a:rPr>
              <a:t>Joshua benefited</a:t>
            </a:r>
            <a:r>
              <a:rPr lang="en-US" baseline="0" dirty="0" smtClean="0">
                <a:ea typeface="ＭＳ Ｐゴシック" pitchFamily="8" charset="-128"/>
                <a:cs typeface="ＭＳ Ｐゴシック" pitchFamily="8" charset="-128"/>
              </a:rPr>
              <a:t> greatly from his training under Moses.  In Exodus 17, 24, 32, and 33 – Joshua is continually found at Moses’ side. 24:13 calls Joshua “his servant.”</a:t>
            </a:r>
          </a:p>
          <a:p>
            <a:pPr eaLnBrk="1" hangingPunct="1">
              <a:spcBef>
                <a:spcPct val="0"/>
              </a:spcBef>
            </a:pPr>
            <a:endParaRPr lang="en-US" baseline="0" dirty="0" smtClean="0">
              <a:ea typeface="ＭＳ Ｐゴシック" pitchFamily="8" charset="-128"/>
              <a:cs typeface="ＭＳ Ｐゴシック" pitchFamily="8" charset="-128"/>
            </a:endParaRPr>
          </a:p>
          <a:p>
            <a:pPr>
              <a:buFont typeface="Arial" charset="0"/>
              <a:buChar char="•"/>
              <a:defRPr/>
            </a:pPr>
            <a:r>
              <a:rPr lang="en-US" baseline="0" dirty="0" smtClean="0">
                <a:ea typeface="ＭＳ Ｐゴシック" pitchFamily="8" charset="-128"/>
                <a:cs typeface="ＭＳ Ｐゴシック" pitchFamily="8" charset="-128"/>
              </a:rPr>
              <a:t>When I say we need coaching – I mean, that we need someone with wisdom that can recommend adjustments to our performance. The classic example comes from gymnastics. It’s so funny that these teenage young women are often coached by older gray haired men who couldn’t do a fraction of the moves they are instructing the young women to perform.  BUT they are still the best coaches in the world – because they can recommend small adjustments – that CREATE A HUGE payoff.   Spiritually, we all need that!  The Proverbs teach us about this need…two examples: </a:t>
            </a:r>
          </a:p>
          <a:p>
            <a:pPr>
              <a:buFont typeface="Arial" charset="0"/>
              <a:buChar char="•"/>
              <a:defRPr/>
            </a:pPr>
            <a:r>
              <a:rPr lang="en-US" dirty="0" smtClean="0"/>
              <a:t>“The way of a fool is right in his own eyes, But a wise man is he who listens to counsel.”</a:t>
            </a:r>
            <a:r>
              <a:rPr lang="en-US" baseline="0" dirty="0" smtClean="0"/>
              <a:t> (</a:t>
            </a:r>
            <a:r>
              <a:rPr lang="en-US" dirty="0" smtClean="0"/>
              <a:t>Proverbs 12:15)</a:t>
            </a:r>
          </a:p>
          <a:p>
            <a:pPr>
              <a:buFont typeface="Arial" charset="0"/>
              <a:buChar char="•"/>
              <a:defRPr/>
            </a:pPr>
            <a:r>
              <a:rPr lang="en-US" dirty="0" smtClean="0"/>
              <a:t>“Without consultation, plans are frustrated, But with many counselors they succeed.”</a:t>
            </a:r>
            <a:r>
              <a:rPr lang="en-US" baseline="0" dirty="0" smtClean="0"/>
              <a:t> (</a:t>
            </a:r>
            <a:r>
              <a:rPr lang="en-US" dirty="0" smtClean="0"/>
              <a:t>Proverbs 15:22)</a:t>
            </a:r>
          </a:p>
          <a:p>
            <a:pPr>
              <a:buFont typeface="Arial" charset="0"/>
              <a:buNone/>
              <a:defRPr/>
            </a:pPr>
            <a:endParaRPr lang="en-US" dirty="0" smtClean="0"/>
          </a:p>
          <a:p>
            <a:pPr>
              <a:buFont typeface="Arial" charset="0"/>
              <a:buNone/>
              <a:defRPr/>
            </a:pPr>
            <a:r>
              <a:rPr lang="en-US" dirty="0" smtClean="0"/>
              <a:t>Sometimes we think – but leaders don’t need this.  Leaders ARE the coaches.  But that’s wrong.  Sometimes leaders need the</a:t>
            </a:r>
            <a:r>
              <a:rPr lang="en-US" baseline="0" dirty="0" smtClean="0"/>
              <a:t> BEST coaching.  IN Joshua 9:14 one of Joshua’s few errors comes because he and the leaders under him all rush ahead, WITHOUT seeking wise counsel.  Read 9:14-15  Truth is, the more we influence others, the more important it is we have Sound, Godly coaches around us.  They are Essential.</a:t>
            </a:r>
            <a:endParaRPr lang="en-US" dirty="0" smtClean="0">
              <a:ea typeface="ＭＳ Ｐゴシック" pitchFamily="8" charset="-128"/>
              <a:cs typeface="ＭＳ Ｐゴシック" pitchFamily="8" charset="-128"/>
            </a:endParaRPr>
          </a:p>
          <a:p>
            <a:pPr eaLnBrk="1" hangingPunct="1">
              <a:spcBef>
                <a:spcPct val="0"/>
              </a:spcBef>
            </a:pPr>
            <a:endParaRPr lang="en-US" dirty="0" smtClean="0">
              <a:ea typeface="ＭＳ Ｐゴシック" pitchFamily="8" charset="-128"/>
              <a:cs typeface="ＭＳ Ｐゴシック" pitchFamily="8" charset="-128"/>
            </a:endParaRPr>
          </a:p>
          <a:p>
            <a:r>
              <a:rPr lang="en-US" b="1" dirty="0" smtClean="0">
                <a:latin typeface="Rockwell" pitchFamily="8" charset="0"/>
                <a:ea typeface="ＭＳ Ｐゴシック" pitchFamily="8" charset="-128"/>
                <a:cs typeface="ＭＳ Ｐゴシック" pitchFamily="8" charset="-128"/>
              </a:rPr>
              <a:t>3. </a:t>
            </a:r>
            <a:r>
              <a:rPr lang="en-US" b="1" dirty="0" smtClean="0">
                <a:latin typeface="Rockwell" pitchFamily="8" charset="0"/>
                <a:ea typeface="ＭＳ Ｐゴシック" pitchFamily="8" charset="-128"/>
                <a:cs typeface="ＭＳ Ｐゴシック" pitchFamily="8" charset="-128"/>
              </a:rPr>
              <a:t>To establish Godly Leadership we must act with courage in the moment it is most needed</a:t>
            </a:r>
            <a:r>
              <a:rPr lang="en-US" b="1" dirty="0" smtClean="0">
                <a:latin typeface="Rockwell" pitchFamily="8" charset="0"/>
                <a:ea typeface="ＭＳ Ｐゴシック" pitchFamily="8" charset="-128"/>
                <a:cs typeface="ＭＳ Ｐゴシック" pitchFamily="8" charset="-128"/>
              </a:rPr>
              <a:t>.  </a:t>
            </a:r>
            <a:r>
              <a:rPr lang="en-US" dirty="0" smtClean="0">
                <a:latin typeface="Rockwell" pitchFamily="8" charset="0"/>
                <a:ea typeface="ＭＳ Ｐゴシック" pitchFamily="8" charset="-128"/>
                <a:cs typeface="ＭＳ Ｐゴシック" pitchFamily="8" charset="-128"/>
              </a:rPr>
              <a:t>Courage has a way of bringing a spotlight on Godly</a:t>
            </a:r>
            <a:r>
              <a:rPr lang="en-US" baseline="0" dirty="0" smtClean="0">
                <a:latin typeface="Rockwell" pitchFamily="8" charset="0"/>
                <a:ea typeface="ＭＳ Ｐゴシック" pitchFamily="8" charset="-128"/>
                <a:cs typeface="ＭＳ Ｐゴシック" pitchFamily="8" charset="-128"/>
              </a:rPr>
              <a:t> leaders.  David is distinguished for his courage to fight Goliath.  Nehemiah is distinguished for his courage to rebuild the walls under intense opposition.  </a:t>
            </a:r>
            <a:r>
              <a:rPr lang="en-US" b="1" u="sng" baseline="0" dirty="0" smtClean="0">
                <a:latin typeface="Rockwell" pitchFamily="8" charset="0"/>
                <a:ea typeface="ＭＳ Ｐゴシック" pitchFamily="8" charset="-128"/>
                <a:cs typeface="ＭＳ Ｐゴシック" pitchFamily="8" charset="-128"/>
              </a:rPr>
              <a:t>Today, God’s church still needs shepherds with courage</a:t>
            </a:r>
            <a:r>
              <a:rPr lang="en-US" baseline="0" dirty="0" smtClean="0">
                <a:latin typeface="Rockwell" pitchFamily="8" charset="0"/>
                <a:ea typeface="ＭＳ Ｐゴシック" pitchFamily="8" charset="-128"/>
                <a:cs typeface="ＭＳ Ｐゴシック" pitchFamily="8" charset="-128"/>
              </a:rPr>
              <a:t>.  Joshua’s courage is one of his most admired qualities.</a:t>
            </a:r>
            <a:endParaRPr lang="en-US" dirty="0" smtClean="0">
              <a:latin typeface="Rockwell" pitchFamily="8" charset="0"/>
              <a:ea typeface="ＭＳ Ｐゴシック" pitchFamily="8" charset="-128"/>
              <a:cs typeface="ＭＳ Ｐゴシック" pitchFamily="8" charset="-128"/>
            </a:endParaRPr>
          </a:p>
          <a:p>
            <a:pPr lvl="1"/>
            <a:endParaRPr lang="en-US" dirty="0" smtClean="0">
              <a:latin typeface="Rockwell" pitchFamily="8" charset="0"/>
            </a:endParaRPr>
          </a:p>
          <a:p>
            <a:r>
              <a:rPr lang="en-US" dirty="0" smtClean="0">
                <a:latin typeface="Rockwell" pitchFamily="8" charset="0"/>
                <a:ea typeface="ＭＳ Ｐゴシック" pitchFamily="8" charset="-128"/>
                <a:cs typeface="ＭＳ Ｐゴシック" pitchFamily="8" charset="-128"/>
              </a:rPr>
              <a:t>Joshua show’s courage on</a:t>
            </a:r>
            <a:r>
              <a:rPr lang="en-US" baseline="0" dirty="0" smtClean="0">
                <a:latin typeface="Rockwell" pitchFamily="8" charset="0"/>
                <a:ea typeface="ＭＳ Ｐゴシック" pitchFamily="8" charset="-128"/>
                <a:cs typeface="ＭＳ Ｐゴシック" pitchFamily="8" charset="-128"/>
              </a:rPr>
              <a:t> the battle field, courage to disagree with the majority of the spies, courage to confront the sins of </a:t>
            </a:r>
            <a:r>
              <a:rPr lang="en-US" baseline="0" dirty="0" err="1" smtClean="0">
                <a:latin typeface="Rockwell" pitchFamily="8" charset="0"/>
                <a:ea typeface="ＭＳ Ｐゴシック" pitchFamily="8" charset="-128"/>
                <a:cs typeface="ＭＳ Ｐゴシック" pitchFamily="8" charset="-128"/>
              </a:rPr>
              <a:t>Achan</a:t>
            </a:r>
            <a:r>
              <a:rPr lang="en-US" baseline="0" dirty="0" smtClean="0">
                <a:latin typeface="Rockwell" pitchFamily="8" charset="0"/>
                <a:ea typeface="ＭＳ Ｐゴシック" pitchFamily="8" charset="-128"/>
                <a:cs typeface="ＭＳ Ｐゴシック" pitchFamily="8" charset="-128"/>
              </a:rPr>
              <a:t>…it is seen over and over, and to lead God’s people well – always calls for courage.  Joshua shows us that the STRENGTH is not in himself, but in the GOD HE SERVED.    This is especially true in chapter 5:1-3, 8.</a:t>
            </a:r>
          </a:p>
          <a:p>
            <a:endParaRPr lang="en-US" baseline="0" dirty="0" smtClean="0">
              <a:latin typeface="Rockwell" pitchFamily="8" charset="0"/>
              <a:ea typeface="ＭＳ Ｐゴシック" pitchFamily="8" charset="-128"/>
              <a:cs typeface="ＭＳ Ｐゴシック" pitchFamily="8" charset="-128"/>
            </a:endParaRPr>
          </a:p>
          <a:p>
            <a:r>
              <a:rPr lang="en-US" baseline="0" dirty="0" smtClean="0">
                <a:latin typeface="Rockwell" pitchFamily="8" charset="0"/>
                <a:ea typeface="ＭＳ Ｐゴシック" pitchFamily="8" charset="-128"/>
                <a:cs typeface="ＭＳ Ｐゴシック" pitchFamily="8" charset="-128"/>
              </a:rPr>
              <a:t>Joshua’s ability to lead with COURAGE is really put to the test in this chapter.  The people have JUST arrived into the promise land – and God tells Joshua – here’s the plan: all of your soldiers need to have surgery. You can imagine some leaders saying: God – wait? But if we do that – we are going to be sitting ducks.  We will be defenseless, and we JUST entered enemy territory.  We just can’t… you get the idea.  The great thing about Joshua’s leadership is that he ISN’T the source of courage for those he is leading.  In chapter 5, when the men are all circumcised, they aren’t putting their confidence in Joshua….they are trusting in GOD to protect them while they heal.   **Today, when we seek to inspire courage in those we are leading – we need to point them to a source of strength FAR BIGGER than ourselves!</a:t>
            </a:r>
            <a:endParaRPr lang="en-US" dirty="0" smtClean="0">
              <a:latin typeface="Rockwell" pitchFamily="8" charset="0"/>
              <a:ea typeface="ＭＳ Ｐゴシック" pitchFamily="8" charset="-128"/>
              <a:cs typeface="ＭＳ Ｐゴシック" pitchFamily="8" charset="-128"/>
            </a:endParaRPr>
          </a:p>
          <a:p>
            <a:endParaRPr lang="en-US" dirty="0" smtClean="0">
              <a:latin typeface="Rockwell" pitchFamily="8" charset="0"/>
              <a:ea typeface="ＭＳ Ｐゴシック" pitchFamily="8" charset="-128"/>
              <a:cs typeface="ＭＳ Ｐゴシック" pitchFamily="8" charset="-128"/>
            </a:endParaRPr>
          </a:p>
          <a:p>
            <a:pPr eaLnBrk="1" hangingPunct="1">
              <a:spcBef>
                <a:spcPct val="0"/>
              </a:spcBef>
            </a:pPr>
            <a:endParaRPr lang="en-US" dirty="0" smtClean="0">
              <a:ea typeface="ＭＳ Ｐゴシック" pitchFamily="8" charset="-128"/>
              <a:cs typeface="ＭＳ Ｐゴシック" pitchFamily="8" charset="-128"/>
            </a:endParaRPr>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61FCC9-B5EF-F54C-9211-830A915690EE}" type="slidenum">
              <a:rPr lang="en-US" smtClean="0">
                <a:ea typeface="ＭＳ Ｐゴシック" charset="-128"/>
                <a:cs typeface="ＭＳ Ｐゴシック" charset="-128"/>
              </a:rPr>
              <a:pPr fontAlgn="base">
                <a:spcBef>
                  <a:spcPct val="0"/>
                </a:spcBef>
                <a:spcAft>
                  <a:spcPct val="0"/>
                </a:spcAft>
                <a:defRPr/>
              </a:pPr>
              <a:t>2</a:t>
            </a:fld>
            <a:endParaRPr lang="en-US" smtClean="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5427" y="1"/>
            <a:ext cx="2016711" cy="1260444"/>
          </a:xfrm>
        </p:spPr>
      </p:sp>
      <p:sp>
        <p:nvSpPr>
          <p:cNvPr id="3" name="Notes Placeholder 2"/>
          <p:cNvSpPr>
            <a:spLocks noGrp="1"/>
          </p:cNvSpPr>
          <p:nvPr>
            <p:ph type="body" idx="1"/>
          </p:nvPr>
        </p:nvSpPr>
        <p:spPr>
          <a:xfrm>
            <a:off x="239059" y="1260445"/>
            <a:ext cx="6424705" cy="7719201"/>
          </a:xfrm>
        </p:spPr>
        <p:txBody>
          <a:bodyPr>
            <a:normAutofit fontScale="92500" lnSpcReduction="20000"/>
          </a:bodyPr>
          <a:lstStyle/>
          <a:p>
            <a:endParaRPr lang="en-US" dirty="0" smtClean="0">
              <a:latin typeface="Rockwell" pitchFamily="8" charset="0"/>
              <a:ea typeface="ＭＳ Ｐゴシック" pitchFamily="8" charset="-128"/>
              <a:cs typeface="ＭＳ Ｐゴシック" pitchFamily="8" charset="-128"/>
            </a:endParaRPr>
          </a:p>
          <a:p>
            <a:r>
              <a:rPr lang="en-US" b="1" dirty="0" smtClean="0">
                <a:latin typeface="Rockwell" pitchFamily="8" charset="0"/>
                <a:ea typeface="ＭＳ Ｐゴシック" pitchFamily="8" charset="-128"/>
                <a:cs typeface="ＭＳ Ｐゴシック" pitchFamily="8" charset="-128"/>
              </a:rPr>
              <a:t>4. To enhance Godly Leadership we must provide clear directions despite uncertain circumstances.</a:t>
            </a:r>
            <a:r>
              <a:rPr lang="en-US" b="1" baseline="0" dirty="0" smtClean="0">
                <a:latin typeface="Rockwell" pitchFamily="8" charset="0"/>
                <a:ea typeface="ＭＳ Ｐゴシック" pitchFamily="8" charset="-128"/>
                <a:cs typeface="ＭＳ Ｐゴシック" pitchFamily="8" charset="-128"/>
              </a:rPr>
              <a:t>  (</a:t>
            </a:r>
            <a:r>
              <a:rPr lang="en-US" b="1" dirty="0" smtClean="0">
                <a:latin typeface="Rockwell" pitchFamily="8" charset="0"/>
              </a:rPr>
              <a:t>Joshua 6:6-11)</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Rockwell" pitchFamily="8" charset="0"/>
                <a:ea typeface="ＭＳ Ｐゴシック" pitchFamily="8" charset="-128"/>
              </a:rPr>
              <a:t>Clarity is the skill of giving precise direction in spite of limited information and unpredictable outcomes. </a:t>
            </a:r>
            <a:r>
              <a:rPr lang="en-US" baseline="0" dirty="0" smtClean="0">
                <a:latin typeface="Rockwell" pitchFamily="8" charset="0"/>
                <a:ea typeface="ＭＳ Ｐゴシック" pitchFamily="8" charset="-128"/>
              </a:rPr>
              <a:t>  In Josh 6, The army has never used a strategy like this before.  And it requires a lot of coordination.  Joshua communicates God’s plan faithfully to the priest and to the people.  He doesn’t add to it.  He doesn’t alter it.  He gives them CLEAR instructions and CLEAR expectations.  In fact, as Ch 6 unfolds, it becomes very important for Joshua to communicate not only God’s strategy, but also the special instructions regarding the wealth of the city, and the special instructions about protecting </a:t>
            </a:r>
            <a:r>
              <a:rPr lang="en-US" baseline="0" dirty="0" err="1" smtClean="0">
                <a:latin typeface="Rockwell" pitchFamily="8" charset="0"/>
                <a:ea typeface="ＭＳ Ｐゴシック" pitchFamily="8" charset="-128"/>
              </a:rPr>
              <a:t>Rahab’s</a:t>
            </a:r>
            <a:r>
              <a:rPr lang="en-US" baseline="0" dirty="0" smtClean="0">
                <a:latin typeface="Rockwell" pitchFamily="8" charset="0"/>
                <a:ea typeface="ＭＳ Ｐゴシック" pitchFamily="8" charset="-128"/>
              </a:rPr>
              <a:t> household.  (15-23)</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Rockwell" pitchFamily="8" charset="0"/>
              <a:ea typeface="ＭＳ Ｐゴシック" pitchFamily="8"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Rockwell" pitchFamily="8" charset="0"/>
                <a:ea typeface="ＭＳ Ｐゴシック" pitchFamily="8" charset="-128"/>
              </a:rPr>
              <a:t>CLARITY is essential for leaders because people naturally follow those who provide the CLEAREST vision.  John 10 celebrates this quality in Jesus.  His sheep Hear HIS VOICE. They don’t listen to any other voice.  They are following HIM.   **The more we can instruct people to OBEY God’s commands – the greater a spiritual leader we will become.</a:t>
            </a:r>
          </a:p>
          <a:p>
            <a:endParaRPr lang="en-US" dirty="0" smtClean="0">
              <a:latin typeface="Rockwell" pitchFamily="8" charset="0"/>
            </a:endParaRPr>
          </a:p>
          <a:p>
            <a:pPr eaLnBrk="1" hangingPunct="1">
              <a:spcBef>
                <a:spcPct val="0"/>
              </a:spcBef>
            </a:pPr>
            <a:endParaRPr lang="en-US" dirty="0" smtClean="0">
              <a:ea typeface="ＭＳ Ｐゴシック" pitchFamily="8" charset="-128"/>
              <a:cs typeface="ＭＳ Ｐゴシック" pitchFamily="8" charset="-128"/>
            </a:endParaRPr>
          </a:p>
          <a:p>
            <a:pPr eaLnBrk="1" hangingPunct="1"/>
            <a:r>
              <a:rPr lang="en-US" b="1" dirty="0" smtClean="0">
                <a:latin typeface="Rockwell" pitchFamily="8" charset="0"/>
                <a:ea typeface="ＭＳ Ｐゴシック" pitchFamily="8" charset="-128"/>
                <a:cs typeface="ＭＳ Ｐゴシック" pitchFamily="8" charset="-128"/>
              </a:rPr>
              <a:t>5. Finally, To excel as Godly Leaders, we must narrow our focus to the tasks where we are best suited to add the greatest value.</a:t>
            </a:r>
            <a:r>
              <a:rPr lang="en-US" b="1" baseline="0" dirty="0" smtClean="0">
                <a:latin typeface="Rockwell" pitchFamily="8" charset="0"/>
                <a:ea typeface="ＭＳ Ｐゴシック" pitchFamily="8" charset="-128"/>
                <a:cs typeface="ＭＳ Ｐゴシック" pitchFamily="8" charset="-128"/>
              </a:rPr>
              <a:t>  (</a:t>
            </a:r>
            <a:r>
              <a:rPr lang="en-US" b="1" baseline="0" dirty="0" smtClean="0">
                <a:latin typeface="Rockwell" pitchFamily="8" charset="0"/>
                <a:ea typeface="+mn-ea"/>
                <a:cs typeface="+mn-cs"/>
              </a:rPr>
              <a:t>Joshua 23:6-8, 24:15</a:t>
            </a:r>
            <a:r>
              <a:rPr lang="en-US" b="1" dirty="0" smtClean="0">
                <a:latin typeface="Rockwell" pitchFamily="8" charset="0"/>
              </a:rPr>
              <a:t>)</a:t>
            </a:r>
          </a:p>
          <a:p>
            <a:pPr eaLnBrk="1" hangingPunct="1"/>
            <a:endParaRPr lang="en-US" dirty="0" smtClean="0">
              <a:latin typeface="Rockwell" pitchFamily="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Rockwell" pitchFamily="8" charset="0"/>
              </a:rPr>
              <a:t>God</a:t>
            </a:r>
            <a:r>
              <a:rPr lang="en-US" baseline="0" dirty="0" smtClean="0">
                <a:latin typeface="Rockwell" pitchFamily="8" charset="0"/>
              </a:rPr>
              <a:t> didn’t make Joshua a priest.  God didn’t make Joshua a farmer.  God made Joshua a servant-leader to conquer the land.  AND THAT was the task that Joshua gave his whole heart to.  If we want to imitate the success of Joshua, we have to imitate the FOCUS of Joshua. The work of leading God’s people requires that we identify our unique strengths and then utilize them to help others come to Salvation in Jesus Christ.  WE have to recognize our core areas of competency and fully utilize them.</a:t>
            </a:r>
          </a:p>
          <a:p>
            <a:pPr eaLnBrk="1" hangingPunct="1"/>
            <a:endParaRPr lang="en-US" baseline="0" dirty="0" smtClean="0">
              <a:latin typeface="Rockwell" pitchFamily="8" charset="0"/>
            </a:endParaRPr>
          </a:p>
          <a:p>
            <a:pPr eaLnBrk="1" hangingPunct="1"/>
            <a:r>
              <a:rPr lang="en-US" baseline="0" dirty="0" smtClean="0">
                <a:latin typeface="Rockwell" pitchFamily="8" charset="0"/>
              </a:rPr>
              <a:t> In the New Testament, we see that both the apostles and the elders knew very well what good work THEY were responsible for.  And they delegated the rest to servants and to deacons who could carry out other good works.</a:t>
            </a:r>
          </a:p>
          <a:p>
            <a:pPr eaLnBrk="1" hangingPunct="1"/>
            <a:endParaRPr lang="en-US" baseline="0" dirty="0" smtClean="0">
              <a:latin typeface="Rockwell" pitchFamily="8" charset="0"/>
            </a:endParaRPr>
          </a:p>
          <a:p>
            <a:pPr eaLnBrk="1" hangingPunct="1"/>
            <a:r>
              <a:rPr lang="en-US" baseline="0" dirty="0" smtClean="0">
                <a:latin typeface="Rockwell" pitchFamily="8" charset="0"/>
              </a:rPr>
              <a:t>** I love the fact that Joshua didn’t go spy out Jericho.  He had a background as a spy, he knew how important it was for a spy to bring back a good report.  You can imagine many men who would fall into the “if you want it done right, you’ve got to do it yourself” mentality and they would appoint themselves to be the SPY.  But that mentality isn’t truly healthy. It is limiting.  It certainly isn’t leading like Joshua. Joshua knows the role of “spy” belongs to others now, and Joshua maintains his focus on the GOOD LEADERSHIP that only he can provide.  </a:t>
            </a:r>
          </a:p>
          <a:p>
            <a:pPr eaLnBrk="1" hangingPunct="1"/>
            <a:r>
              <a:rPr lang="en-US" baseline="0" dirty="0" smtClean="0">
                <a:latin typeface="Rockwell" pitchFamily="8" charset="0"/>
              </a:rPr>
              <a:t>*This reminds me of a Deacon considering becoming an elder who wanted to still pick out the flowers for the landscaping around the building.  &gt;&gt; Nope.  To Lead Like Joshua, you’ve got to pass that job off to another servant – SO THAT YOU CAN DO THE CRITICAL work of shepherding.</a:t>
            </a:r>
          </a:p>
          <a:p>
            <a:pPr eaLnBrk="1" hangingPunct="1"/>
            <a:endParaRPr lang="en-US" baseline="0" dirty="0" smtClean="0">
              <a:latin typeface="Rockwell" pitchFamily="8" charset="0"/>
            </a:endParaRPr>
          </a:p>
          <a:p>
            <a:pPr eaLnBrk="1" hangingPunct="1"/>
            <a:r>
              <a:rPr lang="en-US" baseline="0" dirty="0" smtClean="0">
                <a:latin typeface="Rockwell" pitchFamily="8" charset="0"/>
              </a:rPr>
              <a:t>Brothers, there is critical work to be done.  God’s plan for local shepherds and local servants is essential to strong Christians and strong Congregations.  I hope these 5 ideas from the life of Joshua will give you greater courage to begin this good work and to help others in their commitment to follow the LORD.</a:t>
            </a:r>
          </a:p>
          <a:p>
            <a:pPr eaLnBrk="1" hangingPunct="1"/>
            <a:endParaRPr lang="en-US" baseline="0" dirty="0" smtClean="0">
              <a:latin typeface="Rockwell" pitchFamily="8" charset="0"/>
            </a:endParaRPr>
          </a:p>
          <a:p>
            <a:pPr eaLnBrk="1" hangingPunct="1"/>
            <a:r>
              <a:rPr lang="en-US" baseline="0" dirty="0" smtClean="0">
                <a:latin typeface="Rockwell" pitchFamily="8" charset="0"/>
              </a:rPr>
              <a:t>If you are not a Christian, then we hope that even today, you would determine that you are going to put your TRUST and HOPE in GOD.  That like Joshua you could say “as for me and my house, we will serve the LORD.”  </a:t>
            </a:r>
          </a:p>
          <a:p>
            <a:pPr eaLnBrk="1" hangingPunct="1"/>
            <a:endParaRPr lang="en-US" baseline="0" dirty="0" smtClean="0">
              <a:latin typeface="Rockwell" pitchFamily="8" charset="0"/>
            </a:endParaRPr>
          </a:p>
          <a:p>
            <a:pPr eaLnBrk="1" hangingPunct="1"/>
            <a:r>
              <a:rPr lang="en-US" baseline="0" dirty="0" smtClean="0">
                <a:latin typeface="Rockwell" pitchFamily="8" charset="0"/>
              </a:rPr>
              <a:t>If that means setting up a time to study together – we’d love to study with you.  If you’ve </a:t>
            </a:r>
            <a:r>
              <a:rPr lang="en-US" baseline="0" dirty="0" err="1" smtClean="0">
                <a:latin typeface="Rockwell" pitchFamily="8" charset="0"/>
              </a:rPr>
              <a:t>arleady</a:t>
            </a:r>
            <a:r>
              <a:rPr lang="en-US" baseline="0" dirty="0" smtClean="0">
                <a:latin typeface="Rockwell" pitchFamily="8" charset="0"/>
              </a:rPr>
              <a:t> studies and you know you need to be baptized into Christ – you can take that step, even this morning, everything is ready – we just ask that you would come forward to the front pew and let us help you – as we stand and sing.</a:t>
            </a:r>
          </a:p>
          <a:p>
            <a:pPr eaLnBrk="1" hangingPunct="1"/>
            <a:endParaRPr lang="en-US" baseline="0" dirty="0" smtClean="0">
              <a:latin typeface="Rockwell" pitchFamily="8" charset="0"/>
            </a:endParaRPr>
          </a:p>
          <a:p>
            <a:pPr eaLnBrk="1" hangingPunct="1"/>
            <a:endParaRPr lang="en-US" dirty="0" smtClean="0">
              <a:latin typeface="Rockwell" pitchFamily="8" charset="0"/>
            </a:endParaRPr>
          </a:p>
          <a:p>
            <a:endParaRPr lang="en-US" dirty="0"/>
          </a:p>
        </p:txBody>
      </p:sp>
      <p:sp>
        <p:nvSpPr>
          <p:cNvPr id="4" name="Slide Number Placeholder 3"/>
          <p:cNvSpPr>
            <a:spLocks noGrp="1"/>
          </p:cNvSpPr>
          <p:nvPr>
            <p:ph type="sldNum" sz="quarter" idx="10"/>
          </p:nvPr>
        </p:nvSpPr>
        <p:spPr/>
        <p:txBody>
          <a:bodyPr/>
          <a:lstStyle/>
          <a:p>
            <a:fld id="{2A84A3BD-1E5D-F540-8CD6-E455D886B077}"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9/24/16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9/24/16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9/24/16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9/24/16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9/24/16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9/24/16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9/24/16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9/24/16</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hepherds-16x10.jpg"/>
          <p:cNvPicPr>
            <a:picLocks noChangeAspect="1"/>
          </p:cNvPicPr>
          <p:nvPr/>
        </p:nvPicPr>
        <p:blipFill>
          <a:blip r:embed="rId3"/>
          <a:stretch>
            <a:fillRect/>
          </a:stretch>
        </p:blipFill>
        <p:spPr>
          <a:xfrm>
            <a:off x="0" y="0"/>
            <a:ext cx="9137650" cy="5711825"/>
          </a:xfrm>
          <a:prstGeom prst="rect">
            <a:avLst/>
          </a:prstGeom>
        </p:spPr>
      </p:pic>
      <p:sp>
        <p:nvSpPr>
          <p:cNvPr id="2" name="Title 1"/>
          <p:cNvSpPr>
            <a:spLocks noGrp="1"/>
          </p:cNvSpPr>
          <p:nvPr>
            <p:ph type="ctrTitle"/>
          </p:nvPr>
        </p:nvSpPr>
        <p:spPr>
          <a:xfrm>
            <a:off x="2171412" y="1478337"/>
            <a:ext cx="6286787" cy="2193395"/>
          </a:xfrm>
        </p:spPr>
        <p:txBody>
          <a:bodyPr>
            <a:noAutofit/>
          </a:bodyPr>
          <a:lstStyle/>
          <a:p>
            <a:r>
              <a:rPr lang="en-US" sz="8000" dirty="0" smtClean="0">
                <a:solidFill>
                  <a:srgbClr val="FFDAAE"/>
                </a:solidFill>
                <a:latin typeface="Times New Roman"/>
                <a:cs typeface="Times New Roman"/>
              </a:rPr>
              <a:t>Leading </a:t>
            </a:r>
            <a:br>
              <a:rPr lang="en-US" sz="8000" dirty="0" smtClean="0">
                <a:solidFill>
                  <a:srgbClr val="FFDAAE"/>
                </a:solidFill>
                <a:latin typeface="Times New Roman"/>
                <a:cs typeface="Times New Roman"/>
              </a:rPr>
            </a:br>
            <a:r>
              <a:rPr lang="en-US" sz="8000" dirty="0" smtClean="0">
                <a:solidFill>
                  <a:srgbClr val="FFDAAE"/>
                </a:solidFill>
                <a:latin typeface="Times New Roman"/>
                <a:cs typeface="Times New Roman"/>
              </a:rPr>
              <a:t>Like Joshua</a:t>
            </a:r>
            <a:endParaRPr lang="en-US" sz="8000" dirty="0">
              <a:solidFill>
                <a:srgbClr val="FFDAAE"/>
              </a:solidFill>
              <a:latin typeface="Times New Roman"/>
              <a:cs typeface="Times New Roman"/>
            </a:endParaRPr>
          </a:p>
        </p:txBody>
      </p:sp>
      <p:sp>
        <p:nvSpPr>
          <p:cNvPr id="3" name="Subtitle 2"/>
          <p:cNvSpPr>
            <a:spLocks noGrp="1"/>
          </p:cNvSpPr>
          <p:nvPr>
            <p:ph type="subTitle" idx="1"/>
          </p:nvPr>
        </p:nvSpPr>
        <p:spPr>
          <a:xfrm>
            <a:off x="2847417" y="3968750"/>
            <a:ext cx="4783251" cy="1460500"/>
          </a:xfrm>
        </p:spPr>
        <p:txBody>
          <a:bodyPr>
            <a:normAutofit/>
          </a:bodyPr>
          <a:lstStyle/>
          <a:p>
            <a:r>
              <a:rPr lang="en-US" sz="2800" dirty="0" smtClean="0">
                <a:solidFill>
                  <a:srgbClr val="FFDAAE"/>
                </a:solidFill>
              </a:rPr>
              <a:t>Number 13 &amp; Joshua 1</a:t>
            </a:r>
            <a:endParaRPr lang="en-US" sz="2800" dirty="0">
              <a:solidFill>
                <a:srgbClr val="FFDAAE"/>
              </a:solidFill>
            </a:endParaRP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273050" y="307578"/>
            <a:ext cx="8389938" cy="5010547"/>
          </a:xfrm>
        </p:spPr>
        <p:txBody>
          <a:bodyPr>
            <a:normAutofit lnSpcReduction="10000"/>
          </a:bodyPr>
          <a:lstStyle/>
          <a:p>
            <a:pPr algn="ctr">
              <a:buNone/>
            </a:pPr>
            <a:r>
              <a:rPr lang="en-US" sz="3700" dirty="0" smtClean="0">
                <a:latin typeface="Rockwell" pitchFamily="8" charset="0"/>
                <a:ea typeface="ＭＳ Ｐゴシック" pitchFamily="8" charset="-128"/>
              </a:rPr>
              <a:t>Essential #1. </a:t>
            </a:r>
            <a:r>
              <a:rPr lang="en-US" sz="3700" b="1" dirty="0" smtClean="0">
                <a:solidFill>
                  <a:srgbClr val="C77A00"/>
                </a:solidFill>
                <a:latin typeface="Rockwell" pitchFamily="8" charset="0"/>
                <a:ea typeface="ＭＳ Ｐゴシック" pitchFamily="8" charset="-128"/>
              </a:rPr>
              <a:t>Character</a:t>
            </a:r>
            <a:r>
              <a:rPr lang="en-US" sz="6000" b="1" dirty="0" smtClean="0">
                <a:solidFill>
                  <a:srgbClr val="C77A00"/>
                </a:solidFill>
                <a:latin typeface="Rockwell" pitchFamily="8" charset="0"/>
                <a:ea typeface="ＭＳ Ｐゴシック" pitchFamily="8" charset="-128"/>
              </a:rPr>
              <a:t/>
            </a:r>
            <a:br>
              <a:rPr lang="en-US" sz="6000" b="1" dirty="0" smtClean="0">
                <a:solidFill>
                  <a:srgbClr val="C77A00"/>
                </a:solidFill>
                <a:latin typeface="Rockwell" pitchFamily="8" charset="0"/>
                <a:ea typeface="ＭＳ Ｐゴシック" pitchFamily="8" charset="-128"/>
              </a:rPr>
            </a:br>
            <a:r>
              <a:rPr lang="en-US" sz="2700" dirty="0" smtClean="0">
                <a:latin typeface="Rockwell" pitchFamily="8" charset="0"/>
                <a:ea typeface="ＭＳ Ｐゴシック" pitchFamily="8" charset="-128"/>
              </a:rPr>
              <a:t>Exemplify &amp; Equip Others with Moral Character.</a:t>
            </a:r>
          </a:p>
          <a:p>
            <a:pPr algn="ctr">
              <a:buNone/>
            </a:pPr>
            <a:r>
              <a:rPr lang="en-US" sz="3700" dirty="0" smtClean="0">
                <a:latin typeface="Rockwell" pitchFamily="8" charset="0"/>
                <a:ea typeface="ＭＳ Ｐゴシック" pitchFamily="8" charset="-128"/>
              </a:rPr>
              <a:t>Essential #2. </a:t>
            </a:r>
            <a:r>
              <a:rPr lang="en-US" sz="3700" b="1" dirty="0" smtClean="0">
                <a:solidFill>
                  <a:srgbClr val="C77A00"/>
                </a:solidFill>
                <a:latin typeface="Rockwell" pitchFamily="8" charset="0"/>
                <a:ea typeface="ＭＳ Ｐゴシック" pitchFamily="8" charset="-128"/>
              </a:rPr>
              <a:t>Coaching</a:t>
            </a:r>
            <a:r>
              <a:rPr lang="en-US" sz="6000" b="1" dirty="0" smtClean="0">
                <a:solidFill>
                  <a:srgbClr val="C77A00"/>
                </a:solidFill>
                <a:latin typeface="Rockwell" pitchFamily="8" charset="0"/>
                <a:ea typeface="ＭＳ Ｐゴシック" pitchFamily="8" charset="-128"/>
              </a:rPr>
              <a:t/>
            </a:r>
            <a:br>
              <a:rPr lang="en-US" sz="6000" b="1" dirty="0" smtClean="0">
                <a:solidFill>
                  <a:srgbClr val="C77A00"/>
                </a:solidFill>
                <a:latin typeface="Rockwell" pitchFamily="8" charset="0"/>
                <a:ea typeface="ＭＳ Ｐゴシック" pitchFamily="8" charset="-128"/>
              </a:rPr>
            </a:br>
            <a:r>
              <a:rPr lang="en-US" sz="2700" dirty="0" smtClean="0">
                <a:latin typeface="Rockwell" pitchFamily="8" charset="0"/>
                <a:ea typeface="ＭＳ Ｐゴシック" pitchFamily="8" charset="-128"/>
              </a:rPr>
              <a:t>Find &amp; Follow Godly Coaching.</a:t>
            </a:r>
          </a:p>
          <a:p>
            <a:pPr algn="ctr">
              <a:buNone/>
            </a:pPr>
            <a:r>
              <a:rPr lang="en-US" sz="3700" dirty="0" smtClean="0">
                <a:latin typeface="Rockwell" pitchFamily="8" charset="0"/>
                <a:ea typeface="ＭＳ Ｐゴシック" pitchFamily="8" charset="-128"/>
              </a:rPr>
              <a:t>Essential #3. </a:t>
            </a:r>
            <a:r>
              <a:rPr lang="en-US" sz="3700" b="1" dirty="0" smtClean="0">
                <a:solidFill>
                  <a:srgbClr val="C77A00"/>
                </a:solidFill>
                <a:latin typeface="Rockwell" pitchFamily="8" charset="0"/>
                <a:ea typeface="ＭＳ Ｐゴシック" pitchFamily="8" charset="-128"/>
              </a:rPr>
              <a:t>Courage </a:t>
            </a:r>
            <a:r>
              <a:rPr lang="en-US" sz="6000" b="1" dirty="0" smtClean="0">
                <a:solidFill>
                  <a:srgbClr val="C77A00"/>
                </a:solidFill>
                <a:latin typeface="Rockwell" pitchFamily="8" charset="0"/>
                <a:ea typeface="ＭＳ Ｐゴシック" pitchFamily="8" charset="-128"/>
              </a:rPr>
              <a:t/>
            </a:r>
            <a:br>
              <a:rPr lang="en-US" sz="6000" b="1" dirty="0" smtClean="0">
                <a:solidFill>
                  <a:srgbClr val="C77A00"/>
                </a:solidFill>
                <a:latin typeface="Rockwell" pitchFamily="8" charset="0"/>
                <a:ea typeface="ＭＳ Ｐゴシック" pitchFamily="8" charset="-128"/>
              </a:rPr>
            </a:br>
            <a:r>
              <a:rPr lang="en-US" sz="2700" dirty="0" smtClean="0">
                <a:latin typeface="Rockwell" pitchFamily="8" charset="0"/>
                <a:ea typeface="ＭＳ Ｐゴシック" pitchFamily="8" charset="-128"/>
              </a:rPr>
              <a:t>Invoke &amp; Inspire Courage.</a:t>
            </a:r>
          </a:p>
          <a:p>
            <a:pPr algn="ctr">
              <a:buNone/>
            </a:pPr>
            <a:r>
              <a:rPr lang="en-US" sz="3700" dirty="0" smtClean="0">
                <a:latin typeface="Rockwell" pitchFamily="8" charset="0"/>
                <a:ea typeface="ＭＳ Ｐゴシック" pitchFamily="8" charset="-128"/>
              </a:rPr>
              <a:t>Essential #4. </a:t>
            </a:r>
            <a:r>
              <a:rPr lang="en-US" sz="3700" b="1" dirty="0" smtClean="0">
                <a:solidFill>
                  <a:srgbClr val="C77A00"/>
                </a:solidFill>
                <a:latin typeface="Rockwell" pitchFamily="8" charset="0"/>
                <a:ea typeface="ＭＳ Ｐゴシック" pitchFamily="8" charset="-128"/>
              </a:rPr>
              <a:t>Clarity </a:t>
            </a:r>
            <a:r>
              <a:rPr lang="en-US" sz="6000" b="1" dirty="0" smtClean="0">
                <a:solidFill>
                  <a:srgbClr val="C77A00"/>
                </a:solidFill>
                <a:latin typeface="Rockwell" pitchFamily="8" charset="0"/>
                <a:ea typeface="ＭＳ Ｐゴシック" pitchFamily="8" charset="-128"/>
              </a:rPr>
              <a:t/>
            </a:r>
            <a:br>
              <a:rPr lang="en-US" sz="6000" b="1" dirty="0" smtClean="0">
                <a:solidFill>
                  <a:srgbClr val="C77A00"/>
                </a:solidFill>
                <a:latin typeface="Rockwell" pitchFamily="8" charset="0"/>
                <a:ea typeface="ＭＳ Ｐゴシック" pitchFamily="8" charset="-128"/>
              </a:rPr>
            </a:br>
            <a:r>
              <a:rPr lang="en-US" sz="2700" dirty="0" smtClean="0">
                <a:latin typeface="Rockwell" pitchFamily="8" charset="0"/>
                <a:ea typeface="ＭＳ Ｐゴシック" pitchFamily="8" charset="-128"/>
              </a:rPr>
              <a:t>Provide &amp; Promote Clarity.</a:t>
            </a:r>
          </a:p>
          <a:p>
            <a:pPr algn="ctr" eaLnBrk="1" hangingPunct="1">
              <a:buFont typeface="Arial" pitchFamily="8" charset="0"/>
              <a:buNone/>
            </a:pPr>
            <a:r>
              <a:rPr lang="en-US" sz="3700" dirty="0" smtClean="0">
                <a:latin typeface="Rockwell" pitchFamily="8" charset="0"/>
                <a:ea typeface="ＭＳ Ｐゴシック" pitchFamily="8" charset="-128"/>
              </a:rPr>
              <a:t>Essential #5. </a:t>
            </a:r>
            <a:r>
              <a:rPr lang="en-US" sz="3700" b="1" dirty="0" smtClean="0">
                <a:solidFill>
                  <a:srgbClr val="C77A00"/>
                </a:solidFill>
                <a:latin typeface="Rockwell" pitchFamily="8" charset="0"/>
                <a:ea typeface="ＭＳ Ｐゴシック" pitchFamily="8" charset="-128"/>
              </a:rPr>
              <a:t>Competence </a:t>
            </a:r>
            <a:r>
              <a:rPr lang="en-US" sz="4400" b="1" dirty="0" smtClean="0">
                <a:solidFill>
                  <a:srgbClr val="C77A00"/>
                </a:solidFill>
                <a:latin typeface="Rockwell" pitchFamily="8" charset="0"/>
                <a:ea typeface="ＭＳ Ｐゴシック" pitchFamily="8" charset="-128"/>
              </a:rPr>
              <a:t/>
            </a:r>
            <a:br>
              <a:rPr lang="en-US" sz="4400" b="1" dirty="0" smtClean="0">
                <a:solidFill>
                  <a:srgbClr val="C77A00"/>
                </a:solidFill>
                <a:latin typeface="Rockwell" pitchFamily="8" charset="0"/>
                <a:ea typeface="ＭＳ Ｐゴシック" pitchFamily="8" charset="-128"/>
              </a:rPr>
            </a:br>
            <a:r>
              <a:rPr lang="en-US" sz="2700" dirty="0" smtClean="0">
                <a:latin typeface="Rockwell" pitchFamily="8" charset="0"/>
                <a:ea typeface="ＭＳ Ｐゴシック" pitchFamily="8" charset="-128"/>
              </a:rPr>
              <a:t>Discover &amp; Do The Right Things.</a:t>
            </a:r>
          </a:p>
          <a:p>
            <a:pPr eaLnBrk="1" hangingPunct="1"/>
            <a:endParaRPr lang="en-US" dirty="0" smtClean="0">
              <a:latin typeface="Rockwell" pitchFamily="8" charset="0"/>
              <a:ea typeface="ＭＳ Ｐゴシック" pitchFamily="8" charset="-128"/>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hepherds-16x10.jpg"/>
          <p:cNvPicPr>
            <a:picLocks noChangeAspect="1"/>
          </p:cNvPicPr>
          <p:nvPr/>
        </p:nvPicPr>
        <p:blipFill>
          <a:blip r:embed="rId3"/>
          <a:stretch>
            <a:fillRect/>
          </a:stretch>
        </p:blipFill>
        <p:spPr>
          <a:xfrm>
            <a:off x="0" y="0"/>
            <a:ext cx="9137650" cy="5711825"/>
          </a:xfrm>
          <a:prstGeom prst="rect">
            <a:avLst/>
          </a:prstGeom>
        </p:spPr>
      </p:pic>
      <p:sp>
        <p:nvSpPr>
          <p:cNvPr id="2" name="Title 1"/>
          <p:cNvSpPr>
            <a:spLocks noGrp="1"/>
          </p:cNvSpPr>
          <p:nvPr>
            <p:ph type="ctrTitle"/>
          </p:nvPr>
        </p:nvSpPr>
        <p:spPr>
          <a:xfrm>
            <a:off x="2171412" y="1478337"/>
            <a:ext cx="6286787" cy="2193395"/>
          </a:xfrm>
        </p:spPr>
        <p:txBody>
          <a:bodyPr>
            <a:noAutofit/>
          </a:bodyPr>
          <a:lstStyle/>
          <a:p>
            <a:r>
              <a:rPr lang="en-US" sz="8000" dirty="0" smtClean="0">
                <a:solidFill>
                  <a:srgbClr val="FFDAAE"/>
                </a:solidFill>
                <a:latin typeface="Times New Roman"/>
                <a:cs typeface="Times New Roman"/>
              </a:rPr>
              <a:t>Leading </a:t>
            </a:r>
            <a:br>
              <a:rPr lang="en-US" sz="8000" dirty="0" smtClean="0">
                <a:solidFill>
                  <a:srgbClr val="FFDAAE"/>
                </a:solidFill>
                <a:latin typeface="Times New Roman"/>
                <a:cs typeface="Times New Roman"/>
              </a:rPr>
            </a:br>
            <a:r>
              <a:rPr lang="en-US" sz="8000" dirty="0" smtClean="0">
                <a:solidFill>
                  <a:srgbClr val="FFDAAE"/>
                </a:solidFill>
                <a:latin typeface="Times New Roman"/>
                <a:cs typeface="Times New Roman"/>
              </a:rPr>
              <a:t>Like Joshua</a:t>
            </a:r>
            <a:endParaRPr lang="en-US" sz="8000" dirty="0">
              <a:solidFill>
                <a:srgbClr val="FFDAAE"/>
              </a:solidFill>
              <a:latin typeface="Times New Roman"/>
              <a:cs typeface="Times New Roman"/>
            </a:endParaRPr>
          </a:p>
        </p:txBody>
      </p:sp>
      <p:sp>
        <p:nvSpPr>
          <p:cNvPr id="3" name="Subtitle 2"/>
          <p:cNvSpPr>
            <a:spLocks noGrp="1"/>
          </p:cNvSpPr>
          <p:nvPr>
            <p:ph type="subTitle" idx="1"/>
          </p:nvPr>
        </p:nvSpPr>
        <p:spPr>
          <a:xfrm>
            <a:off x="2847417" y="3968750"/>
            <a:ext cx="4783251" cy="1460500"/>
          </a:xfrm>
        </p:spPr>
        <p:txBody>
          <a:bodyPr>
            <a:normAutofit/>
          </a:bodyPr>
          <a:lstStyle/>
          <a:p>
            <a:r>
              <a:rPr lang="en-US" sz="2800" dirty="0" smtClean="0">
                <a:solidFill>
                  <a:srgbClr val="FFDAAE"/>
                </a:solidFill>
              </a:rPr>
              <a:t>Number 13 &amp; Joshua 1</a:t>
            </a:r>
            <a:endParaRPr lang="en-US" sz="2800" dirty="0">
              <a:solidFill>
                <a:srgbClr val="FFDAAE"/>
              </a:solidFill>
            </a:endParaRPr>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161</TotalTime>
  <Words>2102</Words>
  <Application>Microsoft Macintosh PowerPoint</Application>
  <PresentationFormat>On-screen Show (16:10)</PresentationFormat>
  <Paragraphs>73</Paragraphs>
  <Slides>3</Slides>
  <Notes>3</Notes>
  <HiddenSlides>0</HiddenSlides>
  <MMClips>0</MMClips>
  <ScaleCrop>false</ScaleCrop>
  <HeadingPairs>
    <vt:vector size="4" baseType="variant">
      <vt:variant>
        <vt:lpstr>Design Template</vt:lpstr>
      </vt:variant>
      <vt:variant>
        <vt:i4>1</vt:i4>
      </vt:variant>
      <vt:variant>
        <vt:lpstr>Slide Titles</vt:lpstr>
      </vt:variant>
      <vt:variant>
        <vt:i4>3</vt:i4>
      </vt:variant>
    </vt:vector>
  </HeadingPairs>
  <TitlesOfParts>
    <vt:vector size="4" baseType="lpstr">
      <vt:lpstr>Default Theme</vt:lpstr>
      <vt:lpstr>Leading  Like Joshua</vt:lpstr>
      <vt:lpstr>Slide 2</vt:lpstr>
      <vt:lpstr>Leading  Like Joshua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Godly  Shepherds</dc:title>
  <dc:creator>Phillip Shumake</dc:creator>
  <cp:lastModifiedBy>Phillip Shumake</cp:lastModifiedBy>
  <cp:revision>35</cp:revision>
  <dcterms:created xsi:type="dcterms:W3CDTF">2016-09-25T01:14:17Z</dcterms:created>
  <dcterms:modified xsi:type="dcterms:W3CDTF">2016-09-25T03:42:31Z</dcterms:modified>
</cp:coreProperties>
</file>