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handoutMasterIdLst>
    <p:handoutMasterId r:id="rId17"/>
  </p:handoutMasterIdLst>
  <p:sldIdLst>
    <p:sldId id="256" r:id="rId2"/>
    <p:sldId id="258" r:id="rId3"/>
    <p:sldId id="257" r:id="rId4"/>
    <p:sldId id="266" r:id="rId5"/>
    <p:sldId id="259" r:id="rId6"/>
    <p:sldId id="267" r:id="rId7"/>
    <p:sldId id="268" r:id="rId8"/>
    <p:sldId id="260" r:id="rId9"/>
    <p:sldId id="263" r:id="rId10"/>
    <p:sldId id="261" r:id="rId11"/>
    <p:sldId id="264" r:id="rId12"/>
    <p:sldId id="262"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442"/>
    <p:restoredTop sz="94764"/>
  </p:normalViewPr>
  <p:slideViewPr>
    <p:cSldViewPr snapToGrid="0" snapToObjects="1">
      <p:cViewPr varScale="1">
        <p:scale>
          <a:sx n="89" d="100"/>
          <a:sy n="89" d="100"/>
        </p:scale>
        <p:origin x="184" y="97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20" d="100"/>
          <a:sy n="120" d="100"/>
        </p:scale>
        <p:origin x="3808" y="-9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E0E342-84EB-4C49-B716-7DB22687616F}" type="datetimeFigureOut">
              <a:rPr lang="en-US" smtClean="0"/>
              <a:t>10/9/2016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5874D4-2F87-C64F-8D1B-5C7822D17B33}" type="slidenum">
              <a:rPr lang="en-US" smtClean="0"/>
              <a:t>‹#›</a:t>
            </a:fld>
            <a:endParaRPr lang="en-US"/>
          </a:p>
        </p:txBody>
      </p:sp>
    </p:spTree>
    <p:extLst>
      <p:ext uri="{BB962C8B-B14F-4D97-AF65-F5344CB8AC3E}">
        <p14:creationId xmlns:p14="http://schemas.microsoft.com/office/powerpoint/2010/main" val="57598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C4917-A758-B84B-8DF7-4094250008DD}" type="datetimeFigureOut">
              <a:rPr lang="en-US" smtClean="0"/>
              <a:t>10/9/2016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4F374-DE47-2847-8967-21953276AC23}" type="slidenum">
              <a:rPr lang="en-US" smtClean="0"/>
              <a:t>‹#›</a:t>
            </a:fld>
            <a:endParaRPr lang="en-US"/>
          </a:p>
        </p:txBody>
      </p:sp>
    </p:spTree>
    <p:extLst>
      <p:ext uri="{BB962C8B-B14F-4D97-AF65-F5344CB8AC3E}">
        <p14:creationId xmlns:p14="http://schemas.microsoft.com/office/powerpoint/2010/main" val="180706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1</a:t>
            </a:fld>
            <a:endParaRPr lang="en-US"/>
          </a:p>
        </p:txBody>
      </p:sp>
    </p:spTree>
    <p:extLst>
      <p:ext uri="{BB962C8B-B14F-4D97-AF65-F5344CB8AC3E}">
        <p14:creationId xmlns:p14="http://schemas.microsoft.com/office/powerpoint/2010/main" val="114828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236538"/>
            <a:ext cx="4029075" cy="2266950"/>
          </a:xfrm>
        </p:spPr>
      </p:sp>
      <p:sp>
        <p:nvSpPr>
          <p:cNvPr id="3" name="Notes Placeholder 2"/>
          <p:cNvSpPr>
            <a:spLocks noGrp="1"/>
          </p:cNvSpPr>
          <p:nvPr>
            <p:ph type="body" idx="1"/>
          </p:nvPr>
        </p:nvSpPr>
        <p:spPr>
          <a:xfrm>
            <a:off x="381505" y="2502783"/>
            <a:ext cx="6067739" cy="6447437"/>
          </a:xfrm>
        </p:spPr>
        <p:txBody>
          <a:bodyPr/>
          <a:lstStyle/>
          <a:p>
            <a:r>
              <a:rPr lang="en-US" b="1" u="sng" baseline="0" dirty="0"/>
              <a:t>TENDER MERCIES (12)  </a:t>
            </a:r>
            <a:r>
              <a:rPr lang="en-US" baseline="0" dirty="0"/>
              <a:t>The inward parts that were considered the seat of tender emotions. </a:t>
            </a:r>
          </a:p>
          <a:p>
            <a:pPr marL="628650" lvl="1" indent="-171450">
              <a:buFont typeface="Arial" charset="0"/>
              <a:buChar char="•"/>
            </a:pPr>
            <a:r>
              <a:rPr lang="en-US" baseline="0" dirty="0"/>
              <a:t>Affection, Hart-felt </a:t>
            </a:r>
            <a:r>
              <a:rPr lang="en-US" u="sng" baseline="0" dirty="0"/>
              <a:t>Compassion,</a:t>
            </a:r>
            <a:r>
              <a:rPr lang="en-US" baseline="0" dirty="0"/>
              <a:t> or sympathetic heart</a:t>
            </a:r>
          </a:p>
          <a:p>
            <a:r>
              <a:rPr lang="en-US" b="1" u="sng" dirty="0"/>
              <a:t>KINDNESS –</a:t>
            </a:r>
            <a:r>
              <a:rPr lang="en-US" dirty="0"/>
              <a:t> Sweet Reasonable-ness.  Useful, Helpful, gentle, sweet, Sweet Disposition, Makes us rightly toward others.  The opposite of Malice (8), and Lying (9).</a:t>
            </a:r>
          </a:p>
          <a:p>
            <a:pPr marL="628650" lvl="1" indent="-171450">
              <a:buFont typeface="Arial" charset="0"/>
              <a:buChar char="•"/>
            </a:pPr>
            <a:r>
              <a:rPr lang="en-US" baseline="0" dirty="0"/>
              <a:t>This</a:t>
            </a:r>
            <a:r>
              <a:rPr lang="en-US" dirty="0"/>
              <a:t> is meant to produce Harmony among the members.</a:t>
            </a:r>
          </a:p>
          <a:p>
            <a:pPr marL="628650" lvl="1" indent="-171450">
              <a:buFont typeface="Arial" charset="0"/>
              <a:buChar char="•"/>
            </a:pPr>
            <a:r>
              <a:rPr lang="en-US" dirty="0"/>
              <a:t>Cares about the feelings of others</a:t>
            </a:r>
          </a:p>
          <a:p>
            <a:r>
              <a:rPr lang="en-US" b="1" u="sng" baseline="0" dirty="0"/>
              <a:t>HUMBLENESS</a:t>
            </a:r>
            <a:r>
              <a:rPr lang="en-US" b="1" u="sng" dirty="0"/>
              <a:t> OF MIND </a:t>
            </a:r>
            <a:r>
              <a:rPr lang="en-US" dirty="0"/>
              <a:t>– Proper estimate of ourselves (Matt 5: 3 – poor in spirit); </a:t>
            </a:r>
          </a:p>
          <a:p>
            <a:pPr marL="628650" lvl="1" indent="-171450">
              <a:buFont typeface="Arial" charset="0"/>
              <a:buChar char="•"/>
            </a:pPr>
            <a:r>
              <a:rPr lang="en-US" i="1" dirty="0"/>
              <a:t>Romans 12:3 – do not think more highly of yourself than you ought.</a:t>
            </a:r>
          </a:p>
          <a:p>
            <a:pPr marL="628650" lvl="1" indent="-171450">
              <a:buFont typeface="Arial" charset="0"/>
              <a:buChar char="•"/>
            </a:pPr>
            <a:r>
              <a:rPr lang="en-US" i="1" baseline="0" dirty="0"/>
              <a:t>Phil 2:3 – but in humility, count others more significant than yourself.</a:t>
            </a:r>
          </a:p>
          <a:p>
            <a:pPr lvl="2"/>
            <a:r>
              <a:rPr lang="en-US" dirty="0"/>
              <a:t>If we had more feelings of unworthiness of ourselves, and more affection and kindness in our dealings with others, we would have less fault finding, less fussing, less fighting.</a:t>
            </a:r>
          </a:p>
          <a:p>
            <a:r>
              <a:rPr lang="en-US" b="1" u="sng" baseline="0" dirty="0"/>
              <a:t>MEEKNESS</a:t>
            </a:r>
            <a:r>
              <a:rPr lang="en-US" baseline="0" dirty="0"/>
              <a:t> / </a:t>
            </a:r>
            <a:r>
              <a:rPr lang="en-US" b="1" u="sng" baseline="0" dirty="0"/>
              <a:t>Gentleness</a:t>
            </a:r>
            <a:r>
              <a:rPr lang="en-US" baseline="0" dirty="0"/>
              <a:t>– Opposite</a:t>
            </a:r>
            <a:r>
              <a:rPr lang="en-US" dirty="0"/>
              <a:t> of a Haughty and Self-Assertive spirit.</a:t>
            </a:r>
          </a:p>
          <a:p>
            <a:pPr marL="628650" lvl="1" indent="-171450">
              <a:buFont typeface="Arial" charset="0"/>
              <a:buChar char="•"/>
            </a:pPr>
            <a:r>
              <a:rPr lang="en-US" baseline="0" dirty="0"/>
              <a:t>Force</a:t>
            </a:r>
            <a:r>
              <a:rPr lang="en-US" dirty="0"/>
              <a:t> or Strength held in Check, under Strong Control, Energy Controlled (potential energy)     This person Love People and Loves Peace.</a:t>
            </a:r>
          </a:p>
          <a:p>
            <a:pPr marL="628650" lvl="1" indent="-171450">
              <a:buFont typeface="Arial" charset="0"/>
              <a:buChar char="•"/>
            </a:pPr>
            <a:r>
              <a:rPr lang="en-US" baseline="0" dirty="0"/>
              <a:t>Used in ancient writings when a horse was broken</a:t>
            </a:r>
          </a:p>
          <a:p>
            <a:pPr marL="628650" lvl="1" indent="-171450">
              <a:buFont typeface="Arial" charset="0"/>
              <a:buChar char="•"/>
            </a:pPr>
            <a:r>
              <a:rPr lang="en-US" dirty="0"/>
              <a:t>Temper, held in check, entails acceptance of God’s will for us without complaint.</a:t>
            </a:r>
          </a:p>
          <a:p>
            <a:r>
              <a:rPr lang="en-US" b="1" u="sng" baseline="0" dirty="0"/>
              <a:t>LONGSUFFERING </a:t>
            </a:r>
            <a:r>
              <a:rPr lang="en-US" baseline="0" dirty="0"/>
              <a:t>– Patience, steadfastness, endurance, forbearance. Patience toward people.</a:t>
            </a:r>
          </a:p>
          <a:p>
            <a:pPr marL="628650" lvl="1" indent="-171450">
              <a:buFont typeface="Arial" charset="0"/>
              <a:buChar char="•"/>
            </a:pPr>
            <a:r>
              <a:rPr lang="en-US" dirty="0"/>
              <a:t>Be of a quiet sprit, even when treated wrongly (Golden Rule/Turn cheek) – Endure it patiently.</a:t>
            </a:r>
          </a:p>
          <a:p>
            <a:pPr marL="628650" lvl="1" indent="-171450">
              <a:buFont typeface="Arial" charset="0"/>
              <a:buChar char="•"/>
            </a:pPr>
            <a:r>
              <a:rPr lang="en-US" baseline="0" dirty="0"/>
              <a:t>Not</a:t>
            </a:r>
            <a:r>
              <a:rPr lang="en-US" dirty="0"/>
              <a:t> easily provoked.</a:t>
            </a:r>
          </a:p>
          <a:p>
            <a:r>
              <a:rPr lang="en-US" b="1" u="sng" baseline="0" dirty="0"/>
              <a:t>FORBEARING ONE ANOTHER </a:t>
            </a:r>
            <a:r>
              <a:rPr lang="en-US" baseline="0" dirty="0"/>
              <a:t>– to Bear With a person, to hold back, to bear with</a:t>
            </a:r>
            <a:r>
              <a:rPr lang="en-US" dirty="0"/>
              <a:t>.</a:t>
            </a:r>
          </a:p>
          <a:p>
            <a:pPr marL="628650" lvl="1" indent="-171450">
              <a:buFont typeface="Arial" charset="0"/>
              <a:buChar char="•"/>
            </a:pPr>
            <a:r>
              <a:rPr lang="en-US" baseline="0" dirty="0"/>
              <a:t>Not</a:t>
            </a:r>
            <a:r>
              <a:rPr lang="en-US" dirty="0"/>
              <a:t> just Tolerate with artificial or insincere politeness, not overlook shortcomings.</a:t>
            </a:r>
          </a:p>
          <a:p>
            <a:pPr marL="628650" lvl="1" indent="-171450">
              <a:buFont typeface="Arial" charset="0"/>
              <a:buChar char="•"/>
            </a:pPr>
            <a:r>
              <a:rPr lang="en-US" baseline="0" dirty="0"/>
              <a:t>Forbearance</a:t>
            </a:r>
            <a:r>
              <a:rPr lang="en-US" dirty="0"/>
              <a:t> is needed when a brother has sinned and is trying to come back.  Sine did not happen overnight and his Recovery will not happen overnight either.</a:t>
            </a:r>
          </a:p>
          <a:p>
            <a:r>
              <a:rPr lang="en-US" b="1" u="sng" baseline="0" dirty="0"/>
              <a:t>FORGIVING</a:t>
            </a:r>
            <a:r>
              <a:rPr lang="en-US" b="1" u="sng" dirty="0"/>
              <a:t> </a:t>
            </a:r>
            <a:r>
              <a:rPr lang="en-US" dirty="0"/>
              <a:t>– Not hold a grudge against a brother.  </a:t>
            </a:r>
          </a:p>
          <a:p>
            <a:pPr marL="628650" lvl="1" indent="-171450">
              <a:buFont typeface="Arial" charset="0"/>
              <a:buChar char="•"/>
            </a:pPr>
            <a:r>
              <a:rPr lang="en-US" baseline="0" dirty="0"/>
              <a:t>Forbearing and Forgiving are outward workings of the virtues of Compassion, Kindness, Humility, and Meekness.</a:t>
            </a:r>
          </a:p>
          <a:p>
            <a:pPr marL="628650" lvl="1" indent="-171450">
              <a:buFont typeface="Arial" charset="0"/>
              <a:buChar char="•"/>
            </a:pPr>
            <a:r>
              <a:rPr lang="en-US" dirty="0"/>
              <a:t>If someone has a complaint against us (justified or not) – forgive them!</a:t>
            </a:r>
          </a:p>
          <a:p>
            <a:pPr marL="628650" lvl="1" indent="-171450">
              <a:buFont typeface="Arial" charset="0"/>
              <a:buChar char="•"/>
            </a:pPr>
            <a:r>
              <a:rPr lang="en-US" baseline="0" dirty="0"/>
              <a:t>WHY – Because Christ Forgave You! (Matt 6:12-14) – God will not forgive you if you don’t forgive (</a:t>
            </a:r>
            <a:r>
              <a:rPr lang="en-US" baseline="0" dirty="0" err="1"/>
              <a:t>Heb</a:t>
            </a:r>
            <a:r>
              <a:rPr lang="en-US" baseline="0" dirty="0"/>
              <a:t> 8:12)</a:t>
            </a:r>
          </a:p>
          <a:p>
            <a:pPr marL="628650" lvl="1" indent="-171450">
              <a:buFont typeface="Arial" charset="0"/>
              <a:buChar char="•"/>
            </a:pPr>
            <a:r>
              <a:rPr lang="en-US" dirty="0"/>
              <a:t>It is NOT indifference, and it is not looking for Revenge – it involves the heart</a:t>
            </a:r>
          </a:p>
          <a:p>
            <a:pPr marL="628650" lvl="1" indent="-171450">
              <a:buFont typeface="Arial" charset="0"/>
              <a:buChar char="•"/>
            </a:pPr>
            <a:r>
              <a:rPr lang="en-US" baseline="0" dirty="0"/>
              <a:t>And Just About the Time you Say “I cant forgive them …” &gt; Phil</a:t>
            </a:r>
            <a:r>
              <a:rPr lang="en-US" dirty="0"/>
              <a:t> 4:13 – I can do all things thru Christ who strengthens me.</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1E4F374-DE47-2847-8967-21953276AC23}" type="slidenum">
              <a:rPr lang="en-US" smtClean="0"/>
              <a:t>10</a:t>
            </a:fld>
            <a:endParaRPr lang="en-US" dirty="0"/>
          </a:p>
        </p:txBody>
      </p:sp>
      <p:sp>
        <p:nvSpPr>
          <p:cNvPr id="6" name="Rectangle 5"/>
          <p:cNvSpPr/>
          <p:nvPr/>
        </p:nvSpPr>
        <p:spPr>
          <a:xfrm>
            <a:off x="4614529" y="678909"/>
            <a:ext cx="1834715" cy="1938992"/>
          </a:xfrm>
          <a:prstGeom prst="rect">
            <a:avLst/>
          </a:prstGeom>
        </p:spPr>
        <p:txBody>
          <a:bodyPr wrap="square">
            <a:spAutoFit/>
          </a:bodyPr>
          <a:lstStyle/>
          <a:p>
            <a:r>
              <a:rPr lang="en-US" sz="1200" b="1" dirty="0"/>
              <a:t>GOD CHOSE THEM (US) </a:t>
            </a:r>
            <a:r>
              <a:rPr lang="en-US" sz="1200" b="1" i="1" dirty="0"/>
              <a:t>DT 7:6-8 </a:t>
            </a:r>
            <a:r>
              <a:rPr lang="en-US" sz="1200" i="1" dirty="0"/>
              <a:t>“…The Lord your God has chosen you to be a people for his treasured possession, …. </a:t>
            </a:r>
            <a:r>
              <a:rPr lang="en-US" sz="1200" b="1" i="1" dirty="0"/>
              <a:t>7 </a:t>
            </a:r>
            <a:r>
              <a:rPr lang="en-US" sz="1200" i="1" dirty="0"/>
              <a:t>It was not because you were more in number than any other </a:t>
            </a:r>
            <a:br>
              <a:rPr lang="en-US" sz="1200" i="1" dirty="0"/>
            </a:br>
            <a:r>
              <a:rPr lang="en-US" sz="1200" i="1" dirty="0"/>
              <a:t>people …, </a:t>
            </a:r>
            <a:r>
              <a:rPr lang="en-US" sz="1200" b="1" i="1" dirty="0"/>
              <a:t>8 </a:t>
            </a:r>
            <a:r>
              <a:rPr lang="en-US" sz="1200" i="1" dirty="0"/>
              <a:t>but it is because the Lord loves you …</a:t>
            </a:r>
          </a:p>
        </p:txBody>
      </p:sp>
    </p:spTree>
    <p:extLst>
      <p:ext uri="{BB962C8B-B14F-4D97-AF65-F5344CB8AC3E}">
        <p14:creationId xmlns:p14="http://schemas.microsoft.com/office/powerpoint/2010/main" val="198357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8344" y="733647"/>
            <a:ext cx="6198781" cy="8080744"/>
          </a:xfrm>
        </p:spPr>
        <p:txBody>
          <a:bodyPr/>
          <a:lstStyle/>
          <a:p>
            <a:r>
              <a:rPr lang="en-US" sz="1400" b="1" u="sng" dirty="0"/>
              <a:t>LOVE (14</a:t>
            </a:r>
            <a:r>
              <a:rPr lang="en-US" sz="1400" dirty="0"/>
              <a:t>) </a:t>
            </a:r>
            <a:r>
              <a:rPr lang="en-US" dirty="0"/>
              <a:t>Above all, Put on Love</a:t>
            </a:r>
          </a:p>
          <a:p>
            <a:pPr marL="628650" lvl="1" indent="-171450">
              <a:buFont typeface="Arial" charset="0"/>
              <a:buChar char="•"/>
            </a:pPr>
            <a:r>
              <a:rPr lang="en-US" dirty="0"/>
              <a:t>It is supreme because it belongs on top of all the others.</a:t>
            </a:r>
          </a:p>
          <a:p>
            <a:pPr marL="628650" lvl="1" indent="-171450">
              <a:buFont typeface="Arial" charset="0"/>
              <a:buChar char="•"/>
            </a:pPr>
            <a:r>
              <a:rPr lang="en-US" dirty="0"/>
              <a:t>Supreme because it binds all the others together.</a:t>
            </a:r>
          </a:p>
          <a:p>
            <a:pPr marL="628650" lvl="1" indent="-171450">
              <a:buFont typeface="Arial" charset="0"/>
              <a:buChar char="•"/>
            </a:pPr>
            <a:r>
              <a:rPr lang="en-US" dirty="0"/>
              <a:t>Love is the Overcoat one puts on.  It goes on Top, and it holds everything together.</a:t>
            </a:r>
          </a:p>
          <a:p>
            <a:pPr marL="628650" lvl="1" indent="-171450">
              <a:buFont typeface="Arial" charset="0"/>
              <a:buChar char="•"/>
            </a:pPr>
            <a:r>
              <a:rPr lang="en-US" dirty="0"/>
              <a:t>2 Peter 1:5-7 – the last virtue is LOVE.</a:t>
            </a:r>
          </a:p>
          <a:p>
            <a:pPr marL="628650" lvl="1" indent="-171450">
              <a:buFont typeface="Arial" charset="0"/>
              <a:buChar char="•"/>
            </a:pPr>
            <a:r>
              <a:rPr lang="en-US" dirty="0"/>
              <a:t>Col. 2:2 – Being knit together in love – so that we might reach all the riches and full assurance of understanding and the knowledge of God’s mystery.</a:t>
            </a:r>
          </a:p>
          <a:p>
            <a:pPr marL="628650" lvl="1" indent="-171450">
              <a:buFont typeface="Arial" charset="0"/>
              <a:buChar char="•"/>
            </a:pPr>
            <a:r>
              <a:rPr lang="en-US" dirty="0"/>
              <a:t>1 Peter 4: 8 have fervent love for one another, for love will cover a multitude of sins.</a:t>
            </a:r>
          </a:p>
          <a:p>
            <a:pPr marL="628650" lvl="1" indent="-171450">
              <a:buFont typeface="Arial" charset="0"/>
              <a:buChar char="•"/>
            </a:pPr>
            <a:r>
              <a:rPr lang="en-US" dirty="0"/>
              <a:t>This is a Love that seeks another's highest good over our own needs.</a:t>
            </a:r>
          </a:p>
          <a:p>
            <a:pPr marL="628650" lvl="1" indent="-171450">
              <a:buFont typeface="Arial" charset="0"/>
              <a:buChar char="•"/>
            </a:pPr>
            <a:r>
              <a:rPr lang="en-US" dirty="0"/>
              <a:t>Love is sacrificial, the highest form of love.</a:t>
            </a:r>
          </a:p>
          <a:p>
            <a:endParaRPr lang="en-US" dirty="0"/>
          </a:p>
          <a:p>
            <a:pPr indent="-288798" defTabSz="210503">
              <a:lnSpc>
                <a:spcPct val="120000"/>
              </a:lnSpc>
              <a:defRPr sz="2720"/>
            </a:pPr>
            <a:r>
              <a:rPr lang="en-US" sz="1400" b="1" dirty="0"/>
              <a:t>(15) </a:t>
            </a:r>
            <a:r>
              <a:rPr lang="en-US" sz="1800" b="1" u="sng" dirty="0"/>
              <a:t>LET</a:t>
            </a:r>
            <a:r>
              <a:rPr lang="en-US" sz="1400" b="1" dirty="0"/>
              <a:t> - Peace with God - Peace with Others - One Body - Be Thankful</a:t>
            </a:r>
          </a:p>
          <a:p>
            <a:pPr algn="ctr"/>
            <a:r>
              <a:rPr lang="en-US" b="1" u="sng" dirty="0"/>
              <a:t>PEACE – to be bound, knit joined and weaved together.</a:t>
            </a:r>
          </a:p>
          <a:p>
            <a:r>
              <a:rPr lang="en-US" dirty="0"/>
              <a:t>Phil 4:7 – the peace of God which surpasses all understanding will keep your hearts and minds.</a:t>
            </a:r>
          </a:p>
          <a:p>
            <a:pPr marL="628650" lvl="1" indent="-171450">
              <a:buFont typeface="Arial" charset="0"/>
              <a:buChar char="•"/>
            </a:pPr>
            <a:r>
              <a:rPr lang="en-US" b="1" dirty="0"/>
              <a:t>WE Trust in God </a:t>
            </a:r>
            <a:r>
              <a:rPr lang="en-US" dirty="0"/>
              <a:t>– no matter what the problem, or circumstance, God will take care of us</a:t>
            </a:r>
          </a:p>
          <a:p>
            <a:r>
              <a:rPr lang="en-US" dirty="0"/>
              <a:t>Through Christ, we are not only reconciled to God, we are no longer alienated from each other.</a:t>
            </a:r>
          </a:p>
          <a:p>
            <a:pPr marL="628650" lvl="1" indent="-171450">
              <a:buFont typeface="Arial" charset="0"/>
              <a:buChar char="•"/>
            </a:pPr>
            <a:r>
              <a:rPr lang="en-US" dirty="0" err="1"/>
              <a:t>Eph</a:t>
            </a:r>
            <a:r>
              <a:rPr lang="en-US" dirty="0"/>
              <a:t> 2:12-14 – (vs 13) – for He Himself is our peace</a:t>
            </a:r>
          </a:p>
          <a:p>
            <a:pPr marL="628650" lvl="1" indent="-171450">
              <a:buFont typeface="Arial" charset="0"/>
              <a:buChar char="•"/>
            </a:pPr>
            <a:endParaRPr lang="en-US" dirty="0"/>
          </a:p>
          <a:p>
            <a:r>
              <a:rPr lang="en-US" dirty="0"/>
              <a:t>Jesus promised His disciples Peace (John 14:1-3, 27)</a:t>
            </a:r>
          </a:p>
          <a:p>
            <a:endParaRPr lang="en-US" dirty="0"/>
          </a:p>
          <a:p>
            <a:r>
              <a:rPr lang="en-US" dirty="0"/>
              <a:t>He prayed that they might all be one (John 17:20-21) – what happens if we are not One?</a:t>
            </a:r>
          </a:p>
          <a:p>
            <a:endParaRPr lang="en-US" dirty="0"/>
          </a:p>
          <a:p>
            <a:r>
              <a:rPr lang="en-US" dirty="0"/>
              <a:t>In Philippians 4 Paul has in mind the tranquility of heart and soul</a:t>
            </a:r>
          </a:p>
          <a:p>
            <a:endParaRPr lang="en-US" dirty="0"/>
          </a:p>
          <a:p>
            <a:r>
              <a:rPr lang="en-US" dirty="0"/>
              <a:t>In Colossians Paul has in mind Peace in a larger sense – a Peace that embraces tranquility of mind and heart, and at the same time a Peace that makes for Peaceful relationships with one another in the body of Christ. – “Called in one body)</a:t>
            </a:r>
          </a:p>
          <a:p>
            <a:endParaRPr lang="en-US" dirty="0"/>
          </a:p>
          <a:p>
            <a:pPr marL="628650" lvl="1" indent="-171450">
              <a:buFont typeface="Arial" charset="0"/>
              <a:buChar char="•"/>
            </a:pPr>
            <a:r>
              <a:rPr lang="en-US" dirty="0"/>
              <a:t>We are members of a single body – we are to be at peace and let this Peace rule in our hearts.</a:t>
            </a:r>
          </a:p>
          <a:p>
            <a:endParaRPr lang="en-US" dirty="0"/>
          </a:p>
          <a:p>
            <a:r>
              <a:rPr lang="en-US" sz="1400" b="1" u="sng" dirty="0"/>
              <a:t>RULE</a:t>
            </a:r>
            <a:r>
              <a:rPr lang="en-US" b="1" u="sng" dirty="0"/>
              <a:t> </a:t>
            </a:r>
            <a:r>
              <a:rPr lang="en-US" dirty="0"/>
              <a:t>– to act as an umpire.  In all inner conflicts and in all disputes and differences among us, Christ’s peace must give the final decision.  </a:t>
            </a:r>
          </a:p>
          <a:p>
            <a:pPr marL="628650" lvl="1" indent="-171450">
              <a:buFont typeface="Arial" charset="0"/>
              <a:buChar char="•"/>
            </a:pPr>
            <a:r>
              <a:rPr lang="en-US" dirty="0"/>
              <a:t>We are to do nothing that would violate that peace!</a:t>
            </a:r>
          </a:p>
          <a:p>
            <a:pPr marL="628650" lvl="1" indent="-171450">
              <a:buFont typeface="Arial" charset="0"/>
              <a:buChar char="•"/>
            </a:pPr>
            <a:r>
              <a:rPr lang="en-US" dirty="0"/>
              <a:t>Whatever the situation – our decision is based on what will promote Peace!</a:t>
            </a:r>
          </a:p>
          <a:p>
            <a:pPr marL="628650" lvl="1" indent="-171450">
              <a:buFont typeface="Arial" charset="0"/>
              <a:buChar char="•"/>
            </a:pPr>
            <a:r>
              <a:rPr lang="en-US" dirty="0"/>
              <a:t>Christ’s peace only can rule to the extent that we are obedient to Him.</a:t>
            </a:r>
          </a:p>
          <a:p>
            <a:pPr marL="628650" lvl="1" indent="-171450">
              <a:buFont typeface="Arial" charset="0"/>
              <a:buChar char="•"/>
            </a:pPr>
            <a:r>
              <a:rPr lang="en-US" b="1" i="1" dirty="0"/>
              <a:t>We have a CHOICE – do we LET His Peace Rule in our Lives, or NOT?</a:t>
            </a:r>
          </a:p>
          <a:p>
            <a:pPr marL="628650" lvl="1" indent="-171450">
              <a:buFont typeface="Arial" charset="0"/>
              <a:buChar char="•"/>
            </a:pPr>
            <a:endParaRPr lang="en-US" b="1" i="1" dirty="0"/>
          </a:p>
          <a:p>
            <a:r>
              <a:rPr lang="en-US" sz="1400" b="1" u="sng" dirty="0"/>
              <a:t>BE THANKFUL </a:t>
            </a:r>
            <a:r>
              <a:rPr lang="en-US" dirty="0"/>
              <a:t>– Best way to promote it, is to be thankful for it.</a:t>
            </a:r>
          </a:p>
          <a:p>
            <a:pPr marL="628650" lvl="1" indent="-171450">
              <a:buFont typeface="Arial" charset="0"/>
              <a:buChar char="•"/>
            </a:pPr>
            <a:r>
              <a:rPr lang="en-US" dirty="0"/>
              <a:t>Do we Thank God for the Peace that we have?</a:t>
            </a:r>
          </a:p>
          <a:p>
            <a:endParaRPr lang="en-US" dirty="0"/>
          </a:p>
        </p:txBody>
      </p:sp>
      <p:sp>
        <p:nvSpPr>
          <p:cNvPr id="4" name="Slide Number Placeholder 3"/>
          <p:cNvSpPr>
            <a:spLocks noGrp="1"/>
          </p:cNvSpPr>
          <p:nvPr>
            <p:ph type="sldNum" sz="quarter" idx="10"/>
          </p:nvPr>
        </p:nvSpPr>
        <p:spPr/>
        <p:txBody>
          <a:bodyPr/>
          <a:lstStyle/>
          <a:p>
            <a:fld id="{81E4F374-DE47-2847-8967-21953276AC23}" type="slidenum">
              <a:rPr lang="en-US" smtClean="0"/>
              <a:t>11</a:t>
            </a:fld>
            <a:endParaRPr lang="en-US"/>
          </a:p>
        </p:txBody>
      </p:sp>
    </p:spTree>
    <p:extLst>
      <p:ext uri="{BB962C8B-B14F-4D97-AF65-F5344CB8AC3E}">
        <p14:creationId xmlns:p14="http://schemas.microsoft.com/office/powerpoint/2010/main" val="101098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193675"/>
            <a:ext cx="4173537" cy="2347913"/>
          </a:xfrm>
        </p:spPr>
      </p:sp>
      <p:sp>
        <p:nvSpPr>
          <p:cNvPr id="3" name="Notes Placeholder 2"/>
          <p:cNvSpPr>
            <a:spLocks noGrp="1"/>
          </p:cNvSpPr>
          <p:nvPr>
            <p:ph type="body" idx="1"/>
          </p:nvPr>
        </p:nvSpPr>
        <p:spPr>
          <a:xfrm>
            <a:off x="393405" y="2541082"/>
            <a:ext cx="6007395" cy="5342960"/>
          </a:xfrm>
        </p:spPr>
        <p:txBody>
          <a:bodyPr/>
          <a:lstStyle/>
          <a:p>
            <a:r>
              <a:rPr lang="en-US" sz="1800" b="1" u="sng" dirty="0"/>
              <a:t>LET </a:t>
            </a:r>
            <a:r>
              <a:rPr lang="en-US" sz="1400" b="1" u="sng" dirty="0"/>
              <a:t>- THE WORD OF CHRIST</a:t>
            </a:r>
          </a:p>
          <a:p>
            <a:pPr marL="628650" lvl="1" indent="-171450">
              <a:buFont typeface="Arial" charset="0"/>
              <a:buChar char="•"/>
            </a:pPr>
            <a:r>
              <a:rPr lang="en-US" dirty="0"/>
              <a:t>The Gospel, the Revealed Truth</a:t>
            </a:r>
          </a:p>
          <a:p>
            <a:endParaRPr lang="en-US" dirty="0"/>
          </a:p>
          <a:p>
            <a:r>
              <a:rPr lang="en-US" sz="1400" b="1" u="sng" dirty="0"/>
              <a:t>DWELL IN US RICHLY</a:t>
            </a:r>
          </a:p>
          <a:p>
            <a:pPr marL="628650" lvl="1" indent="-171450">
              <a:buFont typeface="Arial" charset="0"/>
              <a:buChar char="•"/>
            </a:pPr>
            <a:r>
              <a:rPr lang="en-US" dirty="0"/>
              <a:t>Dwell - To be at home. We must LET the word come in to our Heats.</a:t>
            </a:r>
          </a:p>
          <a:p>
            <a:pPr marL="1085850" lvl="2" indent="-171450">
              <a:buFont typeface="Arial" charset="0"/>
              <a:buChar char="•"/>
            </a:pPr>
            <a:r>
              <a:rPr lang="en-US" dirty="0"/>
              <a:t>We must make room for it, clear out space and throw things out to make room.</a:t>
            </a:r>
          </a:p>
          <a:p>
            <a:pPr marL="628650" lvl="1" indent="-171450">
              <a:buFont typeface="Arial" charset="0"/>
              <a:buChar char="•"/>
            </a:pPr>
            <a:r>
              <a:rPr lang="en-US" dirty="0"/>
              <a:t>To allow ourselves to be brought completely under its influence.</a:t>
            </a:r>
          </a:p>
          <a:p>
            <a:pPr marL="628650" lvl="1" indent="-171450">
              <a:buFont typeface="Arial" charset="0"/>
              <a:buChar char="•"/>
            </a:pPr>
            <a:r>
              <a:rPr lang="en-US" dirty="0"/>
              <a:t>The word does not make an occasional visit, we must Hide It There (Psalms 119:11)</a:t>
            </a:r>
          </a:p>
          <a:p>
            <a:endParaRPr lang="en-US" dirty="0"/>
          </a:p>
          <a:p>
            <a:r>
              <a:rPr lang="en-US" sz="1400" b="1" u="sng" dirty="0"/>
              <a:t>RICHLY –</a:t>
            </a:r>
            <a:r>
              <a:rPr lang="en-US" dirty="0"/>
              <a:t> to be completely understood, let our soul be fully under its influence, not just visit</a:t>
            </a:r>
          </a:p>
          <a:p>
            <a:endParaRPr lang="en-US" dirty="0"/>
          </a:p>
          <a:p>
            <a:r>
              <a:rPr lang="en-US" sz="1400" b="1" u="sng" dirty="0"/>
              <a:t>Wisdom </a:t>
            </a:r>
            <a:r>
              <a:rPr lang="en-US" dirty="0"/>
              <a:t>– This could mean (1) The result of this rich dwelling of God’s word, results in Wisdom, or (2) We are to teach and admonish one another in all wisdom.</a:t>
            </a:r>
          </a:p>
          <a:p>
            <a:endParaRPr lang="en-US" dirty="0"/>
          </a:p>
          <a:p>
            <a:pPr marL="171450" indent="-171450">
              <a:buFont typeface="Arial" charset="0"/>
              <a:buChar char="•"/>
            </a:pPr>
            <a:r>
              <a:rPr lang="en-US" dirty="0"/>
              <a:t>Col. 1:28 – Paul affirms that he and his co-workers endeavor to manifest true wisdom in the MANNER in which they teach and admonish every man.</a:t>
            </a:r>
          </a:p>
          <a:p>
            <a:pPr marL="171450" indent="-171450">
              <a:buFont typeface="Arial" charset="0"/>
              <a:buChar char="•"/>
            </a:pPr>
            <a:endParaRPr lang="en-US" dirty="0"/>
          </a:p>
          <a:p>
            <a:pPr marL="628650" lvl="1" indent="-171450">
              <a:buFont typeface="Arial" charset="0"/>
              <a:buChar char="•"/>
            </a:pPr>
            <a:r>
              <a:rPr lang="en-US" dirty="0"/>
              <a:t>We must use the wisdom we gain from God’s word as we carefully and tactfully teach and admonish each other.  </a:t>
            </a:r>
          </a:p>
          <a:p>
            <a:pPr marL="171450" indent="-171450">
              <a:buFont typeface="Arial" charset="0"/>
              <a:buChar char="•"/>
            </a:pPr>
            <a:endParaRPr lang="en-US" dirty="0"/>
          </a:p>
          <a:p>
            <a:pPr marL="171450" indent="-171450">
              <a:buFont typeface="Arial" charset="0"/>
              <a:buChar char="•"/>
            </a:pPr>
            <a:r>
              <a:rPr lang="en-US" dirty="0"/>
              <a:t>Later Paul will tell them (4:5) that they must act in Wisdom toward those who are outside.</a:t>
            </a:r>
          </a:p>
          <a:p>
            <a:endParaRPr lang="en-US" dirty="0"/>
          </a:p>
          <a:p>
            <a:r>
              <a:rPr lang="en-US" sz="1400" b="1" u="sng" dirty="0"/>
              <a:t>Singing Psalms, Hymns, and Spiritual Songs.</a:t>
            </a:r>
          </a:p>
          <a:p>
            <a:r>
              <a:rPr lang="en-US" dirty="0"/>
              <a:t>Is this a Command?  If so, can a Christian be Silent and Not Sing ?</a:t>
            </a:r>
          </a:p>
          <a:p>
            <a:endParaRPr lang="en-US" b="1" dirty="0"/>
          </a:p>
          <a:p>
            <a:r>
              <a:rPr lang="en-US" sz="1400" b="1" dirty="0"/>
              <a:t>Sing With thankfulness </a:t>
            </a:r>
            <a:r>
              <a:rPr lang="en-US" dirty="0"/>
              <a:t>– to sing with grateful hearts and spirit.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1E4F374-DE47-2847-8967-21953276AC23}" type="slidenum">
              <a:rPr lang="en-US" smtClean="0"/>
              <a:t>12</a:t>
            </a:fld>
            <a:endParaRPr lang="en-US"/>
          </a:p>
        </p:txBody>
      </p:sp>
    </p:spTree>
    <p:extLst>
      <p:ext uri="{BB962C8B-B14F-4D97-AF65-F5344CB8AC3E}">
        <p14:creationId xmlns:p14="http://schemas.microsoft.com/office/powerpoint/2010/main" val="96267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839972"/>
            <a:ext cx="5486400" cy="7161028"/>
          </a:xfrm>
        </p:spPr>
        <p:txBody>
          <a:bodyPr/>
          <a:lstStyle/>
          <a:p>
            <a:r>
              <a:rPr lang="en-US" sz="1400" b="1" dirty="0"/>
              <a:t>THE NAME OF CHRIST (17)</a:t>
            </a:r>
          </a:p>
          <a:p>
            <a:endParaRPr lang="en-US" dirty="0"/>
          </a:p>
          <a:p>
            <a:r>
              <a:rPr lang="en-US" dirty="0"/>
              <a:t>Whatever you do in word of deed do all in the name of the Lord.</a:t>
            </a:r>
          </a:p>
          <a:p>
            <a:endParaRPr lang="en-US" dirty="0"/>
          </a:p>
          <a:p>
            <a:r>
              <a:rPr lang="en-US" dirty="0"/>
              <a:t>Acts 17:28 - “‘In him we live and move and have our being’;</a:t>
            </a:r>
          </a:p>
          <a:p>
            <a:endParaRPr lang="en-US" dirty="0"/>
          </a:p>
          <a:p>
            <a:r>
              <a:rPr lang="en-US" dirty="0"/>
              <a:t>This covers every aspects of our lives – every day and every moment.</a:t>
            </a:r>
          </a:p>
          <a:p>
            <a:endParaRPr lang="en-US" dirty="0"/>
          </a:p>
          <a:p>
            <a:r>
              <a:rPr lang="en-US" dirty="0"/>
              <a:t>To do everything that we do in the name of the Lord Jesus is always to speak and act in complete submission to Jesus as our Lord.</a:t>
            </a:r>
          </a:p>
          <a:p>
            <a:endParaRPr lang="en-US" dirty="0"/>
          </a:p>
          <a:p>
            <a:r>
              <a:rPr lang="en-US" dirty="0"/>
              <a:t>Always in full submission to His authority.</a:t>
            </a:r>
          </a:p>
          <a:p>
            <a:endParaRPr lang="en-US" dirty="0"/>
          </a:p>
          <a:p>
            <a:r>
              <a:rPr lang="en-US" dirty="0"/>
              <a:t>We are to honor and magnify Him in all that we do.</a:t>
            </a:r>
          </a:p>
          <a:p>
            <a:endParaRPr lang="en-US" dirty="0"/>
          </a:p>
          <a:p>
            <a:r>
              <a:rPr lang="en-US" dirty="0"/>
              <a:t>We must never dishonor His name</a:t>
            </a:r>
          </a:p>
          <a:p>
            <a:endParaRPr lang="en-US" dirty="0"/>
          </a:p>
        </p:txBody>
      </p:sp>
      <p:sp>
        <p:nvSpPr>
          <p:cNvPr id="4" name="Slide Number Placeholder 3"/>
          <p:cNvSpPr>
            <a:spLocks noGrp="1"/>
          </p:cNvSpPr>
          <p:nvPr>
            <p:ph type="sldNum" sz="quarter" idx="10"/>
          </p:nvPr>
        </p:nvSpPr>
        <p:spPr/>
        <p:txBody>
          <a:bodyPr/>
          <a:lstStyle/>
          <a:p>
            <a:fld id="{81E4F374-DE47-2847-8967-21953276AC23}" type="slidenum">
              <a:rPr lang="en-US" smtClean="0"/>
              <a:t>13</a:t>
            </a:fld>
            <a:endParaRPr lang="en-US"/>
          </a:p>
        </p:txBody>
      </p:sp>
    </p:spTree>
    <p:extLst>
      <p:ext uri="{BB962C8B-B14F-4D97-AF65-F5344CB8AC3E}">
        <p14:creationId xmlns:p14="http://schemas.microsoft.com/office/powerpoint/2010/main" val="80200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2</a:t>
            </a:fld>
            <a:endParaRPr lang="en-US"/>
          </a:p>
        </p:txBody>
      </p:sp>
    </p:spTree>
    <p:extLst>
      <p:ext uri="{BB962C8B-B14F-4D97-AF65-F5344CB8AC3E}">
        <p14:creationId xmlns:p14="http://schemas.microsoft.com/office/powerpoint/2010/main" val="141810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3</a:t>
            </a:fld>
            <a:endParaRPr lang="en-US"/>
          </a:p>
        </p:txBody>
      </p:sp>
    </p:spTree>
    <p:extLst>
      <p:ext uri="{BB962C8B-B14F-4D97-AF65-F5344CB8AC3E}">
        <p14:creationId xmlns:p14="http://schemas.microsoft.com/office/powerpoint/2010/main" val="181657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4</a:t>
            </a:fld>
            <a:endParaRPr lang="en-US"/>
          </a:p>
        </p:txBody>
      </p:sp>
    </p:spTree>
    <p:extLst>
      <p:ext uri="{BB962C8B-B14F-4D97-AF65-F5344CB8AC3E}">
        <p14:creationId xmlns:p14="http://schemas.microsoft.com/office/powerpoint/2010/main" val="172161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5</a:t>
            </a:fld>
            <a:endParaRPr lang="en-US"/>
          </a:p>
        </p:txBody>
      </p:sp>
    </p:spTree>
    <p:extLst>
      <p:ext uri="{BB962C8B-B14F-4D97-AF65-F5344CB8AC3E}">
        <p14:creationId xmlns:p14="http://schemas.microsoft.com/office/powerpoint/2010/main" val="76542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6</a:t>
            </a:fld>
            <a:endParaRPr lang="en-US"/>
          </a:p>
        </p:txBody>
      </p:sp>
    </p:spTree>
    <p:extLst>
      <p:ext uri="{BB962C8B-B14F-4D97-AF65-F5344CB8AC3E}">
        <p14:creationId xmlns:p14="http://schemas.microsoft.com/office/powerpoint/2010/main" val="206463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7</a:t>
            </a:fld>
            <a:endParaRPr lang="en-US"/>
          </a:p>
        </p:txBody>
      </p:sp>
    </p:spTree>
    <p:extLst>
      <p:ext uri="{BB962C8B-B14F-4D97-AF65-F5344CB8AC3E}">
        <p14:creationId xmlns:p14="http://schemas.microsoft.com/office/powerpoint/2010/main" val="62088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Paul now turns to the Positive Aspects of the Christian Life</a:t>
            </a:r>
          </a:p>
          <a:p>
            <a:r>
              <a:rPr lang="en-US" sz="1400" dirty="0"/>
              <a:t>Once we have put off the Old Self – we have created a Vacuum and we Must Fill it!</a:t>
            </a:r>
          </a:p>
          <a:p>
            <a:endParaRPr lang="en-US" sz="1400" dirty="0"/>
          </a:p>
          <a:p>
            <a:pPr marL="228600" indent="-228600">
              <a:buAutoNum type="arabicPeriod"/>
            </a:pPr>
            <a:r>
              <a:rPr lang="en-US" sz="1400" dirty="0"/>
              <a:t>Practice Holiness in relation to each other. (12-13)</a:t>
            </a:r>
          </a:p>
          <a:p>
            <a:pPr marL="228600" indent="-228600">
              <a:buAutoNum type="arabicPeriod"/>
            </a:pPr>
            <a:r>
              <a:rPr lang="en-US" sz="1400" dirty="0"/>
              <a:t>Be Loving Toward One Another (14)</a:t>
            </a:r>
          </a:p>
          <a:p>
            <a:pPr marL="228600" indent="-228600">
              <a:buAutoNum type="arabicPeriod"/>
            </a:pPr>
            <a:r>
              <a:rPr lang="en-US" sz="1400" dirty="0"/>
              <a:t>Let the Peace of God Rule in our Hearts (15)</a:t>
            </a:r>
          </a:p>
          <a:p>
            <a:pPr marL="228600" indent="-228600">
              <a:buAutoNum type="arabicPeriod"/>
            </a:pPr>
            <a:r>
              <a:rPr lang="en-US" sz="1400" dirty="0"/>
              <a:t>Let the Word of Christ Dwell in us as we engage in Worship (16)</a:t>
            </a:r>
          </a:p>
          <a:p>
            <a:pPr marL="228600" indent="-228600">
              <a:buAutoNum type="arabicPeriod"/>
            </a:pPr>
            <a:r>
              <a:rPr lang="en-US" sz="1400" dirty="0"/>
              <a:t>And, Do Everything in the Name of the Lord, and always give Thanks to God (17)</a:t>
            </a:r>
          </a:p>
        </p:txBody>
      </p:sp>
      <p:sp>
        <p:nvSpPr>
          <p:cNvPr id="4" name="Slide Number Placeholder 3"/>
          <p:cNvSpPr>
            <a:spLocks noGrp="1"/>
          </p:cNvSpPr>
          <p:nvPr>
            <p:ph type="sldNum" sz="quarter" idx="10"/>
          </p:nvPr>
        </p:nvSpPr>
        <p:spPr/>
        <p:txBody>
          <a:bodyPr/>
          <a:lstStyle/>
          <a:p>
            <a:fld id="{81E4F374-DE47-2847-8967-21953276AC23}" type="slidenum">
              <a:rPr lang="en-US" smtClean="0"/>
              <a:t>8</a:t>
            </a:fld>
            <a:endParaRPr lang="en-US"/>
          </a:p>
        </p:txBody>
      </p:sp>
    </p:spTree>
    <p:extLst>
      <p:ext uri="{BB962C8B-B14F-4D97-AF65-F5344CB8AC3E}">
        <p14:creationId xmlns:p14="http://schemas.microsoft.com/office/powerpoint/2010/main" val="128451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4F374-DE47-2847-8967-21953276AC23}" type="slidenum">
              <a:rPr lang="en-US" smtClean="0"/>
              <a:t>9</a:t>
            </a:fld>
            <a:endParaRPr lang="en-US"/>
          </a:p>
        </p:txBody>
      </p:sp>
    </p:spTree>
    <p:extLst>
      <p:ext uri="{BB962C8B-B14F-4D97-AF65-F5344CB8AC3E}">
        <p14:creationId xmlns:p14="http://schemas.microsoft.com/office/powerpoint/2010/main" val="6167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6750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245580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481527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655393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305130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822556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359029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6317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4307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7158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2476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083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7511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10/9/2016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5189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10/9/2016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574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0493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042B0DB6-F5C7-45FB-8CF3-31B45F9C2DAC}" type="datetimeFigureOut">
              <a:rPr lang="en-US" smtClean="0"/>
              <a:t>10/9/2016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8919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160EA64-D806-43AC-9DF2-F8C432F32B4C}" type="datetimeFigureOut">
              <a:rPr lang="en-US" smtClean="0"/>
              <a:t>10/9/2016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8369685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Complete In Christ</a:t>
            </a:r>
          </a:p>
        </p:txBody>
      </p:sp>
      <p:sp>
        <p:nvSpPr>
          <p:cNvPr id="3" name="Subtitle 2"/>
          <p:cNvSpPr>
            <a:spLocks noGrp="1"/>
          </p:cNvSpPr>
          <p:nvPr>
            <p:ph type="subTitle" idx="1"/>
          </p:nvPr>
        </p:nvSpPr>
        <p:spPr/>
        <p:txBody>
          <a:bodyPr/>
          <a:lstStyle/>
          <a:p>
            <a:r>
              <a:rPr lang="en-US" b="1" dirty="0"/>
              <a:t>Colossians 3</a:t>
            </a:r>
          </a:p>
        </p:txBody>
      </p:sp>
    </p:spTree>
    <p:extLst>
      <p:ext uri="{BB962C8B-B14F-4D97-AF65-F5344CB8AC3E}">
        <p14:creationId xmlns:p14="http://schemas.microsoft.com/office/powerpoint/2010/main" val="101206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480"/>
            <a:ext cx="9905998" cy="670560"/>
          </a:xfrm>
        </p:spPr>
        <p:txBody>
          <a:bodyPr>
            <a:normAutofit/>
          </a:bodyPr>
          <a:lstStyle/>
          <a:p>
            <a:pPr algn="ctr"/>
            <a:r>
              <a:rPr lang="en-US" sz="3600" b="1" u="sng" dirty="0">
                <a:solidFill>
                  <a:schemeClr val="tx1"/>
                </a:solidFill>
              </a:rPr>
              <a:t>Motivation for Godly Living</a:t>
            </a:r>
          </a:p>
        </p:txBody>
      </p:sp>
      <p:sp>
        <p:nvSpPr>
          <p:cNvPr id="3" name="Content Placeholder 2"/>
          <p:cNvSpPr>
            <a:spLocks noGrp="1"/>
          </p:cNvSpPr>
          <p:nvPr>
            <p:ph idx="1"/>
          </p:nvPr>
        </p:nvSpPr>
        <p:spPr>
          <a:xfrm>
            <a:off x="0" y="701040"/>
            <a:ext cx="12192000" cy="6156959"/>
          </a:xfrm>
        </p:spPr>
        <p:txBody>
          <a:bodyPr>
            <a:normAutofit/>
          </a:bodyPr>
          <a:lstStyle/>
          <a:p>
            <a:pPr marL="168402" indent="-168402" defTabSz="210503">
              <a:lnSpc>
                <a:spcPct val="120000"/>
              </a:lnSpc>
              <a:spcBef>
                <a:spcPts val="1050"/>
              </a:spcBef>
              <a:defRPr sz="3536" u="sng">
                <a:solidFill>
                  <a:srgbClr val="0433FF"/>
                </a:solidFill>
              </a:defRPr>
            </a:pPr>
            <a:r>
              <a:rPr lang="en-US" b="1" dirty="0">
                <a:solidFill>
                  <a:srgbClr val="FFFD78"/>
                </a:solidFill>
              </a:rPr>
              <a:t>The Grace of Christ (3:12-14)</a:t>
            </a:r>
          </a:p>
          <a:p>
            <a:pPr marL="297942" lvl="1" indent="-129540" defTabSz="210503">
              <a:lnSpc>
                <a:spcPct val="120000"/>
              </a:lnSpc>
              <a:spcBef>
                <a:spcPts val="0"/>
              </a:spcBef>
              <a:buSzPct val="125000"/>
              <a:defRPr sz="2720"/>
            </a:pPr>
            <a:r>
              <a:rPr lang="en-US" b="1" dirty="0"/>
              <a:t>God Chose Them (12a) -</a:t>
            </a:r>
            <a:r>
              <a:rPr lang="en-US" b="1" dirty="0" err="1"/>
              <a:t>Deut</a:t>
            </a:r>
            <a:r>
              <a:rPr lang="en-US" b="1" dirty="0"/>
              <a:t> 7:7-8</a:t>
            </a:r>
          </a:p>
          <a:p>
            <a:pPr marL="297942" lvl="1" indent="-129540" defTabSz="210503">
              <a:lnSpc>
                <a:spcPct val="120000"/>
              </a:lnSpc>
              <a:spcBef>
                <a:spcPts val="0"/>
              </a:spcBef>
              <a:buSzPct val="125000"/>
              <a:defRPr sz="2720"/>
            </a:pPr>
            <a:r>
              <a:rPr lang="en-US" b="1" dirty="0"/>
              <a:t>God Set Them Apart (12) - Holy</a:t>
            </a:r>
          </a:p>
          <a:p>
            <a:pPr marL="297942" lvl="1" indent="-129540" defTabSz="210503">
              <a:lnSpc>
                <a:spcPct val="120000"/>
              </a:lnSpc>
              <a:spcBef>
                <a:spcPts val="0"/>
              </a:spcBef>
              <a:buSzPct val="125000"/>
              <a:defRPr sz="2720"/>
            </a:pPr>
            <a:r>
              <a:rPr lang="en-US" b="1" dirty="0"/>
              <a:t>God Loves Them (12) - Beloved</a:t>
            </a:r>
          </a:p>
          <a:p>
            <a:pPr marL="297942" lvl="1" indent="-129540" defTabSz="210503">
              <a:lnSpc>
                <a:spcPct val="120000"/>
              </a:lnSpc>
              <a:spcBef>
                <a:spcPts val="0"/>
              </a:spcBef>
              <a:buSzPct val="125000"/>
              <a:defRPr sz="2720"/>
            </a:pPr>
            <a:r>
              <a:rPr lang="en-US" b="1" dirty="0"/>
              <a:t>God Has Forgiven Them (13-14)</a:t>
            </a:r>
          </a:p>
          <a:p>
            <a:pPr marL="168402" indent="-168402" defTabSz="210503">
              <a:lnSpc>
                <a:spcPct val="120000"/>
              </a:lnSpc>
              <a:spcBef>
                <a:spcPts val="0"/>
              </a:spcBef>
              <a:defRPr sz="3536" u="sng">
                <a:solidFill>
                  <a:srgbClr val="0433FF"/>
                </a:solidFill>
              </a:defRPr>
            </a:pPr>
            <a:r>
              <a:rPr lang="en-US" b="1" dirty="0">
                <a:solidFill>
                  <a:srgbClr val="FFFD78"/>
                </a:solidFill>
              </a:rPr>
              <a:t>The Peace of Christ (3:15)</a:t>
            </a:r>
          </a:p>
          <a:p>
            <a:pPr marL="336804" lvl="1" indent="-168402" defTabSz="210503">
              <a:lnSpc>
                <a:spcPct val="120000"/>
              </a:lnSpc>
              <a:spcBef>
                <a:spcPts val="0"/>
              </a:spcBef>
              <a:defRPr sz="2720"/>
            </a:pPr>
            <a:r>
              <a:rPr lang="en-US" b="1" dirty="0"/>
              <a:t>Peace with God</a:t>
            </a:r>
          </a:p>
          <a:p>
            <a:pPr marL="336804" lvl="1" indent="-168402" defTabSz="210503">
              <a:lnSpc>
                <a:spcPct val="120000"/>
              </a:lnSpc>
              <a:spcBef>
                <a:spcPts val="0"/>
              </a:spcBef>
              <a:defRPr sz="2720"/>
            </a:pPr>
            <a:r>
              <a:rPr lang="en-US" b="1" dirty="0"/>
              <a:t>Peace with Others - One Body</a:t>
            </a:r>
          </a:p>
          <a:p>
            <a:pPr marL="336804" lvl="1" indent="-168402" defTabSz="210503">
              <a:lnSpc>
                <a:spcPct val="120000"/>
              </a:lnSpc>
              <a:spcBef>
                <a:spcPts val="0"/>
              </a:spcBef>
              <a:defRPr sz="2720"/>
            </a:pPr>
            <a:r>
              <a:rPr lang="en-US" b="1" dirty="0"/>
              <a:t>Be Thankful</a:t>
            </a:r>
          </a:p>
          <a:p>
            <a:endParaRPr lang="en-US" dirty="0"/>
          </a:p>
        </p:txBody>
      </p:sp>
      <p:sp>
        <p:nvSpPr>
          <p:cNvPr id="4" name="Rectangle 3"/>
          <p:cNvSpPr/>
          <p:nvPr/>
        </p:nvSpPr>
        <p:spPr>
          <a:xfrm>
            <a:off x="6094412" y="1676399"/>
            <a:ext cx="5821680" cy="420624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2800" u="sng">
                <a:solidFill>
                  <a:srgbClr val="FFFFFF"/>
                </a:solidFill>
                <a:effectLst>
                  <a:outerShdw blurRad="76200" dist="12700" dir="5400000" rotWithShape="0">
                    <a:srgbClr val="000000">
                      <a:alpha val="50000"/>
                    </a:srgbClr>
                  </a:outerShdw>
                </a:effectLst>
              </a:defRPr>
            </a:pPr>
            <a:r>
              <a:rPr lang="en-US" sz="3200" b="1" dirty="0">
                <a:solidFill>
                  <a:srgbClr val="C00000"/>
                </a:solidFill>
              </a:rPr>
              <a:t>Our Responsibilities</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Tender Mercies (12)</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Kindness (12)</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Humbleness of Mind (12)</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Meekness (12)</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Long-suffering (12)</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Forbearance (12)</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Forgiveness (13)</a:t>
            </a:r>
          </a:p>
          <a:p>
            <a:pPr>
              <a:defRPr sz="2800">
                <a:solidFill>
                  <a:srgbClr val="FFFFFF"/>
                </a:solidFill>
                <a:effectLst>
                  <a:outerShdw blurRad="76200" dist="12700" dir="5400000" rotWithShape="0">
                    <a:srgbClr val="000000">
                      <a:alpha val="50000"/>
                    </a:srgbClr>
                  </a:outerShdw>
                </a:effectLst>
              </a:defRPr>
            </a:pPr>
            <a:r>
              <a:rPr lang="en-US" b="1" dirty="0">
                <a:solidFill>
                  <a:schemeClr val="bg1"/>
                </a:solidFill>
              </a:rPr>
              <a:t>Put on Love (13)</a:t>
            </a:r>
            <a:endParaRPr lang="en-US" sz="1100" b="1" dirty="0">
              <a:solidFill>
                <a:schemeClr val="bg1"/>
              </a:solidFill>
            </a:endParaRPr>
          </a:p>
        </p:txBody>
      </p:sp>
    </p:spTree>
    <p:extLst>
      <p:ext uri="{BB962C8B-B14F-4D97-AF65-F5344CB8AC3E}">
        <p14:creationId xmlns:p14="http://schemas.microsoft.com/office/powerpoint/2010/main" val="130222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 calcmode="lin" valueType="num">
                                      <p:cBhvr additive="base">
                                        <p:cTn id="7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 calcmode="lin" valueType="num">
                                      <p:cBhvr additive="base">
                                        <p:cTn id="7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
                                            <p:txEl>
                                              <p:pRg st="7" end="7"/>
                                            </p:txEl>
                                          </p:spTgt>
                                        </p:tgtEl>
                                        <p:attrNameLst>
                                          <p:attrName>style.visibility</p:attrName>
                                        </p:attrNameLst>
                                      </p:cBhvr>
                                      <p:to>
                                        <p:strVal val="visible"/>
                                      </p:to>
                                    </p:set>
                                    <p:anim calcmode="lin" valueType="num">
                                      <p:cBhvr additive="base">
                                        <p:cTn id="8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8" end="8"/>
                                            </p:txEl>
                                          </p:spTgt>
                                        </p:tgtEl>
                                        <p:attrNameLst>
                                          <p:attrName>style.visibility</p:attrName>
                                        </p:attrNameLst>
                                      </p:cBhvr>
                                      <p:to>
                                        <p:strVal val="visible"/>
                                      </p:to>
                                    </p:set>
                                    <p:anim calcmode="lin" valueType="num">
                                      <p:cBhvr additive="base">
                                        <p:cTn id="8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 calcmode="lin" valueType="num">
                                      <p:cBhvr additive="base">
                                        <p:cTn id="9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6" end="6"/>
                                            </p:txEl>
                                          </p:spTgt>
                                        </p:tgtEl>
                                        <p:attrNameLst>
                                          <p:attrName>style.visibility</p:attrName>
                                        </p:attrNameLst>
                                      </p:cBhvr>
                                      <p:to>
                                        <p:strVal val="visible"/>
                                      </p:to>
                                    </p:set>
                                    <p:anim calcmode="lin" valueType="num">
                                      <p:cBhvr additive="base">
                                        <p:cTn id="10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
                                            <p:txEl>
                                              <p:pRg st="7" end="7"/>
                                            </p:txEl>
                                          </p:spTgt>
                                        </p:tgtEl>
                                        <p:attrNameLst>
                                          <p:attrName>style.visibility</p:attrName>
                                        </p:attrNameLst>
                                      </p:cBhvr>
                                      <p:to>
                                        <p:strVal val="visible"/>
                                      </p:to>
                                    </p:set>
                                    <p:anim calcmode="lin" valueType="num">
                                      <p:cBhvr additive="base">
                                        <p:cTn id="10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3">
                                            <p:txEl>
                                              <p:pRg st="8" end="8"/>
                                            </p:txEl>
                                          </p:spTgt>
                                        </p:tgtEl>
                                        <p:attrNameLst>
                                          <p:attrName>style.visibility</p:attrName>
                                        </p:attrNameLst>
                                      </p:cBhvr>
                                      <p:to>
                                        <p:strVal val="visible"/>
                                      </p:to>
                                    </p:set>
                                    <p:anim calcmode="lin" valueType="num">
                                      <p:cBhvr additive="base">
                                        <p:cTn id="1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4899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480"/>
            <a:ext cx="9905998" cy="685800"/>
          </a:xfrm>
        </p:spPr>
        <p:txBody>
          <a:bodyPr/>
          <a:lstStyle/>
          <a:p>
            <a:pPr algn="ctr"/>
            <a:r>
              <a:rPr lang="en-US" b="1" u="sng">
                <a:solidFill>
                  <a:schemeClr val="tx1"/>
                </a:solidFill>
              </a:rPr>
              <a:t>Motivation for Godly Living</a:t>
            </a:r>
            <a:endParaRPr lang="en-US"/>
          </a:p>
        </p:txBody>
      </p:sp>
      <p:sp>
        <p:nvSpPr>
          <p:cNvPr id="3" name="Content Placeholder 2"/>
          <p:cNvSpPr>
            <a:spLocks noGrp="1"/>
          </p:cNvSpPr>
          <p:nvPr>
            <p:ph idx="1"/>
          </p:nvPr>
        </p:nvSpPr>
        <p:spPr>
          <a:xfrm>
            <a:off x="0" y="716280"/>
            <a:ext cx="12191999" cy="5989319"/>
          </a:xfrm>
        </p:spPr>
        <p:txBody>
          <a:bodyPr/>
          <a:lstStyle/>
          <a:p>
            <a:pPr marL="168402" indent="-168402" defTabSz="210503">
              <a:lnSpc>
                <a:spcPct val="120000"/>
              </a:lnSpc>
              <a:spcBef>
                <a:spcPts val="0"/>
              </a:spcBef>
              <a:defRPr sz="3536" u="sng">
                <a:solidFill>
                  <a:srgbClr val="0433FF"/>
                </a:solidFill>
              </a:defRPr>
            </a:pPr>
            <a:r>
              <a:rPr lang="en-US" b="1" dirty="0">
                <a:solidFill>
                  <a:srgbClr val="FFFD78"/>
                </a:solidFill>
              </a:rPr>
              <a:t>The Word of Christ Dwell in You Richly (3:16)</a:t>
            </a:r>
          </a:p>
          <a:p>
            <a:pPr marL="336804" lvl="1" indent="-168402" defTabSz="210503">
              <a:lnSpc>
                <a:spcPct val="120000"/>
              </a:lnSpc>
              <a:spcBef>
                <a:spcPts val="0"/>
              </a:spcBef>
              <a:defRPr sz="3536"/>
            </a:pPr>
            <a:r>
              <a:rPr lang="en-US" b="1" dirty="0"/>
              <a:t>Resulting In Teaching, Admonishing Each other in Wisdom</a:t>
            </a:r>
          </a:p>
          <a:p>
            <a:pPr marL="336804" lvl="1" indent="-168402" defTabSz="210503">
              <a:lnSpc>
                <a:spcPct val="120000"/>
              </a:lnSpc>
              <a:spcBef>
                <a:spcPts val="0"/>
              </a:spcBef>
              <a:defRPr sz="3536"/>
            </a:pPr>
            <a:r>
              <a:rPr lang="en-US" b="1" dirty="0"/>
              <a:t>Singing Praises to God</a:t>
            </a:r>
          </a:p>
          <a:p>
            <a:pPr marL="168402" indent="-168402" defTabSz="210503">
              <a:lnSpc>
                <a:spcPct val="120000"/>
              </a:lnSpc>
              <a:spcBef>
                <a:spcPts val="0"/>
              </a:spcBef>
              <a:defRPr sz="3536" u="sng">
                <a:solidFill>
                  <a:srgbClr val="0433FF"/>
                </a:solidFill>
              </a:defRPr>
            </a:pPr>
            <a:r>
              <a:rPr lang="en-US" b="1" dirty="0">
                <a:solidFill>
                  <a:srgbClr val="FFFD78"/>
                </a:solidFill>
              </a:rPr>
              <a:t>The Name of Christ (3:17)</a:t>
            </a:r>
          </a:p>
          <a:p>
            <a:pPr marL="336804" lvl="1" indent="-168402" defTabSz="210503">
              <a:lnSpc>
                <a:spcPct val="120000"/>
              </a:lnSpc>
              <a:spcBef>
                <a:spcPts val="0"/>
              </a:spcBef>
              <a:defRPr sz="3536"/>
            </a:pPr>
            <a:r>
              <a:rPr lang="en-US" b="1" dirty="0"/>
              <a:t>Identification</a:t>
            </a:r>
          </a:p>
          <a:p>
            <a:pPr marL="336804" lvl="1" indent="-168402" defTabSz="210503">
              <a:lnSpc>
                <a:spcPct val="120000"/>
              </a:lnSpc>
              <a:spcBef>
                <a:spcPts val="0"/>
              </a:spcBef>
              <a:defRPr sz="3536"/>
            </a:pPr>
            <a:r>
              <a:rPr lang="en-US" b="1" dirty="0"/>
              <a:t>Authority</a:t>
            </a:r>
          </a:p>
          <a:p>
            <a:pPr marL="336804" lvl="1" indent="-168402" defTabSz="210503">
              <a:lnSpc>
                <a:spcPct val="120000"/>
              </a:lnSpc>
              <a:spcBef>
                <a:spcPts val="0"/>
              </a:spcBef>
              <a:defRPr sz="3536"/>
            </a:pPr>
            <a:r>
              <a:rPr lang="en-US" b="1" dirty="0"/>
              <a:t>Thanksgiving</a:t>
            </a:r>
          </a:p>
        </p:txBody>
      </p:sp>
      <p:sp>
        <p:nvSpPr>
          <p:cNvPr id="4" name="Rectangle 3"/>
          <p:cNvSpPr/>
          <p:nvPr/>
        </p:nvSpPr>
        <p:spPr>
          <a:xfrm>
            <a:off x="5760719" y="2316480"/>
            <a:ext cx="6233160" cy="370332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defRPr sz="4200">
                <a:solidFill>
                  <a:srgbClr val="FFFFFF"/>
                </a:solidFill>
                <a:effectLst>
                  <a:outerShdw blurRad="76200" dist="12700" dir="5400000" rotWithShape="0">
                    <a:srgbClr val="000000">
                      <a:alpha val="50000"/>
                    </a:srgbClr>
                  </a:outerShdw>
                </a:effectLst>
              </a:defRPr>
            </a:pPr>
            <a:r>
              <a:rPr lang="en-US" sz="2800" b="1" dirty="0">
                <a:solidFill>
                  <a:schemeClr val="bg1"/>
                </a:solidFill>
              </a:rPr>
              <a:t>We Forgive – </a:t>
            </a:r>
          </a:p>
          <a:p>
            <a:pPr>
              <a:defRPr sz="4200">
                <a:solidFill>
                  <a:srgbClr val="FFFFFF"/>
                </a:solidFill>
                <a:effectLst>
                  <a:outerShdw blurRad="76200" dist="12700" dir="5400000" rotWithShape="0">
                    <a:srgbClr val="000000">
                      <a:alpha val="50000"/>
                    </a:srgbClr>
                  </a:outerShdw>
                </a:effectLst>
              </a:defRPr>
            </a:pPr>
            <a:r>
              <a:rPr lang="en-US" sz="2800" dirty="0">
                <a:solidFill>
                  <a:schemeClr val="bg1"/>
                </a:solidFill>
              </a:rPr>
              <a:t>	Because Christ forgave us</a:t>
            </a:r>
          </a:p>
          <a:p>
            <a:pPr>
              <a:defRPr sz="4200">
                <a:solidFill>
                  <a:srgbClr val="FFFFFF"/>
                </a:solidFill>
                <a:effectLst>
                  <a:outerShdw blurRad="76200" dist="12700" dir="5400000" rotWithShape="0">
                    <a:srgbClr val="000000">
                      <a:alpha val="50000"/>
                    </a:srgbClr>
                  </a:outerShdw>
                </a:effectLst>
              </a:defRPr>
            </a:pPr>
            <a:r>
              <a:rPr lang="en-US" sz="2800" b="1" dirty="0">
                <a:solidFill>
                  <a:schemeClr val="bg1"/>
                </a:solidFill>
              </a:rPr>
              <a:t>The Peace of Christ </a:t>
            </a:r>
          </a:p>
          <a:p>
            <a:pPr>
              <a:defRPr sz="4200">
                <a:solidFill>
                  <a:srgbClr val="FFFFFF"/>
                </a:solidFill>
                <a:effectLst>
                  <a:outerShdw blurRad="76200" dist="12700" dir="5400000" rotWithShape="0">
                    <a:srgbClr val="000000">
                      <a:alpha val="50000"/>
                    </a:srgbClr>
                  </a:outerShdw>
                </a:effectLst>
              </a:defRPr>
            </a:pPr>
            <a:r>
              <a:rPr lang="en-US" sz="2800" dirty="0">
                <a:solidFill>
                  <a:schemeClr val="bg1"/>
                </a:solidFill>
              </a:rPr>
              <a:t>	Should Rule in our Hearts</a:t>
            </a:r>
          </a:p>
          <a:p>
            <a:pPr>
              <a:defRPr sz="4200">
                <a:solidFill>
                  <a:srgbClr val="FFFFFF"/>
                </a:solidFill>
                <a:effectLst>
                  <a:outerShdw blurRad="76200" dist="12700" dir="5400000" rotWithShape="0">
                    <a:srgbClr val="000000">
                      <a:alpha val="50000"/>
                    </a:srgbClr>
                  </a:outerShdw>
                </a:effectLst>
              </a:defRPr>
            </a:pPr>
            <a:r>
              <a:rPr lang="en-US" sz="2800" b="1" dirty="0">
                <a:solidFill>
                  <a:schemeClr val="bg1"/>
                </a:solidFill>
              </a:rPr>
              <a:t>The Word of Christ </a:t>
            </a:r>
          </a:p>
          <a:p>
            <a:pPr>
              <a:defRPr sz="4200">
                <a:solidFill>
                  <a:srgbClr val="FFFFFF"/>
                </a:solidFill>
                <a:effectLst>
                  <a:outerShdw blurRad="76200" dist="12700" dir="5400000" rotWithShape="0">
                    <a:srgbClr val="000000">
                      <a:alpha val="50000"/>
                    </a:srgbClr>
                  </a:outerShdw>
                </a:effectLst>
              </a:defRPr>
            </a:pPr>
            <a:r>
              <a:rPr lang="en-US" sz="2800" dirty="0">
                <a:solidFill>
                  <a:schemeClr val="bg1"/>
                </a:solidFill>
              </a:rPr>
              <a:t>	Should Dwell in us Richly</a:t>
            </a:r>
          </a:p>
          <a:p>
            <a:pPr>
              <a:defRPr sz="4200">
                <a:solidFill>
                  <a:srgbClr val="FFFFFF"/>
                </a:solidFill>
                <a:effectLst>
                  <a:outerShdw blurRad="76200" dist="12700" dir="5400000" rotWithShape="0">
                    <a:srgbClr val="000000">
                      <a:alpha val="50000"/>
                    </a:srgbClr>
                  </a:outerShdw>
                </a:effectLst>
              </a:defRPr>
            </a:pPr>
            <a:r>
              <a:rPr lang="en-US" sz="2800" b="1" dirty="0">
                <a:solidFill>
                  <a:schemeClr val="bg1"/>
                </a:solidFill>
              </a:rPr>
              <a:t>The Name of Christ </a:t>
            </a:r>
          </a:p>
          <a:p>
            <a:pPr>
              <a:defRPr sz="4200">
                <a:solidFill>
                  <a:srgbClr val="FFFFFF"/>
                </a:solidFill>
                <a:effectLst>
                  <a:outerShdw blurRad="76200" dist="12700" dir="5400000" rotWithShape="0">
                    <a:srgbClr val="000000">
                      <a:alpha val="50000"/>
                    </a:srgbClr>
                  </a:outerShdw>
                </a:effectLst>
              </a:defRPr>
            </a:pPr>
            <a:r>
              <a:rPr lang="en-US" sz="2800" dirty="0">
                <a:solidFill>
                  <a:schemeClr val="bg1"/>
                </a:solidFill>
              </a:rPr>
              <a:t>	Should be Worn Proudly</a:t>
            </a:r>
          </a:p>
        </p:txBody>
      </p:sp>
    </p:spTree>
    <p:extLst>
      <p:ext uri="{BB962C8B-B14F-4D97-AF65-F5344CB8AC3E}">
        <p14:creationId xmlns:p14="http://schemas.microsoft.com/office/powerpoint/2010/main" val="98229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 calcmode="lin" valueType="num">
                                      <p:cBhvr additive="base">
                                        <p:cTn id="5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additive="base">
                                        <p:cTn id="6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 calcmode="lin" valueType="num">
                                      <p:cBhvr additive="base">
                                        <p:cTn id="6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 calcmode="lin" valueType="num">
                                      <p:cBhvr additive="base">
                                        <p:cTn id="7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
                                            <p:txEl>
                                              <p:pRg st="7" end="7"/>
                                            </p:txEl>
                                          </p:spTgt>
                                        </p:tgtEl>
                                        <p:attrNameLst>
                                          <p:attrName>style.visibility</p:attrName>
                                        </p:attrNameLst>
                                      </p:cBhvr>
                                      <p:to>
                                        <p:strVal val="visible"/>
                                      </p:to>
                                    </p:set>
                                    <p:anim calcmode="lin" valueType="num">
                                      <p:cBhvr additive="base">
                                        <p:cTn id="8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618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jesuschristis.com/images/jesusnames.jpg"/>
          <p:cNvPicPr>
            <a:picLocks noChangeAspect="1" noChangeArrowheads="1"/>
          </p:cNvPicPr>
          <p:nvPr/>
        </p:nvPicPr>
        <p:blipFill>
          <a:blip r:embed="rId2" cstate="print"/>
          <a:srcRect/>
          <a:stretch>
            <a:fillRect/>
          </a:stretch>
        </p:blipFill>
        <p:spPr bwMode="auto">
          <a:xfrm>
            <a:off x="1524000" y="22858"/>
            <a:ext cx="9144000" cy="6835142"/>
          </a:xfrm>
          <a:prstGeom prst="rect">
            <a:avLst/>
          </a:prstGeom>
          <a:noFill/>
        </p:spPr>
      </p:pic>
    </p:spTree>
    <p:extLst>
      <p:ext uri="{BB962C8B-B14F-4D97-AF65-F5344CB8AC3E}">
        <p14:creationId xmlns:p14="http://schemas.microsoft.com/office/powerpoint/2010/main" val="162361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txBody>
          <a:bodyPr wrap="square">
            <a:normAutofit/>
          </a:bodyPr>
          <a:lstStyle/>
          <a:p>
            <a:pPr algn="ctr" defTabSz="171450">
              <a:defRPr sz="4428" b="1" u="sng">
                <a:solidFill>
                  <a:srgbClr val="363030"/>
                </a:solidFill>
                <a:latin typeface="Georgia"/>
                <a:ea typeface="Georgia"/>
                <a:cs typeface="Georgia"/>
                <a:sym typeface="Georgia"/>
              </a:defRPr>
            </a:pPr>
            <a:r>
              <a:rPr lang="en-US" sz="3200" dirty="0">
                <a:solidFill>
                  <a:srgbClr val="FFFF00"/>
                </a:solidFill>
              </a:rPr>
              <a:t>Colossians 3:1-11</a:t>
            </a:r>
          </a:p>
          <a:p>
            <a:pPr defTabSz="171450">
              <a:defRPr sz="4428">
                <a:solidFill>
                  <a:srgbClr val="363030"/>
                </a:solidFill>
                <a:latin typeface="Georgia"/>
                <a:ea typeface="Georgia"/>
                <a:cs typeface="Georgia"/>
                <a:sym typeface="Georgia"/>
              </a:defRPr>
            </a:pPr>
            <a:endParaRPr lang="en-US" sz="2800" b="1" dirty="0">
              <a:solidFill>
                <a:schemeClr val="tx2"/>
              </a:solidFill>
              <a:latin typeface="Helvetica Neue"/>
              <a:ea typeface="Helvetica Neue"/>
              <a:cs typeface="Helvetica Neue"/>
              <a:sym typeface="Helvetica Neue"/>
            </a:endParaRPr>
          </a:p>
          <a:p>
            <a:pPr defTabSz="171450">
              <a:defRPr sz="4428">
                <a:solidFill>
                  <a:srgbClr val="363030"/>
                </a:solidFill>
                <a:latin typeface="Georgia"/>
                <a:ea typeface="Georgia"/>
                <a:cs typeface="Georgia"/>
                <a:sym typeface="Georgia"/>
              </a:defRPr>
            </a:pPr>
            <a:r>
              <a:rPr lang="en-US" sz="2800" b="1" dirty="0">
                <a:solidFill>
                  <a:schemeClr val="tx2"/>
                </a:solidFill>
                <a:latin typeface="Helvetica Neue"/>
                <a:ea typeface="Helvetica Neue"/>
                <a:cs typeface="Helvetica Neue"/>
                <a:sym typeface="Helvetica Neue"/>
              </a:rPr>
              <a:t>1 If </a:t>
            </a:r>
            <a:r>
              <a:rPr lang="en-US" sz="2800" dirty="0">
                <a:solidFill>
                  <a:schemeClr val="tx2"/>
                </a:solidFill>
              </a:rPr>
              <a:t>then </a:t>
            </a:r>
            <a:r>
              <a:rPr lang="en-US" sz="2800" u="sng" dirty="0">
                <a:solidFill>
                  <a:schemeClr val="tx2"/>
                </a:solidFill>
              </a:rPr>
              <a:t>you have been raised </a:t>
            </a:r>
            <a:r>
              <a:rPr lang="en-US" sz="2800" dirty="0">
                <a:solidFill>
                  <a:schemeClr val="tx2"/>
                </a:solidFill>
              </a:rPr>
              <a:t>with Christ, seek the things that are above, where Christ is, seated at the right hand of God. </a:t>
            </a:r>
            <a:r>
              <a:rPr lang="en-US" sz="2800" b="1" dirty="0">
                <a:solidFill>
                  <a:schemeClr val="tx2"/>
                </a:solidFill>
                <a:latin typeface="Helvetica Neue"/>
                <a:ea typeface="Helvetica Neue"/>
                <a:cs typeface="Helvetica Neue"/>
                <a:sym typeface="Helvetica Neue"/>
              </a:rPr>
              <a:t>2 </a:t>
            </a:r>
            <a:r>
              <a:rPr lang="en-US" sz="2800" dirty="0">
                <a:solidFill>
                  <a:schemeClr val="tx2"/>
                </a:solidFill>
              </a:rPr>
              <a:t>Set your minds on things that are above, not on things that are on earth. </a:t>
            </a:r>
          </a:p>
          <a:p>
            <a:pPr defTabSz="171450">
              <a:defRPr sz="4428">
                <a:solidFill>
                  <a:srgbClr val="363030"/>
                </a:solidFill>
                <a:latin typeface="Georgia"/>
                <a:ea typeface="Georgia"/>
                <a:cs typeface="Georgia"/>
                <a:sym typeface="Georgia"/>
              </a:defRPr>
            </a:pPr>
            <a:endParaRPr lang="en-US" sz="2800" b="1" dirty="0">
              <a:solidFill>
                <a:schemeClr val="tx2"/>
              </a:solidFill>
              <a:latin typeface="Helvetica Neue"/>
              <a:ea typeface="Helvetica Neue"/>
              <a:cs typeface="Helvetica Neue"/>
              <a:sym typeface="Helvetica Neue"/>
            </a:endParaRPr>
          </a:p>
          <a:p>
            <a:pPr defTabSz="171450">
              <a:defRPr sz="4428">
                <a:solidFill>
                  <a:srgbClr val="363030"/>
                </a:solidFill>
                <a:latin typeface="Georgia"/>
                <a:ea typeface="Georgia"/>
                <a:cs typeface="Georgia"/>
                <a:sym typeface="Georgia"/>
              </a:defRPr>
            </a:pPr>
            <a:r>
              <a:rPr lang="en-US" sz="2800" b="1" dirty="0">
                <a:solidFill>
                  <a:schemeClr val="tx2"/>
                </a:solidFill>
                <a:latin typeface="Helvetica Neue"/>
                <a:ea typeface="Helvetica Neue"/>
                <a:cs typeface="Helvetica Neue"/>
                <a:sym typeface="Helvetica Neue"/>
              </a:rPr>
              <a:t>3 </a:t>
            </a:r>
            <a:r>
              <a:rPr lang="en-US" sz="2800" dirty="0">
                <a:solidFill>
                  <a:schemeClr val="tx2"/>
                </a:solidFill>
              </a:rPr>
              <a:t>For </a:t>
            </a:r>
            <a:r>
              <a:rPr lang="en-US" sz="2800" u="sng" dirty="0">
                <a:solidFill>
                  <a:schemeClr val="tx2"/>
                </a:solidFill>
              </a:rPr>
              <a:t>you have died</a:t>
            </a:r>
            <a:r>
              <a:rPr lang="en-US" sz="2800" dirty="0">
                <a:solidFill>
                  <a:schemeClr val="tx2"/>
                </a:solidFill>
              </a:rPr>
              <a:t>, and </a:t>
            </a:r>
            <a:r>
              <a:rPr lang="en-US" sz="2800" u="sng" dirty="0">
                <a:solidFill>
                  <a:schemeClr val="tx2"/>
                </a:solidFill>
              </a:rPr>
              <a:t>your life is hidden </a:t>
            </a:r>
            <a:r>
              <a:rPr lang="en-US" sz="2800" dirty="0">
                <a:solidFill>
                  <a:schemeClr val="tx2"/>
                </a:solidFill>
              </a:rPr>
              <a:t>with Christ in God. </a:t>
            </a:r>
          </a:p>
          <a:p>
            <a:pPr defTabSz="171450">
              <a:defRPr sz="4428">
                <a:solidFill>
                  <a:srgbClr val="363030"/>
                </a:solidFill>
                <a:latin typeface="Georgia"/>
                <a:ea typeface="Georgia"/>
                <a:cs typeface="Georgia"/>
                <a:sym typeface="Georgia"/>
              </a:defRPr>
            </a:pPr>
            <a:endParaRPr lang="en-US" sz="2800" b="1" dirty="0">
              <a:solidFill>
                <a:schemeClr val="tx2"/>
              </a:solidFill>
              <a:latin typeface="Helvetica Neue"/>
              <a:ea typeface="Helvetica Neue"/>
              <a:cs typeface="Helvetica Neue"/>
              <a:sym typeface="Helvetica Neue"/>
            </a:endParaRPr>
          </a:p>
          <a:p>
            <a:pPr defTabSz="171450">
              <a:defRPr sz="4428">
                <a:solidFill>
                  <a:srgbClr val="363030"/>
                </a:solidFill>
                <a:latin typeface="Georgia"/>
                <a:ea typeface="Georgia"/>
                <a:cs typeface="Georgia"/>
                <a:sym typeface="Georgia"/>
              </a:defRPr>
            </a:pPr>
            <a:r>
              <a:rPr lang="en-US" sz="2800" b="1" dirty="0">
                <a:solidFill>
                  <a:schemeClr val="tx2"/>
                </a:solidFill>
                <a:latin typeface="Helvetica Neue"/>
                <a:ea typeface="Helvetica Neue"/>
                <a:cs typeface="Helvetica Neue"/>
                <a:sym typeface="Helvetica Neue"/>
              </a:rPr>
              <a:t>4 </a:t>
            </a:r>
            <a:r>
              <a:rPr lang="en-US" sz="2800" dirty="0">
                <a:solidFill>
                  <a:schemeClr val="tx2"/>
                </a:solidFill>
              </a:rPr>
              <a:t>When Christ who is your life appears, then you also will appear with him </a:t>
            </a:r>
            <a:r>
              <a:rPr lang="en-US" sz="2800" u="sng" dirty="0">
                <a:solidFill>
                  <a:schemeClr val="tx2"/>
                </a:solidFill>
              </a:rPr>
              <a:t>in glory</a:t>
            </a:r>
            <a:r>
              <a:rPr lang="en-US" sz="2800" dirty="0">
                <a:solidFill>
                  <a:schemeClr val="tx2"/>
                </a:solidFill>
              </a:rPr>
              <a:t>.</a:t>
            </a:r>
          </a:p>
          <a:p>
            <a:pPr defTabSz="171450">
              <a:defRPr sz="4428">
                <a:solidFill>
                  <a:srgbClr val="363030"/>
                </a:solidFill>
                <a:latin typeface="Georgia"/>
                <a:ea typeface="Georgia"/>
                <a:cs typeface="Georgia"/>
                <a:sym typeface="Georgia"/>
              </a:defRPr>
            </a:pPr>
            <a:endParaRPr lang="en-US" sz="2800" dirty="0">
              <a:solidFill>
                <a:schemeClr val="tx2"/>
              </a:solidFill>
            </a:endParaRPr>
          </a:p>
          <a:p>
            <a:pPr defTabSz="171450">
              <a:defRPr sz="4428">
                <a:solidFill>
                  <a:srgbClr val="363030"/>
                </a:solidFill>
                <a:latin typeface="Georgia"/>
                <a:ea typeface="Georgia"/>
                <a:cs typeface="Georgia"/>
                <a:sym typeface="Georgia"/>
              </a:defRPr>
            </a:pPr>
            <a:endParaRPr lang="en-US" sz="2800" dirty="0">
              <a:solidFill>
                <a:schemeClr val="tx2"/>
              </a:solidFill>
            </a:endParaRPr>
          </a:p>
        </p:txBody>
      </p:sp>
      <p:sp>
        <p:nvSpPr>
          <p:cNvPr id="5" name="Rectangle 4"/>
          <p:cNvSpPr/>
          <p:nvPr/>
        </p:nvSpPr>
        <p:spPr>
          <a:xfrm>
            <a:off x="1543051" y="4071938"/>
            <a:ext cx="5600700" cy="2586037"/>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u="sng" dirty="0">
                <a:solidFill>
                  <a:srgbClr val="C00000"/>
                </a:solidFill>
              </a:rPr>
              <a:t>Living a Complete Christian Life</a:t>
            </a:r>
          </a:p>
          <a:p>
            <a:pPr algn="ctr"/>
            <a:r>
              <a:rPr lang="en-US" sz="2600" b="1" dirty="0">
                <a:solidFill>
                  <a:schemeClr val="bg1"/>
                </a:solidFill>
              </a:rPr>
              <a:t>We Are Alive In Christ (3a)</a:t>
            </a:r>
          </a:p>
          <a:p>
            <a:pPr algn="ctr"/>
            <a:r>
              <a:rPr lang="en-US" sz="2600" b="1" dirty="0">
                <a:solidFill>
                  <a:schemeClr val="bg1"/>
                </a:solidFill>
              </a:rPr>
              <a:t>We Live In Christ (4a)</a:t>
            </a:r>
          </a:p>
          <a:p>
            <a:pPr algn="ctr"/>
            <a:r>
              <a:rPr lang="en-US" sz="2600" b="1" dirty="0">
                <a:solidFill>
                  <a:schemeClr val="bg1"/>
                </a:solidFill>
              </a:rPr>
              <a:t>We Are Raised With Christ (1a)</a:t>
            </a:r>
          </a:p>
          <a:p>
            <a:pPr algn="ctr"/>
            <a:r>
              <a:rPr lang="en-US" sz="2600" b="1" dirty="0">
                <a:solidFill>
                  <a:schemeClr val="bg1"/>
                </a:solidFill>
              </a:rPr>
              <a:t>We Are Hidden In Christ (3b)</a:t>
            </a:r>
          </a:p>
          <a:p>
            <a:pPr algn="ctr"/>
            <a:r>
              <a:rPr lang="en-US" sz="2600" b="1" dirty="0">
                <a:solidFill>
                  <a:schemeClr val="bg1"/>
                </a:solidFill>
              </a:rPr>
              <a:t>We Are Glorified In Christ (4b)</a:t>
            </a:r>
          </a:p>
        </p:txBody>
      </p:sp>
      <p:sp>
        <p:nvSpPr>
          <p:cNvPr id="6" name="Rectangle 5"/>
          <p:cNvSpPr/>
          <p:nvPr/>
        </p:nvSpPr>
        <p:spPr>
          <a:xfrm>
            <a:off x="7300914" y="3984065"/>
            <a:ext cx="4757738" cy="2761782"/>
          </a:xfrm>
          <a:prstGeom prst="rect">
            <a:avLst/>
          </a:prstGeom>
          <a:solidFill>
            <a:srgbClr val="FFFD78"/>
          </a:solidFill>
          <a:ln w="12700" cap="flat">
            <a:noFill/>
            <a:miter lim="400000"/>
          </a:ln>
          <a:effectLst>
            <a:outerShdw blurRad="50800" dist="25400" dir="5400000" rotWithShape="0">
              <a:srgbClr val="000000">
                <a:alpha val="2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lvl="6" indent="-37148" algn="ctr" defTabSz="216694">
              <a:lnSpc>
                <a:spcPct val="120000"/>
              </a:lnSpc>
              <a:buSzPct val="100000"/>
              <a:defRPr sz="2800"/>
            </a:pPr>
            <a:r>
              <a:rPr lang="en-US" sz="2400" b="1" u="sng" dirty="0">
                <a:solidFill>
                  <a:srgbClr val="C00000"/>
                </a:solidFill>
              </a:rPr>
              <a:t>Therefore: SEEK THE HEAVENLY</a:t>
            </a:r>
          </a:p>
          <a:p>
            <a:pPr marL="0" lvl="6" indent="-37148" defTabSz="216694">
              <a:lnSpc>
                <a:spcPct val="120000"/>
              </a:lnSpc>
              <a:buSzPct val="100000"/>
              <a:defRPr sz="2800"/>
            </a:pPr>
            <a:r>
              <a:rPr lang="en-US" sz="2400" b="1" dirty="0">
                <a:solidFill>
                  <a:schemeClr val="bg1"/>
                </a:solidFill>
              </a:rPr>
              <a:t>Seek the Things that are Above (3:1)</a:t>
            </a:r>
          </a:p>
          <a:p>
            <a:pPr marL="0" lvl="6" indent="-37148" defTabSz="216694">
              <a:lnSpc>
                <a:spcPct val="120000"/>
              </a:lnSpc>
              <a:buSzPct val="100000"/>
              <a:defRPr sz="2800"/>
            </a:pPr>
            <a:r>
              <a:rPr lang="en-US" sz="2400" b="1" dirty="0">
                <a:solidFill>
                  <a:schemeClr val="bg1"/>
                </a:solidFill>
              </a:rPr>
              <a:t>Set Your Mind On Things Above (3:2)- Habitually set your attention</a:t>
            </a:r>
          </a:p>
        </p:txBody>
      </p:sp>
    </p:spTree>
    <p:extLst>
      <p:ext uri="{BB962C8B-B14F-4D97-AF65-F5344CB8AC3E}">
        <p14:creationId xmlns:p14="http://schemas.microsoft.com/office/powerpoint/2010/main" val="15482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 calcmode="lin" valueType="num">
                                      <p:cBhvr additive="base">
                                        <p:cTn id="5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additive="base">
                                        <p:cTn id="6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5720"/>
            <a:ext cx="9905998" cy="847725"/>
          </a:xfrm>
        </p:spPr>
        <p:txBody>
          <a:bodyPr/>
          <a:lstStyle/>
          <a:p>
            <a:pPr algn="ctr"/>
            <a:r>
              <a:rPr lang="en-US" b="1" u="sng" dirty="0"/>
              <a:t>Living the Complete Christian Life</a:t>
            </a:r>
          </a:p>
        </p:txBody>
      </p:sp>
      <p:sp>
        <p:nvSpPr>
          <p:cNvPr id="3" name="Content Placeholder 2"/>
          <p:cNvSpPr>
            <a:spLocks noGrp="1"/>
          </p:cNvSpPr>
          <p:nvPr>
            <p:ph idx="1"/>
          </p:nvPr>
        </p:nvSpPr>
        <p:spPr>
          <a:xfrm>
            <a:off x="0" y="777240"/>
            <a:ext cx="12192000" cy="6080759"/>
          </a:xfrm>
        </p:spPr>
        <p:txBody>
          <a:bodyPr>
            <a:normAutofit fontScale="92500" lnSpcReduction="10000"/>
          </a:bodyPr>
          <a:lstStyle/>
          <a:p>
            <a:pPr marL="283672" indent="-283672" defTabSz="216694">
              <a:spcBef>
                <a:spcPts val="0"/>
              </a:spcBef>
              <a:defRPr sz="3639" u="sng">
                <a:solidFill>
                  <a:srgbClr val="0433FF"/>
                </a:solidFill>
              </a:defRPr>
            </a:pPr>
            <a:r>
              <a:rPr lang="en-US" b="1" dirty="0">
                <a:solidFill>
                  <a:srgbClr val="FFFF00"/>
                </a:solidFill>
              </a:rPr>
              <a:t>We Are Alive in Christ  - Seek the Heavenly (3:1-3)</a:t>
            </a:r>
          </a:p>
          <a:p>
            <a:pPr marL="240030" lvl="4" indent="0" defTabSz="216694">
              <a:lnSpc>
                <a:spcPct val="120000"/>
              </a:lnSpc>
              <a:spcBef>
                <a:spcPts val="0"/>
              </a:spcBef>
              <a:defRPr sz="2800"/>
            </a:pPr>
            <a:r>
              <a:rPr lang="en-US" sz="3500" b="1" u="sng" dirty="0"/>
              <a:t>We Died with Christ (3a)-</a:t>
            </a:r>
          </a:p>
          <a:p>
            <a:pPr marL="754380" lvl="5" indent="0" defTabSz="216694">
              <a:lnSpc>
                <a:spcPct val="120000"/>
              </a:lnSpc>
              <a:spcBef>
                <a:spcPts val="0"/>
              </a:spcBef>
              <a:defRPr sz="2800"/>
            </a:pPr>
            <a:r>
              <a:rPr lang="en-US" sz="3000" i="1" dirty="0">
                <a:solidFill>
                  <a:schemeClr val="accent6">
                    <a:lumMod val="20000"/>
                    <a:lumOff val="80000"/>
                  </a:schemeClr>
                </a:solidFill>
              </a:rPr>
              <a:t>Rom 6:2-“How shall we, who are dead to sin, live any longer in it”</a:t>
            </a:r>
          </a:p>
          <a:p>
            <a:pPr marL="240030" lvl="4" indent="0" defTabSz="216694">
              <a:lnSpc>
                <a:spcPct val="120000"/>
              </a:lnSpc>
              <a:spcBef>
                <a:spcPts val="0"/>
              </a:spcBef>
              <a:defRPr sz="2800"/>
            </a:pPr>
            <a:r>
              <a:rPr lang="en-US" sz="3500" b="1" dirty="0"/>
              <a:t>We Live In Christ (4a) – </a:t>
            </a:r>
          </a:p>
          <a:p>
            <a:pPr marL="487680" lvl="5" indent="0" defTabSz="216694">
              <a:lnSpc>
                <a:spcPct val="120000"/>
              </a:lnSpc>
              <a:spcBef>
                <a:spcPts val="0"/>
              </a:spcBef>
              <a:defRPr sz="2800"/>
            </a:pPr>
            <a:r>
              <a:rPr lang="en-US" sz="3000" i="1" dirty="0">
                <a:solidFill>
                  <a:schemeClr val="accent6">
                    <a:lumMod val="20000"/>
                    <a:lumOff val="80000"/>
                  </a:schemeClr>
                </a:solidFill>
              </a:rPr>
              <a:t>1 Jo 5:12 - “He that has the Son, has life…” </a:t>
            </a:r>
          </a:p>
          <a:p>
            <a:pPr marL="487680" lvl="5" indent="0" defTabSz="216694">
              <a:lnSpc>
                <a:spcPct val="120000"/>
              </a:lnSpc>
              <a:spcBef>
                <a:spcPts val="0"/>
              </a:spcBef>
              <a:defRPr sz="2800"/>
            </a:pPr>
            <a:r>
              <a:rPr lang="en-US" sz="3000" i="1" dirty="0">
                <a:solidFill>
                  <a:schemeClr val="accent6">
                    <a:lumMod val="20000"/>
                    <a:lumOff val="80000"/>
                  </a:schemeClr>
                </a:solidFill>
              </a:rPr>
              <a:t>Phil 1:21 - “For me to live is Christ”</a:t>
            </a:r>
          </a:p>
          <a:p>
            <a:pPr marL="240030" lvl="4" indent="0" defTabSz="216694">
              <a:lnSpc>
                <a:spcPct val="120000"/>
              </a:lnSpc>
              <a:spcBef>
                <a:spcPts val="0"/>
              </a:spcBef>
              <a:defRPr sz="2800"/>
            </a:pPr>
            <a:r>
              <a:rPr lang="en-US" sz="3500" b="1" dirty="0"/>
              <a:t>We Are Raised With Christ (1a)- from the Grave, to a Throne</a:t>
            </a:r>
          </a:p>
          <a:p>
            <a:pPr marL="240030" lvl="4" indent="0" defTabSz="216694">
              <a:lnSpc>
                <a:spcPct val="120000"/>
              </a:lnSpc>
              <a:spcBef>
                <a:spcPts val="0"/>
              </a:spcBef>
              <a:defRPr sz="2800"/>
            </a:pPr>
            <a:r>
              <a:rPr lang="en-US" sz="3500" b="1" dirty="0"/>
              <a:t>We Are Hidden In Christ (3b) - Secure and Satisfied </a:t>
            </a:r>
          </a:p>
          <a:p>
            <a:pPr marL="487680" lvl="5" indent="0" defTabSz="216694">
              <a:lnSpc>
                <a:spcPct val="120000"/>
              </a:lnSpc>
              <a:spcBef>
                <a:spcPts val="0"/>
              </a:spcBef>
              <a:defRPr sz="2800"/>
            </a:pPr>
            <a:r>
              <a:rPr lang="en-US" sz="3000" i="1" dirty="0">
                <a:solidFill>
                  <a:schemeClr val="accent6">
                    <a:lumMod val="20000"/>
                    <a:lumOff val="80000"/>
                  </a:schemeClr>
                </a:solidFill>
              </a:rPr>
              <a:t>Rom 8:31-39 - “what can separate us from the Love of Christ?…”</a:t>
            </a:r>
          </a:p>
          <a:p>
            <a:pPr marL="240030" lvl="4" indent="0" defTabSz="216694">
              <a:lnSpc>
                <a:spcPct val="120000"/>
              </a:lnSpc>
              <a:spcBef>
                <a:spcPts val="0"/>
              </a:spcBef>
              <a:defRPr sz="2800"/>
            </a:pPr>
            <a:r>
              <a:rPr lang="en-US" sz="3000" b="1" dirty="0"/>
              <a:t>We Are Glorified In Christ (4b)</a:t>
            </a:r>
          </a:p>
          <a:p>
            <a:endParaRPr lang="en-US" dirty="0"/>
          </a:p>
        </p:txBody>
      </p:sp>
      <p:sp>
        <p:nvSpPr>
          <p:cNvPr id="4" name="Rectangle 3"/>
          <p:cNvSpPr/>
          <p:nvPr/>
        </p:nvSpPr>
        <p:spPr>
          <a:xfrm>
            <a:off x="5529263" y="6118922"/>
            <a:ext cx="6548437" cy="619657"/>
          </a:xfrm>
          <a:prstGeom prst="rect">
            <a:avLst/>
          </a:prstGeom>
          <a:solidFill>
            <a:schemeClr val="tx1">
              <a:lumMod val="85000"/>
            </a:schemeClr>
          </a:solidFill>
          <a:ln w="12700" cap="flat">
            <a:noFill/>
            <a:miter lim="400000"/>
          </a:ln>
          <a:effectLst>
            <a:outerShdw blurRad="50800" dist="25400" dir="5400000" rotWithShape="0">
              <a:srgbClr val="000000">
                <a:alpha val="2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05802" lvl="7" indent="-285750" algn="l" defTabSz="216694">
              <a:lnSpc>
                <a:spcPct val="120000"/>
              </a:lnSpc>
              <a:buSzPct val="100000"/>
              <a:buFont typeface="Arial" charset="0"/>
              <a:buChar char="•"/>
              <a:defRPr sz="2800"/>
            </a:pPr>
            <a:r>
              <a:rPr lang="en-US" sz="1400" b="1" dirty="0">
                <a:solidFill>
                  <a:schemeClr val="bg1"/>
                </a:solidFill>
              </a:rPr>
              <a:t>Seek the Things that are Above (3:1)</a:t>
            </a:r>
          </a:p>
          <a:p>
            <a:pPr marL="705802" lvl="7" indent="-285750" algn="l" defTabSz="216694">
              <a:lnSpc>
                <a:spcPct val="120000"/>
              </a:lnSpc>
              <a:buSzPct val="100000"/>
              <a:buFont typeface="Arial" charset="0"/>
              <a:buChar char="•"/>
              <a:defRPr sz="2800"/>
            </a:pPr>
            <a:r>
              <a:rPr lang="en-US" sz="1400" b="1" dirty="0">
                <a:solidFill>
                  <a:schemeClr val="bg1"/>
                </a:solidFill>
              </a:rPr>
              <a:t>Set Your Mind On Things Above (3:2)- Habitually set your attention</a:t>
            </a:r>
          </a:p>
        </p:txBody>
      </p:sp>
    </p:spTree>
    <p:extLst>
      <p:ext uri="{BB962C8B-B14F-4D97-AF65-F5344CB8AC3E}">
        <p14:creationId xmlns:p14="http://schemas.microsoft.com/office/powerpoint/2010/main" val="8079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txBody>
          <a:bodyPr wrap="square">
            <a:normAutofit/>
          </a:bodyPr>
          <a:lstStyle/>
          <a:p>
            <a:pPr algn="ctr" defTabSz="171450">
              <a:defRPr sz="4428" b="1" u="sng">
                <a:solidFill>
                  <a:srgbClr val="363030"/>
                </a:solidFill>
                <a:latin typeface="Georgia"/>
                <a:ea typeface="Georgia"/>
                <a:cs typeface="Georgia"/>
                <a:sym typeface="Georgia"/>
              </a:defRPr>
            </a:pPr>
            <a:r>
              <a:rPr lang="en-US" sz="3200" dirty="0">
                <a:solidFill>
                  <a:srgbClr val="FFFF00"/>
                </a:solidFill>
              </a:rPr>
              <a:t>Colossians 3:1-11</a:t>
            </a:r>
          </a:p>
          <a:p>
            <a:pPr indent="123348" defTabSz="171450">
              <a:defRPr sz="4428">
                <a:solidFill>
                  <a:srgbClr val="363030"/>
                </a:solidFill>
                <a:latin typeface="Georgia"/>
                <a:ea typeface="Georgia"/>
                <a:cs typeface="Georgia"/>
                <a:sym typeface="Georgia"/>
              </a:defRPr>
            </a:pPr>
            <a:r>
              <a:rPr lang="en-US" sz="2800" b="1" dirty="0">
                <a:solidFill>
                  <a:schemeClr val="tx2"/>
                </a:solidFill>
                <a:latin typeface="Helvetica Neue"/>
                <a:ea typeface="Helvetica Neue"/>
                <a:cs typeface="Helvetica Neue"/>
                <a:sym typeface="Helvetica Neue"/>
              </a:rPr>
              <a:t>5 </a:t>
            </a:r>
            <a:r>
              <a:rPr lang="en-US" sz="2800" dirty="0">
                <a:solidFill>
                  <a:schemeClr val="tx2"/>
                </a:solidFill>
              </a:rPr>
              <a:t>Put to death therefore what is earthly in you: </a:t>
            </a:r>
          </a:p>
          <a:p>
            <a:pPr indent="123348" defTabSz="171450">
              <a:defRPr sz="4428">
                <a:solidFill>
                  <a:srgbClr val="363030"/>
                </a:solidFill>
                <a:latin typeface="Georgia"/>
                <a:ea typeface="Georgia"/>
                <a:cs typeface="Georgia"/>
                <a:sym typeface="Georgia"/>
              </a:defRPr>
            </a:pPr>
            <a:r>
              <a:rPr lang="en-US" sz="2800" dirty="0">
                <a:solidFill>
                  <a:schemeClr val="tx2"/>
                </a:solidFill>
              </a:rPr>
              <a:t>sexual immorality, </a:t>
            </a:r>
          </a:p>
          <a:p>
            <a:pPr marL="914400" lvl="1" indent="-457200" defTabSz="171450">
              <a:buFont typeface="Arial" charset="0"/>
              <a:buChar char="•"/>
              <a:defRPr sz="4428">
                <a:solidFill>
                  <a:srgbClr val="363030"/>
                </a:solidFill>
                <a:latin typeface="Georgia"/>
                <a:ea typeface="Georgia"/>
                <a:cs typeface="Georgia"/>
                <a:sym typeface="Georgia"/>
              </a:defRPr>
            </a:pPr>
            <a:r>
              <a:rPr lang="en-US" sz="2800" dirty="0">
                <a:solidFill>
                  <a:schemeClr val="tx2"/>
                </a:solidFill>
              </a:rPr>
              <a:t>impurity, </a:t>
            </a:r>
          </a:p>
          <a:p>
            <a:pPr marL="914400" lvl="1" indent="-457200" defTabSz="171450">
              <a:buFont typeface="Arial" charset="0"/>
              <a:buChar char="•"/>
              <a:defRPr sz="4428">
                <a:solidFill>
                  <a:srgbClr val="363030"/>
                </a:solidFill>
                <a:latin typeface="Georgia"/>
                <a:ea typeface="Georgia"/>
                <a:cs typeface="Georgia"/>
                <a:sym typeface="Georgia"/>
              </a:defRPr>
            </a:pPr>
            <a:r>
              <a:rPr lang="en-US" sz="2800" dirty="0">
                <a:solidFill>
                  <a:schemeClr val="tx2"/>
                </a:solidFill>
              </a:rPr>
              <a:t>passion, </a:t>
            </a:r>
          </a:p>
          <a:p>
            <a:pPr marL="914400" lvl="1" indent="-457200" defTabSz="171450">
              <a:buFont typeface="Arial" charset="0"/>
              <a:buChar char="•"/>
              <a:defRPr sz="4428">
                <a:solidFill>
                  <a:srgbClr val="363030"/>
                </a:solidFill>
                <a:latin typeface="Georgia"/>
                <a:ea typeface="Georgia"/>
                <a:cs typeface="Georgia"/>
                <a:sym typeface="Georgia"/>
              </a:defRPr>
            </a:pPr>
            <a:r>
              <a:rPr lang="en-US" sz="2800" dirty="0">
                <a:solidFill>
                  <a:schemeClr val="tx2"/>
                </a:solidFill>
              </a:rPr>
              <a:t>evil desire, and </a:t>
            </a:r>
          </a:p>
          <a:p>
            <a:pPr marL="914400" lvl="1" indent="-457200" defTabSz="171450">
              <a:buFont typeface="Arial" charset="0"/>
              <a:buChar char="•"/>
              <a:defRPr sz="4428">
                <a:solidFill>
                  <a:srgbClr val="363030"/>
                </a:solidFill>
                <a:latin typeface="Georgia"/>
                <a:ea typeface="Georgia"/>
                <a:cs typeface="Georgia"/>
                <a:sym typeface="Georgia"/>
              </a:defRPr>
            </a:pPr>
            <a:r>
              <a:rPr lang="en-US" sz="2800" dirty="0">
                <a:solidFill>
                  <a:schemeClr val="tx2"/>
                </a:solidFill>
              </a:rPr>
              <a:t>covetousness, </a:t>
            </a:r>
          </a:p>
          <a:p>
            <a:pPr marL="914400" lvl="1" indent="-457200" defTabSz="171450">
              <a:buFont typeface="Arial" charset="0"/>
              <a:buChar char="•"/>
              <a:defRPr sz="4428">
                <a:solidFill>
                  <a:srgbClr val="363030"/>
                </a:solidFill>
                <a:latin typeface="Georgia"/>
                <a:ea typeface="Georgia"/>
                <a:cs typeface="Georgia"/>
                <a:sym typeface="Georgia"/>
              </a:defRPr>
            </a:pPr>
            <a:r>
              <a:rPr lang="en-US" sz="2800" dirty="0">
                <a:solidFill>
                  <a:schemeClr val="tx2"/>
                </a:solidFill>
              </a:rPr>
              <a:t>which is idolatry. </a:t>
            </a:r>
          </a:p>
          <a:p>
            <a:pPr indent="123348" defTabSz="171450">
              <a:defRPr sz="4428">
                <a:solidFill>
                  <a:srgbClr val="363030"/>
                </a:solidFill>
                <a:latin typeface="Georgia"/>
                <a:ea typeface="Georgia"/>
                <a:cs typeface="Georgia"/>
                <a:sym typeface="Georgia"/>
              </a:defRPr>
            </a:pPr>
            <a:endParaRPr lang="en-US" sz="2800" b="1" dirty="0">
              <a:solidFill>
                <a:schemeClr val="tx2"/>
              </a:solidFill>
              <a:latin typeface="Helvetica Neue"/>
              <a:ea typeface="Helvetica Neue"/>
              <a:cs typeface="Helvetica Neue"/>
              <a:sym typeface="Helvetica Neue"/>
            </a:endParaRPr>
          </a:p>
          <a:p>
            <a:pPr indent="123348" defTabSz="171450">
              <a:defRPr sz="4428">
                <a:solidFill>
                  <a:srgbClr val="363030"/>
                </a:solidFill>
                <a:latin typeface="Georgia"/>
                <a:ea typeface="Georgia"/>
                <a:cs typeface="Georgia"/>
                <a:sym typeface="Georgia"/>
              </a:defRPr>
            </a:pPr>
            <a:endParaRPr lang="en-US" sz="2800" b="1" dirty="0">
              <a:solidFill>
                <a:schemeClr val="tx2"/>
              </a:solidFill>
              <a:latin typeface="Helvetica Neue"/>
              <a:ea typeface="Helvetica Neue"/>
              <a:cs typeface="Helvetica Neue"/>
              <a:sym typeface="Helvetica Neue"/>
            </a:endParaRPr>
          </a:p>
          <a:p>
            <a:pPr indent="123348" defTabSz="171450">
              <a:defRPr sz="4428">
                <a:solidFill>
                  <a:srgbClr val="363030"/>
                </a:solidFill>
                <a:latin typeface="Georgia"/>
                <a:ea typeface="Georgia"/>
                <a:cs typeface="Georgia"/>
                <a:sym typeface="Georgia"/>
              </a:defRPr>
            </a:pPr>
            <a:r>
              <a:rPr lang="en-US" sz="2800" b="1" dirty="0">
                <a:solidFill>
                  <a:schemeClr val="tx2"/>
                </a:solidFill>
                <a:latin typeface="Helvetica Neue"/>
                <a:ea typeface="Helvetica Neue"/>
                <a:cs typeface="Helvetica Neue"/>
                <a:sym typeface="Helvetica Neue"/>
              </a:rPr>
              <a:t>6 </a:t>
            </a:r>
            <a:r>
              <a:rPr lang="en-US" sz="2800" dirty="0">
                <a:solidFill>
                  <a:schemeClr val="tx2"/>
                </a:solidFill>
              </a:rPr>
              <a:t>On account of these the wrath of God is coming. </a:t>
            </a:r>
            <a:r>
              <a:rPr lang="en-US" sz="2800" b="1" dirty="0">
                <a:solidFill>
                  <a:schemeClr val="tx2"/>
                </a:solidFill>
                <a:latin typeface="Helvetica Neue"/>
                <a:ea typeface="Helvetica Neue"/>
                <a:cs typeface="Helvetica Neue"/>
                <a:sym typeface="Helvetica Neue"/>
              </a:rPr>
              <a:t>7 </a:t>
            </a:r>
            <a:r>
              <a:rPr lang="en-US" sz="2800" dirty="0">
                <a:solidFill>
                  <a:schemeClr val="tx2"/>
                </a:solidFill>
              </a:rPr>
              <a:t>In these you too once walked, when you were living in them. </a:t>
            </a:r>
            <a:r>
              <a:rPr lang="en-US" sz="2800" b="1" dirty="0">
                <a:solidFill>
                  <a:schemeClr val="tx2"/>
                </a:solidFill>
                <a:latin typeface="Helvetica Neue"/>
                <a:ea typeface="Helvetica Neue"/>
                <a:cs typeface="Helvetica Neue"/>
                <a:sym typeface="Helvetica Neue"/>
              </a:rPr>
              <a:t>8 </a:t>
            </a:r>
            <a:r>
              <a:rPr lang="en-US" sz="2800" dirty="0">
                <a:solidFill>
                  <a:schemeClr val="tx2"/>
                </a:solidFill>
              </a:rPr>
              <a:t>But now you must put them all away: anger, wrath, malice, slander, and obscene talk from your mouth. </a:t>
            </a:r>
            <a:r>
              <a:rPr lang="en-US" sz="2800" b="1" dirty="0">
                <a:solidFill>
                  <a:schemeClr val="tx2"/>
                </a:solidFill>
                <a:latin typeface="Helvetica Neue"/>
                <a:ea typeface="Helvetica Neue"/>
                <a:cs typeface="Helvetica Neue"/>
                <a:sym typeface="Helvetica Neue"/>
              </a:rPr>
              <a:t>9 </a:t>
            </a:r>
            <a:r>
              <a:rPr lang="en-US" sz="2800" dirty="0">
                <a:solidFill>
                  <a:schemeClr val="tx2"/>
                </a:solidFill>
              </a:rPr>
              <a:t>Do not lie to one another, seeing that you have put off the old self with its practices</a:t>
            </a:r>
          </a:p>
        </p:txBody>
      </p:sp>
      <p:sp>
        <p:nvSpPr>
          <p:cNvPr id="2" name="Rectangle 1"/>
          <p:cNvSpPr/>
          <p:nvPr/>
        </p:nvSpPr>
        <p:spPr>
          <a:xfrm>
            <a:off x="3843338" y="942975"/>
            <a:ext cx="8115300" cy="3400425"/>
          </a:xfrm>
          <a:prstGeom prst="rect">
            <a:avLst/>
          </a:prstGeom>
          <a:solidFill>
            <a:srgbClr val="FFFD78"/>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u="sng" dirty="0">
                <a:solidFill>
                  <a:srgbClr val="C00000"/>
                </a:solidFill>
              </a:rPr>
              <a:t>WE ARE DEAD TO SIN – SLAY THE EARTHLY (5-9)</a:t>
            </a:r>
          </a:p>
          <a:p>
            <a:pPr marL="0" lvl="3" indent="-29528" defTabSz="216694">
              <a:lnSpc>
                <a:spcPct val="120000"/>
              </a:lnSpc>
              <a:defRPr sz="2800">
                <a:solidFill>
                  <a:srgbClr val="FF2600"/>
                </a:solidFill>
              </a:defRPr>
            </a:pPr>
            <a:r>
              <a:rPr lang="en-US" sz="2400" b="1" dirty="0">
                <a:solidFill>
                  <a:schemeClr val="bg1"/>
                </a:solidFill>
              </a:rPr>
              <a:t>Romans 6:11 - Consider yourself dead to sin, and Alive in Christ</a:t>
            </a:r>
          </a:p>
          <a:p>
            <a:pPr marL="0" lvl="3" indent="-29528" defTabSz="216694">
              <a:lnSpc>
                <a:spcPct val="120000"/>
              </a:lnSpc>
              <a:defRPr sz="2800">
                <a:solidFill>
                  <a:srgbClr val="FF2600"/>
                </a:solidFill>
              </a:defRPr>
            </a:pPr>
            <a:r>
              <a:rPr lang="en-US" sz="2400" b="1" dirty="0">
                <a:solidFill>
                  <a:schemeClr val="bg1"/>
                </a:solidFill>
              </a:rPr>
              <a:t>Matt 5:29-30  - “…pluck out your eye, cut off your hand if they cause sin”</a:t>
            </a:r>
          </a:p>
          <a:p>
            <a:pPr marL="0" lvl="3" indent="-29528" defTabSz="216694">
              <a:lnSpc>
                <a:spcPct val="120000"/>
              </a:lnSpc>
              <a:defRPr sz="2800">
                <a:solidFill>
                  <a:srgbClr val="000000"/>
                </a:solidFill>
              </a:defRPr>
            </a:pPr>
            <a:r>
              <a:rPr lang="en-US" sz="2400" b="1" u="sng" dirty="0">
                <a:solidFill>
                  <a:schemeClr val="bg1"/>
                </a:solidFill>
              </a:rPr>
              <a:t>What I Desire usually Determines What I do</a:t>
            </a:r>
          </a:p>
          <a:p>
            <a:pPr marL="218122" lvl="4" defTabSz="216694">
              <a:lnSpc>
                <a:spcPct val="120000"/>
              </a:lnSpc>
              <a:defRPr sz="2800">
                <a:solidFill>
                  <a:srgbClr val="000000"/>
                </a:solidFill>
              </a:defRPr>
            </a:pPr>
            <a:r>
              <a:rPr lang="en-US" sz="2400" b="1" i="1" dirty="0">
                <a:solidFill>
                  <a:schemeClr val="bg1"/>
                </a:solidFill>
              </a:rPr>
              <a:t>Psalms 51:10 - Create in me a clean heart, O God</a:t>
            </a:r>
            <a:endParaRPr lang="en-US" b="1" dirty="0">
              <a:solidFill>
                <a:schemeClr val="tx1"/>
              </a:solidFill>
            </a:endParaRPr>
          </a:p>
        </p:txBody>
      </p:sp>
    </p:spTree>
    <p:extLst>
      <p:ext uri="{BB962C8B-B14F-4D97-AF65-F5344CB8AC3E}">
        <p14:creationId xmlns:p14="http://schemas.microsoft.com/office/powerpoint/2010/main" val="5427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480"/>
            <a:ext cx="9905998" cy="731520"/>
          </a:xfrm>
        </p:spPr>
        <p:txBody>
          <a:bodyPr>
            <a:normAutofit/>
          </a:bodyPr>
          <a:lstStyle/>
          <a:p>
            <a:pPr algn="ctr"/>
            <a:r>
              <a:rPr lang="en-US" sz="3600" b="1" u="sng" dirty="0"/>
              <a:t>Living the Complete Christian Life</a:t>
            </a:r>
            <a:endParaRPr lang="en-US" sz="3600" dirty="0"/>
          </a:p>
        </p:txBody>
      </p:sp>
      <p:sp>
        <p:nvSpPr>
          <p:cNvPr id="3" name="Content Placeholder 2"/>
          <p:cNvSpPr>
            <a:spLocks noGrp="1"/>
          </p:cNvSpPr>
          <p:nvPr>
            <p:ph idx="1"/>
          </p:nvPr>
        </p:nvSpPr>
        <p:spPr>
          <a:xfrm>
            <a:off x="0" y="792480"/>
            <a:ext cx="12191999" cy="6065519"/>
          </a:xfrm>
        </p:spPr>
        <p:txBody>
          <a:bodyPr>
            <a:normAutofit/>
          </a:bodyPr>
          <a:lstStyle/>
          <a:p>
            <a:pPr marL="283672" indent="-283672" defTabSz="216694">
              <a:lnSpc>
                <a:spcPct val="120000"/>
              </a:lnSpc>
              <a:spcBef>
                <a:spcPts val="0"/>
              </a:spcBef>
              <a:defRPr sz="3639" u="sng">
                <a:solidFill>
                  <a:srgbClr val="0433FF"/>
                </a:solidFill>
              </a:defRPr>
            </a:pPr>
            <a:r>
              <a:rPr lang="en-US" b="1" dirty="0">
                <a:solidFill>
                  <a:srgbClr val="FFFD78"/>
                </a:solidFill>
              </a:rPr>
              <a:t>We Are Dead to Sin - Slay the Earthly (3:5-9)</a:t>
            </a:r>
          </a:p>
          <a:p>
            <a:pPr marL="427672" lvl="4" indent="0" defTabSz="216694">
              <a:lnSpc>
                <a:spcPct val="120000"/>
              </a:lnSpc>
              <a:spcBef>
                <a:spcPts val="0"/>
              </a:spcBef>
              <a:defRPr sz="2800">
                <a:solidFill>
                  <a:srgbClr val="FF2600"/>
                </a:solidFill>
              </a:defRPr>
            </a:pPr>
            <a:r>
              <a:rPr lang="en-US" sz="3600" b="1" dirty="0">
                <a:solidFill>
                  <a:schemeClr val="accent6">
                    <a:lumMod val="20000"/>
                    <a:lumOff val="80000"/>
                  </a:schemeClr>
                </a:solidFill>
              </a:rPr>
              <a:t>Romans 6:11 - Consider yourself dead to sin, and Alive in Christ</a:t>
            </a:r>
          </a:p>
          <a:p>
            <a:pPr marL="427672" lvl="4" indent="0" defTabSz="216694">
              <a:lnSpc>
                <a:spcPct val="120000"/>
              </a:lnSpc>
              <a:spcBef>
                <a:spcPts val="0"/>
              </a:spcBef>
              <a:defRPr sz="2800">
                <a:solidFill>
                  <a:srgbClr val="FF2600"/>
                </a:solidFill>
              </a:defRPr>
            </a:pPr>
            <a:r>
              <a:rPr lang="en-US" sz="3600" b="1" dirty="0">
                <a:solidFill>
                  <a:schemeClr val="accent6">
                    <a:lumMod val="20000"/>
                    <a:lumOff val="80000"/>
                  </a:schemeClr>
                </a:solidFill>
              </a:rPr>
              <a:t>Matt 5:29-30  - “…pluck out your eye, cut off your hand if they cause sin”</a:t>
            </a:r>
          </a:p>
          <a:p>
            <a:pPr marL="427672" lvl="4" indent="0" defTabSz="216694">
              <a:lnSpc>
                <a:spcPct val="120000"/>
              </a:lnSpc>
              <a:spcBef>
                <a:spcPts val="0"/>
              </a:spcBef>
              <a:defRPr sz="2800">
                <a:solidFill>
                  <a:srgbClr val="000000"/>
                </a:solidFill>
              </a:defRPr>
            </a:pPr>
            <a:r>
              <a:rPr lang="en-US" sz="3600" b="1" dirty="0">
                <a:solidFill>
                  <a:schemeClr val="tx1"/>
                </a:solidFill>
              </a:rPr>
              <a:t>What I Desire usually Determines What I do</a:t>
            </a:r>
          </a:p>
          <a:p>
            <a:pPr marL="675322" lvl="5" indent="0" defTabSz="216694">
              <a:lnSpc>
                <a:spcPct val="120000"/>
              </a:lnSpc>
              <a:spcBef>
                <a:spcPts val="0"/>
              </a:spcBef>
              <a:defRPr sz="2800">
                <a:solidFill>
                  <a:srgbClr val="000000"/>
                </a:solidFill>
              </a:defRPr>
            </a:pPr>
            <a:r>
              <a:rPr lang="en-US" sz="3600" b="1" i="1" dirty="0">
                <a:solidFill>
                  <a:schemeClr val="accent6">
                    <a:lumMod val="20000"/>
                    <a:lumOff val="80000"/>
                  </a:schemeClr>
                </a:solidFill>
              </a:rPr>
              <a:t>Psalms 51:10 - Create in me a clean heart, O God</a:t>
            </a:r>
          </a:p>
          <a:p>
            <a:endParaRPr lang="en-US" b="1" dirty="0">
              <a:solidFill>
                <a:schemeClr val="tx1"/>
              </a:solidFill>
            </a:endParaRPr>
          </a:p>
        </p:txBody>
      </p:sp>
    </p:spTree>
    <p:extLst>
      <p:ext uri="{BB962C8B-B14F-4D97-AF65-F5344CB8AC3E}">
        <p14:creationId xmlns:p14="http://schemas.microsoft.com/office/powerpoint/2010/main" val="20490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txBody>
          <a:bodyPr wrap="square">
            <a:normAutofit/>
          </a:bodyPr>
          <a:lstStyle/>
          <a:p>
            <a:pPr algn="ctr" defTabSz="171450">
              <a:defRPr sz="4428" b="1" u="sng">
                <a:solidFill>
                  <a:srgbClr val="363030"/>
                </a:solidFill>
                <a:latin typeface="Georgia"/>
                <a:ea typeface="Georgia"/>
                <a:cs typeface="Georgia"/>
                <a:sym typeface="Georgia"/>
              </a:defRPr>
            </a:pPr>
            <a:r>
              <a:rPr lang="en-US" sz="3200" dirty="0">
                <a:solidFill>
                  <a:srgbClr val="FFFF00"/>
                </a:solidFill>
              </a:rPr>
              <a:t>Colossians 3:1-11</a:t>
            </a:r>
          </a:p>
          <a:p>
            <a:pPr defTabSz="171450">
              <a:defRPr sz="4428">
                <a:solidFill>
                  <a:srgbClr val="363030"/>
                </a:solidFill>
                <a:latin typeface="Georgia"/>
                <a:ea typeface="Georgia"/>
                <a:cs typeface="Georgia"/>
                <a:sym typeface="Georgia"/>
              </a:defRPr>
            </a:pPr>
            <a:endParaRPr lang="en-US" sz="2800" b="1" dirty="0">
              <a:solidFill>
                <a:schemeClr val="tx2"/>
              </a:solidFill>
              <a:latin typeface="Helvetica Neue"/>
              <a:ea typeface="Helvetica Neue"/>
              <a:cs typeface="Helvetica Neue"/>
              <a:sym typeface="Helvetica Neue"/>
            </a:endParaRPr>
          </a:p>
          <a:p>
            <a:pPr defTabSz="171450">
              <a:defRPr sz="4428">
                <a:solidFill>
                  <a:srgbClr val="363030"/>
                </a:solidFill>
                <a:latin typeface="Georgia"/>
                <a:ea typeface="Georgia"/>
                <a:cs typeface="Georgia"/>
                <a:sym typeface="Georgia"/>
              </a:defRPr>
            </a:pPr>
            <a:r>
              <a:rPr lang="en-US" sz="2800" b="1" dirty="0">
                <a:solidFill>
                  <a:schemeClr val="tx2"/>
                </a:solidFill>
                <a:latin typeface="Helvetica Neue"/>
                <a:ea typeface="Helvetica Neue"/>
                <a:cs typeface="Helvetica Neue"/>
                <a:sym typeface="Helvetica Neue"/>
              </a:rPr>
              <a:t>10 </a:t>
            </a:r>
            <a:r>
              <a:rPr lang="en-US" sz="2800" dirty="0">
                <a:solidFill>
                  <a:schemeClr val="tx2"/>
                </a:solidFill>
              </a:rPr>
              <a:t>and have put on the new self, which is being renewed in knowledge after the image of its creator. </a:t>
            </a:r>
          </a:p>
          <a:p>
            <a:pPr defTabSz="171450">
              <a:defRPr sz="4428">
                <a:solidFill>
                  <a:srgbClr val="363030"/>
                </a:solidFill>
                <a:latin typeface="Georgia"/>
                <a:ea typeface="Georgia"/>
                <a:cs typeface="Georgia"/>
                <a:sym typeface="Georgia"/>
              </a:defRPr>
            </a:pPr>
            <a:endParaRPr lang="en-US" sz="2800" b="1" dirty="0">
              <a:solidFill>
                <a:schemeClr val="tx2"/>
              </a:solidFill>
              <a:latin typeface="Helvetica Neue"/>
              <a:ea typeface="Helvetica Neue"/>
              <a:cs typeface="Helvetica Neue"/>
              <a:sym typeface="Helvetica Neue"/>
            </a:endParaRPr>
          </a:p>
          <a:p>
            <a:pPr defTabSz="171450">
              <a:defRPr sz="4428">
                <a:solidFill>
                  <a:srgbClr val="363030"/>
                </a:solidFill>
                <a:latin typeface="Georgia"/>
                <a:ea typeface="Georgia"/>
                <a:cs typeface="Georgia"/>
                <a:sym typeface="Georgia"/>
              </a:defRPr>
            </a:pPr>
            <a:r>
              <a:rPr lang="en-US" sz="2800" b="1" dirty="0">
                <a:solidFill>
                  <a:schemeClr val="tx2"/>
                </a:solidFill>
                <a:latin typeface="Helvetica Neue"/>
                <a:ea typeface="Helvetica Neue"/>
                <a:cs typeface="Helvetica Neue"/>
                <a:sym typeface="Helvetica Neue"/>
              </a:rPr>
              <a:t>11 </a:t>
            </a:r>
            <a:r>
              <a:rPr lang="en-US" sz="2800" dirty="0">
                <a:solidFill>
                  <a:schemeClr val="tx2"/>
                </a:solidFill>
              </a:rPr>
              <a:t>Here there is not Greek and Jew, circumcised and</a:t>
            </a:r>
          </a:p>
          <a:p>
            <a:pPr indent="123348" defTabSz="171450">
              <a:defRPr sz="4428">
                <a:solidFill>
                  <a:srgbClr val="363030"/>
                </a:solidFill>
                <a:latin typeface="Georgia"/>
                <a:ea typeface="Georgia"/>
                <a:cs typeface="Georgia"/>
                <a:sym typeface="Georgia"/>
              </a:defRPr>
            </a:pPr>
            <a:r>
              <a:rPr lang="en-US" sz="2800" dirty="0">
                <a:solidFill>
                  <a:schemeClr val="tx2"/>
                </a:solidFill>
              </a:rPr>
              <a:t> uncircumcised, barbarian, Scythian, slave, free; but Christ is all, and in all.</a:t>
            </a:r>
          </a:p>
        </p:txBody>
      </p:sp>
      <p:sp>
        <p:nvSpPr>
          <p:cNvPr id="2" name="Rectangle 1"/>
          <p:cNvSpPr/>
          <p:nvPr/>
        </p:nvSpPr>
        <p:spPr>
          <a:xfrm>
            <a:off x="285750" y="3186113"/>
            <a:ext cx="11672888" cy="3500437"/>
          </a:xfrm>
          <a:prstGeom prst="rect">
            <a:avLst/>
          </a:prstGeom>
          <a:solidFill>
            <a:srgbClr val="FFFD7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3672" indent="-283672" algn="ctr" defTabSz="216694">
              <a:spcBef>
                <a:spcPts val="0"/>
              </a:spcBef>
              <a:defRPr sz="3639" u="sng">
                <a:solidFill>
                  <a:srgbClr val="0433FF"/>
                </a:solidFill>
              </a:defRPr>
            </a:pPr>
            <a:r>
              <a:rPr lang="en-US" sz="3000" b="1" dirty="0">
                <a:solidFill>
                  <a:srgbClr val="C00000"/>
                </a:solidFill>
              </a:rPr>
              <a:t>We Can Become Like Christ - Strengthen the Christly (3:10-11)</a:t>
            </a:r>
          </a:p>
          <a:p>
            <a:pPr marL="313372" lvl="3" indent="-342900" defTabSz="216694">
              <a:lnSpc>
                <a:spcPct val="120000"/>
              </a:lnSpc>
              <a:buFont typeface="Arial" charset="0"/>
              <a:buChar char="•"/>
              <a:defRPr sz="2800"/>
            </a:pPr>
            <a:r>
              <a:rPr lang="en-US" sz="2800" b="1" dirty="0">
                <a:solidFill>
                  <a:schemeClr val="bg1"/>
                </a:solidFill>
              </a:rPr>
              <a:t>New In Time (Put On) and New in Quality (Renewed)</a:t>
            </a:r>
          </a:p>
          <a:p>
            <a:pPr marL="313372" lvl="3" indent="-342900" defTabSz="216694">
              <a:lnSpc>
                <a:spcPct val="120000"/>
              </a:lnSpc>
              <a:buFont typeface="Arial" charset="0"/>
              <a:buChar char="•"/>
              <a:defRPr sz="2800"/>
            </a:pPr>
            <a:r>
              <a:rPr lang="en-US" sz="2800" b="1" dirty="0">
                <a:solidFill>
                  <a:schemeClr val="bg1"/>
                </a:solidFill>
              </a:rPr>
              <a:t>Knowledge (</a:t>
            </a:r>
            <a:r>
              <a:rPr lang="en-US" sz="2800" b="1" dirty="0" err="1">
                <a:solidFill>
                  <a:schemeClr val="bg1"/>
                </a:solidFill>
              </a:rPr>
              <a:t>Eph</a:t>
            </a:r>
            <a:r>
              <a:rPr lang="en-US" sz="2800" b="1" dirty="0">
                <a:solidFill>
                  <a:schemeClr val="bg1"/>
                </a:solidFill>
              </a:rPr>
              <a:t> 4:23 /  2 </a:t>
            </a:r>
            <a:r>
              <a:rPr lang="en-US" sz="2800" b="1" dirty="0" err="1">
                <a:solidFill>
                  <a:schemeClr val="bg1"/>
                </a:solidFill>
              </a:rPr>
              <a:t>Cor</a:t>
            </a:r>
            <a:r>
              <a:rPr lang="en-US" sz="2800" b="1" dirty="0">
                <a:solidFill>
                  <a:schemeClr val="bg1"/>
                </a:solidFill>
              </a:rPr>
              <a:t> 3:18 / Rom 12:2 / 1 John 3:1-3)</a:t>
            </a:r>
          </a:p>
          <a:p>
            <a:pPr marL="313372" lvl="3" indent="-342900" defTabSz="216694">
              <a:lnSpc>
                <a:spcPct val="120000"/>
              </a:lnSpc>
              <a:buFont typeface="Arial" charset="0"/>
              <a:buChar char="•"/>
              <a:defRPr sz="2800"/>
            </a:pPr>
            <a:r>
              <a:rPr lang="en-US" sz="2800" b="1" dirty="0">
                <a:solidFill>
                  <a:schemeClr val="bg1"/>
                </a:solidFill>
              </a:rPr>
              <a:t>Be Conformed to His Image - No National, No Cultural, No Economic, No Political Differences!  (Gal 3:28)</a:t>
            </a:r>
          </a:p>
        </p:txBody>
      </p:sp>
    </p:spTree>
    <p:extLst>
      <p:ext uri="{BB962C8B-B14F-4D97-AF65-F5344CB8AC3E}">
        <p14:creationId xmlns:p14="http://schemas.microsoft.com/office/powerpoint/2010/main" val="130481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480"/>
            <a:ext cx="9905998" cy="731520"/>
          </a:xfrm>
        </p:spPr>
        <p:txBody>
          <a:bodyPr>
            <a:normAutofit/>
          </a:bodyPr>
          <a:lstStyle/>
          <a:p>
            <a:pPr algn="ctr"/>
            <a:r>
              <a:rPr lang="en-US" sz="3600" b="1" u="sng" dirty="0">
                <a:solidFill>
                  <a:schemeClr val="tx1"/>
                </a:solidFill>
              </a:rPr>
              <a:t>Living the Complete Christian Life</a:t>
            </a:r>
            <a:endParaRPr lang="en-US" sz="3600" dirty="0">
              <a:solidFill>
                <a:schemeClr val="tx1"/>
              </a:solidFill>
            </a:endParaRPr>
          </a:p>
        </p:txBody>
      </p:sp>
      <p:sp>
        <p:nvSpPr>
          <p:cNvPr id="3" name="Content Placeholder 2"/>
          <p:cNvSpPr>
            <a:spLocks noGrp="1"/>
          </p:cNvSpPr>
          <p:nvPr>
            <p:ph idx="1"/>
          </p:nvPr>
        </p:nvSpPr>
        <p:spPr>
          <a:xfrm>
            <a:off x="0" y="792480"/>
            <a:ext cx="12191999" cy="6065519"/>
          </a:xfrm>
        </p:spPr>
        <p:txBody>
          <a:bodyPr>
            <a:normAutofit fontScale="77500" lnSpcReduction="20000"/>
          </a:bodyPr>
          <a:lstStyle/>
          <a:p>
            <a:pPr marL="283672" indent="-283672" defTabSz="216694">
              <a:lnSpc>
                <a:spcPct val="120000"/>
              </a:lnSpc>
              <a:spcBef>
                <a:spcPts val="0"/>
              </a:spcBef>
              <a:defRPr sz="3639" u="sng">
                <a:solidFill>
                  <a:srgbClr val="0433FF"/>
                </a:solidFill>
              </a:defRPr>
            </a:pPr>
            <a:r>
              <a:rPr lang="en-US" b="1" dirty="0">
                <a:solidFill>
                  <a:schemeClr val="tx1">
                    <a:lumMod val="75000"/>
                  </a:schemeClr>
                </a:solidFill>
              </a:rPr>
              <a:t>We Are Dead to Sin - Slay the Earthly (3:5-9)</a:t>
            </a:r>
          </a:p>
          <a:p>
            <a:pPr marL="427672" lvl="4" indent="0" defTabSz="216694">
              <a:lnSpc>
                <a:spcPct val="120000"/>
              </a:lnSpc>
              <a:spcBef>
                <a:spcPts val="0"/>
              </a:spcBef>
              <a:defRPr sz="2800">
                <a:solidFill>
                  <a:srgbClr val="FF2600"/>
                </a:solidFill>
              </a:defRPr>
            </a:pPr>
            <a:r>
              <a:rPr lang="en-US" sz="3600" b="1" dirty="0">
                <a:solidFill>
                  <a:schemeClr val="tx1">
                    <a:lumMod val="75000"/>
                  </a:schemeClr>
                </a:solidFill>
              </a:rPr>
              <a:t>Romans 6:11 - Consider yourself dead to sin, and Alive in Christ</a:t>
            </a:r>
          </a:p>
          <a:p>
            <a:pPr marL="427672" lvl="4" indent="0" defTabSz="216694">
              <a:lnSpc>
                <a:spcPct val="120000"/>
              </a:lnSpc>
              <a:spcBef>
                <a:spcPts val="0"/>
              </a:spcBef>
              <a:defRPr sz="2800">
                <a:solidFill>
                  <a:srgbClr val="FF2600"/>
                </a:solidFill>
              </a:defRPr>
            </a:pPr>
            <a:r>
              <a:rPr lang="en-US" sz="3600" b="1" dirty="0">
                <a:solidFill>
                  <a:schemeClr val="tx1">
                    <a:lumMod val="75000"/>
                  </a:schemeClr>
                </a:solidFill>
              </a:rPr>
              <a:t>Matt 5:29-30  - “…pluck out your eye, cut off your hand if they cause sin”</a:t>
            </a:r>
          </a:p>
          <a:p>
            <a:pPr marL="427672" lvl="4" indent="0" defTabSz="216694">
              <a:lnSpc>
                <a:spcPct val="120000"/>
              </a:lnSpc>
              <a:spcBef>
                <a:spcPts val="0"/>
              </a:spcBef>
              <a:defRPr sz="2800">
                <a:solidFill>
                  <a:srgbClr val="000000"/>
                </a:solidFill>
              </a:defRPr>
            </a:pPr>
            <a:r>
              <a:rPr lang="en-US" sz="3600" b="1" dirty="0">
                <a:solidFill>
                  <a:schemeClr val="tx1">
                    <a:lumMod val="75000"/>
                  </a:schemeClr>
                </a:solidFill>
              </a:rPr>
              <a:t>What I Desire usually Determines What I do</a:t>
            </a:r>
          </a:p>
          <a:p>
            <a:pPr marL="675322" lvl="5" indent="0" defTabSz="216694">
              <a:lnSpc>
                <a:spcPct val="120000"/>
              </a:lnSpc>
              <a:spcBef>
                <a:spcPts val="0"/>
              </a:spcBef>
              <a:defRPr sz="2800">
                <a:solidFill>
                  <a:srgbClr val="000000"/>
                </a:solidFill>
              </a:defRPr>
            </a:pPr>
            <a:r>
              <a:rPr lang="en-US" sz="3600" b="1" i="1" dirty="0">
                <a:solidFill>
                  <a:schemeClr val="tx1">
                    <a:lumMod val="75000"/>
                  </a:schemeClr>
                </a:solidFill>
              </a:rPr>
              <a:t>Psalms 51:10 - Create in me a clean heart, O God</a:t>
            </a:r>
          </a:p>
          <a:p>
            <a:pPr marL="283672" indent="-283672" defTabSz="216694">
              <a:spcBef>
                <a:spcPts val="0"/>
              </a:spcBef>
              <a:defRPr sz="3639" u="sng">
                <a:solidFill>
                  <a:srgbClr val="0433FF"/>
                </a:solidFill>
              </a:defRPr>
            </a:pPr>
            <a:r>
              <a:rPr lang="en-US" b="1" dirty="0">
                <a:solidFill>
                  <a:srgbClr val="FFFD78"/>
                </a:solidFill>
              </a:rPr>
              <a:t>We Can Become Like Christ - Strengthen the Christly (3:10-11)</a:t>
            </a:r>
          </a:p>
          <a:p>
            <a:pPr marL="427672" lvl="4" indent="0" defTabSz="216694">
              <a:lnSpc>
                <a:spcPct val="120000"/>
              </a:lnSpc>
              <a:spcBef>
                <a:spcPts val="0"/>
              </a:spcBef>
              <a:defRPr sz="2800"/>
            </a:pPr>
            <a:r>
              <a:rPr lang="en-US" sz="3800" b="1" dirty="0">
                <a:solidFill>
                  <a:schemeClr val="tx1"/>
                </a:solidFill>
              </a:rPr>
              <a:t>New In Time (Put On) and New in Quality (Renewed)</a:t>
            </a:r>
          </a:p>
          <a:p>
            <a:pPr marL="427672" lvl="4" indent="0" defTabSz="216694">
              <a:lnSpc>
                <a:spcPct val="120000"/>
              </a:lnSpc>
              <a:spcBef>
                <a:spcPts val="0"/>
              </a:spcBef>
              <a:defRPr sz="2800"/>
            </a:pPr>
            <a:r>
              <a:rPr lang="en-US" sz="3800" b="1" dirty="0">
                <a:solidFill>
                  <a:schemeClr val="tx1"/>
                </a:solidFill>
              </a:rPr>
              <a:t>Knowledge </a:t>
            </a:r>
            <a:r>
              <a:rPr lang="en-US" sz="3800" b="1" dirty="0">
                <a:solidFill>
                  <a:schemeClr val="accent6">
                    <a:lumMod val="20000"/>
                    <a:lumOff val="80000"/>
                  </a:schemeClr>
                </a:solidFill>
              </a:rPr>
              <a:t>(</a:t>
            </a:r>
            <a:r>
              <a:rPr lang="en-US" sz="3800" b="1" dirty="0" err="1">
                <a:solidFill>
                  <a:schemeClr val="accent6">
                    <a:lumMod val="20000"/>
                    <a:lumOff val="80000"/>
                  </a:schemeClr>
                </a:solidFill>
              </a:rPr>
              <a:t>Eph</a:t>
            </a:r>
            <a:r>
              <a:rPr lang="en-US" sz="3800" b="1" dirty="0">
                <a:solidFill>
                  <a:schemeClr val="accent6">
                    <a:lumMod val="20000"/>
                    <a:lumOff val="80000"/>
                  </a:schemeClr>
                </a:solidFill>
              </a:rPr>
              <a:t> 4:23 /  2 </a:t>
            </a:r>
            <a:r>
              <a:rPr lang="en-US" sz="3800" b="1" dirty="0" err="1">
                <a:solidFill>
                  <a:schemeClr val="accent6">
                    <a:lumMod val="20000"/>
                    <a:lumOff val="80000"/>
                  </a:schemeClr>
                </a:solidFill>
              </a:rPr>
              <a:t>Cor</a:t>
            </a:r>
            <a:r>
              <a:rPr lang="en-US" sz="3800" b="1" dirty="0">
                <a:solidFill>
                  <a:schemeClr val="accent6">
                    <a:lumMod val="20000"/>
                    <a:lumOff val="80000"/>
                  </a:schemeClr>
                </a:solidFill>
              </a:rPr>
              <a:t> 3:18 / Rom 12:2 / 1 John 3:1-3)</a:t>
            </a:r>
          </a:p>
          <a:p>
            <a:pPr marL="427672" lvl="4" indent="0" defTabSz="216694">
              <a:lnSpc>
                <a:spcPct val="120000"/>
              </a:lnSpc>
              <a:spcBef>
                <a:spcPts val="0"/>
              </a:spcBef>
              <a:defRPr sz="2800"/>
            </a:pPr>
            <a:r>
              <a:rPr lang="en-US" sz="3800" b="1" dirty="0">
                <a:solidFill>
                  <a:schemeClr val="tx1"/>
                </a:solidFill>
              </a:rPr>
              <a:t>Be Conformed to His Image - No National, No Cultural, No Economic, No Political Differences! </a:t>
            </a:r>
          </a:p>
          <a:p>
            <a:pPr marL="675322" lvl="5" indent="0" defTabSz="216694">
              <a:lnSpc>
                <a:spcPct val="120000"/>
              </a:lnSpc>
              <a:spcBef>
                <a:spcPts val="0"/>
              </a:spcBef>
              <a:defRPr sz="2800"/>
            </a:pPr>
            <a:r>
              <a:rPr lang="en-US" sz="3800" b="1" dirty="0">
                <a:solidFill>
                  <a:schemeClr val="accent6">
                    <a:lumMod val="20000"/>
                    <a:lumOff val="80000"/>
                  </a:schemeClr>
                </a:solidFill>
              </a:rPr>
              <a:t>(Gal 3:28)</a:t>
            </a:r>
          </a:p>
          <a:p>
            <a:endParaRPr lang="en-US" b="1" dirty="0">
              <a:solidFill>
                <a:schemeClr val="tx1"/>
              </a:solidFill>
            </a:endParaRPr>
          </a:p>
        </p:txBody>
      </p:sp>
    </p:spTree>
    <p:extLst>
      <p:ext uri="{BB962C8B-B14F-4D97-AF65-F5344CB8AC3E}">
        <p14:creationId xmlns:p14="http://schemas.microsoft.com/office/powerpoint/2010/main" val="4028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1999" cy="6857999"/>
          </a:xfrm>
        </p:spPr>
        <p:txBody>
          <a:bodyPr>
            <a:normAutofit fontScale="77500" lnSpcReduction="20000"/>
          </a:bodyPr>
          <a:lstStyle/>
          <a:p>
            <a:pPr marL="0" indent="0" algn="ctr" defTabSz="171450">
              <a:buNone/>
              <a:defRPr sz="6128" b="1" u="sng">
                <a:solidFill>
                  <a:srgbClr val="363030"/>
                </a:solidFill>
                <a:latin typeface="Georgia"/>
                <a:ea typeface="Georgia"/>
                <a:cs typeface="Georgia"/>
                <a:sym typeface="Georgia"/>
              </a:defRPr>
            </a:pPr>
            <a:r>
              <a:rPr lang="en-US" dirty="0">
                <a:solidFill>
                  <a:schemeClr val="tx2"/>
                </a:solidFill>
              </a:rPr>
              <a:t>Colossians 3:12-17</a:t>
            </a:r>
          </a:p>
          <a:p>
            <a:pPr marL="0" indent="0" algn="ctr" defTabSz="171450">
              <a:buNone/>
              <a:defRPr sz="4028">
                <a:solidFill>
                  <a:srgbClr val="363030"/>
                </a:solidFill>
                <a:latin typeface="Georgia"/>
                <a:ea typeface="Georgia"/>
                <a:cs typeface="Georgia"/>
                <a:sym typeface="Georgia"/>
              </a:defRPr>
            </a:pPr>
            <a:r>
              <a:rPr lang="en-US" b="1" i="1" u="sng" dirty="0">
                <a:solidFill>
                  <a:schemeClr val="accent5">
                    <a:lumMod val="20000"/>
                    <a:lumOff val="80000"/>
                  </a:schemeClr>
                </a:solidFill>
              </a:rPr>
              <a:t>Put on then</a:t>
            </a:r>
            <a:r>
              <a:rPr lang="en-US" i="1" dirty="0">
                <a:solidFill>
                  <a:schemeClr val="accent5">
                    <a:lumMod val="20000"/>
                    <a:lumOff val="80000"/>
                  </a:schemeClr>
                </a:solidFill>
              </a:rPr>
              <a:t>, as God's chosen ones, holy and beloved, compassionate hearts, kindness, humility, meekness, and patience, </a:t>
            </a:r>
            <a:r>
              <a:rPr lang="en-US" i="1" dirty="0">
                <a:solidFill>
                  <a:schemeClr val="accent5">
                    <a:lumMod val="20000"/>
                    <a:lumOff val="80000"/>
                  </a:schemeClr>
                </a:solidFill>
                <a:latin typeface="Helvetica Neue"/>
                <a:ea typeface="Helvetica Neue"/>
                <a:cs typeface="Helvetica Neue"/>
                <a:sym typeface="Helvetica Neue"/>
              </a:rPr>
              <a:t>13 </a:t>
            </a:r>
            <a:r>
              <a:rPr lang="en-US" i="1" dirty="0">
                <a:solidFill>
                  <a:schemeClr val="accent5">
                    <a:lumMod val="20000"/>
                    <a:lumOff val="80000"/>
                  </a:schemeClr>
                </a:solidFill>
              </a:rPr>
              <a:t>bearing with one another and, if one has a complaint against another, forgiving each other; as the Lord has forgiven you, so you also must forgive. </a:t>
            </a:r>
            <a:r>
              <a:rPr lang="en-US" i="1" dirty="0">
                <a:solidFill>
                  <a:schemeClr val="accent5">
                    <a:lumMod val="20000"/>
                    <a:lumOff val="80000"/>
                  </a:schemeClr>
                </a:solidFill>
                <a:latin typeface="Helvetica Neue"/>
                <a:ea typeface="Helvetica Neue"/>
                <a:cs typeface="Helvetica Neue"/>
                <a:sym typeface="Helvetica Neue"/>
              </a:rPr>
              <a:t>14 </a:t>
            </a:r>
            <a:r>
              <a:rPr lang="en-US" i="1" dirty="0">
                <a:solidFill>
                  <a:schemeClr val="accent5">
                    <a:lumMod val="20000"/>
                    <a:lumOff val="80000"/>
                  </a:schemeClr>
                </a:solidFill>
              </a:rPr>
              <a:t>And above all these put on love, which binds everything together in perfect harmony. </a:t>
            </a:r>
            <a:r>
              <a:rPr lang="en-US" i="1" dirty="0">
                <a:solidFill>
                  <a:schemeClr val="accent5">
                    <a:lumMod val="20000"/>
                    <a:lumOff val="80000"/>
                  </a:schemeClr>
                </a:solidFill>
                <a:latin typeface="Helvetica Neue"/>
                <a:ea typeface="Helvetica Neue"/>
                <a:cs typeface="Helvetica Neue"/>
                <a:sym typeface="Helvetica Neue"/>
              </a:rPr>
              <a:t>15 </a:t>
            </a:r>
            <a:r>
              <a:rPr lang="en-US" i="1" dirty="0">
                <a:solidFill>
                  <a:schemeClr val="accent5">
                    <a:lumMod val="20000"/>
                    <a:lumOff val="80000"/>
                  </a:schemeClr>
                </a:solidFill>
              </a:rPr>
              <a:t>And let the peace of Christ rule in your hearts, to which indeed you were called in one body. And be thankful. </a:t>
            </a:r>
            <a:r>
              <a:rPr lang="en-US" i="1" dirty="0">
                <a:solidFill>
                  <a:schemeClr val="accent5">
                    <a:lumMod val="20000"/>
                    <a:lumOff val="80000"/>
                  </a:schemeClr>
                </a:solidFill>
                <a:latin typeface="Helvetica Neue"/>
                <a:ea typeface="Helvetica Neue"/>
                <a:cs typeface="Helvetica Neue"/>
                <a:sym typeface="Helvetica Neue"/>
              </a:rPr>
              <a:t>16 </a:t>
            </a:r>
            <a:r>
              <a:rPr lang="en-US" i="1" dirty="0">
                <a:solidFill>
                  <a:schemeClr val="accent5">
                    <a:lumMod val="20000"/>
                    <a:lumOff val="80000"/>
                  </a:schemeClr>
                </a:solidFill>
              </a:rPr>
              <a:t>Let the word of Christ dwell in you richly, teaching and admonishing one another in all wisdom, singing psalms and hymns and spiritual songs, with thankfulness in your hearts to God. </a:t>
            </a:r>
            <a:r>
              <a:rPr lang="en-US" i="1" dirty="0">
                <a:solidFill>
                  <a:schemeClr val="accent5">
                    <a:lumMod val="20000"/>
                    <a:lumOff val="80000"/>
                  </a:schemeClr>
                </a:solidFill>
                <a:latin typeface="Helvetica Neue"/>
                <a:ea typeface="Helvetica Neue"/>
                <a:cs typeface="Helvetica Neue"/>
                <a:sym typeface="Helvetica Neue"/>
              </a:rPr>
              <a:t>17 </a:t>
            </a:r>
            <a:r>
              <a:rPr lang="en-US" i="1" dirty="0">
                <a:solidFill>
                  <a:schemeClr val="accent5">
                    <a:lumMod val="20000"/>
                    <a:lumOff val="80000"/>
                  </a:schemeClr>
                </a:solidFill>
              </a:rPr>
              <a:t>And whatever you do, in word or deed, do everything in the name of the Lord Jesus, giving thanks to God the Father through him.</a:t>
            </a:r>
          </a:p>
        </p:txBody>
      </p:sp>
    </p:spTree>
    <p:extLst>
      <p:ext uri="{BB962C8B-B14F-4D97-AF65-F5344CB8AC3E}">
        <p14:creationId xmlns:p14="http://schemas.microsoft.com/office/powerpoint/2010/main" val="114743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2240"/>
            <a:ext cx="9905998" cy="944880"/>
          </a:xfrm>
        </p:spPr>
        <p:txBody>
          <a:bodyPr>
            <a:normAutofit/>
          </a:bodyPr>
          <a:lstStyle/>
          <a:p>
            <a:pPr algn="ctr"/>
            <a:r>
              <a:rPr lang="en-US" sz="4000" b="1" u="sng" dirty="0">
                <a:solidFill>
                  <a:schemeClr val="accent3">
                    <a:lumMod val="20000"/>
                    <a:lumOff val="80000"/>
                  </a:schemeClr>
                </a:solidFill>
              </a:rPr>
              <a:t>THINGS WE MUST PUT ON (3:12-17)</a:t>
            </a:r>
          </a:p>
        </p:txBody>
      </p:sp>
      <p:sp>
        <p:nvSpPr>
          <p:cNvPr id="3" name="Content Placeholder 2"/>
          <p:cNvSpPr>
            <a:spLocks noGrp="1"/>
          </p:cNvSpPr>
          <p:nvPr>
            <p:ph idx="1"/>
          </p:nvPr>
        </p:nvSpPr>
        <p:spPr>
          <a:xfrm>
            <a:off x="162560" y="1087120"/>
            <a:ext cx="11826240" cy="5537199"/>
          </a:xfrm>
        </p:spPr>
        <p:txBody>
          <a:bodyPr/>
          <a:lstStyle/>
          <a:p>
            <a:endParaRPr lang="en-US" b="1" u="sng" dirty="0">
              <a:solidFill>
                <a:schemeClr val="bg1"/>
              </a:solidFill>
            </a:endParaRPr>
          </a:p>
          <a:p>
            <a:pPr marL="228600" indent="-228600">
              <a:buAutoNum type="arabicPeriod"/>
            </a:pPr>
            <a:r>
              <a:rPr lang="en-US" b="1" dirty="0">
                <a:solidFill>
                  <a:schemeClr val="bg1"/>
                </a:solidFill>
              </a:rPr>
              <a:t>  </a:t>
            </a:r>
            <a:r>
              <a:rPr lang="en-US" sz="3200" b="1" dirty="0">
                <a:solidFill>
                  <a:schemeClr val="tx1"/>
                </a:solidFill>
              </a:rPr>
              <a:t>Practice Holiness in relation to each other. (12-13)</a:t>
            </a:r>
          </a:p>
          <a:p>
            <a:pPr marL="228600" indent="-228600">
              <a:buAutoNum type="arabicPeriod"/>
            </a:pPr>
            <a:r>
              <a:rPr lang="en-US" sz="3200" b="1" dirty="0">
                <a:solidFill>
                  <a:schemeClr val="tx1"/>
                </a:solidFill>
              </a:rPr>
              <a:t> Be Loving Toward One Another (14)</a:t>
            </a:r>
          </a:p>
          <a:p>
            <a:pPr marL="228600" indent="-228600">
              <a:buAutoNum type="arabicPeriod"/>
            </a:pPr>
            <a:r>
              <a:rPr lang="en-US" sz="3200" b="1" dirty="0">
                <a:solidFill>
                  <a:schemeClr val="tx1"/>
                </a:solidFill>
              </a:rPr>
              <a:t> Let the Peace of God Rule in our Hearts (15)</a:t>
            </a:r>
          </a:p>
          <a:p>
            <a:pPr marL="228600" indent="-228600">
              <a:buAutoNum type="arabicPeriod"/>
            </a:pPr>
            <a:r>
              <a:rPr lang="en-US" sz="3200" b="1" dirty="0">
                <a:solidFill>
                  <a:schemeClr val="tx1"/>
                </a:solidFill>
              </a:rPr>
              <a:t> Let the Word of Christ Dwell in us as we Worship (16)</a:t>
            </a:r>
          </a:p>
          <a:p>
            <a:pPr marL="228600" indent="-228600">
              <a:buAutoNum type="arabicPeriod"/>
            </a:pPr>
            <a:r>
              <a:rPr lang="en-US" sz="3200" b="1" dirty="0">
                <a:solidFill>
                  <a:schemeClr val="tx1"/>
                </a:solidFill>
              </a:rPr>
              <a:t> Do Everything in the Name of the Lord</a:t>
            </a:r>
          </a:p>
          <a:p>
            <a:pPr marL="228600" indent="-228600">
              <a:buAutoNum type="arabicPeriod"/>
            </a:pPr>
            <a:r>
              <a:rPr lang="en-US" sz="3200" b="1" dirty="0">
                <a:solidFill>
                  <a:schemeClr val="tx1"/>
                </a:solidFill>
              </a:rPr>
              <a:t> Always give Thanks to God (17)</a:t>
            </a:r>
          </a:p>
          <a:p>
            <a:endParaRPr lang="en-US" dirty="0"/>
          </a:p>
        </p:txBody>
      </p:sp>
    </p:spTree>
    <p:extLst>
      <p:ext uri="{BB962C8B-B14F-4D97-AF65-F5344CB8AC3E}">
        <p14:creationId xmlns:p14="http://schemas.microsoft.com/office/powerpoint/2010/main" val="180973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757</TotalTime>
  <Words>2220</Words>
  <Application>Microsoft Office PowerPoint</Application>
  <PresentationFormat>Widescreen</PresentationFormat>
  <Paragraphs>240</Paragraphs>
  <Slides>14</Slides>
  <Notes>13</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Georgia</vt:lpstr>
      <vt:lpstr>Helvetica Neue</vt:lpstr>
      <vt:lpstr>Mesh</vt:lpstr>
      <vt:lpstr>Complete In Christ</vt:lpstr>
      <vt:lpstr>PowerPoint Presentation</vt:lpstr>
      <vt:lpstr>Living the Complete Christian Life</vt:lpstr>
      <vt:lpstr>PowerPoint Presentation</vt:lpstr>
      <vt:lpstr>Living the Complete Christian Life</vt:lpstr>
      <vt:lpstr>PowerPoint Presentation</vt:lpstr>
      <vt:lpstr>Living the Complete Christian Life</vt:lpstr>
      <vt:lpstr>PowerPoint Presentation</vt:lpstr>
      <vt:lpstr>THINGS WE MUST PUT ON (3:12-17)</vt:lpstr>
      <vt:lpstr>Motivation for Godly Living</vt:lpstr>
      <vt:lpstr>PowerPoint Presentation</vt:lpstr>
      <vt:lpstr>Motivation for Godly Living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dc:title>
  <dc:creator>Larry Brown</dc:creator>
  <cp:lastModifiedBy>Brad Beutjer</cp:lastModifiedBy>
  <cp:revision>33</cp:revision>
  <cp:lastPrinted>2016-10-09T10:30:04Z</cp:lastPrinted>
  <dcterms:created xsi:type="dcterms:W3CDTF">2016-10-08T22:35:57Z</dcterms:created>
  <dcterms:modified xsi:type="dcterms:W3CDTF">2016-10-09T12:57:26Z</dcterms:modified>
</cp:coreProperties>
</file>