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77" r:id="rId3"/>
    <p:sldId id="299" r:id="rId4"/>
    <p:sldId id="274" r:id="rId5"/>
    <p:sldId id="271" r:id="rId6"/>
    <p:sldId id="281" r:id="rId7"/>
    <p:sldId id="293" r:id="rId8"/>
    <p:sldId id="282" r:id="rId9"/>
    <p:sldId id="300" r:id="rId10"/>
    <p:sldId id="301" r:id="rId11"/>
    <p:sldId id="302" r:id="rId12"/>
    <p:sldId id="294" r:id="rId13"/>
    <p:sldId id="295" r:id="rId14"/>
    <p:sldId id="284" r:id="rId15"/>
    <p:sldId id="285" r:id="rId16"/>
    <p:sldId id="286" r:id="rId17"/>
    <p:sldId id="287" r:id="rId18"/>
    <p:sldId id="288" r:id="rId19"/>
    <p:sldId id="289" r:id="rId20"/>
    <p:sldId id="290" r:id="rId21"/>
    <p:sldId id="291" r:id="rId22"/>
    <p:sldId id="292"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5229"/>
    <a:srgbClr val="000000"/>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280" autoAdjust="0"/>
  </p:normalViewPr>
  <p:slideViewPr>
    <p:cSldViewPr snapToGrid="0">
      <p:cViewPr varScale="1">
        <p:scale>
          <a:sx n="69" d="100"/>
          <a:sy n="69" d="100"/>
        </p:scale>
        <p:origin x="384"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5DD71D7-55AC-46BD-81B3-09AB2F9EFBD8}" type="datetimeFigureOut">
              <a:rPr lang="en-US" smtClean="0"/>
              <a:t>11/9/2016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89424F-BB59-4F4E-9822-4CA3E770FFD2}" type="datetimeFigureOut">
              <a:rPr lang="en-US" smtClean="0"/>
              <a:t>11/9/2016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41124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214295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b="1" baseline="0" dirty="0"/>
              <a:t> timeline</a:t>
            </a:r>
          </a:p>
          <a:p>
            <a:endParaRPr lang="en-US" b="1" baseline="0" dirty="0"/>
          </a:p>
          <a:p>
            <a:r>
              <a:rPr lang="en-US" b="1" baseline="0" dirty="0"/>
              <a:t>Read chapter</a:t>
            </a:r>
          </a:p>
          <a:p>
            <a:endParaRPr lang="en-US" b="1" baseline="0" dirty="0"/>
          </a:p>
          <a:p>
            <a:r>
              <a:rPr lang="en-US" b="1" baseline="0" dirty="0" err="1"/>
              <a:t>Num</a:t>
            </a:r>
            <a:r>
              <a:rPr lang="en-US" b="1" baseline="0" dirty="0"/>
              <a:t> 10:10, </a:t>
            </a:r>
            <a:r>
              <a:rPr lang="en-US" b="0" baseline="0" dirty="0"/>
              <a:t>this comes at then end of a section in Numbers where God is telling Moses about these two trumpets he’s supposed to make, and how he’s supposed to use them to summon the people and warn the people, and how to use them in battle, </a:t>
            </a:r>
            <a:r>
              <a:rPr lang="en-US" b="0" baseline="0" dirty="0" err="1"/>
              <a:t>etc</a:t>
            </a:r>
            <a:r>
              <a:rPr lang="en-US" b="0" baseline="0" dirty="0"/>
              <a:t>, and he ends by telling him to blow the trumpets at the beginning of the month over their burnt offerings and peace offerings so as to remind everyone that the LORD is their God.  And that became the festival of the new moon.</a:t>
            </a:r>
          </a:p>
          <a:p>
            <a:endParaRPr lang="en-US" b="0" baseline="0" dirty="0"/>
          </a:p>
          <a:p>
            <a:r>
              <a:rPr lang="en-US" b="0" baseline="0" dirty="0"/>
              <a:t>So this was supposedly a joyous time.  </a:t>
            </a:r>
            <a:r>
              <a:rPr lang="en-US" b="1" baseline="0" dirty="0"/>
              <a:t>Let me ask, why do you think this would be a good time for God to deliver His first message through Haggai?</a:t>
            </a:r>
          </a:p>
          <a:p>
            <a:pPr marL="647824" lvl="1" indent="-176679">
              <a:buFont typeface="Arial" panose="020B0604020202020204" pitchFamily="34" charset="0"/>
              <a:buChar char="•"/>
            </a:pPr>
            <a:r>
              <a:rPr lang="en-US" b="0" baseline="0" dirty="0"/>
              <a:t>He could have delivered a message any time</a:t>
            </a:r>
          </a:p>
          <a:p>
            <a:pPr marL="647824" lvl="1" indent="-176679">
              <a:buFont typeface="Arial" panose="020B0604020202020204" pitchFamily="34" charset="0"/>
              <a:buChar char="•"/>
            </a:pPr>
            <a:endParaRPr lang="en-US" b="0" baseline="0" dirty="0"/>
          </a:p>
          <a:p>
            <a:r>
              <a:rPr lang="en-US" b="1" dirty="0"/>
              <a:t>Last</a:t>
            </a:r>
            <a:r>
              <a:rPr lang="en-US" b="1" baseline="0" dirty="0"/>
              <a:t> two points:  is there any significance to this?</a:t>
            </a:r>
          </a:p>
          <a:p>
            <a:endParaRPr lang="en-US" b="0" dirty="0"/>
          </a:p>
          <a:p>
            <a:pPr marL="647824" lvl="1" indent="-176679">
              <a:buFont typeface="Arial" panose="020B0604020202020204" pitchFamily="34" charset="0"/>
              <a:buChar char="•"/>
            </a:pPr>
            <a:r>
              <a:rPr lang="en-US" b="0" dirty="0"/>
              <a:t>What are </a:t>
            </a:r>
            <a:r>
              <a:rPr lang="en-US" b="0" dirty="0" err="1"/>
              <a:t>Zerubbabel</a:t>
            </a:r>
            <a:r>
              <a:rPr lang="en-US" b="0" dirty="0"/>
              <a:t> and Joshua trying to accomplish </a:t>
            </a:r>
            <a:r>
              <a:rPr lang="en-US" b="0" i="1" dirty="0"/>
              <a:t>overall</a:t>
            </a:r>
            <a:r>
              <a:rPr lang="en-US" b="0" i="0" dirty="0"/>
              <a:t>?</a:t>
            </a:r>
            <a:r>
              <a:rPr lang="en-US" b="0" i="0" baseline="0" dirty="0"/>
              <a:t>  </a:t>
            </a:r>
            <a:r>
              <a:rPr lang="en-US" b="0" i="1" baseline="0" dirty="0"/>
              <a:t>Restore a correct relationship with God, which includes rebuilding His house.</a:t>
            </a:r>
            <a:endParaRPr lang="en-US" b="0" i="0" baseline="0" dirty="0"/>
          </a:p>
          <a:p>
            <a:pPr marL="647824" lvl="1" indent="-176679">
              <a:buFont typeface="Arial" panose="020B0604020202020204" pitchFamily="34" charset="0"/>
              <a:buChar char="•"/>
            </a:pPr>
            <a:r>
              <a:rPr lang="en-US" b="0" i="0" baseline="0" dirty="0"/>
              <a:t>God is orchestrating this, and he could pick anybody to accomplish His goals, but it seems significant that he picked someone from the royal lineage of David, and a direct descendant of the first high priest.</a:t>
            </a:r>
          </a:p>
          <a:p>
            <a:pPr marL="647824" lvl="1" indent="-176679">
              <a:buFont typeface="Arial" panose="020B0604020202020204" pitchFamily="34" charset="0"/>
              <a:buChar char="•"/>
            </a:pPr>
            <a:r>
              <a:rPr lang="en-US" b="0" i="0" baseline="0" dirty="0"/>
              <a:t>He doesn’t just want it done, He wants it done </a:t>
            </a:r>
            <a:r>
              <a:rPr lang="en-US" b="0" i="1" baseline="0" dirty="0"/>
              <a:t>just right</a:t>
            </a:r>
            <a:r>
              <a:rPr lang="en-US" b="0" i="0" baseline="0" dirty="0"/>
              <a:t>.  And the line of David and the line of Aaron seem to be the perfect way of restarting.</a:t>
            </a:r>
          </a:p>
          <a:p>
            <a:pPr marL="647824" lvl="1" indent="-176679">
              <a:buFont typeface="Arial" panose="020B0604020202020204" pitchFamily="34" charset="0"/>
              <a:buChar char="•"/>
            </a:pPr>
            <a:endParaRPr lang="en-US" b="0" i="0" baseline="0" dirty="0"/>
          </a:p>
          <a:p>
            <a:r>
              <a:rPr lang="en-US" b="1" i="0" baseline="0" dirty="0"/>
              <a:t>What kind of harvest had the people had that year?</a:t>
            </a:r>
          </a:p>
          <a:p>
            <a:endParaRPr lang="en-US" b="1" i="0" baseline="0" dirty="0"/>
          </a:p>
          <a:p>
            <a:r>
              <a:rPr lang="en-US" b="1" i="0" baseline="0" dirty="0"/>
              <a:t>Why?</a:t>
            </a:r>
          </a:p>
          <a:p>
            <a:endParaRPr lang="en-US" b="1" i="0" baseline="0" dirty="0"/>
          </a:p>
          <a:p>
            <a:r>
              <a:rPr lang="en-US" b="0" i="0" baseline="0" dirty="0"/>
              <a:t>Messages can be delivered at any time.</a:t>
            </a:r>
          </a:p>
          <a:p>
            <a:endParaRPr lang="en-US" b="0" i="0" baseline="0" dirty="0"/>
          </a:p>
          <a:p>
            <a:r>
              <a:rPr lang="en-US" b="0" i="0" baseline="0" dirty="0"/>
              <a:t>You can tell a child when they’re young about the consequences of certain actions, how bad it’s going to be, and they may even understand it to some degree.</a:t>
            </a:r>
          </a:p>
          <a:p>
            <a:endParaRPr lang="en-US" b="0" i="0" baseline="0" dirty="0"/>
          </a:p>
          <a:p>
            <a:r>
              <a:rPr lang="en-US" b="0" i="0" baseline="0" dirty="0"/>
              <a:t>But how much more does the message sink it when you’re standing right in the middle of the consequences.</a:t>
            </a:r>
          </a:p>
          <a:p>
            <a:endParaRPr lang="en-US" b="0" i="0" baseline="0" dirty="0"/>
          </a:p>
          <a:p>
            <a:r>
              <a:rPr lang="en-US" b="0" i="0" baseline="0" dirty="0"/>
              <a:t>God doesn’t only choose the perfect people for his purposes and His message, He also picks the perfect time.  Haggai says, consider your ways, in verse 7.</a:t>
            </a:r>
          </a:p>
          <a:p>
            <a:endParaRPr lang="en-US" b="0" i="0" baseline="0" dirty="0"/>
          </a:p>
          <a:p>
            <a:r>
              <a:rPr lang="en-US" b="0" i="0" baseline="0" dirty="0"/>
              <a:t>Look at what’s going on people, and this is why.  You are not keeping the covenant, so God is not blessing you as a nation.</a:t>
            </a:r>
          </a:p>
          <a:p>
            <a:endParaRPr lang="en-US" b="0" i="0" baseline="0" dirty="0"/>
          </a:p>
          <a:p>
            <a:r>
              <a:rPr lang="en-US" b="0" i="0" baseline="0" dirty="0"/>
              <a:t>The poor harvest wasn’t a chance of nature, it was God’s judgment.</a:t>
            </a:r>
          </a:p>
          <a:p>
            <a:endParaRPr lang="en-US" b="0" i="0" baseline="0" dirty="0"/>
          </a:p>
          <a:p>
            <a:r>
              <a:rPr lang="en-US" b="1" dirty="0"/>
              <a:t>So you scroll down to verse 14, the people have heard this message, and what effect does it have?</a:t>
            </a:r>
          </a:p>
          <a:p>
            <a:endParaRPr lang="en-US" b="1" dirty="0"/>
          </a:p>
          <a:p>
            <a:r>
              <a:rPr lang="en-US" b="0" dirty="0"/>
              <a:t>God, through good leaders, a good messenger, and good timing….accomplishes His purpose….He exhorts the people and they start building again.</a:t>
            </a:r>
          </a:p>
          <a:p>
            <a:endParaRPr lang="en-US" b="0" dirty="0"/>
          </a:p>
          <a:p>
            <a:r>
              <a:rPr lang="en-US" b="1" dirty="0"/>
              <a:t>What</a:t>
            </a:r>
            <a:r>
              <a:rPr lang="en-US" b="1" baseline="0" dirty="0"/>
              <a:t> is chapter 1 about?</a:t>
            </a:r>
          </a:p>
          <a:p>
            <a:endParaRPr lang="en-US" b="1" baseline="0" dirty="0"/>
          </a:p>
          <a:p>
            <a:r>
              <a:rPr lang="en-US" b="1" baseline="0" dirty="0"/>
              <a:t>Any questions?</a:t>
            </a:r>
            <a:endParaRPr lang="en-US" b="1"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185052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the latter house be</a:t>
            </a:r>
            <a:r>
              <a:rPr lang="en-US" baseline="0" dirty="0"/>
              <a:t> more glorious?</a:t>
            </a:r>
          </a:p>
          <a:p>
            <a:endParaRPr lang="en-US" baseline="0" dirty="0"/>
          </a:p>
          <a:p>
            <a:r>
              <a:rPr lang="en-US" baseline="0" dirty="0"/>
              <a:t>Read 2:1-9</a:t>
            </a:r>
          </a:p>
          <a:p>
            <a:endParaRPr lang="en-US" baseline="0" dirty="0"/>
          </a:p>
          <a:p>
            <a:r>
              <a:rPr lang="en-US" dirty="0"/>
              <a:t>Read</a:t>
            </a:r>
            <a:r>
              <a:rPr lang="en-US" baseline="0" dirty="0"/>
              <a:t> first two points on slide,</a:t>
            </a:r>
          </a:p>
          <a:p>
            <a:r>
              <a:rPr lang="en-US" baseline="0" dirty="0"/>
              <a:t>Second point on lesson</a:t>
            </a:r>
          </a:p>
          <a:p>
            <a:r>
              <a:rPr lang="en-US" baseline="0" dirty="0"/>
              <a:t>First few sentences of summary</a:t>
            </a:r>
          </a:p>
          <a:p>
            <a:endParaRPr lang="en-US" baseline="0" dirty="0"/>
          </a:p>
          <a:p>
            <a:r>
              <a:rPr lang="en-US" baseline="0" dirty="0"/>
              <a:t>So the people needed encouragement.  And boy does he give them some in this section….</a:t>
            </a:r>
          </a:p>
          <a:p>
            <a:endParaRPr lang="en-US" baseline="0" dirty="0"/>
          </a:p>
          <a:p>
            <a:r>
              <a:rPr lang="en-US" baseline="0" dirty="0"/>
              <a:t>So what does he do first in verse 3?</a:t>
            </a:r>
          </a:p>
          <a:p>
            <a:r>
              <a:rPr lang="en-US" baseline="0" dirty="0"/>
              <a:t>	- When he asks who saw the former temple</a:t>
            </a:r>
          </a:p>
          <a:p>
            <a:r>
              <a:rPr lang="en-US" baseline="0" dirty="0"/>
              <a:t>	- And how do you see it now, which he already knows the answer to when he says..</a:t>
            </a:r>
          </a:p>
          <a:p>
            <a:r>
              <a:rPr lang="en-US" baseline="0" dirty="0"/>
              <a:t>	- Is it nothing in your eyes?</a:t>
            </a:r>
          </a:p>
          <a:p>
            <a:r>
              <a:rPr lang="en-US" baseline="0" dirty="0"/>
              <a:t>What is he doing first?</a:t>
            </a:r>
          </a:p>
          <a:p>
            <a:r>
              <a:rPr lang="en-US" baseline="0" dirty="0"/>
              <a:t>	-Acknowledging their discouragement</a:t>
            </a:r>
          </a:p>
          <a:p>
            <a:r>
              <a:rPr lang="en-US" baseline="0" dirty="0"/>
              <a:t>	-Acknowledging their struggle</a:t>
            </a:r>
          </a:p>
          <a:p>
            <a:r>
              <a:rPr lang="en-US" baseline="0" dirty="0"/>
              <a:t>	-Ezra says some of the people were weeping at the site of this puny new foundation</a:t>
            </a:r>
          </a:p>
          <a:p>
            <a:r>
              <a:rPr lang="en-US" baseline="0" dirty="0"/>
              <a:t>	-God knows why</a:t>
            </a:r>
          </a:p>
          <a:p>
            <a:r>
              <a:rPr lang="en-US" baseline="0" dirty="0"/>
              <a:t>	-He knows what the first temple looked like to the people</a:t>
            </a:r>
          </a:p>
          <a:p>
            <a:r>
              <a:rPr lang="en-US" baseline="0" dirty="0"/>
              <a:t>	-And so he knows what the people are struggling with and acknowledges it</a:t>
            </a:r>
          </a:p>
          <a:p>
            <a:endParaRPr lang="en-US" baseline="0" dirty="0"/>
          </a:p>
          <a:p>
            <a:r>
              <a:rPr lang="en-US" baseline="0" dirty="0"/>
              <a:t>What’s the word for that….when you acknowledge someone’s struggle, or pain, because you understand exactly what they’re going through….maybe you’ve experienced it too?</a:t>
            </a:r>
          </a:p>
          <a:p>
            <a:r>
              <a:rPr lang="en-US" baseline="0" dirty="0"/>
              <a:t>	-Empathy</a:t>
            </a:r>
          </a:p>
          <a:p>
            <a:endParaRPr lang="en-US" baseline="0" dirty="0"/>
          </a:p>
          <a:p>
            <a:r>
              <a:rPr lang="en-US" baseline="0" dirty="0"/>
              <a:t>God says “I understand”</a:t>
            </a:r>
          </a:p>
          <a:p>
            <a:r>
              <a:rPr lang="en-US" baseline="0" dirty="0"/>
              <a:t>I know what a big deal the temple was to you….to some of you</a:t>
            </a:r>
          </a:p>
          <a:p>
            <a:r>
              <a:rPr lang="en-US" baseline="0" dirty="0"/>
              <a:t>I know the heart of man</a:t>
            </a:r>
          </a:p>
          <a:p>
            <a:r>
              <a:rPr lang="en-US" baseline="0" dirty="0"/>
              <a:t>You are my children, you are my inheritance</a:t>
            </a:r>
          </a:p>
          <a:p>
            <a:r>
              <a:rPr lang="en-US" baseline="0" dirty="0"/>
              <a:t>God knew how to encourage his children the same way you parents in here have encouraged yours.</a:t>
            </a:r>
          </a:p>
          <a:p>
            <a:endParaRPr lang="en-US" baseline="0" dirty="0"/>
          </a:p>
          <a:p>
            <a:r>
              <a:rPr lang="en-US" baseline="0" dirty="0"/>
              <a:t>You know them….not as well as God knows us….but you know them…..and you have a tender heart for them.</a:t>
            </a:r>
          </a:p>
          <a:p>
            <a:endParaRPr lang="en-US" baseline="0" dirty="0"/>
          </a:p>
          <a:p>
            <a:r>
              <a:rPr lang="en-US" baseline="0" dirty="0"/>
              <a:t>I like seeing that type of love out of our father.</a:t>
            </a:r>
          </a:p>
          <a:p>
            <a:r>
              <a:rPr lang="en-US" baseline="0" dirty="0"/>
              <a:t>The Israelites had been such a disappointment,</a:t>
            </a:r>
          </a:p>
          <a:p>
            <a:r>
              <a:rPr lang="en-US" baseline="0" dirty="0"/>
              <a:t>	-And God says, I know just what they need……encouragement.</a:t>
            </a:r>
          </a:p>
          <a:p>
            <a:r>
              <a:rPr lang="en-US" baseline="0" dirty="0"/>
              <a:t>	-I hope I can have a heart like that for my kids one day.</a:t>
            </a:r>
          </a:p>
          <a:p>
            <a:r>
              <a:rPr lang="en-US" baseline="0" dirty="0"/>
              <a:t>	-And for my brothers</a:t>
            </a:r>
          </a:p>
          <a:p>
            <a:r>
              <a:rPr lang="en-US" baseline="0" dirty="0"/>
              <a:t>	-And for people I barely even know.</a:t>
            </a:r>
          </a:p>
          <a:p>
            <a:r>
              <a:rPr lang="en-US" baseline="0" dirty="0"/>
              <a:t>	-To acknowledge their struggle, and give them what they need to overcome.</a:t>
            </a:r>
          </a:p>
          <a:p>
            <a:endParaRPr lang="en-US" baseline="0" dirty="0"/>
          </a:p>
          <a:p>
            <a:r>
              <a:rPr lang="en-US" baseline="0" dirty="0"/>
              <a:t>Look at verse 4 (read)</a:t>
            </a:r>
          </a:p>
          <a:p>
            <a:endParaRPr lang="en-US" baseline="0" dirty="0"/>
          </a:p>
          <a:p>
            <a:r>
              <a:rPr lang="en-US" baseline="0" dirty="0"/>
              <a:t>Isn’t that awesome?</a:t>
            </a:r>
          </a:p>
          <a:p>
            <a:r>
              <a:rPr lang="en-US" baseline="0" dirty="0"/>
              <a:t>Isn’t that something we need to hear sometimes?</a:t>
            </a:r>
          </a:p>
          <a:p>
            <a:endParaRPr lang="en-US" baseline="0" dirty="0"/>
          </a:p>
          <a:p>
            <a:r>
              <a:rPr lang="en-US" baseline="0" dirty="0"/>
              <a:t>You even notice how forgetful we are?</a:t>
            </a:r>
          </a:p>
          <a:p>
            <a:r>
              <a:rPr lang="en-US" baseline="0" dirty="0"/>
              <a:t>I just read that verse but I’ll forget about it at some point if I don’t keep going over it.</a:t>
            </a:r>
          </a:p>
          <a:p>
            <a:r>
              <a:rPr lang="en-US" baseline="0" dirty="0"/>
              <a:t>Isn’t it great to be able to recall this type of encouragement in our times of need?</a:t>
            </a:r>
          </a:p>
          <a:p>
            <a:endParaRPr lang="en-US" baseline="0" dirty="0"/>
          </a:p>
          <a:p>
            <a:r>
              <a:rPr lang="en-US" baseline="0" dirty="0"/>
              <a:t>God gave them exactly what they needed.</a:t>
            </a:r>
          </a:p>
          <a:p>
            <a:r>
              <a:rPr lang="en-US" baseline="0" dirty="0"/>
              <a:t>	-The perfect people</a:t>
            </a:r>
          </a:p>
          <a:p>
            <a:r>
              <a:rPr lang="en-US" baseline="0" dirty="0"/>
              <a:t>	-At the perfect time</a:t>
            </a:r>
          </a:p>
          <a:p>
            <a:r>
              <a:rPr lang="en-US" baseline="0" dirty="0"/>
              <a:t>	-With the perfect message</a:t>
            </a:r>
          </a:p>
          <a:p>
            <a:r>
              <a:rPr lang="en-US" baseline="0" dirty="0"/>
              <a:t>	-Delivered eloquently</a:t>
            </a:r>
          </a:p>
          <a:p>
            <a:endParaRPr lang="en-US" baseline="0" dirty="0"/>
          </a:p>
          <a:p>
            <a:r>
              <a:rPr lang="en-US" baseline="0" dirty="0"/>
              <a:t>I like to try to put myself in the people’s shoes here.</a:t>
            </a:r>
          </a:p>
          <a:p>
            <a:r>
              <a:rPr lang="en-US" baseline="0" dirty="0"/>
              <a:t>	-I’ve experienced loss.</a:t>
            </a:r>
          </a:p>
          <a:p>
            <a:r>
              <a:rPr lang="en-US" baseline="0" dirty="0"/>
              <a:t>	-I’ve experienced despair</a:t>
            </a:r>
          </a:p>
          <a:p>
            <a:r>
              <a:rPr lang="en-US" baseline="0" dirty="0"/>
              <a:t>	-I’ve felt like a disappointment before</a:t>
            </a:r>
          </a:p>
          <a:p>
            <a:r>
              <a:rPr lang="en-US" baseline="0" dirty="0"/>
              <a:t>	-I’ve felt depressed before….</a:t>
            </a:r>
          </a:p>
          <a:p>
            <a:r>
              <a:rPr lang="en-US" baseline="0" dirty="0"/>
              <a:t>		-About the state of things</a:t>
            </a:r>
          </a:p>
          <a:p>
            <a:r>
              <a:rPr lang="en-US" baseline="0" dirty="0"/>
              <a:t>		-Or the state of my life</a:t>
            </a:r>
          </a:p>
          <a:p>
            <a:r>
              <a:rPr lang="en-US" baseline="0" dirty="0"/>
              <a:t>		-Or the consequences of my poor decisions</a:t>
            </a:r>
          </a:p>
          <a:p>
            <a:endParaRPr lang="en-US" baseline="0" dirty="0"/>
          </a:p>
          <a:p>
            <a:r>
              <a:rPr lang="en-US" baseline="0" dirty="0"/>
              <a:t>And it’s a bad feeling….</a:t>
            </a:r>
          </a:p>
          <a:p>
            <a:endParaRPr lang="en-US" baseline="0" dirty="0"/>
          </a:p>
          <a:p>
            <a:r>
              <a:rPr lang="en-US" baseline="0" dirty="0"/>
              <a:t>So it’s really nice to see the type of comfort God is able to provide to His children.</a:t>
            </a:r>
          </a:p>
          <a:p>
            <a:endParaRPr lang="en-US" baseline="0" dirty="0"/>
          </a:p>
          <a:p>
            <a:r>
              <a:rPr lang="en-US" baseline="0" dirty="0"/>
              <a:t>“Things are bad?” I am with you, declares the LORD of hosts.</a:t>
            </a:r>
          </a:p>
          <a:p>
            <a:endParaRPr lang="en-US" baseline="0" dirty="0"/>
          </a:p>
          <a:p>
            <a:r>
              <a:rPr lang="en-US" baseline="0" dirty="0"/>
              <a:t>(pause)</a:t>
            </a:r>
          </a:p>
          <a:p>
            <a:endParaRPr lang="en-US" baseline="0" dirty="0"/>
          </a:p>
          <a:p>
            <a:r>
              <a:rPr lang="en-US" b="1" baseline="0" dirty="0"/>
              <a:t>And how is He going to be with you?</a:t>
            </a:r>
            <a:r>
              <a:rPr lang="en-US" b="0" baseline="0" dirty="0"/>
              <a:t>  Verse 5 (read)</a:t>
            </a:r>
          </a:p>
          <a:p>
            <a:r>
              <a:rPr lang="en-US" b="0" baseline="0" dirty="0"/>
              <a:t>Read three points from slide.</a:t>
            </a:r>
          </a:p>
          <a:p>
            <a:endParaRPr lang="en-US" b="0" baseline="0" dirty="0"/>
          </a:p>
          <a:p>
            <a:r>
              <a:rPr lang="en-US" b="0" baseline="0" dirty="0"/>
              <a:t>Let me ask, what did rebuilding the temple symbolize for the people?</a:t>
            </a:r>
          </a:p>
          <a:p>
            <a:r>
              <a:rPr lang="en-US" b="0" baseline="0" dirty="0"/>
              <a:t>	-It wasn’t just a building</a:t>
            </a:r>
          </a:p>
          <a:p>
            <a:r>
              <a:rPr lang="en-US" b="0" baseline="0" dirty="0"/>
              <a:t>What were they restoring?</a:t>
            </a:r>
          </a:p>
          <a:p>
            <a:r>
              <a:rPr lang="en-US" b="0" baseline="0" dirty="0"/>
              <a:t>	-A relationship with God!</a:t>
            </a:r>
          </a:p>
          <a:p>
            <a:endParaRPr lang="en-US" b="0" baseline="0" dirty="0"/>
          </a:p>
          <a:p>
            <a:r>
              <a:rPr lang="en-US" b="0" baseline="0" dirty="0"/>
              <a:t>Have any of you ever spent time away from God like Israel did here?</a:t>
            </a:r>
          </a:p>
          <a:p>
            <a:r>
              <a:rPr lang="en-US" b="0" baseline="0" dirty="0"/>
              <a:t>	-I don’t mean 70 years</a:t>
            </a:r>
          </a:p>
          <a:p>
            <a:r>
              <a:rPr lang="en-US" b="0" baseline="0" dirty="0"/>
              <a:t>	-I mean time that your relationship with God wasn’t what it needed to be</a:t>
            </a:r>
          </a:p>
          <a:p>
            <a:r>
              <a:rPr lang="en-US" b="0" baseline="0" dirty="0"/>
              <a:t>		-You weren’t praying</a:t>
            </a:r>
          </a:p>
          <a:p>
            <a:r>
              <a:rPr lang="en-US" b="0" baseline="0" dirty="0"/>
              <a:t>		-You weren’t trusting</a:t>
            </a:r>
          </a:p>
          <a:p>
            <a:r>
              <a:rPr lang="en-US" b="0" baseline="0" dirty="0"/>
              <a:t>		-You weren’t praising God</a:t>
            </a:r>
          </a:p>
          <a:p>
            <a:r>
              <a:rPr lang="en-US" b="0" baseline="0" dirty="0"/>
              <a:t>		-Or giving thought to Him in your day to day life</a:t>
            </a:r>
          </a:p>
          <a:p>
            <a:r>
              <a:rPr lang="en-US" b="0" baseline="0" dirty="0"/>
              <a:t>	-When you rebuild that relationship….you do what Israel did here</a:t>
            </a:r>
          </a:p>
          <a:p>
            <a:r>
              <a:rPr lang="en-US" b="0" baseline="0" dirty="0"/>
              <a:t>		-You rebuild your prayer life</a:t>
            </a:r>
          </a:p>
          <a:p>
            <a:r>
              <a:rPr lang="en-US" b="0" baseline="0" dirty="0"/>
              <a:t>		-You rebuild your thought processes</a:t>
            </a:r>
          </a:p>
          <a:p>
            <a:r>
              <a:rPr lang="en-US" b="0" baseline="0" dirty="0"/>
              <a:t>		-You rebuild your time management</a:t>
            </a:r>
          </a:p>
          <a:p>
            <a:r>
              <a:rPr lang="en-US" b="0" baseline="0" dirty="0"/>
              <a:t>		-…you rebuild the temple</a:t>
            </a:r>
          </a:p>
          <a:p>
            <a:r>
              <a:rPr lang="en-US" b="0" baseline="0" dirty="0"/>
              <a:t>		-But what you’re doing is rebuilding your relationship with God</a:t>
            </a:r>
          </a:p>
          <a:p>
            <a:endParaRPr lang="en-US" b="0" baseline="0" dirty="0"/>
          </a:p>
          <a:p>
            <a:r>
              <a:rPr lang="en-US" b="0" baseline="0" dirty="0"/>
              <a:t>We always need to remember what we’re </a:t>
            </a:r>
            <a:r>
              <a:rPr lang="en-US" b="0" i="1" baseline="0" dirty="0"/>
              <a:t>really</a:t>
            </a:r>
            <a:r>
              <a:rPr lang="en-US" b="0" i="0" baseline="0" dirty="0"/>
              <a:t> doing</a:t>
            </a:r>
          </a:p>
          <a:p>
            <a:r>
              <a:rPr lang="en-US" b="0" i="0" baseline="0" dirty="0"/>
              <a:t>	-We’re not singing songs, we’re praising God</a:t>
            </a:r>
          </a:p>
          <a:p>
            <a:r>
              <a:rPr lang="en-US" b="0" i="0" baseline="0" dirty="0"/>
              <a:t>	-We’re not praying, we’re approaching Jehovah, God, creator of the universe to give him praise, and thanks, and make petition.</a:t>
            </a:r>
          </a:p>
          <a:p>
            <a:r>
              <a:rPr lang="en-US" b="0" i="0" baseline="0" dirty="0"/>
              <a:t>	-Prayer is just a word that encapsulates a very complex and amazing thing…speaking to our creator</a:t>
            </a:r>
          </a:p>
          <a:p>
            <a:endParaRPr lang="en-US" b="0" i="0" baseline="0" dirty="0"/>
          </a:p>
          <a:p>
            <a:r>
              <a:rPr lang="en-US" b="0" i="0" baseline="0" dirty="0"/>
              <a:t>So that’s what God is reminding the people of here…</a:t>
            </a:r>
          </a:p>
          <a:p>
            <a:r>
              <a:rPr lang="en-US" b="0" i="0" baseline="0" dirty="0"/>
              <a:t>	-Your upset about the way the temple looks?</a:t>
            </a:r>
          </a:p>
          <a:p>
            <a:r>
              <a:rPr lang="en-US" b="0" i="0" baseline="0" dirty="0"/>
              <a:t>	-</a:t>
            </a:r>
            <a:r>
              <a:rPr lang="en-US" b="1" i="0" baseline="0" dirty="0"/>
              <a:t>Verse 9</a:t>
            </a:r>
            <a:r>
              <a:rPr lang="en-US" b="0" i="0" baseline="0" dirty="0"/>
              <a:t> (read)</a:t>
            </a:r>
          </a:p>
          <a:p>
            <a:r>
              <a:rPr lang="en-US" b="0" i="0" baseline="0" dirty="0"/>
              <a:t>	-I own the silver and gold, forget about that, dwell on the real lesson here….</a:t>
            </a:r>
          </a:p>
          <a:p>
            <a:r>
              <a:rPr lang="en-US" b="0" i="0" baseline="0" dirty="0"/>
              <a:t>	-You’re restoring a relationship with me so I can bring you my Son.</a:t>
            </a:r>
          </a:p>
          <a:p>
            <a:r>
              <a:rPr lang="en-US" b="0" i="0" baseline="0" dirty="0"/>
              <a:t>	-I don’t know if there could be a more encouraging thought.</a:t>
            </a:r>
          </a:p>
          <a:p>
            <a:r>
              <a:rPr lang="en-US" b="0" i="0" baseline="0" dirty="0"/>
              <a:t>	-And that’s what God gives the people here</a:t>
            </a:r>
          </a:p>
          <a:p>
            <a:endParaRPr lang="en-US" b="0" i="0" baseline="0" dirty="0"/>
          </a:p>
          <a:p>
            <a:r>
              <a:rPr lang="en-US" b="0" i="0" baseline="0" dirty="0"/>
              <a:t>Thoughts?</a:t>
            </a:r>
            <a:endParaRPr lang="en-US" b="1" baseline="0"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135139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10-19</a:t>
            </a:r>
          </a:p>
          <a:p>
            <a:endParaRPr lang="en-US" dirty="0"/>
          </a:p>
          <a:p>
            <a:r>
              <a:rPr lang="en-US" dirty="0"/>
              <a:t>So it’s been three months since</a:t>
            </a:r>
            <a:r>
              <a:rPr lang="en-US" baseline="0" dirty="0"/>
              <a:t> the first message to resume building the temple.</a:t>
            </a:r>
          </a:p>
          <a:p>
            <a:endParaRPr lang="en-US" baseline="0" dirty="0"/>
          </a:p>
          <a:p>
            <a:r>
              <a:rPr lang="en-US" baseline="0" dirty="0"/>
              <a:t>It’s winter now, and they’ve gone through another season of crops, so God has Haggai draw attention to how they’ve been doing with their produce in relation to how well they’ve been keeping His laws.</a:t>
            </a:r>
          </a:p>
          <a:p>
            <a:endParaRPr lang="en-US" baseline="0" dirty="0"/>
          </a:p>
          <a:p>
            <a:r>
              <a:rPr lang="en-US" baseline="0" dirty="0"/>
              <a:t>And he starts with this really simple illustration of cause and effect.</a:t>
            </a:r>
          </a:p>
          <a:p>
            <a:r>
              <a:rPr lang="en-US" baseline="0" dirty="0"/>
              <a:t>	-verse 12, If you carry the holy meat in a wrong manner, is it holy?</a:t>
            </a:r>
          </a:p>
          <a:p>
            <a:r>
              <a:rPr lang="en-US" baseline="0" dirty="0"/>
              <a:t>		-No</a:t>
            </a:r>
          </a:p>
          <a:p>
            <a:r>
              <a:rPr lang="en-US" baseline="0" dirty="0"/>
              <a:t>		-Cause and effect</a:t>
            </a:r>
          </a:p>
          <a:p>
            <a:r>
              <a:rPr lang="en-US" baseline="0" dirty="0"/>
              <a:t>		-You don’t do things right, the result isn’t right</a:t>
            </a:r>
          </a:p>
          <a:p>
            <a:r>
              <a:rPr lang="en-US" baseline="0" dirty="0"/>
              <a:t>	-verse 13, you touch something clean with something unclean…you make it all unclean.</a:t>
            </a:r>
          </a:p>
          <a:p>
            <a:r>
              <a:rPr lang="en-US" baseline="0" dirty="0"/>
              <a:t>		-Cause and effect</a:t>
            </a:r>
          </a:p>
          <a:p>
            <a:r>
              <a:rPr lang="en-US" baseline="0" dirty="0"/>
              <a:t>		-YOU did something wrong, so things are not as they’re supposed to be</a:t>
            </a:r>
          </a:p>
          <a:p>
            <a:endParaRPr lang="en-US" baseline="0" dirty="0"/>
          </a:p>
          <a:p>
            <a:r>
              <a:rPr lang="en-US" baseline="0" dirty="0"/>
              <a:t>So what’s the lesson?</a:t>
            </a:r>
          </a:p>
          <a:p>
            <a:r>
              <a:rPr lang="en-US" baseline="0" dirty="0"/>
              <a:t>	-With your relationship with God…</a:t>
            </a:r>
          </a:p>
          <a:p>
            <a:r>
              <a:rPr lang="en-US" baseline="0" dirty="0"/>
              <a:t>	-What do you reap….?</a:t>
            </a:r>
          </a:p>
          <a:p>
            <a:endParaRPr lang="en-US" baseline="0" dirty="0"/>
          </a:p>
          <a:p>
            <a:r>
              <a:rPr lang="en-US" baseline="0" dirty="0"/>
              <a:t>With two parties being involved in your relationship with God….you and God….you are the only variable.</a:t>
            </a:r>
          </a:p>
          <a:p>
            <a:r>
              <a:rPr lang="en-US" baseline="0" dirty="0"/>
              <a:t>	-here’s some math language for you engineers in here</a:t>
            </a:r>
          </a:p>
          <a:p>
            <a:r>
              <a:rPr lang="en-US" baseline="0" dirty="0"/>
              <a:t>	-you are a variable, God is a constant….and he’s reminding them of this here</a:t>
            </a:r>
          </a:p>
          <a:p>
            <a:r>
              <a:rPr lang="en-US" baseline="0" dirty="0"/>
              <a:t>	-He asks them in verse 15, how were you doing before you started restoring your relationship with me by rebuilding the temple?</a:t>
            </a:r>
          </a:p>
          <a:p>
            <a:r>
              <a:rPr lang="en-US" baseline="0" dirty="0"/>
              <a:t>	-Not so good….</a:t>
            </a:r>
          </a:p>
          <a:p>
            <a:endParaRPr lang="en-US" baseline="0" dirty="0"/>
          </a:p>
          <a:p>
            <a:r>
              <a:rPr lang="en-US" baseline="0" dirty="0"/>
              <a:t>And they would have heard and understood this point</a:t>
            </a:r>
          </a:p>
          <a:p>
            <a:endParaRPr lang="en-US" baseline="0" dirty="0"/>
          </a:p>
          <a:p>
            <a:r>
              <a:rPr lang="en-US" baseline="0" dirty="0"/>
              <a:t>Sometimes we just need to be reminded of our negligence.</a:t>
            </a:r>
          </a:p>
          <a:p>
            <a:r>
              <a:rPr lang="en-US" baseline="0" dirty="0"/>
              <a:t>	-David had to be reminded by Nathan</a:t>
            </a:r>
          </a:p>
          <a:p>
            <a:r>
              <a:rPr lang="en-US" baseline="0" dirty="0"/>
              <a:t>	-Jonah was given three days in a fish belly to consider his negligence</a:t>
            </a:r>
          </a:p>
          <a:p>
            <a:r>
              <a:rPr lang="en-US" baseline="0" dirty="0"/>
              <a:t>	-No matter what Jesus did, the disciples kept needing reminded to put their faith in Him</a:t>
            </a:r>
          </a:p>
          <a:p>
            <a:r>
              <a:rPr lang="en-US" baseline="0" dirty="0"/>
              <a:t>	-Israel needed to be reminded too, several times in fact</a:t>
            </a:r>
          </a:p>
          <a:p>
            <a:r>
              <a:rPr lang="en-US" baseline="0" dirty="0"/>
              <a:t>	-And so do we</a:t>
            </a:r>
          </a:p>
          <a:p>
            <a:endParaRPr lang="en-US" baseline="0" dirty="0"/>
          </a:p>
          <a:p>
            <a:r>
              <a:rPr lang="en-US" baseline="0" dirty="0"/>
              <a:t>That’s why we’re studying this, right?</a:t>
            </a:r>
          </a:p>
          <a:p>
            <a:r>
              <a:rPr lang="en-US" baseline="0" dirty="0"/>
              <a:t>To be reminded.</a:t>
            </a:r>
          </a:p>
          <a:p>
            <a:endParaRPr lang="en-US" baseline="0" dirty="0"/>
          </a:p>
          <a:p>
            <a:r>
              <a:rPr lang="en-US" baseline="0" dirty="0"/>
              <a:t>He reminds them:</a:t>
            </a:r>
          </a:p>
          <a:p>
            <a:r>
              <a:rPr lang="en-US" baseline="0" dirty="0"/>
              <a:t>	-That they hadn’t been keeping the law</a:t>
            </a:r>
          </a:p>
          <a:p>
            <a:r>
              <a:rPr lang="en-US" baseline="0" dirty="0"/>
              <a:t>	-That their relationship with Him depended on themselves, because He is faithful</a:t>
            </a:r>
          </a:p>
          <a:p>
            <a:r>
              <a:rPr lang="en-US" baseline="0" dirty="0"/>
              <a:t>	-What things were like before rebuilding the temple</a:t>
            </a:r>
          </a:p>
          <a:p>
            <a:r>
              <a:rPr lang="en-US" baseline="0" dirty="0"/>
              <a:t>	-And now, what things are going to be like after…</a:t>
            </a:r>
          </a:p>
          <a:p>
            <a:r>
              <a:rPr lang="en-US" baseline="0" dirty="0"/>
              <a:t>	-</a:t>
            </a:r>
            <a:r>
              <a:rPr lang="en-US" b="1" baseline="0" dirty="0"/>
              <a:t>Verse 19 read</a:t>
            </a:r>
          </a:p>
          <a:p>
            <a:endParaRPr lang="en-US" b="1" baseline="0" dirty="0"/>
          </a:p>
          <a:p>
            <a:r>
              <a:rPr lang="en-US" b="0" baseline="0" dirty="0"/>
              <a:t>3 points so far</a:t>
            </a:r>
          </a:p>
          <a:p>
            <a:r>
              <a:rPr lang="en-US" b="0" baseline="0" dirty="0"/>
              <a:t>	-Build the temple</a:t>
            </a:r>
          </a:p>
          <a:p>
            <a:r>
              <a:rPr lang="en-US" b="0" baseline="0" dirty="0"/>
              <a:t>	-It’s going to be glorious because God is going to fill it with glory</a:t>
            </a:r>
          </a:p>
          <a:p>
            <a:r>
              <a:rPr lang="en-US" b="0" baseline="0" dirty="0"/>
              <a:t>	-And He’s going to bless them, because they’re turning from their rebellion</a:t>
            </a:r>
          </a:p>
          <a:p>
            <a:endParaRPr lang="en-US" b="0" baseline="0" dirty="0"/>
          </a:p>
          <a:p>
            <a:r>
              <a:rPr lang="en-US" b="0" baseline="0" dirty="0"/>
              <a:t>Do you see why Haggai means festival or joyous one?  These are some pretty good messages so far.</a:t>
            </a:r>
          </a:p>
          <a:p>
            <a:endParaRPr lang="en-US" b="0" baseline="0" dirty="0"/>
          </a:p>
          <a:p>
            <a:r>
              <a:rPr lang="en-US" b="0" baseline="0" dirty="0"/>
              <a:t>And He’s got one more…</a:t>
            </a:r>
            <a:endParaRPr lang="en-US" b="0"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154698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20-23</a:t>
            </a:r>
          </a:p>
          <a:p>
            <a:endParaRPr lang="en-US" dirty="0"/>
          </a:p>
          <a:p>
            <a:r>
              <a:rPr lang="en-US" dirty="0"/>
              <a:t>Read points</a:t>
            </a:r>
            <a:r>
              <a:rPr lang="en-US" baseline="0" dirty="0"/>
              <a:t> on slide.</a:t>
            </a:r>
          </a:p>
          <a:p>
            <a:endParaRPr lang="en-US" baseline="0" dirty="0"/>
          </a:p>
          <a:p>
            <a:r>
              <a:rPr lang="en-US" baseline="0" dirty="0"/>
              <a:t>He transitions from the material blessings promised in 10-19 to this spiritual hope in </a:t>
            </a:r>
            <a:r>
              <a:rPr lang="en-US" baseline="0" dirty="0" err="1"/>
              <a:t>Zerubbabel</a:t>
            </a:r>
            <a:r>
              <a:rPr lang="en-US" baseline="0" dirty="0"/>
              <a:t>, as the head of a nation and a descendant of David, giving a lineage to Christ.</a:t>
            </a:r>
          </a:p>
          <a:p>
            <a:endParaRPr lang="en-US" baseline="0" dirty="0"/>
          </a:p>
          <a:p>
            <a:r>
              <a:rPr lang="en-US" baseline="0" dirty="0"/>
              <a:t>And he speaks to </a:t>
            </a:r>
            <a:r>
              <a:rPr lang="en-US" baseline="0" dirty="0" err="1"/>
              <a:t>Zerubbabel</a:t>
            </a:r>
            <a:r>
              <a:rPr lang="en-US" baseline="0" dirty="0"/>
              <a:t> directly here, no one else.</a:t>
            </a:r>
          </a:p>
          <a:p>
            <a:endParaRPr lang="en-US" baseline="0" dirty="0"/>
          </a:p>
          <a:p>
            <a:r>
              <a:rPr lang="en-US" baseline="0" dirty="0"/>
              <a:t>So what do you think God is doing here when he’s telling </a:t>
            </a:r>
            <a:r>
              <a:rPr lang="en-US" baseline="0" dirty="0" err="1"/>
              <a:t>Zerubbabel</a:t>
            </a:r>
            <a:r>
              <a:rPr lang="en-US" baseline="0" dirty="0"/>
              <a:t> about shaking the heavens and the earth, and overthrowing nations and pitting them against one another?</a:t>
            </a:r>
          </a:p>
          <a:p>
            <a:r>
              <a:rPr lang="en-US" baseline="0" dirty="0"/>
              <a:t>	-What purpose would that serve?</a:t>
            </a:r>
          </a:p>
          <a:p>
            <a:r>
              <a:rPr lang="en-US" baseline="0" dirty="0"/>
              <a:t>	</a:t>
            </a:r>
          </a:p>
          <a:p>
            <a:r>
              <a:rPr lang="en-US" baseline="0" dirty="0"/>
              <a:t>	-He doesn’t give any details….it’s not military strategy….helping </a:t>
            </a:r>
            <a:r>
              <a:rPr lang="en-US" baseline="0" dirty="0" err="1"/>
              <a:t>Zerubbabel</a:t>
            </a:r>
            <a:r>
              <a:rPr lang="en-US" baseline="0" dirty="0"/>
              <a:t> know what to do</a:t>
            </a:r>
          </a:p>
          <a:p>
            <a:r>
              <a:rPr lang="en-US" baseline="0" dirty="0"/>
              <a:t>	-It reminds Him of who is in control</a:t>
            </a:r>
          </a:p>
          <a:p>
            <a:r>
              <a:rPr lang="en-US" baseline="0" dirty="0"/>
              <a:t>	-You’re going to be my signet, and don’t worry, I’ve got things in control</a:t>
            </a:r>
          </a:p>
          <a:p>
            <a:r>
              <a:rPr lang="en-US" baseline="0" dirty="0"/>
              <a:t>	-I’m going to do what I’ve always done, deliver my promises</a:t>
            </a:r>
          </a:p>
          <a:p>
            <a:r>
              <a:rPr lang="en-US" baseline="0" dirty="0"/>
              <a:t>	</a:t>
            </a:r>
          </a:p>
          <a:p>
            <a:r>
              <a:rPr lang="en-US" baseline="0" dirty="0"/>
              <a:t>(If anyone asks, ‘on the day’ is the day of the Lord…Isa 2:11, 17-20; 10:20,27; </a:t>
            </a:r>
            <a:r>
              <a:rPr lang="en-US" baseline="0" dirty="0" err="1"/>
              <a:t>Zech</a:t>
            </a:r>
            <a:r>
              <a:rPr lang="en-US" baseline="0" dirty="0"/>
              <a:t> 2:11)</a:t>
            </a:r>
          </a:p>
          <a:p>
            <a:endParaRPr lang="en-US" baseline="0" dirty="0"/>
          </a:p>
          <a:p>
            <a:r>
              <a:rPr lang="en-US" baseline="0" dirty="0"/>
              <a:t>He makes </a:t>
            </a:r>
            <a:r>
              <a:rPr lang="en-US" baseline="0" dirty="0" err="1"/>
              <a:t>Zerubbabel</a:t>
            </a:r>
            <a:r>
              <a:rPr lang="en-US" baseline="0" dirty="0"/>
              <a:t> a signet…saying “I have chosen you”</a:t>
            </a:r>
          </a:p>
          <a:p>
            <a:endParaRPr lang="en-US" baseline="0" dirty="0"/>
          </a:p>
          <a:p>
            <a:r>
              <a:rPr lang="en-US" baseline="0" dirty="0"/>
              <a:t>What do you think this did for the people of Israel?</a:t>
            </a:r>
          </a:p>
          <a:p>
            <a:r>
              <a:rPr lang="en-US" baseline="0" dirty="0"/>
              <a:t>Why does God decide to do this, declare this man in this way?</a:t>
            </a:r>
          </a:p>
          <a:p>
            <a:r>
              <a:rPr lang="en-US" baseline="0" dirty="0"/>
              <a:t>	-God knows His people</a:t>
            </a:r>
          </a:p>
          <a:p>
            <a:r>
              <a:rPr lang="en-US" baseline="0" dirty="0"/>
              <a:t>	-He knew what they needed</a:t>
            </a:r>
          </a:p>
          <a:p>
            <a:r>
              <a:rPr lang="en-US" baseline="0" dirty="0"/>
              <a:t>	-I think he knew they needed a leader, someone to rally behind</a:t>
            </a:r>
          </a:p>
          <a:p>
            <a:r>
              <a:rPr lang="en-US" baseline="0" dirty="0"/>
              <a:t>	-They’ve always wanted earthly leaders right?  They pleaded for Kings, they had this desire</a:t>
            </a:r>
          </a:p>
          <a:p>
            <a:r>
              <a:rPr lang="en-US" baseline="0" dirty="0"/>
              <a:t>	-So he gives them a leader</a:t>
            </a:r>
          </a:p>
          <a:p>
            <a:r>
              <a:rPr lang="en-US" baseline="0" dirty="0"/>
              <a:t>	-And not just a leader….a lineage to Christ, a reminder that He’s delivering on His promises</a:t>
            </a:r>
          </a:p>
          <a:p>
            <a:endParaRPr lang="en-US" baseline="0" dirty="0"/>
          </a:p>
          <a:p>
            <a:r>
              <a:rPr lang="en-US" baseline="0" dirty="0"/>
              <a:t>Thoughts </a:t>
            </a:r>
            <a:r>
              <a:rPr lang="en-US" baseline="0"/>
              <a:t>before questions?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292511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a:t>
            </a:r>
            <a:r>
              <a:rPr lang="en-US" b="1" baseline="0" dirty="0"/>
              <a:t> 1</a:t>
            </a:r>
          </a:p>
          <a:p>
            <a:r>
              <a:rPr lang="en-US" b="0" baseline="0" dirty="0"/>
              <a:t>-Helps us understand the situations these messages were delivered in</a:t>
            </a:r>
          </a:p>
          <a:p>
            <a:r>
              <a:rPr lang="en-US" b="0" baseline="0" dirty="0"/>
              <a:t>	(Festivals, period of time after first message)</a:t>
            </a:r>
          </a:p>
          <a:p>
            <a:r>
              <a:rPr lang="en-US" b="0" baseline="0" dirty="0"/>
              <a:t>-Gives insight to the nature of man</a:t>
            </a:r>
          </a:p>
          <a:p>
            <a:r>
              <a:rPr lang="en-US" b="0" baseline="0" dirty="0"/>
              <a:t>	-Discouragement took months to overcome</a:t>
            </a:r>
          </a:p>
          <a:p>
            <a:r>
              <a:rPr lang="en-US" b="0" baseline="0" dirty="0"/>
              <a:t>-I like seeing that he was receiving ongoing revelations from God….compared to some false prophets who claim a one off vision that religions are eventually based on, Haggai’s communication with God was ongoing, and on point.  Like we said earlier, the perfect messages at the perfect times.</a:t>
            </a:r>
          </a:p>
          <a:p>
            <a:endParaRPr lang="en-US" b="0" baseline="0" dirty="0"/>
          </a:p>
          <a:p>
            <a:r>
              <a:rPr lang="en-US" b="1" baseline="0" dirty="0"/>
              <a:t>Question 2</a:t>
            </a:r>
          </a:p>
          <a:p>
            <a:r>
              <a:rPr lang="en-US" b="0" baseline="0" dirty="0"/>
              <a:t>-Physical weakness (from years in captivity)</a:t>
            </a:r>
          </a:p>
          <a:p>
            <a:r>
              <a:rPr lang="en-US" b="0" baseline="0" dirty="0"/>
              <a:t>-Spiritual weakness</a:t>
            </a:r>
          </a:p>
          <a:p>
            <a:r>
              <a:rPr lang="en-US" b="0" baseline="0" dirty="0"/>
              <a:t>-Mental weakness</a:t>
            </a:r>
          </a:p>
          <a:p>
            <a:r>
              <a:rPr lang="en-US" b="0" baseline="0" dirty="0"/>
              <a:t>-Poverty</a:t>
            </a:r>
          </a:p>
          <a:p>
            <a:r>
              <a:rPr lang="en-US" b="0" baseline="0" dirty="0"/>
              <a:t>-Overcoming fears (how will I live)</a:t>
            </a:r>
          </a:p>
          <a:p>
            <a:r>
              <a:rPr lang="en-US" b="0" baseline="0" dirty="0"/>
              <a:t>-Distraction</a:t>
            </a:r>
          </a:p>
          <a:p>
            <a:r>
              <a:rPr lang="en-US" b="0" baseline="0" dirty="0"/>
              <a:t>-Discouragement (relatively underwhelming temple)</a:t>
            </a:r>
          </a:p>
          <a:p>
            <a:r>
              <a:rPr lang="en-US" b="0" baseline="0" dirty="0"/>
              <a:t>-</a:t>
            </a:r>
            <a:r>
              <a:rPr lang="en-US" b="1" baseline="0" dirty="0"/>
              <a:t>They denied themselves</a:t>
            </a:r>
            <a:r>
              <a:rPr lang="en-US" b="0" baseline="0" dirty="0"/>
              <a:t>. </a:t>
            </a:r>
          </a:p>
          <a:p>
            <a:r>
              <a:rPr lang="en-US" b="0" baseline="0" dirty="0"/>
              <a:t>	-To overcome these challenges, they denied what their bodies and their minds were telling them, and put their faith in God</a:t>
            </a:r>
          </a:p>
          <a:p>
            <a:r>
              <a:rPr lang="en-US" b="0" baseline="0" dirty="0"/>
              <a:t>	-Is that something we’re still supposed to be doing?</a:t>
            </a:r>
          </a:p>
          <a:p>
            <a:endParaRPr lang="en-US" b="0" baseline="0" dirty="0"/>
          </a:p>
          <a:p>
            <a:r>
              <a:rPr lang="en-US" b="0" baseline="0" dirty="0"/>
              <a:t>I’m impressed by Israel here.  We can always look ahead to what happens later, or what happened before, but if you look at this lesson in a vacuum, it’s a great example of what we need to do.  If God tells you to do something you don’t understand, do it anyway, He knows what he’s talking about.  And I’m glad he does because I certainly don’t.</a:t>
            </a:r>
          </a:p>
          <a:p>
            <a:endParaRPr lang="en-US" b="0" baseline="0" dirty="0"/>
          </a:p>
          <a:p>
            <a:r>
              <a:rPr lang="en-US" b="1" baseline="0" dirty="0"/>
              <a:t>Question 3</a:t>
            </a:r>
          </a:p>
          <a:p>
            <a:r>
              <a:rPr lang="en-US" b="0" baseline="0" dirty="0"/>
              <a:t>-Sometimes we don’t try very hard</a:t>
            </a:r>
          </a:p>
          <a:p>
            <a:r>
              <a:rPr lang="en-US" b="0" baseline="0" dirty="0"/>
              <a:t>-Sometimes we do</a:t>
            </a:r>
          </a:p>
          <a:p>
            <a:r>
              <a:rPr lang="en-US" b="0" baseline="0" dirty="0"/>
              <a:t>-Sometimes we dwell on things that don’t matter</a:t>
            </a:r>
          </a:p>
          <a:p>
            <a:r>
              <a:rPr lang="en-US" b="0" baseline="0" dirty="0"/>
              <a:t>	-I’ll catch myself sometimes…..putting a ton of time and energy into something that just doesn’t matter</a:t>
            </a:r>
          </a:p>
          <a:p>
            <a:r>
              <a:rPr lang="en-US" b="0" baseline="0" dirty="0"/>
              <a:t>	-They were working on their paneled houses…..I’m out in my yard working hard to get my grass thicker</a:t>
            </a:r>
          </a:p>
          <a:p>
            <a:r>
              <a:rPr lang="en-US" b="0" baseline="0" dirty="0"/>
              <a:t>	-I put down too much weed and feed and killed a little patch</a:t>
            </a:r>
          </a:p>
          <a:p>
            <a:r>
              <a:rPr lang="en-US" b="0" baseline="0" dirty="0"/>
              <a:t>-Sometimes we need encouragement, even though </a:t>
            </a:r>
            <a:r>
              <a:rPr lang="en-US" b="0" baseline="0" dirty="0" err="1"/>
              <a:t>theres</a:t>
            </a:r>
            <a:r>
              <a:rPr lang="en-US" b="0" baseline="0" dirty="0"/>
              <a:t> plenty at our disposal in the bible</a:t>
            </a:r>
          </a:p>
          <a:p>
            <a:r>
              <a:rPr lang="en-US" b="0" baseline="0" dirty="0"/>
              <a:t>	-We need our elders</a:t>
            </a:r>
          </a:p>
          <a:p>
            <a:r>
              <a:rPr lang="en-US" b="0" baseline="0" dirty="0"/>
              <a:t>	-We need our spouses</a:t>
            </a:r>
          </a:p>
          <a:p>
            <a:r>
              <a:rPr lang="en-US" b="0" baseline="0" dirty="0"/>
              <a:t>	-We need our friends to pick us up</a:t>
            </a:r>
          </a:p>
          <a:p>
            <a:endParaRPr lang="en-US" b="0" baseline="0" dirty="0"/>
          </a:p>
          <a:p>
            <a:r>
              <a:rPr lang="en-US" b="0" baseline="0" dirty="0"/>
              <a:t>Haggai gives us all of that.</a:t>
            </a:r>
          </a:p>
          <a:p>
            <a:r>
              <a:rPr lang="en-US" b="0" baseline="0" dirty="0"/>
              <a:t>	-It’s encouraging</a:t>
            </a:r>
          </a:p>
          <a:p>
            <a:r>
              <a:rPr lang="en-US" b="0" baseline="0" dirty="0"/>
              <a:t>	-It teaches us about God</a:t>
            </a:r>
          </a:p>
          <a:p>
            <a:r>
              <a:rPr lang="en-US" b="0" baseline="0" dirty="0"/>
              <a:t>	-It teaches us about the nature of man</a:t>
            </a:r>
          </a:p>
          <a:p>
            <a:r>
              <a:rPr lang="en-US" b="0" baseline="0" dirty="0"/>
              <a:t>	-It reminds us of God’s promises</a:t>
            </a:r>
          </a:p>
          <a:p>
            <a:r>
              <a:rPr lang="en-US" b="0" baseline="0" dirty="0"/>
              <a:t>	-It reminds us of His glory</a:t>
            </a:r>
          </a:p>
          <a:p>
            <a:r>
              <a:rPr lang="en-US" b="0" baseline="0" dirty="0"/>
              <a:t>	-And it teaches us how to rebuild the temple, restore a relationship with God.</a:t>
            </a:r>
          </a:p>
          <a:p>
            <a:endParaRPr lang="en-US" b="0" baseline="0" dirty="0"/>
          </a:p>
          <a:p>
            <a:r>
              <a:rPr lang="en-US" b="0" baseline="0" dirty="0"/>
              <a:t>We may all have to do it one day if we’re struggling, and here’s a good example how.</a:t>
            </a:r>
            <a:endParaRPr lang="en-US" b="0"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105358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273150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409264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71974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229046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80233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98223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136278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86714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78726"/>
            <a:ext cx="10058400" cy="2743200"/>
          </a:xfrm>
        </p:spPr>
        <p:txBody>
          <a:bodyPr>
            <a:normAutofit/>
          </a:bodyPr>
          <a:lstStyle/>
          <a:p>
            <a:r>
              <a:rPr lang="en-US" sz="5400" dirty="0"/>
              <a:t>Haggai, Zechariah, Malachi</a:t>
            </a:r>
          </a:p>
        </p:txBody>
      </p:sp>
      <p:sp>
        <p:nvSpPr>
          <p:cNvPr id="3" name="Subtitle 2"/>
          <p:cNvSpPr>
            <a:spLocks noGrp="1"/>
          </p:cNvSpPr>
          <p:nvPr>
            <p:ph type="subTitle" idx="1"/>
          </p:nvPr>
        </p:nvSpPr>
        <p:spPr>
          <a:xfrm>
            <a:off x="1066800" y="5077407"/>
            <a:ext cx="10058400" cy="692021"/>
          </a:xfrm>
        </p:spPr>
        <p:txBody>
          <a:bodyPr>
            <a:normAutofit/>
          </a:bodyPr>
          <a:lstStyle/>
          <a:p>
            <a:r>
              <a:rPr lang="en-US" sz="2800" dirty="0"/>
              <a:t>Lesson 4: Introduction to </a:t>
            </a:r>
            <a:r>
              <a:rPr lang="en-US" sz="2800" dirty="0" err="1"/>
              <a:t>zechariah</a:t>
            </a:r>
            <a:endParaRPr lang="en-US" sz="2800"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875936" y="0"/>
            <a:ext cx="6030215" cy="307910"/>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 indent="0" algn="ctr">
              <a:buNone/>
            </a:pPr>
            <a:r>
              <a:rPr lang="en-US" sz="3200" b="1" dirty="0"/>
              <a:t>Zechariah Outline</a:t>
            </a:r>
          </a:p>
        </p:txBody>
      </p:sp>
      <p:sp>
        <p:nvSpPr>
          <p:cNvPr id="5" name="Content Placeholder 2"/>
          <p:cNvSpPr txBox="1">
            <a:spLocks/>
          </p:cNvSpPr>
          <p:nvPr/>
        </p:nvSpPr>
        <p:spPr>
          <a:xfrm>
            <a:off x="6204748" y="2854727"/>
            <a:ext cx="4643726" cy="1797728"/>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77190" indent="-342900">
              <a:buFont typeface="+mj-lt"/>
              <a:buAutoNum type="alphaLcParenR"/>
            </a:pPr>
            <a:endParaRPr lang="en-US" sz="2400" dirty="0"/>
          </a:p>
        </p:txBody>
      </p:sp>
      <p:sp>
        <p:nvSpPr>
          <p:cNvPr id="3" name="Rectangle 2"/>
          <p:cNvSpPr/>
          <p:nvPr/>
        </p:nvSpPr>
        <p:spPr>
          <a:xfrm>
            <a:off x="1197428" y="406457"/>
            <a:ext cx="8839200" cy="6002412"/>
          </a:xfrm>
          <a:prstGeom prst="rect">
            <a:avLst/>
          </a:prstGeom>
        </p:spPr>
        <p:txBody>
          <a:bodyPr wrap="square">
            <a:spAutoFit/>
          </a:bodyPr>
          <a:lstStyle/>
          <a:p>
            <a:pPr marL="400050" marR="0" lvl="0" indent="-400050">
              <a:lnSpc>
                <a:spcPct val="107000"/>
              </a:lnSpc>
              <a:spcBef>
                <a:spcPts val="0"/>
              </a:spcBef>
              <a:spcAft>
                <a:spcPts val="0"/>
              </a:spcAft>
              <a:buFont typeface="+mj-lt"/>
              <a:buAutoNum type="romanUcPeriod" startAt="3"/>
            </a:pPr>
            <a:r>
              <a:rPr lang="en-US" sz="2400" dirty="0">
                <a:latin typeface="Calibri" panose="020F0502020204030204" pitchFamily="34" charset="0"/>
                <a:ea typeface="Calibri" panose="020F0502020204030204" pitchFamily="34" charset="0"/>
                <a:cs typeface="Times New Roman" panose="02020603050405020304" pitchFamily="18" charset="0"/>
              </a:rPr>
              <a:t>The Question Concerning Fasting (7:1 - 8:23)</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Bethel seeks favor with God (7:1-3)</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question about fasting (7:4-7)</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call to sincere religion (7:8-14)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renewal and completion of God’s covenant (8:1-17)</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joyous state of God’s people (8:18-23)</a:t>
            </a:r>
          </a:p>
          <a:p>
            <a:pPr marL="342900" marR="0" lvl="0" indent="-342900">
              <a:lnSpc>
                <a:spcPct val="107000"/>
              </a:lnSpc>
              <a:spcBef>
                <a:spcPts val="0"/>
              </a:spcBef>
              <a:spcAft>
                <a:spcPts val="0"/>
              </a:spcAft>
              <a:buFont typeface="+mj-lt"/>
              <a:buAutoNum type="romanUcPeriod" startAt="3"/>
            </a:pPr>
            <a:r>
              <a:rPr lang="en-US" sz="2400" dirty="0">
                <a:latin typeface="Calibri" panose="020F0502020204030204" pitchFamily="34" charset="0"/>
                <a:ea typeface="Calibri" panose="020F0502020204030204" pitchFamily="34" charset="0"/>
                <a:cs typeface="Times New Roman" panose="02020603050405020304" pitchFamily="18" charset="0"/>
              </a:rPr>
              <a:t>The Two Burdens (9-14)</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First Oracle (9-11)</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announcements to the nations (9:3-17)</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God will act on behalf of his people (10:1-12)</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good shepherd (11:1-14)</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foolish shepherd (11:15-17)</a:t>
            </a: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The Second Oracle (12:1 – 14:21)</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Judah’s  victory (12:1 – 13:6)</a:t>
            </a:r>
          </a:p>
          <a:p>
            <a:pPr marL="1143000" marR="0" lvl="2" indent="-228600">
              <a:lnSpc>
                <a:spcPct val="107000"/>
              </a:lnSpc>
              <a:spcBef>
                <a:spcPts val="0"/>
              </a:spcBef>
              <a:spcAft>
                <a:spcPts val="80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Lord’s victory (13:7 – 14:21)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6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720017342"/>
              </p:ext>
            </p:extLst>
          </p:nvPr>
        </p:nvGraphicFramePr>
        <p:xfrm>
          <a:off x="1242035" y="688505"/>
          <a:ext cx="9079215" cy="5362017"/>
        </p:xfrm>
        <a:graphic>
          <a:graphicData uri="http://schemas.openxmlformats.org/drawingml/2006/table">
            <a:tbl>
              <a:tblPr firstRow="1" bandRow="1">
                <a:tableStyleId>{9DCAF9ED-07DC-4A11-8D7F-57B35C25682E}</a:tableStyleId>
              </a:tblPr>
              <a:tblGrid>
                <a:gridCol w="988209">
                  <a:extLst>
                    <a:ext uri="{9D8B030D-6E8A-4147-A177-3AD203B41FA5}">
                      <a16:colId xmlns:a16="http://schemas.microsoft.com/office/drawing/2014/main" val="20000"/>
                    </a:ext>
                  </a:extLst>
                </a:gridCol>
                <a:gridCol w="2319454">
                  <a:extLst>
                    <a:ext uri="{9D8B030D-6E8A-4147-A177-3AD203B41FA5}">
                      <a16:colId xmlns:a16="http://schemas.microsoft.com/office/drawing/2014/main" val="20001"/>
                    </a:ext>
                  </a:extLst>
                </a:gridCol>
                <a:gridCol w="1427356">
                  <a:extLst>
                    <a:ext uri="{9D8B030D-6E8A-4147-A177-3AD203B41FA5}">
                      <a16:colId xmlns:a16="http://schemas.microsoft.com/office/drawing/2014/main" val="3773802657"/>
                    </a:ext>
                  </a:extLst>
                </a:gridCol>
                <a:gridCol w="4344196">
                  <a:extLst>
                    <a:ext uri="{9D8B030D-6E8A-4147-A177-3AD203B41FA5}">
                      <a16:colId xmlns:a16="http://schemas.microsoft.com/office/drawing/2014/main" val="3355210264"/>
                    </a:ext>
                  </a:extLst>
                </a:gridCol>
              </a:tblGrid>
              <a:tr h="516151">
                <a:tc gridSpan="2">
                  <a:txBody>
                    <a:bodyPr/>
                    <a:lstStyle/>
                    <a:p>
                      <a:pPr algn="ctr"/>
                      <a:r>
                        <a:rPr lang="en-US" sz="2000" baseline="0" dirty="0"/>
                        <a:t>Night Vision</a:t>
                      </a:r>
                      <a:endParaRPr lang="en-US" sz="2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tc>
                  <a:txBody>
                    <a:bodyPr/>
                    <a:lstStyle/>
                    <a:p>
                      <a:pPr algn="ctr"/>
                      <a:r>
                        <a:rPr lang="en-US" sz="2000" dirty="0"/>
                        <a:t>Passage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Meaning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1915">
                <a:tc>
                  <a:txBody>
                    <a:bodyPr/>
                    <a:lstStyle/>
                    <a:p>
                      <a:pPr marL="0" algn="l" defTabSz="914400" rtl="0" eaLnBrk="1" latinLnBrk="0" hangingPunct="1"/>
                      <a:r>
                        <a:rPr lang="en-US" sz="1400" kern="1200" dirty="0">
                          <a:solidFill>
                            <a:schemeClr val="dk1"/>
                          </a:solidFill>
                          <a:latin typeface="+mn-lt"/>
                          <a:ea typeface="+mn-ea"/>
                          <a:cs typeface="+mn-cs"/>
                        </a:rPr>
                        <a:t>First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400" kern="1200" dirty="0">
                          <a:solidFill>
                            <a:schemeClr val="dk1"/>
                          </a:solidFill>
                          <a:latin typeface="+mn-lt"/>
                          <a:ea typeface="+mn-ea"/>
                          <a:cs typeface="+mn-cs"/>
                        </a:rPr>
                        <a:t>Rider and Horses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400" kern="1200" dirty="0">
                          <a:solidFill>
                            <a:schemeClr val="dk1"/>
                          </a:solidFill>
                          <a:latin typeface="+mn-lt"/>
                          <a:ea typeface="+mn-ea"/>
                          <a:cs typeface="+mn-cs"/>
                        </a:rPr>
                        <a:t>Zech.</a:t>
                      </a:r>
                      <a:r>
                        <a:rPr lang="en-US" sz="1400" kern="1200" baseline="0" dirty="0">
                          <a:solidFill>
                            <a:schemeClr val="dk1"/>
                          </a:solidFill>
                          <a:latin typeface="+mn-lt"/>
                          <a:ea typeface="+mn-ea"/>
                          <a:cs typeface="+mn-cs"/>
                        </a:rPr>
                        <a:t> 1:7-17</a:t>
                      </a:r>
                      <a:endParaRPr lang="en-US" sz="1400" kern="1200" dirty="0">
                        <a:solidFill>
                          <a:schemeClr val="dk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400" kern="1200" dirty="0">
                          <a:solidFill>
                            <a:schemeClr val="dk1"/>
                          </a:solidFill>
                          <a:latin typeface="+mn-lt"/>
                          <a:ea typeface="+mn-ea"/>
                          <a:cs typeface="+mn-cs"/>
                        </a:rPr>
                        <a:t>The Lord will bless and comfort his people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82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Second</a:t>
                      </a:r>
                    </a:p>
                    <a:p>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Horns and Craftsmen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1:18-21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Opposing nations will be put down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254817"/>
                  </a:ext>
                </a:extLst>
              </a:tr>
              <a:tr h="588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Third</a:t>
                      </a:r>
                    </a:p>
                    <a:p>
                      <a:endParaRPr lang="en-US" sz="1400" dirty="0"/>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Man with a Measuring Line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2:1-13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God will dwell</a:t>
                      </a:r>
                      <a:r>
                        <a:rPr lang="en-US" sz="1400" baseline="0" dirty="0"/>
                        <a:t> in the midst of many nations</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5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Fourth</a:t>
                      </a:r>
                    </a:p>
                    <a:p>
                      <a:endParaRPr lang="en-US" sz="1400" dirty="0"/>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Joshua the High Priest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3:1-10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God cleanses Joshua and defends him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172239"/>
                  </a:ext>
                </a:extLst>
              </a:tr>
              <a:tr h="563509">
                <a:tc>
                  <a:txBody>
                    <a:bodyPr/>
                    <a:lstStyle/>
                    <a:p>
                      <a:r>
                        <a:rPr lang="en-US" sz="1400" dirty="0"/>
                        <a:t>Fifth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Golden Lampstand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4:1-14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The Temple will be completed,</a:t>
                      </a:r>
                      <a:r>
                        <a:rPr lang="en-US" sz="1400" baseline="0" dirty="0"/>
                        <a:t> don’t despise the small</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9289">
                <a:tc>
                  <a:txBody>
                    <a:bodyPr/>
                    <a:lstStyle/>
                    <a:p>
                      <a:r>
                        <a:rPr lang="en-US" sz="1400" dirty="0"/>
                        <a:t>Sixth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Flying Scroll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5:1-4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Cursed are the law breakers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08426">
                <a:tc>
                  <a:txBody>
                    <a:bodyPr/>
                    <a:lstStyle/>
                    <a:p>
                      <a:r>
                        <a:rPr lang="en-US" sz="1400" dirty="0"/>
                        <a:t>Seventh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Woman in a Basket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5:5-11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Wickedness</a:t>
                      </a:r>
                      <a:r>
                        <a:rPr lang="en-US" sz="1400" baseline="0" dirty="0"/>
                        <a:t> contained</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725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Eighth</a:t>
                      </a:r>
                    </a:p>
                    <a:p>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Four Chariots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Zech. 6:1-8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t>God’s protection of his people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315521"/>
                  </a:ext>
                </a:extLst>
              </a:tr>
            </a:tbl>
          </a:graphicData>
        </a:graphic>
      </p:graphicFrame>
      <p:sp>
        <p:nvSpPr>
          <p:cNvPr id="4" name="Text Placeholder 3"/>
          <p:cNvSpPr txBox="1">
            <a:spLocks/>
          </p:cNvSpPr>
          <p:nvPr/>
        </p:nvSpPr>
        <p:spPr>
          <a:xfrm>
            <a:off x="2946779" y="380595"/>
            <a:ext cx="6030215" cy="307910"/>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 indent="0">
              <a:buNone/>
            </a:pPr>
            <a:r>
              <a:rPr lang="en-US" sz="1800" b="1" dirty="0"/>
              <a:t>THE STRUCTURE OF THE EIGHT NIGHT VISIONS</a:t>
            </a:r>
          </a:p>
        </p:txBody>
      </p:sp>
    </p:spTree>
    <p:extLst>
      <p:ext uri="{BB962C8B-B14F-4D97-AF65-F5344CB8AC3E}">
        <p14:creationId xmlns:p14="http://schemas.microsoft.com/office/powerpoint/2010/main" val="25226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854164" y="98547"/>
            <a:ext cx="6030215" cy="307910"/>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 indent="0" algn="ctr">
              <a:buNone/>
            </a:pPr>
            <a:r>
              <a:rPr lang="en-US" sz="3200" b="1" dirty="0"/>
              <a:t>Messianic Prophecies</a:t>
            </a:r>
          </a:p>
        </p:txBody>
      </p:sp>
      <p:sp>
        <p:nvSpPr>
          <p:cNvPr id="5" name="Content Placeholder 2"/>
          <p:cNvSpPr txBox="1">
            <a:spLocks/>
          </p:cNvSpPr>
          <p:nvPr/>
        </p:nvSpPr>
        <p:spPr>
          <a:xfrm>
            <a:off x="6204748" y="2854727"/>
            <a:ext cx="4643726" cy="1797728"/>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77190" indent="-342900">
              <a:buFont typeface="+mj-lt"/>
              <a:buAutoNum type="alphaLcParenR"/>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587139881"/>
              </p:ext>
            </p:extLst>
          </p:nvPr>
        </p:nvGraphicFramePr>
        <p:xfrm>
          <a:off x="1073103" y="771568"/>
          <a:ext cx="9775371" cy="5349795"/>
        </p:xfrm>
        <a:graphic>
          <a:graphicData uri="http://schemas.openxmlformats.org/drawingml/2006/table">
            <a:tbl>
              <a:tblPr firstRow="1" firstCol="1" bandRow="1">
                <a:tableStyleId>{9DCAF9ED-07DC-4A11-8D7F-57B35C25682E}</a:tableStyleId>
              </a:tblPr>
              <a:tblGrid>
                <a:gridCol w="3060562">
                  <a:extLst>
                    <a:ext uri="{9D8B030D-6E8A-4147-A177-3AD203B41FA5}">
                      <a16:colId xmlns:a16="http://schemas.microsoft.com/office/drawing/2014/main" val="2238833661"/>
                    </a:ext>
                  </a:extLst>
                </a:gridCol>
                <a:gridCol w="2456637">
                  <a:extLst>
                    <a:ext uri="{9D8B030D-6E8A-4147-A177-3AD203B41FA5}">
                      <a16:colId xmlns:a16="http://schemas.microsoft.com/office/drawing/2014/main" val="1221084259"/>
                    </a:ext>
                  </a:extLst>
                </a:gridCol>
                <a:gridCol w="4258172">
                  <a:extLst>
                    <a:ext uri="{9D8B030D-6E8A-4147-A177-3AD203B41FA5}">
                      <a16:colId xmlns:a16="http://schemas.microsoft.com/office/drawing/2014/main" val="3627153931"/>
                    </a:ext>
                  </a:extLst>
                </a:gridCol>
              </a:tblGrid>
              <a:tr h="565524">
                <a:tc>
                  <a:txBody>
                    <a:bodyPr/>
                    <a:lstStyle/>
                    <a:p>
                      <a:pPr marL="0" marR="0" algn="ctr">
                        <a:lnSpc>
                          <a:spcPct val="107000"/>
                        </a:lnSpc>
                        <a:spcBef>
                          <a:spcPts val="0"/>
                        </a:spcBef>
                        <a:spcAft>
                          <a:spcPts val="0"/>
                        </a:spcAft>
                      </a:pPr>
                      <a:r>
                        <a:rPr lang="en-US" sz="1800" dirty="0">
                          <a:effectLst/>
                        </a:rPr>
                        <a:t>Prophecy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Zechariah Reference</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N.T. Fulfillment</a:t>
                      </a:r>
                    </a:p>
                  </a:txBody>
                  <a:tcPr marL="68580" marR="68580" marT="0" marB="0" anchor="ctr"/>
                </a:tc>
                <a:extLst>
                  <a:ext uri="{0D108BD9-81ED-4DB2-BD59-A6C34878D82A}">
                    <a16:rowId xmlns:a16="http://schemas.microsoft.com/office/drawing/2014/main" val="3585094071"/>
                  </a:ext>
                </a:extLst>
              </a:tr>
              <a:tr h="591398">
                <a:tc>
                  <a:txBody>
                    <a:bodyPr/>
                    <a:lstStyle/>
                    <a:p>
                      <a:pPr marL="0" marR="0">
                        <a:lnSpc>
                          <a:spcPct val="107000"/>
                        </a:lnSpc>
                        <a:spcBef>
                          <a:spcPts val="0"/>
                        </a:spcBef>
                        <a:spcAft>
                          <a:spcPts val="0"/>
                        </a:spcAft>
                      </a:pPr>
                      <a:r>
                        <a:rPr lang="en-US" sz="1800" dirty="0">
                          <a:effectLst/>
                        </a:rPr>
                        <a:t>The Lamb on the throne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2:10-13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Revelation 5:13; 6:9; 21:24; 22:1-5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6878351"/>
                  </a:ext>
                </a:extLst>
              </a:tr>
              <a:tr h="591398">
                <a:tc>
                  <a:txBody>
                    <a:bodyPr/>
                    <a:lstStyle/>
                    <a:p>
                      <a:pPr marL="0" marR="0">
                        <a:lnSpc>
                          <a:spcPct val="107000"/>
                        </a:lnSpc>
                        <a:spcBef>
                          <a:spcPts val="0"/>
                        </a:spcBef>
                        <a:spcAft>
                          <a:spcPts val="0"/>
                        </a:spcAft>
                      </a:pPr>
                      <a:r>
                        <a:rPr lang="en-US" sz="1800" dirty="0">
                          <a:effectLst/>
                        </a:rPr>
                        <a:t>A Holy Priesthood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John 2:19-21; Ephesians 2:20-21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195974"/>
                  </a:ext>
                </a:extLst>
              </a:tr>
              <a:tr h="591398">
                <a:tc>
                  <a:txBody>
                    <a:bodyPr/>
                    <a:lstStyle/>
                    <a:p>
                      <a:pPr marL="0" marR="0">
                        <a:lnSpc>
                          <a:spcPct val="107000"/>
                        </a:lnSpc>
                        <a:spcBef>
                          <a:spcPts val="0"/>
                        </a:spcBef>
                        <a:spcAft>
                          <a:spcPts val="0"/>
                        </a:spcAft>
                      </a:pPr>
                      <a:r>
                        <a:rPr lang="en-US" sz="1800">
                          <a:effectLst/>
                        </a:rPr>
                        <a:t>A Heavenly High Priest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6:12-13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Hebrews 4:4; 8:1-2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8591677"/>
                  </a:ext>
                </a:extLst>
              </a:tr>
              <a:tr h="591398">
                <a:tc>
                  <a:txBody>
                    <a:bodyPr/>
                    <a:lstStyle/>
                    <a:p>
                      <a:pPr marL="0" marR="0">
                        <a:lnSpc>
                          <a:spcPct val="107000"/>
                        </a:lnSpc>
                        <a:spcBef>
                          <a:spcPts val="0"/>
                        </a:spcBef>
                        <a:spcAft>
                          <a:spcPts val="0"/>
                        </a:spcAft>
                      </a:pPr>
                      <a:r>
                        <a:rPr lang="en-US" sz="1800">
                          <a:effectLst/>
                        </a:rPr>
                        <a:t>Triumphal Entry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9:9-10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Matthew 21:4-5; Mark 11:9,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7511459"/>
                  </a:ext>
                </a:extLst>
              </a:tr>
              <a:tr h="591398">
                <a:tc>
                  <a:txBody>
                    <a:bodyPr/>
                    <a:lstStyle/>
                    <a:p>
                      <a:pPr marL="0" marR="0">
                        <a:lnSpc>
                          <a:spcPct val="107000"/>
                        </a:lnSpc>
                        <a:spcBef>
                          <a:spcPts val="0"/>
                        </a:spcBef>
                        <a:spcAft>
                          <a:spcPts val="0"/>
                        </a:spcAft>
                      </a:pPr>
                      <a:r>
                        <a:rPr lang="en-US" sz="1800">
                          <a:effectLst/>
                        </a:rPr>
                        <a:t>Sold for 30 pieces of silver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11:12-13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Matthew 26:14-15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610270"/>
                  </a:ext>
                </a:extLst>
              </a:tr>
              <a:tr h="591398">
                <a:tc>
                  <a:txBody>
                    <a:bodyPr/>
                    <a:lstStyle/>
                    <a:p>
                      <a:pPr marL="0" marR="0">
                        <a:lnSpc>
                          <a:spcPct val="107000"/>
                        </a:lnSpc>
                        <a:spcBef>
                          <a:spcPts val="0"/>
                        </a:spcBef>
                        <a:spcAft>
                          <a:spcPts val="0"/>
                        </a:spcAft>
                      </a:pPr>
                      <a:r>
                        <a:rPr lang="en-US" sz="1800">
                          <a:effectLst/>
                        </a:rPr>
                        <a:t>Money buys potter’s 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11:12-13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Matthew 27:9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3409717"/>
                  </a:ext>
                </a:extLst>
              </a:tr>
              <a:tr h="591398">
                <a:tc>
                  <a:txBody>
                    <a:bodyPr/>
                    <a:lstStyle/>
                    <a:p>
                      <a:pPr marL="0" marR="0">
                        <a:lnSpc>
                          <a:spcPct val="107000"/>
                        </a:lnSpc>
                        <a:spcBef>
                          <a:spcPts val="0"/>
                        </a:spcBef>
                        <a:spcAft>
                          <a:spcPts val="0"/>
                        </a:spcAft>
                      </a:pPr>
                      <a:r>
                        <a:rPr lang="en-US" sz="1800">
                          <a:effectLst/>
                        </a:rPr>
                        <a:t>Piercing of his body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12:10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John 19:34, 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0185160"/>
                  </a:ext>
                </a:extLst>
              </a:tr>
              <a:tr h="644485">
                <a:tc>
                  <a:txBody>
                    <a:bodyPr/>
                    <a:lstStyle/>
                    <a:p>
                      <a:pPr marL="0" marR="0">
                        <a:lnSpc>
                          <a:spcPct val="107000"/>
                        </a:lnSpc>
                        <a:spcBef>
                          <a:spcPts val="0"/>
                        </a:spcBef>
                        <a:spcAft>
                          <a:spcPts val="0"/>
                        </a:spcAft>
                      </a:pPr>
                      <a:r>
                        <a:rPr lang="en-US" sz="1800" dirty="0">
                          <a:effectLst/>
                        </a:rPr>
                        <a:t>Shepherd smitten-sheep Scattered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13:1, 6, 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Matthew 26:31; John 16:32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663381"/>
                  </a:ext>
                </a:extLst>
              </a:tr>
            </a:tbl>
          </a:graphicData>
        </a:graphic>
      </p:graphicFrame>
    </p:spTree>
    <p:extLst>
      <p:ext uri="{BB962C8B-B14F-4D97-AF65-F5344CB8AC3E}">
        <p14:creationId xmlns:p14="http://schemas.microsoft.com/office/powerpoint/2010/main" val="26983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“thus says the lord”</a:t>
            </a:r>
          </a:p>
        </p:txBody>
      </p:sp>
      <p:sp>
        <p:nvSpPr>
          <p:cNvPr id="3" name="Content Placeholder 2"/>
          <p:cNvSpPr>
            <a:spLocks noGrp="1"/>
          </p:cNvSpPr>
          <p:nvPr>
            <p:ph idx="1"/>
          </p:nvPr>
        </p:nvSpPr>
        <p:spPr>
          <a:xfrm>
            <a:off x="1295400" y="1828800"/>
            <a:ext cx="9601200" cy="461913"/>
          </a:xfrm>
        </p:spPr>
        <p:txBody>
          <a:bodyPr/>
          <a:lstStyle/>
          <a:p>
            <a:pPr marL="45720" indent="0">
              <a:buNone/>
            </a:pPr>
            <a:r>
              <a:rPr lang="en-US" dirty="0"/>
              <a:t>Variant of phrase occurs twenty-six times in a book of only thirty-eight verses</a:t>
            </a:r>
          </a:p>
        </p:txBody>
      </p:sp>
      <p:sp>
        <p:nvSpPr>
          <p:cNvPr id="4" name="Content Placeholder 2"/>
          <p:cNvSpPr txBox="1">
            <a:spLocks/>
          </p:cNvSpPr>
          <p:nvPr/>
        </p:nvSpPr>
        <p:spPr>
          <a:xfrm>
            <a:off x="1296968" y="2716496"/>
            <a:ext cx="4726760" cy="315640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a:t>The word of the LORD came…</a:t>
            </a:r>
          </a:p>
          <a:p>
            <a:r>
              <a:rPr lang="en-US" b="1" dirty="0"/>
              <a:t>Thus says the LORD of hosts…</a:t>
            </a:r>
          </a:p>
          <a:p>
            <a:r>
              <a:rPr lang="en-US" b="1" dirty="0"/>
              <a:t>…says the LORD</a:t>
            </a:r>
          </a:p>
          <a:p>
            <a:r>
              <a:rPr lang="en-US" b="1" dirty="0"/>
              <a:t>Declares the LORD of hosts…</a:t>
            </a:r>
          </a:p>
          <a:p>
            <a:r>
              <a:rPr lang="en-US" b="1" dirty="0"/>
              <a:t>As the LORD their God had sent…</a:t>
            </a:r>
          </a:p>
          <a:p>
            <a:r>
              <a:rPr lang="en-US" b="1" dirty="0"/>
              <a:t>Spoke…with the LORD’s message</a:t>
            </a:r>
          </a:p>
        </p:txBody>
      </p:sp>
    </p:spTree>
    <p:extLst>
      <p:ext uri="{BB962C8B-B14F-4D97-AF65-F5344CB8AC3E}">
        <p14:creationId xmlns:p14="http://schemas.microsoft.com/office/powerpoint/2010/main" val="180649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a:t>
            </a:r>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1757182291"/>
              </p:ext>
            </p:extLst>
          </p:nvPr>
        </p:nvGraphicFramePr>
        <p:xfrm>
          <a:off x="1295400" y="2136348"/>
          <a:ext cx="9601200" cy="365760"/>
        </p:xfrm>
        <a:graphic>
          <a:graphicData uri="http://schemas.openxmlformats.org/drawingml/2006/table">
            <a:tbl>
              <a:tblPr firstRow="1" bandRow="1">
                <a:tableStyleId>{9DCAF9ED-07DC-4A11-8D7F-57B35C25682E}</a:tableStyleId>
              </a:tblPr>
              <a:tblGrid>
                <a:gridCol w="2513275">
                  <a:extLst>
                    <a:ext uri="{9D8B030D-6E8A-4147-A177-3AD203B41FA5}">
                      <a16:colId xmlns:a16="http://schemas.microsoft.com/office/drawing/2014/main" val="20000"/>
                    </a:ext>
                  </a:extLst>
                </a:gridCol>
                <a:gridCol w="7087925">
                  <a:extLst>
                    <a:ext uri="{9D8B030D-6E8A-4147-A177-3AD203B41FA5}">
                      <a16:colId xmlns:a16="http://schemas.microsoft.com/office/drawing/2014/main" val="20001"/>
                    </a:ext>
                  </a:extLst>
                </a:gridCol>
              </a:tblGrid>
              <a:tr h="297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609 B.C.     597        586</a:t>
                      </a:r>
                    </a:p>
                  </a:txBody>
                  <a:tcPr anchor="ctr"/>
                </a:tc>
                <a:tc>
                  <a:txBody>
                    <a:bodyPr/>
                    <a:lstStyle/>
                    <a:p>
                      <a:pPr algn="l"/>
                      <a:r>
                        <a:rPr lang="en-US" dirty="0"/>
                        <a:t>539</a:t>
                      </a:r>
                      <a:r>
                        <a:rPr lang="en-US" baseline="0" dirty="0"/>
                        <a:t>        </a:t>
                      </a:r>
                      <a:r>
                        <a:rPr lang="en-US" dirty="0"/>
                        <a:t>538</a:t>
                      </a:r>
                      <a:r>
                        <a:rPr lang="en-US" baseline="0" dirty="0"/>
                        <a:t>                </a:t>
                      </a:r>
                      <a:r>
                        <a:rPr lang="en-US" dirty="0"/>
                        <a:t>537                         522</a:t>
                      </a:r>
                      <a:r>
                        <a:rPr lang="en-US" baseline="0" dirty="0"/>
                        <a:t>               </a:t>
                      </a:r>
                      <a:r>
                        <a:rPr lang="en-US" dirty="0"/>
                        <a:t>520</a:t>
                      </a:r>
                      <a:r>
                        <a:rPr lang="en-US" baseline="0" dirty="0"/>
                        <a:t>               </a:t>
                      </a:r>
                      <a:r>
                        <a:rPr lang="en-US" dirty="0"/>
                        <a:t>516 B.C.</a:t>
                      </a:r>
                    </a:p>
                  </a:txBody>
                  <a:tcPr anchor="ctr"/>
                </a:tc>
                <a:extLst>
                  <a:ext uri="{0D108BD9-81ED-4DB2-BD59-A6C34878D82A}">
                    <a16:rowId xmlns:a16="http://schemas.microsoft.com/office/drawing/2014/main" val="10000"/>
                  </a:ext>
                </a:extLst>
              </a:tr>
            </a:tbl>
          </a:graphicData>
        </a:graphic>
      </p:graphicFrame>
      <p:cxnSp>
        <p:nvCxnSpPr>
          <p:cNvPr id="4" name="Straight Connector 3"/>
          <p:cNvCxnSpPr/>
          <p:nvPr/>
        </p:nvCxnSpPr>
        <p:spPr>
          <a:xfrm>
            <a:off x="3790765" y="2121766"/>
            <a:ext cx="0" cy="37286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624614" y="1748900"/>
            <a:ext cx="2485748"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34575" y="1704508"/>
            <a:ext cx="665825" cy="307777"/>
          </a:xfrm>
          <a:prstGeom prst="rect">
            <a:avLst/>
          </a:prstGeom>
          <a:noFill/>
        </p:spPr>
        <p:txBody>
          <a:bodyPr wrap="square" rtlCol="0">
            <a:spAutoFit/>
          </a:bodyPr>
          <a:lstStyle/>
          <a:p>
            <a:r>
              <a:rPr lang="en-US" sz="1400" dirty="0"/>
              <a:t>70 yrs</a:t>
            </a:r>
          </a:p>
        </p:txBody>
      </p:sp>
      <p:sp>
        <p:nvSpPr>
          <p:cNvPr id="7" name="Freeform 6"/>
          <p:cNvSpPr/>
          <p:nvPr/>
        </p:nvSpPr>
        <p:spPr>
          <a:xfrm>
            <a:off x="3499273" y="1759252"/>
            <a:ext cx="6639025"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5872" y="1714860"/>
            <a:ext cx="665825" cy="307777"/>
          </a:xfrm>
          <a:prstGeom prst="rect">
            <a:avLst/>
          </a:prstGeom>
          <a:noFill/>
        </p:spPr>
        <p:txBody>
          <a:bodyPr wrap="square" rtlCol="0">
            <a:spAutoFit/>
          </a:bodyPr>
          <a:lstStyle/>
          <a:p>
            <a:r>
              <a:rPr lang="en-US" sz="1400" dirty="0"/>
              <a:t>70 yrs</a:t>
            </a:r>
          </a:p>
        </p:txBody>
      </p:sp>
      <p:sp>
        <p:nvSpPr>
          <p:cNvPr id="10" name="Content Placeholder 2"/>
          <p:cNvSpPr txBox="1">
            <a:spLocks/>
          </p:cNvSpPr>
          <p:nvPr/>
        </p:nvSpPr>
        <p:spPr>
          <a:xfrm>
            <a:off x="1295400" y="2516958"/>
            <a:ext cx="2495365" cy="49962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a:t>Three sieges of Judah by Babylonians:  Captivity</a:t>
            </a:r>
          </a:p>
        </p:txBody>
      </p:sp>
      <p:sp>
        <p:nvSpPr>
          <p:cNvPr id="11" name="Content Placeholder 2"/>
          <p:cNvSpPr txBox="1">
            <a:spLocks/>
          </p:cNvSpPr>
          <p:nvPr/>
        </p:nvSpPr>
        <p:spPr>
          <a:xfrm>
            <a:off x="3597110" y="2518526"/>
            <a:ext cx="965460" cy="96906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a:t>Cyrus the Persian conquers Babylon</a:t>
            </a:r>
          </a:p>
        </p:txBody>
      </p:sp>
      <p:sp>
        <p:nvSpPr>
          <p:cNvPr id="12" name="Content Placeholder 2"/>
          <p:cNvSpPr txBox="1">
            <a:spLocks/>
          </p:cNvSpPr>
          <p:nvPr/>
        </p:nvSpPr>
        <p:spPr>
          <a:xfrm>
            <a:off x="4409389" y="2520094"/>
            <a:ext cx="965460" cy="96906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a:t>Cyrus’ edict willing for Jews to return</a:t>
            </a:r>
          </a:p>
        </p:txBody>
      </p:sp>
      <p:sp>
        <p:nvSpPr>
          <p:cNvPr id="13" name="Content Placeholder 2"/>
          <p:cNvSpPr txBox="1">
            <a:spLocks/>
          </p:cNvSpPr>
          <p:nvPr/>
        </p:nvSpPr>
        <p:spPr>
          <a:xfrm>
            <a:off x="5240519" y="2521667"/>
            <a:ext cx="1782450" cy="1861797"/>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spcBef>
                <a:spcPts val="600"/>
              </a:spcBef>
              <a:buFont typeface="Arial" pitchFamily="34" charset="0"/>
              <a:buNone/>
            </a:pPr>
            <a:r>
              <a:rPr lang="en-US" sz="1400" dirty="0"/>
              <a:t>First year in Judah:</a:t>
            </a:r>
          </a:p>
          <a:p>
            <a:pPr marL="388620" indent="-342900">
              <a:spcBef>
                <a:spcPts val="600"/>
              </a:spcBef>
              <a:buFont typeface="Arial" pitchFamily="34" charset="0"/>
              <a:buAutoNum type="arabicPeriod"/>
            </a:pPr>
            <a:r>
              <a:rPr lang="en-US" sz="1400" dirty="0"/>
              <a:t>Rebuilt altar of burnt offerings</a:t>
            </a:r>
          </a:p>
          <a:p>
            <a:pPr marL="388620" indent="-342900">
              <a:spcBef>
                <a:spcPts val="600"/>
              </a:spcBef>
              <a:buFont typeface="Arial" pitchFamily="34" charset="0"/>
              <a:buAutoNum type="arabicPeriod"/>
            </a:pPr>
            <a:r>
              <a:rPr lang="en-US" sz="1400" dirty="0"/>
              <a:t>Restored some ancient ceremonies</a:t>
            </a:r>
          </a:p>
          <a:p>
            <a:pPr marL="388620" indent="-342900">
              <a:spcBef>
                <a:spcPts val="600"/>
              </a:spcBef>
              <a:buFont typeface="Arial" pitchFamily="34" charset="0"/>
              <a:buAutoNum type="arabicPeriod"/>
            </a:pPr>
            <a:r>
              <a:rPr lang="en-US" sz="1400" dirty="0"/>
              <a:t>Laid foundation of new temple</a:t>
            </a:r>
          </a:p>
        </p:txBody>
      </p:sp>
      <p:sp>
        <p:nvSpPr>
          <p:cNvPr id="14" name="Content Placeholder 2"/>
          <p:cNvSpPr txBox="1">
            <a:spLocks/>
          </p:cNvSpPr>
          <p:nvPr/>
        </p:nvSpPr>
        <p:spPr>
          <a:xfrm>
            <a:off x="7059888" y="2521662"/>
            <a:ext cx="1480792" cy="890841"/>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a:t>Darius the great restores order and becomes emperor</a:t>
            </a:r>
          </a:p>
        </p:txBody>
      </p:sp>
      <p:sp>
        <p:nvSpPr>
          <p:cNvPr id="15" name="Content Placeholder 2"/>
          <p:cNvSpPr txBox="1">
            <a:spLocks/>
          </p:cNvSpPr>
          <p:nvPr/>
        </p:nvSpPr>
        <p:spPr>
          <a:xfrm>
            <a:off x="8305801" y="2513804"/>
            <a:ext cx="1300112" cy="110609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b="1" dirty="0"/>
              <a:t>Book of Haggai:  Start rebuilding temple again</a:t>
            </a:r>
          </a:p>
        </p:txBody>
      </p:sp>
      <p:sp>
        <p:nvSpPr>
          <p:cNvPr id="16" name="Content Placeholder 2"/>
          <p:cNvSpPr txBox="1">
            <a:spLocks/>
          </p:cNvSpPr>
          <p:nvPr/>
        </p:nvSpPr>
        <p:spPr>
          <a:xfrm>
            <a:off x="9740248" y="2515373"/>
            <a:ext cx="1215274" cy="897130"/>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1400" dirty="0"/>
              <a:t>Finish building the temple 3 ½ years later</a:t>
            </a:r>
          </a:p>
        </p:txBody>
      </p:sp>
      <p:sp>
        <p:nvSpPr>
          <p:cNvPr id="17" name="Content Placeholder 2"/>
          <p:cNvSpPr txBox="1">
            <a:spLocks/>
          </p:cNvSpPr>
          <p:nvPr/>
        </p:nvSpPr>
        <p:spPr>
          <a:xfrm>
            <a:off x="1295400" y="5505250"/>
            <a:ext cx="9601200" cy="669304"/>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dirty="0"/>
              <a:t>“</a:t>
            </a:r>
            <a:r>
              <a:rPr lang="en-US" baseline="30000" dirty="0"/>
              <a:t>1</a:t>
            </a:r>
            <a:r>
              <a:rPr lang="en-US" dirty="0"/>
              <a:t> In the second year of Darius the king, in the sixth month, on the first day of the month, the word of the LORD came by the hand of Haggai the prophet…”</a:t>
            </a:r>
          </a:p>
        </p:txBody>
      </p:sp>
    </p:spTree>
    <p:extLst>
      <p:ext uri="{BB962C8B-B14F-4D97-AF65-F5344CB8AC3E}">
        <p14:creationId xmlns:p14="http://schemas.microsoft.com/office/powerpoint/2010/main" val="18908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 </a:t>
            </a:r>
            <a:r>
              <a:rPr lang="en-US" dirty="0">
                <a:solidFill>
                  <a:schemeClr val="tx1"/>
                </a:solidFill>
              </a:rPr>
              <a:t>build the temple</a:t>
            </a:r>
          </a:p>
        </p:txBody>
      </p:sp>
      <p:sp>
        <p:nvSpPr>
          <p:cNvPr id="4" name="Content Placeholder 3"/>
          <p:cNvSpPr>
            <a:spLocks noGrp="1"/>
          </p:cNvSpPr>
          <p:nvPr>
            <p:ph idx="1"/>
          </p:nvPr>
        </p:nvSpPr>
        <p:spPr>
          <a:xfrm>
            <a:off x="1295400" y="1828800"/>
            <a:ext cx="9601200" cy="810705"/>
          </a:xfrm>
        </p:spPr>
        <p:txBody>
          <a:bodyPr>
            <a:normAutofit fontScale="92500"/>
          </a:bodyPr>
          <a:lstStyle/>
          <a:p>
            <a:pPr marL="45720" indent="0">
              <a:buNone/>
            </a:pPr>
            <a:r>
              <a:rPr lang="en-US" b="1" dirty="0"/>
              <a:t>Haggai was sent to stir up the people’s spiritual indifference and encourage them to complete the work on the temple that had started nearly 16 years earlier.</a:t>
            </a:r>
          </a:p>
        </p:txBody>
      </p:sp>
      <p:sp>
        <p:nvSpPr>
          <p:cNvPr id="5" name="Content Placeholder 3"/>
          <p:cNvSpPr txBox="1">
            <a:spLocks/>
          </p:cNvSpPr>
          <p:nvPr/>
        </p:nvSpPr>
        <p:spPr>
          <a:xfrm>
            <a:off x="1296968" y="2669357"/>
            <a:ext cx="4745613" cy="348634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dirty="0"/>
              <a:t>“</a:t>
            </a:r>
            <a:r>
              <a:rPr lang="en-US" i="1" baseline="30000" dirty="0"/>
              <a:t>1</a:t>
            </a:r>
            <a:r>
              <a:rPr lang="en-US" i="1" dirty="0"/>
              <a:t> Now the prophets, Haggai and Zechariah the son of </a:t>
            </a:r>
            <a:r>
              <a:rPr lang="en-US" i="1" dirty="0" err="1"/>
              <a:t>Iddo</a:t>
            </a:r>
            <a:r>
              <a:rPr lang="en-US" i="1" dirty="0"/>
              <a:t>, prophesied to the Jews who were in Judah and Jerusalem, in the name of the God of Israel who was over them. </a:t>
            </a:r>
            <a:r>
              <a:rPr lang="en-US" i="1" baseline="30000" dirty="0"/>
              <a:t>2</a:t>
            </a:r>
            <a:r>
              <a:rPr lang="en-US" i="1" dirty="0"/>
              <a:t> Then </a:t>
            </a:r>
            <a:r>
              <a:rPr lang="en-US" i="1" dirty="0" err="1"/>
              <a:t>Zerubbabel</a:t>
            </a:r>
            <a:r>
              <a:rPr lang="en-US" i="1" dirty="0"/>
              <a:t> the son of </a:t>
            </a:r>
            <a:r>
              <a:rPr lang="en-US" i="1" dirty="0" err="1"/>
              <a:t>Shealtiel</a:t>
            </a:r>
            <a:r>
              <a:rPr lang="en-US" i="1" dirty="0"/>
              <a:t> and </a:t>
            </a:r>
            <a:r>
              <a:rPr lang="en-US" i="1" dirty="0" err="1"/>
              <a:t>Jeshua</a:t>
            </a:r>
            <a:r>
              <a:rPr lang="en-US" i="1" dirty="0"/>
              <a:t> the son of </a:t>
            </a:r>
            <a:r>
              <a:rPr lang="en-US" i="1" dirty="0" err="1"/>
              <a:t>Jozadak</a:t>
            </a:r>
            <a:r>
              <a:rPr lang="en-US" i="1" dirty="0"/>
              <a:t> arose and began to rebuild the house of God that is in Jerusalem, and the prophets of God were with them, supporting them.”</a:t>
            </a:r>
          </a:p>
          <a:p>
            <a:pPr marL="45720" indent="0" algn="r">
              <a:buNone/>
            </a:pPr>
            <a:r>
              <a:rPr lang="en-US" i="1" dirty="0"/>
              <a:t>Ezra 5:1-2</a:t>
            </a:r>
          </a:p>
        </p:txBody>
      </p:sp>
      <p:sp>
        <p:nvSpPr>
          <p:cNvPr id="6" name="Content Placeholder 3"/>
          <p:cNvSpPr txBox="1">
            <a:spLocks/>
          </p:cNvSpPr>
          <p:nvPr/>
        </p:nvSpPr>
        <p:spPr>
          <a:xfrm>
            <a:off x="6492706" y="2670925"/>
            <a:ext cx="4745613" cy="146744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dirty="0"/>
              <a:t>“</a:t>
            </a:r>
            <a:r>
              <a:rPr lang="en-US" i="1" baseline="30000" dirty="0"/>
              <a:t>15</a:t>
            </a:r>
            <a:r>
              <a:rPr lang="en-US" i="1" dirty="0"/>
              <a:t> and this house was finished on the third day of the month of Adar, in the sixth year of the reign of Darius the king.</a:t>
            </a:r>
          </a:p>
          <a:p>
            <a:pPr marL="45720" indent="0" algn="r">
              <a:buNone/>
            </a:pPr>
            <a:r>
              <a:rPr lang="en-US" i="1" dirty="0"/>
              <a:t>Ezra 6:15</a:t>
            </a:r>
          </a:p>
        </p:txBody>
      </p:sp>
      <p:sp>
        <p:nvSpPr>
          <p:cNvPr id="7" name="Content Placeholder 3"/>
          <p:cNvSpPr txBox="1">
            <a:spLocks/>
          </p:cNvSpPr>
          <p:nvPr/>
        </p:nvSpPr>
        <p:spPr>
          <a:xfrm>
            <a:off x="5946737" y="2862601"/>
            <a:ext cx="641814" cy="54204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3200" dirty="0"/>
              <a:t>→</a:t>
            </a:r>
          </a:p>
        </p:txBody>
      </p:sp>
      <p:cxnSp>
        <p:nvCxnSpPr>
          <p:cNvPr id="8" name="Straight Connector 7"/>
          <p:cNvCxnSpPr/>
          <p:nvPr/>
        </p:nvCxnSpPr>
        <p:spPr>
          <a:xfrm>
            <a:off x="0" y="6282703"/>
            <a:ext cx="1219200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93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a:t>
            </a:r>
            <a:r>
              <a:rPr lang="en-US" dirty="0" err="1"/>
              <a:t>haggai</a:t>
            </a:r>
            <a:endParaRPr lang="en-US" dirty="0"/>
          </a:p>
        </p:txBody>
      </p:sp>
      <p:sp>
        <p:nvSpPr>
          <p:cNvPr id="3" name="Content Placeholder 2"/>
          <p:cNvSpPr>
            <a:spLocks noGrp="1"/>
          </p:cNvSpPr>
          <p:nvPr>
            <p:ph idx="1"/>
          </p:nvPr>
        </p:nvSpPr>
        <p:spPr>
          <a:xfrm>
            <a:off x="790302" y="855486"/>
            <a:ext cx="6126480" cy="1095866"/>
          </a:xfrm>
        </p:spPr>
        <p:txBody>
          <a:bodyPr/>
          <a:lstStyle/>
          <a:p>
            <a:pPr marL="45720" indent="0">
              <a:buNone/>
            </a:pPr>
            <a:r>
              <a:rPr lang="en-US" b="1" dirty="0"/>
              <a:t>Message 1</a:t>
            </a:r>
          </a:p>
          <a:p>
            <a:pPr marL="45720" indent="0">
              <a:buNone/>
            </a:pPr>
            <a:r>
              <a:rPr lang="en-US" dirty="0"/>
              <a:t>Build the Lord’s house (Chapter 1)</a:t>
            </a:r>
          </a:p>
        </p:txBody>
      </p:sp>
      <p:sp>
        <p:nvSpPr>
          <p:cNvPr id="5" name="Content Placeholder 2"/>
          <p:cNvSpPr txBox="1">
            <a:spLocks/>
          </p:cNvSpPr>
          <p:nvPr/>
        </p:nvSpPr>
        <p:spPr>
          <a:xfrm>
            <a:off x="791870" y="2293073"/>
            <a:ext cx="6126480"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a:t>Message 2</a:t>
            </a:r>
          </a:p>
          <a:p>
            <a:pPr marL="45720" indent="0">
              <a:buFont typeface="Arial" pitchFamily="34" charset="0"/>
              <a:buNone/>
            </a:pPr>
            <a:r>
              <a:rPr lang="en-US" dirty="0"/>
              <a:t>The latter house will be more glorious (Chapter 2:1-9)</a:t>
            </a:r>
          </a:p>
        </p:txBody>
      </p:sp>
      <p:sp>
        <p:nvSpPr>
          <p:cNvPr id="6" name="Content Placeholder 2"/>
          <p:cNvSpPr txBox="1">
            <a:spLocks/>
          </p:cNvSpPr>
          <p:nvPr/>
        </p:nvSpPr>
        <p:spPr>
          <a:xfrm>
            <a:off x="793438" y="3730660"/>
            <a:ext cx="6126480"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a:t>Message 3</a:t>
            </a:r>
          </a:p>
          <a:p>
            <a:pPr marL="45720" indent="0">
              <a:buFont typeface="Arial" pitchFamily="34" charset="0"/>
              <a:buNone/>
            </a:pPr>
            <a:r>
              <a:rPr lang="en-US" dirty="0"/>
              <a:t>From this day on, God will bless you (Chapter 2:10-19)</a:t>
            </a:r>
          </a:p>
        </p:txBody>
      </p:sp>
      <p:sp>
        <p:nvSpPr>
          <p:cNvPr id="7" name="Content Placeholder 2"/>
          <p:cNvSpPr txBox="1">
            <a:spLocks/>
          </p:cNvSpPr>
          <p:nvPr/>
        </p:nvSpPr>
        <p:spPr>
          <a:xfrm>
            <a:off x="795005" y="5168246"/>
            <a:ext cx="6341085" cy="10958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45720" indent="0">
              <a:buFont typeface="Arial" pitchFamily="34" charset="0"/>
              <a:buNone/>
            </a:pPr>
            <a:r>
              <a:rPr lang="en-US" b="1" dirty="0"/>
              <a:t>Message 4</a:t>
            </a:r>
          </a:p>
          <a:p>
            <a:pPr marL="45720" indent="0">
              <a:buFont typeface="Arial" pitchFamily="34" charset="0"/>
              <a:buNone/>
            </a:pPr>
            <a:r>
              <a:rPr lang="en-US" dirty="0" err="1"/>
              <a:t>Zerubbabel</a:t>
            </a:r>
            <a:r>
              <a:rPr lang="en-US" dirty="0"/>
              <a:t> is chosen as God’s signet (Chapter 2:20-23)</a:t>
            </a:r>
          </a:p>
        </p:txBody>
      </p:sp>
    </p:spTree>
    <p:extLst>
      <p:ext uri="{BB962C8B-B14F-4D97-AF65-F5344CB8AC3E}">
        <p14:creationId xmlns:p14="http://schemas.microsoft.com/office/powerpoint/2010/main" val="12582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a:xfrm>
            <a:off x="1296968" y="3012257"/>
            <a:ext cx="4745613" cy="1714264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baseline="30000" dirty="0"/>
              <a:t>1</a:t>
            </a:r>
            <a:r>
              <a:rPr lang="en-US" i="1" dirty="0"/>
              <a:t> In the second year of Darius the king, in the sixth month, on the first day of the month, the word of the LORD came by the hand of Haggai the prophet to </a:t>
            </a:r>
            <a:r>
              <a:rPr lang="en-US" i="1" dirty="0" err="1"/>
              <a:t>Zerubbabel</a:t>
            </a:r>
            <a:r>
              <a:rPr lang="en-US" i="1" dirty="0"/>
              <a:t> the son of </a:t>
            </a:r>
            <a:r>
              <a:rPr lang="en-US" i="1" dirty="0" err="1"/>
              <a:t>Shealtiel</a:t>
            </a:r>
            <a:r>
              <a:rPr lang="en-US" i="1" dirty="0"/>
              <a:t>, governor of Judah, and to Joshua the son of </a:t>
            </a:r>
            <a:r>
              <a:rPr lang="en-US" i="1" dirty="0" err="1"/>
              <a:t>Jehozadak</a:t>
            </a:r>
            <a:r>
              <a:rPr lang="en-US" i="1" dirty="0"/>
              <a:t>, the high priest: </a:t>
            </a:r>
            <a:r>
              <a:rPr lang="en-US" i="1" baseline="30000" dirty="0"/>
              <a:t>2</a:t>
            </a:r>
            <a:r>
              <a:rPr lang="en-US" i="1" dirty="0"/>
              <a:t> “Thus says the LORD of hosts: These people say the time has not yet come to rebuild the house of the LORD.” </a:t>
            </a:r>
            <a:r>
              <a:rPr lang="en-US" i="1" baseline="30000" dirty="0"/>
              <a:t>3 </a:t>
            </a:r>
            <a:r>
              <a:rPr lang="en-US" i="1" dirty="0"/>
              <a:t>Then the word of the LORD came by the hand of Haggai the prophet, </a:t>
            </a:r>
            <a:r>
              <a:rPr lang="en-US" i="1" baseline="30000" dirty="0"/>
              <a:t>4</a:t>
            </a:r>
            <a:r>
              <a:rPr lang="en-US" i="1" dirty="0"/>
              <a:t> “Is it a time for you yourselves to dwell in your paneled houses, while this house lies in ruins? </a:t>
            </a:r>
            <a:r>
              <a:rPr lang="en-US" i="1" baseline="30000" dirty="0"/>
              <a:t>5 </a:t>
            </a:r>
            <a:r>
              <a:rPr lang="en-US" i="1" dirty="0"/>
              <a:t>Now, therefore, thus says the LORD of hosts: Consider your ways. </a:t>
            </a:r>
            <a:r>
              <a:rPr lang="en-US" i="1" baseline="30000" dirty="0"/>
              <a:t>6 </a:t>
            </a:r>
            <a:r>
              <a:rPr lang="en-US" i="1" dirty="0"/>
              <a:t>You have sown much, and harvested little.  You eat, but you never have enough; you drink, but you never have your fill.  You clothe yourselves, but no one is warm.  And he who earns wages does so to put them into a bag with holes.</a:t>
            </a:r>
          </a:p>
          <a:p>
            <a:pPr marL="45720" indent="0">
              <a:buNone/>
            </a:pPr>
            <a:r>
              <a:rPr lang="en-US" i="1" baseline="30000" dirty="0"/>
              <a:t>7 </a:t>
            </a:r>
            <a:r>
              <a:rPr lang="en-US" i="1" dirty="0"/>
              <a:t>“Thus says the LORD of hosts: Consider your ways. </a:t>
            </a:r>
            <a:r>
              <a:rPr lang="en-US" i="1" baseline="30000" dirty="0"/>
              <a:t>8 </a:t>
            </a:r>
            <a:r>
              <a:rPr lang="en-US" i="1" dirty="0"/>
              <a:t>Go up to the hills and bring wood and build the house, that I may take pleasure in it and that I may be glorified, says the LORD. </a:t>
            </a:r>
            <a:r>
              <a:rPr lang="en-US" i="1" baseline="30000" dirty="0"/>
              <a:t>9</a:t>
            </a:r>
            <a:r>
              <a:rPr lang="en-US" i="1" dirty="0"/>
              <a:t> You looked for much, and behold, it came to little.  And when you brought it home, I blew it away.  Why? Declares the LORD of hosts.  Because of my house that lies in ruins, while each of you busies himself with his own house. </a:t>
            </a:r>
            <a:r>
              <a:rPr lang="en-US" i="1" baseline="30000" dirty="0"/>
              <a:t>10 </a:t>
            </a:r>
            <a:r>
              <a:rPr lang="en-US" i="1" dirty="0"/>
              <a:t>Therefore the heavens above you have withheld the dew, and the earth has withheld its produce. </a:t>
            </a:r>
            <a:r>
              <a:rPr lang="en-US" i="1" baseline="30000" dirty="0"/>
              <a:t>11</a:t>
            </a:r>
            <a:r>
              <a:rPr lang="en-US" i="1" dirty="0"/>
              <a:t> And I have called for a drought on the land and the hills, on the grain, the new wine, the oil, on what the ground brings forth, on man and beast, and on all their labors.”</a:t>
            </a:r>
          </a:p>
          <a:p>
            <a:pPr marL="45720" indent="0">
              <a:buNone/>
            </a:pPr>
            <a:r>
              <a:rPr lang="en-US" i="1" baseline="30000" dirty="0"/>
              <a:t>12 </a:t>
            </a:r>
            <a:r>
              <a:rPr lang="en-US" i="1" dirty="0"/>
              <a:t>Then </a:t>
            </a:r>
            <a:r>
              <a:rPr lang="en-US" i="1" dirty="0" err="1"/>
              <a:t>Zerubbabel</a:t>
            </a:r>
            <a:r>
              <a:rPr lang="en-US" i="1" dirty="0"/>
              <a:t> the son of </a:t>
            </a:r>
            <a:r>
              <a:rPr lang="en-US" i="1" dirty="0" err="1"/>
              <a:t>Shealtiel</a:t>
            </a:r>
            <a:r>
              <a:rPr lang="en-US" i="1" dirty="0"/>
              <a:t>, and Joshua the son of </a:t>
            </a:r>
            <a:r>
              <a:rPr lang="en-US" i="1" dirty="0" err="1"/>
              <a:t>Jehozadak</a:t>
            </a:r>
            <a:r>
              <a:rPr lang="en-US" i="1" dirty="0"/>
              <a:t>, the high priest, with all the remnant of the people, obeyed the voice of the LORD their God, and the words of Haggai the prophet, as the LORD their God has sent him.  And the people feared the LORD. </a:t>
            </a:r>
            <a:r>
              <a:rPr lang="en-US" i="1" baseline="30000" dirty="0"/>
              <a:t>13 </a:t>
            </a:r>
            <a:r>
              <a:rPr lang="en-US" i="1" dirty="0"/>
              <a:t>Then Haggai, the messenger of the LORD, spoke to the people with the LORD’s message, “I am with you, declares the LORD.” </a:t>
            </a:r>
            <a:r>
              <a:rPr lang="en-US" i="1" baseline="30000" dirty="0"/>
              <a:t>14 </a:t>
            </a:r>
            <a:r>
              <a:rPr lang="en-US" i="1" dirty="0"/>
              <a:t>And the LORD stirred up the spirit of </a:t>
            </a:r>
            <a:r>
              <a:rPr lang="en-US" i="1" dirty="0" err="1"/>
              <a:t>Zerubbabel</a:t>
            </a:r>
            <a:r>
              <a:rPr lang="en-US" i="1" dirty="0"/>
              <a:t> the son of </a:t>
            </a:r>
            <a:r>
              <a:rPr lang="en-US" i="1" dirty="0" err="1"/>
              <a:t>Shealtiel</a:t>
            </a:r>
            <a:r>
              <a:rPr lang="en-US" i="1" dirty="0"/>
              <a:t>, governor of Judah, and the spirit of Joshua the son of </a:t>
            </a:r>
            <a:r>
              <a:rPr lang="en-US" i="1" dirty="0" err="1"/>
              <a:t>Jehozadak</a:t>
            </a:r>
            <a:r>
              <a:rPr lang="en-US" i="1" dirty="0"/>
              <a:t>, the high priest, and the spirit of all the remnant of the people.  And they came and worked on the house of the LORD of hosts, their God, </a:t>
            </a:r>
            <a:r>
              <a:rPr lang="en-US" i="1" baseline="30000" dirty="0"/>
              <a:t>15 </a:t>
            </a:r>
            <a:r>
              <a:rPr lang="en-US" i="1" dirty="0"/>
              <a:t>on the twenty-fourth day of the month, in the sixth month, in the second year of Darius the king.</a:t>
            </a:r>
          </a:p>
          <a:p>
            <a:pPr marL="45720" indent="0" algn="r">
              <a:buNone/>
            </a:pPr>
            <a:r>
              <a:rPr lang="en-US" i="1" dirty="0"/>
              <a:t>Haggai 1 (ESV)</a:t>
            </a:r>
          </a:p>
        </p:txBody>
      </p:sp>
      <p:sp>
        <p:nvSpPr>
          <p:cNvPr id="16" name="Rectangle 15"/>
          <p:cNvSpPr/>
          <p:nvPr/>
        </p:nvSpPr>
        <p:spPr>
          <a:xfrm>
            <a:off x="0" y="6108700"/>
            <a:ext cx="121920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89074"/>
          <a:stretch/>
        </p:blipFill>
        <p:spPr>
          <a:xfrm>
            <a:off x="503" y="6108700"/>
            <a:ext cx="12191497" cy="749299"/>
          </a:xfrm>
          <a:prstGeom prst="rect">
            <a:avLst/>
          </a:prstGeom>
        </p:spPr>
      </p:pic>
      <p:sp>
        <p:nvSpPr>
          <p:cNvPr id="14" name="Rectangle 13"/>
          <p:cNvSpPr/>
          <p:nvPr/>
        </p:nvSpPr>
        <p:spPr>
          <a:xfrm>
            <a:off x="0" y="0"/>
            <a:ext cx="12192000" cy="301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5928"/>
          <a:stretch/>
        </p:blipFill>
        <p:spPr>
          <a:xfrm>
            <a:off x="503" y="283"/>
            <a:ext cx="12191497" cy="3022318"/>
          </a:xfrm>
          <a:prstGeom prst="rect">
            <a:avLst/>
          </a:prstGeom>
        </p:spPr>
      </p:pic>
      <p:sp>
        <p:nvSpPr>
          <p:cNvPr id="2" name="Title 1"/>
          <p:cNvSpPr>
            <a:spLocks noGrp="1"/>
          </p:cNvSpPr>
          <p:nvPr>
            <p:ph type="title"/>
          </p:nvPr>
        </p:nvSpPr>
        <p:spPr/>
        <p:txBody>
          <a:bodyPr/>
          <a:lstStyle/>
          <a:p>
            <a:r>
              <a:rPr lang="en-US" dirty="0"/>
              <a:t>First message: </a:t>
            </a:r>
            <a:r>
              <a:rPr lang="en-US" dirty="0">
                <a:solidFill>
                  <a:schemeClr val="tx1"/>
                </a:solidFill>
              </a:rPr>
              <a:t>build the lord’s house</a:t>
            </a:r>
          </a:p>
        </p:txBody>
      </p:sp>
      <p:sp>
        <p:nvSpPr>
          <p:cNvPr id="3" name="Rounded Rectangle 2"/>
          <p:cNvSpPr/>
          <p:nvPr/>
        </p:nvSpPr>
        <p:spPr>
          <a:xfrm>
            <a:off x="939800" y="2222500"/>
            <a:ext cx="10223500" cy="393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939800" y="1981200"/>
            <a:ext cx="39243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ounded Rectangle 10"/>
          <p:cNvSpPr/>
          <p:nvPr/>
        </p:nvSpPr>
        <p:spPr>
          <a:xfrm>
            <a:off x="939800" y="1981200"/>
            <a:ext cx="3924300" cy="647700"/>
          </a:xfrm>
          <a:prstGeom prst="roundRect">
            <a:avLst/>
          </a:prstGeom>
          <a:solidFill>
            <a:srgbClr val="A8522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9800" y="1905000"/>
            <a:ext cx="4013200" cy="369332"/>
          </a:xfrm>
          <a:prstGeom prst="rect">
            <a:avLst/>
          </a:prstGeom>
          <a:noFill/>
        </p:spPr>
        <p:txBody>
          <a:bodyPr wrap="square" rtlCol="0">
            <a:spAutoFit/>
          </a:bodyPr>
          <a:lstStyle/>
          <a:p>
            <a:pPr algn="ctr"/>
            <a:r>
              <a:rPr lang="en-US" b="1" dirty="0">
                <a:solidFill>
                  <a:schemeClr val="bg2"/>
                </a:solidFill>
              </a:rPr>
              <a:t>Elul</a:t>
            </a:r>
          </a:p>
        </p:txBody>
      </p:sp>
      <p:sp>
        <p:nvSpPr>
          <p:cNvPr id="4" name="TextBox 3"/>
          <p:cNvSpPr txBox="1"/>
          <p:nvPr/>
        </p:nvSpPr>
        <p:spPr>
          <a:xfrm>
            <a:off x="952500" y="2235200"/>
            <a:ext cx="10210800" cy="369332"/>
          </a:xfrm>
          <a:prstGeom prst="rect">
            <a:avLst/>
          </a:prstGeom>
          <a:noFill/>
        </p:spPr>
        <p:txBody>
          <a:bodyPr wrap="square" rtlCol="0">
            <a:spAutoFit/>
          </a:bodyPr>
          <a:lstStyle/>
          <a:p>
            <a:pPr algn="ctr"/>
            <a:r>
              <a:rPr lang="en-US" b="1" dirty="0"/>
              <a:t>August            |            September            |            October            |            November            |            December</a:t>
            </a:r>
          </a:p>
        </p:txBody>
      </p:sp>
      <p:cxnSp>
        <p:nvCxnSpPr>
          <p:cNvPr id="17" name="Straight Connector 16"/>
          <p:cNvCxnSpPr/>
          <p:nvPr/>
        </p:nvCxnSpPr>
        <p:spPr>
          <a:xfrm>
            <a:off x="0" y="6282703"/>
            <a:ext cx="12192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Content Placeholder 3"/>
          <p:cNvSpPr txBox="1">
            <a:spLocks/>
          </p:cNvSpPr>
          <p:nvPr/>
        </p:nvSpPr>
        <p:spPr>
          <a:xfrm>
            <a:off x="6492706" y="3031502"/>
            <a:ext cx="4745613" cy="3251201"/>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a:t>Darius was king of Persia</a:t>
            </a:r>
          </a:p>
          <a:p>
            <a:r>
              <a:rPr lang="en-US" b="1" dirty="0"/>
              <a:t>The sixth month on the Hebrew calendar was ‘Elul’</a:t>
            </a:r>
          </a:p>
          <a:p>
            <a:r>
              <a:rPr lang="en-US" b="1" dirty="0"/>
              <a:t>The first day of the month would be the festival of the new moon (</a:t>
            </a:r>
            <a:r>
              <a:rPr lang="en-US" b="1" dirty="0" err="1"/>
              <a:t>Num</a:t>
            </a:r>
            <a:r>
              <a:rPr lang="en-US" b="1" dirty="0"/>
              <a:t> 10:10)</a:t>
            </a:r>
          </a:p>
          <a:p>
            <a:r>
              <a:rPr lang="en-US" b="1" dirty="0" err="1"/>
              <a:t>Zerubbabel</a:t>
            </a:r>
            <a:r>
              <a:rPr lang="en-US" b="1" dirty="0"/>
              <a:t> was of the royal lineage of David</a:t>
            </a:r>
          </a:p>
          <a:p>
            <a:r>
              <a:rPr lang="en-US" b="1" dirty="0"/>
              <a:t>Joshua was a direct descendant of Aaron the Levite, the first high priest</a:t>
            </a:r>
          </a:p>
          <a:p>
            <a:endParaRPr lang="en-US" b="1" dirty="0"/>
          </a:p>
        </p:txBody>
      </p:sp>
      <p:sp>
        <p:nvSpPr>
          <p:cNvPr id="19" name="Rounded Rectangle 18"/>
          <p:cNvSpPr/>
          <p:nvPr/>
        </p:nvSpPr>
        <p:spPr>
          <a:xfrm>
            <a:off x="2409826" y="2628900"/>
            <a:ext cx="4572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p:cNvSpPr txBox="1"/>
          <p:nvPr/>
        </p:nvSpPr>
        <p:spPr>
          <a:xfrm>
            <a:off x="2409826" y="2552700"/>
            <a:ext cx="4572000" cy="369332"/>
          </a:xfrm>
          <a:prstGeom prst="rect">
            <a:avLst/>
          </a:prstGeom>
          <a:noFill/>
        </p:spPr>
        <p:txBody>
          <a:bodyPr wrap="square" rtlCol="0">
            <a:spAutoFit/>
          </a:bodyPr>
          <a:lstStyle/>
          <a:p>
            <a:pPr algn="ctr"/>
            <a:r>
              <a:rPr lang="en-US" b="1" dirty="0">
                <a:solidFill>
                  <a:schemeClr val="bg2"/>
                </a:solidFill>
              </a:rPr>
              <a:t>Tishri</a:t>
            </a:r>
          </a:p>
        </p:txBody>
      </p:sp>
      <p:sp>
        <p:nvSpPr>
          <p:cNvPr id="21" name="Rounded Rectangle 20"/>
          <p:cNvSpPr/>
          <p:nvPr/>
        </p:nvSpPr>
        <p:spPr>
          <a:xfrm>
            <a:off x="6972300" y="1981200"/>
            <a:ext cx="4191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nvSpPr>
        <p:spPr>
          <a:xfrm>
            <a:off x="6972300" y="1905000"/>
            <a:ext cx="4191000" cy="369332"/>
          </a:xfrm>
          <a:prstGeom prst="rect">
            <a:avLst/>
          </a:prstGeom>
          <a:noFill/>
        </p:spPr>
        <p:txBody>
          <a:bodyPr wrap="square" rtlCol="0">
            <a:spAutoFit/>
          </a:bodyPr>
          <a:lstStyle/>
          <a:p>
            <a:pPr algn="ctr"/>
            <a:r>
              <a:rPr lang="en-US" b="1" dirty="0" err="1">
                <a:solidFill>
                  <a:schemeClr val="bg2"/>
                </a:solidFill>
              </a:rPr>
              <a:t>Chisleu</a:t>
            </a:r>
            <a:endParaRPr lang="en-US" b="1" dirty="0">
              <a:solidFill>
                <a:schemeClr val="bg2"/>
              </a:solidFill>
            </a:endParaRPr>
          </a:p>
        </p:txBody>
      </p:sp>
    </p:spTree>
    <p:extLst>
      <p:ext uri="{BB962C8B-B14F-4D97-AF65-F5344CB8AC3E}">
        <p14:creationId xmlns:p14="http://schemas.microsoft.com/office/powerpoint/2010/main" val="7166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1.45833E-6 1.11111E-6 L -1.45833E-6 -1.02639 " pathEditMode="relative" rAng="0" ptsTypes="AA">
                                      <p:cBhvr>
                                        <p:cTn id="17" dur="2000" fill="hold"/>
                                        <p:tgtEl>
                                          <p:spTgt spid="13"/>
                                        </p:tgtEl>
                                        <p:attrNameLst>
                                          <p:attrName>ppt_x</p:attrName>
                                          <p:attrName>ppt_y</p:attrName>
                                        </p:attrNameLst>
                                      </p:cBhvr>
                                      <p:rCtr x="0" y="-51319"/>
                                    </p:animMotion>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grpId="1" nodeType="clickEffect">
                                  <p:stCondLst>
                                    <p:cond delay="0"/>
                                  </p:stCondLst>
                                  <p:childTnLst>
                                    <p:animMotion origin="layout" path="M -1.45833E-6 -1.02639 L -1.45833E-6 -1.11528 " pathEditMode="relative" rAng="0" ptsTypes="AA">
                                      <p:cBhvr>
                                        <p:cTn id="21" dur="2000" fill="hold"/>
                                        <p:tgtEl>
                                          <p:spTgt spid="13"/>
                                        </p:tgtEl>
                                        <p:attrNameLst>
                                          <p:attrName>ppt_x</p:attrName>
                                          <p:attrName>ppt_y</p:attrName>
                                        </p:attrNameLst>
                                      </p:cBhvr>
                                      <p:rCtr x="0" y="-4444"/>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grpId="2" nodeType="clickEffect">
                                  <p:stCondLst>
                                    <p:cond delay="0"/>
                                  </p:stCondLst>
                                  <p:childTnLst>
                                    <p:animMotion origin="layout" path="M -1.45833E-6 -1.11528 L -1.45833E-6 -1.98333 " pathEditMode="relative" rAng="0" ptsTypes="AA">
                                      <p:cBhvr>
                                        <p:cTn id="25" dur="2000" fill="hold"/>
                                        <p:tgtEl>
                                          <p:spTgt spid="13"/>
                                        </p:tgtEl>
                                        <p:attrNameLst>
                                          <p:attrName>ppt_x</p:attrName>
                                          <p:attrName>ppt_y</p:attrName>
                                        </p:attrNameLst>
                                      </p:cBhvr>
                                      <p:rCtr x="0" y="-4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3" grpId="3"/>
      <p:bldP spid="11"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a:xfrm>
            <a:off x="1296968" y="3012257"/>
            <a:ext cx="4745613" cy="947002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3200" b="1" i="1" dirty="0"/>
              <a:t>2</a:t>
            </a:r>
            <a:r>
              <a:rPr lang="en-US" i="1" dirty="0"/>
              <a:t> </a:t>
            </a:r>
            <a:r>
              <a:rPr lang="en-US" i="1" baseline="30000" dirty="0"/>
              <a:t>1</a:t>
            </a:r>
            <a:r>
              <a:rPr lang="en-US" i="1" dirty="0"/>
              <a:t> In the seventh month, on the twenty-first day of the month, the word of the LORD came by the hand of Haggai the prophet, </a:t>
            </a:r>
            <a:r>
              <a:rPr lang="en-US" i="1" baseline="30000" dirty="0"/>
              <a:t>2</a:t>
            </a:r>
            <a:r>
              <a:rPr lang="en-US" i="1" dirty="0"/>
              <a:t> “Speak now to </a:t>
            </a:r>
            <a:r>
              <a:rPr lang="en-US" i="1" dirty="0" err="1"/>
              <a:t>Zerubbabel</a:t>
            </a:r>
            <a:r>
              <a:rPr lang="en-US" i="1" dirty="0"/>
              <a:t> the son of </a:t>
            </a:r>
            <a:r>
              <a:rPr lang="en-US" i="1" dirty="0" err="1"/>
              <a:t>Shealtiel</a:t>
            </a:r>
            <a:r>
              <a:rPr lang="en-US" i="1" dirty="0"/>
              <a:t>, governor of Judah, and to Joshua the son of </a:t>
            </a:r>
            <a:r>
              <a:rPr lang="en-US" i="1" dirty="0" err="1"/>
              <a:t>Jehozadak</a:t>
            </a:r>
            <a:r>
              <a:rPr lang="en-US" i="1" dirty="0"/>
              <a:t>, the high priest, and to all the remnant of the people, and say, </a:t>
            </a:r>
            <a:r>
              <a:rPr lang="en-US" i="1" baseline="30000" dirty="0"/>
              <a:t>3 </a:t>
            </a:r>
            <a:r>
              <a:rPr lang="en-US" i="1" dirty="0"/>
              <a:t>‘Who is left among you who saw this house in its former glory?  How do you see it now?  Is it not as nothing in your eyes? </a:t>
            </a:r>
            <a:r>
              <a:rPr lang="en-US" i="1" baseline="30000" dirty="0"/>
              <a:t>4 </a:t>
            </a:r>
            <a:r>
              <a:rPr lang="en-US" i="1" dirty="0"/>
              <a:t>Yet now be strong, O </a:t>
            </a:r>
            <a:r>
              <a:rPr lang="en-US" i="1" dirty="0" err="1"/>
              <a:t>Zerubbabel</a:t>
            </a:r>
            <a:r>
              <a:rPr lang="en-US" i="1" dirty="0"/>
              <a:t>, declares the LORD.  Be strong, O Joshua, son of </a:t>
            </a:r>
            <a:r>
              <a:rPr lang="en-US" i="1" dirty="0" err="1"/>
              <a:t>Jehozadak</a:t>
            </a:r>
            <a:r>
              <a:rPr lang="en-US" i="1" dirty="0"/>
              <a:t>, the high priest.  Be strong, all you people of the land, declares the LORD.  Work, for I am with you, declares the LORD of hosts, </a:t>
            </a:r>
            <a:r>
              <a:rPr lang="en-US" i="1" baseline="30000" dirty="0"/>
              <a:t>5 </a:t>
            </a:r>
            <a:r>
              <a:rPr lang="en-US" i="1" dirty="0"/>
              <a:t>according to the covenant that I made with you when you came out of Egypt.  My Spirit remains in your midst.  Fear not. </a:t>
            </a:r>
            <a:r>
              <a:rPr lang="en-US" i="1" baseline="30000" dirty="0"/>
              <a:t>6 </a:t>
            </a:r>
            <a:r>
              <a:rPr lang="en-US" i="1" dirty="0"/>
              <a:t>For thus says the LORD of hosts: Yet once more, in a little while, I will shake the heavens and the earth and the sea and the dry land. </a:t>
            </a:r>
            <a:r>
              <a:rPr lang="en-US" i="1" baseline="30000" dirty="0"/>
              <a:t>7</a:t>
            </a:r>
            <a:r>
              <a:rPr lang="en-US" i="1" dirty="0"/>
              <a:t> And I will shake all nations, so that the treasures of all nations shall come in, and I will fill this house with glory, says the LORD of hosts. </a:t>
            </a:r>
            <a:r>
              <a:rPr lang="en-US" i="1" baseline="30000" dirty="0"/>
              <a:t>8</a:t>
            </a:r>
            <a:r>
              <a:rPr lang="en-US" i="1" dirty="0"/>
              <a:t> The silver is mine, and the gold is mine, declares the LORD of hosts. </a:t>
            </a:r>
            <a:r>
              <a:rPr lang="en-US" i="1" baseline="30000" dirty="0"/>
              <a:t>9</a:t>
            </a:r>
            <a:r>
              <a:rPr lang="en-US" i="1" dirty="0"/>
              <a:t> The latter glory of this house shall be greater than the former, says the LORD of hosts.  And in this place I will give peace, declares the LORD of hosts.’”</a:t>
            </a:r>
          </a:p>
          <a:p>
            <a:pPr marL="45720" indent="0" algn="r">
              <a:buNone/>
            </a:pPr>
            <a:r>
              <a:rPr lang="en-US" i="1" dirty="0"/>
              <a:t>Haggai 2:1-9 (ESV)</a:t>
            </a:r>
          </a:p>
        </p:txBody>
      </p:sp>
      <p:sp>
        <p:nvSpPr>
          <p:cNvPr id="16" name="Rectangle 15"/>
          <p:cNvSpPr/>
          <p:nvPr/>
        </p:nvSpPr>
        <p:spPr>
          <a:xfrm>
            <a:off x="0" y="6108700"/>
            <a:ext cx="121920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89074"/>
          <a:stretch/>
        </p:blipFill>
        <p:spPr>
          <a:xfrm>
            <a:off x="503" y="6108700"/>
            <a:ext cx="12191497" cy="749299"/>
          </a:xfrm>
          <a:prstGeom prst="rect">
            <a:avLst/>
          </a:prstGeom>
        </p:spPr>
      </p:pic>
      <p:sp>
        <p:nvSpPr>
          <p:cNvPr id="14" name="Rectangle 13"/>
          <p:cNvSpPr/>
          <p:nvPr/>
        </p:nvSpPr>
        <p:spPr>
          <a:xfrm>
            <a:off x="0" y="0"/>
            <a:ext cx="12192000" cy="301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5928"/>
          <a:stretch/>
        </p:blipFill>
        <p:spPr>
          <a:xfrm>
            <a:off x="503" y="283"/>
            <a:ext cx="12191497" cy="3022318"/>
          </a:xfrm>
          <a:prstGeom prst="rect">
            <a:avLst/>
          </a:prstGeom>
        </p:spPr>
      </p:pic>
      <p:sp>
        <p:nvSpPr>
          <p:cNvPr id="2" name="Title 1"/>
          <p:cNvSpPr>
            <a:spLocks noGrp="1"/>
          </p:cNvSpPr>
          <p:nvPr>
            <p:ph type="title"/>
          </p:nvPr>
        </p:nvSpPr>
        <p:spPr/>
        <p:txBody>
          <a:bodyPr/>
          <a:lstStyle/>
          <a:p>
            <a:r>
              <a:rPr lang="en-US" dirty="0"/>
              <a:t>Second message: </a:t>
            </a:r>
            <a:r>
              <a:rPr lang="en-US" dirty="0">
                <a:solidFill>
                  <a:schemeClr val="tx1"/>
                </a:solidFill>
              </a:rPr>
              <a:t>the latter house will be</a:t>
            </a:r>
          </a:p>
        </p:txBody>
      </p:sp>
      <p:sp>
        <p:nvSpPr>
          <p:cNvPr id="3" name="Rounded Rectangle 2"/>
          <p:cNvSpPr/>
          <p:nvPr/>
        </p:nvSpPr>
        <p:spPr>
          <a:xfrm>
            <a:off x="939800" y="2222500"/>
            <a:ext cx="10223500" cy="393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939800" y="1981200"/>
            <a:ext cx="39243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ed Rectangle 6"/>
          <p:cNvSpPr/>
          <p:nvPr/>
        </p:nvSpPr>
        <p:spPr>
          <a:xfrm>
            <a:off x="2409826" y="2628900"/>
            <a:ext cx="4572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ounded Rectangle 8"/>
          <p:cNvSpPr/>
          <p:nvPr/>
        </p:nvSpPr>
        <p:spPr>
          <a:xfrm>
            <a:off x="6972300" y="1981200"/>
            <a:ext cx="4191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6972300" y="1905000"/>
            <a:ext cx="4191000" cy="369332"/>
          </a:xfrm>
          <a:prstGeom prst="rect">
            <a:avLst/>
          </a:prstGeom>
          <a:noFill/>
        </p:spPr>
        <p:txBody>
          <a:bodyPr wrap="square" rtlCol="0">
            <a:spAutoFit/>
          </a:bodyPr>
          <a:lstStyle/>
          <a:p>
            <a:pPr algn="ctr"/>
            <a:r>
              <a:rPr lang="en-US" b="1" dirty="0" err="1">
                <a:solidFill>
                  <a:schemeClr val="bg2"/>
                </a:solidFill>
              </a:rPr>
              <a:t>Chisleu</a:t>
            </a:r>
            <a:endParaRPr lang="en-US" b="1" dirty="0">
              <a:solidFill>
                <a:schemeClr val="bg2"/>
              </a:solidFill>
            </a:endParaRPr>
          </a:p>
        </p:txBody>
      </p:sp>
      <p:sp>
        <p:nvSpPr>
          <p:cNvPr id="11" name="Rounded Rectangle 10"/>
          <p:cNvSpPr/>
          <p:nvPr/>
        </p:nvSpPr>
        <p:spPr>
          <a:xfrm>
            <a:off x="939800" y="1981200"/>
            <a:ext cx="3924300" cy="647700"/>
          </a:xfrm>
          <a:prstGeom prst="roundRect">
            <a:avLst/>
          </a:prstGeom>
          <a:solidFill>
            <a:srgbClr val="A8522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9800" y="1905000"/>
            <a:ext cx="4013200" cy="369332"/>
          </a:xfrm>
          <a:prstGeom prst="rect">
            <a:avLst/>
          </a:prstGeom>
          <a:noFill/>
        </p:spPr>
        <p:txBody>
          <a:bodyPr wrap="square" rtlCol="0">
            <a:spAutoFit/>
          </a:bodyPr>
          <a:lstStyle/>
          <a:p>
            <a:pPr algn="ctr"/>
            <a:r>
              <a:rPr lang="en-US" b="1" dirty="0">
                <a:solidFill>
                  <a:schemeClr val="bg2"/>
                </a:solidFill>
              </a:rPr>
              <a:t>Elul</a:t>
            </a:r>
          </a:p>
        </p:txBody>
      </p:sp>
      <p:sp>
        <p:nvSpPr>
          <p:cNvPr id="4" name="TextBox 3"/>
          <p:cNvSpPr txBox="1"/>
          <p:nvPr/>
        </p:nvSpPr>
        <p:spPr>
          <a:xfrm>
            <a:off x="952500" y="2235200"/>
            <a:ext cx="10210800" cy="369332"/>
          </a:xfrm>
          <a:prstGeom prst="rect">
            <a:avLst/>
          </a:prstGeom>
          <a:noFill/>
        </p:spPr>
        <p:txBody>
          <a:bodyPr wrap="square" rtlCol="0">
            <a:spAutoFit/>
          </a:bodyPr>
          <a:lstStyle/>
          <a:p>
            <a:pPr algn="ctr"/>
            <a:r>
              <a:rPr lang="en-US" b="1" dirty="0"/>
              <a:t>August            |            September            |            October            |            November            |            December</a:t>
            </a:r>
          </a:p>
        </p:txBody>
      </p:sp>
      <p:cxnSp>
        <p:nvCxnSpPr>
          <p:cNvPr id="17" name="Straight Connector 16"/>
          <p:cNvCxnSpPr/>
          <p:nvPr/>
        </p:nvCxnSpPr>
        <p:spPr>
          <a:xfrm>
            <a:off x="0" y="6282703"/>
            <a:ext cx="12192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Content Placeholder 3"/>
          <p:cNvSpPr txBox="1">
            <a:spLocks/>
          </p:cNvSpPr>
          <p:nvPr/>
        </p:nvSpPr>
        <p:spPr>
          <a:xfrm>
            <a:off x="6492706" y="3031502"/>
            <a:ext cx="4745613" cy="3251201"/>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a:t>The seventh month on the Hebrew calendar was Tishri</a:t>
            </a:r>
          </a:p>
          <a:p>
            <a:r>
              <a:rPr lang="en-US" b="1" dirty="0"/>
              <a:t>The twenty-first day of Tishri would be the last day of the Feast of Tabernacles (Lev 23:34-43)</a:t>
            </a:r>
          </a:p>
          <a:p>
            <a:r>
              <a:rPr lang="en-US" b="1" dirty="0"/>
              <a:t>God’s covenant:</a:t>
            </a:r>
          </a:p>
          <a:p>
            <a:pPr lvl="1"/>
            <a:r>
              <a:rPr lang="en-US" b="1" dirty="0"/>
              <a:t>Special people (</a:t>
            </a:r>
            <a:r>
              <a:rPr lang="en-US" b="1" dirty="0" err="1"/>
              <a:t>Exo</a:t>
            </a:r>
            <a:r>
              <a:rPr lang="en-US" b="1" dirty="0"/>
              <a:t> 19:5-6)</a:t>
            </a:r>
          </a:p>
          <a:p>
            <a:pPr lvl="1"/>
            <a:r>
              <a:rPr lang="en-US" b="1" dirty="0"/>
              <a:t>Dedicated with blood (</a:t>
            </a:r>
            <a:r>
              <a:rPr lang="en-US" b="1" dirty="0" err="1"/>
              <a:t>Exo</a:t>
            </a:r>
            <a:r>
              <a:rPr lang="en-US" b="1" dirty="0"/>
              <a:t> 24:8)</a:t>
            </a:r>
          </a:p>
          <a:p>
            <a:pPr lvl="1"/>
            <a:r>
              <a:rPr lang="en-US" b="1" dirty="0"/>
              <a:t>Dwell among them (</a:t>
            </a:r>
            <a:r>
              <a:rPr lang="en-US" b="1" dirty="0" err="1"/>
              <a:t>Exo</a:t>
            </a:r>
            <a:r>
              <a:rPr lang="en-US" b="1" dirty="0"/>
              <a:t> 29:45)</a:t>
            </a:r>
          </a:p>
          <a:p>
            <a:endParaRPr lang="en-US" b="1" dirty="0"/>
          </a:p>
        </p:txBody>
      </p:sp>
      <p:sp>
        <p:nvSpPr>
          <p:cNvPr id="19" name="Title 1"/>
          <p:cNvSpPr txBox="1">
            <a:spLocks/>
          </p:cNvSpPr>
          <p:nvPr/>
        </p:nvSpPr>
        <p:spPr>
          <a:xfrm>
            <a:off x="4826000" y="1333500"/>
            <a:ext cx="3733800" cy="5715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solidFill>
                  <a:schemeClr val="tx1"/>
                </a:solidFill>
              </a:rPr>
              <a:t>more glorious</a:t>
            </a:r>
          </a:p>
        </p:txBody>
      </p:sp>
      <p:sp>
        <p:nvSpPr>
          <p:cNvPr id="8" name="TextBox 7"/>
          <p:cNvSpPr txBox="1"/>
          <p:nvPr/>
        </p:nvSpPr>
        <p:spPr>
          <a:xfrm>
            <a:off x="2409826" y="2552700"/>
            <a:ext cx="4572000" cy="369332"/>
          </a:xfrm>
          <a:prstGeom prst="rect">
            <a:avLst/>
          </a:prstGeom>
          <a:noFill/>
        </p:spPr>
        <p:txBody>
          <a:bodyPr wrap="square" rtlCol="0">
            <a:spAutoFit/>
          </a:bodyPr>
          <a:lstStyle/>
          <a:p>
            <a:pPr algn="ctr"/>
            <a:r>
              <a:rPr lang="en-US" b="1" dirty="0">
                <a:solidFill>
                  <a:schemeClr val="bg2"/>
                </a:solidFill>
              </a:rPr>
              <a:t>Tishri</a:t>
            </a:r>
          </a:p>
        </p:txBody>
      </p:sp>
    </p:spTree>
    <p:extLst>
      <p:ext uri="{BB962C8B-B14F-4D97-AF65-F5344CB8AC3E}">
        <p14:creationId xmlns:p14="http://schemas.microsoft.com/office/powerpoint/2010/main" val="11654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8.33333E-7 0.0037 L 0.14766 0.03218 " pathEditMode="relative" rAng="0" ptsTypes="AA">
                                      <p:cBhvr>
                                        <p:cTn id="6" dur="2000" fill="hold"/>
                                        <p:tgtEl>
                                          <p:spTgt spid="11"/>
                                        </p:tgtEl>
                                        <p:attrNameLst>
                                          <p:attrName>ppt_x</p:attrName>
                                          <p:attrName>ppt_y</p:attrName>
                                        </p:attrNameLst>
                                      </p:cBhvr>
                                      <p:rCtr x="7383" y="1412"/>
                                    </p:animMotion>
                                  </p:childTnLst>
                                </p:cTn>
                              </p:par>
                              <p:par>
                                <p:cTn id="7" presetID="6" presetClass="emph" presetSubtype="0" fill="hold" grpId="1" nodeType="withEffect">
                                  <p:stCondLst>
                                    <p:cond delay="0"/>
                                  </p:stCondLst>
                                  <p:childTnLst>
                                    <p:animScale>
                                      <p:cBhvr>
                                        <p:cTn id="8" dur="2000" fill="hold"/>
                                        <p:tgtEl>
                                          <p:spTgt spid="11"/>
                                        </p:tgtEl>
                                      </p:cBhvr>
                                      <p:by x="117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3"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4" nodeType="clickEffect">
                                  <p:stCondLst>
                                    <p:cond delay="0"/>
                                  </p:stCondLst>
                                  <p:childTnLst>
                                    <p:animMotion origin="layout" path="M -1.45833E-6 3.7037E-7 L -1.45833E-6 -0.59213 " pathEditMode="relative" rAng="0" ptsTypes="AA">
                                      <p:cBhvr>
                                        <p:cTn id="19" dur="2000" fill="hold"/>
                                        <p:tgtEl>
                                          <p:spTgt spid="13"/>
                                        </p:tgtEl>
                                        <p:attrNameLst>
                                          <p:attrName>ppt_x</p:attrName>
                                          <p:attrName>ppt_y</p:attrName>
                                        </p:attrNameLst>
                                      </p:cBhvr>
                                      <p:rCtr x="0" y="-29606"/>
                                    </p:animMotion>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grpId="5" nodeType="clickEffect">
                                  <p:stCondLst>
                                    <p:cond delay="0"/>
                                  </p:stCondLst>
                                  <p:childTnLst>
                                    <p:animMotion origin="layout" path="M -1.45833E-6 -0.59213 L -1.45833E-6 -0.90741 " pathEditMode="relative" rAng="0" ptsTypes="AA">
                                      <p:cBhvr>
                                        <p:cTn id="23" dur="2000" fill="hold"/>
                                        <p:tgtEl>
                                          <p:spTgt spid="13"/>
                                        </p:tgtEl>
                                        <p:attrNameLst>
                                          <p:attrName>ppt_x</p:attrName>
                                          <p:attrName>ppt_y</p:attrName>
                                        </p:attrNameLst>
                                      </p:cBhvr>
                                      <p:rCtr x="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3"/>
      <p:bldP spid="13" grpId="4"/>
      <p:bldP spid="13" grpId="5"/>
      <p:bldP spid="11" grpId="0" animBg="1"/>
      <p:bldP spid="11" grpId="1"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a:xfrm>
            <a:off x="1296968" y="3012256"/>
            <a:ext cx="4745613" cy="1101806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baseline="30000" dirty="0"/>
              <a:t>10</a:t>
            </a:r>
            <a:r>
              <a:rPr lang="en-US" i="1" dirty="0"/>
              <a:t> On the twenty-fourth day of the ninth month, in the second year of Darius, the word of the LORD came by Haggai the prophet, </a:t>
            </a:r>
            <a:r>
              <a:rPr lang="en-US" i="1" baseline="30000" dirty="0"/>
              <a:t>11 </a:t>
            </a:r>
            <a:r>
              <a:rPr lang="en-US" i="1" dirty="0"/>
              <a:t>“Thus says the LORD of hosts: Ask the priests about the law: </a:t>
            </a:r>
            <a:r>
              <a:rPr lang="en-US" i="1" baseline="30000" dirty="0"/>
              <a:t>12 </a:t>
            </a:r>
            <a:r>
              <a:rPr lang="en-US" i="1" dirty="0"/>
              <a:t>‘If someone carries holy meat in the fold of his garment and touches with his fold bread or stew or wine or oil or any kind of good, does it become holy?’” The priests answered and said, “No.” </a:t>
            </a:r>
            <a:r>
              <a:rPr lang="en-US" i="1" baseline="30000" dirty="0"/>
              <a:t>13 </a:t>
            </a:r>
            <a:r>
              <a:rPr lang="en-US" i="1" dirty="0"/>
              <a:t>Then Haggai said, “If someone who is unclean by contact with a dead body touches any of these, does it become unclean?”  The priests answered and said, “It does become unclean.” </a:t>
            </a:r>
            <a:r>
              <a:rPr lang="en-US" i="1" baseline="30000" dirty="0"/>
              <a:t>14 </a:t>
            </a:r>
            <a:r>
              <a:rPr lang="en-US" i="1" dirty="0"/>
              <a:t>Then Haggai answered and said, “So is it with this people, and with this nation before me, declares the LORD, and so with every work of their hands.  And what they offer there is unclean. </a:t>
            </a:r>
            <a:r>
              <a:rPr lang="en-US" i="1" baseline="30000" dirty="0"/>
              <a:t>15 </a:t>
            </a:r>
            <a:r>
              <a:rPr lang="en-US" i="1" dirty="0"/>
              <a:t>Now then, consider from this day onward.  Before stone was placed upon stone in the temple of the LORD, </a:t>
            </a:r>
            <a:r>
              <a:rPr lang="en-US" i="1" baseline="30000" dirty="0"/>
              <a:t>16 </a:t>
            </a:r>
            <a:r>
              <a:rPr lang="en-US" i="1" dirty="0"/>
              <a:t>how did you fare?  When one came to a heap of twenty measures, there were but ten.  When one came to the wine vat to draw fifty measures, there were but twenty. </a:t>
            </a:r>
            <a:r>
              <a:rPr lang="en-US" i="1" baseline="30000" dirty="0"/>
              <a:t>17</a:t>
            </a:r>
            <a:r>
              <a:rPr lang="en-US" i="1" dirty="0"/>
              <a:t> I struck you and all the products of your toil with blight and with mildew and with hail, yet you did not turn to me, declares the LORD. </a:t>
            </a:r>
            <a:r>
              <a:rPr lang="en-US" i="1" baseline="30000" dirty="0"/>
              <a:t>18</a:t>
            </a:r>
            <a:r>
              <a:rPr lang="en-US" i="1" dirty="0"/>
              <a:t> Consider from this day onward, from the twenty-fourth day of the ninth month.  Since the day that the foundation of the LORD’s temple was laid, consider: </a:t>
            </a:r>
            <a:r>
              <a:rPr lang="en-US" i="1" baseline="30000" dirty="0"/>
              <a:t>19</a:t>
            </a:r>
            <a:r>
              <a:rPr lang="en-US" i="1" dirty="0"/>
              <a:t> Is the seed yet in the barn?  Indeed, the vine, the fig tree, the pomegranate, and the olive tree have yielded nothing.  But from this day on I will bless you.”</a:t>
            </a:r>
          </a:p>
          <a:p>
            <a:pPr marL="45720" indent="0" algn="r">
              <a:buNone/>
            </a:pPr>
            <a:r>
              <a:rPr lang="en-US" i="1" dirty="0"/>
              <a:t>Haggai 2:10-19 (ESV)</a:t>
            </a:r>
          </a:p>
        </p:txBody>
      </p:sp>
      <p:sp>
        <p:nvSpPr>
          <p:cNvPr id="16" name="Rectangle 15"/>
          <p:cNvSpPr/>
          <p:nvPr/>
        </p:nvSpPr>
        <p:spPr>
          <a:xfrm>
            <a:off x="0" y="6108700"/>
            <a:ext cx="121920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89074"/>
          <a:stretch/>
        </p:blipFill>
        <p:spPr>
          <a:xfrm>
            <a:off x="503" y="6108700"/>
            <a:ext cx="12191497" cy="749299"/>
          </a:xfrm>
          <a:prstGeom prst="rect">
            <a:avLst/>
          </a:prstGeom>
        </p:spPr>
      </p:pic>
      <p:sp>
        <p:nvSpPr>
          <p:cNvPr id="14" name="Rectangle 13"/>
          <p:cNvSpPr/>
          <p:nvPr/>
        </p:nvSpPr>
        <p:spPr>
          <a:xfrm>
            <a:off x="0" y="0"/>
            <a:ext cx="12192000" cy="301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5928"/>
          <a:stretch/>
        </p:blipFill>
        <p:spPr>
          <a:xfrm>
            <a:off x="503" y="283"/>
            <a:ext cx="12191497" cy="3022318"/>
          </a:xfrm>
          <a:prstGeom prst="rect">
            <a:avLst/>
          </a:prstGeom>
        </p:spPr>
      </p:pic>
      <p:sp>
        <p:nvSpPr>
          <p:cNvPr id="2" name="Title 1"/>
          <p:cNvSpPr>
            <a:spLocks noGrp="1"/>
          </p:cNvSpPr>
          <p:nvPr>
            <p:ph type="title"/>
          </p:nvPr>
        </p:nvSpPr>
        <p:spPr/>
        <p:txBody>
          <a:bodyPr/>
          <a:lstStyle/>
          <a:p>
            <a:r>
              <a:rPr lang="en-US" dirty="0"/>
              <a:t>Third message: </a:t>
            </a:r>
            <a:r>
              <a:rPr lang="en-US" dirty="0">
                <a:solidFill>
                  <a:schemeClr val="tx1"/>
                </a:solidFill>
              </a:rPr>
              <a:t>from this day on, god will</a:t>
            </a:r>
          </a:p>
        </p:txBody>
      </p:sp>
      <p:sp>
        <p:nvSpPr>
          <p:cNvPr id="3" name="Rounded Rectangle 2"/>
          <p:cNvSpPr/>
          <p:nvPr/>
        </p:nvSpPr>
        <p:spPr>
          <a:xfrm>
            <a:off x="939800" y="2222500"/>
            <a:ext cx="10223500" cy="393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939800" y="1981200"/>
            <a:ext cx="39243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ed Rectangle 6"/>
          <p:cNvSpPr/>
          <p:nvPr/>
        </p:nvSpPr>
        <p:spPr>
          <a:xfrm>
            <a:off x="2409826" y="2628900"/>
            <a:ext cx="4572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ounded Rectangle 8"/>
          <p:cNvSpPr/>
          <p:nvPr/>
        </p:nvSpPr>
        <p:spPr>
          <a:xfrm>
            <a:off x="6972300" y="1981200"/>
            <a:ext cx="4191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ounded Rectangle 10"/>
          <p:cNvSpPr/>
          <p:nvPr/>
        </p:nvSpPr>
        <p:spPr>
          <a:xfrm>
            <a:off x="2409825" y="2203899"/>
            <a:ext cx="4581525" cy="647700"/>
          </a:xfrm>
          <a:prstGeom prst="roundRect">
            <a:avLst/>
          </a:prstGeom>
          <a:solidFill>
            <a:srgbClr val="A8522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9800" y="1905000"/>
            <a:ext cx="4013200" cy="369332"/>
          </a:xfrm>
          <a:prstGeom prst="rect">
            <a:avLst/>
          </a:prstGeom>
          <a:noFill/>
        </p:spPr>
        <p:txBody>
          <a:bodyPr wrap="square" rtlCol="0">
            <a:spAutoFit/>
          </a:bodyPr>
          <a:lstStyle/>
          <a:p>
            <a:pPr algn="ctr"/>
            <a:r>
              <a:rPr lang="en-US" b="1" dirty="0">
                <a:solidFill>
                  <a:schemeClr val="bg2"/>
                </a:solidFill>
              </a:rPr>
              <a:t>Elul</a:t>
            </a:r>
          </a:p>
        </p:txBody>
      </p:sp>
      <p:sp>
        <p:nvSpPr>
          <p:cNvPr id="4" name="TextBox 3"/>
          <p:cNvSpPr txBox="1"/>
          <p:nvPr/>
        </p:nvSpPr>
        <p:spPr>
          <a:xfrm>
            <a:off x="952500" y="2235200"/>
            <a:ext cx="10210800" cy="369332"/>
          </a:xfrm>
          <a:prstGeom prst="rect">
            <a:avLst/>
          </a:prstGeom>
          <a:noFill/>
        </p:spPr>
        <p:txBody>
          <a:bodyPr wrap="square" rtlCol="0">
            <a:spAutoFit/>
          </a:bodyPr>
          <a:lstStyle/>
          <a:p>
            <a:pPr algn="ctr"/>
            <a:r>
              <a:rPr lang="en-US" b="1" dirty="0"/>
              <a:t>August            |            September            |            October            |            November            |            December</a:t>
            </a:r>
          </a:p>
        </p:txBody>
      </p:sp>
      <p:cxnSp>
        <p:nvCxnSpPr>
          <p:cNvPr id="17" name="Straight Connector 16"/>
          <p:cNvCxnSpPr/>
          <p:nvPr/>
        </p:nvCxnSpPr>
        <p:spPr>
          <a:xfrm>
            <a:off x="0" y="6282703"/>
            <a:ext cx="12192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Content Placeholder 3"/>
          <p:cNvSpPr txBox="1">
            <a:spLocks/>
          </p:cNvSpPr>
          <p:nvPr/>
        </p:nvSpPr>
        <p:spPr>
          <a:xfrm>
            <a:off x="6492706" y="3031502"/>
            <a:ext cx="4745613" cy="325120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a:t>The ninth month on the Hebrew calendar is </a:t>
            </a:r>
            <a:r>
              <a:rPr lang="en-US" b="1" dirty="0" err="1"/>
              <a:t>Chisleu</a:t>
            </a:r>
            <a:endParaRPr lang="en-US" b="1" dirty="0"/>
          </a:p>
          <a:p>
            <a:r>
              <a:rPr lang="en-US" b="1" dirty="0"/>
              <a:t>It had been three months since the remnant resumed building</a:t>
            </a:r>
          </a:p>
          <a:p>
            <a:r>
              <a:rPr lang="en-US" b="1" dirty="0"/>
              <a:t>The second message had discouraged some, therefore the LORD reassured them of his pleasure in their work on the temple</a:t>
            </a:r>
          </a:p>
          <a:p>
            <a:endParaRPr lang="en-US" b="1" dirty="0"/>
          </a:p>
        </p:txBody>
      </p:sp>
      <p:sp>
        <p:nvSpPr>
          <p:cNvPr id="19" name="Title 1"/>
          <p:cNvSpPr txBox="1">
            <a:spLocks/>
          </p:cNvSpPr>
          <p:nvPr/>
        </p:nvSpPr>
        <p:spPr>
          <a:xfrm>
            <a:off x="4587875" y="1333500"/>
            <a:ext cx="3733800" cy="5715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solidFill>
                  <a:schemeClr val="tx1"/>
                </a:solidFill>
              </a:rPr>
              <a:t>Bless you</a:t>
            </a:r>
          </a:p>
        </p:txBody>
      </p:sp>
      <p:sp>
        <p:nvSpPr>
          <p:cNvPr id="8" name="TextBox 7"/>
          <p:cNvSpPr txBox="1"/>
          <p:nvPr/>
        </p:nvSpPr>
        <p:spPr>
          <a:xfrm>
            <a:off x="2409826" y="2552700"/>
            <a:ext cx="4572000" cy="369332"/>
          </a:xfrm>
          <a:prstGeom prst="rect">
            <a:avLst/>
          </a:prstGeom>
          <a:noFill/>
        </p:spPr>
        <p:txBody>
          <a:bodyPr wrap="square" rtlCol="0">
            <a:spAutoFit/>
          </a:bodyPr>
          <a:lstStyle/>
          <a:p>
            <a:pPr algn="ctr"/>
            <a:r>
              <a:rPr lang="en-US" b="1" dirty="0">
                <a:solidFill>
                  <a:schemeClr val="bg2"/>
                </a:solidFill>
              </a:rPr>
              <a:t>Tishri</a:t>
            </a:r>
          </a:p>
        </p:txBody>
      </p:sp>
      <p:sp>
        <p:nvSpPr>
          <p:cNvPr id="10" name="TextBox 9"/>
          <p:cNvSpPr txBox="1"/>
          <p:nvPr/>
        </p:nvSpPr>
        <p:spPr>
          <a:xfrm>
            <a:off x="6972300" y="1905000"/>
            <a:ext cx="4191000" cy="369332"/>
          </a:xfrm>
          <a:prstGeom prst="rect">
            <a:avLst/>
          </a:prstGeom>
          <a:noFill/>
        </p:spPr>
        <p:txBody>
          <a:bodyPr wrap="square" rtlCol="0">
            <a:spAutoFit/>
          </a:bodyPr>
          <a:lstStyle/>
          <a:p>
            <a:pPr algn="ctr"/>
            <a:r>
              <a:rPr lang="en-US" b="1" dirty="0" err="1">
                <a:solidFill>
                  <a:schemeClr val="bg2"/>
                </a:solidFill>
              </a:rPr>
              <a:t>Chisleu</a:t>
            </a:r>
            <a:endParaRPr lang="en-US" b="1" dirty="0">
              <a:solidFill>
                <a:schemeClr val="bg2"/>
              </a:solidFill>
            </a:endParaRPr>
          </a:p>
        </p:txBody>
      </p:sp>
    </p:spTree>
    <p:extLst>
      <p:ext uri="{BB962C8B-B14F-4D97-AF65-F5344CB8AC3E}">
        <p14:creationId xmlns:p14="http://schemas.microsoft.com/office/powerpoint/2010/main" val="371296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E-6 -4.44444E-6 L 0.3582 -0.03195 " pathEditMode="relative" rAng="0" ptsTypes="AA">
                                      <p:cBhvr>
                                        <p:cTn id="6" dur="2000" fill="hold"/>
                                        <p:tgtEl>
                                          <p:spTgt spid="11"/>
                                        </p:tgtEl>
                                        <p:attrNameLst>
                                          <p:attrName>ppt_x</p:attrName>
                                          <p:attrName>ppt_y</p:attrName>
                                        </p:attrNameLst>
                                      </p:cBhvr>
                                      <p:rCtr x="17969" y="-1644"/>
                                    </p:animMotion>
                                  </p:childTnLst>
                                </p:cTn>
                              </p:par>
                              <p:par>
                                <p:cTn id="7" presetID="6" presetClass="emph" presetSubtype="0" fill="hold" grpId="1" nodeType="withEffect">
                                  <p:stCondLst>
                                    <p:cond delay="0"/>
                                  </p:stCondLst>
                                  <p:childTnLst>
                                    <p:animScale>
                                      <p:cBhvr>
                                        <p:cTn id="8" dur="2000" fill="hold"/>
                                        <p:tgtEl>
                                          <p:spTgt spid="11"/>
                                        </p:tgtEl>
                                      </p:cBhvr>
                                      <p:by x="92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1" nodeType="clickEffect">
                                  <p:stCondLst>
                                    <p:cond delay="0"/>
                                  </p:stCondLst>
                                  <p:childTnLst>
                                    <p:animMotion origin="layout" path="M -1.45833E-6 -1.11111E-6 L -1.45833E-6 -1.12801 " pathEditMode="relative" rAng="0" ptsTypes="AA">
                                      <p:cBhvr>
                                        <p:cTn id="19" dur="2000" fill="hold"/>
                                        <p:tgtEl>
                                          <p:spTgt spid="13"/>
                                        </p:tgtEl>
                                        <p:attrNameLst>
                                          <p:attrName>ppt_x</p:attrName>
                                          <p:attrName>ppt_y</p:attrName>
                                        </p:attrNameLst>
                                      </p:cBhvr>
                                      <p:rCtr x="0" y="-5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1" grpId="0" animBg="1"/>
      <p:bldP spid="11" grpId="1"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723599" y="1124289"/>
            <a:ext cx="8782334" cy="1015663"/>
          </a:xfrm>
          <a:prstGeom prst="rect">
            <a:avLst/>
          </a:prstGeom>
          <a:noFill/>
          <a:ln w="9525">
            <a:noFill/>
            <a:miter lim="800000"/>
            <a:headEnd/>
            <a:tailEnd/>
          </a:ln>
        </p:spPr>
        <p:txBody>
          <a:bodyPr wrap="square">
            <a:spAutoFit/>
          </a:bodyPr>
          <a:lstStyle/>
          <a:p>
            <a:pPr algn="ctr" eaLnBrk="1" hangingPunct="1">
              <a:spcBef>
                <a:spcPct val="50000"/>
              </a:spcBef>
            </a:pPr>
            <a:r>
              <a:rPr lang="en-US" sz="3000" b="1" i="1" dirty="0">
                <a:solidFill>
                  <a:schemeClr val="accent1">
                    <a:lumMod val="75000"/>
                  </a:scheme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175658" y="1915886"/>
            <a:ext cx="9710056" cy="3657600"/>
          </a:xfrm>
        </p:spPr>
        <p:txBody>
          <a:bodyPr>
            <a:noAutofit/>
          </a:bodyPr>
          <a:lstStyle/>
          <a:p>
            <a:pPr marL="473869" indent="-371475">
              <a:buSzPct val="91000"/>
              <a:buFont typeface="+mj-lt"/>
              <a:buAutoNum type="arabicPeriod"/>
            </a:pPr>
            <a:r>
              <a:rPr lang="en-US" sz="2400" dirty="0"/>
              <a:t>Have an increased appreciation for the sovereignty and power of God</a:t>
            </a:r>
          </a:p>
          <a:p>
            <a:pPr marL="473869" indent="-371475">
              <a:buSzPct val="91000"/>
              <a:buFont typeface="+mj-lt"/>
              <a:buAutoNum type="arabicPeriod"/>
            </a:pPr>
            <a:endParaRPr lang="en-US" sz="2400" dirty="0">
              <a:solidFill>
                <a:srgbClr val="FFFF00"/>
              </a:solidFill>
            </a:endParaRPr>
          </a:p>
          <a:p>
            <a:pPr marL="473869" indent="-371475">
              <a:buSzPct val="91000"/>
              <a:buFont typeface="+mj-lt"/>
              <a:buAutoNum type="arabicPeriod"/>
            </a:pPr>
            <a:r>
              <a:rPr lang="en-US" sz="2400" dirty="0"/>
              <a:t>Have an increased faith in Jesus as the prophesied Messiah</a:t>
            </a:r>
          </a:p>
          <a:p>
            <a:pPr marL="473869" indent="-371475">
              <a:buSzPct val="91000"/>
              <a:buFont typeface="+mj-lt"/>
              <a:buAutoNum type="arabicPeriod"/>
            </a:pPr>
            <a:endParaRPr lang="en-US" sz="2400" dirty="0"/>
          </a:p>
          <a:p>
            <a:pPr marL="473869" indent="-371475">
              <a:buSzPct val="91000"/>
              <a:buFont typeface="+mj-lt"/>
              <a:buAutoNum type="arabicPeriod"/>
            </a:pPr>
            <a:r>
              <a:rPr lang="en-US" sz="2400" dirty="0"/>
              <a:t>Worship in a more sincere and sacrificial manner</a:t>
            </a:r>
          </a:p>
          <a:p>
            <a:pPr marL="473869" indent="-371475">
              <a:buSzPct val="91000"/>
              <a:buFont typeface="+mj-lt"/>
              <a:buAutoNum type="arabicPeriod"/>
            </a:pPr>
            <a:endParaRPr lang="en-US" sz="2400" dirty="0"/>
          </a:p>
          <a:p>
            <a:pPr marL="473869" indent="-371475">
              <a:buSzPct val="91000"/>
              <a:buFont typeface="+mj-lt"/>
              <a:buAutoNum type="arabicPeriod"/>
            </a:pPr>
            <a:r>
              <a:rPr lang="en-US" sz="2400" dirty="0"/>
              <a:t>Resolve to remain faithful in a nation plagued by sins</a:t>
            </a:r>
          </a:p>
        </p:txBody>
      </p:sp>
      <p:sp>
        <p:nvSpPr>
          <p:cNvPr id="4100" name="Rectangle 5"/>
          <p:cNvSpPr>
            <a:spLocks noChangeArrowheads="1"/>
          </p:cNvSpPr>
          <p:nvPr/>
        </p:nvSpPr>
        <p:spPr bwMode="auto">
          <a:xfrm>
            <a:off x="2283157" y="367093"/>
            <a:ext cx="7530153" cy="600164"/>
          </a:xfrm>
          <a:prstGeom prst="rect">
            <a:avLst/>
          </a:prstGeom>
          <a:noFill/>
          <a:ln w="9525">
            <a:noFill/>
            <a:miter lim="800000"/>
            <a:headEnd/>
            <a:tailEnd/>
          </a:ln>
        </p:spPr>
        <p:txBody>
          <a:bodyPr wrap="square" anchor="b">
            <a:spAutoFit/>
          </a:bodyPr>
          <a:lstStyle/>
          <a:p>
            <a:pPr algn="ctr"/>
            <a:r>
              <a:rPr lang="en-US" sz="3300" b="1" cap="all" dirty="0">
                <a:solidFill>
                  <a:schemeClr val="accent1"/>
                </a:solidFill>
                <a:effectLst>
                  <a:outerShdw blurRad="38100" dist="25400" dir="18900000" algn="bl" rotWithShape="0">
                    <a:schemeClr val="bg1">
                      <a:alpha val="80000"/>
                    </a:schemeClr>
                  </a:outerShdw>
                </a:effectLst>
                <a:latin typeface="+mj-lt"/>
                <a:ea typeface="+mj-ea"/>
                <a:cs typeface="+mj-cs"/>
              </a:rPr>
              <a:t>Haggai, Zechariah, Malachi</a:t>
            </a:r>
          </a:p>
        </p:txBody>
      </p:sp>
    </p:spTree>
    <p:extLst>
      <p:ext uri="{BB962C8B-B14F-4D97-AF65-F5344CB8AC3E}">
        <p14:creationId xmlns:p14="http://schemas.microsoft.com/office/powerpoint/2010/main" val="19090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dissolve">
                                      <p:cBhvr>
                                        <p:cTn id="12" dur="500"/>
                                        <p:tgtEl>
                                          <p:spTgt spid="583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animEffect transition="in" filter="dissolve">
                                      <p:cBhvr>
                                        <p:cTn id="17"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txBox="1">
            <a:spLocks/>
          </p:cNvSpPr>
          <p:nvPr/>
        </p:nvSpPr>
        <p:spPr>
          <a:xfrm>
            <a:off x="1296968" y="3012257"/>
            <a:ext cx="4745613" cy="523639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i="1" baseline="30000" dirty="0"/>
              <a:t>20</a:t>
            </a:r>
            <a:r>
              <a:rPr lang="en-US" i="1" dirty="0"/>
              <a:t> The word of the LORD came a second time to Haggai on the twenty-fourth day of the month, </a:t>
            </a:r>
            <a:r>
              <a:rPr lang="en-US" i="1" baseline="30000" dirty="0"/>
              <a:t>21</a:t>
            </a:r>
            <a:r>
              <a:rPr lang="en-US" i="1" dirty="0"/>
              <a:t> “Speak to </a:t>
            </a:r>
            <a:r>
              <a:rPr lang="en-US" i="1" dirty="0" err="1"/>
              <a:t>Zerubbabel</a:t>
            </a:r>
            <a:r>
              <a:rPr lang="en-US" i="1" dirty="0"/>
              <a:t>, governor of Judah, saying, I am about to shake the heavens and the earth, </a:t>
            </a:r>
            <a:r>
              <a:rPr lang="en-US" i="1" baseline="30000" dirty="0"/>
              <a:t>22 </a:t>
            </a:r>
            <a:r>
              <a:rPr lang="en-US" i="1" dirty="0"/>
              <a:t>and to overthrow the throne of kingdoms.  I am about to destroy the strength of the kingdoms of the nations, and overthrow the chariots of their riders.  And the horses and their riders shall go down, every one by the sword of his brother. </a:t>
            </a:r>
            <a:r>
              <a:rPr lang="en-US" i="1" baseline="30000" dirty="0"/>
              <a:t>23</a:t>
            </a:r>
            <a:r>
              <a:rPr lang="en-US" i="1" dirty="0"/>
              <a:t> On that day, declares the LORD of hosts, I will take you, O </a:t>
            </a:r>
            <a:r>
              <a:rPr lang="en-US" i="1" dirty="0" err="1"/>
              <a:t>Zerubbabel</a:t>
            </a:r>
            <a:r>
              <a:rPr lang="en-US" i="1" dirty="0"/>
              <a:t> my servant, the son of </a:t>
            </a:r>
            <a:r>
              <a:rPr lang="en-US" i="1" dirty="0" err="1"/>
              <a:t>Shealtiel</a:t>
            </a:r>
            <a:r>
              <a:rPr lang="en-US" i="1" dirty="0"/>
              <a:t>, declares the LORD, and make you like a signet ring, for I have chosen you, declares the LORD of hosts.”</a:t>
            </a:r>
          </a:p>
          <a:p>
            <a:pPr marL="45720" indent="0" algn="r">
              <a:buNone/>
            </a:pPr>
            <a:r>
              <a:rPr lang="en-US" i="1" dirty="0"/>
              <a:t>Haggai 2:20-23 (ESV)</a:t>
            </a:r>
          </a:p>
        </p:txBody>
      </p:sp>
      <p:sp>
        <p:nvSpPr>
          <p:cNvPr id="16" name="Rectangle 15"/>
          <p:cNvSpPr/>
          <p:nvPr/>
        </p:nvSpPr>
        <p:spPr>
          <a:xfrm>
            <a:off x="0" y="6108700"/>
            <a:ext cx="121920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89074"/>
          <a:stretch/>
        </p:blipFill>
        <p:spPr>
          <a:xfrm>
            <a:off x="503" y="6108700"/>
            <a:ext cx="12191497" cy="749299"/>
          </a:xfrm>
          <a:prstGeom prst="rect">
            <a:avLst/>
          </a:prstGeom>
        </p:spPr>
      </p:pic>
      <p:sp>
        <p:nvSpPr>
          <p:cNvPr id="14" name="Rectangle 13"/>
          <p:cNvSpPr/>
          <p:nvPr/>
        </p:nvSpPr>
        <p:spPr>
          <a:xfrm>
            <a:off x="0" y="0"/>
            <a:ext cx="12192000" cy="301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5928"/>
          <a:stretch/>
        </p:blipFill>
        <p:spPr>
          <a:xfrm>
            <a:off x="503" y="283"/>
            <a:ext cx="12191497" cy="3022318"/>
          </a:xfrm>
          <a:prstGeom prst="rect">
            <a:avLst/>
          </a:prstGeom>
        </p:spPr>
      </p:pic>
      <p:sp>
        <p:nvSpPr>
          <p:cNvPr id="2" name="Title 1"/>
          <p:cNvSpPr>
            <a:spLocks noGrp="1"/>
          </p:cNvSpPr>
          <p:nvPr>
            <p:ph type="title"/>
          </p:nvPr>
        </p:nvSpPr>
        <p:spPr/>
        <p:txBody>
          <a:bodyPr/>
          <a:lstStyle/>
          <a:p>
            <a:r>
              <a:rPr lang="en-US" dirty="0"/>
              <a:t>Fourth message: </a:t>
            </a:r>
            <a:r>
              <a:rPr lang="en-US" dirty="0" err="1">
                <a:solidFill>
                  <a:schemeClr val="tx1"/>
                </a:solidFill>
              </a:rPr>
              <a:t>zerubbabel</a:t>
            </a:r>
            <a:r>
              <a:rPr lang="en-US" dirty="0">
                <a:solidFill>
                  <a:schemeClr val="tx1"/>
                </a:solidFill>
              </a:rPr>
              <a:t> is chosen as</a:t>
            </a:r>
          </a:p>
        </p:txBody>
      </p:sp>
      <p:sp>
        <p:nvSpPr>
          <p:cNvPr id="3" name="Rounded Rectangle 2"/>
          <p:cNvSpPr/>
          <p:nvPr/>
        </p:nvSpPr>
        <p:spPr>
          <a:xfrm>
            <a:off x="939800" y="2222500"/>
            <a:ext cx="10223500" cy="393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939800" y="1981200"/>
            <a:ext cx="39243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ed Rectangle 6"/>
          <p:cNvSpPr/>
          <p:nvPr/>
        </p:nvSpPr>
        <p:spPr>
          <a:xfrm>
            <a:off x="2409826" y="2628900"/>
            <a:ext cx="4572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ounded Rectangle 8"/>
          <p:cNvSpPr/>
          <p:nvPr/>
        </p:nvSpPr>
        <p:spPr>
          <a:xfrm>
            <a:off x="6972300" y="1981200"/>
            <a:ext cx="41910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ounded Rectangle 10"/>
          <p:cNvSpPr/>
          <p:nvPr/>
        </p:nvSpPr>
        <p:spPr>
          <a:xfrm>
            <a:off x="6962775" y="1984824"/>
            <a:ext cx="4210050" cy="647700"/>
          </a:xfrm>
          <a:prstGeom prst="roundRect">
            <a:avLst/>
          </a:prstGeom>
          <a:solidFill>
            <a:srgbClr val="A8522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9800" y="1905000"/>
            <a:ext cx="4013200" cy="369332"/>
          </a:xfrm>
          <a:prstGeom prst="rect">
            <a:avLst/>
          </a:prstGeom>
          <a:noFill/>
        </p:spPr>
        <p:txBody>
          <a:bodyPr wrap="square" rtlCol="0">
            <a:spAutoFit/>
          </a:bodyPr>
          <a:lstStyle/>
          <a:p>
            <a:pPr algn="ctr"/>
            <a:r>
              <a:rPr lang="en-US" b="1" dirty="0">
                <a:solidFill>
                  <a:schemeClr val="bg2"/>
                </a:solidFill>
              </a:rPr>
              <a:t>Elul</a:t>
            </a:r>
          </a:p>
        </p:txBody>
      </p:sp>
      <p:sp>
        <p:nvSpPr>
          <p:cNvPr id="4" name="TextBox 3"/>
          <p:cNvSpPr txBox="1"/>
          <p:nvPr/>
        </p:nvSpPr>
        <p:spPr>
          <a:xfrm>
            <a:off x="952500" y="2235200"/>
            <a:ext cx="10210800" cy="369332"/>
          </a:xfrm>
          <a:prstGeom prst="rect">
            <a:avLst/>
          </a:prstGeom>
          <a:noFill/>
        </p:spPr>
        <p:txBody>
          <a:bodyPr wrap="square" rtlCol="0">
            <a:spAutoFit/>
          </a:bodyPr>
          <a:lstStyle/>
          <a:p>
            <a:pPr algn="ctr"/>
            <a:r>
              <a:rPr lang="en-US" b="1" dirty="0"/>
              <a:t>August            |            September            |            October            |            November            |            December</a:t>
            </a:r>
          </a:p>
        </p:txBody>
      </p:sp>
      <p:cxnSp>
        <p:nvCxnSpPr>
          <p:cNvPr id="17" name="Straight Connector 16"/>
          <p:cNvCxnSpPr/>
          <p:nvPr/>
        </p:nvCxnSpPr>
        <p:spPr>
          <a:xfrm>
            <a:off x="0" y="6282703"/>
            <a:ext cx="121920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Content Placeholder 3"/>
          <p:cNvSpPr txBox="1">
            <a:spLocks/>
          </p:cNvSpPr>
          <p:nvPr/>
        </p:nvSpPr>
        <p:spPr>
          <a:xfrm>
            <a:off x="6492706" y="3031503"/>
            <a:ext cx="4745613" cy="199769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a:t>This message is delivered on the same day as the third message</a:t>
            </a:r>
          </a:p>
          <a:p>
            <a:r>
              <a:rPr lang="en-US" b="1" dirty="0"/>
              <a:t>A signet is a small seal, esp. one set in a ring, used instead of or with a signature to give authentication to an official document</a:t>
            </a:r>
          </a:p>
          <a:p>
            <a:endParaRPr lang="en-US" b="1" dirty="0"/>
          </a:p>
        </p:txBody>
      </p:sp>
      <p:sp>
        <p:nvSpPr>
          <p:cNvPr id="19" name="Title 1"/>
          <p:cNvSpPr txBox="1">
            <a:spLocks/>
          </p:cNvSpPr>
          <p:nvPr/>
        </p:nvSpPr>
        <p:spPr>
          <a:xfrm>
            <a:off x="4907188" y="1333500"/>
            <a:ext cx="3733800" cy="5715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solidFill>
                  <a:schemeClr val="tx1"/>
                </a:solidFill>
              </a:rPr>
              <a:t>God’s signet</a:t>
            </a:r>
          </a:p>
        </p:txBody>
      </p:sp>
      <p:sp>
        <p:nvSpPr>
          <p:cNvPr id="8" name="TextBox 7"/>
          <p:cNvSpPr txBox="1"/>
          <p:nvPr/>
        </p:nvSpPr>
        <p:spPr>
          <a:xfrm>
            <a:off x="2409826" y="2552700"/>
            <a:ext cx="4572000" cy="369332"/>
          </a:xfrm>
          <a:prstGeom prst="rect">
            <a:avLst/>
          </a:prstGeom>
          <a:noFill/>
        </p:spPr>
        <p:txBody>
          <a:bodyPr wrap="square" rtlCol="0">
            <a:spAutoFit/>
          </a:bodyPr>
          <a:lstStyle/>
          <a:p>
            <a:pPr algn="ctr"/>
            <a:r>
              <a:rPr lang="en-US" b="1" dirty="0">
                <a:solidFill>
                  <a:schemeClr val="bg2"/>
                </a:solidFill>
              </a:rPr>
              <a:t>Tishri</a:t>
            </a:r>
          </a:p>
        </p:txBody>
      </p:sp>
      <p:sp>
        <p:nvSpPr>
          <p:cNvPr id="10" name="TextBox 9"/>
          <p:cNvSpPr txBox="1"/>
          <p:nvPr/>
        </p:nvSpPr>
        <p:spPr>
          <a:xfrm>
            <a:off x="6972300" y="1905000"/>
            <a:ext cx="4191000" cy="369332"/>
          </a:xfrm>
          <a:prstGeom prst="rect">
            <a:avLst/>
          </a:prstGeom>
          <a:noFill/>
        </p:spPr>
        <p:txBody>
          <a:bodyPr wrap="square" rtlCol="0">
            <a:spAutoFit/>
          </a:bodyPr>
          <a:lstStyle/>
          <a:p>
            <a:pPr algn="ctr"/>
            <a:r>
              <a:rPr lang="en-US" b="1" dirty="0" err="1">
                <a:solidFill>
                  <a:schemeClr val="bg2"/>
                </a:solidFill>
              </a:rPr>
              <a:t>Chisleu</a:t>
            </a:r>
            <a:endParaRPr lang="en-US" b="1" dirty="0">
              <a:solidFill>
                <a:schemeClr val="bg2"/>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001" y="5000625"/>
            <a:ext cx="2129298" cy="1200150"/>
          </a:xfrm>
          <a:prstGeom prst="rect">
            <a:avLst/>
          </a:prstGeom>
        </p:spPr>
      </p:pic>
    </p:spTree>
    <p:extLst>
      <p:ext uri="{BB962C8B-B14F-4D97-AF65-F5344CB8AC3E}">
        <p14:creationId xmlns:p14="http://schemas.microsoft.com/office/powerpoint/2010/main" val="313654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1" nodeType="clickEffect">
                                  <p:stCondLst>
                                    <p:cond delay="0"/>
                                  </p:stCondLst>
                                  <p:childTnLst>
                                    <p:animMotion origin="layout" path="M -1.45833E-6 -3.33333E-6 L -1.45833E-6 -0.28194 " pathEditMode="relative" rAng="0" ptsTypes="AA">
                                      <p:cBhvr>
                                        <p:cTn id="17" dur="2000" fill="hold"/>
                                        <p:tgtEl>
                                          <p:spTgt spid="13"/>
                                        </p:tgtEl>
                                        <p:attrNameLst>
                                          <p:attrName>ppt_x</p:attrName>
                                          <p:attrName>ppt_y</p:attrName>
                                        </p:attrNameLst>
                                      </p:cBhvr>
                                      <p:rCtr x="0" y="-1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3124200"/>
            <a:ext cx="3474720" cy="609600"/>
          </a:xfrm>
        </p:spPr>
        <p:txBody>
          <a:bodyPr/>
          <a:lstStyle/>
          <a:p>
            <a:r>
              <a:rPr lang="en-US" dirty="0"/>
              <a:t>questions</a:t>
            </a:r>
          </a:p>
        </p:txBody>
      </p:sp>
      <p:sp>
        <p:nvSpPr>
          <p:cNvPr id="3" name="Content Placeholder 2"/>
          <p:cNvSpPr>
            <a:spLocks noGrp="1"/>
          </p:cNvSpPr>
          <p:nvPr>
            <p:ph idx="1"/>
          </p:nvPr>
        </p:nvSpPr>
        <p:spPr/>
        <p:txBody>
          <a:bodyPr>
            <a:normAutofit/>
          </a:bodyPr>
          <a:lstStyle/>
          <a:p>
            <a:r>
              <a:rPr lang="en-US" sz="2800" dirty="0"/>
              <a:t>Why does Haggai specify the exact times his messages were given?</a:t>
            </a:r>
          </a:p>
          <a:p>
            <a:pPr marL="45720" indent="0">
              <a:buNone/>
            </a:pPr>
            <a:endParaRPr lang="en-US" sz="2800" dirty="0"/>
          </a:p>
          <a:p>
            <a:r>
              <a:rPr lang="en-US" sz="2800" dirty="0"/>
              <a:t>What would have been some challenges the people probably faced in order to obey God’s command like they did?</a:t>
            </a:r>
          </a:p>
          <a:p>
            <a:pPr marL="45720" indent="0">
              <a:buNone/>
            </a:pPr>
            <a:endParaRPr lang="en-US" sz="2800" dirty="0"/>
          </a:p>
          <a:p>
            <a:r>
              <a:rPr lang="en-US" sz="2800" dirty="0"/>
              <a:t>How do we sometimes act like the people Haggai preaches to in this book?</a:t>
            </a:r>
          </a:p>
        </p:txBody>
      </p:sp>
    </p:spTree>
    <p:extLst>
      <p:ext uri="{BB962C8B-B14F-4D97-AF65-F5344CB8AC3E}">
        <p14:creationId xmlns:p14="http://schemas.microsoft.com/office/powerpoint/2010/main" val="34177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Timeline #1</a:t>
            </a:r>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1728446498"/>
              </p:ext>
            </p:extLst>
          </p:nvPr>
        </p:nvGraphicFramePr>
        <p:xfrm>
          <a:off x="1295400" y="2136348"/>
          <a:ext cx="9601200" cy="365760"/>
        </p:xfrm>
        <a:graphic>
          <a:graphicData uri="http://schemas.openxmlformats.org/drawingml/2006/table">
            <a:tbl>
              <a:tblPr firstRow="1" bandRow="1">
                <a:tableStyleId>{9DCAF9ED-07DC-4A11-8D7F-57B35C25682E}</a:tableStyleId>
              </a:tblPr>
              <a:tblGrid>
                <a:gridCol w="2513275">
                  <a:extLst>
                    <a:ext uri="{9D8B030D-6E8A-4147-A177-3AD203B41FA5}">
                      <a16:colId xmlns:a16="http://schemas.microsoft.com/office/drawing/2014/main" val="20000"/>
                    </a:ext>
                  </a:extLst>
                </a:gridCol>
                <a:gridCol w="7087925">
                  <a:extLst>
                    <a:ext uri="{9D8B030D-6E8A-4147-A177-3AD203B41FA5}">
                      <a16:colId xmlns:a16="http://schemas.microsoft.com/office/drawing/2014/main" val="20001"/>
                    </a:ext>
                  </a:extLst>
                </a:gridCol>
              </a:tblGrid>
              <a:tr h="297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609 B.C.     597        586</a:t>
                      </a:r>
                    </a:p>
                  </a:txBody>
                  <a:tcPr anchor="ctr"/>
                </a:tc>
                <a:tc>
                  <a:txBody>
                    <a:bodyPr/>
                    <a:lstStyle/>
                    <a:p>
                      <a:pPr algn="l"/>
                      <a:r>
                        <a:rPr lang="en-US" dirty="0"/>
                        <a:t>539</a:t>
                      </a:r>
                      <a:r>
                        <a:rPr lang="en-US" baseline="0" dirty="0"/>
                        <a:t>     </a:t>
                      </a:r>
                      <a:r>
                        <a:rPr lang="en-US" dirty="0"/>
                        <a:t>538</a:t>
                      </a:r>
                      <a:r>
                        <a:rPr lang="en-US" baseline="0" dirty="0"/>
                        <a:t>     </a:t>
                      </a:r>
                      <a:r>
                        <a:rPr lang="en-US" dirty="0"/>
                        <a:t>537                                       522</a:t>
                      </a:r>
                      <a:r>
                        <a:rPr lang="en-US" baseline="0" dirty="0"/>
                        <a:t>          </a:t>
                      </a:r>
                      <a:r>
                        <a:rPr lang="en-US" dirty="0"/>
                        <a:t>520</a:t>
                      </a:r>
                      <a:r>
                        <a:rPr lang="en-US" baseline="0" dirty="0"/>
                        <a:t>                    </a:t>
                      </a:r>
                      <a:r>
                        <a:rPr lang="en-US" dirty="0"/>
                        <a:t>516 B.C.</a:t>
                      </a:r>
                    </a:p>
                  </a:txBody>
                  <a:tcPr anchor="ctr"/>
                </a:tc>
                <a:extLst>
                  <a:ext uri="{0D108BD9-81ED-4DB2-BD59-A6C34878D82A}">
                    <a16:rowId xmlns:a16="http://schemas.microsoft.com/office/drawing/2014/main" val="10000"/>
                  </a:ext>
                </a:extLst>
              </a:tr>
            </a:tbl>
          </a:graphicData>
        </a:graphic>
      </p:graphicFrame>
      <p:cxnSp>
        <p:nvCxnSpPr>
          <p:cNvPr id="4" name="Straight Connector 3"/>
          <p:cNvCxnSpPr/>
          <p:nvPr/>
        </p:nvCxnSpPr>
        <p:spPr>
          <a:xfrm>
            <a:off x="3790765" y="2121766"/>
            <a:ext cx="0" cy="37286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624614" y="1748900"/>
            <a:ext cx="2485748"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34575" y="1704508"/>
            <a:ext cx="665825" cy="307777"/>
          </a:xfrm>
          <a:prstGeom prst="rect">
            <a:avLst/>
          </a:prstGeom>
          <a:noFill/>
        </p:spPr>
        <p:txBody>
          <a:bodyPr wrap="square" rtlCol="0">
            <a:spAutoFit/>
          </a:bodyPr>
          <a:lstStyle/>
          <a:p>
            <a:r>
              <a:rPr lang="en-US" sz="1400" dirty="0"/>
              <a:t>70 yrs</a:t>
            </a:r>
          </a:p>
        </p:txBody>
      </p:sp>
      <p:sp>
        <p:nvSpPr>
          <p:cNvPr id="7" name="Freeform 6"/>
          <p:cNvSpPr/>
          <p:nvPr/>
        </p:nvSpPr>
        <p:spPr>
          <a:xfrm>
            <a:off x="3499273" y="1759252"/>
            <a:ext cx="6639025"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5872" y="1714860"/>
            <a:ext cx="665825" cy="307777"/>
          </a:xfrm>
          <a:prstGeom prst="rect">
            <a:avLst/>
          </a:prstGeom>
          <a:noFill/>
        </p:spPr>
        <p:txBody>
          <a:bodyPr wrap="square" rtlCol="0">
            <a:spAutoFit/>
          </a:bodyPr>
          <a:lstStyle/>
          <a:p>
            <a:r>
              <a:rPr lang="en-US" sz="1400" dirty="0"/>
              <a:t>70 yrs</a:t>
            </a:r>
          </a:p>
        </p:txBody>
      </p:sp>
      <p:cxnSp>
        <p:nvCxnSpPr>
          <p:cNvPr id="9" name="Straight Connector 8"/>
          <p:cNvCxnSpPr/>
          <p:nvPr/>
        </p:nvCxnSpPr>
        <p:spPr>
          <a:xfrm>
            <a:off x="1393794" y="2982900"/>
            <a:ext cx="23081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79542" y="2984374"/>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37967" y="298585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96404" y="298732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77108" y="297992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92989" y="29813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41526" y="298287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295400" y="3917991"/>
            <a:ext cx="4800600" cy="2407355"/>
          </a:xfrm>
          <a:prstGeom prst="rect">
            <a:avLst/>
          </a:prstGeom>
        </p:spPr>
        <p:txBody>
          <a:bodyPr>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dirty="0"/>
              <a:t>Book of Haggai, start rebuilding temple again</a:t>
            </a:r>
          </a:p>
          <a:p>
            <a:pPr marL="502920" indent="-457200">
              <a:buFont typeface="+mj-lt"/>
              <a:buAutoNum type="alphaLcParenR"/>
            </a:pPr>
            <a:r>
              <a:rPr lang="en-US" dirty="0"/>
              <a:t>Darius the great restores order and becomes emperor</a:t>
            </a:r>
          </a:p>
          <a:p>
            <a:pPr marL="502920" indent="-457200">
              <a:buFont typeface="+mj-lt"/>
              <a:buAutoNum type="alphaLcParenR"/>
            </a:pPr>
            <a:r>
              <a:rPr lang="en-US" dirty="0"/>
              <a:t>First year in Judah; altar rebuilt, ceremonies restored, temple foundation laid</a:t>
            </a:r>
          </a:p>
          <a:p>
            <a:pPr marL="502920" indent="-457200">
              <a:buFont typeface="+mj-lt"/>
              <a:buAutoNum type="alphaLcParenR"/>
            </a:pPr>
            <a:r>
              <a:rPr lang="en-US" dirty="0"/>
              <a:t>Temple finished</a:t>
            </a:r>
          </a:p>
        </p:txBody>
      </p:sp>
      <p:sp>
        <p:nvSpPr>
          <p:cNvPr id="17" name="Content Placeholder 2"/>
          <p:cNvSpPr txBox="1">
            <a:spLocks/>
          </p:cNvSpPr>
          <p:nvPr/>
        </p:nvSpPr>
        <p:spPr>
          <a:xfrm>
            <a:off x="6092689" y="3928344"/>
            <a:ext cx="4800600" cy="240735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9pPr>
          </a:lstStyle>
          <a:p>
            <a:pPr marL="502920" indent="-457200">
              <a:buFont typeface="+mj-lt"/>
              <a:buAutoNum type="alphaLcParenR" startAt="5"/>
            </a:pPr>
            <a:r>
              <a:rPr lang="en-US" dirty="0"/>
              <a:t>Cyrus the Persian conquers Babylon</a:t>
            </a:r>
          </a:p>
          <a:p>
            <a:pPr marL="502920" indent="-457200">
              <a:buFont typeface="+mj-lt"/>
              <a:buAutoNum type="alphaLcParenR" startAt="5"/>
            </a:pPr>
            <a:r>
              <a:rPr lang="en-US" dirty="0"/>
              <a:t>Cyrus’ edict for Jews to return</a:t>
            </a:r>
          </a:p>
          <a:p>
            <a:pPr marL="502920" indent="-457200">
              <a:buFont typeface="+mj-lt"/>
              <a:buAutoNum type="alphaLcParenR" startAt="5"/>
            </a:pPr>
            <a:r>
              <a:rPr lang="en-US" dirty="0"/>
              <a:t>Three sieges of Judah by Babylonians; Captivity</a:t>
            </a:r>
          </a:p>
        </p:txBody>
      </p:sp>
      <p:sp>
        <p:nvSpPr>
          <p:cNvPr id="18" name="TextBox 17"/>
          <p:cNvSpPr txBox="1"/>
          <p:nvPr/>
        </p:nvSpPr>
        <p:spPr>
          <a:xfrm>
            <a:off x="2354068" y="2365883"/>
            <a:ext cx="399495" cy="646331"/>
          </a:xfrm>
          <a:prstGeom prst="rect">
            <a:avLst/>
          </a:prstGeom>
          <a:noFill/>
        </p:spPr>
        <p:txBody>
          <a:bodyPr wrap="square" rtlCol="0">
            <a:spAutoFit/>
          </a:bodyPr>
          <a:lstStyle/>
          <a:p>
            <a:r>
              <a:rPr lang="en-US" sz="3600" dirty="0">
                <a:solidFill>
                  <a:schemeClr val="accent1"/>
                </a:solidFill>
              </a:rPr>
              <a:t>g</a:t>
            </a:r>
          </a:p>
        </p:txBody>
      </p:sp>
      <p:sp>
        <p:nvSpPr>
          <p:cNvPr id="19" name="TextBox 18"/>
          <p:cNvSpPr txBox="1"/>
          <p:nvPr/>
        </p:nvSpPr>
        <p:spPr>
          <a:xfrm>
            <a:off x="3906918" y="2462597"/>
            <a:ext cx="399495" cy="646331"/>
          </a:xfrm>
          <a:prstGeom prst="rect">
            <a:avLst/>
          </a:prstGeom>
          <a:noFill/>
        </p:spPr>
        <p:txBody>
          <a:bodyPr wrap="square" rtlCol="0">
            <a:spAutoFit/>
          </a:bodyPr>
          <a:lstStyle/>
          <a:p>
            <a:r>
              <a:rPr lang="en-US" sz="3600" dirty="0">
                <a:solidFill>
                  <a:schemeClr val="accent1"/>
                </a:solidFill>
              </a:rPr>
              <a:t>e</a:t>
            </a:r>
          </a:p>
        </p:txBody>
      </p:sp>
      <p:sp>
        <p:nvSpPr>
          <p:cNvPr id="20" name="TextBox 19"/>
          <p:cNvSpPr txBox="1"/>
          <p:nvPr/>
        </p:nvSpPr>
        <p:spPr>
          <a:xfrm>
            <a:off x="4604549" y="2463541"/>
            <a:ext cx="399495" cy="646331"/>
          </a:xfrm>
          <a:prstGeom prst="rect">
            <a:avLst/>
          </a:prstGeom>
          <a:noFill/>
        </p:spPr>
        <p:txBody>
          <a:bodyPr wrap="square" rtlCol="0">
            <a:spAutoFit/>
          </a:bodyPr>
          <a:lstStyle/>
          <a:p>
            <a:r>
              <a:rPr lang="en-US" sz="3600" dirty="0">
                <a:solidFill>
                  <a:schemeClr val="accent1"/>
                </a:solidFill>
              </a:rPr>
              <a:t>f</a:t>
            </a:r>
          </a:p>
        </p:txBody>
      </p:sp>
      <p:sp>
        <p:nvSpPr>
          <p:cNvPr id="21" name="TextBox 20"/>
          <p:cNvSpPr txBox="1"/>
          <p:nvPr/>
        </p:nvSpPr>
        <p:spPr>
          <a:xfrm>
            <a:off x="5220827" y="2468972"/>
            <a:ext cx="399495" cy="646331"/>
          </a:xfrm>
          <a:prstGeom prst="rect">
            <a:avLst/>
          </a:prstGeom>
          <a:noFill/>
        </p:spPr>
        <p:txBody>
          <a:bodyPr wrap="square" rtlCol="0">
            <a:spAutoFit/>
          </a:bodyPr>
          <a:lstStyle/>
          <a:p>
            <a:r>
              <a:rPr lang="en-US" sz="3600" dirty="0">
                <a:solidFill>
                  <a:schemeClr val="accent1"/>
                </a:solidFill>
              </a:rPr>
              <a:t>c</a:t>
            </a:r>
          </a:p>
        </p:txBody>
      </p:sp>
      <p:sp>
        <p:nvSpPr>
          <p:cNvPr id="22" name="TextBox 21"/>
          <p:cNvSpPr txBox="1"/>
          <p:nvPr/>
        </p:nvSpPr>
        <p:spPr>
          <a:xfrm>
            <a:off x="7610765" y="2470715"/>
            <a:ext cx="399495" cy="646331"/>
          </a:xfrm>
          <a:prstGeom prst="rect">
            <a:avLst/>
          </a:prstGeom>
          <a:noFill/>
        </p:spPr>
        <p:txBody>
          <a:bodyPr wrap="square" rtlCol="0">
            <a:spAutoFit/>
          </a:bodyPr>
          <a:lstStyle/>
          <a:p>
            <a:r>
              <a:rPr lang="en-US" sz="3600" dirty="0">
                <a:solidFill>
                  <a:schemeClr val="accent1"/>
                </a:solidFill>
              </a:rPr>
              <a:t>b</a:t>
            </a:r>
          </a:p>
        </p:txBody>
      </p:sp>
      <p:sp>
        <p:nvSpPr>
          <p:cNvPr id="23" name="TextBox 22"/>
          <p:cNvSpPr txBox="1"/>
          <p:nvPr/>
        </p:nvSpPr>
        <p:spPr>
          <a:xfrm>
            <a:off x="8525179" y="2468972"/>
            <a:ext cx="399495" cy="646331"/>
          </a:xfrm>
          <a:prstGeom prst="rect">
            <a:avLst/>
          </a:prstGeom>
          <a:noFill/>
        </p:spPr>
        <p:txBody>
          <a:bodyPr wrap="square" rtlCol="0">
            <a:spAutoFit/>
          </a:bodyPr>
          <a:lstStyle/>
          <a:p>
            <a:r>
              <a:rPr lang="en-US" sz="3600" dirty="0">
                <a:solidFill>
                  <a:schemeClr val="accent1"/>
                </a:solidFill>
              </a:rPr>
              <a:t>a</a:t>
            </a:r>
          </a:p>
        </p:txBody>
      </p:sp>
      <p:sp>
        <p:nvSpPr>
          <p:cNvPr id="24" name="TextBox 23"/>
          <p:cNvSpPr txBox="1"/>
          <p:nvPr/>
        </p:nvSpPr>
        <p:spPr>
          <a:xfrm>
            <a:off x="9946334" y="2466882"/>
            <a:ext cx="399495" cy="646331"/>
          </a:xfrm>
          <a:prstGeom prst="rect">
            <a:avLst/>
          </a:prstGeom>
          <a:noFill/>
        </p:spPr>
        <p:txBody>
          <a:bodyPr wrap="square" rtlCol="0">
            <a:spAutoFit/>
          </a:bodyPr>
          <a:lstStyle/>
          <a:p>
            <a:r>
              <a:rPr lang="en-US" sz="3600" dirty="0">
                <a:solidFill>
                  <a:schemeClr val="accent1"/>
                </a:solidFill>
              </a:rPr>
              <a:t>d</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31286" y="772977"/>
            <a:ext cx="5943600" cy="410547"/>
          </a:xfrm>
        </p:spPr>
        <p:txBody>
          <a:bodyPr>
            <a:normAutofit fontScale="77500" lnSpcReduction="20000"/>
          </a:bodyPr>
          <a:lstStyle/>
          <a:p>
            <a:r>
              <a:rPr lang="en-US" dirty="0"/>
              <a:t>Match the following with the associated book</a:t>
            </a:r>
          </a:p>
        </p:txBody>
      </p:sp>
      <p:sp>
        <p:nvSpPr>
          <p:cNvPr id="6" name="Content Placeholder 2"/>
          <p:cNvSpPr txBox="1">
            <a:spLocks/>
          </p:cNvSpPr>
          <p:nvPr/>
        </p:nvSpPr>
        <p:spPr>
          <a:xfrm>
            <a:off x="247838" y="1422145"/>
            <a:ext cx="7475735" cy="498629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a:t>_____     “Will man rob God?”</a:t>
            </a:r>
          </a:p>
          <a:p>
            <a:pPr marL="45720" indent="0">
              <a:buNone/>
            </a:pPr>
            <a:r>
              <a:rPr lang="en-US" dirty="0"/>
              <a:t>_____     Zerubbabel chosen as a signet</a:t>
            </a:r>
          </a:p>
          <a:p>
            <a:pPr marL="45720" indent="0">
              <a:buNone/>
            </a:pPr>
            <a:r>
              <a:rPr lang="en-US" dirty="0"/>
              <a:t>_____     Eight messianic prophecies</a:t>
            </a:r>
          </a:p>
          <a:p>
            <a:pPr marL="45720" indent="0">
              <a:buNone/>
            </a:pPr>
            <a:r>
              <a:rPr lang="en-US" dirty="0"/>
              <a:t>_____     “Is it a time for you yourselves to dwell in your paneled </a:t>
            </a:r>
          </a:p>
          <a:p>
            <a:pPr marL="45720" indent="0">
              <a:spcBef>
                <a:spcPts val="0"/>
              </a:spcBef>
              <a:buNone/>
            </a:pPr>
            <a:r>
              <a:rPr lang="en-US" dirty="0"/>
              <a:t>               houses, while this house lies in ruins?”</a:t>
            </a:r>
          </a:p>
          <a:p>
            <a:pPr marL="45720" indent="0">
              <a:buNone/>
            </a:pPr>
            <a:r>
              <a:rPr lang="en-US" dirty="0"/>
              <a:t>_____     Priests specifically condemned</a:t>
            </a:r>
          </a:p>
          <a:p>
            <a:pPr marL="45720" indent="0">
              <a:buNone/>
            </a:pPr>
            <a:r>
              <a:rPr lang="en-US" dirty="0"/>
              <a:t>_____     First to command the temple be rebuilt</a:t>
            </a:r>
          </a:p>
          <a:p>
            <a:pPr marL="45720" indent="0">
              <a:buNone/>
            </a:pPr>
            <a:r>
              <a:rPr lang="en-US" dirty="0"/>
              <a:t>_____     Eight night visions</a:t>
            </a:r>
          </a:p>
          <a:p>
            <a:pPr marL="45720" indent="0">
              <a:buNone/>
            </a:pPr>
            <a:r>
              <a:rPr lang="en-US" dirty="0"/>
              <a:t>_____     Encourages the people to rebuild the temple</a:t>
            </a:r>
          </a:p>
          <a:p>
            <a:pPr marL="45720" indent="0">
              <a:buNone/>
            </a:pPr>
            <a:r>
              <a:rPr lang="en-US" dirty="0"/>
              <a:t>_____     John the Baptist foretold</a:t>
            </a:r>
          </a:p>
          <a:p>
            <a:pPr marL="45720" indent="0">
              <a:buNone/>
            </a:pPr>
            <a:endParaRPr lang="en-US" dirty="0"/>
          </a:p>
          <a:p>
            <a:pPr marL="45720" indent="0">
              <a:buNone/>
            </a:pPr>
            <a:endParaRPr lang="en-US" dirty="0"/>
          </a:p>
        </p:txBody>
      </p:sp>
      <p:sp>
        <p:nvSpPr>
          <p:cNvPr id="7" name="Text Placeholder 3"/>
          <p:cNvSpPr txBox="1">
            <a:spLocks/>
          </p:cNvSpPr>
          <p:nvPr/>
        </p:nvSpPr>
        <p:spPr>
          <a:xfrm>
            <a:off x="8691239" y="38715"/>
            <a:ext cx="3500761" cy="63697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Font typeface="+mj-lt"/>
              <a:buAutoNum type="alphaLcPeriod" startAt="8"/>
            </a:pPr>
            <a:r>
              <a:rPr lang="en-US" dirty="0"/>
              <a:t>Haggai</a:t>
            </a:r>
          </a:p>
          <a:p>
            <a:pPr marL="457200" indent="-457200">
              <a:buAutoNum type="alphaLcPeriod" startAt="8"/>
            </a:pPr>
            <a:endParaRPr lang="en-US" dirty="0"/>
          </a:p>
          <a:p>
            <a:pPr marL="457200" indent="-457200">
              <a:buFont typeface="+mj-lt"/>
              <a:buAutoNum type="alphaLcPeriod" startAt="26"/>
            </a:pPr>
            <a:r>
              <a:rPr lang="en-US" dirty="0"/>
              <a:t>Zechariah</a:t>
            </a:r>
          </a:p>
          <a:p>
            <a:pPr marL="457200" indent="-457200">
              <a:buAutoNum type="alphaLcPeriod" startAt="26"/>
            </a:pPr>
            <a:endParaRPr lang="en-US" dirty="0"/>
          </a:p>
          <a:p>
            <a:pPr marL="457200" indent="-457200">
              <a:buFont typeface="+mj-lt"/>
              <a:buAutoNum type="alphaLcPeriod" startAt="13"/>
            </a:pPr>
            <a:r>
              <a:rPr lang="en-US" dirty="0"/>
              <a:t>malachi</a:t>
            </a:r>
          </a:p>
        </p:txBody>
      </p:sp>
      <p:sp>
        <p:nvSpPr>
          <p:cNvPr id="11" name="TextBox 10"/>
          <p:cNvSpPr txBox="1"/>
          <p:nvPr/>
        </p:nvSpPr>
        <p:spPr>
          <a:xfrm>
            <a:off x="435721" y="1779849"/>
            <a:ext cx="399495" cy="523220"/>
          </a:xfrm>
          <a:prstGeom prst="rect">
            <a:avLst/>
          </a:prstGeom>
          <a:noFill/>
        </p:spPr>
        <p:txBody>
          <a:bodyPr wrap="square" rtlCol="0">
            <a:spAutoFit/>
          </a:bodyPr>
          <a:lstStyle/>
          <a:p>
            <a:r>
              <a:rPr lang="en-US" sz="2800" dirty="0">
                <a:solidFill>
                  <a:schemeClr val="accent1"/>
                </a:solidFill>
              </a:rPr>
              <a:t>h</a:t>
            </a:r>
          </a:p>
        </p:txBody>
      </p:sp>
      <p:sp>
        <p:nvSpPr>
          <p:cNvPr id="12" name="TextBox 11"/>
          <p:cNvSpPr txBox="1"/>
          <p:nvPr/>
        </p:nvSpPr>
        <p:spPr>
          <a:xfrm>
            <a:off x="435721" y="2773787"/>
            <a:ext cx="399495" cy="523220"/>
          </a:xfrm>
          <a:prstGeom prst="rect">
            <a:avLst/>
          </a:prstGeom>
          <a:noFill/>
        </p:spPr>
        <p:txBody>
          <a:bodyPr wrap="square" rtlCol="0">
            <a:spAutoFit/>
          </a:bodyPr>
          <a:lstStyle/>
          <a:p>
            <a:r>
              <a:rPr lang="en-US" sz="2800" dirty="0">
                <a:solidFill>
                  <a:schemeClr val="accent1"/>
                </a:solidFill>
              </a:rPr>
              <a:t>h</a:t>
            </a:r>
          </a:p>
        </p:txBody>
      </p:sp>
      <p:sp>
        <p:nvSpPr>
          <p:cNvPr id="13" name="TextBox 12"/>
          <p:cNvSpPr txBox="1"/>
          <p:nvPr/>
        </p:nvSpPr>
        <p:spPr>
          <a:xfrm>
            <a:off x="435720" y="4069363"/>
            <a:ext cx="399495" cy="523220"/>
          </a:xfrm>
          <a:prstGeom prst="rect">
            <a:avLst/>
          </a:prstGeom>
          <a:noFill/>
        </p:spPr>
        <p:txBody>
          <a:bodyPr wrap="square" rtlCol="0">
            <a:spAutoFit/>
          </a:bodyPr>
          <a:lstStyle/>
          <a:p>
            <a:r>
              <a:rPr lang="en-US" sz="2800" dirty="0">
                <a:solidFill>
                  <a:schemeClr val="accent1"/>
                </a:solidFill>
              </a:rPr>
              <a:t>h</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61754"/>
            <a:ext cx="11887200" cy="2743200"/>
          </a:xfrm>
        </p:spPr>
        <p:txBody>
          <a:bodyPr>
            <a:normAutofit/>
          </a:bodyPr>
          <a:lstStyle/>
          <a:p>
            <a:r>
              <a:rPr lang="en-US" sz="6000" dirty="0"/>
              <a:t>Introduction to Zechariah</a:t>
            </a:r>
          </a:p>
        </p:txBody>
      </p:sp>
      <p:sp>
        <p:nvSpPr>
          <p:cNvPr id="3" name="Subtitle 2"/>
          <p:cNvSpPr>
            <a:spLocks noGrp="1"/>
          </p:cNvSpPr>
          <p:nvPr>
            <p:ph type="subTitle" idx="1"/>
          </p:nvPr>
        </p:nvSpPr>
        <p:spPr>
          <a:xfrm>
            <a:off x="587829" y="5120951"/>
            <a:ext cx="10058400" cy="365760"/>
          </a:xfrm>
        </p:spPr>
        <p:txBody>
          <a:bodyPr>
            <a:noAutofit/>
          </a:bodyPr>
          <a:lstStyle/>
          <a:p>
            <a:r>
              <a:rPr lang="en-US" sz="3200" dirty="0"/>
              <a:t>Lesson 4</a:t>
            </a:r>
          </a:p>
        </p:txBody>
      </p:sp>
    </p:spTree>
    <p:extLst>
      <p:ext uri="{BB962C8B-B14F-4D97-AF65-F5344CB8AC3E}">
        <p14:creationId xmlns:p14="http://schemas.microsoft.com/office/powerpoint/2010/main" val="31596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579" y="1152619"/>
            <a:ext cx="3489158" cy="45719"/>
          </a:xfrm>
        </p:spPr>
        <p:txBody>
          <a:bodyPr>
            <a:noAutofit/>
          </a:bodyPr>
          <a:lstStyle/>
          <a:p>
            <a:pPr algn="ctr"/>
            <a:r>
              <a:rPr lang="en-US" sz="3600" dirty="0"/>
              <a:t>Zechariah</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81753" y="1371600"/>
            <a:ext cx="5126487" cy="4114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7696200" y="2045867"/>
            <a:ext cx="4321629" cy="2243104"/>
          </a:xfrm>
        </p:spPr>
        <p:txBody>
          <a:bodyPr>
            <a:noAutofit/>
          </a:bodyPr>
          <a:lstStyle/>
          <a:p>
            <a:r>
              <a:rPr lang="en-US" sz="2400" b="1" dirty="0"/>
              <a:t>Author: </a:t>
            </a:r>
            <a:r>
              <a:rPr lang="en-US" sz="2400" dirty="0"/>
              <a:t>Zechariah, means ‘God </a:t>
            </a:r>
          </a:p>
          <a:p>
            <a:r>
              <a:rPr lang="en-US" sz="2400" dirty="0"/>
              <a:t>	remembers’</a:t>
            </a:r>
          </a:p>
          <a:p>
            <a:endParaRPr lang="en-US" sz="2400" dirty="0"/>
          </a:p>
          <a:p>
            <a:r>
              <a:rPr lang="en-US" sz="2400" b="1" dirty="0"/>
              <a:t>Date: 	</a:t>
            </a:r>
            <a:r>
              <a:rPr lang="en-US" sz="2400" dirty="0"/>
              <a:t>~520-516 B.C.</a:t>
            </a:r>
          </a:p>
          <a:p>
            <a:endParaRPr lang="en-US" sz="2400" dirty="0"/>
          </a:p>
          <a:p>
            <a:r>
              <a:rPr lang="en-US" sz="2400" b="1" dirty="0"/>
              <a:t>Theme: </a:t>
            </a:r>
            <a:r>
              <a:rPr lang="en-US" sz="2400" dirty="0"/>
              <a:t>Turn back to the LORD</a:t>
            </a:r>
          </a:p>
        </p:txBody>
      </p:sp>
    </p:spTree>
    <p:extLst>
      <p:ext uri="{BB962C8B-B14F-4D97-AF65-F5344CB8AC3E}">
        <p14:creationId xmlns:p14="http://schemas.microsoft.com/office/powerpoint/2010/main" val="308432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1329174"/>
            <a:ext cx="3474720" cy="570322"/>
          </a:xfrm>
        </p:spPr>
        <p:txBody>
          <a:bodyPr/>
          <a:lstStyle/>
          <a:p>
            <a:r>
              <a:rPr lang="en-US" dirty="0"/>
              <a:t>author</a:t>
            </a:r>
          </a:p>
        </p:txBody>
      </p:sp>
      <p:sp>
        <p:nvSpPr>
          <p:cNvPr id="4" name="Text Placeholder 3"/>
          <p:cNvSpPr>
            <a:spLocks noGrp="1"/>
          </p:cNvSpPr>
          <p:nvPr>
            <p:ph type="body" sz="half" idx="2"/>
          </p:nvPr>
        </p:nvSpPr>
        <p:spPr>
          <a:xfrm>
            <a:off x="7881257" y="1899495"/>
            <a:ext cx="4310743" cy="4065875"/>
          </a:xfrm>
        </p:spPr>
        <p:txBody>
          <a:bodyPr>
            <a:normAutofit/>
          </a:bodyPr>
          <a:lstStyle/>
          <a:p>
            <a:pPr marL="285750" indent="-285750">
              <a:buFont typeface="Arial" panose="020B0604020202020204" pitchFamily="34" charset="0"/>
              <a:buChar char="•"/>
            </a:pPr>
            <a:r>
              <a:rPr lang="en-US" sz="2000" dirty="0"/>
              <a:t>Zechariah means “God remembers”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Son of </a:t>
            </a:r>
            <a:r>
              <a:rPr lang="en-US" sz="2000" dirty="0" err="1"/>
              <a:t>Berechiah</a:t>
            </a:r>
            <a:r>
              <a:rPr lang="en-US" sz="2000" dirty="0"/>
              <a:t>, the son of </a:t>
            </a:r>
            <a:r>
              <a:rPr lang="en-US" sz="2000" dirty="0" err="1"/>
              <a:t>Iddo</a:t>
            </a:r>
            <a:r>
              <a:rPr lang="en-US" sz="2000" dirty="0"/>
              <a:t>(1:1) May be the </a:t>
            </a:r>
            <a:r>
              <a:rPr lang="en-US" sz="2000" dirty="0" err="1"/>
              <a:t>Iddo</a:t>
            </a:r>
            <a:r>
              <a:rPr lang="en-US" sz="2000" dirty="0"/>
              <a:t> mention in Nehemiah 12:1, 4.</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Prophecy began two months after Haggai</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b="1" dirty="0"/>
              <a:t>He was inspired by God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70" y="-1"/>
            <a:ext cx="6193410" cy="6859201"/>
          </a:xfrm>
          <a:prstGeom prst="rect">
            <a:avLst/>
          </a:prstGeom>
        </p:spPr>
      </p:pic>
    </p:spTree>
    <p:extLst>
      <p:ext uri="{BB962C8B-B14F-4D97-AF65-F5344CB8AC3E}">
        <p14:creationId xmlns:p14="http://schemas.microsoft.com/office/powerpoint/2010/main" val="229314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854164" y="98547"/>
            <a:ext cx="6030215" cy="307910"/>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 indent="0" algn="ctr">
              <a:buNone/>
            </a:pPr>
            <a:r>
              <a:rPr lang="en-US" sz="3200" b="1" dirty="0"/>
              <a:t>Zechariah Outline</a:t>
            </a:r>
          </a:p>
        </p:txBody>
      </p:sp>
      <p:sp>
        <p:nvSpPr>
          <p:cNvPr id="5" name="Content Placeholder 2"/>
          <p:cNvSpPr txBox="1">
            <a:spLocks/>
          </p:cNvSpPr>
          <p:nvPr/>
        </p:nvSpPr>
        <p:spPr>
          <a:xfrm>
            <a:off x="6204748" y="2854727"/>
            <a:ext cx="4643726" cy="1797728"/>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77190" indent="-342900">
              <a:buFont typeface="+mj-lt"/>
              <a:buAutoNum type="alphaLcParenR"/>
            </a:pPr>
            <a:endParaRPr lang="en-US" sz="2400" dirty="0"/>
          </a:p>
        </p:txBody>
      </p:sp>
      <p:sp>
        <p:nvSpPr>
          <p:cNvPr id="3" name="Rectangle 2"/>
          <p:cNvSpPr/>
          <p:nvPr/>
        </p:nvSpPr>
        <p:spPr>
          <a:xfrm>
            <a:off x="1175656" y="772852"/>
            <a:ext cx="9672818" cy="5361468"/>
          </a:xfrm>
          <a:prstGeom prst="rect">
            <a:avLst/>
          </a:prstGeom>
        </p:spPr>
        <p:txBody>
          <a:bodyPr wrap="square">
            <a:spAutoFit/>
          </a:bodyPr>
          <a:lstStyle/>
          <a:p>
            <a:pPr marL="342900" marR="0" lvl="0" indent="-342900">
              <a:lnSpc>
                <a:spcPct val="107000"/>
              </a:lnSpc>
              <a:spcBef>
                <a:spcPts val="0"/>
              </a:spcBef>
              <a:spcAft>
                <a:spcPts val="0"/>
              </a:spcAft>
              <a:buFont typeface="+mj-lt"/>
              <a:buAutoNum type="romanUcPeriod"/>
            </a:pPr>
            <a:r>
              <a:rPr lang="en-US" sz="2000" dirty="0">
                <a:latin typeface="Calibri" panose="020F0502020204030204" pitchFamily="34" charset="0"/>
                <a:ea typeface="Calibri" panose="020F0502020204030204" pitchFamily="34" charset="0"/>
                <a:cs typeface="Times New Roman" panose="02020603050405020304" pitchFamily="18" charset="0"/>
              </a:rPr>
              <a:t>Call to repentance (1:1-6)</a:t>
            </a:r>
          </a:p>
          <a:p>
            <a:pPr marL="342900" marR="0" lvl="0" indent="-342900">
              <a:lnSpc>
                <a:spcPct val="107000"/>
              </a:lnSpc>
              <a:spcBef>
                <a:spcPts val="0"/>
              </a:spcBef>
              <a:spcAft>
                <a:spcPts val="0"/>
              </a:spcAft>
              <a:buFont typeface="+mj-lt"/>
              <a:buAutoNum type="romanUcPeriod"/>
            </a:pPr>
            <a:r>
              <a:rPr lang="en-US" sz="2000" dirty="0">
                <a:latin typeface="Calibri" panose="020F0502020204030204" pitchFamily="34" charset="0"/>
                <a:ea typeface="Calibri" panose="020F0502020204030204" pitchFamily="34" charset="0"/>
                <a:cs typeface="Times New Roman" panose="02020603050405020304" pitchFamily="18" charset="0"/>
              </a:rPr>
              <a:t>The Visions (1:7 - 6:15)</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The First Vision (1:7-17)</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rider under the myrtle trees (1:7-10)</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angel’s response (1:11-12)</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Lord’s response (1:13-17)</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The Second Vision (1:18-21)</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four horns (1:18-19)</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four craftsmen (workers) (1:20-21)</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The Third Vision (2:1-13)</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measuring of Jerusalem (2:1-7)</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angel’s response (2:8-9)</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call to sing for joy (2:10-13)</a:t>
            </a: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The Fourth Vision (3:1-10)</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filthy garments of the high priest (3:1-7)</a:t>
            </a:r>
          </a:p>
          <a:p>
            <a:pPr marL="1143000" marR="0" lvl="2" indent="-228600">
              <a:lnSpc>
                <a:spcPct val="107000"/>
              </a:lnSpc>
              <a:spcBef>
                <a:spcPts val="0"/>
              </a:spcBef>
              <a:spcAft>
                <a:spcPts val="0"/>
              </a:spcAft>
              <a:buFont typeface="+mj-lt"/>
              <a:buAutoNum type="romanLcPeriod"/>
            </a:pPr>
            <a:r>
              <a:rPr lang="en-US" sz="2000" dirty="0">
                <a:latin typeface="Calibri" panose="020F0502020204030204" pitchFamily="34" charset="0"/>
                <a:ea typeface="Calibri" panose="020F0502020204030204" pitchFamily="34" charset="0"/>
                <a:cs typeface="Times New Roman" panose="02020603050405020304" pitchFamily="18" charset="0"/>
              </a:rPr>
              <a:t>The changing of the garments (3:8-10)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9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854164" y="98547"/>
            <a:ext cx="6030215" cy="307910"/>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 indent="0" algn="ctr">
              <a:buNone/>
            </a:pPr>
            <a:r>
              <a:rPr lang="en-US" sz="3200" b="1" dirty="0"/>
              <a:t>Zechariah Outline</a:t>
            </a:r>
          </a:p>
        </p:txBody>
      </p:sp>
      <p:sp>
        <p:nvSpPr>
          <p:cNvPr id="5" name="Content Placeholder 2"/>
          <p:cNvSpPr txBox="1">
            <a:spLocks/>
          </p:cNvSpPr>
          <p:nvPr/>
        </p:nvSpPr>
        <p:spPr>
          <a:xfrm>
            <a:off x="6204748" y="2854727"/>
            <a:ext cx="4643726" cy="1797728"/>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77190" indent="-342900">
              <a:buFont typeface="+mj-lt"/>
              <a:buAutoNum type="alphaLcParenR"/>
            </a:pPr>
            <a:endParaRPr lang="en-US" sz="2400" dirty="0"/>
          </a:p>
        </p:txBody>
      </p:sp>
      <p:sp>
        <p:nvSpPr>
          <p:cNvPr id="3" name="Rectangle 2"/>
          <p:cNvSpPr/>
          <p:nvPr/>
        </p:nvSpPr>
        <p:spPr>
          <a:xfrm>
            <a:off x="1045029" y="791948"/>
            <a:ext cx="10428514" cy="5015540"/>
          </a:xfrm>
          <a:prstGeom prst="rect">
            <a:avLst/>
          </a:prstGeom>
        </p:spPr>
        <p:txBody>
          <a:bodyPr wrap="square">
            <a:spAutoFit/>
          </a:bodyPr>
          <a:lstStyle/>
          <a:p>
            <a:pPr marL="914400" marR="0" lvl="1" indent="-457200">
              <a:lnSpc>
                <a:spcPct val="107000"/>
              </a:lnSpc>
              <a:spcBef>
                <a:spcPts val="0"/>
              </a:spcBef>
              <a:spcAft>
                <a:spcPts val="0"/>
              </a:spcAft>
              <a:buFont typeface="+mj-lt"/>
              <a:buAutoNum type="alphaL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The Fifth Vision (4:1-14)</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introduction to the lampstand and the two olive trees (4:1-4)</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word of the Lord (4:5-14)</a:t>
            </a:r>
          </a:p>
          <a:p>
            <a:pPr marL="742950" marR="0" lvl="1" indent="-285750">
              <a:lnSpc>
                <a:spcPct val="107000"/>
              </a:lnSpc>
              <a:spcBef>
                <a:spcPts val="0"/>
              </a:spcBef>
              <a:spcAft>
                <a:spcPts val="0"/>
              </a:spcAft>
              <a:buFont typeface="+mj-lt"/>
              <a:buAutoNum type="alphaL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The Sixth Vision (5:1-11)</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flying scroll (5:1-3)</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message of the flying scroll (5:4)</a:t>
            </a:r>
          </a:p>
          <a:p>
            <a:pPr marL="742950" marR="0" lvl="1" indent="-285750">
              <a:lnSpc>
                <a:spcPct val="107000"/>
              </a:lnSpc>
              <a:spcBef>
                <a:spcPts val="0"/>
              </a:spcBef>
              <a:spcAft>
                <a:spcPts val="0"/>
              </a:spcAft>
              <a:buFont typeface="+mj-lt"/>
              <a:buAutoNum type="alphaL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The Seventh Vision (5:5-11)</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ephah (5:5-8)</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two women (5:9-15)</a:t>
            </a:r>
          </a:p>
          <a:p>
            <a:pPr marL="742950" marR="0" lvl="1" indent="-285750">
              <a:lnSpc>
                <a:spcPct val="107000"/>
              </a:lnSpc>
              <a:spcBef>
                <a:spcPts val="0"/>
              </a:spcBef>
              <a:spcAft>
                <a:spcPts val="0"/>
              </a:spcAft>
              <a:buFont typeface="+mj-lt"/>
              <a:buAutoNum type="alphaL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The Eighth Vision (6:1-8)</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four chariots (6:1-8)</a:t>
            </a: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The crowning of Joshua (6:9-15)</a:t>
            </a:r>
          </a:p>
          <a:p>
            <a:pPr marL="342900" marR="0" lvl="0" indent="-342900">
              <a:lnSpc>
                <a:spcPct val="107000"/>
              </a:lnSpc>
              <a:spcBef>
                <a:spcPts val="0"/>
              </a:spcBef>
              <a:spcAft>
                <a:spcPts val="0"/>
              </a:spcAft>
              <a:buFont typeface="+mj-lt"/>
              <a:buAutoNum type="romanU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90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3525</Words>
  <Application>Microsoft Office PowerPoint</Application>
  <PresentationFormat>Widescreen</PresentationFormat>
  <Paragraphs>566</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Times New Roman</vt:lpstr>
      <vt:lpstr>Red Line Business 16x9</vt:lpstr>
      <vt:lpstr>Haggai, Zechariah, Malachi</vt:lpstr>
      <vt:lpstr>PowerPoint Presentation</vt:lpstr>
      <vt:lpstr>PowerPoint Presentation</vt:lpstr>
      <vt:lpstr>PowerPoint Presentation</vt:lpstr>
      <vt:lpstr>Introduction to Zechariah</vt:lpstr>
      <vt:lpstr>Zechariah</vt:lpstr>
      <vt:lpstr>author</vt:lpstr>
      <vt:lpstr>PowerPoint Presentation</vt:lpstr>
      <vt:lpstr>PowerPoint Presentation</vt:lpstr>
      <vt:lpstr>PowerPoint Presentation</vt:lpstr>
      <vt:lpstr>PowerPoint Presentation</vt:lpstr>
      <vt:lpstr>PowerPoint Presentation</vt:lpstr>
      <vt:lpstr>“thus says the lord”</vt:lpstr>
      <vt:lpstr>date</vt:lpstr>
      <vt:lpstr>Theme: build the temple</vt:lpstr>
      <vt:lpstr>Outline of haggai</vt:lpstr>
      <vt:lpstr>First message: build the lord’s house</vt:lpstr>
      <vt:lpstr>Second message: the latter house will be</vt:lpstr>
      <vt:lpstr>Third message: from this day on, god will</vt:lpstr>
      <vt:lpstr>Fourth message: zerubbabel is chosen as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2016-11-09T22:44:07Z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