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77" r:id="rId3"/>
    <p:sldId id="300" r:id="rId4"/>
    <p:sldId id="274" r:id="rId5"/>
    <p:sldId id="278" r:id="rId6"/>
    <p:sldId id="271" r:id="rId7"/>
    <p:sldId id="279" r:id="rId8"/>
    <p:sldId id="280" r:id="rId9"/>
    <p:sldId id="281" r:id="rId10"/>
    <p:sldId id="282" r:id="rId11"/>
    <p:sldId id="297" r:id="rId12"/>
    <p:sldId id="283" r:id="rId13"/>
    <p:sldId id="284" r:id="rId14"/>
    <p:sldId id="298" r:id="rId15"/>
    <p:sldId id="286" r:id="rId16"/>
    <p:sldId id="287" r:id="rId17"/>
    <p:sldId id="288" r:id="rId18"/>
    <p:sldId id="289" r:id="rId19"/>
    <p:sldId id="290" r:id="rId20"/>
    <p:sldId id="299" r:id="rId21"/>
    <p:sldId id="291" r:id="rId22"/>
    <p:sldId id="292" r:id="rId23"/>
    <p:sldId id="293" r:id="rId24"/>
    <p:sldId id="294" r:id="rId25"/>
    <p:sldId id="295" r:id="rId26"/>
    <p:sldId id="296" r:id="rId27"/>
    <p:sldId id="285" r:id="rId28"/>
  </p:sldIdLst>
  <p:sldSz cx="14630400" cy="9144000"/>
  <p:notesSz cx="7102475" cy="9388475"/>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15:guide id="1" pos="4608" userDrawn="1">
          <p15:clr>
            <a:srgbClr val="A4A3A4"/>
          </p15:clr>
        </p15:guide>
        <p15:guide id="2" orient="horz"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7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78598" autoAdjust="0"/>
  </p:normalViewPr>
  <p:slideViewPr>
    <p:cSldViewPr snapToGrid="0">
      <p:cViewPr varScale="1">
        <p:scale>
          <a:sx n="40" d="100"/>
          <a:sy n="40" d="100"/>
        </p:scale>
        <p:origin x="1332" y="60"/>
      </p:cViewPr>
      <p:guideLst>
        <p:guide pos="4608"/>
        <p:guide orient="horz" pos="2880"/>
      </p:guideLst>
    </p:cSldViewPr>
  </p:slideViewPr>
  <p:notesTextViewPr>
    <p:cViewPr>
      <p:scale>
        <a:sx n="1" d="1"/>
        <a:sy n="1" d="1"/>
      </p:scale>
      <p:origin x="0" y="0"/>
    </p:cViewPr>
  </p:notesTextViewPr>
  <p:notesViewPr>
    <p:cSldViewPr snapToGrid="0">
      <p:cViewPr varScale="1">
        <p:scale>
          <a:sx n="82" d="100"/>
          <a:sy n="82" d="100"/>
        </p:scale>
        <p:origin x="39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5DD71D7-55AC-46BD-81B3-09AB2F9EFBD8}" type="datetimeFigureOut">
              <a:rPr lang="en-US" smtClean="0"/>
              <a:t>10/30/2016</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F89424F-BB59-4F4E-9822-4CA3E770FFD2}" type="datetimeFigureOut">
              <a:rPr lang="en-US" smtClean="0"/>
              <a:t>10/30/2016</a:t>
            </a:fld>
            <a:endParaRPr lang="en-US"/>
          </a:p>
        </p:txBody>
      </p:sp>
      <p:sp>
        <p:nvSpPr>
          <p:cNvPr id="4" name="Slide Image Placeholder 3"/>
          <p:cNvSpPr>
            <a:spLocks noGrp="1" noRot="1" noChangeAspect="1"/>
          </p:cNvSpPr>
          <p:nvPr>
            <p:ph type="sldImg" idx="2"/>
          </p:nvPr>
        </p:nvSpPr>
        <p:spPr>
          <a:xfrm>
            <a:off x="1016000" y="1173163"/>
            <a:ext cx="507047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168610"/>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r>
              <a:rPr lang="en-US" dirty="0"/>
              <a:t>Why Ezra?</a:t>
            </a:r>
          </a:p>
          <a:p>
            <a:pPr marL="176679" indent="-176679">
              <a:buFont typeface="Arial" panose="020B0604020202020204" pitchFamily="34" charset="0"/>
              <a:buChar char="•"/>
            </a:pPr>
            <a:endParaRPr lang="en-US" dirty="0"/>
          </a:p>
          <a:p>
            <a:pPr marL="176679" indent="-176679">
              <a:buFont typeface="Arial" panose="020B0604020202020204" pitchFamily="34" charset="0"/>
              <a:buChar char="•"/>
            </a:pPr>
            <a:r>
              <a:rPr lang="en-US" dirty="0"/>
              <a:t>Written by Ezra the scribe during</a:t>
            </a:r>
            <a:r>
              <a:rPr lang="en-US" baseline="0" dirty="0"/>
              <a:t> the last third of the 5</a:t>
            </a:r>
            <a:r>
              <a:rPr lang="en-US" baseline="30000" dirty="0"/>
              <a:t>th</a:t>
            </a:r>
            <a:r>
              <a:rPr lang="en-US" baseline="0" dirty="0"/>
              <a:t> century B.C.  Somewhere between 430 and 424 B.C.</a:t>
            </a:r>
          </a:p>
          <a:p>
            <a:pPr marL="176679" indent="-176679">
              <a:buFont typeface="Arial" panose="020B0604020202020204" pitchFamily="34" charset="0"/>
              <a:buChar char="•"/>
            </a:pPr>
            <a:r>
              <a:rPr lang="en-US" baseline="0" dirty="0"/>
              <a:t>Records two time periods:</a:t>
            </a:r>
          </a:p>
          <a:p>
            <a:pPr marL="647824" lvl="1" indent="-176679">
              <a:buFont typeface="Arial" panose="020B0604020202020204" pitchFamily="34" charset="0"/>
              <a:buChar char="•"/>
            </a:pPr>
            <a:r>
              <a:rPr lang="en-US" baseline="0" dirty="0"/>
              <a:t>1-6 provide a record of Israel’s return from Captivity during the 23 year period between 538-516 B.C.  During this period </a:t>
            </a:r>
            <a:r>
              <a:rPr lang="en-US" baseline="0" dirty="0" err="1"/>
              <a:t>Zerubbabel</a:t>
            </a:r>
            <a:r>
              <a:rPr lang="en-US" baseline="0" dirty="0"/>
              <a:t> was governor.  </a:t>
            </a:r>
            <a:r>
              <a:rPr lang="en-US" baseline="0" dirty="0" err="1"/>
              <a:t>Jeshua</a:t>
            </a:r>
            <a:r>
              <a:rPr lang="en-US" baseline="0" dirty="0"/>
              <a:t> was high priest, and Haggai and Zechariah were prophets.</a:t>
            </a:r>
          </a:p>
          <a:p>
            <a:pPr marL="647824" lvl="1" indent="-176679">
              <a:buFont typeface="Arial" panose="020B0604020202020204" pitchFamily="34" charset="0"/>
              <a:buChar char="•"/>
            </a:pPr>
            <a:r>
              <a:rPr lang="en-US" baseline="0" dirty="0"/>
              <a:t>7-10 skip a period of 57 years and pick up with the commission given by Artaxerxes to Ezra in 458 B.C., Ezra’s journey to Jerusalem, and his doings there between 458 and 457.  And that was the time of Malachi.</a:t>
            </a:r>
          </a:p>
          <a:p>
            <a:pPr marL="647824" lvl="1" indent="-176679">
              <a:buFont typeface="Arial" panose="020B0604020202020204" pitchFamily="34" charset="0"/>
              <a:buChar char="•"/>
            </a:pPr>
            <a:endParaRPr lang="en-US" baseline="0" dirty="0"/>
          </a:p>
          <a:p>
            <a:pPr marL="176679" indent="-176679">
              <a:buFont typeface="Arial" panose="020B0604020202020204" pitchFamily="34" charset="0"/>
              <a:buChar char="•"/>
            </a:pPr>
            <a:r>
              <a:rPr lang="en-US" baseline="0" dirty="0"/>
              <a:t>Ezra is historical background for everything we’re going to be covering in this class</a:t>
            </a:r>
          </a:p>
          <a:p>
            <a:pPr marL="176679" indent="-176679">
              <a:buFont typeface="Arial" panose="020B0604020202020204" pitchFamily="34" charset="0"/>
              <a:buChar char="•"/>
            </a:pPr>
            <a:endParaRPr lang="en-US" baseline="0" dirty="0"/>
          </a:p>
          <a:p>
            <a:pPr marL="176679" indent="-176679">
              <a:buFont typeface="Arial" panose="020B0604020202020204" pitchFamily="34" charset="0"/>
              <a:buChar char="•"/>
            </a:pPr>
            <a:r>
              <a:rPr lang="en-US" baseline="0" dirty="0"/>
              <a:t>Shows us how God, after 70 years of exile, fulfilled his promise by:</a:t>
            </a:r>
          </a:p>
          <a:p>
            <a:pPr marL="647824" lvl="1" indent="-176679">
              <a:buFont typeface="Arial" panose="020B0604020202020204" pitchFamily="34" charset="0"/>
              <a:buChar char="•"/>
            </a:pPr>
            <a:r>
              <a:rPr lang="en-US" baseline="0" dirty="0"/>
              <a:t>Delivering his people from Babylon</a:t>
            </a:r>
          </a:p>
          <a:p>
            <a:pPr marL="647824" lvl="1" indent="-176679">
              <a:buFont typeface="Arial" panose="020B0604020202020204" pitchFamily="34" charset="0"/>
              <a:buChar char="•"/>
            </a:pPr>
            <a:r>
              <a:rPr lang="en-US" baseline="0" dirty="0"/>
              <a:t>The rebuilding of the temple in Jerusalem</a:t>
            </a:r>
          </a:p>
          <a:p>
            <a:pPr marL="647824" lvl="1" indent="-176679">
              <a:buFont typeface="Arial" panose="020B0604020202020204" pitchFamily="34" charset="0"/>
              <a:buChar char="•"/>
            </a:pPr>
            <a:r>
              <a:rPr lang="en-US" baseline="0" dirty="0"/>
              <a:t>The restoration of the temple worship according to the law</a:t>
            </a:r>
          </a:p>
          <a:p>
            <a:pPr marL="647824" lvl="1" indent="-176679">
              <a:buFont typeface="Arial" panose="020B0604020202020204" pitchFamily="34" charset="0"/>
              <a:buChar char="•"/>
            </a:pPr>
            <a:r>
              <a:rPr lang="en-US" baseline="0" dirty="0"/>
              <a:t>And then preserving those restored people from fresh lapses into sins like idolatry and intermarriage</a:t>
            </a:r>
          </a:p>
          <a:p>
            <a:pPr marL="647824" lvl="1" indent="-176679">
              <a:buFont typeface="Arial" panose="020B0604020202020204" pitchFamily="34" charset="0"/>
              <a:buChar char="•"/>
            </a:pPr>
            <a:endParaRPr lang="en-US" baseline="0" dirty="0"/>
          </a:p>
          <a:p>
            <a:pPr marL="176679" indent="-176679">
              <a:buFont typeface="Arial" panose="020B0604020202020204" pitchFamily="34" charset="0"/>
              <a:buChar char="•"/>
            </a:pPr>
            <a:r>
              <a:rPr lang="en-US" baseline="0" dirty="0"/>
              <a:t>Hopefully as we’re going over these three prophets everything will make more sense since we will have seen the broad picture</a:t>
            </a:r>
          </a:p>
          <a:p>
            <a:pPr marL="647824" lvl="1" indent="-176679">
              <a:buFont typeface="Arial" panose="020B0604020202020204" pitchFamily="34" charset="0"/>
              <a:buChar char="•"/>
            </a:pPr>
            <a:endParaRPr lang="en-US" baseline="0" dirty="0"/>
          </a:p>
          <a:p>
            <a:pPr marL="176679" indent="-176679">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8322CDD-9D6C-4F63-9EC2-648226624108}" type="slidenum">
              <a:rPr lang="en-US" smtClean="0"/>
              <a:t>8</a:t>
            </a:fld>
            <a:endParaRPr lang="en-US"/>
          </a:p>
        </p:txBody>
      </p:sp>
    </p:spTree>
    <p:extLst>
      <p:ext uri="{BB962C8B-B14F-4D97-AF65-F5344CB8AC3E}">
        <p14:creationId xmlns:p14="http://schemas.microsoft.com/office/powerpoint/2010/main" val="371974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I won’t read all of this but you see that Ezra is making sure he gets</a:t>
            </a:r>
            <a:r>
              <a:rPr lang="en-US" baseline="0" dirty="0"/>
              <a:t> Levites.</a:t>
            </a:r>
          </a:p>
          <a:p>
            <a:endParaRPr lang="en-US" baseline="0" dirty="0"/>
          </a:p>
          <a:p>
            <a:r>
              <a:rPr lang="en-US" baseline="0" dirty="0"/>
              <a:t>And you can make a good guess as to why he was having trouble getting them.  If you read Malachi you’ll see a very scathing review of the job the priests were doing.  It was criminal, so bad in fact that God curses them.  The priesthood had been severely corrupted.  Who were the only people who were supposed to be priests?  Levites.</a:t>
            </a:r>
          </a:p>
          <a:p>
            <a:endParaRPr lang="en-US" baseline="0" dirty="0"/>
          </a:p>
          <a:p>
            <a:r>
              <a:rPr lang="en-US" baseline="0" dirty="0"/>
              <a:t>Well then why do we read in Ezra 2, the genealogy chapter, that 4289 priests returned with </a:t>
            </a:r>
            <a:r>
              <a:rPr lang="en-US" baseline="0" dirty="0" err="1"/>
              <a:t>Zerubbabel</a:t>
            </a:r>
            <a:r>
              <a:rPr lang="en-US" baseline="0" dirty="0"/>
              <a:t>, but only 341 Levites?  About 1 out of every 12 priests was an actual Levite.  So that may be why Ezra had a bit of trouble rounding them up.</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23</a:t>
            </a:fld>
            <a:endParaRPr lang="en-US"/>
          </a:p>
        </p:txBody>
      </p:sp>
    </p:spTree>
    <p:extLst>
      <p:ext uri="{BB962C8B-B14F-4D97-AF65-F5344CB8AC3E}">
        <p14:creationId xmlns:p14="http://schemas.microsoft.com/office/powerpoint/2010/main" val="253335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24</a:t>
            </a:fld>
            <a:endParaRPr lang="en-US"/>
          </a:p>
        </p:txBody>
      </p:sp>
    </p:spTree>
    <p:extLst>
      <p:ext uri="{BB962C8B-B14F-4D97-AF65-F5344CB8AC3E}">
        <p14:creationId xmlns:p14="http://schemas.microsoft.com/office/powerpoint/2010/main" val="246433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(Present 9 and 10 together)</a:t>
            </a:r>
          </a:p>
          <a:p>
            <a:endParaRPr lang="en-US" dirty="0"/>
          </a:p>
          <a:p>
            <a:r>
              <a:rPr lang="en-US" dirty="0"/>
              <a:t>The oath that the Israelites took here, is brutal.  It’s easy to look at this and be like “well that’s what God told them to do in the first place, so good….that’s what they need to be doing”.  But consider this practically.  This means families would be torn apart.  Many of these intermarriages were probably</a:t>
            </a:r>
            <a:r>
              <a:rPr lang="en-US" baseline="0" dirty="0"/>
              <a:t> very happy, productive marriages.</a:t>
            </a:r>
          </a:p>
          <a:p>
            <a:endParaRPr lang="en-US" baseline="0" dirty="0"/>
          </a:p>
          <a:p>
            <a:r>
              <a:rPr lang="en-US" baseline="0" dirty="0"/>
              <a:t>I can’t imagine taking an oath like this.  But this is exactly the sort of thing we all need to do to remove things from our lives that God doesn’t approve of.  It’s radical, and there will be grief and sorrow.  You may need to change jobs, or live somewhere different, or sever relationships, or stop using the internet, but there will be a lot of joy in heaven when God sees you putting Him first.</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25</a:t>
            </a:fld>
            <a:endParaRPr lang="en-US"/>
          </a:p>
        </p:txBody>
      </p:sp>
    </p:spTree>
    <p:extLst>
      <p:ext uri="{BB962C8B-B14F-4D97-AF65-F5344CB8AC3E}">
        <p14:creationId xmlns:p14="http://schemas.microsoft.com/office/powerpoint/2010/main" val="404753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This chapter is very confusing.</a:t>
            </a:r>
          </a:p>
          <a:p>
            <a:endParaRPr lang="en-US" dirty="0"/>
          </a:p>
          <a:p>
            <a:r>
              <a:rPr lang="en-US" dirty="0"/>
              <a:t>Depending on who you talk to, this Artaxerxes in verse 7 is either Artaxerxes from 465</a:t>
            </a:r>
            <a:r>
              <a:rPr lang="en-US" baseline="0" dirty="0"/>
              <a:t> – 424 B.C., 60-70 years after Cyrus, or it’s actually Cambyses…Cyrus’ son, which keeps us in the same time period.</a:t>
            </a:r>
          </a:p>
          <a:p>
            <a:endParaRPr lang="en-US" baseline="0" dirty="0"/>
          </a:p>
          <a:p>
            <a:r>
              <a:rPr lang="en-US" baseline="0" dirty="0"/>
              <a:t>I honestly don’t know which it is…but I lean towards this being the Artaxerxes from 60-70 years later.  Verse 12 talks about the walls being rebuilt and the surrounding commanders are worried about what will happen if the city is completely rebuilt and that would seem a more appropriate letter in the time of Nehemiah, not now when they’ve built a foundation that several men are weeping over.</a:t>
            </a:r>
          </a:p>
          <a:p>
            <a:endParaRPr lang="en-US" baseline="0" dirty="0"/>
          </a:p>
          <a:p>
            <a:r>
              <a:rPr lang="en-US" baseline="0" dirty="0"/>
              <a:t>Of course if this is true, if it is Artaxerxes and not Cambyses, then this is a very strange writing style because 6-23 is basically a very long aside, and then he returns to the present in verse 24.</a:t>
            </a:r>
            <a:endParaRPr lang="en-US" dirty="0"/>
          </a:p>
          <a:p>
            <a:endParaRPr lang="en-US" dirty="0"/>
          </a:p>
          <a:p>
            <a:r>
              <a:rPr lang="en-US" dirty="0"/>
              <a:t>So I’m going to say that this decree by Artaxerxes was not to stop building the temple, it was to stop building Jerusalem.</a:t>
            </a:r>
            <a:r>
              <a:rPr lang="en-US" baseline="0" dirty="0"/>
              <a:t>  This is what Nehemiah was dealing with in the middle of the 400’s B.C.</a:t>
            </a:r>
          </a:p>
          <a:p>
            <a:endParaRPr lang="en-US" baseline="0" dirty="0"/>
          </a:p>
          <a:p>
            <a:r>
              <a:rPr lang="en-US" baseline="0" dirty="0"/>
              <a:t>What this chapter does in the very beginning is starts telling of the opposition against the Jews rebuilding the temple, then he kind of tangents off and tells of the opposition that continued all the way until Artaxerxes. Then in verse 24 it returns back to the time we were in….the work on the </a:t>
            </a:r>
            <a:r>
              <a:rPr lang="en-US" i="1" baseline="0" dirty="0"/>
              <a:t>temple</a:t>
            </a:r>
            <a:r>
              <a:rPr lang="en-US" i="0" baseline="0" dirty="0"/>
              <a:t> stopped until the second year of Darius, which was 520.</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26</a:t>
            </a:fld>
            <a:endParaRPr lang="en-US"/>
          </a:p>
        </p:txBody>
      </p:sp>
    </p:spTree>
    <p:extLst>
      <p:ext uri="{BB962C8B-B14F-4D97-AF65-F5344CB8AC3E}">
        <p14:creationId xmlns:p14="http://schemas.microsoft.com/office/powerpoint/2010/main" val="1601959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9</a:t>
            </a:fld>
            <a:endParaRPr lang="en-US"/>
          </a:p>
        </p:txBody>
      </p:sp>
    </p:spTree>
    <p:extLst>
      <p:ext uri="{BB962C8B-B14F-4D97-AF65-F5344CB8AC3E}">
        <p14:creationId xmlns:p14="http://schemas.microsoft.com/office/powerpoint/2010/main" val="192822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This picture</a:t>
            </a:r>
            <a:r>
              <a:rPr lang="en-US" baseline="0" dirty="0"/>
              <a:t> is from it’s display in the Metropolitan Museum of Art in NYC, but I think it’s permanent home is in the British Museum, which I could be wrong about.</a:t>
            </a:r>
          </a:p>
          <a:p>
            <a:endParaRPr lang="en-US" baseline="0" dirty="0"/>
          </a:p>
          <a:p>
            <a:r>
              <a:rPr lang="en-US" baseline="0" dirty="0"/>
              <a:t>What Cyrus did here was really unbelievable.  This is his first year of authority over the Chaldean kingdom (which at that time included Israel), and this great ruler of Persia not only grants Israel permission to return to Palestine, but aids them very substantially in doing so.  There was no precedent for this.  This was very unique, and I think shows us in part the role that God played in Israel’s return.  This didn’t just happen on a whim, this was God at work.</a:t>
            </a:r>
          </a:p>
          <a:p>
            <a:endParaRPr lang="en-US" baseline="0" dirty="0"/>
          </a:p>
          <a:p>
            <a:r>
              <a:rPr lang="en-US" baseline="0" dirty="0"/>
              <a:t>Jeremiah prophesied it.  Isaiah prophesied it, and he even gave Cyrus’ name as the one who would who would accomplish this rebuilding of Jerusalem and the temple (Is 44:28 – 45:7)</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10</a:t>
            </a:fld>
            <a:endParaRPr lang="en-US"/>
          </a:p>
        </p:txBody>
      </p:sp>
    </p:spTree>
    <p:extLst>
      <p:ext uri="{BB962C8B-B14F-4D97-AF65-F5344CB8AC3E}">
        <p14:creationId xmlns:p14="http://schemas.microsoft.com/office/powerpoint/2010/main" val="4266327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7 distinct groups:</a:t>
            </a:r>
          </a:p>
          <a:p>
            <a:pPr marL="176679" indent="-176679">
              <a:buFont typeface="Arial" panose="020B0604020202020204" pitchFamily="34" charset="0"/>
              <a:buChar char="•"/>
            </a:pPr>
            <a:r>
              <a:rPr lang="en-US" dirty="0"/>
              <a:t>Leaders</a:t>
            </a:r>
          </a:p>
          <a:p>
            <a:pPr marL="176679" indent="-176679">
              <a:buFont typeface="Arial" panose="020B0604020202020204" pitchFamily="34" charset="0"/>
              <a:buChar char="•"/>
            </a:pPr>
            <a:r>
              <a:rPr lang="en-US" dirty="0"/>
              <a:t>Men of Israel</a:t>
            </a:r>
          </a:p>
          <a:p>
            <a:pPr marL="176679" indent="-176679">
              <a:buFont typeface="Arial" panose="020B0604020202020204" pitchFamily="34" charset="0"/>
              <a:buChar char="•"/>
            </a:pPr>
            <a:r>
              <a:rPr lang="en-US" dirty="0" err="1"/>
              <a:t>Prists</a:t>
            </a:r>
            <a:endParaRPr lang="en-US" dirty="0"/>
          </a:p>
          <a:p>
            <a:pPr marL="176679" indent="-176679">
              <a:buFont typeface="Arial" panose="020B0604020202020204" pitchFamily="34" charset="0"/>
              <a:buChar char="•"/>
            </a:pPr>
            <a:r>
              <a:rPr lang="en-US" dirty="0"/>
              <a:t>Levites</a:t>
            </a:r>
          </a:p>
          <a:p>
            <a:pPr marL="176679" indent="-176679">
              <a:buFont typeface="Arial" panose="020B0604020202020204" pitchFamily="34" charset="0"/>
              <a:buChar char="•"/>
            </a:pPr>
            <a:r>
              <a:rPr lang="en-US" dirty="0"/>
              <a:t>Temple servants</a:t>
            </a:r>
          </a:p>
          <a:p>
            <a:pPr marL="176679" indent="-176679">
              <a:buFont typeface="Arial" panose="020B0604020202020204" pitchFamily="34" charset="0"/>
              <a:buChar char="•"/>
            </a:pPr>
            <a:r>
              <a:rPr lang="en-US" dirty="0"/>
              <a:t>Sons of Solomon’s servants</a:t>
            </a:r>
          </a:p>
          <a:p>
            <a:pPr marL="176679" indent="-176679">
              <a:buFont typeface="Arial" panose="020B0604020202020204" pitchFamily="34" charset="0"/>
              <a:buChar char="•"/>
            </a:pPr>
            <a:r>
              <a:rPr lang="en-US" dirty="0"/>
              <a:t>Those of uncertain genealogy</a:t>
            </a:r>
          </a:p>
          <a:p>
            <a:pPr marL="176679" indent="-176679">
              <a:buFont typeface="Arial" panose="020B0604020202020204" pitchFamily="34" charset="0"/>
              <a:buChar char="•"/>
            </a:pPr>
            <a:endParaRPr lang="en-US" dirty="0"/>
          </a:p>
          <a:p>
            <a:r>
              <a:rPr lang="en-US" dirty="0"/>
              <a:t>Like a lot of other genealogies we find in the Bible, this list establishes continuity for God’s chosen people.  The list probably meant a lot more to the immediate readers than it does to us now.</a:t>
            </a:r>
          </a:p>
        </p:txBody>
      </p:sp>
      <p:sp>
        <p:nvSpPr>
          <p:cNvPr id="4" name="Slide Number Placeholder 3"/>
          <p:cNvSpPr>
            <a:spLocks noGrp="1"/>
          </p:cNvSpPr>
          <p:nvPr>
            <p:ph type="sldNum" sz="quarter" idx="10"/>
          </p:nvPr>
        </p:nvSpPr>
        <p:spPr/>
        <p:txBody>
          <a:bodyPr/>
          <a:lstStyle/>
          <a:p>
            <a:fld id="{68322CDD-9D6C-4F63-9EC2-648226624108}" type="slidenum">
              <a:rPr lang="en-US" smtClean="0"/>
              <a:t>11</a:t>
            </a:fld>
            <a:endParaRPr lang="en-US"/>
          </a:p>
        </p:txBody>
      </p:sp>
    </p:spTree>
    <p:extLst>
      <p:ext uri="{BB962C8B-B14F-4D97-AF65-F5344CB8AC3E}">
        <p14:creationId xmlns:p14="http://schemas.microsoft.com/office/powerpoint/2010/main" val="262371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It’s interesting</a:t>
            </a:r>
            <a:r>
              <a:rPr lang="en-US" baseline="0" dirty="0"/>
              <a:t> at the end of this chapter when it says that a lot of the men were weeping at the sight of this new temple.  There must have been so many emotions among the people… some were overjoyed, but some of the men who had seen the first temple, and now saw the relative insignificance and poverty of this new foundation….it must have been a little sad.</a:t>
            </a:r>
          </a:p>
          <a:p>
            <a:endParaRPr lang="en-US" baseline="0" dirty="0"/>
          </a:p>
          <a:p>
            <a:r>
              <a:rPr lang="en-US" baseline="0" dirty="0"/>
              <a:t>Maybe they thought about what lead up to where they were at that point, or maybe it was just that pathetic compared to the old.  </a:t>
            </a:r>
          </a:p>
          <a:p>
            <a:endParaRPr lang="en-US" baseline="0" dirty="0"/>
          </a:p>
          <a:p>
            <a:r>
              <a:rPr lang="en-US" baseline="0" dirty="0"/>
              <a:t>The good news though is that the glory of this second temple far surpassed that of Solomon’s because Christ himself appeared in this one.</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12</a:t>
            </a:fld>
            <a:endParaRPr lang="en-US"/>
          </a:p>
        </p:txBody>
      </p:sp>
    </p:spTree>
    <p:extLst>
      <p:ext uri="{BB962C8B-B14F-4D97-AF65-F5344CB8AC3E}">
        <p14:creationId xmlns:p14="http://schemas.microsoft.com/office/powerpoint/2010/main" val="110420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One more thing about chapter 5.</a:t>
            </a:r>
            <a:r>
              <a:rPr lang="en-US" baseline="0" dirty="0"/>
              <a:t>  Verse 6 to the end is a letter written by </a:t>
            </a:r>
            <a:r>
              <a:rPr lang="en-US" baseline="0" dirty="0" err="1"/>
              <a:t>Tattenai</a:t>
            </a:r>
            <a:r>
              <a:rPr lang="en-US" baseline="0" dirty="0"/>
              <a:t> the governor of the province Beyond the River, aka someone who had an interest in what the Jews were doing.  So this letter is nothing like the letter from </a:t>
            </a:r>
            <a:r>
              <a:rPr lang="en-US" baseline="0" dirty="0" err="1"/>
              <a:t>Rehum</a:t>
            </a:r>
            <a:r>
              <a:rPr lang="en-US" baseline="0" dirty="0"/>
              <a:t> to Artaxerxes in chapter 4.  His was prejudiced and derogatory, but this one is fair.  He states what he knows, then in verse 17 he asks for the king to check the archives and make sure the Jews were telling the truth, that Cyrus had made a decree.</a:t>
            </a:r>
          </a:p>
          <a:p>
            <a:endParaRPr lang="en-US" baseline="0" dirty="0"/>
          </a:p>
          <a:p>
            <a:r>
              <a:rPr lang="en-US" baseline="0" dirty="0"/>
              <a:t>And this was a big deal because </a:t>
            </a:r>
            <a:r>
              <a:rPr lang="en-US" baseline="0" dirty="0" err="1"/>
              <a:t>Medo</a:t>
            </a:r>
            <a:r>
              <a:rPr lang="en-US" baseline="0" dirty="0"/>
              <a:t>-Persian law said that if the king made a decree, it couldn’t be changed.  Daniel made reference to this in Daniel 6:15 when he said “It is a law of the Medes and Persians that no interdict nor statute which the king </a:t>
            </a:r>
            <a:r>
              <a:rPr lang="en-US" baseline="0" dirty="0" err="1"/>
              <a:t>establisheth</a:t>
            </a:r>
            <a:r>
              <a:rPr lang="en-US" baseline="0" dirty="0"/>
              <a:t> may be changed.”  So with this letter from </a:t>
            </a:r>
            <a:r>
              <a:rPr lang="en-US" baseline="0" dirty="0" err="1"/>
              <a:t>Tattenai</a:t>
            </a:r>
            <a:r>
              <a:rPr lang="en-US" baseline="0" dirty="0"/>
              <a:t>, if the king found that the decree was made, then the Jews would be left alone.</a:t>
            </a:r>
          </a:p>
          <a:p>
            <a:endParaRPr lang="en-US" baseline="0" dirty="0"/>
          </a:p>
          <a:p>
            <a:r>
              <a:rPr lang="en-US" baseline="0" dirty="0"/>
              <a:t>Which brings us to chapter 6.</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17</a:t>
            </a:fld>
            <a:endParaRPr lang="en-US"/>
          </a:p>
        </p:txBody>
      </p:sp>
    </p:spTree>
    <p:extLst>
      <p:ext uri="{BB962C8B-B14F-4D97-AF65-F5344CB8AC3E}">
        <p14:creationId xmlns:p14="http://schemas.microsoft.com/office/powerpoint/2010/main" val="319338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Something I thought you might find interesting.</a:t>
            </a:r>
          </a:p>
          <a:p>
            <a:endParaRPr lang="en-US" dirty="0"/>
          </a:p>
          <a:p>
            <a:r>
              <a:rPr lang="en-US" dirty="0"/>
              <a:t>In chapter</a:t>
            </a:r>
            <a:r>
              <a:rPr lang="en-US" baseline="0" dirty="0"/>
              <a:t> 6 verse 2 who’s starts with “And in Ecbatana”?</a:t>
            </a:r>
          </a:p>
          <a:p>
            <a:endParaRPr lang="en-US" baseline="0" dirty="0"/>
          </a:p>
          <a:p>
            <a:r>
              <a:rPr lang="en-US" baseline="0" dirty="0"/>
              <a:t>Does anyone have </a:t>
            </a:r>
            <a:r>
              <a:rPr lang="en-US" baseline="0" dirty="0" err="1"/>
              <a:t>Achmetha</a:t>
            </a:r>
            <a:r>
              <a:rPr lang="en-US" baseline="0" dirty="0"/>
              <a:t>?</a:t>
            </a:r>
          </a:p>
          <a:p>
            <a:endParaRPr lang="en-US" baseline="0" dirty="0"/>
          </a:p>
          <a:p>
            <a:r>
              <a:rPr lang="en-US" dirty="0"/>
              <a:t>This inscription is in Ecbatana on the side of a mountain, which is</a:t>
            </a:r>
            <a:r>
              <a:rPr lang="en-US" baseline="0" dirty="0"/>
              <a:t> now Iran.  And they call the place Ecbatana now because this inscription tells us that that’s the Persian name for </a:t>
            </a:r>
            <a:r>
              <a:rPr lang="en-US" baseline="0" dirty="0" err="1"/>
              <a:t>Achmetha</a:t>
            </a:r>
            <a:r>
              <a:rPr lang="en-US" baseline="0" dirty="0"/>
              <a:t>.  There are three different languages on this, Persian, </a:t>
            </a:r>
            <a:r>
              <a:rPr lang="en-US" baseline="0" dirty="0" err="1"/>
              <a:t>Elomite</a:t>
            </a:r>
            <a:r>
              <a:rPr lang="en-US" baseline="0" dirty="0"/>
              <a:t>, and Babylonian, and it’s written in Cuneiform (wedge shaped marks on clay tablets).  Which makes this inscription sort of like a Rosetta Stone….if you know one of the languages, you can understand all of them.</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19</a:t>
            </a:fld>
            <a:endParaRPr lang="en-US"/>
          </a:p>
        </p:txBody>
      </p:sp>
    </p:spTree>
    <p:extLst>
      <p:ext uri="{BB962C8B-B14F-4D97-AF65-F5344CB8AC3E}">
        <p14:creationId xmlns:p14="http://schemas.microsoft.com/office/powerpoint/2010/main" val="3472450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r>
              <a:rPr lang="en-US" dirty="0"/>
              <a:t>The illustration is from the early 8</a:t>
            </a:r>
            <a:r>
              <a:rPr lang="en-US" baseline="30000" dirty="0"/>
              <a:t>th</a:t>
            </a:r>
            <a:r>
              <a:rPr lang="en-US" dirty="0"/>
              <a:t> century from the </a:t>
            </a:r>
            <a:r>
              <a:rPr lang="en-US" sz="1200" dirty="0"/>
              <a:t>Codex </a:t>
            </a:r>
            <a:r>
              <a:rPr lang="en-US" sz="1200" dirty="0" err="1"/>
              <a:t>Amiatinus</a:t>
            </a:r>
            <a:r>
              <a:rPr lang="en-US" sz="1200" dirty="0"/>
              <a:t>, which is the earliest surviving manuscript of the nearly complete Bible in the Latin Vulgate version.  This was an illustration in that manuscript of “Ezra the scribe”.</a:t>
            </a:r>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20</a:t>
            </a:fld>
            <a:endParaRPr lang="en-US"/>
          </a:p>
        </p:txBody>
      </p:sp>
    </p:spTree>
    <p:extLst>
      <p:ext uri="{BB962C8B-B14F-4D97-AF65-F5344CB8AC3E}">
        <p14:creationId xmlns:p14="http://schemas.microsoft.com/office/powerpoint/2010/main" val="3910614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1173163"/>
            <a:ext cx="507047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22</a:t>
            </a:fld>
            <a:endParaRPr lang="en-US"/>
          </a:p>
        </p:txBody>
      </p:sp>
    </p:spTree>
    <p:extLst>
      <p:ext uri="{BB962C8B-B14F-4D97-AF65-F5344CB8AC3E}">
        <p14:creationId xmlns:p14="http://schemas.microsoft.com/office/powerpoint/2010/main" val="3323121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3474720"/>
            <a:ext cx="12070080" cy="36576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280160" y="7147249"/>
            <a:ext cx="12070080" cy="48768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7851648"/>
            <a:ext cx="14630400" cy="14630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6"/>
          </a:p>
        </p:txBody>
      </p:sp>
      <p:sp>
        <p:nvSpPr>
          <p:cNvPr id="9" name="Rectangle 8"/>
          <p:cNvSpPr/>
          <p:nvPr userDrawn="1"/>
        </p:nvSpPr>
        <p:spPr>
          <a:xfrm>
            <a:off x="0" y="7851648"/>
            <a:ext cx="14630400" cy="14630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6"/>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30000" y="509641"/>
            <a:ext cx="1645920" cy="74151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54480" y="509640"/>
            <a:ext cx="9436608" cy="74151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9304488" y="377"/>
            <a:ext cx="5322860" cy="9141715"/>
          </a:xfrm>
          <a:prstGeom prst="rect">
            <a:avLst/>
          </a:prstGeom>
        </p:spPr>
      </p:pic>
      <p:sp>
        <p:nvSpPr>
          <p:cNvPr id="2" name="Title 1"/>
          <p:cNvSpPr>
            <a:spLocks noGrp="1"/>
          </p:cNvSpPr>
          <p:nvPr>
            <p:ph type="title"/>
          </p:nvPr>
        </p:nvSpPr>
        <p:spPr>
          <a:xfrm>
            <a:off x="1280160" y="2087772"/>
            <a:ext cx="7132320" cy="54864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280161" y="7576458"/>
            <a:ext cx="7132320" cy="547396"/>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9248501" y="0"/>
            <a:ext cx="65837" cy="9144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6"/>
          </a:p>
        </p:txBody>
      </p:sp>
      <p:sp>
        <p:nvSpPr>
          <p:cNvPr id="11" name="Rectangle 10"/>
          <p:cNvSpPr/>
          <p:nvPr userDrawn="1"/>
        </p:nvSpPr>
        <p:spPr>
          <a:xfrm>
            <a:off x="9248501" y="0"/>
            <a:ext cx="65837" cy="9144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6"/>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54480" y="2434168"/>
            <a:ext cx="5669280" cy="549063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06639" y="2434168"/>
            <a:ext cx="5669280" cy="549063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54480" y="2438400"/>
            <a:ext cx="5672938" cy="855133"/>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54480" y="3293535"/>
            <a:ext cx="5672938" cy="463126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1153" y="2438400"/>
            <a:ext cx="5672938" cy="855133"/>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402982" y="3293535"/>
            <a:ext cx="5672938" cy="463126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9304488" y="377"/>
            <a:ext cx="5322860" cy="9141715"/>
          </a:xfrm>
          <a:prstGeom prst="rect">
            <a:avLst/>
          </a:prstGeom>
        </p:spPr>
      </p:pic>
      <p:sp>
        <p:nvSpPr>
          <p:cNvPr id="10" name="Rectangle 9"/>
          <p:cNvSpPr/>
          <p:nvPr userDrawn="1"/>
        </p:nvSpPr>
        <p:spPr>
          <a:xfrm>
            <a:off x="9248501" y="0"/>
            <a:ext cx="65837" cy="9144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6"/>
          </a:p>
        </p:txBody>
      </p:sp>
      <p:sp>
        <p:nvSpPr>
          <p:cNvPr id="11" name="Rectangle 10"/>
          <p:cNvSpPr/>
          <p:nvPr userDrawn="1"/>
        </p:nvSpPr>
        <p:spPr>
          <a:xfrm>
            <a:off x="9248501" y="0"/>
            <a:ext cx="65837" cy="9144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6"/>
          </a:p>
        </p:txBody>
      </p:sp>
      <p:sp>
        <p:nvSpPr>
          <p:cNvPr id="2" name="Title 1"/>
          <p:cNvSpPr>
            <a:spLocks noGrp="1"/>
          </p:cNvSpPr>
          <p:nvPr>
            <p:ph type="title"/>
          </p:nvPr>
        </p:nvSpPr>
        <p:spPr>
          <a:xfrm>
            <a:off x="9875521" y="3352800"/>
            <a:ext cx="4169664" cy="21336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948362" y="914400"/>
            <a:ext cx="7351776" cy="73152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875520" y="5791200"/>
            <a:ext cx="4169664" cy="158496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9304488" y="377"/>
            <a:ext cx="5322860" cy="9141715"/>
          </a:xfrm>
          <a:prstGeom prst="rect">
            <a:avLst/>
          </a:prstGeom>
        </p:spPr>
      </p:pic>
      <p:sp>
        <p:nvSpPr>
          <p:cNvPr id="9" name="Rectangle 8"/>
          <p:cNvSpPr/>
          <p:nvPr/>
        </p:nvSpPr>
        <p:spPr>
          <a:xfrm>
            <a:off x="9248501" y="0"/>
            <a:ext cx="65837" cy="9144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6"/>
          </a:p>
        </p:txBody>
      </p:sp>
      <p:sp>
        <p:nvSpPr>
          <p:cNvPr id="10" name="Rectangle 9"/>
          <p:cNvSpPr/>
          <p:nvPr/>
        </p:nvSpPr>
        <p:spPr>
          <a:xfrm>
            <a:off x="9248501" y="0"/>
            <a:ext cx="65837" cy="9144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6"/>
          </a:p>
        </p:txBody>
      </p:sp>
      <p:sp>
        <p:nvSpPr>
          <p:cNvPr id="2" name="Title 1"/>
          <p:cNvSpPr>
            <a:spLocks noGrp="1"/>
          </p:cNvSpPr>
          <p:nvPr>
            <p:ph type="title"/>
          </p:nvPr>
        </p:nvSpPr>
        <p:spPr>
          <a:xfrm>
            <a:off x="9875520" y="3352800"/>
            <a:ext cx="4169664"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767840"/>
            <a:ext cx="8229600" cy="560832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875520" y="5791200"/>
            <a:ext cx="4169664" cy="158496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8342715"/>
            <a:ext cx="14630400" cy="73152"/>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6"/>
          </a:p>
        </p:txBody>
      </p:sp>
      <p:sp>
        <p:nvSpPr>
          <p:cNvPr id="2" name="Title Placeholder 1"/>
          <p:cNvSpPr>
            <a:spLocks noGrp="1"/>
          </p:cNvSpPr>
          <p:nvPr>
            <p:ph type="title"/>
          </p:nvPr>
        </p:nvSpPr>
        <p:spPr>
          <a:xfrm>
            <a:off x="1554480" y="508000"/>
            <a:ext cx="11521440" cy="1524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54480" y="2438400"/>
            <a:ext cx="11521440" cy="5486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67404" y="8559283"/>
            <a:ext cx="1621660" cy="318536"/>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554480" y="8559283"/>
            <a:ext cx="6217920" cy="318536"/>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2238030" y="8559283"/>
            <a:ext cx="837889" cy="318536"/>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8342715"/>
            <a:ext cx="14630400" cy="73152"/>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6"/>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0" userDrawn="1">
          <p15:clr>
            <a:srgbClr val="F26B43"/>
          </p15:clr>
        </p15:guide>
        <p15:guide id="10" pos="46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Haggai, Zechariah, Malachi</a:t>
            </a:r>
          </a:p>
        </p:txBody>
      </p:sp>
      <p:sp>
        <p:nvSpPr>
          <p:cNvPr id="3" name="Subtitle 2"/>
          <p:cNvSpPr>
            <a:spLocks noGrp="1"/>
          </p:cNvSpPr>
          <p:nvPr>
            <p:ph type="subTitle" idx="1"/>
          </p:nvPr>
        </p:nvSpPr>
        <p:spPr/>
        <p:txBody>
          <a:bodyPr/>
          <a:lstStyle/>
          <a:p>
            <a:r>
              <a:rPr lang="en-US" dirty="0"/>
              <a:t>Lesson 1:  Class Introduction</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0" y="2468880"/>
            <a:ext cx="4169664" cy="2133600"/>
          </a:xfrm>
        </p:spPr>
        <p:txBody>
          <a:bodyPr/>
          <a:lstStyle/>
          <a:p>
            <a:r>
              <a:rPr lang="en-US" dirty="0"/>
              <a:t>The Cyrus cylinder</a:t>
            </a: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3982" b="3982"/>
          <a:stretch>
            <a:fillRect/>
          </a:stretch>
        </p:blipFill>
        <p:spPr>
          <a:xfrm>
            <a:off x="1219200" y="2468880"/>
            <a:ext cx="7490467" cy="4594153"/>
          </a:xfrm>
        </p:spPr>
      </p:pic>
      <p:sp>
        <p:nvSpPr>
          <p:cNvPr id="4" name="Text Placeholder 3"/>
          <p:cNvSpPr>
            <a:spLocks noGrp="1"/>
          </p:cNvSpPr>
          <p:nvPr>
            <p:ph type="body" sz="half" idx="2"/>
          </p:nvPr>
        </p:nvSpPr>
        <p:spPr>
          <a:xfrm>
            <a:off x="9875520" y="5101389"/>
            <a:ext cx="4169664" cy="1584960"/>
          </a:xfrm>
        </p:spPr>
        <p:txBody>
          <a:bodyPr>
            <a:normAutofit/>
          </a:bodyPr>
          <a:lstStyle/>
          <a:p>
            <a:r>
              <a:rPr lang="en-US" sz="2400" dirty="0"/>
              <a:t>Among other things, describes how Cyrus returned captive peoples and their gods to their native lands.</a:t>
            </a:r>
          </a:p>
        </p:txBody>
      </p:sp>
    </p:spTree>
    <p:extLst>
      <p:ext uri="{BB962C8B-B14F-4D97-AF65-F5344CB8AC3E}">
        <p14:creationId xmlns:p14="http://schemas.microsoft.com/office/powerpoint/2010/main" val="22087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806" y="240428"/>
            <a:ext cx="11521440" cy="1524000"/>
          </a:xfrm>
        </p:spPr>
        <p:txBody>
          <a:bodyPr>
            <a:normAutofit/>
          </a:bodyPr>
          <a:lstStyle/>
          <a:p>
            <a:r>
              <a:rPr lang="en-US" sz="3600" dirty="0"/>
              <a:t>Chapter 2</a:t>
            </a:r>
          </a:p>
        </p:txBody>
      </p:sp>
      <p:sp>
        <p:nvSpPr>
          <p:cNvPr id="3" name="Content Placeholder 2"/>
          <p:cNvSpPr>
            <a:spLocks noGrp="1"/>
          </p:cNvSpPr>
          <p:nvPr>
            <p:ph idx="1"/>
          </p:nvPr>
        </p:nvSpPr>
        <p:spPr>
          <a:xfrm>
            <a:off x="1953126" y="1937544"/>
            <a:ext cx="12035590" cy="741487"/>
          </a:xfrm>
        </p:spPr>
        <p:txBody>
          <a:bodyPr>
            <a:noAutofit/>
          </a:bodyPr>
          <a:lstStyle/>
          <a:p>
            <a:pPr marL="45720" indent="0">
              <a:buNone/>
            </a:pPr>
            <a:r>
              <a:rPr lang="en-US" sz="2800" b="1" dirty="0"/>
              <a:t>What do many of the exiles do in response to the proclamation of Cyrus?</a:t>
            </a:r>
          </a:p>
        </p:txBody>
      </p:sp>
      <p:sp>
        <p:nvSpPr>
          <p:cNvPr id="4" name="Content Placeholder 2"/>
          <p:cNvSpPr txBox="1">
            <a:spLocks/>
          </p:cNvSpPr>
          <p:nvPr/>
        </p:nvSpPr>
        <p:spPr>
          <a:xfrm>
            <a:off x="1953126" y="2679031"/>
            <a:ext cx="4808004" cy="379817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aseline="30000" dirty="0"/>
              <a:t>1</a:t>
            </a:r>
            <a:r>
              <a:rPr lang="en-US" sz="2400" dirty="0"/>
              <a:t> …They returned to Jerusalem and Judah, each to his own town. </a:t>
            </a:r>
            <a:r>
              <a:rPr lang="en-US" sz="2400" baseline="30000" dirty="0"/>
              <a:t>2 </a:t>
            </a:r>
            <a:r>
              <a:rPr lang="en-US" sz="2400" dirty="0"/>
              <a:t>They came with </a:t>
            </a:r>
            <a:r>
              <a:rPr lang="en-US" sz="2400" dirty="0" err="1"/>
              <a:t>Zerubbabel</a:t>
            </a:r>
            <a:r>
              <a:rPr lang="en-US" sz="2400" dirty="0"/>
              <a:t>, </a:t>
            </a:r>
            <a:r>
              <a:rPr lang="en-US" sz="2400" dirty="0" err="1"/>
              <a:t>Jeshua</a:t>
            </a:r>
            <a:r>
              <a:rPr lang="en-US" sz="2400" dirty="0"/>
              <a:t>, Nehemiah, </a:t>
            </a:r>
            <a:r>
              <a:rPr lang="en-US" sz="2400" dirty="0" err="1"/>
              <a:t>Seraiah</a:t>
            </a:r>
            <a:r>
              <a:rPr lang="en-US" sz="2400" dirty="0"/>
              <a:t>, </a:t>
            </a:r>
            <a:r>
              <a:rPr lang="en-US" sz="2400" dirty="0" err="1"/>
              <a:t>Reelaiah</a:t>
            </a:r>
            <a:r>
              <a:rPr lang="en-US" sz="2400" dirty="0"/>
              <a:t>, Mordecai, </a:t>
            </a:r>
            <a:r>
              <a:rPr lang="en-US" sz="2400" dirty="0" err="1"/>
              <a:t>Bilshan</a:t>
            </a:r>
            <a:r>
              <a:rPr lang="en-US" sz="2400" dirty="0"/>
              <a:t>, </a:t>
            </a:r>
            <a:r>
              <a:rPr lang="en-US" sz="2400" dirty="0" err="1"/>
              <a:t>Mispar</a:t>
            </a:r>
            <a:r>
              <a:rPr lang="en-US" sz="2400" dirty="0"/>
              <a:t>, </a:t>
            </a:r>
            <a:r>
              <a:rPr lang="en-US" sz="2400" dirty="0" err="1"/>
              <a:t>Bigvai</a:t>
            </a:r>
            <a:r>
              <a:rPr lang="en-US" sz="2400" dirty="0"/>
              <a:t>, </a:t>
            </a:r>
            <a:r>
              <a:rPr lang="en-US" sz="2400" dirty="0" err="1"/>
              <a:t>Rehum</a:t>
            </a:r>
            <a:r>
              <a:rPr lang="en-US" sz="2400" dirty="0"/>
              <a:t>, and </a:t>
            </a:r>
            <a:r>
              <a:rPr lang="en-US" sz="2400" dirty="0" err="1"/>
              <a:t>Baanah</a:t>
            </a:r>
            <a:r>
              <a:rPr lang="en-US" sz="2400" dirty="0"/>
              <a:t>.</a:t>
            </a:r>
          </a:p>
          <a:p>
            <a:pPr marL="45720" indent="0" algn="r">
              <a:buNone/>
            </a:pPr>
            <a:r>
              <a:rPr lang="en-US" sz="2400" dirty="0"/>
              <a:t>Ezra 2:1b-2 (ESV)</a:t>
            </a:r>
            <a:endParaRPr lang="en-US" dirty="0"/>
          </a:p>
        </p:txBody>
      </p:sp>
      <p:sp>
        <p:nvSpPr>
          <p:cNvPr id="5" name="Content Placeholder 2"/>
          <p:cNvSpPr txBox="1">
            <a:spLocks/>
          </p:cNvSpPr>
          <p:nvPr/>
        </p:nvSpPr>
        <p:spPr>
          <a:xfrm>
            <a:off x="7457606" y="2679031"/>
            <a:ext cx="4808004" cy="408965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aseline="30000" dirty="0"/>
              <a:t>64</a:t>
            </a:r>
            <a:r>
              <a:rPr lang="en-US" sz="2400" dirty="0"/>
              <a:t> The whole assembly together was 42,360, </a:t>
            </a:r>
            <a:r>
              <a:rPr lang="en-US" sz="2400" baseline="30000" dirty="0"/>
              <a:t>65 </a:t>
            </a:r>
            <a:r>
              <a:rPr lang="en-US" sz="2400" dirty="0"/>
              <a:t>besides their male and female servants, of whom there were 7,337, and they had 200 male and female singers. </a:t>
            </a:r>
            <a:r>
              <a:rPr lang="en-US" sz="2400" baseline="30000" dirty="0"/>
              <a:t>66</a:t>
            </a:r>
            <a:r>
              <a:rPr lang="en-US" sz="2400" dirty="0"/>
              <a:t> Their horses were 736, their mules were 245, </a:t>
            </a:r>
            <a:r>
              <a:rPr lang="en-US" sz="2400" baseline="30000" dirty="0"/>
              <a:t>67 </a:t>
            </a:r>
            <a:r>
              <a:rPr lang="en-US" sz="2400" dirty="0"/>
              <a:t>their camels were 435, and their donkeys were 6,720.</a:t>
            </a:r>
          </a:p>
          <a:p>
            <a:pPr marL="45720" indent="0" algn="r">
              <a:buNone/>
            </a:pPr>
            <a:r>
              <a:rPr lang="en-US" sz="2400" dirty="0"/>
              <a:t>Ezra 2:64-67 (ESV)</a:t>
            </a:r>
          </a:p>
        </p:txBody>
      </p:sp>
    </p:spTree>
    <p:extLst>
      <p:ext uri="{BB962C8B-B14F-4D97-AF65-F5344CB8AC3E}">
        <p14:creationId xmlns:p14="http://schemas.microsoft.com/office/powerpoint/2010/main" val="199695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3</a:t>
            </a:r>
          </a:p>
        </p:txBody>
      </p:sp>
      <p:sp>
        <p:nvSpPr>
          <p:cNvPr id="3" name="Content Placeholder 2"/>
          <p:cNvSpPr>
            <a:spLocks noGrp="1"/>
          </p:cNvSpPr>
          <p:nvPr>
            <p:ph idx="1"/>
          </p:nvPr>
        </p:nvSpPr>
        <p:spPr>
          <a:xfrm>
            <a:off x="2386264" y="2071331"/>
            <a:ext cx="9601200" cy="381740"/>
          </a:xfrm>
        </p:spPr>
        <p:txBody>
          <a:bodyPr>
            <a:noAutofit/>
          </a:bodyPr>
          <a:lstStyle/>
          <a:p>
            <a:pPr marL="45720" indent="0">
              <a:buNone/>
            </a:pPr>
            <a:r>
              <a:rPr lang="en-US" sz="2800" b="1" dirty="0"/>
              <a:t>What did the Israelites accomplish?</a:t>
            </a:r>
          </a:p>
        </p:txBody>
      </p:sp>
      <p:sp>
        <p:nvSpPr>
          <p:cNvPr id="4" name="Content Placeholder 2"/>
          <p:cNvSpPr txBox="1">
            <a:spLocks/>
          </p:cNvSpPr>
          <p:nvPr/>
        </p:nvSpPr>
        <p:spPr>
          <a:xfrm>
            <a:off x="1881554" y="2744010"/>
            <a:ext cx="4808004" cy="379817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aseline="30000" dirty="0"/>
              <a:t>2</a:t>
            </a:r>
            <a:r>
              <a:rPr lang="en-US" sz="2400" dirty="0"/>
              <a:t> Then arose </a:t>
            </a:r>
            <a:r>
              <a:rPr lang="en-US" sz="2400" dirty="0" err="1"/>
              <a:t>Jeshua</a:t>
            </a:r>
            <a:r>
              <a:rPr lang="en-US" sz="2400" dirty="0"/>
              <a:t> the son of </a:t>
            </a:r>
            <a:r>
              <a:rPr lang="en-US" sz="2400" dirty="0" err="1"/>
              <a:t>Jozadak</a:t>
            </a:r>
            <a:r>
              <a:rPr lang="en-US" sz="2400" dirty="0"/>
              <a:t>, with his fellow priests, and </a:t>
            </a:r>
            <a:r>
              <a:rPr lang="en-US" sz="2400" dirty="0" err="1"/>
              <a:t>Zerubbabel</a:t>
            </a:r>
            <a:r>
              <a:rPr lang="en-US" sz="2400" dirty="0"/>
              <a:t> the son of </a:t>
            </a:r>
            <a:r>
              <a:rPr lang="en-US" sz="2400" dirty="0" err="1"/>
              <a:t>Shealtiel</a:t>
            </a:r>
            <a:r>
              <a:rPr lang="en-US" sz="2400" dirty="0"/>
              <a:t> with his kinsmen, and they built the altar of the God of Israel, to offer burnt offerings on it, as it is written in the Law of Moses the man of God.</a:t>
            </a:r>
          </a:p>
          <a:p>
            <a:pPr marL="45720" indent="0" algn="r">
              <a:buNone/>
            </a:pPr>
            <a:r>
              <a:rPr lang="en-US" sz="2400" dirty="0"/>
              <a:t>Ezra 3:2 (ESV)</a:t>
            </a:r>
            <a:endParaRPr lang="en-US" dirty="0"/>
          </a:p>
        </p:txBody>
      </p:sp>
      <p:sp>
        <p:nvSpPr>
          <p:cNvPr id="5" name="Content Placeholder 2"/>
          <p:cNvSpPr txBox="1">
            <a:spLocks/>
          </p:cNvSpPr>
          <p:nvPr/>
        </p:nvSpPr>
        <p:spPr>
          <a:xfrm>
            <a:off x="7315200" y="2744010"/>
            <a:ext cx="4808004" cy="408965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aseline="30000" dirty="0"/>
              <a:t>10</a:t>
            </a:r>
            <a:r>
              <a:rPr lang="en-US" sz="2400" dirty="0"/>
              <a:t> And when the builders laid the foundation of the temple of the LORD, the priests in their vestments came forward with trumpets, and the Levites, the sons of </a:t>
            </a:r>
            <a:r>
              <a:rPr lang="en-US" sz="2400" dirty="0" err="1"/>
              <a:t>Asaph</a:t>
            </a:r>
            <a:r>
              <a:rPr lang="en-US" sz="2400" dirty="0"/>
              <a:t>, with cymbals, to praise the LORD, according to the directions of David king of Israel.</a:t>
            </a:r>
          </a:p>
          <a:p>
            <a:pPr marL="45720" indent="0" algn="r">
              <a:buNone/>
            </a:pPr>
            <a:r>
              <a:rPr lang="en-US" sz="2400" dirty="0"/>
              <a:t>Ezra 3:10 (ESV)</a:t>
            </a:r>
            <a:endParaRPr lang="en-US" dirty="0"/>
          </a:p>
        </p:txBody>
      </p:sp>
    </p:spTree>
    <p:extLst>
      <p:ext uri="{BB962C8B-B14F-4D97-AF65-F5344CB8AC3E}">
        <p14:creationId xmlns:p14="http://schemas.microsoft.com/office/powerpoint/2010/main" val="408061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849" y="139032"/>
            <a:ext cx="11521440" cy="1524000"/>
          </a:xfrm>
        </p:spPr>
        <p:txBody>
          <a:bodyPr>
            <a:normAutofit/>
          </a:bodyPr>
          <a:lstStyle/>
          <a:p>
            <a:r>
              <a:rPr lang="en-US" sz="3600" dirty="0"/>
              <a:t>Persian rulers from 559-358 B.C.</a:t>
            </a:r>
          </a:p>
        </p:txBody>
      </p:sp>
      <p:sp>
        <p:nvSpPr>
          <p:cNvPr id="3" name="Content Placeholder 2"/>
          <p:cNvSpPr>
            <a:spLocks noGrp="1"/>
          </p:cNvSpPr>
          <p:nvPr>
            <p:ph idx="1"/>
          </p:nvPr>
        </p:nvSpPr>
        <p:spPr>
          <a:xfrm>
            <a:off x="1506354" y="1796715"/>
            <a:ext cx="11521440" cy="5486400"/>
          </a:xfrm>
        </p:spPr>
        <p:txBody>
          <a:bodyPr/>
          <a:lstStyle/>
          <a:p>
            <a:pPr marL="45720" indent="0">
              <a:buNone/>
            </a:pPr>
            <a:r>
              <a:rPr lang="en-US" sz="2800" dirty="0"/>
              <a:t>539 – 530		Cyrus</a:t>
            </a:r>
          </a:p>
          <a:p>
            <a:pPr marL="45720" indent="0">
              <a:buNone/>
            </a:pPr>
            <a:r>
              <a:rPr lang="en-US" sz="2800" dirty="0"/>
              <a:t>530 – 522		Cambyses</a:t>
            </a:r>
          </a:p>
          <a:p>
            <a:pPr marL="45720" indent="0">
              <a:buNone/>
            </a:pPr>
            <a:r>
              <a:rPr lang="en-US" sz="2800" dirty="0"/>
              <a:t>522 – 486		Darius I (</a:t>
            </a:r>
            <a:r>
              <a:rPr lang="en-US" sz="2800" dirty="0" err="1"/>
              <a:t>Hystaspes</a:t>
            </a:r>
            <a:r>
              <a:rPr lang="en-US" sz="2800" dirty="0"/>
              <a:t>)</a:t>
            </a:r>
          </a:p>
          <a:p>
            <a:pPr marL="45720" indent="0">
              <a:buNone/>
            </a:pPr>
            <a:r>
              <a:rPr lang="en-US" sz="2800" dirty="0"/>
              <a:t>486 – 465		Xerxes I (</a:t>
            </a:r>
            <a:r>
              <a:rPr lang="en-US" sz="2800" dirty="0" err="1"/>
              <a:t>Ahashuerus</a:t>
            </a:r>
            <a:r>
              <a:rPr lang="en-US" sz="2800" dirty="0"/>
              <a:t>)</a:t>
            </a:r>
          </a:p>
          <a:p>
            <a:pPr marL="45720" indent="0">
              <a:buNone/>
            </a:pPr>
            <a:r>
              <a:rPr lang="en-US" sz="2800" dirty="0"/>
              <a:t>465 – 424		Artaxerxes (</a:t>
            </a:r>
            <a:r>
              <a:rPr lang="en-US" sz="2800" dirty="0" err="1"/>
              <a:t>Longimanus</a:t>
            </a:r>
            <a:r>
              <a:rPr lang="en-US" sz="2800" dirty="0"/>
              <a:t>)</a:t>
            </a:r>
          </a:p>
          <a:p>
            <a:pPr marL="45720" indent="0">
              <a:buNone/>
            </a:pPr>
            <a:r>
              <a:rPr lang="en-US" sz="2800" dirty="0"/>
              <a:t>424 – 423		Xerxes II</a:t>
            </a:r>
          </a:p>
          <a:p>
            <a:pPr marL="45720" indent="0">
              <a:buNone/>
            </a:pPr>
            <a:r>
              <a:rPr lang="en-US" sz="2800" dirty="0"/>
              <a:t>423 – 404		Darius II (</a:t>
            </a:r>
            <a:r>
              <a:rPr lang="en-US" sz="2800" dirty="0" err="1"/>
              <a:t>Nothus</a:t>
            </a:r>
            <a:r>
              <a:rPr lang="en-US" sz="2800" dirty="0"/>
              <a:t>)</a:t>
            </a:r>
          </a:p>
          <a:p>
            <a:pPr marL="45720" indent="0">
              <a:buNone/>
            </a:pPr>
            <a:r>
              <a:rPr lang="en-US" sz="2800" dirty="0"/>
              <a:t>404 – 358		Artaxerxes (</a:t>
            </a:r>
            <a:r>
              <a:rPr lang="en-US" sz="2800" dirty="0" err="1"/>
              <a:t>Mnemon</a:t>
            </a:r>
            <a:r>
              <a:rPr lang="en-US" sz="2800" dirty="0"/>
              <a:t>)</a:t>
            </a:r>
            <a:endParaRPr lang="en-US" dirty="0"/>
          </a:p>
        </p:txBody>
      </p:sp>
    </p:spTree>
    <p:extLst>
      <p:ext uri="{BB962C8B-B14F-4D97-AF65-F5344CB8AC3E}">
        <p14:creationId xmlns:p14="http://schemas.microsoft.com/office/powerpoint/2010/main" val="387371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0"/>
            <a:ext cx="11521440" cy="1524000"/>
          </a:xfrm>
        </p:spPr>
        <p:txBody>
          <a:bodyPr>
            <a:normAutofit/>
          </a:bodyPr>
          <a:lstStyle/>
          <a:p>
            <a:r>
              <a:rPr lang="en-US" sz="3600" dirty="0"/>
              <a:t>Chapter 5</a:t>
            </a:r>
          </a:p>
        </p:txBody>
      </p:sp>
      <p:sp>
        <p:nvSpPr>
          <p:cNvPr id="3" name="Content Placeholder 2"/>
          <p:cNvSpPr>
            <a:spLocks noGrp="1"/>
          </p:cNvSpPr>
          <p:nvPr>
            <p:ph idx="1"/>
          </p:nvPr>
        </p:nvSpPr>
        <p:spPr>
          <a:xfrm>
            <a:off x="2145631" y="1818068"/>
            <a:ext cx="9601200" cy="381740"/>
          </a:xfrm>
        </p:spPr>
        <p:txBody>
          <a:bodyPr>
            <a:noAutofit/>
          </a:bodyPr>
          <a:lstStyle/>
          <a:p>
            <a:pPr marL="45720" indent="0">
              <a:buNone/>
            </a:pPr>
            <a:r>
              <a:rPr lang="en-US" sz="2800" b="1" dirty="0"/>
              <a:t>Who prophecies to the people to begin rebuilding again?</a:t>
            </a:r>
          </a:p>
        </p:txBody>
      </p:sp>
      <p:sp>
        <p:nvSpPr>
          <p:cNvPr id="4" name="Content Placeholder 2"/>
          <p:cNvSpPr txBox="1">
            <a:spLocks/>
          </p:cNvSpPr>
          <p:nvPr/>
        </p:nvSpPr>
        <p:spPr>
          <a:xfrm>
            <a:off x="2266564" y="2631715"/>
            <a:ext cx="7262447" cy="379817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800" baseline="30000" dirty="0"/>
              <a:t>1</a:t>
            </a:r>
            <a:r>
              <a:rPr lang="en-US" sz="2800" dirty="0"/>
              <a:t> Now the prophets, Haggai and Zechariah the son of </a:t>
            </a:r>
            <a:r>
              <a:rPr lang="en-US" sz="2800" dirty="0" err="1"/>
              <a:t>Iddo</a:t>
            </a:r>
            <a:r>
              <a:rPr lang="en-US" sz="2800" dirty="0"/>
              <a:t>, prophesied to the Jews who were in Judah and Jerusalem, in the name of the God of Israel who was over them. </a:t>
            </a:r>
            <a:r>
              <a:rPr lang="en-US" sz="2800" baseline="30000" dirty="0"/>
              <a:t>2</a:t>
            </a:r>
            <a:r>
              <a:rPr lang="en-US" sz="2800" dirty="0"/>
              <a:t> Then </a:t>
            </a:r>
            <a:r>
              <a:rPr lang="en-US" sz="2800" dirty="0" err="1"/>
              <a:t>Zerubbabel</a:t>
            </a:r>
            <a:r>
              <a:rPr lang="en-US" sz="2800" dirty="0"/>
              <a:t> the son of </a:t>
            </a:r>
            <a:r>
              <a:rPr lang="en-US" sz="2800" dirty="0" err="1"/>
              <a:t>Shealtiel</a:t>
            </a:r>
            <a:r>
              <a:rPr lang="en-US" sz="2800" dirty="0"/>
              <a:t> and </a:t>
            </a:r>
            <a:r>
              <a:rPr lang="en-US" sz="2800" dirty="0" err="1"/>
              <a:t>Jeshua</a:t>
            </a:r>
            <a:r>
              <a:rPr lang="en-US" sz="2800" dirty="0"/>
              <a:t> the son of </a:t>
            </a:r>
            <a:r>
              <a:rPr lang="en-US" sz="2800" dirty="0" err="1"/>
              <a:t>Jozadak</a:t>
            </a:r>
            <a:r>
              <a:rPr lang="en-US" sz="2800" dirty="0"/>
              <a:t> arose and began to rebuild the house of God that is in Jerusalem, and the prophets of God were with them, supporting them.</a:t>
            </a:r>
          </a:p>
          <a:p>
            <a:pPr marL="45720" indent="0" algn="r">
              <a:buNone/>
            </a:pPr>
            <a:r>
              <a:rPr lang="en-US" sz="2800" dirty="0"/>
              <a:t>Ezra 5:1-2 (ESV)</a:t>
            </a:r>
            <a:endParaRPr lang="en-US" sz="2400" dirty="0"/>
          </a:p>
        </p:txBody>
      </p:sp>
    </p:spTree>
    <p:extLst>
      <p:ext uri="{BB962C8B-B14F-4D97-AF65-F5344CB8AC3E}">
        <p14:creationId xmlns:p14="http://schemas.microsoft.com/office/powerpoint/2010/main" val="21964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7347" y="1517853"/>
            <a:ext cx="3474720" cy="583949"/>
          </a:xfrm>
        </p:spPr>
        <p:txBody>
          <a:bodyPr>
            <a:noAutofit/>
          </a:bodyPr>
          <a:lstStyle/>
          <a:p>
            <a:pPr algn="ctr"/>
            <a:r>
              <a:rPr lang="en-US" sz="4000" dirty="0" err="1"/>
              <a:t>haggai</a:t>
            </a:r>
            <a:endParaRPr lang="en-US" sz="40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2306" b="22306"/>
          <a:stretch>
            <a:fillRect/>
          </a:stretch>
        </p:blipFill>
        <p:spPr>
          <a:xfrm>
            <a:off x="1418366" y="2468880"/>
            <a:ext cx="6858000" cy="420624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9512969" y="2711779"/>
            <a:ext cx="4940968" cy="2498756"/>
          </a:xfrm>
        </p:spPr>
        <p:txBody>
          <a:bodyPr>
            <a:noAutofit/>
          </a:bodyPr>
          <a:lstStyle/>
          <a:p>
            <a:r>
              <a:rPr lang="en-US" sz="2400" b="1" dirty="0"/>
              <a:t>Author:  </a:t>
            </a:r>
            <a:r>
              <a:rPr lang="en-US" sz="2400" dirty="0"/>
              <a:t>Haggai, literally ‘festival’ </a:t>
            </a:r>
          </a:p>
          <a:p>
            <a:r>
              <a:rPr lang="en-US" sz="2400" dirty="0"/>
              <a:t>	or ‘joyous one’</a:t>
            </a:r>
          </a:p>
          <a:p>
            <a:endParaRPr lang="en-US" sz="2400" dirty="0"/>
          </a:p>
          <a:p>
            <a:r>
              <a:rPr lang="en-US" sz="2400" b="1" dirty="0"/>
              <a:t>Date: 	</a:t>
            </a:r>
            <a:r>
              <a:rPr lang="en-US" sz="2400" dirty="0"/>
              <a:t>~520 B.C.</a:t>
            </a:r>
          </a:p>
          <a:p>
            <a:endParaRPr lang="en-US" sz="2400" dirty="0"/>
          </a:p>
          <a:p>
            <a:r>
              <a:rPr lang="en-US" sz="2400" b="1" dirty="0"/>
              <a:t>Theme: </a:t>
            </a:r>
            <a:r>
              <a:rPr lang="en-US" sz="2400" dirty="0"/>
              <a:t>Build the Temple</a:t>
            </a:r>
          </a:p>
        </p:txBody>
      </p:sp>
    </p:spTree>
    <p:extLst>
      <p:ext uri="{BB962C8B-B14F-4D97-AF65-F5344CB8AC3E}">
        <p14:creationId xmlns:p14="http://schemas.microsoft.com/office/powerpoint/2010/main" val="73301346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1305" y="1536825"/>
            <a:ext cx="3474720" cy="583949"/>
          </a:xfrm>
        </p:spPr>
        <p:txBody>
          <a:bodyPr>
            <a:noAutofit/>
          </a:bodyPr>
          <a:lstStyle/>
          <a:p>
            <a:pPr algn="ctr"/>
            <a:r>
              <a:rPr lang="en-US" sz="4000" dirty="0"/>
              <a:t>Zechariah</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429537" y="1828800"/>
            <a:ext cx="6835316" cy="548640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9448800" y="2727822"/>
            <a:ext cx="4844716" cy="2498756"/>
          </a:xfrm>
        </p:spPr>
        <p:txBody>
          <a:bodyPr>
            <a:noAutofit/>
          </a:bodyPr>
          <a:lstStyle/>
          <a:p>
            <a:r>
              <a:rPr lang="en-US" sz="2400" b="1" dirty="0"/>
              <a:t>Author: </a:t>
            </a:r>
            <a:r>
              <a:rPr lang="en-US" sz="2400" dirty="0"/>
              <a:t>Zechariah, means ‘God </a:t>
            </a:r>
          </a:p>
          <a:p>
            <a:r>
              <a:rPr lang="en-US" sz="2400" dirty="0"/>
              <a:t>	remembers’</a:t>
            </a:r>
          </a:p>
          <a:p>
            <a:endParaRPr lang="en-US" sz="2400" dirty="0"/>
          </a:p>
          <a:p>
            <a:r>
              <a:rPr lang="en-US" sz="2400" b="1" dirty="0"/>
              <a:t>Date: 	</a:t>
            </a:r>
            <a:r>
              <a:rPr lang="en-US" sz="2400" dirty="0"/>
              <a:t>~520-516 B.C.</a:t>
            </a:r>
          </a:p>
          <a:p>
            <a:endParaRPr lang="en-US" sz="2400" dirty="0"/>
          </a:p>
          <a:p>
            <a:r>
              <a:rPr lang="en-US" sz="2400" b="1" dirty="0"/>
              <a:t>Theme: </a:t>
            </a:r>
            <a:r>
              <a:rPr lang="en-US" sz="2400" dirty="0"/>
              <a:t>Turn back to the LORD</a:t>
            </a:r>
          </a:p>
        </p:txBody>
      </p:sp>
    </p:spTree>
    <p:extLst>
      <p:ext uri="{BB962C8B-B14F-4D97-AF65-F5344CB8AC3E}">
        <p14:creationId xmlns:p14="http://schemas.microsoft.com/office/powerpoint/2010/main" val="105378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241166"/>
            <a:ext cx="11521440" cy="1524000"/>
          </a:xfrm>
        </p:spPr>
        <p:txBody>
          <a:bodyPr>
            <a:normAutofit/>
          </a:bodyPr>
          <a:lstStyle/>
          <a:p>
            <a:r>
              <a:rPr lang="en-US" sz="3600" dirty="0"/>
              <a:t>Chapter 5</a:t>
            </a:r>
          </a:p>
        </p:txBody>
      </p:sp>
      <p:sp>
        <p:nvSpPr>
          <p:cNvPr id="3" name="Content Placeholder 2"/>
          <p:cNvSpPr>
            <a:spLocks noGrp="1"/>
          </p:cNvSpPr>
          <p:nvPr>
            <p:ph idx="1"/>
          </p:nvPr>
        </p:nvSpPr>
        <p:spPr>
          <a:xfrm>
            <a:off x="2065421" y="1938651"/>
            <a:ext cx="9601200" cy="381740"/>
          </a:xfrm>
        </p:spPr>
        <p:txBody>
          <a:bodyPr>
            <a:noAutofit/>
          </a:bodyPr>
          <a:lstStyle/>
          <a:p>
            <a:pPr marL="45720" indent="0">
              <a:buNone/>
            </a:pPr>
            <a:r>
              <a:rPr lang="en-US" sz="2800" b="1" dirty="0"/>
              <a:t>Who prophecies to the people to begin rebuilding again?</a:t>
            </a:r>
          </a:p>
        </p:txBody>
      </p:sp>
      <p:sp>
        <p:nvSpPr>
          <p:cNvPr id="4" name="Content Placeholder 2"/>
          <p:cNvSpPr txBox="1">
            <a:spLocks/>
          </p:cNvSpPr>
          <p:nvPr/>
        </p:nvSpPr>
        <p:spPr>
          <a:xfrm>
            <a:off x="2507195" y="3257357"/>
            <a:ext cx="9159425" cy="379817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800" baseline="30000" dirty="0"/>
              <a:t>1</a:t>
            </a:r>
            <a:r>
              <a:rPr lang="en-US" sz="2800" dirty="0"/>
              <a:t> Now the prophets, Haggai and Zechariah the son of </a:t>
            </a:r>
            <a:r>
              <a:rPr lang="en-US" sz="2800" dirty="0" err="1"/>
              <a:t>Iddo</a:t>
            </a:r>
            <a:r>
              <a:rPr lang="en-US" sz="2800" dirty="0"/>
              <a:t>, prophesied to the Jews who were in Judah and Jerusalem, in the name of the God of Israel who was over them. </a:t>
            </a:r>
            <a:r>
              <a:rPr lang="en-US" sz="2800" baseline="30000" dirty="0"/>
              <a:t>2</a:t>
            </a:r>
            <a:r>
              <a:rPr lang="en-US" sz="2800" dirty="0"/>
              <a:t> Then </a:t>
            </a:r>
            <a:r>
              <a:rPr lang="en-US" sz="2800" dirty="0" err="1"/>
              <a:t>Zerubbabel</a:t>
            </a:r>
            <a:r>
              <a:rPr lang="en-US" sz="2800" dirty="0"/>
              <a:t> the son of </a:t>
            </a:r>
            <a:r>
              <a:rPr lang="en-US" sz="2800" dirty="0" err="1"/>
              <a:t>Shealtiel</a:t>
            </a:r>
            <a:r>
              <a:rPr lang="en-US" sz="2800" dirty="0"/>
              <a:t> and </a:t>
            </a:r>
            <a:r>
              <a:rPr lang="en-US" sz="2800" dirty="0" err="1"/>
              <a:t>Jeshua</a:t>
            </a:r>
            <a:r>
              <a:rPr lang="en-US" sz="2800" dirty="0"/>
              <a:t> the son of </a:t>
            </a:r>
            <a:r>
              <a:rPr lang="en-US" sz="2800" dirty="0" err="1"/>
              <a:t>Jozadak</a:t>
            </a:r>
            <a:r>
              <a:rPr lang="en-US" sz="2800" dirty="0"/>
              <a:t> arose and began to rebuild the house of God that is in Jerusalem, and the prophets of God were with them, supporting them.</a:t>
            </a:r>
          </a:p>
          <a:p>
            <a:pPr marL="45720" indent="0" algn="r">
              <a:buNone/>
            </a:pPr>
            <a:r>
              <a:rPr lang="en-US" sz="2800" dirty="0"/>
              <a:t>Ezra 5:1-2 (ESV)</a:t>
            </a:r>
          </a:p>
        </p:txBody>
      </p:sp>
    </p:spTree>
    <p:extLst>
      <p:ext uri="{BB962C8B-B14F-4D97-AF65-F5344CB8AC3E}">
        <p14:creationId xmlns:p14="http://schemas.microsoft.com/office/powerpoint/2010/main" val="2983197652"/>
      </p:ext>
    </p:extLst>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6</a:t>
            </a:r>
          </a:p>
        </p:txBody>
      </p:sp>
      <p:sp>
        <p:nvSpPr>
          <p:cNvPr id="3" name="Content Placeholder 2"/>
          <p:cNvSpPr>
            <a:spLocks noGrp="1"/>
          </p:cNvSpPr>
          <p:nvPr>
            <p:ph idx="1"/>
          </p:nvPr>
        </p:nvSpPr>
        <p:spPr>
          <a:xfrm>
            <a:off x="2209800" y="2262201"/>
            <a:ext cx="9601200" cy="381740"/>
          </a:xfrm>
        </p:spPr>
        <p:txBody>
          <a:bodyPr>
            <a:noAutofit/>
          </a:bodyPr>
          <a:lstStyle/>
          <a:p>
            <a:pPr marL="45720" indent="0">
              <a:buNone/>
            </a:pPr>
            <a:r>
              <a:rPr lang="en-US" sz="2800" b="1" dirty="0"/>
              <a:t>What decree is given by Darius the king?  Is the decree carried out?</a:t>
            </a:r>
          </a:p>
        </p:txBody>
      </p:sp>
      <p:sp>
        <p:nvSpPr>
          <p:cNvPr id="4" name="Content Placeholder 2"/>
          <p:cNvSpPr txBox="1">
            <a:spLocks/>
          </p:cNvSpPr>
          <p:nvPr/>
        </p:nvSpPr>
        <p:spPr>
          <a:xfrm>
            <a:off x="2507196" y="3257357"/>
            <a:ext cx="4808004" cy="379817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baseline="30000" dirty="0"/>
              <a:t>6</a:t>
            </a:r>
            <a:r>
              <a:rPr lang="en-US" dirty="0"/>
              <a:t> “Now therefore, </a:t>
            </a:r>
            <a:r>
              <a:rPr lang="en-US" dirty="0" err="1"/>
              <a:t>Tattenai</a:t>
            </a:r>
            <a:r>
              <a:rPr lang="en-US" dirty="0"/>
              <a:t>, governor of the province Beyond the River, </a:t>
            </a:r>
            <a:r>
              <a:rPr lang="en-US" dirty="0" err="1"/>
              <a:t>Shethar-bozenai</a:t>
            </a:r>
            <a:r>
              <a:rPr lang="en-US" dirty="0"/>
              <a:t>, and your associates the governors who are in the province Beyond the River, keep away. </a:t>
            </a:r>
            <a:r>
              <a:rPr lang="en-US" baseline="30000" dirty="0"/>
              <a:t>7 </a:t>
            </a:r>
            <a:r>
              <a:rPr lang="en-US" dirty="0"/>
              <a:t>Let the work on this house of God alone.  Let the governor of the Jews and the elders of the Jews rebuild this house of God on its site.</a:t>
            </a:r>
          </a:p>
          <a:p>
            <a:pPr marL="45720" indent="0" algn="r">
              <a:buNone/>
            </a:pPr>
            <a:r>
              <a:rPr lang="en-US" dirty="0"/>
              <a:t>Ezra 6:6-7 (ESV)</a:t>
            </a:r>
          </a:p>
        </p:txBody>
      </p:sp>
      <p:sp>
        <p:nvSpPr>
          <p:cNvPr id="5" name="Content Placeholder 2"/>
          <p:cNvSpPr txBox="1">
            <a:spLocks/>
          </p:cNvSpPr>
          <p:nvPr/>
        </p:nvSpPr>
        <p:spPr>
          <a:xfrm>
            <a:off x="7329269" y="3258832"/>
            <a:ext cx="4808004" cy="416242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dirty="0"/>
              <a:t>reign of Darius the king.</a:t>
            </a:r>
          </a:p>
          <a:p>
            <a:pPr marL="45720" indent="0" algn="r">
              <a:buNone/>
            </a:pPr>
            <a:r>
              <a:rPr lang="en-US" dirty="0"/>
              <a:t>Ezra 6:13-15 (ESV)</a:t>
            </a:r>
          </a:p>
        </p:txBody>
      </p:sp>
      <p:sp>
        <p:nvSpPr>
          <p:cNvPr id="6" name="Content Placeholder 2"/>
          <p:cNvSpPr txBox="1">
            <a:spLocks/>
          </p:cNvSpPr>
          <p:nvPr/>
        </p:nvSpPr>
        <p:spPr>
          <a:xfrm>
            <a:off x="2521265" y="3257357"/>
            <a:ext cx="4808004" cy="409632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baseline="30000" dirty="0"/>
              <a:t>13</a:t>
            </a:r>
            <a:r>
              <a:rPr lang="en-US" dirty="0"/>
              <a:t> Then, according to the word sent by Darius the king, </a:t>
            </a:r>
            <a:r>
              <a:rPr lang="en-US" dirty="0" err="1"/>
              <a:t>Tattenai</a:t>
            </a:r>
            <a:r>
              <a:rPr lang="en-US" dirty="0"/>
              <a:t>, the governor of the province Beyond the River, </a:t>
            </a:r>
            <a:r>
              <a:rPr lang="en-US" dirty="0" err="1"/>
              <a:t>Shethar-bozenai</a:t>
            </a:r>
            <a:r>
              <a:rPr lang="en-US" dirty="0"/>
              <a:t>, and their associates did with all diligence what Darius the king had ordered. </a:t>
            </a:r>
            <a:r>
              <a:rPr lang="en-US" baseline="30000" dirty="0"/>
              <a:t>14</a:t>
            </a:r>
            <a:r>
              <a:rPr lang="en-US" dirty="0"/>
              <a:t> And the elders of the Jews built and prospered through the prophesying of Haggai the prophet and Zechariah the son of </a:t>
            </a:r>
            <a:r>
              <a:rPr lang="en-US" dirty="0" err="1"/>
              <a:t>Iddo</a:t>
            </a:r>
            <a:r>
              <a:rPr lang="en-US" dirty="0"/>
              <a:t>.  They finished their building by decree of the God of Israel and by decree of Cyrus and Darius and Artaxerxes king of Persia; </a:t>
            </a:r>
            <a:r>
              <a:rPr lang="en-US" baseline="30000" dirty="0"/>
              <a:t>15</a:t>
            </a:r>
            <a:r>
              <a:rPr lang="en-US" dirty="0"/>
              <a:t> and this house was finished on the third day of the month of Adar, in the sixth year of the</a:t>
            </a:r>
            <a:endParaRPr lang="en-US" baseline="30000" dirty="0"/>
          </a:p>
        </p:txBody>
      </p:sp>
    </p:spTree>
    <p:extLst>
      <p:ext uri="{BB962C8B-B14F-4D97-AF65-F5344CB8AC3E}">
        <p14:creationId xmlns:p14="http://schemas.microsoft.com/office/powerpoint/2010/main" val="185520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a:t>
            </a:r>
            <a:r>
              <a:rPr lang="en-US" dirty="0" err="1"/>
              <a:t>behistun</a:t>
            </a:r>
            <a:r>
              <a:rPr lang="en-US" dirty="0"/>
              <a:t> inscription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748906"/>
            <a:ext cx="12192000" cy="4446595"/>
          </a:xfrm>
          <a:prstGeom prst="rect">
            <a:avLst/>
          </a:prstGeom>
        </p:spPr>
      </p:pic>
    </p:spTree>
    <p:extLst>
      <p:ext uri="{BB962C8B-B14F-4D97-AF65-F5344CB8AC3E}">
        <p14:creationId xmlns:p14="http://schemas.microsoft.com/office/powerpoint/2010/main" val="310698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485331" y="1499052"/>
            <a:ext cx="11709779"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i="1" dirty="0">
                <a:solidFill>
                  <a:schemeClr val="accent1">
                    <a:lumMod val="75000"/>
                  </a:schemeClr>
                </a:solidFill>
                <a:latin typeface="Calibri" pitchFamily="34" charset="0"/>
              </a:rPr>
              <a:t>Class Goals (by the end of our study each of us will . . .)</a:t>
            </a:r>
          </a:p>
        </p:txBody>
      </p:sp>
      <p:sp>
        <p:nvSpPr>
          <p:cNvPr id="58372" name="Rectangle 4"/>
          <p:cNvSpPr>
            <a:spLocks noGrp="1" noChangeArrowheads="1"/>
          </p:cNvSpPr>
          <p:nvPr>
            <p:ph sz="half" idx="1"/>
          </p:nvPr>
        </p:nvSpPr>
        <p:spPr>
          <a:xfrm>
            <a:off x="1758287" y="2675021"/>
            <a:ext cx="10986448" cy="3068472"/>
          </a:xfrm>
        </p:spPr>
        <p:txBody>
          <a:bodyPr>
            <a:normAutofit fontScale="92500" lnSpcReduction="20000"/>
          </a:bodyPr>
          <a:lstStyle/>
          <a:p>
            <a:pPr marL="631825" indent="-495300">
              <a:buSzPct val="91000"/>
              <a:buFont typeface="+mj-lt"/>
              <a:buAutoNum type="arabicPeriod"/>
            </a:pPr>
            <a:r>
              <a:rPr lang="en-US" sz="3200" dirty="0"/>
              <a:t>Have an increased appreciation for the sovereignty and power of God</a:t>
            </a:r>
          </a:p>
          <a:p>
            <a:pPr marL="631825" indent="-495300">
              <a:buSzPct val="91000"/>
              <a:buFont typeface="+mj-lt"/>
              <a:buAutoNum type="arabicPeriod"/>
            </a:pPr>
            <a:endParaRPr lang="en-US" sz="3200" dirty="0">
              <a:solidFill>
                <a:srgbClr val="FFFF00"/>
              </a:solidFill>
            </a:endParaRPr>
          </a:p>
          <a:p>
            <a:pPr marL="631825" indent="-495300">
              <a:buSzPct val="91000"/>
              <a:buFont typeface="+mj-lt"/>
              <a:buAutoNum type="arabicPeriod"/>
            </a:pPr>
            <a:r>
              <a:rPr lang="en-US" sz="3200" dirty="0"/>
              <a:t>Have an increased faith in Jesus as the prophesied Messiah</a:t>
            </a:r>
          </a:p>
          <a:p>
            <a:pPr marL="631825" indent="-495300">
              <a:buSzPct val="91000"/>
              <a:buFont typeface="+mj-lt"/>
              <a:buAutoNum type="arabicPeriod"/>
            </a:pPr>
            <a:endParaRPr lang="en-US" sz="3200" dirty="0"/>
          </a:p>
          <a:p>
            <a:pPr marL="631825" indent="-495300">
              <a:buSzPct val="91000"/>
              <a:buFont typeface="+mj-lt"/>
              <a:buAutoNum type="arabicPeriod"/>
            </a:pPr>
            <a:r>
              <a:rPr lang="en-US" sz="3200" dirty="0"/>
              <a:t>Worship in a more sincere and sacrificial manner</a:t>
            </a:r>
          </a:p>
        </p:txBody>
      </p:sp>
      <p:sp>
        <p:nvSpPr>
          <p:cNvPr id="4100" name="Rectangle 5"/>
          <p:cNvSpPr>
            <a:spLocks noChangeArrowheads="1"/>
          </p:cNvSpPr>
          <p:nvPr/>
        </p:nvSpPr>
        <p:spPr bwMode="auto">
          <a:xfrm>
            <a:off x="2231409" y="520235"/>
            <a:ext cx="10040204" cy="769441"/>
          </a:xfrm>
          <a:prstGeom prst="rect">
            <a:avLst/>
          </a:prstGeom>
          <a:noFill/>
          <a:ln w="9525">
            <a:noFill/>
            <a:miter lim="800000"/>
            <a:headEnd/>
            <a:tailEnd/>
          </a:ln>
        </p:spPr>
        <p:txBody>
          <a:bodyPr wrap="square" anchor="b">
            <a:spAutoFit/>
          </a:bodyPr>
          <a:lstStyle/>
          <a:p>
            <a:pPr algn="ctr"/>
            <a:r>
              <a:rPr lang="en-US" sz="4400" b="1" cap="all" dirty="0">
                <a:solidFill>
                  <a:schemeClr val="accent1"/>
                </a:solidFill>
                <a:effectLst>
                  <a:outerShdw blurRad="38100" dist="25400" dir="18900000" algn="bl" rotWithShape="0">
                    <a:schemeClr val="bg1">
                      <a:alpha val="80000"/>
                    </a:schemeClr>
                  </a:outerShdw>
                </a:effectLst>
                <a:latin typeface="+mj-lt"/>
                <a:ea typeface="+mj-ea"/>
                <a:cs typeface="+mj-cs"/>
              </a:rPr>
              <a:t>Haggai, Zechariah, Malachi</a:t>
            </a:r>
          </a:p>
        </p:txBody>
      </p:sp>
    </p:spTree>
    <p:extLst>
      <p:ext uri="{BB962C8B-B14F-4D97-AF65-F5344CB8AC3E}">
        <p14:creationId xmlns:p14="http://schemas.microsoft.com/office/powerpoint/2010/main" val="150815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Effect transition="in" filter="dissolve">
                                      <p:cBhvr>
                                        <p:cTn id="7" dur="500"/>
                                        <p:tgtEl>
                                          <p:spTgt spid="58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2">
                                            <p:txEl>
                                              <p:pRg st="2" end="2"/>
                                            </p:txEl>
                                          </p:spTgt>
                                        </p:tgtEl>
                                        <p:attrNameLst>
                                          <p:attrName>style.visibility</p:attrName>
                                        </p:attrNameLst>
                                      </p:cBhvr>
                                      <p:to>
                                        <p:strVal val="visible"/>
                                      </p:to>
                                    </p:set>
                                    <p:animEffect transition="in" filter="dissolve">
                                      <p:cBhvr>
                                        <p:cTn id="12" dur="500"/>
                                        <p:tgtEl>
                                          <p:spTgt spid="5837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372">
                                            <p:txEl>
                                              <p:pRg st="4" end="4"/>
                                            </p:txEl>
                                          </p:spTgt>
                                        </p:tgtEl>
                                        <p:attrNameLst>
                                          <p:attrName>style.visibility</p:attrName>
                                        </p:attrNameLst>
                                      </p:cBhvr>
                                      <p:to>
                                        <p:strVal val="visible"/>
                                      </p:to>
                                    </p:set>
                                    <p:animEffect transition="in" filter="dissolve">
                                      <p:cBhvr>
                                        <p:cTn id="17" dur="500"/>
                                        <p:tgtEl>
                                          <p:spTgt spid="58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7</a:t>
            </a:r>
          </a:p>
        </p:txBody>
      </p:sp>
      <p:sp>
        <p:nvSpPr>
          <p:cNvPr id="3" name="Content Placeholder 2"/>
          <p:cNvSpPr>
            <a:spLocks noGrp="1"/>
          </p:cNvSpPr>
          <p:nvPr>
            <p:ph idx="1"/>
          </p:nvPr>
        </p:nvSpPr>
        <p:spPr>
          <a:xfrm>
            <a:off x="2197609" y="2262938"/>
            <a:ext cx="9601200" cy="381740"/>
          </a:xfrm>
        </p:spPr>
        <p:txBody>
          <a:bodyPr>
            <a:noAutofit/>
          </a:bodyPr>
          <a:lstStyle/>
          <a:p>
            <a:pPr marL="45720" indent="0">
              <a:buNone/>
            </a:pPr>
            <a:r>
              <a:rPr lang="en-US" sz="2800" b="1" dirty="0"/>
              <a:t>Who is sent to “teach [God’s] statutes and rules in Israel”?</a:t>
            </a:r>
          </a:p>
        </p:txBody>
      </p:sp>
      <p:sp>
        <p:nvSpPr>
          <p:cNvPr id="4" name="Content Placeholder 2"/>
          <p:cNvSpPr txBox="1">
            <a:spLocks/>
          </p:cNvSpPr>
          <p:nvPr/>
        </p:nvSpPr>
        <p:spPr>
          <a:xfrm>
            <a:off x="2507196" y="3257357"/>
            <a:ext cx="4808004" cy="379817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aseline="30000" dirty="0"/>
              <a:t>1</a:t>
            </a:r>
            <a:r>
              <a:rPr lang="en-US" sz="2400" dirty="0"/>
              <a:t> Now after this, in the reign of Artaxerxes king of Persia, Ezra the son of </a:t>
            </a:r>
            <a:r>
              <a:rPr lang="en-US" sz="2400" dirty="0" err="1"/>
              <a:t>Seraiah</a:t>
            </a:r>
            <a:r>
              <a:rPr lang="en-US" sz="2400" dirty="0"/>
              <a:t>… </a:t>
            </a:r>
            <a:r>
              <a:rPr lang="en-US" sz="2400" baseline="30000" dirty="0"/>
              <a:t>6 </a:t>
            </a:r>
            <a:r>
              <a:rPr lang="en-US" sz="2400" dirty="0"/>
              <a:t>this Ezra went up from Babylonia.  He was a scribe skilled in the Law of Moses that the LORD, the God of Israel, had given, and the king granted him all that he asked, for the hand of the LORD his God was on him.</a:t>
            </a:r>
          </a:p>
          <a:p>
            <a:pPr marL="45720" indent="0" algn="r">
              <a:buNone/>
            </a:pPr>
            <a:r>
              <a:rPr lang="en-US" sz="2400" dirty="0"/>
              <a:t>Ezra 7:1a, 6 (ESV)</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816" y="3055007"/>
            <a:ext cx="2987993" cy="4253371"/>
          </a:xfrm>
          <a:prstGeom prst="rect">
            <a:avLst/>
          </a:prstGeom>
        </p:spPr>
      </p:pic>
    </p:spTree>
    <p:extLst>
      <p:ext uri="{BB962C8B-B14F-4D97-AF65-F5344CB8AC3E}">
        <p14:creationId xmlns:p14="http://schemas.microsoft.com/office/powerpoint/2010/main" val="116286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8800" y="2319958"/>
            <a:ext cx="3474720" cy="583949"/>
          </a:xfrm>
        </p:spPr>
        <p:txBody>
          <a:bodyPr>
            <a:noAutofit/>
          </a:bodyPr>
          <a:lstStyle/>
          <a:p>
            <a:pPr algn="ctr"/>
            <a:r>
              <a:rPr lang="en-US" sz="3600" dirty="0" err="1"/>
              <a:t>malachi</a:t>
            </a:r>
            <a:endParaRPr lang="en-US" sz="36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680315" y="2468880"/>
            <a:ext cx="6334102" cy="420624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a:xfrm>
            <a:off x="9448800" y="3786601"/>
            <a:ext cx="4539916" cy="2498756"/>
          </a:xfrm>
        </p:spPr>
        <p:txBody>
          <a:bodyPr>
            <a:noAutofit/>
          </a:bodyPr>
          <a:lstStyle/>
          <a:p>
            <a:r>
              <a:rPr lang="en-US" sz="2400" b="1" dirty="0"/>
              <a:t>Author:  </a:t>
            </a:r>
            <a:r>
              <a:rPr lang="en-US" sz="2400" dirty="0"/>
              <a:t>Malachi, means ‘my</a:t>
            </a:r>
          </a:p>
          <a:p>
            <a:r>
              <a:rPr lang="en-US" sz="2400" dirty="0"/>
              <a:t>	messenger’</a:t>
            </a:r>
          </a:p>
          <a:p>
            <a:endParaRPr lang="en-US" sz="2400" dirty="0"/>
          </a:p>
          <a:p>
            <a:r>
              <a:rPr lang="en-US" sz="2400" b="1" dirty="0"/>
              <a:t>Date: 	</a:t>
            </a:r>
            <a:r>
              <a:rPr lang="en-US" sz="2400" dirty="0"/>
              <a:t>~460-432 B.C.</a:t>
            </a:r>
          </a:p>
          <a:p>
            <a:endParaRPr lang="en-US" sz="2400" dirty="0"/>
          </a:p>
          <a:p>
            <a:r>
              <a:rPr lang="en-US" sz="2400" b="1" dirty="0"/>
              <a:t>Theme: </a:t>
            </a:r>
            <a:r>
              <a:rPr lang="en-US" sz="2400" dirty="0"/>
              <a:t>You have robbed God</a:t>
            </a:r>
          </a:p>
        </p:txBody>
      </p:sp>
    </p:spTree>
    <p:extLst>
      <p:ext uri="{BB962C8B-B14F-4D97-AF65-F5344CB8AC3E}">
        <p14:creationId xmlns:p14="http://schemas.microsoft.com/office/powerpoint/2010/main" val="196870890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7</a:t>
            </a:r>
          </a:p>
        </p:txBody>
      </p:sp>
      <p:sp>
        <p:nvSpPr>
          <p:cNvPr id="3" name="Content Placeholder 2"/>
          <p:cNvSpPr>
            <a:spLocks noGrp="1"/>
          </p:cNvSpPr>
          <p:nvPr>
            <p:ph idx="1"/>
          </p:nvPr>
        </p:nvSpPr>
        <p:spPr>
          <a:xfrm>
            <a:off x="2514600" y="2643316"/>
            <a:ext cx="9601200" cy="381740"/>
          </a:xfrm>
        </p:spPr>
        <p:txBody>
          <a:bodyPr/>
          <a:lstStyle/>
          <a:p>
            <a:pPr marL="45720" indent="0">
              <a:buNone/>
            </a:pPr>
            <a:r>
              <a:rPr lang="en-US" b="1" dirty="0"/>
              <a:t>Who is sent to “teach [God’s] statutes and rules in Israel”?</a:t>
            </a:r>
          </a:p>
        </p:txBody>
      </p:sp>
      <p:sp>
        <p:nvSpPr>
          <p:cNvPr id="4" name="Content Placeholder 2"/>
          <p:cNvSpPr txBox="1">
            <a:spLocks/>
          </p:cNvSpPr>
          <p:nvPr/>
        </p:nvSpPr>
        <p:spPr>
          <a:xfrm>
            <a:off x="2507196" y="3257357"/>
            <a:ext cx="4808004" cy="379817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baseline="30000" dirty="0"/>
              <a:t>1</a:t>
            </a:r>
            <a:r>
              <a:rPr lang="en-US" dirty="0"/>
              <a:t> Now after this, in the reign of Artaxerxes king of Persia, Ezra the son of </a:t>
            </a:r>
            <a:r>
              <a:rPr lang="en-US" dirty="0" err="1"/>
              <a:t>Seraiah</a:t>
            </a:r>
            <a:r>
              <a:rPr lang="en-US" dirty="0"/>
              <a:t>… </a:t>
            </a:r>
            <a:r>
              <a:rPr lang="en-US" baseline="30000" dirty="0"/>
              <a:t>6 </a:t>
            </a:r>
            <a:r>
              <a:rPr lang="en-US" dirty="0"/>
              <a:t>this Ezra went up from Babylonia.  He was a scribe skilled in the Law of Moses that the LORD, the God of Israel, had given, and the king granted him all that he asked, for the hand of the LORD his God was on him.</a:t>
            </a:r>
          </a:p>
          <a:p>
            <a:pPr marL="45720" indent="0" algn="r">
              <a:buNone/>
            </a:pPr>
            <a:r>
              <a:rPr lang="en-US" dirty="0"/>
              <a:t>Ezra 7:1a, 6 (ESV)</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0816" y="3055007"/>
            <a:ext cx="2987993" cy="4253371"/>
          </a:xfrm>
          <a:prstGeom prst="rect">
            <a:avLst/>
          </a:prstGeom>
        </p:spPr>
      </p:pic>
    </p:spTree>
    <p:extLst>
      <p:ext uri="{BB962C8B-B14F-4D97-AF65-F5344CB8AC3E}">
        <p14:creationId xmlns:p14="http://schemas.microsoft.com/office/powerpoint/2010/main" val="1136289911"/>
      </p:ext>
    </p:extLst>
  </p:cSld>
  <p:clrMapOvr>
    <a:masterClrMapping/>
  </p:clrMapOvr>
  <mc:AlternateContent xmlns:mc="http://schemas.openxmlformats.org/markup-compatibility/2006" xmlns:p14="http://schemas.microsoft.com/office/powerpoint/2010/main">
    <mc:Choice Requires="p14">
      <p:transition spd="slow" p14:dur="1250" advClick="0" advTm="1000">
        <p14:flip dir="r"/>
      </p:transition>
    </mc:Choice>
    <mc:Fallback xmlns="">
      <p:transition spd="slow" advClick="0" advTm="1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549" y="-293066"/>
            <a:ext cx="11521440" cy="1524000"/>
          </a:xfrm>
        </p:spPr>
        <p:txBody>
          <a:bodyPr>
            <a:normAutofit/>
          </a:bodyPr>
          <a:lstStyle/>
          <a:p>
            <a:r>
              <a:rPr lang="en-US" sz="3600" dirty="0"/>
              <a:t>Chapter 8</a:t>
            </a:r>
          </a:p>
        </p:txBody>
      </p:sp>
      <p:sp>
        <p:nvSpPr>
          <p:cNvPr id="3" name="Content Placeholder 2"/>
          <p:cNvSpPr>
            <a:spLocks noGrp="1"/>
          </p:cNvSpPr>
          <p:nvPr>
            <p:ph idx="1"/>
          </p:nvPr>
        </p:nvSpPr>
        <p:spPr>
          <a:xfrm>
            <a:off x="1985211" y="1328302"/>
            <a:ext cx="9601200" cy="381740"/>
          </a:xfrm>
        </p:spPr>
        <p:txBody>
          <a:bodyPr>
            <a:noAutofit/>
          </a:bodyPr>
          <a:lstStyle/>
          <a:p>
            <a:pPr marL="45720" indent="0">
              <a:buNone/>
            </a:pPr>
            <a:r>
              <a:rPr lang="en-US" sz="2800" b="1" dirty="0"/>
              <a:t>Which tribe does Ezra send for and teach?</a:t>
            </a:r>
          </a:p>
        </p:txBody>
      </p:sp>
      <p:sp>
        <p:nvSpPr>
          <p:cNvPr id="4" name="Content Placeholder 2"/>
          <p:cNvSpPr txBox="1">
            <a:spLocks/>
          </p:cNvSpPr>
          <p:nvPr/>
        </p:nvSpPr>
        <p:spPr>
          <a:xfrm>
            <a:off x="2290011" y="1807410"/>
            <a:ext cx="4808004" cy="4145042"/>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aseline="30000" dirty="0"/>
              <a:t>15</a:t>
            </a:r>
            <a:r>
              <a:rPr lang="en-US" sz="2400" dirty="0"/>
              <a:t> I gathered them to the river that runs to </a:t>
            </a:r>
            <a:r>
              <a:rPr lang="en-US" sz="2400" dirty="0" err="1"/>
              <a:t>Ahava</a:t>
            </a:r>
            <a:r>
              <a:rPr lang="en-US" sz="2400" dirty="0"/>
              <a:t>, and there we camped three days.  As I reviewed the people and the priests, I found there none of the sons of Levi. </a:t>
            </a:r>
            <a:r>
              <a:rPr lang="en-US" sz="2400" baseline="30000" dirty="0"/>
              <a:t>16 </a:t>
            </a:r>
            <a:r>
              <a:rPr lang="en-US" sz="2400" dirty="0"/>
              <a:t>Then I sent for Eliezer, Ariel, Shemaiah, </a:t>
            </a:r>
            <a:r>
              <a:rPr lang="en-US" sz="2400" dirty="0" err="1"/>
              <a:t>Elnathan</a:t>
            </a:r>
            <a:r>
              <a:rPr lang="en-US" sz="2400" dirty="0"/>
              <a:t>, </a:t>
            </a:r>
            <a:r>
              <a:rPr lang="en-US" sz="2400" dirty="0" err="1"/>
              <a:t>Jarib</a:t>
            </a:r>
            <a:r>
              <a:rPr lang="en-US" sz="2400" dirty="0"/>
              <a:t>, </a:t>
            </a:r>
            <a:r>
              <a:rPr lang="en-US" sz="2400" dirty="0" err="1"/>
              <a:t>Elnathan</a:t>
            </a:r>
            <a:r>
              <a:rPr lang="en-US" sz="2400" dirty="0"/>
              <a:t>, Nathan, Zechariah, and </a:t>
            </a:r>
            <a:r>
              <a:rPr lang="en-US" sz="2400" dirty="0" err="1"/>
              <a:t>Meshullam</a:t>
            </a:r>
            <a:r>
              <a:rPr lang="en-US" sz="2400" dirty="0"/>
              <a:t>, leading men, and for </a:t>
            </a:r>
            <a:r>
              <a:rPr lang="en-US" sz="2400" dirty="0" err="1"/>
              <a:t>Joirib</a:t>
            </a:r>
            <a:r>
              <a:rPr lang="en-US" sz="2400" dirty="0"/>
              <a:t> and </a:t>
            </a:r>
            <a:r>
              <a:rPr lang="en-US" sz="2400" dirty="0" err="1"/>
              <a:t>Elnathan</a:t>
            </a:r>
            <a:r>
              <a:rPr lang="en-US" sz="2400" dirty="0"/>
              <a:t>, who were men of insight, </a:t>
            </a:r>
            <a:r>
              <a:rPr lang="en-US" sz="2400" baseline="30000" dirty="0"/>
              <a:t>17</a:t>
            </a:r>
            <a:r>
              <a:rPr lang="en-US" sz="2400" dirty="0"/>
              <a:t> and sent them to </a:t>
            </a:r>
            <a:r>
              <a:rPr lang="en-US" sz="2400" dirty="0" err="1"/>
              <a:t>Iddo</a:t>
            </a:r>
            <a:r>
              <a:rPr lang="en-US" sz="2400" dirty="0"/>
              <a:t>, the leading man at the place </a:t>
            </a:r>
            <a:r>
              <a:rPr lang="en-US" sz="2400" dirty="0" err="1"/>
              <a:t>Casiphia</a:t>
            </a:r>
            <a:r>
              <a:rPr lang="en-US" sz="2400" dirty="0"/>
              <a:t>, telling them what to say to </a:t>
            </a:r>
            <a:r>
              <a:rPr lang="en-US" sz="2400" dirty="0" err="1"/>
              <a:t>Iddo</a:t>
            </a:r>
            <a:r>
              <a:rPr lang="en-US" sz="2400" dirty="0"/>
              <a:t> and his brothers and the temple servants at the place </a:t>
            </a:r>
            <a:r>
              <a:rPr lang="en-US" sz="2400" dirty="0" err="1"/>
              <a:t>Casiphia</a:t>
            </a:r>
            <a:r>
              <a:rPr lang="en-US" sz="2400" dirty="0"/>
              <a:t>, namely, to send us ministers for the house of our God. </a:t>
            </a:r>
            <a:r>
              <a:rPr lang="en-US" sz="2400" baseline="30000" dirty="0"/>
              <a:t>18 </a:t>
            </a:r>
            <a:r>
              <a:rPr lang="en-US" sz="2400" dirty="0"/>
              <a:t>And</a:t>
            </a:r>
          </a:p>
        </p:txBody>
      </p:sp>
      <p:sp>
        <p:nvSpPr>
          <p:cNvPr id="6" name="Content Placeholder 2"/>
          <p:cNvSpPr txBox="1">
            <a:spLocks/>
          </p:cNvSpPr>
          <p:nvPr/>
        </p:nvSpPr>
        <p:spPr>
          <a:xfrm>
            <a:off x="7329269" y="1807410"/>
            <a:ext cx="4808004" cy="505097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dirty="0"/>
              <a:t>By the good hand of our God on us, they brought us a man of discretion, of the sons of </a:t>
            </a:r>
            <a:r>
              <a:rPr lang="en-US" sz="2400" dirty="0" err="1"/>
              <a:t>Mahli</a:t>
            </a:r>
            <a:r>
              <a:rPr lang="en-US" sz="2400" dirty="0"/>
              <a:t> the son of Levi, son of Israel, namely </a:t>
            </a:r>
            <a:r>
              <a:rPr lang="en-US" sz="2400" dirty="0" err="1"/>
              <a:t>Sherebiah</a:t>
            </a:r>
            <a:r>
              <a:rPr lang="en-US" sz="2400" dirty="0"/>
              <a:t> with his sons and kinsmen, 18; </a:t>
            </a:r>
            <a:r>
              <a:rPr lang="en-US" sz="2400" baseline="30000" dirty="0"/>
              <a:t>19 </a:t>
            </a:r>
            <a:r>
              <a:rPr lang="en-US" sz="2400" dirty="0"/>
              <a:t>also </a:t>
            </a:r>
            <a:r>
              <a:rPr lang="en-US" sz="2400" dirty="0" err="1"/>
              <a:t>Hashabiah</a:t>
            </a:r>
            <a:r>
              <a:rPr lang="en-US" sz="2400" dirty="0"/>
              <a:t>, and with him </a:t>
            </a:r>
            <a:r>
              <a:rPr lang="en-US" sz="2400" dirty="0" err="1"/>
              <a:t>Jeshaiah</a:t>
            </a:r>
            <a:r>
              <a:rPr lang="en-US" sz="2400" dirty="0"/>
              <a:t> of the sons of </a:t>
            </a:r>
            <a:r>
              <a:rPr lang="en-US" sz="2400" dirty="0" err="1"/>
              <a:t>Merari</a:t>
            </a:r>
            <a:r>
              <a:rPr lang="en-US" sz="2400" dirty="0"/>
              <a:t>, with his kinsmen and their sons, 20; </a:t>
            </a:r>
            <a:r>
              <a:rPr lang="en-US" sz="2400" baseline="30000" dirty="0"/>
              <a:t>20 </a:t>
            </a:r>
            <a:r>
              <a:rPr lang="en-US" sz="2400" dirty="0"/>
              <a:t>besides 220 of the temple servants, whom David and his officials had set apart to attend the Levites.  These were all mentioned by name.</a:t>
            </a:r>
          </a:p>
          <a:p>
            <a:pPr marL="45720" indent="0" algn="r">
              <a:buNone/>
            </a:pPr>
            <a:r>
              <a:rPr lang="en-US" sz="2400" dirty="0"/>
              <a:t>Ezra 8:15-20 (ESV)</a:t>
            </a:r>
            <a:endParaRPr lang="en-US" dirty="0"/>
          </a:p>
        </p:txBody>
      </p:sp>
    </p:spTree>
    <p:extLst>
      <p:ext uri="{BB962C8B-B14F-4D97-AF65-F5344CB8AC3E}">
        <p14:creationId xmlns:p14="http://schemas.microsoft.com/office/powerpoint/2010/main" val="172895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8549" y="144449"/>
            <a:ext cx="11521440" cy="1524000"/>
          </a:xfrm>
        </p:spPr>
        <p:txBody>
          <a:bodyPr>
            <a:normAutofit/>
          </a:bodyPr>
          <a:lstStyle/>
          <a:p>
            <a:r>
              <a:rPr lang="en-US" sz="3600" dirty="0"/>
              <a:t>Chapter 9</a:t>
            </a:r>
          </a:p>
        </p:txBody>
      </p:sp>
      <p:sp>
        <p:nvSpPr>
          <p:cNvPr id="3" name="Content Placeholder 2"/>
          <p:cNvSpPr>
            <a:spLocks noGrp="1"/>
          </p:cNvSpPr>
          <p:nvPr>
            <p:ph idx="1"/>
          </p:nvPr>
        </p:nvSpPr>
        <p:spPr>
          <a:xfrm>
            <a:off x="2033337" y="1668449"/>
            <a:ext cx="9601200" cy="381740"/>
          </a:xfrm>
        </p:spPr>
        <p:txBody>
          <a:bodyPr>
            <a:noAutofit/>
          </a:bodyPr>
          <a:lstStyle/>
          <a:p>
            <a:pPr marL="45720" indent="0">
              <a:buNone/>
            </a:pPr>
            <a:r>
              <a:rPr lang="en-US" sz="2800" b="1" dirty="0"/>
              <a:t>What does Ezra specifically pray about?</a:t>
            </a:r>
          </a:p>
        </p:txBody>
      </p:sp>
      <p:sp>
        <p:nvSpPr>
          <p:cNvPr id="4" name="Content Placeholder 2"/>
          <p:cNvSpPr txBox="1">
            <a:spLocks/>
          </p:cNvSpPr>
          <p:nvPr/>
        </p:nvSpPr>
        <p:spPr>
          <a:xfrm>
            <a:off x="1568549" y="2278788"/>
            <a:ext cx="5538104" cy="4145042"/>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aseline="30000" dirty="0"/>
              <a:t>1</a:t>
            </a:r>
            <a:r>
              <a:rPr lang="en-US" sz="2400" dirty="0"/>
              <a:t> After these things had been done, the officials approached me and said, “The people of Israel and the priests and the Levites have not separated themselves from the peoples of the lands with their abominations, from the Canaanites, the Hittites, the </a:t>
            </a:r>
            <a:r>
              <a:rPr lang="en-US" sz="2400" dirty="0" err="1"/>
              <a:t>Perizzites</a:t>
            </a:r>
            <a:r>
              <a:rPr lang="en-US" sz="2400" dirty="0"/>
              <a:t>, the </a:t>
            </a:r>
            <a:r>
              <a:rPr lang="en-US" sz="2400" dirty="0" err="1"/>
              <a:t>Jebusites</a:t>
            </a:r>
            <a:r>
              <a:rPr lang="en-US" sz="2400" dirty="0"/>
              <a:t>, the Ammonites, the Moabites, the Egyptians, and the Amorites. </a:t>
            </a:r>
            <a:r>
              <a:rPr lang="en-US" sz="2400" baseline="30000" dirty="0"/>
              <a:t>2</a:t>
            </a:r>
            <a:r>
              <a:rPr lang="en-US" sz="2400" dirty="0"/>
              <a:t> For they have taken some of their daughters to be wives for themselves and for their sons, so that the holy race has mixed itself with the peoples of the lands.  And in this faithlessness the hand of the officials and chief men has</a:t>
            </a:r>
          </a:p>
        </p:txBody>
      </p:sp>
      <p:sp>
        <p:nvSpPr>
          <p:cNvPr id="6" name="Content Placeholder 2"/>
          <p:cNvSpPr txBox="1">
            <a:spLocks/>
          </p:cNvSpPr>
          <p:nvPr/>
        </p:nvSpPr>
        <p:spPr>
          <a:xfrm>
            <a:off x="7329269" y="2261409"/>
            <a:ext cx="5039194" cy="4347938"/>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600" dirty="0"/>
              <a:t>been foremost.” 3 As soon as I heard this, I tore my garment and my cloak and pulled hair from my head and beard and sat appalled. 4 Then all who trembled at the words of the God of Israel, because of the faithlessness of the returned exiles, gathered around me while I sat appalled until the evening sacrifice. 5 And at the evening sacrifice I rose from my fasting, with my garment and my cloak torn, and fell upon my knees and spread out my hands to the LORD my God, 6 saying:…</a:t>
            </a:r>
          </a:p>
          <a:p>
            <a:pPr marL="45720" indent="0" algn="r">
              <a:buNone/>
            </a:pPr>
            <a:r>
              <a:rPr lang="en-US" sz="2600" dirty="0"/>
              <a:t>Ezra 9:1-5 (ESV)</a:t>
            </a:r>
            <a:endParaRPr lang="en-US" dirty="0"/>
          </a:p>
        </p:txBody>
      </p:sp>
    </p:spTree>
    <p:extLst>
      <p:ext uri="{BB962C8B-B14F-4D97-AF65-F5344CB8AC3E}">
        <p14:creationId xmlns:p14="http://schemas.microsoft.com/office/powerpoint/2010/main" val="401660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059" y="84290"/>
            <a:ext cx="11521440" cy="1524000"/>
          </a:xfrm>
        </p:spPr>
        <p:txBody>
          <a:bodyPr>
            <a:normAutofit/>
          </a:bodyPr>
          <a:lstStyle/>
          <a:p>
            <a:r>
              <a:rPr lang="en-US" sz="3600" dirty="0"/>
              <a:t>Chapter 10</a:t>
            </a:r>
          </a:p>
        </p:txBody>
      </p:sp>
      <p:sp>
        <p:nvSpPr>
          <p:cNvPr id="3" name="Content Placeholder 2"/>
          <p:cNvSpPr>
            <a:spLocks noGrp="1"/>
          </p:cNvSpPr>
          <p:nvPr>
            <p:ph idx="1"/>
          </p:nvPr>
        </p:nvSpPr>
        <p:spPr>
          <a:xfrm>
            <a:off x="2241884" y="1483224"/>
            <a:ext cx="9601200" cy="381740"/>
          </a:xfrm>
        </p:spPr>
        <p:txBody>
          <a:bodyPr>
            <a:noAutofit/>
          </a:bodyPr>
          <a:lstStyle/>
          <a:p>
            <a:pPr marL="45720" indent="0">
              <a:buNone/>
            </a:pPr>
            <a:r>
              <a:rPr lang="en-US" sz="2800" b="1" dirty="0"/>
              <a:t>What do the people do in response to Ezra’s prayer?</a:t>
            </a:r>
          </a:p>
        </p:txBody>
      </p:sp>
      <p:sp>
        <p:nvSpPr>
          <p:cNvPr id="4" name="Content Placeholder 2"/>
          <p:cNvSpPr txBox="1">
            <a:spLocks/>
          </p:cNvSpPr>
          <p:nvPr/>
        </p:nvSpPr>
        <p:spPr>
          <a:xfrm>
            <a:off x="1281764" y="1864964"/>
            <a:ext cx="5486401" cy="4145042"/>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aseline="30000" dirty="0"/>
              <a:t>1</a:t>
            </a:r>
            <a:r>
              <a:rPr lang="en-US" sz="2400" dirty="0"/>
              <a:t> While Ezra prayed and made confession, weeping and casting himself down before the house of God, a very great assembly of men, women, and children, gathered to him out of Israel, for the people wept bitterly. </a:t>
            </a:r>
            <a:r>
              <a:rPr lang="en-US" sz="2400" baseline="30000" dirty="0"/>
              <a:t>2</a:t>
            </a:r>
            <a:r>
              <a:rPr lang="en-US" sz="2400" dirty="0"/>
              <a:t> And </a:t>
            </a:r>
            <a:r>
              <a:rPr lang="en-US" sz="2400" dirty="0" err="1"/>
              <a:t>Shecaniah</a:t>
            </a:r>
            <a:r>
              <a:rPr lang="en-US" sz="2400" dirty="0"/>
              <a:t> the son of </a:t>
            </a:r>
            <a:r>
              <a:rPr lang="en-US" sz="2400" dirty="0" err="1"/>
              <a:t>Jehiel</a:t>
            </a:r>
            <a:r>
              <a:rPr lang="en-US" sz="2400" dirty="0"/>
              <a:t>, of the sons of Elam, addressed Ezra: “We have broken faith with our God and have married foreign women from the peoples of the land, but even now there is hope for Israel in spite of this. </a:t>
            </a:r>
            <a:r>
              <a:rPr lang="en-US" sz="2400" baseline="30000" dirty="0"/>
              <a:t>3</a:t>
            </a:r>
            <a:r>
              <a:rPr lang="en-US" sz="2400" dirty="0"/>
              <a:t> Therefore let us make a covenant with our God to put away all these wives and their children, according to the counsel of my lord and of</a:t>
            </a:r>
          </a:p>
        </p:txBody>
      </p:sp>
      <p:sp>
        <p:nvSpPr>
          <p:cNvPr id="6" name="Content Placeholder 2"/>
          <p:cNvSpPr txBox="1">
            <a:spLocks/>
          </p:cNvSpPr>
          <p:nvPr/>
        </p:nvSpPr>
        <p:spPr>
          <a:xfrm>
            <a:off x="7035080" y="1864964"/>
            <a:ext cx="4808004" cy="416242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dirty="0"/>
              <a:t>Those who tremble at the commandment of our God, and let it be done according to the Law. </a:t>
            </a:r>
            <a:r>
              <a:rPr lang="en-US" sz="2400" baseline="30000" dirty="0"/>
              <a:t>4</a:t>
            </a:r>
            <a:r>
              <a:rPr lang="en-US" sz="2400" dirty="0"/>
              <a:t> Arise, for it is your task, and we are with you; be strong and do it.” </a:t>
            </a:r>
            <a:r>
              <a:rPr lang="en-US" sz="2400" baseline="30000" dirty="0"/>
              <a:t>5 </a:t>
            </a:r>
            <a:r>
              <a:rPr lang="en-US" sz="2400" dirty="0"/>
              <a:t>Then Ezra arose and made the leading priests and Levites and all Israel take an oath that they would do as had been said.  So they took the oath.</a:t>
            </a:r>
          </a:p>
          <a:p>
            <a:pPr marL="45720" indent="0" algn="r">
              <a:buNone/>
            </a:pPr>
            <a:r>
              <a:rPr lang="en-US" sz="2400" dirty="0"/>
              <a:t>Ezra 10:1-5 (ESV)</a:t>
            </a:r>
            <a:endParaRPr lang="en-US" dirty="0"/>
          </a:p>
        </p:txBody>
      </p:sp>
    </p:spTree>
    <p:extLst>
      <p:ext uri="{BB962C8B-B14F-4D97-AF65-F5344CB8AC3E}">
        <p14:creationId xmlns:p14="http://schemas.microsoft.com/office/powerpoint/2010/main" val="153897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044" y="-154102"/>
            <a:ext cx="11521440" cy="1524000"/>
          </a:xfrm>
        </p:spPr>
        <p:txBody>
          <a:bodyPr>
            <a:normAutofit/>
          </a:bodyPr>
          <a:lstStyle/>
          <a:p>
            <a:r>
              <a:rPr lang="en-US" sz="3600" dirty="0"/>
              <a:t>Chapter 4</a:t>
            </a:r>
          </a:p>
        </p:txBody>
      </p:sp>
      <p:sp>
        <p:nvSpPr>
          <p:cNvPr id="3" name="Content Placeholder 2"/>
          <p:cNvSpPr>
            <a:spLocks noGrp="1"/>
          </p:cNvSpPr>
          <p:nvPr>
            <p:ph idx="1"/>
          </p:nvPr>
        </p:nvSpPr>
        <p:spPr>
          <a:xfrm>
            <a:off x="2336164" y="1416168"/>
            <a:ext cx="9601200" cy="381740"/>
          </a:xfrm>
        </p:spPr>
        <p:txBody>
          <a:bodyPr>
            <a:noAutofit/>
          </a:bodyPr>
          <a:lstStyle/>
          <a:p>
            <a:pPr marL="45720" indent="0">
              <a:buNone/>
            </a:pPr>
            <a:r>
              <a:rPr lang="en-US" sz="2800" b="1" dirty="0"/>
              <a:t>What decree is made by king Artaxerxes?</a:t>
            </a:r>
          </a:p>
        </p:txBody>
      </p:sp>
      <p:sp>
        <p:nvSpPr>
          <p:cNvPr id="4" name="Content Placeholder 2"/>
          <p:cNvSpPr txBox="1">
            <a:spLocks/>
          </p:cNvSpPr>
          <p:nvPr/>
        </p:nvSpPr>
        <p:spPr>
          <a:xfrm>
            <a:off x="1801343" y="1844178"/>
            <a:ext cx="4808004" cy="379817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aseline="30000" dirty="0"/>
              <a:t>17</a:t>
            </a:r>
            <a:r>
              <a:rPr lang="en-US" sz="2400" dirty="0"/>
              <a:t> The king sent an answer: “To </a:t>
            </a:r>
            <a:r>
              <a:rPr lang="en-US" sz="2400" dirty="0" err="1"/>
              <a:t>Rehum</a:t>
            </a:r>
            <a:r>
              <a:rPr lang="en-US" sz="2400" dirty="0"/>
              <a:t> the commander and </a:t>
            </a:r>
            <a:r>
              <a:rPr lang="en-US" sz="2400" dirty="0" err="1"/>
              <a:t>Shimshai</a:t>
            </a:r>
            <a:r>
              <a:rPr lang="en-US" sz="2400" dirty="0"/>
              <a:t> the scribe and the rest of their associates who live in Samaria and in the rest of the province Beyond the River, greeting.  And now </a:t>
            </a:r>
            <a:r>
              <a:rPr lang="en-US" sz="2400" baseline="30000" dirty="0"/>
              <a:t>18 </a:t>
            </a:r>
            <a:r>
              <a:rPr lang="en-US" sz="2400" dirty="0"/>
              <a:t>the letter that you sent to us has been plainly read before me. </a:t>
            </a:r>
            <a:r>
              <a:rPr lang="en-US" sz="2400" baseline="30000" dirty="0"/>
              <a:t>19 </a:t>
            </a:r>
            <a:r>
              <a:rPr lang="en-US" sz="2400" dirty="0"/>
              <a:t>And I made a decree, and search has been made, and it has been found that this city from of old has risen against kings, and that rebellion and sedition have been made in it. </a:t>
            </a:r>
            <a:r>
              <a:rPr lang="en-US" sz="2400" baseline="30000" dirty="0"/>
              <a:t>20 </a:t>
            </a:r>
            <a:r>
              <a:rPr lang="en-US" sz="2400" dirty="0"/>
              <a:t>And mighty kings have been over Jerusalem, who ruled over the whole province</a:t>
            </a:r>
          </a:p>
        </p:txBody>
      </p:sp>
      <p:sp>
        <p:nvSpPr>
          <p:cNvPr id="5" name="Content Placeholder 2"/>
          <p:cNvSpPr txBox="1">
            <a:spLocks/>
          </p:cNvSpPr>
          <p:nvPr/>
        </p:nvSpPr>
        <p:spPr>
          <a:xfrm>
            <a:off x="7425522" y="1844178"/>
            <a:ext cx="4808004" cy="4089659"/>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dirty="0"/>
              <a:t>Beyond the River, to whom tribute, custom and toll were paid. </a:t>
            </a:r>
            <a:r>
              <a:rPr lang="en-US" sz="2400" baseline="30000" dirty="0"/>
              <a:t>21 </a:t>
            </a:r>
            <a:r>
              <a:rPr lang="en-US" sz="2400" dirty="0"/>
              <a:t>Therefore make a decree that these men be made to cease, and that this city be not rebuilt, until a decree is made by me. </a:t>
            </a:r>
            <a:r>
              <a:rPr lang="en-US" sz="2400" baseline="30000" dirty="0"/>
              <a:t>22 </a:t>
            </a:r>
            <a:r>
              <a:rPr lang="en-US" sz="2400" dirty="0"/>
              <a:t>And take care not to be slack in this matter.  Why should damage grow to the hurt of the king?”</a:t>
            </a:r>
          </a:p>
          <a:p>
            <a:pPr marL="45720" indent="0" algn="r">
              <a:buNone/>
            </a:pPr>
            <a:r>
              <a:rPr lang="en-US" sz="2400" dirty="0"/>
              <a:t>Ezra 4:17-22 (ESV)</a:t>
            </a:r>
            <a:endParaRPr lang="en-US" dirty="0"/>
          </a:p>
        </p:txBody>
      </p:sp>
    </p:spTree>
    <p:extLst>
      <p:ext uri="{BB962C8B-B14F-4D97-AF65-F5344CB8AC3E}">
        <p14:creationId xmlns:p14="http://schemas.microsoft.com/office/powerpoint/2010/main" val="19613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4600" y="1524000"/>
            <a:ext cx="9601200" cy="1143000"/>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4000" dirty="0"/>
              <a:t>Timeline #1</a:t>
            </a:r>
          </a:p>
        </p:txBody>
      </p:sp>
      <p:graphicFrame>
        <p:nvGraphicFramePr>
          <p:cNvPr id="3" name="Content Placeholder 4" descr="Sample table with 3 columns, 4 rows" title="Table"/>
          <p:cNvGraphicFramePr>
            <a:graphicFrameLocks/>
          </p:cNvGraphicFramePr>
          <p:nvPr>
            <p:extLst>
              <p:ext uri="{D42A27DB-BD31-4B8C-83A1-F6EECF244321}">
                <p14:modId xmlns:p14="http://schemas.microsoft.com/office/powerpoint/2010/main" val="3542145680"/>
              </p:ext>
            </p:extLst>
          </p:nvPr>
        </p:nvGraphicFramePr>
        <p:xfrm>
          <a:off x="2514599" y="3279348"/>
          <a:ext cx="9805737" cy="365760"/>
        </p:xfrm>
        <a:graphic>
          <a:graphicData uri="http://schemas.openxmlformats.org/drawingml/2006/table">
            <a:tbl>
              <a:tblPr firstRow="1" bandRow="1">
                <a:tableStyleId>{9DCAF9ED-07DC-4A11-8D7F-57B35C25682E}</a:tableStyleId>
              </a:tblPr>
              <a:tblGrid>
                <a:gridCol w="2566816">
                  <a:extLst>
                    <a:ext uri="{9D8B030D-6E8A-4147-A177-3AD203B41FA5}">
                      <a16:colId xmlns:a16="http://schemas.microsoft.com/office/drawing/2014/main" val="20000"/>
                    </a:ext>
                  </a:extLst>
                </a:gridCol>
                <a:gridCol w="7238921">
                  <a:extLst>
                    <a:ext uri="{9D8B030D-6E8A-4147-A177-3AD203B41FA5}">
                      <a16:colId xmlns:a16="http://schemas.microsoft.com/office/drawing/2014/main" val="20001"/>
                    </a:ext>
                  </a:extLst>
                </a:gridCol>
              </a:tblGrid>
              <a:tr h="2973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609 B.C.     597        586</a:t>
                      </a:r>
                    </a:p>
                  </a:txBody>
                  <a:tcPr anchor="ctr"/>
                </a:tc>
                <a:tc>
                  <a:txBody>
                    <a:bodyPr/>
                    <a:lstStyle/>
                    <a:p>
                      <a:pPr algn="l"/>
                      <a:r>
                        <a:rPr lang="en-US" dirty="0"/>
                        <a:t>539</a:t>
                      </a:r>
                      <a:r>
                        <a:rPr lang="en-US" baseline="0" dirty="0"/>
                        <a:t>     </a:t>
                      </a:r>
                      <a:r>
                        <a:rPr lang="en-US" dirty="0"/>
                        <a:t>538</a:t>
                      </a:r>
                      <a:r>
                        <a:rPr lang="en-US" baseline="0" dirty="0"/>
                        <a:t>     </a:t>
                      </a:r>
                      <a:r>
                        <a:rPr lang="en-US" dirty="0"/>
                        <a:t>537                                       522</a:t>
                      </a:r>
                      <a:r>
                        <a:rPr lang="en-US" baseline="0" dirty="0"/>
                        <a:t>          </a:t>
                      </a:r>
                      <a:r>
                        <a:rPr lang="en-US" dirty="0"/>
                        <a:t>520</a:t>
                      </a:r>
                      <a:r>
                        <a:rPr lang="en-US" baseline="0" dirty="0"/>
                        <a:t>                    </a:t>
                      </a:r>
                      <a:r>
                        <a:rPr lang="en-US" dirty="0"/>
                        <a:t>516 B.C.</a:t>
                      </a:r>
                    </a:p>
                  </a:txBody>
                  <a:tcPr anchor="ctr"/>
                </a:tc>
                <a:extLst>
                  <a:ext uri="{0D108BD9-81ED-4DB2-BD59-A6C34878D82A}">
                    <a16:rowId xmlns:a16="http://schemas.microsoft.com/office/drawing/2014/main" val="10000"/>
                  </a:ext>
                </a:extLst>
              </a:tr>
            </a:tbl>
          </a:graphicData>
        </a:graphic>
      </p:graphicFrame>
      <p:cxnSp>
        <p:nvCxnSpPr>
          <p:cNvPr id="4" name="Straight Connector 3"/>
          <p:cNvCxnSpPr/>
          <p:nvPr/>
        </p:nvCxnSpPr>
        <p:spPr>
          <a:xfrm>
            <a:off x="5009965" y="3264766"/>
            <a:ext cx="0" cy="372862"/>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2843814" y="2891900"/>
            <a:ext cx="2485748" cy="328474"/>
          </a:xfrm>
          <a:custGeom>
            <a:avLst/>
            <a:gdLst>
              <a:gd name="connsiteX0" fmla="*/ 0 w 3666478"/>
              <a:gd name="connsiteY0" fmla="*/ 905526 h 914403"/>
              <a:gd name="connsiteX1" fmla="*/ 1837678 w 3666478"/>
              <a:gd name="connsiteY1" fmla="*/ 3 h 914403"/>
              <a:gd name="connsiteX2" fmla="*/ 3666478 w 3666478"/>
              <a:gd name="connsiteY2" fmla="*/ 914403 h 914403"/>
            </a:gdLst>
            <a:ahLst/>
            <a:cxnLst>
              <a:cxn ang="0">
                <a:pos x="connsiteX0" y="connsiteY0"/>
              </a:cxn>
              <a:cxn ang="0">
                <a:pos x="connsiteX1" y="connsiteY1"/>
              </a:cxn>
              <a:cxn ang="0">
                <a:pos x="connsiteX2" y="connsiteY2"/>
              </a:cxn>
            </a:cxnLst>
            <a:rect l="l" t="t" r="r" b="b"/>
            <a:pathLst>
              <a:path w="3666478" h="914403">
                <a:moveTo>
                  <a:pt x="0" y="905526"/>
                </a:moveTo>
                <a:cubicBezTo>
                  <a:pt x="613299" y="452024"/>
                  <a:pt x="1226598" y="-1477"/>
                  <a:pt x="1837678" y="3"/>
                </a:cubicBezTo>
                <a:cubicBezTo>
                  <a:pt x="2448758" y="1482"/>
                  <a:pt x="3057618" y="457942"/>
                  <a:pt x="3666478" y="914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53776" y="2847509"/>
            <a:ext cx="665825" cy="307777"/>
          </a:xfrm>
          <a:prstGeom prst="rect">
            <a:avLst/>
          </a:prstGeom>
          <a:noFill/>
        </p:spPr>
        <p:txBody>
          <a:bodyPr wrap="square" rtlCol="0">
            <a:spAutoFit/>
          </a:bodyPr>
          <a:lstStyle/>
          <a:p>
            <a:r>
              <a:rPr lang="en-US" sz="1400" dirty="0"/>
              <a:t>70 yrs</a:t>
            </a:r>
          </a:p>
        </p:txBody>
      </p:sp>
      <p:sp>
        <p:nvSpPr>
          <p:cNvPr id="7" name="Freeform 6"/>
          <p:cNvSpPr/>
          <p:nvPr/>
        </p:nvSpPr>
        <p:spPr>
          <a:xfrm>
            <a:off x="4718474" y="2902252"/>
            <a:ext cx="6639025" cy="328474"/>
          </a:xfrm>
          <a:custGeom>
            <a:avLst/>
            <a:gdLst>
              <a:gd name="connsiteX0" fmla="*/ 0 w 3666478"/>
              <a:gd name="connsiteY0" fmla="*/ 905526 h 914403"/>
              <a:gd name="connsiteX1" fmla="*/ 1837678 w 3666478"/>
              <a:gd name="connsiteY1" fmla="*/ 3 h 914403"/>
              <a:gd name="connsiteX2" fmla="*/ 3666478 w 3666478"/>
              <a:gd name="connsiteY2" fmla="*/ 914403 h 914403"/>
            </a:gdLst>
            <a:ahLst/>
            <a:cxnLst>
              <a:cxn ang="0">
                <a:pos x="connsiteX0" y="connsiteY0"/>
              </a:cxn>
              <a:cxn ang="0">
                <a:pos x="connsiteX1" y="connsiteY1"/>
              </a:cxn>
              <a:cxn ang="0">
                <a:pos x="connsiteX2" y="connsiteY2"/>
              </a:cxn>
            </a:cxnLst>
            <a:rect l="l" t="t" r="r" b="b"/>
            <a:pathLst>
              <a:path w="3666478" h="914403">
                <a:moveTo>
                  <a:pt x="0" y="905526"/>
                </a:moveTo>
                <a:cubicBezTo>
                  <a:pt x="613299" y="452024"/>
                  <a:pt x="1226598" y="-1477"/>
                  <a:pt x="1837678" y="3"/>
                </a:cubicBezTo>
                <a:cubicBezTo>
                  <a:pt x="2448758" y="1482"/>
                  <a:pt x="3057618" y="457942"/>
                  <a:pt x="3666478" y="914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705073" y="2857861"/>
            <a:ext cx="665825" cy="307777"/>
          </a:xfrm>
          <a:prstGeom prst="rect">
            <a:avLst/>
          </a:prstGeom>
          <a:noFill/>
        </p:spPr>
        <p:txBody>
          <a:bodyPr wrap="square" rtlCol="0">
            <a:spAutoFit/>
          </a:bodyPr>
          <a:lstStyle/>
          <a:p>
            <a:r>
              <a:rPr lang="en-US" sz="1400" dirty="0"/>
              <a:t>70 yrs</a:t>
            </a:r>
          </a:p>
        </p:txBody>
      </p:sp>
      <p:cxnSp>
        <p:nvCxnSpPr>
          <p:cNvPr id="9" name="Straight Connector 8"/>
          <p:cNvCxnSpPr/>
          <p:nvPr/>
        </p:nvCxnSpPr>
        <p:spPr>
          <a:xfrm>
            <a:off x="2612994" y="4125900"/>
            <a:ext cx="230819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98743" y="4127374"/>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7168" y="4128853"/>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15605" y="413032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796309" y="4122923"/>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12190" y="412439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160727" y="4125871"/>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2514600" y="5060992"/>
            <a:ext cx="4797289" cy="3216734"/>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502920" indent="-457200">
              <a:buFont typeface="+mj-lt"/>
              <a:buAutoNum type="alphaLcParenR"/>
            </a:pPr>
            <a:r>
              <a:rPr lang="en-US" sz="2200" dirty="0"/>
              <a:t>Book of Haggai, start rebuilding temple again</a:t>
            </a:r>
          </a:p>
          <a:p>
            <a:pPr marL="502920" indent="-457200">
              <a:buFont typeface="+mj-lt"/>
              <a:buAutoNum type="alphaLcParenR"/>
            </a:pPr>
            <a:r>
              <a:rPr lang="en-US" sz="2200" dirty="0"/>
              <a:t>Darius the great restores order and becomes emperor</a:t>
            </a:r>
          </a:p>
          <a:p>
            <a:pPr marL="502920" indent="-457200">
              <a:buFont typeface="+mj-lt"/>
              <a:buAutoNum type="alphaLcParenR"/>
            </a:pPr>
            <a:r>
              <a:rPr lang="en-US" sz="2200" dirty="0"/>
              <a:t>First year in Judah; altar rebuilt, ceremonies restored, temple foundation laid</a:t>
            </a:r>
          </a:p>
          <a:p>
            <a:pPr marL="502920" indent="-457200">
              <a:buFont typeface="+mj-lt"/>
              <a:buAutoNum type="alphaLcParenR"/>
            </a:pPr>
            <a:r>
              <a:rPr lang="en-US" sz="2200" dirty="0"/>
              <a:t>Temple finished</a:t>
            </a:r>
            <a:endParaRPr lang="en-US" dirty="0"/>
          </a:p>
        </p:txBody>
      </p:sp>
      <p:sp>
        <p:nvSpPr>
          <p:cNvPr id="17" name="Content Placeholder 2"/>
          <p:cNvSpPr txBox="1">
            <a:spLocks/>
          </p:cNvSpPr>
          <p:nvPr/>
        </p:nvSpPr>
        <p:spPr>
          <a:xfrm>
            <a:off x="7311889" y="5071345"/>
            <a:ext cx="5176890" cy="320638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800" kern="1200">
                <a:solidFill>
                  <a:schemeClr val="tx1"/>
                </a:solidFill>
                <a:latin typeface="+mn-lt"/>
                <a:ea typeface="+mn-ea"/>
                <a:cs typeface="+mn-cs"/>
              </a:defRPr>
            </a:lvl9pPr>
          </a:lstStyle>
          <a:p>
            <a:pPr marL="502920" indent="-457200">
              <a:buFont typeface="+mj-lt"/>
              <a:buAutoNum type="alphaLcParenR" startAt="5"/>
            </a:pPr>
            <a:r>
              <a:rPr lang="en-US" sz="2200" dirty="0"/>
              <a:t>Cyrus the Persian conquers Babylon</a:t>
            </a:r>
          </a:p>
          <a:p>
            <a:pPr marL="502920" indent="-457200">
              <a:buFont typeface="+mj-lt"/>
              <a:buAutoNum type="alphaLcParenR" startAt="5"/>
            </a:pPr>
            <a:r>
              <a:rPr lang="en-US" sz="2200" dirty="0"/>
              <a:t>Cyrus’ edict for Jews to return</a:t>
            </a:r>
          </a:p>
          <a:p>
            <a:pPr marL="502920" indent="-457200">
              <a:buFont typeface="+mj-lt"/>
              <a:buAutoNum type="alphaLcParenR" startAt="5"/>
            </a:pPr>
            <a:r>
              <a:rPr lang="en-US" sz="2200" dirty="0"/>
              <a:t>Three sieges of Judah by Babylonians; Captivity</a:t>
            </a:r>
          </a:p>
        </p:txBody>
      </p:sp>
      <p:sp>
        <p:nvSpPr>
          <p:cNvPr id="18" name="TextBox 17"/>
          <p:cNvSpPr txBox="1"/>
          <p:nvPr/>
        </p:nvSpPr>
        <p:spPr>
          <a:xfrm>
            <a:off x="3573269" y="3508884"/>
            <a:ext cx="399495" cy="646331"/>
          </a:xfrm>
          <a:prstGeom prst="rect">
            <a:avLst/>
          </a:prstGeom>
          <a:noFill/>
        </p:spPr>
        <p:txBody>
          <a:bodyPr wrap="square" rtlCol="0">
            <a:spAutoFit/>
          </a:bodyPr>
          <a:lstStyle/>
          <a:p>
            <a:r>
              <a:rPr lang="en-US" sz="3600" dirty="0">
                <a:solidFill>
                  <a:schemeClr val="accent1"/>
                </a:solidFill>
              </a:rPr>
              <a:t>g</a:t>
            </a:r>
          </a:p>
        </p:txBody>
      </p:sp>
      <p:sp>
        <p:nvSpPr>
          <p:cNvPr id="19" name="TextBox 18"/>
          <p:cNvSpPr txBox="1"/>
          <p:nvPr/>
        </p:nvSpPr>
        <p:spPr>
          <a:xfrm>
            <a:off x="5126119" y="3605598"/>
            <a:ext cx="399495" cy="646331"/>
          </a:xfrm>
          <a:prstGeom prst="rect">
            <a:avLst/>
          </a:prstGeom>
          <a:noFill/>
        </p:spPr>
        <p:txBody>
          <a:bodyPr wrap="square" rtlCol="0">
            <a:spAutoFit/>
          </a:bodyPr>
          <a:lstStyle/>
          <a:p>
            <a:r>
              <a:rPr lang="en-US" sz="3600" dirty="0">
                <a:solidFill>
                  <a:schemeClr val="accent1"/>
                </a:solidFill>
              </a:rPr>
              <a:t>e</a:t>
            </a:r>
          </a:p>
        </p:txBody>
      </p:sp>
      <p:sp>
        <p:nvSpPr>
          <p:cNvPr id="20" name="TextBox 19"/>
          <p:cNvSpPr txBox="1"/>
          <p:nvPr/>
        </p:nvSpPr>
        <p:spPr>
          <a:xfrm>
            <a:off x="5823750" y="3606542"/>
            <a:ext cx="399495" cy="646331"/>
          </a:xfrm>
          <a:prstGeom prst="rect">
            <a:avLst/>
          </a:prstGeom>
          <a:noFill/>
        </p:spPr>
        <p:txBody>
          <a:bodyPr wrap="square" rtlCol="0">
            <a:spAutoFit/>
          </a:bodyPr>
          <a:lstStyle/>
          <a:p>
            <a:r>
              <a:rPr lang="en-US" sz="3600" dirty="0">
                <a:solidFill>
                  <a:schemeClr val="accent1"/>
                </a:solidFill>
              </a:rPr>
              <a:t>f</a:t>
            </a:r>
          </a:p>
        </p:txBody>
      </p:sp>
      <p:sp>
        <p:nvSpPr>
          <p:cNvPr id="21" name="TextBox 20"/>
          <p:cNvSpPr txBox="1"/>
          <p:nvPr/>
        </p:nvSpPr>
        <p:spPr>
          <a:xfrm>
            <a:off x="6440028" y="3611973"/>
            <a:ext cx="399495" cy="646331"/>
          </a:xfrm>
          <a:prstGeom prst="rect">
            <a:avLst/>
          </a:prstGeom>
          <a:noFill/>
        </p:spPr>
        <p:txBody>
          <a:bodyPr wrap="square" rtlCol="0">
            <a:spAutoFit/>
          </a:bodyPr>
          <a:lstStyle/>
          <a:p>
            <a:r>
              <a:rPr lang="en-US" sz="3600" dirty="0">
                <a:solidFill>
                  <a:schemeClr val="accent1"/>
                </a:solidFill>
              </a:rPr>
              <a:t>c</a:t>
            </a:r>
          </a:p>
        </p:txBody>
      </p:sp>
      <p:sp>
        <p:nvSpPr>
          <p:cNvPr id="22" name="TextBox 21"/>
          <p:cNvSpPr txBox="1"/>
          <p:nvPr/>
        </p:nvSpPr>
        <p:spPr>
          <a:xfrm>
            <a:off x="8829966" y="3613716"/>
            <a:ext cx="399495" cy="646331"/>
          </a:xfrm>
          <a:prstGeom prst="rect">
            <a:avLst/>
          </a:prstGeom>
          <a:noFill/>
        </p:spPr>
        <p:txBody>
          <a:bodyPr wrap="square" rtlCol="0">
            <a:spAutoFit/>
          </a:bodyPr>
          <a:lstStyle/>
          <a:p>
            <a:r>
              <a:rPr lang="en-US" sz="3600" dirty="0">
                <a:solidFill>
                  <a:schemeClr val="accent1"/>
                </a:solidFill>
              </a:rPr>
              <a:t>b</a:t>
            </a:r>
          </a:p>
        </p:txBody>
      </p:sp>
      <p:sp>
        <p:nvSpPr>
          <p:cNvPr id="23" name="TextBox 22"/>
          <p:cNvSpPr txBox="1"/>
          <p:nvPr/>
        </p:nvSpPr>
        <p:spPr>
          <a:xfrm>
            <a:off x="9744380" y="3611973"/>
            <a:ext cx="399495" cy="646331"/>
          </a:xfrm>
          <a:prstGeom prst="rect">
            <a:avLst/>
          </a:prstGeom>
          <a:noFill/>
        </p:spPr>
        <p:txBody>
          <a:bodyPr wrap="square" rtlCol="0">
            <a:spAutoFit/>
          </a:bodyPr>
          <a:lstStyle/>
          <a:p>
            <a:r>
              <a:rPr lang="en-US" sz="3600" dirty="0">
                <a:solidFill>
                  <a:schemeClr val="accent1"/>
                </a:solidFill>
              </a:rPr>
              <a:t>a</a:t>
            </a:r>
          </a:p>
        </p:txBody>
      </p:sp>
      <p:sp>
        <p:nvSpPr>
          <p:cNvPr id="24" name="TextBox 23"/>
          <p:cNvSpPr txBox="1"/>
          <p:nvPr/>
        </p:nvSpPr>
        <p:spPr>
          <a:xfrm>
            <a:off x="11165535" y="3609883"/>
            <a:ext cx="399495" cy="646331"/>
          </a:xfrm>
          <a:prstGeom prst="rect">
            <a:avLst/>
          </a:prstGeom>
          <a:noFill/>
        </p:spPr>
        <p:txBody>
          <a:bodyPr wrap="square" rtlCol="0">
            <a:spAutoFit/>
          </a:bodyPr>
          <a:lstStyle/>
          <a:p>
            <a:r>
              <a:rPr lang="en-US" sz="3600" dirty="0">
                <a:solidFill>
                  <a:schemeClr val="accent1"/>
                </a:solidFill>
              </a:rPr>
              <a:t>d</a:t>
            </a:r>
          </a:p>
        </p:txBody>
      </p:sp>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4600" y="1234574"/>
            <a:ext cx="9601200" cy="1143000"/>
          </a:xfrm>
          <a:prstGeom prst="rect">
            <a:avLst/>
          </a:prstGeom>
        </p:spPr>
        <p:txBody>
          <a:bodyPr anchor="ctr"/>
          <a:lst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a:lstStyle>
          <a:p>
            <a:r>
              <a:rPr lang="en-US" sz="3600" dirty="0"/>
              <a:t>Timeline #2</a:t>
            </a:r>
          </a:p>
        </p:txBody>
      </p:sp>
      <p:graphicFrame>
        <p:nvGraphicFramePr>
          <p:cNvPr id="3" name="Content Placeholder 4" descr="Sample table with 3 columns, 4 rows" title="Table"/>
          <p:cNvGraphicFramePr>
            <a:graphicFrameLocks/>
          </p:cNvGraphicFramePr>
          <p:nvPr>
            <p:extLst>
              <p:ext uri="{D42A27DB-BD31-4B8C-83A1-F6EECF244321}">
                <p14:modId xmlns:p14="http://schemas.microsoft.com/office/powerpoint/2010/main" val="3006399554"/>
              </p:ext>
            </p:extLst>
          </p:nvPr>
        </p:nvGraphicFramePr>
        <p:xfrm>
          <a:off x="2514600" y="2391575"/>
          <a:ext cx="9601202" cy="365760"/>
        </p:xfrm>
        <a:graphic>
          <a:graphicData uri="http://schemas.openxmlformats.org/drawingml/2006/table">
            <a:tbl>
              <a:tblPr firstRow="1" bandRow="1">
                <a:tableStyleId>{9DCAF9ED-07DC-4A11-8D7F-57B35C25682E}</a:tableStyleId>
              </a:tblPr>
              <a:tblGrid>
                <a:gridCol w="1261369">
                  <a:extLst>
                    <a:ext uri="{9D8B030D-6E8A-4147-A177-3AD203B41FA5}">
                      <a16:colId xmlns:a16="http://schemas.microsoft.com/office/drawing/2014/main" val="20000"/>
                    </a:ext>
                  </a:extLst>
                </a:gridCol>
                <a:gridCol w="2938509">
                  <a:extLst>
                    <a:ext uri="{9D8B030D-6E8A-4147-A177-3AD203B41FA5}">
                      <a16:colId xmlns:a16="http://schemas.microsoft.com/office/drawing/2014/main" val="20001"/>
                    </a:ext>
                  </a:extLst>
                </a:gridCol>
                <a:gridCol w="1864310">
                  <a:extLst>
                    <a:ext uri="{9D8B030D-6E8A-4147-A177-3AD203B41FA5}">
                      <a16:colId xmlns:a16="http://schemas.microsoft.com/office/drawing/2014/main" val="20002"/>
                    </a:ext>
                  </a:extLst>
                </a:gridCol>
                <a:gridCol w="3537014">
                  <a:extLst>
                    <a:ext uri="{9D8B030D-6E8A-4147-A177-3AD203B41FA5}">
                      <a16:colId xmlns:a16="http://schemas.microsoft.com/office/drawing/2014/main" val="20003"/>
                    </a:ext>
                  </a:extLst>
                </a:gridCol>
              </a:tblGrid>
              <a:tr h="2973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Cambyses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Darius I</a:t>
                      </a:r>
                    </a:p>
                  </a:txBody>
                  <a:tcPr anchor="ctr">
                    <a:solidFill>
                      <a:srgbClr val="847E5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Xerxes I</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Artaxerxes I</a:t>
                      </a:r>
                    </a:p>
                  </a:txBody>
                  <a:tcPr anchor="ctr">
                    <a:solidFill>
                      <a:srgbClr val="847E5E"/>
                    </a:solidFill>
                  </a:tcPr>
                </a:tc>
                <a:extLst>
                  <a:ext uri="{0D108BD9-81ED-4DB2-BD59-A6C34878D82A}">
                    <a16:rowId xmlns:a16="http://schemas.microsoft.com/office/drawing/2014/main" val="10000"/>
                  </a:ext>
                </a:extLst>
              </a:tr>
            </a:tbl>
          </a:graphicData>
        </a:graphic>
      </p:graphicFrame>
      <p:cxnSp>
        <p:nvCxnSpPr>
          <p:cNvPr id="57" name="Straight Connector 56"/>
          <p:cNvCxnSpPr/>
          <p:nvPr/>
        </p:nvCxnSpPr>
        <p:spPr>
          <a:xfrm>
            <a:off x="2515336" y="2758738"/>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77445" y="2760212"/>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708556" y="2761686"/>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583225" y="2763160"/>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2103611" y="2755756"/>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204243" y="3084839"/>
            <a:ext cx="817503" cy="276999"/>
          </a:xfrm>
          <a:prstGeom prst="rect">
            <a:avLst/>
          </a:prstGeom>
          <a:noFill/>
        </p:spPr>
        <p:txBody>
          <a:bodyPr wrap="square" rtlCol="0">
            <a:spAutoFit/>
          </a:bodyPr>
          <a:lstStyle/>
          <a:p>
            <a:r>
              <a:rPr lang="en-US" sz="1200" dirty="0"/>
              <a:t>530 B.C.</a:t>
            </a:r>
          </a:p>
        </p:txBody>
      </p:sp>
      <p:sp>
        <p:nvSpPr>
          <p:cNvPr id="63" name="TextBox 62"/>
          <p:cNvSpPr txBox="1"/>
          <p:nvPr/>
        </p:nvSpPr>
        <p:spPr>
          <a:xfrm>
            <a:off x="3532003" y="3084839"/>
            <a:ext cx="470176" cy="276999"/>
          </a:xfrm>
          <a:prstGeom prst="rect">
            <a:avLst/>
          </a:prstGeom>
          <a:noFill/>
        </p:spPr>
        <p:txBody>
          <a:bodyPr wrap="square" rtlCol="0">
            <a:spAutoFit/>
          </a:bodyPr>
          <a:lstStyle/>
          <a:p>
            <a:r>
              <a:rPr lang="en-US" sz="1200" dirty="0"/>
              <a:t>522</a:t>
            </a:r>
          </a:p>
        </p:txBody>
      </p:sp>
      <p:sp>
        <p:nvSpPr>
          <p:cNvPr id="65" name="TextBox 64"/>
          <p:cNvSpPr txBox="1"/>
          <p:nvPr/>
        </p:nvSpPr>
        <p:spPr>
          <a:xfrm>
            <a:off x="6473468" y="3084839"/>
            <a:ext cx="470176" cy="276999"/>
          </a:xfrm>
          <a:prstGeom prst="rect">
            <a:avLst/>
          </a:prstGeom>
          <a:noFill/>
        </p:spPr>
        <p:txBody>
          <a:bodyPr wrap="square" rtlCol="0">
            <a:spAutoFit/>
          </a:bodyPr>
          <a:lstStyle/>
          <a:p>
            <a:r>
              <a:rPr lang="en-US" sz="1200" dirty="0"/>
              <a:t>486</a:t>
            </a:r>
          </a:p>
        </p:txBody>
      </p:sp>
      <p:sp>
        <p:nvSpPr>
          <p:cNvPr id="66" name="TextBox 65"/>
          <p:cNvSpPr txBox="1"/>
          <p:nvPr/>
        </p:nvSpPr>
        <p:spPr>
          <a:xfrm>
            <a:off x="8348137" y="3084839"/>
            <a:ext cx="470176" cy="276999"/>
          </a:xfrm>
          <a:prstGeom prst="rect">
            <a:avLst/>
          </a:prstGeom>
          <a:noFill/>
        </p:spPr>
        <p:txBody>
          <a:bodyPr wrap="square" rtlCol="0">
            <a:spAutoFit/>
          </a:bodyPr>
          <a:lstStyle/>
          <a:p>
            <a:r>
              <a:rPr lang="en-US" sz="1200" dirty="0"/>
              <a:t>465</a:t>
            </a:r>
          </a:p>
        </p:txBody>
      </p:sp>
      <p:sp>
        <p:nvSpPr>
          <p:cNvPr id="67" name="TextBox 66"/>
          <p:cNvSpPr txBox="1"/>
          <p:nvPr/>
        </p:nvSpPr>
        <p:spPr>
          <a:xfrm>
            <a:off x="11694860" y="3084839"/>
            <a:ext cx="817503" cy="276999"/>
          </a:xfrm>
          <a:prstGeom prst="rect">
            <a:avLst/>
          </a:prstGeom>
          <a:noFill/>
        </p:spPr>
        <p:txBody>
          <a:bodyPr wrap="square" rtlCol="0">
            <a:spAutoFit/>
          </a:bodyPr>
          <a:lstStyle/>
          <a:p>
            <a:r>
              <a:rPr lang="en-US" sz="1200" dirty="0"/>
              <a:t>424 B.C.</a:t>
            </a:r>
          </a:p>
        </p:txBody>
      </p:sp>
      <p:cxnSp>
        <p:nvCxnSpPr>
          <p:cNvPr id="68" name="Straight Connector 67"/>
          <p:cNvCxnSpPr/>
          <p:nvPr/>
        </p:nvCxnSpPr>
        <p:spPr>
          <a:xfrm>
            <a:off x="3929845" y="2761687"/>
            <a:ext cx="0" cy="99134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233171" y="2763161"/>
            <a:ext cx="0" cy="147814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019741" y="4168785"/>
            <a:ext cx="470176" cy="276999"/>
          </a:xfrm>
          <a:prstGeom prst="rect">
            <a:avLst/>
          </a:prstGeom>
          <a:noFill/>
        </p:spPr>
        <p:txBody>
          <a:bodyPr wrap="square" rtlCol="0">
            <a:spAutoFit/>
          </a:bodyPr>
          <a:lstStyle/>
          <a:p>
            <a:r>
              <a:rPr lang="en-US" sz="1200" dirty="0"/>
              <a:t>516</a:t>
            </a:r>
          </a:p>
        </p:txBody>
      </p:sp>
      <p:cxnSp>
        <p:nvCxnSpPr>
          <p:cNvPr id="76" name="Straight Connector 75"/>
          <p:cNvCxnSpPr/>
          <p:nvPr/>
        </p:nvCxnSpPr>
        <p:spPr>
          <a:xfrm>
            <a:off x="4240566" y="4395189"/>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260451" y="2763161"/>
            <a:ext cx="0" cy="73907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041302" y="3431080"/>
            <a:ext cx="470176" cy="276999"/>
          </a:xfrm>
          <a:prstGeom prst="rect">
            <a:avLst/>
          </a:prstGeom>
          <a:noFill/>
        </p:spPr>
        <p:txBody>
          <a:bodyPr wrap="square" rtlCol="0">
            <a:spAutoFit/>
          </a:bodyPr>
          <a:lstStyle/>
          <a:p>
            <a:r>
              <a:rPr lang="en-US" sz="1200" dirty="0"/>
              <a:t>479</a:t>
            </a:r>
          </a:p>
        </p:txBody>
      </p:sp>
      <p:cxnSp>
        <p:nvCxnSpPr>
          <p:cNvPr id="80" name="Straight Connector 79"/>
          <p:cNvCxnSpPr/>
          <p:nvPr/>
        </p:nvCxnSpPr>
        <p:spPr>
          <a:xfrm>
            <a:off x="7260451" y="3654799"/>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324728" y="2764634"/>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0107396" y="3084838"/>
            <a:ext cx="470176" cy="276999"/>
          </a:xfrm>
          <a:prstGeom prst="rect">
            <a:avLst/>
          </a:prstGeom>
          <a:noFill/>
        </p:spPr>
        <p:txBody>
          <a:bodyPr wrap="square" rtlCol="0">
            <a:spAutoFit/>
          </a:bodyPr>
          <a:lstStyle/>
          <a:p>
            <a:r>
              <a:rPr lang="en-US" sz="1200" dirty="0"/>
              <a:t>445</a:t>
            </a:r>
          </a:p>
        </p:txBody>
      </p:sp>
      <p:cxnSp>
        <p:nvCxnSpPr>
          <p:cNvPr id="83" name="Straight Connector 82"/>
          <p:cNvCxnSpPr/>
          <p:nvPr/>
        </p:nvCxnSpPr>
        <p:spPr>
          <a:xfrm>
            <a:off x="10324728" y="3306778"/>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9303794" y="2754282"/>
            <a:ext cx="0" cy="92535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9086462" y="3610410"/>
            <a:ext cx="470176" cy="276999"/>
          </a:xfrm>
          <a:prstGeom prst="rect">
            <a:avLst/>
          </a:prstGeom>
          <a:noFill/>
        </p:spPr>
        <p:txBody>
          <a:bodyPr wrap="square" rtlCol="0">
            <a:spAutoFit/>
          </a:bodyPr>
          <a:lstStyle/>
          <a:p>
            <a:r>
              <a:rPr lang="en-US" sz="1200" dirty="0"/>
              <a:t>458</a:t>
            </a:r>
          </a:p>
        </p:txBody>
      </p:sp>
      <p:cxnSp>
        <p:nvCxnSpPr>
          <p:cNvPr id="88" name="Straight Connector 87"/>
          <p:cNvCxnSpPr/>
          <p:nvPr/>
        </p:nvCxnSpPr>
        <p:spPr>
          <a:xfrm>
            <a:off x="9303794" y="3827029"/>
            <a:ext cx="0" cy="37286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702721" y="409159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019742" y="5105131"/>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7033327" y="4395189"/>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9076670" y="459197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0097604" y="4091597"/>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9201874" y="5105131"/>
            <a:ext cx="2361460"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0123324" y="5552245"/>
            <a:ext cx="4542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7" name="Content Placeholder 2"/>
          <p:cNvSpPr txBox="1">
            <a:spLocks/>
          </p:cNvSpPr>
          <p:nvPr/>
        </p:nvSpPr>
        <p:spPr>
          <a:xfrm>
            <a:off x="1036837" y="5083963"/>
            <a:ext cx="5460507" cy="2407355"/>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502920" indent="-457200">
              <a:buFont typeface="+mj-lt"/>
              <a:buAutoNum type="alphaLcParenR"/>
            </a:pPr>
            <a:r>
              <a:rPr lang="en-US" sz="2300" dirty="0"/>
              <a:t>Esther becomes queen</a:t>
            </a:r>
          </a:p>
          <a:p>
            <a:pPr marL="502920" indent="-457200">
              <a:buFont typeface="+mj-lt"/>
              <a:buAutoNum type="alphaLcParenR"/>
            </a:pPr>
            <a:r>
              <a:rPr lang="en-US" sz="2300" dirty="0"/>
              <a:t>Ezra returns</a:t>
            </a:r>
          </a:p>
          <a:p>
            <a:pPr marL="502920" indent="-457200">
              <a:buFont typeface="+mj-lt"/>
              <a:buAutoNum type="alphaLcParenR"/>
            </a:pPr>
            <a:r>
              <a:rPr lang="en-US" sz="2300" dirty="0"/>
              <a:t>Haggai and Zechariah preach and prophecy</a:t>
            </a:r>
          </a:p>
          <a:p>
            <a:pPr marL="502920" indent="-457200">
              <a:buFont typeface="+mj-lt"/>
              <a:buAutoNum type="alphaLcParenR"/>
            </a:pPr>
            <a:r>
              <a:rPr lang="en-US" sz="2300" dirty="0"/>
              <a:t>Temple completed</a:t>
            </a:r>
          </a:p>
          <a:p>
            <a:pPr marL="502920" indent="-457200">
              <a:buFont typeface="+mj-lt"/>
              <a:buAutoNum type="alphaLcParenR"/>
            </a:pPr>
            <a:r>
              <a:rPr lang="en-US" sz="2300" dirty="0"/>
              <a:t>Malachi preaches and prophecies</a:t>
            </a:r>
          </a:p>
          <a:p>
            <a:pPr marL="502920" indent="-457200">
              <a:buFont typeface="+mj-lt"/>
              <a:buAutoNum type="alphaLcParenR"/>
            </a:pPr>
            <a:r>
              <a:rPr lang="en-US" sz="2300" dirty="0"/>
              <a:t>Nehemiah returns</a:t>
            </a:r>
          </a:p>
        </p:txBody>
      </p:sp>
      <p:sp>
        <p:nvSpPr>
          <p:cNvPr id="98" name="TextBox 97"/>
          <p:cNvSpPr txBox="1"/>
          <p:nvPr/>
        </p:nvSpPr>
        <p:spPr>
          <a:xfrm>
            <a:off x="3751645" y="3665998"/>
            <a:ext cx="399495" cy="523220"/>
          </a:xfrm>
          <a:prstGeom prst="rect">
            <a:avLst/>
          </a:prstGeom>
          <a:noFill/>
        </p:spPr>
        <p:txBody>
          <a:bodyPr wrap="square" rtlCol="0">
            <a:spAutoFit/>
          </a:bodyPr>
          <a:lstStyle/>
          <a:p>
            <a:r>
              <a:rPr lang="en-US" sz="2800" dirty="0">
                <a:solidFill>
                  <a:schemeClr val="accent1"/>
                </a:solidFill>
              </a:rPr>
              <a:t>c</a:t>
            </a:r>
          </a:p>
        </p:txBody>
      </p:sp>
      <p:sp>
        <p:nvSpPr>
          <p:cNvPr id="99" name="TextBox 98"/>
          <p:cNvSpPr txBox="1"/>
          <p:nvPr/>
        </p:nvSpPr>
        <p:spPr>
          <a:xfrm>
            <a:off x="4046204" y="4676023"/>
            <a:ext cx="399495" cy="523220"/>
          </a:xfrm>
          <a:prstGeom prst="rect">
            <a:avLst/>
          </a:prstGeom>
          <a:noFill/>
        </p:spPr>
        <p:txBody>
          <a:bodyPr wrap="square" rtlCol="0">
            <a:spAutoFit/>
          </a:bodyPr>
          <a:lstStyle/>
          <a:p>
            <a:r>
              <a:rPr lang="en-US" sz="2800" dirty="0">
                <a:solidFill>
                  <a:schemeClr val="accent1"/>
                </a:solidFill>
              </a:rPr>
              <a:t>d</a:t>
            </a:r>
          </a:p>
        </p:txBody>
      </p:sp>
      <p:sp>
        <p:nvSpPr>
          <p:cNvPr id="100" name="TextBox 99"/>
          <p:cNvSpPr txBox="1"/>
          <p:nvPr/>
        </p:nvSpPr>
        <p:spPr>
          <a:xfrm>
            <a:off x="7087337" y="3967571"/>
            <a:ext cx="399495" cy="523220"/>
          </a:xfrm>
          <a:prstGeom prst="rect">
            <a:avLst/>
          </a:prstGeom>
          <a:noFill/>
        </p:spPr>
        <p:txBody>
          <a:bodyPr wrap="square" rtlCol="0">
            <a:spAutoFit/>
          </a:bodyPr>
          <a:lstStyle/>
          <a:p>
            <a:r>
              <a:rPr lang="en-US" sz="2800" dirty="0">
                <a:solidFill>
                  <a:schemeClr val="accent1"/>
                </a:solidFill>
              </a:rPr>
              <a:t>a</a:t>
            </a:r>
          </a:p>
        </p:txBody>
      </p:sp>
      <p:sp>
        <p:nvSpPr>
          <p:cNvPr id="101" name="TextBox 100"/>
          <p:cNvSpPr txBox="1"/>
          <p:nvPr/>
        </p:nvSpPr>
        <p:spPr>
          <a:xfrm>
            <a:off x="9130853" y="4169953"/>
            <a:ext cx="399495" cy="523220"/>
          </a:xfrm>
          <a:prstGeom prst="rect">
            <a:avLst/>
          </a:prstGeom>
          <a:noFill/>
        </p:spPr>
        <p:txBody>
          <a:bodyPr wrap="square" rtlCol="0">
            <a:spAutoFit/>
          </a:bodyPr>
          <a:lstStyle/>
          <a:p>
            <a:r>
              <a:rPr lang="en-US" sz="2800" dirty="0">
                <a:solidFill>
                  <a:schemeClr val="accent1"/>
                </a:solidFill>
              </a:rPr>
              <a:t>b</a:t>
            </a:r>
          </a:p>
        </p:txBody>
      </p:sp>
      <p:sp>
        <p:nvSpPr>
          <p:cNvPr id="102" name="TextBox 101"/>
          <p:cNvSpPr txBox="1"/>
          <p:nvPr/>
        </p:nvSpPr>
        <p:spPr>
          <a:xfrm>
            <a:off x="10178992" y="3663194"/>
            <a:ext cx="399495" cy="523220"/>
          </a:xfrm>
          <a:prstGeom prst="rect">
            <a:avLst/>
          </a:prstGeom>
          <a:noFill/>
        </p:spPr>
        <p:txBody>
          <a:bodyPr wrap="square" rtlCol="0">
            <a:spAutoFit/>
          </a:bodyPr>
          <a:lstStyle/>
          <a:p>
            <a:r>
              <a:rPr lang="en-US" sz="2800" dirty="0">
                <a:solidFill>
                  <a:schemeClr val="accent1"/>
                </a:solidFill>
              </a:rPr>
              <a:t>f</a:t>
            </a:r>
          </a:p>
        </p:txBody>
      </p:sp>
      <p:sp>
        <p:nvSpPr>
          <p:cNvPr id="103" name="TextBox 102"/>
          <p:cNvSpPr txBox="1"/>
          <p:nvPr/>
        </p:nvSpPr>
        <p:spPr>
          <a:xfrm>
            <a:off x="10178992" y="5129490"/>
            <a:ext cx="399495" cy="523220"/>
          </a:xfrm>
          <a:prstGeom prst="rect">
            <a:avLst/>
          </a:prstGeom>
          <a:noFill/>
        </p:spPr>
        <p:txBody>
          <a:bodyPr wrap="square" rtlCol="0">
            <a:spAutoFit/>
          </a:bodyPr>
          <a:lstStyle/>
          <a:p>
            <a:r>
              <a:rPr lang="en-US" sz="2800" dirty="0">
                <a:solidFill>
                  <a:schemeClr val="accent1"/>
                </a:solidFill>
              </a:rPr>
              <a:t>e</a:t>
            </a:r>
          </a:p>
        </p:txBody>
      </p:sp>
      <p:sp>
        <p:nvSpPr>
          <p:cNvPr id="104" name="TextBox 103"/>
          <p:cNvSpPr txBox="1"/>
          <p:nvPr/>
        </p:nvSpPr>
        <p:spPr>
          <a:xfrm>
            <a:off x="8815808" y="4966632"/>
            <a:ext cx="470176" cy="276999"/>
          </a:xfrm>
          <a:prstGeom prst="rect">
            <a:avLst/>
          </a:prstGeom>
          <a:noFill/>
        </p:spPr>
        <p:txBody>
          <a:bodyPr wrap="square" rtlCol="0">
            <a:spAutoFit/>
          </a:bodyPr>
          <a:lstStyle/>
          <a:p>
            <a:r>
              <a:rPr lang="en-US" sz="1200" dirty="0"/>
              <a:t>460</a:t>
            </a:r>
          </a:p>
        </p:txBody>
      </p:sp>
      <p:sp>
        <p:nvSpPr>
          <p:cNvPr id="105" name="TextBox 104"/>
          <p:cNvSpPr txBox="1"/>
          <p:nvPr/>
        </p:nvSpPr>
        <p:spPr>
          <a:xfrm>
            <a:off x="11515925" y="4966632"/>
            <a:ext cx="470176" cy="276999"/>
          </a:xfrm>
          <a:prstGeom prst="rect">
            <a:avLst/>
          </a:prstGeom>
          <a:noFill/>
        </p:spPr>
        <p:txBody>
          <a:bodyPr wrap="square" rtlCol="0">
            <a:spAutoFit/>
          </a:bodyPr>
          <a:lstStyle/>
          <a:p>
            <a:r>
              <a:rPr lang="en-US" sz="1200" dirty="0"/>
              <a:t>432</a:t>
            </a:r>
          </a:p>
        </p:txBody>
      </p:sp>
    </p:spTree>
    <p:extLst>
      <p:ext uri="{BB962C8B-B14F-4D97-AF65-F5344CB8AC3E}">
        <p14:creationId xmlns:p14="http://schemas.microsoft.com/office/powerpoint/2010/main" val="95048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500"/>
                                        <p:tgtEl>
                                          <p:spTgt spid="1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fade">
                                      <p:cBhvr>
                                        <p:cTn id="3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P spid="1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09600" y="1915978"/>
            <a:ext cx="8333173" cy="410547"/>
          </a:xfrm>
        </p:spPr>
        <p:txBody>
          <a:bodyPr>
            <a:noAutofit/>
          </a:bodyPr>
          <a:lstStyle/>
          <a:p>
            <a:r>
              <a:rPr lang="en-US" sz="2400" dirty="0"/>
              <a:t>Match the following with the associated book</a:t>
            </a:r>
          </a:p>
        </p:txBody>
      </p:sp>
      <p:sp>
        <p:nvSpPr>
          <p:cNvPr id="6" name="Content Placeholder 2"/>
          <p:cNvSpPr txBox="1">
            <a:spLocks/>
          </p:cNvSpPr>
          <p:nvPr/>
        </p:nvSpPr>
        <p:spPr>
          <a:xfrm>
            <a:off x="1467039" y="2565145"/>
            <a:ext cx="7475735" cy="4986298"/>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dirty="0"/>
              <a:t>_____     “Will man rob God?”</a:t>
            </a:r>
          </a:p>
          <a:p>
            <a:pPr marL="45720" indent="0">
              <a:buNone/>
            </a:pPr>
            <a:r>
              <a:rPr lang="en-US" dirty="0"/>
              <a:t>_____     Zerubbabel chosen as a signet</a:t>
            </a:r>
          </a:p>
          <a:p>
            <a:pPr marL="45720" indent="0">
              <a:buNone/>
            </a:pPr>
            <a:r>
              <a:rPr lang="en-US" dirty="0"/>
              <a:t>_____     Eight messianic prophecies</a:t>
            </a:r>
          </a:p>
          <a:p>
            <a:pPr marL="45720" indent="0">
              <a:buNone/>
            </a:pPr>
            <a:r>
              <a:rPr lang="en-US" dirty="0"/>
              <a:t>_____     “Is it a time for you yourselves to dwell in your paneled </a:t>
            </a:r>
          </a:p>
          <a:p>
            <a:pPr marL="45720" indent="0">
              <a:spcBef>
                <a:spcPts val="0"/>
              </a:spcBef>
              <a:buNone/>
            </a:pPr>
            <a:r>
              <a:rPr lang="en-US" dirty="0"/>
              <a:t>               houses, while this house lies in ruins?”</a:t>
            </a:r>
          </a:p>
          <a:p>
            <a:pPr marL="45720" indent="0">
              <a:buNone/>
            </a:pPr>
            <a:r>
              <a:rPr lang="en-US" dirty="0"/>
              <a:t>_____     Priests specifically condemned</a:t>
            </a:r>
          </a:p>
          <a:p>
            <a:pPr marL="45720" indent="0">
              <a:buNone/>
            </a:pPr>
            <a:r>
              <a:rPr lang="en-US" dirty="0"/>
              <a:t>_____     First to command the temple be rebuilt</a:t>
            </a:r>
          </a:p>
          <a:p>
            <a:pPr marL="45720" indent="0">
              <a:buNone/>
            </a:pPr>
            <a:r>
              <a:rPr lang="en-US" dirty="0"/>
              <a:t>_____     Eight night visions</a:t>
            </a:r>
          </a:p>
          <a:p>
            <a:pPr marL="45720" indent="0">
              <a:buNone/>
            </a:pPr>
            <a:r>
              <a:rPr lang="en-US" dirty="0"/>
              <a:t>_____     Encourages the people to rebuild the temple</a:t>
            </a:r>
          </a:p>
          <a:p>
            <a:pPr marL="45720" indent="0">
              <a:buNone/>
            </a:pPr>
            <a:r>
              <a:rPr lang="en-US" dirty="0"/>
              <a:t>_____     John the Baptist foretold</a:t>
            </a:r>
          </a:p>
          <a:p>
            <a:pPr marL="45720" indent="0">
              <a:buNone/>
            </a:pPr>
            <a:endParaRPr lang="en-US" dirty="0"/>
          </a:p>
          <a:p>
            <a:pPr marL="45720" indent="0">
              <a:buNone/>
            </a:pPr>
            <a:endParaRPr lang="en-US" dirty="0"/>
          </a:p>
        </p:txBody>
      </p:sp>
      <p:sp>
        <p:nvSpPr>
          <p:cNvPr id="7" name="Text Placeholder 3"/>
          <p:cNvSpPr txBox="1">
            <a:spLocks/>
          </p:cNvSpPr>
          <p:nvPr/>
        </p:nvSpPr>
        <p:spPr>
          <a:xfrm>
            <a:off x="9910440" y="1181715"/>
            <a:ext cx="3500761" cy="63697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accent1"/>
              </a:buClr>
              <a:buFont typeface="Arial" pitchFamily="34" charset="0"/>
              <a:buNone/>
              <a:defRPr sz="2200" b="1" kern="1200" cap="all" baseline="0">
                <a:solidFill>
                  <a:schemeClr val="tx1"/>
                </a:solidFill>
                <a:latin typeface="+mn-lt"/>
                <a:ea typeface="+mn-ea"/>
                <a:cs typeface="+mn-cs"/>
              </a:defRPr>
            </a:lvl1pPr>
            <a:lvl2pPr marL="457200" indent="0" algn="l" defTabSz="914400" rtl="0" eaLnBrk="1" latinLnBrk="0" hangingPunct="1">
              <a:lnSpc>
                <a:spcPct val="90000"/>
              </a:lnSpc>
              <a:spcBef>
                <a:spcPts val="1000"/>
              </a:spcBef>
              <a:buClr>
                <a:schemeClr val="accent1"/>
              </a:buClr>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accent1"/>
              </a:buClr>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accent1"/>
              </a:buClr>
              <a:buFont typeface="Arial" pitchFamily="34" charset="0"/>
              <a:buNone/>
              <a:defRPr sz="1600" kern="1200">
                <a:solidFill>
                  <a:schemeClr val="tx1"/>
                </a:solidFill>
                <a:latin typeface="+mn-lt"/>
                <a:ea typeface="+mn-ea"/>
                <a:cs typeface="+mn-cs"/>
              </a:defRPr>
            </a:lvl9pPr>
          </a:lstStyle>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AutoNum type="alphaLcPeriod" startAt="8"/>
            </a:pPr>
            <a:endParaRPr lang="en-US" dirty="0"/>
          </a:p>
          <a:p>
            <a:pPr marL="457200" indent="-457200">
              <a:buFont typeface="+mj-lt"/>
              <a:buAutoNum type="alphaLcPeriod" startAt="8"/>
            </a:pPr>
            <a:r>
              <a:rPr lang="en-US" sz="2800" dirty="0"/>
              <a:t>Haggai</a:t>
            </a:r>
          </a:p>
          <a:p>
            <a:pPr marL="457200" indent="-457200">
              <a:buAutoNum type="alphaLcPeriod" startAt="8"/>
            </a:pPr>
            <a:endParaRPr lang="en-US" sz="2800" dirty="0"/>
          </a:p>
          <a:p>
            <a:pPr marL="457200" indent="-457200">
              <a:buFont typeface="+mj-lt"/>
              <a:buAutoNum type="alphaLcPeriod" startAt="26"/>
            </a:pPr>
            <a:r>
              <a:rPr lang="en-US" sz="2800" dirty="0"/>
              <a:t>Zechariah</a:t>
            </a:r>
          </a:p>
          <a:p>
            <a:pPr marL="457200" indent="-457200">
              <a:buAutoNum type="alphaLcPeriod" startAt="26"/>
            </a:pPr>
            <a:endParaRPr lang="en-US" sz="2800" dirty="0"/>
          </a:p>
          <a:p>
            <a:pPr marL="457200" indent="-457200">
              <a:buFont typeface="+mj-lt"/>
              <a:buAutoNum type="alphaLcPeriod" startAt="13"/>
            </a:pPr>
            <a:r>
              <a:rPr lang="en-US" sz="2800" dirty="0"/>
              <a:t>malachi</a:t>
            </a:r>
          </a:p>
        </p:txBody>
      </p:sp>
      <p:sp>
        <p:nvSpPr>
          <p:cNvPr id="8" name="TextBox 7"/>
          <p:cNvSpPr txBox="1"/>
          <p:nvPr/>
        </p:nvSpPr>
        <p:spPr>
          <a:xfrm>
            <a:off x="1600934" y="2422856"/>
            <a:ext cx="399495" cy="523220"/>
          </a:xfrm>
          <a:prstGeom prst="rect">
            <a:avLst/>
          </a:prstGeom>
          <a:noFill/>
        </p:spPr>
        <p:txBody>
          <a:bodyPr wrap="square" rtlCol="0">
            <a:spAutoFit/>
          </a:bodyPr>
          <a:lstStyle/>
          <a:p>
            <a:r>
              <a:rPr lang="en-US" sz="2800" dirty="0">
                <a:solidFill>
                  <a:schemeClr val="accent1"/>
                </a:solidFill>
              </a:rPr>
              <a:t>m</a:t>
            </a:r>
          </a:p>
        </p:txBody>
      </p:sp>
      <p:sp>
        <p:nvSpPr>
          <p:cNvPr id="9" name="TextBox 8"/>
          <p:cNvSpPr txBox="1"/>
          <p:nvPr/>
        </p:nvSpPr>
        <p:spPr>
          <a:xfrm>
            <a:off x="1600934" y="6706294"/>
            <a:ext cx="399495" cy="523220"/>
          </a:xfrm>
          <a:prstGeom prst="rect">
            <a:avLst/>
          </a:prstGeom>
          <a:noFill/>
        </p:spPr>
        <p:txBody>
          <a:bodyPr wrap="square" rtlCol="0">
            <a:spAutoFit/>
          </a:bodyPr>
          <a:lstStyle/>
          <a:p>
            <a:r>
              <a:rPr lang="en-US" sz="2800" dirty="0">
                <a:solidFill>
                  <a:schemeClr val="accent1"/>
                </a:solidFill>
              </a:rPr>
              <a:t>m</a:t>
            </a:r>
          </a:p>
        </p:txBody>
      </p:sp>
      <p:sp>
        <p:nvSpPr>
          <p:cNvPr id="10" name="TextBox 9"/>
          <p:cNvSpPr txBox="1"/>
          <p:nvPr/>
        </p:nvSpPr>
        <p:spPr>
          <a:xfrm>
            <a:off x="1600933" y="4695380"/>
            <a:ext cx="399495" cy="523220"/>
          </a:xfrm>
          <a:prstGeom prst="rect">
            <a:avLst/>
          </a:prstGeom>
          <a:noFill/>
        </p:spPr>
        <p:txBody>
          <a:bodyPr wrap="square" rtlCol="0">
            <a:spAutoFit/>
          </a:bodyPr>
          <a:lstStyle/>
          <a:p>
            <a:r>
              <a:rPr lang="en-US" sz="2800" dirty="0">
                <a:solidFill>
                  <a:schemeClr val="accent1"/>
                </a:solidFill>
              </a:rPr>
              <a:t>m</a:t>
            </a:r>
          </a:p>
        </p:txBody>
      </p:sp>
      <p:sp>
        <p:nvSpPr>
          <p:cNvPr id="11" name="TextBox 10"/>
          <p:cNvSpPr txBox="1"/>
          <p:nvPr/>
        </p:nvSpPr>
        <p:spPr>
          <a:xfrm>
            <a:off x="1654922" y="2922849"/>
            <a:ext cx="399495" cy="523220"/>
          </a:xfrm>
          <a:prstGeom prst="rect">
            <a:avLst/>
          </a:prstGeom>
          <a:noFill/>
        </p:spPr>
        <p:txBody>
          <a:bodyPr wrap="square" rtlCol="0">
            <a:spAutoFit/>
          </a:bodyPr>
          <a:lstStyle/>
          <a:p>
            <a:r>
              <a:rPr lang="en-US" sz="2800" dirty="0">
                <a:solidFill>
                  <a:schemeClr val="accent1"/>
                </a:solidFill>
              </a:rPr>
              <a:t>h</a:t>
            </a:r>
          </a:p>
        </p:txBody>
      </p:sp>
      <p:sp>
        <p:nvSpPr>
          <p:cNvPr id="12" name="TextBox 11"/>
          <p:cNvSpPr txBox="1"/>
          <p:nvPr/>
        </p:nvSpPr>
        <p:spPr>
          <a:xfrm>
            <a:off x="1654922" y="3916787"/>
            <a:ext cx="399495" cy="523220"/>
          </a:xfrm>
          <a:prstGeom prst="rect">
            <a:avLst/>
          </a:prstGeom>
          <a:noFill/>
        </p:spPr>
        <p:txBody>
          <a:bodyPr wrap="square" rtlCol="0">
            <a:spAutoFit/>
          </a:bodyPr>
          <a:lstStyle/>
          <a:p>
            <a:r>
              <a:rPr lang="en-US" sz="2800" dirty="0">
                <a:solidFill>
                  <a:schemeClr val="accent1"/>
                </a:solidFill>
              </a:rPr>
              <a:t>h</a:t>
            </a:r>
          </a:p>
        </p:txBody>
      </p:sp>
      <p:sp>
        <p:nvSpPr>
          <p:cNvPr id="13" name="TextBox 12"/>
          <p:cNvSpPr txBox="1"/>
          <p:nvPr/>
        </p:nvSpPr>
        <p:spPr>
          <a:xfrm>
            <a:off x="1654921" y="5212363"/>
            <a:ext cx="399495" cy="523220"/>
          </a:xfrm>
          <a:prstGeom prst="rect">
            <a:avLst/>
          </a:prstGeom>
          <a:noFill/>
        </p:spPr>
        <p:txBody>
          <a:bodyPr wrap="square" rtlCol="0">
            <a:spAutoFit/>
          </a:bodyPr>
          <a:lstStyle/>
          <a:p>
            <a:r>
              <a:rPr lang="en-US" sz="2800" dirty="0">
                <a:solidFill>
                  <a:schemeClr val="accent1"/>
                </a:solidFill>
              </a:rPr>
              <a:t>h</a:t>
            </a:r>
          </a:p>
        </p:txBody>
      </p:sp>
      <p:sp>
        <p:nvSpPr>
          <p:cNvPr id="14" name="TextBox 13"/>
          <p:cNvSpPr txBox="1"/>
          <p:nvPr/>
        </p:nvSpPr>
        <p:spPr>
          <a:xfrm>
            <a:off x="1672676" y="3429832"/>
            <a:ext cx="399495" cy="523220"/>
          </a:xfrm>
          <a:prstGeom prst="rect">
            <a:avLst/>
          </a:prstGeom>
          <a:noFill/>
        </p:spPr>
        <p:txBody>
          <a:bodyPr wrap="square" rtlCol="0">
            <a:spAutoFit/>
          </a:bodyPr>
          <a:lstStyle/>
          <a:p>
            <a:r>
              <a:rPr lang="en-US" sz="2800" dirty="0">
                <a:solidFill>
                  <a:schemeClr val="accent1"/>
                </a:solidFill>
              </a:rPr>
              <a:t>z</a:t>
            </a:r>
          </a:p>
        </p:txBody>
      </p:sp>
      <p:sp>
        <p:nvSpPr>
          <p:cNvPr id="15" name="TextBox 14"/>
          <p:cNvSpPr txBox="1"/>
          <p:nvPr/>
        </p:nvSpPr>
        <p:spPr>
          <a:xfrm>
            <a:off x="1654920" y="5705169"/>
            <a:ext cx="399495" cy="523220"/>
          </a:xfrm>
          <a:prstGeom prst="rect">
            <a:avLst/>
          </a:prstGeom>
          <a:noFill/>
        </p:spPr>
        <p:txBody>
          <a:bodyPr wrap="square" rtlCol="0">
            <a:spAutoFit/>
          </a:bodyPr>
          <a:lstStyle/>
          <a:p>
            <a:r>
              <a:rPr lang="en-US" sz="2800" dirty="0">
                <a:solidFill>
                  <a:schemeClr val="accent1"/>
                </a:solidFill>
              </a:rPr>
              <a:t>z</a:t>
            </a:r>
          </a:p>
        </p:txBody>
      </p:sp>
      <p:sp>
        <p:nvSpPr>
          <p:cNvPr id="16" name="TextBox 15"/>
          <p:cNvSpPr txBox="1"/>
          <p:nvPr/>
        </p:nvSpPr>
        <p:spPr>
          <a:xfrm>
            <a:off x="1654919" y="6213488"/>
            <a:ext cx="399495" cy="523220"/>
          </a:xfrm>
          <a:prstGeom prst="rect">
            <a:avLst/>
          </a:prstGeom>
          <a:noFill/>
        </p:spPr>
        <p:txBody>
          <a:bodyPr wrap="square" rtlCol="0">
            <a:spAutoFit/>
          </a:bodyPr>
          <a:lstStyle/>
          <a:p>
            <a:r>
              <a:rPr lang="en-US" sz="2800" dirty="0">
                <a:solidFill>
                  <a:schemeClr val="accent1"/>
                </a:solidFill>
              </a:rPr>
              <a:t>z</a:t>
            </a:r>
          </a:p>
        </p:txBody>
      </p:sp>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descr="Sample table with 3 columns, 4 rows" title="Table"/>
          <p:cNvGraphicFramePr>
            <a:graphicFrameLocks/>
          </p:cNvGraphicFramePr>
          <p:nvPr>
            <p:extLst>
              <p:ext uri="{D42A27DB-BD31-4B8C-83A1-F6EECF244321}">
                <p14:modId xmlns:p14="http://schemas.microsoft.com/office/powerpoint/2010/main" val="3131750894"/>
              </p:ext>
            </p:extLst>
          </p:nvPr>
        </p:nvGraphicFramePr>
        <p:xfrm>
          <a:off x="2411983" y="2337346"/>
          <a:ext cx="4724400" cy="4832685"/>
        </p:xfrm>
        <a:graphic>
          <a:graphicData uri="http://schemas.openxmlformats.org/drawingml/2006/table">
            <a:tbl>
              <a:tblPr firstRow="1" bandRow="1">
                <a:tableStyleId>{9DCAF9ED-07DC-4A11-8D7F-57B35C25682E}</a:tableStyleId>
              </a:tblPr>
              <a:tblGrid>
                <a:gridCol w="1574800">
                  <a:extLst>
                    <a:ext uri="{9D8B030D-6E8A-4147-A177-3AD203B41FA5}">
                      <a16:colId xmlns:a16="http://schemas.microsoft.com/office/drawing/2014/main" val="20000"/>
                    </a:ext>
                  </a:extLst>
                </a:gridCol>
                <a:gridCol w="3149600">
                  <a:extLst>
                    <a:ext uri="{9D8B030D-6E8A-4147-A177-3AD203B41FA5}">
                      <a16:colId xmlns:a16="http://schemas.microsoft.com/office/drawing/2014/main" val="20001"/>
                    </a:ext>
                  </a:extLst>
                </a:gridCol>
              </a:tblGrid>
              <a:tr h="536965">
                <a:tc gridSpan="2">
                  <a:txBody>
                    <a:bodyPr/>
                    <a:lstStyle/>
                    <a:p>
                      <a:pPr algn="ctr"/>
                      <a:r>
                        <a:rPr lang="en-US" dirty="0"/>
                        <a:t>Structure</a:t>
                      </a:r>
                      <a:r>
                        <a:rPr lang="en-US" baseline="0" dirty="0"/>
                        <a:t> of Eight Night Visions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tc>
                <a:extLst>
                  <a:ext uri="{0D108BD9-81ED-4DB2-BD59-A6C34878D82A}">
                    <a16:rowId xmlns:a16="http://schemas.microsoft.com/office/drawing/2014/main" val="10000"/>
                  </a:ext>
                </a:extLst>
              </a:tr>
              <a:tr h="536965">
                <a:tc>
                  <a:txBody>
                    <a:bodyPr/>
                    <a:lstStyle/>
                    <a:p>
                      <a:r>
                        <a:rPr lang="en-US" dirty="0"/>
                        <a:t>First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36965">
                <a:tc>
                  <a:txBody>
                    <a:bodyPr/>
                    <a:lstStyle/>
                    <a:p>
                      <a:r>
                        <a:rPr lang="en-US" dirty="0"/>
                        <a:t>Second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6965">
                <a:tc>
                  <a:txBody>
                    <a:bodyPr/>
                    <a:lstStyle/>
                    <a:p>
                      <a:r>
                        <a:rPr lang="en-US" dirty="0"/>
                        <a:t>Third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dirty="0"/>
                    </a:p>
                  </a:txBody>
                  <a:tcPr anchor="ctr"/>
                </a:tc>
                <a:extLst>
                  <a:ext uri="{0D108BD9-81ED-4DB2-BD59-A6C34878D82A}">
                    <a16:rowId xmlns:a16="http://schemas.microsoft.com/office/drawing/2014/main" val="10003"/>
                  </a:ext>
                </a:extLst>
              </a:tr>
              <a:tr h="536965">
                <a:tc>
                  <a:txBody>
                    <a:bodyPr/>
                    <a:lstStyle/>
                    <a:p>
                      <a:r>
                        <a:rPr lang="en-US" dirty="0"/>
                        <a:t>Fourth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36965">
                <a:tc>
                  <a:txBody>
                    <a:bodyPr/>
                    <a:lstStyle/>
                    <a:p>
                      <a:r>
                        <a:rPr lang="en-US" dirty="0"/>
                        <a:t>Fifth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dirty="0"/>
                    </a:p>
                  </a:txBody>
                  <a:tcPr anchor="ctr"/>
                </a:tc>
                <a:extLst>
                  <a:ext uri="{0D108BD9-81ED-4DB2-BD59-A6C34878D82A}">
                    <a16:rowId xmlns:a16="http://schemas.microsoft.com/office/drawing/2014/main" val="10005"/>
                  </a:ext>
                </a:extLst>
              </a:tr>
              <a:tr h="536965">
                <a:tc>
                  <a:txBody>
                    <a:bodyPr/>
                    <a:lstStyle/>
                    <a:p>
                      <a:r>
                        <a:rPr lang="en-US" dirty="0"/>
                        <a:t>Sixth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36965">
                <a:tc>
                  <a:txBody>
                    <a:bodyPr/>
                    <a:lstStyle/>
                    <a:p>
                      <a:r>
                        <a:rPr lang="en-US" dirty="0"/>
                        <a:t>Seventh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dirty="0"/>
                    </a:p>
                  </a:txBody>
                  <a:tcPr anchor="ctr"/>
                </a:tc>
                <a:extLst>
                  <a:ext uri="{0D108BD9-81ED-4DB2-BD59-A6C34878D82A}">
                    <a16:rowId xmlns:a16="http://schemas.microsoft.com/office/drawing/2014/main" val="10007"/>
                  </a:ext>
                </a:extLst>
              </a:tr>
              <a:tr h="536965">
                <a:tc>
                  <a:txBody>
                    <a:bodyPr/>
                    <a:lstStyle/>
                    <a:p>
                      <a:r>
                        <a:rPr lang="en-US" dirty="0"/>
                        <a:t>Eighth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 Placeholder 3"/>
          <p:cNvSpPr txBox="1">
            <a:spLocks/>
          </p:cNvSpPr>
          <p:nvPr/>
        </p:nvSpPr>
        <p:spPr>
          <a:xfrm>
            <a:off x="2208980" y="1721291"/>
            <a:ext cx="8040286" cy="410547"/>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1" dirty="0"/>
              <a:t>FILL IN THE STRUCTURE OF THE EIGHT NIGHT VISIONS</a:t>
            </a:r>
          </a:p>
        </p:txBody>
      </p:sp>
      <p:sp>
        <p:nvSpPr>
          <p:cNvPr id="5" name="Content Placeholder 2"/>
          <p:cNvSpPr txBox="1">
            <a:spLocks/>
          </p:cNvSpPr>
          <p:nvPr/>
        </p:nvSpPr>
        <p:spPr>
          <a:xfrm>
            <a:off x="7460198" y="3806302"/>
            <a:ext cx="6191634" cy="2396971"/>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502920" indent="-457200">
              <a:buFont typeface="+mj-lt"/>
              <a:buAutoNum type="alphaLcParenR"/>
            </a:pPr>
            <a:r>
              <a:rPr lang="en-US" sz="2400" dirty="0"/>
              <a:t>God patrolling the earth</a:t>
            </a:r>
          </a:p>
          <a:p>
            <a:pPr marL="502920" indent="-457200">
              <a:buFont typeface="+mj-lt"/>
              <a:buAutoNum type="alphaLcParenR"/>
            </a:pPr>
            <a:r>
              <a:rPr lang="en-US" sz="2400" dirty="0"/>
              <a:t>The cleaning of the land</a:t>
            </a:r>
          </a:p>
          <a:p>
            <a:pPr marL="502920" indent="-457200">
              <a:buFont typeface="+mj-lt"/>
              <a:buAutoNum type="alphaLcParenR"/>
            </a:pPr>
            <a:r>
              <a:rPr lang="en-US" sz="2400" dirty="0"/>
              <a:t>God patrolling the earth</a:t>
            </a:r>
          </a:p>
          <a:p>
            <a:pPr marL="502920" indent="-457200">
              <a:buFont typeface="+mj-lt"/>
              <a:buAutoNum type="alphaLcParenR"/>
            </a:pPr>
            <a:r>
              <a:rPr lang="en-US" sz="2400" dirty="0"/>
              <a:t>The two anointed leaders of post-exilic Judah</a:t>
            </a:r>
          </a:p>
          <a:p>
            <a:pPr marL="502920" indent="-457200">
              <a:buFont typeface="+mj-lt"/>
              <a:buAutoNum type="alphaLcParenR"/>
            </a:pPr>
            <a:r>
              <a:rPr lang="en-US" sz="2400" dirty="0"/>
              <a:t>The threat of the nations against Judah</a:t>
            </a:r>
          </a:p>
        </p:txBody>
      </p:sp>
      <p:sp>
        <p:nvSpPr>
          <p:cNvPr id="6" name="TextBox 5"/>
          <p:cNvSpPr txBox="1"/>
          <p:nvPr/>
        </p:nvSpPr>
        <p:spPr>
          <a:xfrm>
            <a:off x="5196392" y="2848980"/>
            <a:ext cx="790119" cy="523220"/>
          </a:xfrm>
          <a:prstGeom prst="rect">
            <a:avLst/>
          </a:prstGeom>
          <a:noFill/>
        </p:spPr>
        <p:txBody>
          <a:bodyPr wrap="square" rtlCol="0">
            <a:spAutoFit/>
          </a:bodyPr>
          <a:lstStyle/>
          <a:p>
            <a:r>
              <a:rPr lang="en-US" sz="2800" dirty="0">
                <a:solidFill>
                  <a:schemeClr val="accent1"/>
                </a:solidFill>
              </a:rPr>
              <a:t>a/c</a:t>
            </a:r>
          </a:p>
        </p:txBody>
      </p:sp>
      <p:sp>
        <p:nvSpPr>
          <p:cNvPr id="7" name="TextBox 6"/>
          <p:cNvSpPr txBox="1"/>
          <p:nvPr/>
        </p:nvSpPr>
        <p:spPr>
          <a:xfrm>
            <a:off x="5196392" y="6614593"/>
            <a:ext cx="790119" cy="523220"/>
          </a:xfrm>
          <a:prstGeom prst="rect">
            <a:avLst/>
          </a:prstGeom>
          <a:noFill/>
        </p:spPr>
        <p:txBody>
          <a:bodyPr wrap="square" rtlCol="0">
            <a:spAutoFit/>
          </a:bodyPr>
          <a:lstStyle/>
          <a:p>
            <a:r>
              <a:rPr lang="en-US" sz="2800" dirty="0">
                <a:solidFill>
                  <a:schemeClr val="accent1"/>
                </a:solidFill>
              </a:rPr>
              <a:t>a/c</a:t>
            </a:r>
          </a:p>
        </p:txBody>
      </p:sp>
      <p:sp>
        <p:nvSpPr>
          <p:cNvPr id="8" name="TextBox 7"/>
          <p:cNvSpPr txBox="1"/>
          <p:nvPr/>
        </p:nvSpPr>
        <p:spPr>
          <a:xfrm>
            <a:off x="5369504" y="3632462"/>
            <a:ext cx="355115" cy="523220"/>
          </a:xfrm>
          <a:prstGeom prst="rect">
            <a:avLst/>
          </a:prstGeom>
          <a:noFill/>
        </p:spPr>
        <p:txBody>
          <a:bodyPr wrap="square" rtlCol="0">
            <a:spAutoFit/>
          </a:bodyPr>
          <a:lstStyle/>
          <a:p>
            <a:r>
              <a:rPr lang="en-US" sz="2800" dirty="0">
                <a:solidFill>
                  <a:schemeClr val="accent1"/>
                </a:solidFill>
              </a:rPr>
              <a:t>e</a:t>
            </a:r>
          </a:p>
        </p:txBody>
      </p:sp>
      <p:sp>
        <p:nvSpPr>
          <p:cNvPr id="9" name="TextBox 8"/>
          <p:cNvSpPr txBox="1"/>
          <p:nvPr/>
        </p:nvSpPr>
        <p:spPr>
          <a:xfrm>
            <a:off x="5369504" y="4771737"/>
            <a:ext cx="355115" cy="523220"/>
          </a:xfrm>
          <a:prstGeom prst="rect">
            <a:avLst/>
          </a:prstGeom>
          <a:noFill/>
        </p:spPr>
        <p:txBody>
          <a:bodyPr wrap="square" rtlCol="0">
            <a:spAutoFit/>
          </a:bodyPr>
          <a:lstStyle/>
          <a:p>
            <a:r>
              <a:rPr lang="en-US" sz="2800" dirty="0">
                <a:solidFill>
                  <a:schemeClr val="accent1"/>
                </a:solidFill>
              </a:rPr>
              <a:t>d</a:t>
            </a:r>
          </a:p>
        </p:txBody>
      </p:sp>
      <p:sp>
        <p:nvSpPr>
          <p:cNvPr id="10" name="TextBox 9"/>
          <p:cNvSpPr txBox="1"/>
          <p:nvPr/>
        </p:nvSpPr>
        <p:spPr>
          <a:xfrm>
            <a:off x="5369504" y="5829659"/>
            <a:ext cx="355115" cy="523220"/>
          </a:xfrm>
          <a:prstGeom prst="rect">
            <a:avLst/>
          </a:prstGeom>
          <a:noFill/>
        </p:spPr>
        <p:txBody>
          <a:bodyPr wrap="square" rtlCol="0">
            <a:spAutoFit/>
          </a:bodyPr>
          <a:lstStyle/>
          <a:p>
            <a:r>
              <a:rPr lang="en-US" sz="2800" dirty="0">
                <a:solidFill>
                  <a:schemeClr val="accent1"/>
                </a:solidFill>
              </a:rPr>
              <a:t>b</a:t>
            </a:r>
          </a:p>
        </p:txBody>
      </p:sp>
    </p:spTree>
    <p:extLst>
      <p:ext uri="{BB962C8B-B14F-4D97-AF65-F5344CB8AC3E}">
        <p14:creationId xmlns:p14="http://schemas.microsoft.com/office/powerpoint/2010/main" val="114356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1977770" y="889284"/>
            <a:ext cx="10262356" cy="759991"/>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3600" b="1" dirty="0"/>
              <a:t>ANSWER THE FOLLOWING QUESTIONS</a:t>
            </a:r>
          </a:p>
        </p:txBody>
      </p:sp>
      <p:sp>
        <p:nvSpPr>
          <p:cNvPr id="5" name="Content Placeholder 2"/>
          <p:cNvSpPr txBox="1">
            <a:spLocks/>
          </p:cNvSpPr>
          <p:nvPr/>
        </p:nvSpPr>
        <p:spPr>
          <a:xfrm>
            <a:off x="1111496" y="1879708"/>
            <a:ext cx="12010946" cy="5339239"/>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502920" indent="-457200">
              <a:buFont typeface="+mj-lt"/>
              <a:buAutoNum type="arabicPeriod"/>
            </a:pPr>
            <a:r>
              <a:rPr lang="en-US" sz="2800" dirty="0"/>
              <a:t>Which OT book gives a good historical background to the writings of Haggai, Zechariah, and Malachi?</a:t>
            </a:r>
          </a:p>
          <a:p>
            <a:pPr marL="45720" indent="0">
              <a:buNone/>
            </a:pPr>
            <a:endParaRPr lang="en-US" sz="2800" dirty="0"/>
          </a:p>
          <a:p>
            <a:pPr marL="502920" indent="-457200">
              <a:buFont typeface="+mj-lt"/>
              <a:buAutoNum type="arabicPeriod" startAt="2"/>
            </a:pPr>
            <a:r>
              <a:rPr lang="en-US" sz="2800" dirty="0"/>
              <a:t>Which OT book gives an account of the rebuilding of Jerusalem’s walls less than a hundred years after the completion of the temple?</a:t>
            </a:r>
          </a:p>
          <a:p>
            <a:pPr marL="45720" indent="0">
              <a:buNone/>
            </a:pPr>
            <a:endParaRPr lang="en-US" sz="2800" dirty="0"/>
          </a:p>
          <a:p>
            <a:pPr marL="502920" indent="-457200">
              <a:buFont typeface="+mj-lt"/>
              <a:buAutoNum type="arabicPeriod" startAt="3"/>
            </a:pPr>
            <a:r>
              <a:rPr lang="en-US" sz="2800" dirty="0"/>
              <a:t>Besides Haggai, Zechariah, Malachi, and the answer to #1 and #2, what is the only other OT book to detail events in the post-exilic period (post Babylonian captivity)?</a:t>
            </a:r>
          </a:p>
        </p:txBody>
      </p:sp>
      <p:sp>
        <p:nvSpPr>
          <p:cNvPr id="7" name="TextBox 6"/>
          <p:cNvSpPr txBox="1"/>
          <p:nvPr/>
        </p:nvSpPr>
        <p:spPr>
          <a:xfrm>
            <a:off x="3664407" y="2565512"/>
            <a:ext cx="3444541" cy="523220"/>
          </a:xfrm>
          <a:prstGeom prst="rect">
            <a:avLst/>
          </a:prstGeom>
          <a:noFill/>
        </p:spPr>
        <p:txBody>
          <a:bodyPr wrap="square" rtlCol="0">
            <a:spAutoFit/>
          </a:bodyPr>
          <a:lstStyle/>
          <a:p>
            <a:r>
              <a:rPr lang="en-US" sz="2800" dirty="0">
                <a:solidFill>
                  <a:schemeClr val="accent1"/>
                </a:solidFill>
              </a:rPr>
              <a:t>Ezra</a:t>
            </a:r>
          </a:p>
        </p:txBody>
      </p:sp>
      <p:sp>
        <p:nvSpPr>
          <p:cNvPr id="11" name="TextBox 10"/>
          <p:cNvSpPr txBox="1"/>
          <p:nvPr/>
        </p:nvSpPr>
        <p:spPr>
          <a:xfrm>
            <a:off x="3803064" y="4382498"/>
            <a:ext cx="3444541" cy="523220"/>
          </a:xfrm>
          <a:prstGeom prst="rect">
            <a:avLst/>
          </a:prstGeom>
          <a:noFill/>
        </p:spPr>
        <p:txBody>
          <a:bodyPr wrap="square" rtlCol="0">
            <a:spAutoFit/>
          </a:bodyPr>
          <a:lstStyle/>
          <a:p>
            <a:r>
              <a:rPr lang="en-US" sz="2800" dirty="0">
                <a:solidFill>
                  <a:schemeClr val="accent1"/>
                </a:solidFill>
              </a:rPr>
              <a:t>Nehemiah</a:t>
            </a:r>
          </a:p>
        </p:txBody>
      </p:sp>
      <p:sp>
        <p:nvSpPr>
          <p:cNvPr id="12" name="TextBox 11"/>
          <p:cNvSpPr txBox="1"/>
          <p:nvPr/>
        </p:nvSpPr>
        <p:spPr>
          <a:xfrm>
            <a:off x="3803063" y="6345175"/>
            <a:ext cx="3444541" cy="523220"/>
          </a:xfrm>
          <a:prstGeom prst="rect">
            <a:avLst/>
          </a:prstGeom>
          <a:noFill/>
        </p:spPr>
        <p:txBody>
          <a:bodyPr wrap="square" rtlCol="0">
            <a:spAutoFit/>
          </a:bodyPr>
          <a:lstStyle/>
          <a:p>
            <a:r>
              <a:rPr lang="en-US" sz="2800" dirty="0">
                <a:solidFill>
                  <a:schemeClr val="accent1"/>
                </a:solidFill>
              </a:rPr>
              <a:t>Esther</a:t>
            </a:r>
          </a:p>
        </p:txBody>
      </p:sp>
    </p:spTree>
    <p:extLst>
      <p:ext uri="{BB962C8B-B14F-4D97-AF65-F5344CB8AC3E}">
        <p14:creationId xmlns:p14="http://schemas.microsoft.com/office/powerpoint/2010/main" val="62985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697" y="3121793"/>
            <a:ext cx="12070080" cy="3657600"/>
          </a:xfrm>
        </p:spPr>
        <p:txBody>
          <a:bodyPr/>
          <a:lstStyle/>
          <a:p>
            <a:r>
              <a:rPr lang="en-US" dirty="0"/>
              <a:t>Ezra</a:t>
            </a:r>
          </a:p>
        </p:txBody>
      </p:sp>
      <p:sp>
        <p:nvSpPr>
          <p:cNvPr id="3" name="Subtitle 2"/>
          <p:cNvSpPr>
            <a:spLocks noGrp="1"/>
          </p:cNvSpPr>
          <p:nvPr>
            <p:ph type="subTitle" idx="1"/>
          </p:nvPr>
        </p:nvSpPr>
        <p:spPr>
          <a:xfrm>
            <a:off x="991402" y="6779393"/>
            <a:ext cx="12070080" cy="487680"/>
          </a:xfrm>
        </p:spPr>
        <p:txBody>
          <a:bodyPr>
            <a:normAutofit/>
          </a:bodyPr>
          <a:lstStyle/>
          <a:p>
            <a:r>
              <a:rPr lang="en-US" sz="2800" dirty="0"/>
              <a:t>A historical background to </a:t>
            </a:r>
            <a:r>
              <a:rPr lang="en-US" sz="2800" dirty="0" err="1"/>
              <a:t>haggai</a:t>
            </a:r>
            <a:r>
              <a:rPr lang="en-US" sz="2800" dirty="0"/>
              <a:t>, Zechariah, and </a:t>
            </a:r>
            <a:r>
              <a:rPr lang="en-US" sz="2800" dirty="0" err="1"/>
              <a:t>malachi</a:t>
            </a:r>
            <a:endParaRPr lang="en-US" sz="2800" dirty="0"/>
          </a:p>
        </p:txBody>
      </p:sp>
    </p:spTree>
    <p:extLst>
      <p:ext uri="{BB962C8B-B14F-4D97-AF65-F5344CB8AC3E}">
        <p14:creationId xmlns:p14="http://schemas.microsoft.com/office/powerpoint/2010/main" val="315963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1</a:t>
            </a:r>
          </a:p>
        </p:txBody>
      </p:sp>
      <p:sp>
        <p:nvSpPr>
          <p:cNvPr id="3" name="Content Placeholder 2"/>
          <p:cNvSpPr>
            <a:spLocks noGrp="1"/>
          </p:cNvSpPr>
          <p:nvPr>
            <p:ph idx="1"/>
          </p:nvPr>
        </p:nvSpPr>
        <p:spPr>
          <a:xfrm>
            <a:off x="2536072" y="2262201"/>
            <a:ext cx="9720095" cy="561210"/>
          </a:xfrm>
        </p:spPr>
        <p:txBody>
          <a:bodyPr>
            <a:noAutofit/>
          </a:bodyPr>
          <a:lstStyle/>
          <a:p>
            <a:pPr marL="45720" indent="0">
              <a:buNone/>
            </a:pPr>
            <a:r>
              <a:rPr lang="en-US" sz="2800" b="1" dirty="0"/>
              <a:t>What proclamation is given by Cyrus, king of Persia?</a:t>
            </a:r>
          </a:p>
        </p:txBody>
      </p:sp>
      <p:sp>
        <p:nvSpPr>
          <p:cNvPr id="4" name="Content Placeholder 2"/>
          <p:cNvSpPr txBox="1">
            <a:spLocks/>
          </p:cNvSpPr>
          <p:nvPr/>
        </p:nvSpPr>
        <p:spPr>
          <a:xfrm>
            <a:off x="1554480" y="3257357"/>
            <a:ext cx="5760720" cy="379817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baseline="30000" dirty="0"/>
              <a:t>2</a:t>
            </a:r>
            <a:r>
              <a:rPr lang="en-US" sz="2400" dirty="0"/>
              <a:t> “Thus says Cyrus king of Persia: The LORD, the God of heaven, has given me all the kingdoms of the earth, and he has charged me to build him a house at Jerusalem, which is in Judah. </a:t>
            </a:r>
            <a:r>
              <a:rPr lang="en-US" sz="2400" baseline="30000" dirty="0"/>
              <a:t>3</a:t>
            </a:r>
            <a:r>
              <a:rPr lang="en-US" sz="2400" dirty="0"/>
              <a:t> Whoever is among you of all his people, may his God be with him, and let him go up to Jerusalem, which is in Judah, and rebuild the house of the LORD, the God of Israel </a:t>
            </a:r>
            <a:r>
              <a:rPr lang="en-US" sz="2400" i="1" dirty="0"/>
              <a:t>— </a:t>
            </a:r>
            <a:r>
              <a:rPr lang="en-US" sz="2400" dirty="0"/>
              <a:t>he is the God who is in Jerusalem. </a:t>
            </a:r>
            <a:r>
              <a:rPr lang="en-US" sz="2400" baseline="30000" dirty="0"/>
              <a:t>4</a:t>
            </a:r>
            <a:r>
              <a:rPr lang="en-US" sz="2400" dirty="0"/>
              <a:t> And let each survivor, in whatever place he sojourns, be assisted by the men of his place with silver and gold, with goods and</a:t>
            </a:r>
          </a:p>
        </p:txBody>
      </p:sp>
      <p:sp>
        <p:nvSpPr>
          <p:cNvPr id="5" name="Content Placeholder 2"/>
          <p:cNvSpPr txBox="1">
            <a:spLocks/>
          </p:cNvSpPr>
          <p:nvPr/>
        </p:nvSpPr>
        <p:spPr>
          <a:xfrm>
            <a:off x="7601985" y="3258167"/>
            <a:ext cx="4808004" cy="1313168"/>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45720" indent="0">
              <a:buNone/>
            </a:pPr>
            <a:r>
              <a:rPr lang="en-US" sz="2400" dirty="0"/>
              <a:t>with beasts, besides freewill offerings for the house of God that is in Jerusalem.”</a:t>
            </a:r>
          </a:p>
          <a:p>
            <a:pPr marL="45720" indent="0" algn="r">
              <a:buNone/>
            </a:pPr>
            <a:r>
              <a:rPr lang="en-US" sz="2400" dirty="0"/>
              <a:t>Ezra 1:2-4 (ESV)</a:t>
            </a:r>
          </a:p>
        </p:txBody>
      </p:sp>
    </p:spTree>
    <p:extLst>
      <p:ext uri="{BB962C8B-B14F-4D97-AF65-F5344CB8AC3E}">
        <p14:creationId xmlns:p14="http://schemas.microsoft.com/office/powerpoint/2010/main" val="29238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3844</Words>
  <Application>Microsoft Office PowerPoint</Application>
  <PresentationFormat>Custom</PresentationFormat>
  <Paragraphs>296</Paragraphs>
  <Slides>26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Cambria</vt:lpstr>
      <vt:lpstr>Red Line Business 16x9</vt:lpstr>
      <vt:lpstr>Haggai, Zechariah, Malachi</vt:lpstr>
      <vt:lpstr>PowerPoint Presentation</vt:lpstr>
      <vt:lpstr>PowerPoint Presentation</vt:lpstr>
      <vt:lpstr>PowerPoint Presentation</vt:lpstr>
      <vt:lpstr>PowerPoint Presentation</vt:lpstr>
      <vt:lpstr>PowerPoint Presentation</vt:lpstr>
      <vt:lpstr>PowerPoint Presentation</vt:lpstr>
      <vt:lpstr>Ezra</vt:lpstr>
      <vt:lpstr>Chapter 1</vt:lpstr>
      <vt:lpstr>The Cyrus cylinder</vt:lpstr>
      <vt:lpstr>Chapter 2</vt:lpstr>
      <vt:lpstr>Chapter 3</vt:lpstr>
      <vt:lpstr>Persian rulers from 559-358 B.C.</vt:lpstr>
      <vt:lpstr>Chapter 5</vt:lpstr>
      <vt:lpstr>haggai</vt:lpstr>
      <vt:lpstr>Zechariah</vt:lpstr>
      <vt:lpstr>Chapter 5</vt:lpstr>
      <vt:lpstr>Chapter 6</vt:lpstr>
      <vt:lpstr>The behistun inscription</vt:lpstr>
      <vt:lpstr>Chapter 7</vt:lpstr>
      <vt:lpstr>malachi</vt:lpstr>
      <vt:lpstr>Chapter 7</vt:lpstr>
      <vt:lpstr>Chapter 8</vt:lpstr>
      <vt:lpstr>Chapter 9</vt:lpstr>
      <vt:lpstr>Chapter 10</vt:lpstr>
      <vt:lpstr>Chapter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2014-04-24T14:49:26Z</dcterms:created>
  <dcterms:modified xsi:type="dcterms:W3CDTF">2016-10-30T12:08:37Z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