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77" r:id="rId3"/>
    <p:sldId id="329" r:id="rId4"/>
    <p:sldId id="328" r:id="rId5"/>
    <p:sldId id="330" r:id="rId6"/>
    <p:sldId id="335" r:id="rId7"/>
    <p:sldId id="336" r:id="rId8"/>
    <p:sldId id="337" r:id="rId9"/>
    <p:sldId id="340" r:id="rId10"/>
    <p:sldId id="342" r:id="rId11"/>
    <p:sldId id="343" r:id="rId12"/>
    <p:sldId id="346" r:id="rId13"/>
    <p:sldId id="341" r:id="rId14"/>
    <p:sldId id="344" r:id="rId15"/>
    <p:sldId id="345" r:id="rId16"/>
    <p:sldId id="347" r:id="rId1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5F1E9"/>
    <a:srgbClr val="514A40"/>
    <a:srgbClr val="98916E"/>
    <a:srgbClr val="A85229"/>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8" autoAdjust="0"/>
    <p:restoredTop sz="80952" autoAdjust="0"/>
  </p:normalViewPr>
  <p:slideViewPr>
    <p:cSldViewPr snapToGrid="0">
      <p:cViewPr varScale="1">
        <p:scale>
          <a:sx n="98" d="100"/>
          <a:sy n="98" d="100"/>
        </p:scale>
        <p:origin x="-978" y="-108"/>
      </p:cViewPr>
      <p:guideLst>
        <p:guide orient="horz" pos="2160"/>
        <p:guide pos="3840"/>
      </p:guideLst>
    </p:cSldViewPr>
  </p:slideViewPr>
  <p:notesTextViewPr>
    <p:cViewPr>
      <p:scale>
        <a:sx n="1" d="1"/>
        <a:sy n="1" d="1"/>
      </p:scale>
      <p:origin x="0" y="0"/>
    </p:cViewPr>
  </p:notesTextViewPr>
  <p:sorterViewPr>
    <p:cViewPr>
      <p:scale>
        <a:sx n="150" d="100"/>
        <a:sy n="150" d="100"/>
      </p:scale>
      <p:origin x="0" y="5622"/>
    </p:cViewPr>
  </p:sorter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5265810" y="1"/>
            <a:ext cx="4028440" cy="351737"/>
          </a:xfrm>
          <a:prstGeom prst="rect">
            <a:avLst/>
          </a:prstGeom>
        </p:spPr>
        <p:txBody>
          <a:bodyPr vert="horz" lIns="93174" tIns="46586" rIns="93174" bIns="46586" rtlCol="0"/>
          <a:lstStyle>
            <a:lvl1pPr algn="r">
              <a:defRPr sz="1200"/>
            </a:lvl1pPr>
          </a:lstStyle>
          <a:p>
            <a:fld id="{65DD71D7-55AC-46BD-81B3-09AB2F9EFBD8}" type="datetimeFigureOut">
              <a:rPr lang="en-US" smtClean="0"/>
              <a:t>13-Dec-16</a:t>
            </a:fld>
            <a:endParaRPr lang="en-US"/>
          </a:p>
        </p:txBody>
      </p:sp>
      <p:sp>
        <p:nvSpPr>
          <p:cNvPr id="4" name="Footer Placeholder 3"/>
          <p:cNvSpPr>
            <a:spLocks noGrp="1"/>
          </p:cNvSpPr>
          <p:nvPr>
            <p:ph type="ftr" sz="quarter" idx="2"/>
          </p:nvPr>
        </p:nvSpPr>
        <p:spPr>
          <a:xfrm>
            <a:off x="1" y="6658664"/>
            <a:ext cx="4028440" cy="351736"/>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658664"/>
            <a:ext cx="4028440" cy="351736"/>
          </a:xfrm>
          <a:prstGeom prst="rect">
            <a:avLst/>
          </a:prstGeom>
        </p:spPr>
        <p:txBody>
          <a:bodyPr vert="horz" lIns="93174" tIns="46586" rIns="93174" bIns="46586"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5265810" y="1"/>
            <a:ext cx="4028440" cy="351737"/>
          </a:xfrm>
          <a:prstGeom prst="rect">
            <a:avLst/>
          </a:prstGeom>
        </p:spPr>
        <p:txBody>
          <a:bodyPr vert="horz" lIns="93174" tIns="46586" rIns="93174" bIns="46586" rtlCol="0"/>
          <a:lstStyle>
            <a:lvl1pPr algn="r">
              <a:defRPr sz="1200"/>
            </a:lvl1pPr>
          </a:lstStyle>
          <a:p>
            <a:fld id="{1F89424F-BB59-4F4E-9822-4CA3E770FFD2}" type="datetimeFigureOut">
              <a:rPr lang="en-US" smtClean="0"/>
              <a:t>13-Dec-16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929640" y="3373755"/>
            <a:ext cx="7437120" cy="2366010"/>
          </a:xfrm>
          <a:prstGeom prst="rect">
            <a:avLst/>
          </a:prstGeom>
        </p:spPr>
        <p:txBody>
          <a:bodyPr vert="horz" lIns="93174" tIns="46586" rIns="93174"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4"/>
            <a:ext cx="4028440" cy="351736"/>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1736"/>
          </a:xfrm>
          <a:prstGeom prst="rect">
            <a:avLst/>
          </a:prstGeom>
        </p:spPr>
        <p:txBody>
          <a:bodyPr vert="horz" lIns="93174" tIns="46586" rIns="93174" bIns="46586"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41124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371974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325896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25896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258969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Haggai, Zechariah, Malachi</a:t>
            </a:r>
            <a:endParaRPr lang="en-US" sz="4400" dirty="0"/>
          </a:p>
        </p:txBody>
      </p:sp>
      <p:sp>
        <p:nvSpPr>
          <p:cNvPr id="3" name="Subtitle 2"/>
          <p:cNvSpPr>
            <a:spLocks noGrp="1"/>
          </p:cNvSpPr>
          <p:nvPr>
            <p:ph type="subTitle" idx="1"/>
          </p:nvPr>
        </p:nvSpPr>
        <p:spPr/>
        <p:txBody>
          <a:bodyPr/>
          <a:lstStyle/>
          <a:p>
            <a:r>
              <a:rPr lang="en-US" dirty="0" smtClean="0"/>
              <a:t>Lesson 13: Application</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house</a:t>
            </a:r>
            <a:endParaRPr lang="en-US" dirty="0"/>
          </a:p>
        </p:txBody>
      </p:sp>
      <p:sp>
        <p:nvSpPr>
          <p:cNvPr id="3" name="Content Placeholder 2"/>
          <p:cNvSpPr>
            <a:spLocks noGrp="1"/>
          </p:cNvSpPr>
          <p:nvPr>
            <p:ph idx="1"/>
          </p:nvPr>
        </p:nvSpPr>
        <p:spPr/>
        <p:txBody>
          <a:bodyPr>
            <a:normAutofit lnSpcReduction="10000"/>
          </a:bodyPr>
          <a:lstStyle/>
          <a:p>
            <a:r>
              <a:rPr lang="en-US" dirty="0"/>
              <a:t>"You looked for much, but indeed it came to little; and when you brought it home, I blew it away. Why?" says the LORD of hosts. "Because of My house that is in ruins, while every one of you runs to his own house. (Hag 1:9</a:t>
            </a:r>
            <a:r>
              <a:rPr lang="en-US" dirty="0" smtClean="0"/>
              <a:t>)</a:t>
            </a:r>
          </a:p>
          <a:p>
            <a:r>
              <a:rPr lang="en-US" dirty="0" smtClean="0"/>
              <a:t>…who </a:t>
            </a:r>
            <a:r>
              <a:rPr lang="en-US" dirty="0"/>
              <a:t>saw this temple in its former glory? And how do you see it now? </a:t>
            </a:r>
            <a:r>
              <a:rPr lang="en-US" dirty="0" smtClean="0"/>
              <a:t>… I </a:t>
            </a:r>
            <a:r>
              <a:rPr lang="en-US" dirty="0"/>
              <a:t>will fill this temple with glory</a:t>
            </a:r>
            <a:r>
              <a:rPr lang="en-US" dirty="0" smtClean="0"/>
              <a:t>, …The </a:t>
            </a:r>
            <a:r>
              <a:rPr lang="en-US" dirty="0"/>
              <a:t>glory of this latter temple shall be greater than the former,' says the LORD of hosts. 'And in this place I will give peace,' says the LORD of hosts." (Hag 2:3-9)</a:t>
            </a:r>
          </a:p>
          <a:p>
            <a:r>
              <a:rPr lang="en-US" dirty="0" smtClean="0"/>
              <a:t>… "</a:t>
            </a:r>
            <a:r>
              <a:rPr lang="en-US" dirty="0"/>
              <a:t>Behold, the Man whose name is the BRANCH! </a:t>
            </a:r>
            <a:r>
              <a:rPr lang="en-US" dirty="0" smtClean="0"/>
              <a:t>… </a:t>
            </a:r>
            <a:r>
              <a:rPr lang="en-US" dirty="0"/>
              <a:t>And He shall build the temple of the LORD; </a:t>
            </a:r>
            <a:r>
              <a:rPr lang="en-US" dirty="0" smtClean="0"/>
              <a:t>… And </a:t>
            </a:r>
            <a:r>
              <a:rPr lang="en-US" dirty="0"/>
              <a:t>shall sit and rule on His throne; So He shall be a priest on </a:t>
            </a:r>
            <a:r>
              <a:rPr lang="en-US" dirty="0" smtClean="0"/>
              <a:t>His throne…” </a:t>
            </a:r>
            <a:r>
              <a:rPr lang="en-US" dirty="0"/>
              <a:t>(</a:t>
            </a:r>
            <a:r>
              <a:rPr lang="en-US" dirty="0" err="1"/>
              <a:t>Zec</a:t>
            </a:r>
            <a:r>
              <a:rPr lang="en-US" dirty="0"/>
              <a:t> 6:12-13</a:t>
            </a:r>
            <a:r>
              <a:rPr lang="en-US" dirty="0" smtClean="0"/>
              <a:t>)</a:t>
            </a:r>
          </a:p>
          <a:p>
            <a:r>
              <a:rPr lang="en-US" dirty="0"/>
              <a:t>"Behold, I send My messenger, And he will prepare the way before Me. And the Lord, whom you seek, Will suddenly come to His </a:t>
            </a:r>
            <a:r>
              <a:rPr lang="en-US" dirty="0" smtClean="0"/>
              <a:t>temple... </a:t>
            </a:r>
            <a:r>
              <a:rPr lang="en-US" dirty="0"/>
              <a:t>(Mal 3:1)</a:t>
            </a:r>
          </a:p>
        </p:txBody>
      </p:sp>
      <p:sp>
        <p:nvSpPr>
          <p:cNvPr id="5" name="Title 1"/>
          <p:cNvSpPr txBox="1">
            <a:spLocks/>
          </p:cNvSpPr>
          <p:nvPr/>
        </p:nvSpPr>
        <p:spPr>
          <a:xfrm>
            <a:off x="8382001" y="303943"/>
            <a:ext cx="347472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4400" dirty="0" smtClean="0"/>
              <a:t>Themes</a:t>
            </a:r>
            <a:endParaRPr lang="en-US" sz="4400" dirty="0"/>
          </a:p>
        </p:txBody>
      </p:sp>
    </p:spTree>
    <p:extLst>
      <p:ext uri="{BB962C8B-B14F-4D97-AF65-F5344CB8AC3E}">
        <p14:creationId xmlns:p14="http://schemas.microsoft.com/office/powerpoint/2010/main" val="296057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house</a:t>
            </a:r>
            <a:br>
              <a:rPr lang="en-US" dirty="0" smtClean="0"/>
            </a:br>
            <a:r>
              <a:rPr lang="en-US" sz="2000" dirty="0" smtClean="0"/>
              <a:t>(in the New Testament)</a:t>
            </a:r>
            <a:endParaRPr lang="en-US" sz="2000" dirty="0"/>
          </a:p>
        </p:txBody>
      </p:sp>
      <p:sp>
        <p:nvSpPr>
          <p:cNvPr id="3" name="Content Placeholder 2"/>
          <p:cNvSpPr>
            <a:spLocks noGrp="1"/>
          </p:cNvSpPr>
          <p:nvPr>
            <p:ph idx="1"/>
          </p:nvPr>
        </p:nvSpPr>
        <p:spPr>
          <a:xfrm>
            <a:off x="615143" y="685799"/>
            <a:ext cx="6616930" cy="5814753"/>
          </a:xfrm>
        </p:spPr>
        <p:txBody>
          <a:bodyPr>
            <a:normAutofit fontScale="85000" lnSpcReduction="10000"/>
          </a:bodyPr>
          <a:lstStyle/>
          <a:p>
            <a:r>
              <a:rPr lang="en-US" dirty="0" smtClean="0"/>
              <a:t>Jesus answered and said to them, "</a:t>
            </a:r>
            <a:r>
              <a:rPr lang="en-US" dirty="0" smtClean="0">
                <a:solidFill>
                  <a:srgbClr val="FF0000"/>
                </a:solidFill>
              </a:rPr>
              <a:t>Destroy this temple, and in three days I will raise it up</a:t>
            </a:r>
            <a:r>
              <a:rPr lang="en-US" dirty="0" smtClean="0"/>
              <a:t>." … But He was speaking of the temple of His body. (Joh 2:19-21)</a:t>
            </a:r>
          </a:p>
          <a:p>
            <a:r>
              <a:rPr lang="en-US" dirty="0" smtClean="0"/>
              <a:t>Do you not know that you are the temple of God and that the Spirit of God dwells in you? If anyone defiles the temple of God, God will destroy him. For the temple of God is holy, which temple you are. (1Co 3:16-17)</a:t>
            </a:r>
          </a:p>
          <a:p>
            <a:r>
              <a:rPr lang="en-US" dirty="0" smtClean="0"/>
              <a:t>Or do you not know that your body is the temple of the Holy Spirit who is in you, whom you have from God, and you are not your own? For you were bought at a price; therefore glorify God in your body and in your spirit, which are God's. (1Co 6:19-20)</a:t>
            </a:r>
          </a:p>
          <a:p>
            <a:r>
              <a:rPr lang="en-US" dirty="0" smtClean="0"/>
              <a:t>And what agreement has the temple of God with idols? For you are the temple of the living God. As God has said: "I WILL DWELL IN THEM AND WALK AMONG THEM. I WILL BE THEIR GOD, AND THEY SHALL BE MY PEOPLE." (2Co 6:16)</a:t>
            </a:r>
          </a:p>
          <a:p>
            <a:r>
              <a:rPr lang="en-US" dirty="0" smtClean="0"/>
              <a:t>having been built on the foundation of the apostles and prophets, Jesus Christ Himself being the chief cornerstone, in whom the whole building, being fitted together, grows into a holy temple in the Lord, in whom you also are being built together for a dwelling place of God in the Spirit. (</a:t>
            </a:r>
            <a:r>
              <a:rPr lang="en-US" dirty="0" err="1" smtClean="0"/>
              <a:t>Eph</a:t>
            </a:r>
            <a:r>
              <a:rPr lang="en-US" dirty="0" smtClean="0"/>
              <a:t> 2:20-22)</a:t>
            </a:r>
          </a:p>
          <a:p>
            <a:r>
              <a:rPr lang="en-US" dirty="0">
                <a:solidFill>
                  <a:srgbClr val="FF0000"/>
                </a:solidFill>
              </a:rPr>
              <a:t>He who overcomes, I will make him a pillar in the temple of My </a:t>
            </a:r>
            <a:r>
              <a:rPr lang="en-US" dirty="0" smtClean="0">
                <a:solidFill>
                  <a:srgbClr val="FF0000"/>
                </a:solidFill>
              </a:rPr>
              <a:t>God... </a:t>
            </a:r>
            <a:r>
              <a:rPr lang="en-US" dirty="0"/>
              <a:t>(Rev 3:12)</a:t>
            </a:r>
            <a:endParaRPr lang="en-US" dirty="0" smtClean="0"/>
          </a:p>
          <a:p>
            <a:endParaRPr lang="en-US" dirty="0"/>
          </a:p>
        </p:txBody>
      </p:sp>
      <p:sp>
        <p:nvSpPr>
          <p:cNvPr id="5" name="Title 1"/>
          <p:cNvSpPr txBox="1">
            <a:spLocks/>
          </p:cNvSpPr>
          <p:nvPr/>
        </p:nvSpPr>
        <p:spPr>
          <a:xfrm>
            <a:off x="8382001" y="303943"/>
            <a:ext cx="347472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4400" dirty="0" smtClean="0"/>
              <a:t>Themes</a:t>
            </a:r>
            <a:endParaRPr lang="en-US" sz="4400" dirty="0"/>
          </a:p>
        </p:txBody>
      </p:sp>
    </p:spTree>
    <p:extLst>
      <p:ext uri="{BB962C8B-B14F-4D97-AF65-F5344CB8AC3E}">
        <p14:creationId xmlns:p14="http://schemas.microsoft.com/office/powerpoint/2010/main" val="336728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Day of the lord</a:t>
            </a:r>
            <a:br>
              <a:rPr lang="en-US" dirty="0" smtClean="0"/>
            </a:br>
            <a:r>
              <a:rPr lang="en-US" dirty="0" smtClean="0"/>
              <a:t/>
            </a:r>
            <a:br>
              <a:rPr lang="en-US" dirty="0" smtClean="0"/>
            </a:br>
            <a:r>
              <a:rPr lang="en-US" dirty="0" smtClean="0"/>
              <a:t>The Messiah</a:t>
            </a:r>
            <a:endParaRPr lang="en-US" dirty="0"/>
          </a:p>
        </p:txBody>
      </p:sp>
      <p:sp>
        <p:nvSpPr>
          <p:cNvPr id="3" name="Content Placeholder 2"/>
          <p:cNvSpPr>
            <a:spLocks noGrp="1"/>
          </p:cNvSpPr>
          <p:nvPr>
            <p:ph idx="1"/>
          </p:nvPr>
        </p:nvSpPr>
        <p:spPr>
          <a:xfrm>
            <a:off x="790302" y="685800"/>
            <a:ext cx="6342018" cy="5848004"/>
          </a:xfrm>
        </p:spPr>
        <p:txBody>
          <a:bodyPr>
            <a:normAutofit lnSpcReduction="10000"/>
          </a:bodyPr>
          <a:lstStyle/>
          <a:p>
            <a:r>
              <a:rPr lang="en-US" dirty="0" smtClean="0"/>
              <a:t>“…Once </a:t>
            </a:r>
            <a:r>
              <a:rPr lang="en-US" dirty="0"/>
              <a:t>more (it is a little while) I will shake heaven and earth, </a:t>
            </a:r>
            <a:r>
              <a:rPr lang="en-US" dirty="0" smtClean="0"/>
              <a:t>… and </a:t>
            </a:r>
            <a:r>
              <a:rPr lang="en-US" dirty="0"/>
              <a:t>I will fill this temple with glory,' says the LORD of hosts. </a:t>
            </a:r>
            <a:r>
              <a:rPr lang="en-US" dirty="0" smtClean="0"/>
              <a:t>… 'The </a:t>
            </a:r>
            <a:r>
              <a:rPr lang="en-US" dirty="0"/>
              <a:t>glory of this latter temple shall be greater than the </a:t>
            </a:r>
            <a:r>
              <a:rPr lang="en-US" dirty="0" smtClean="0"/>
              <a:t>former… And </a:t>
            </a:r>
            <a:r>
              <a:rPr lang="en-US" dirty="0"/>
              <a:t>in this place I will give peace,' </a:t>
            </a:r>
            <a:r>
              <a:rPr lang="en-US" dirty="0" smtClean="0"/>
              <a:t>…." </a:t>
            </a:r>
            <a:r>
              <a:rPr lang="en-US" dirty="0"/>
              <a:t>(Hag 2:6-9)</a:t>
            </a:r>
          </a:p>
          <a:p>
            <a:r>
              <a:rPr lang="en-US" dirty="0" smtClean="0"/>
              <a:t>“…I </a:t>
            </a:r>
            <a:r>
              <a:rPr lang="en-US" dirty="0"/>
              <a:t>will shake heaven and </a:t>
            </a:r>
            <a:r>
              <a:rPr lang="en-US" dirty="0" smtClean="0"/>
              <a:t>earth … </a:t>
            </a:r>
            <a:r>
              <a:rPr lang="en-US" dirty="0"/>
              <a:t>'In that day,' says the LORD of hosts, 'I will take you, Zerubbabel My servant</a:t>
            </a:r>
            <a:r>
              <a:rPr lang="en-US" dirty="0" smtClean="0"/>
              <a:t>, … and </a:t>
            </a:r>
            <a:r>
              <a:rPr lang="en-US" dirty="0"/>
              <a:t>will make you like a signet ring</a:t>
            </a:r>
            <a:r>
              <a:rPr lang="en-US" dirty="0" smtClean="0"/>
              <a:t>;…. </a:t>
            </a:r>
            <a:r>
              <a:rPr lang="en-US" dirty="0"/>
              <a:t>(Hag 2:21-23</a:t>
            </a:r>
            <a:r>
              <a:rPr lang="en-US" dirty="0" smtClean="0"/>
              <a:t>)</a:t>
            </a:r>
          </a:p>
          <a:p>
            <a:r>
              <a:rPr lang="en-US" dirty="0"/>
              <a:t>"And I will pour on the house of </a:t>
            </a:r>
            <a:r>
              <a:rPr lang="en-US" dirty="0" smtClean="0"/>
              <a:t>David… </a:t>
            </a:r>
            <a:r>
              <a:rPr lang="en-US" dirty="0"/>
              <a:t>the Spirit of grace and supplication; then they will look on Me whom they pierced. Yes, they will mourn for Him as one mourns for his only </a:t>
            </a:r>
            <a:r>
              <a:rPr lang="en-US" dirty="0" smtClean="0"/>
              <a:t>son... </a:t>
            </a:r>
            <a:r>
              <a:rPr lang="en-US" dirty="0"/>
              <a:t>(</a:t>
            </a:r>
            <a:r>
              <a:rPr lang="en-US" dirty="0" err="1"/>
              <a:t>Zec</a:t>
            </a:r>
            <a:r>
              <a:rPr lang="en-US" dirty="0"/>
              <a:t> 12:10</a:t>
            </a:r>
            <a:r>
              <a:rPr lang="en-US" dirty="0" smtClean="0"/>
              <a:t>)</a:t>
            </a:r>
          </a:p>
          <a:p>
            <a:r>
              <a:rPr lang="en-US" dirty="0"/>
              <a:t>"Behold, I send My messenger, And he will prepare the way before Me. And the Lord, whom you seek, Will suddenly come to </a:t>
            </a:r>
            <a:r>
              <a:rPr lang="en-US" dirty="0" smtClean="0"/>
              <a:t>His temple, ... </a:t>
            </a:r>
            <a:r>
              <a:rPr lang="en-US" dirty="0"/>
              <a:t>(Mal 3:1</a:t>
            </a:r>
            <a:r>
              <a:rPr lang="en-US" dirty="0" smtClean="0"/>
              <a:t>)</a:t>
            </a:r>
          </a:p>
          <a:p>
            <a:r>
              <a:rPr lang="en-US" dirty="0"/>
              <a:t>Behold, I will send you Elijah the prophet Before the coming of the great and dreadful day of the LORD. (Mal 4:5)</a:t>
            </a:r>
            <a:endParaRPr lang="en-US" dirty="0" smtClean="0"/>
          </a:p>
          <a:p>
            <a:endParaRPr lang="en-US" dirty="0"/>
          </a:p>
        </p:txBody>
      </p:sp>
      <p:sp>
        <p:nvSpPr>
          <p:cNvPr id="5" name="Title 1"/>
          <p:cNvSpPr txBox="1">
            <a:spLocks/>
          </p:cNvSpPr>
          <p:nvPr/>
        </p:nvSpPr>
        <p:spPr>
          <a:xfrm>
            <a:off x="8382001" y="303943"/>
            <a:ext cx="347472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4400" dirty="0" smtClean="0"/>
              <a:t>Themes</a:t>
            </a:r>
            <a:endParaRPr lang="en-US" sz="4400" dirty="0"/>
          </a:p>
        </p:txBody>
      </p:sp>
    </p:spTree>
    <p:extLst>
      <p:ext uri="{BB962C8B-B14F-4D97-AF65-F5344CB8AC3E}">
        <p14:creationId xmlns:p14="http://schemas.microsoft.com/office/powerpoint/2010/main" val="134893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rewards faithful service</a:t>
            </a:r>
            <a:endParaRPr lang="en-US" dirty="0"/>
          </a:p>
        </p:txBody>
      </p:sp>
      <p:sp>
        <p:nvSpPr>
          <p:cNvPr id="3" name="Content Placeholder 2"/>
          <p:cNvSpPr>
            <a:spLocks noGrp="1"/>
          </p:cNvSpPr>
          <p:nvPr>
            <p:ph idx="1"/>
          </p:nvPr>
        </p:nvSpPr>
        <p:spPr/>
        <p:txBody>
          <a:bodyPr>
            <a:normAutofit lnSpcReduction="10000"/>
          </a:bodyPr>
          <a:lstStyle/>
          <a:p>
            <a:r>
              <a:rPr lang="en-US" dirty="0"/>
              <a:t>'Consider now from this day forward, from the twenty-fourth day of the ninth month, from the day that the foundation of the LORD's temple </a:t>
            </a:r>
            <a:r>
              <a:rPr lang="en-US" dirty="0" smtClean="0"/>
              <a:t>was laid … from </a:t>
            </a:r>
            <a:r>
              <a:rPr lang="en-US" dirty="0"/>
              <a:t>this day I will bless you.' " (Hag 2:18-19</a:t>
            </a:r>
            <a:r>
              <a:rPr lang="en-US" dirty="0" smtClean="0"/>
              <a:t>)</a:t>
            </a:r>
          </a:p>
          <a:p>
            <a:r>
              <a:rPr lang="en-US" dirty="0"/>
              <a:t>Then the LORD will go forth And fight against those nations, As He fights in the day of battle. </a:t>
            </a:r>
            <a:r>
              <a:rPr lang="en-US" dirty="0" smtClean="0"/>
              <a:t>… Then </a:t>
            </a:r>
            <a:r>
              <a:rPr lang="en-US" dirty="0"/>
              <a:t>you shall flee through My mountain </a:t>
            </a:r>
            <a:r>
              <a:rPr lang="en-US" dirty="0" smtClean="0"/>
              <a:t>valley… </a:t>
            </a:r>
            <a:r>
              <a:rPr lang="en-US" dirty="0"/>
              <a:t>(</a:t>
            </a:r>
            <a:r>
              <a:rPr lang="en-US" dirty="0" err="1"/>
              <a:t>Zec</a:t>
            </a:r>
            <a:r>
              <a:rPr lang="en-US" dirty="0"/>
              <a:t> 14:3-5)</a:t>
            </a:r>
            <a:endParaRPr lang="en-US" dirty="0" smtClean="0"/>
          </a:p>
          <a:p>
            <a:r>
              <a:rPr lang="en-US" dirty="0"/>
              <a:t>Bring all the tithes into the </a:t>
            </a:r>
            <a:r>
              <a:rPr lang="en-US" dirty="0" smtClean="0"/>
              <a:t>storehouse … </a:t>
            </a:r>
            <a:r>
              <a:rPr lang="en-US" dirty="0"/>
              <a:t>And try Me now in this</a:t>
            </a:r>
            <a:r>
              <a:rPr lang="en-US" dirty="0" smtClean="0"/>
              <a:t>, … If </a:t>
            </a:r>
            <a:r>
              <a:rPr lang="en-US" dirty="0"/>
              <a:t>I will not open for you the windows of heaven And pour out for you such blessing That there will not be room enough to receive it. "And I will rebuke the </a:t>
            </a:r>
            <a:r>
              <a:rPr lang="en-US" dirty="0" smtClean="0"/>
              <a:t>devourer… </a:t>
            </a:r>
            <a:r>
              <a:rPr lang="en-US" dirty="0"/>
              <a:t>And all nations will call you </a:t>
            </a:r>
            <a:r>
              <a:rPr lang="en-US" dirty="0" smtClean="0"/>
              <a:t>blessed… (</a:t>
            </a:r>
            <a:r>
              <a:rPr lang="en-US" dirty="0"/>
              <a:t>Mal 3:10-12</a:t>
            </a:r>
            <a:r>
              <a:rPr lang="en-US" dirty="0" smtClean="0"/>
              <a:t>)</a:t>
            </a:r>
          </a:p>
          <a:p>
            <a:r>
              <a:rPr lang="en-US" dirty="0" smtClean="0"/>
              <a:t>…So </a:t>
            </a:r>
            <a:r>
              <a:rPr lang="en-US" dirty="0"/>
              <a:t>a book of remembrance was written before Him For those who fear the LORD And who meditate on His name. "They shall be Mine</a:t>
            </a:r>
            <a:r>
              <a:rPr lang="en-US" dirty="0" smtClean="0"/>
              <a:t>, … </a:t>
            </a:r>
            <a:r>
              <a:rPr lang="en-US" dirty="0"/>
              <a:t>And I will spare them As a man spares his own son who serves him." (Mal 3:16-17)</a:t>
            </a:r>
          </a:p>
          <a:p>
            <a:endParaRPr lang="en-US" dirty="0"/>
          </a:p>
        </p:txBody>
      </p:sp>
      <p:sp>
        <p:nvSpPr>
          <p:cNvPr id="5" name="Title 1"/>
          <p:cNvSpPr txBox="1">
            <a:spLocks/>
          </p:cNvSpPr>
          <p:nvPr/>
        </p:nvSpPr>
        <p:spPr>
          <a:xfrm>
            <a:off x="8382001" y="303943"/>
            <a:ext cx="347472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4400" dirty="0" smtClean="0"/>
              <a:t>Themes</a:t>
            </a:r>
            <a:endParaRPr lang="en-US" sz="4400" dirty="0"/>
          </a:p>
        </p:txBody>
      </p:sp>
    </p:spTree>
    <p:extLst>
      <p:ext uri="{BB962C8B-B14F-4D97-AF65-F5344CB8AC3E}">
        <p14:creationId xmlns:p14="http://schemas.microsoft.com/office/powerpoint/2010/main" val="202111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loves us</a:t>
            </a:r>
            <a:endParaRPr lang="en-US" dirty="0"/>
          </a:p>
        </p:txBody>
      </p:sp>
      <p:sp>
        <p:nvSpPr>
          <p:cNvPr id="3" name="Content Placeholder 2"/>
          <p:cNvSpPr>
            <a:spLocks noGrp="1"/>
          </p:cNvSpPr>
          <p:nvPr>
            <p:ph idx="1"/>
          </p:nvPr>
        </p:nvSpPr>
        <p:spPr>
          <a:xfrm>
            <a:off x="790302" y="448887"/>
            <a:ext cx="6342018" cy="6035039"/>
          </a:xfrm>
        </p:spPr>
        <p:txBody>
          <a:bodyPr>
            <a:normAutofit fontScale="92500" lnSpcReduction="20000"/>
          </a:bodyPr>
          <a:lstStyle/>
          <a:p>
            <a:r>
              <a:rPr lang="en-US" dirty="0"/>
              <a:t>Then Haggai, the LORD's messenger, spoke the LORD's message to the people, saying, "I am with you, says the LORD." (Hag 1:13</a:t>
            </a:r>
            <a:r>
              <a:rPr lang="en-US" dirty="0" smtClean="0"/>
              <a:t>)</a:t>
            </a:r>
          </a:p>
          <a:p>
            <a:r>
              <a:rPr lang="en-US" dirty="0" smtClean="0"/>
              <a:t>…'Thus </a:t>
            </a:r>
            <a:r>
              <a:rPr lang="en-US" dirty="0"/>
              <a:t>says the LORD of hosts: "I am zealous for Jerusalem And for Zion with great zeal. (</a:t>
            </a:r>
            <a:r>
              <a:rPr lang="en-US" dirty="0" err="1"/>
              <a:t>Zec</a:t>
            </a:r>
            <a:r>
              <a:rPr lang="en-US" dirty="0"/>
              <a:t> 1:14</a:t>
            </a:r>
            <a:r>
              <a:rPr lang="en-US" dirty="0" smtClean="0"/>
              <a:t>)</a:t>
            </a:r>
          </a:p>
          <a:p>
            <a:r>
              <a:rPr lang="en-US" dirty="0" smtClean="0"/>
              <a:t>“…for </a:t>
            </a:r>
            <a:r>
              <a:rPr lang="en-US" dirty="0"/>
              <a:t>he who touches you touches the apple of His eye</a:t>
            </a:r>
            <a:r>
              <a:rPr lang="en-US" dirty="0" smtClean="0"/>
              <a:t>.” </a:t>
            </a:r>
            <a:r>
              <a:rPr lang="en-US" dirty="0"/>
              <a:t>(</a:t>
            </a:r>
            <a:r>
              <a:rPr lang="en-US" dirty="0" err="1"/>
              <a:t>Zec</a:t>
            </a:r>
            <a:r>
              <a:rPr lang="en-US" dirty="0"/>
              <a:t> 2:8</a:t>
            </a:r>
            <a:r>
              <a:rPr lang="en-US" dirty="0" smtClean="0"/>
              <a:t>)</a:t>
            </a:r>
          </a:p>
          <a:p>
            <a:r>
              <a:rPr lang="en-US" dirty="0"/>
              <a:t>"Thus says the LORD of hosts: 'Behold, I will save My people from the land of the east And from the land of the west; I will bring them back, And they shall dwell in the midst of Jerusalem. They shall be My people And I will be their God, In truth and righteousness.' (</a:t>
            </a:r>
            <a:r>
              <a:rPr lang="en-US" dirty="0" err="1"/>
              <a:t>Zec</a:t>
            </a:r>
            <a:r>
              <a:rPr lang="en-US" dirty="0"/>
              <a:t> 8:7-8)</a:t>
            </a:r>
          </a:p>
          <a:p>
            <a:r>
              <a:rPr lang="en-US" dirty="0" smtClean="0"/>
              <a:t>"</a:t>
            </a:r>
            <a:r>
              <a:rPr lang="en-US" dirty="0"/>
              <a:t>I have loved you," says the LORD. "Yet you say, 'In what way have You loved us?' Was not Esau Jacob's brother?" Says the LORD. "Yet Jacob I have loved; But Esau I have </a:t>
            </a:r>
            <a:r>
              <a:rPr lang="en-US" dirty="0" smtClean="0"/>
              <a:t>hated…" </a:t>
            </a:r>
            <a:r>
              <a:rPr lang="en-US" dirty="0"/>
              <a:t>(Mal 1:2-3</a:t>
            </a:r>
            <a:r>
              <a:rPr lang="en-US" dirty="0" smtClean="0"/>
              <a:t>)</a:t>
            </a:r>
          </a:p>
          <a:p>
            <a:r>
              <a:rPr lang="en-US" dirty="0"/>
              <a:t>"For I am the LORD, I do not change; Therefore you are not consumed, O sons of Jacob. (Mal 3:6</a:t>
            </a:r>
            <a:r>
              <a:rPr lang="en-US" dirty="0" smtClean="0"/>
              <a:t>)</a:t>
            </a:r>
          </a:p>
          <a:p>
            <a:r>
              <a:rPr lang="en-US" dirty="0"/>
              <a:t>But to you who fear My name The Sun of Righteousness shall arise With healing in His wings; And you shall go out And grow fat like stall-fed calves</a:t>
            </a:r>
            <a:r>
              <a:rPr lang="en-US" dirty="0" smtClean="0"/>
              <a:t>. </a:t>
            </a:r>
            <a:r>
              <a:rPr lang="en-US" dirty="0"/>
              <a:t>(Mal </a:t>
            </a:r>
            <a:r>
              <a:rPr lang="en-US" dirty="0" smtClean="0"/>
              <a:t>4:2)</a:t>
            </a:r>
            <a:endParaRPr lang="en-US" dirty="0"/>
          </a:p>
          <a:p>
            <a:endParaRPr lang="en-US" dirty="0"/>
          </a:p>
        </p:txBody>
      </p:sp>
      <p:sp>
        <p:nvSpPr>
          <p:cNvPr id="5" name="Title 1"/>
          <p:cNvSpPr txBox="1">
            <a:spLocks/>
          </p:cNvSpPr>
          <p:nvPr/>
        </p:nvSpPr>
        <p:spPr>
          <a:xfrm>
            <a:off x="8382001" y="303943"/>
            <a:ext cx="347472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4400" dirty="0" smtClean="0"/>
              <a:t>Themes</a:t>
            </a:r>
            <a:endParaRPr lang="en-US" sz="4400" dirty="0"/>
          </a:p>
        </p:txBody>
      </p:sp>
    </p:spTree>
    <p:extLst>
      <p:ext uri="{BB962C8B-B14F-4D97-AF65-F5344CB8AC3E}">
        <p14:creationId xmlns:p14="http://schemas.microsoft.com/office/powerpoint/2010/main" val="327480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37776" y="1124289"/>
            <a:ext cx="9758149" cy="566420"/>
          </a:xfrm>
          <a:prstGeom prst="rect">
            <a:avLst/>
          </a:prstGeom>
          <a:noFill/>
          <a:ln w="9525">
            <a:noFill/>
            <a:miter lim="800000"/>
            <a:headEnd/>
            <a:tailEnd/>
          </a:ln>
        </p:spPr>
        <p:txBody>
          <a:bodyPr wrap="square" lIns="73262" tIns="36631" rIns="73262" bIns="36631">
            <a:spAutoFit/>
          </a:bodyPr>
          <a:lstStyle/>
          <a:p>
            <a:pPr algn="ctr">
              <a:spcBef>
                <a:spcPct val="50000"/>
              </a:spcBef>
            </a:pPr>
            <a:r>
              <a:rPr lang="en-US" sz="3200" b="1" i="1" dirty="0">
                <a:solidFill>
                  <a:srgbClr val="A85229">
                    <a:lumMod val="75000"/>
                  </a:srgbClr>
                </a:solidFill>
                <a:latin typeface="Calibri" pitchFamily="34" charset="0"/>
              </a:rPr>
              <a:t>Class Goals (by the end of our study each of us will . . .)</a:t>
            </a:r>
          </a:p>
        </p:txBody>
      </p:sp>
      <p:sp>
        <p:nvSpPr>
          <p:cNvPr id="58372" name="Rectangle 4"/>
          <p:cNvSpPr>
            <a:spLocks noGrp="1" noChangeArrowheads="1"/>
          </p:cNvSpPr>
          <p:nvPr>
            <p:ph sz="half" idx="1"/>
          </p:nvPr>
        </p:nvSpPr>
        <p:spPr>
          <a:xfrm>
            <a:off x="1465239" y="2006266"/>
            <a:ext cx="9155373" cy="4153902"/>
          </a:xfrm>
        </p:spPr>
        <p:txBody>
          <a:bodyPr>
            <a:normAutofit/>
          </a:bodyPr>
          <a:lstStyle/>
          <a:p>
            <a:pPr marL="506218" indent="-396834">
              <a:buSzPct val="91000"/>
              <a:buFont typeface="+mj-lt"/>
              <a:buAutoNum type="arabicPeriod"/>
            </a:pPr>
            <a:r>
              <a:rPr lang="en-US" sz="2600" dirty="0" smtClean="0"/>
              <a:t>Have an increased appreciation for the sovereignty and power of God</a:t>
            </a:r>
          </a:p>
          <a:p>
            <a:pPr marL="826258" lvl="1" indent="-396834">
              <a:buSzPct val="91000"/>
              <a:buFont typeface="+mj-lt"/>
              <a:buAutoNum type="arabicPeriod"/>
            </a:pPr>
            <a:endParaRPr lang="en-US" sz="2400" dirty="0" smtClean="0">
              <a:solidFill>
                <a:srgbClr val="FFFF00"/>
              </a:solidFill>
            </a:endParaRPr>
          </a:p>
          <a:p>
            <a:pPr marL="506218" indent="-396834">
              <a:buSzPct val="91000"/>
              <a:buFont typeface="+mj-lt"/>
              <a:buAutoNum type="arabicPeriod"/>
            </a:pPr>
            <a:r>
              <a:rPr lang="en-US" sz="2600" dirty="0" smtClean="0"/>
              <a:t>Have an increased faith in Jesus as the prophesied Messiah</a:t>
            </a:r>
          </a:p>
          <a:p>
            <a:pPr marL="826258" lvl="1" indent="-396834">
              <a:buSzPct val="91000"/>
              <a:buFont typeface="+mj-lt"/>
              <a:buAutoNum type="arabicPeriod"/>
            </a:pPr>
            <a:endParaRPr lang="en-US" sz="2400" dirty="0" smtClean="0"/>
          </a:p>
          <a:p>
            <a:pPr marL="506218" indent="-396834">
              <a:buSzPct val="91000"/>
              <a:buFont typeface="+mj-lt"/>
              <a:buAutoNum type="arabicPeriod"/>
            </a:pPr>
            <a:r>
              <a:rPr lang="en-US" sz="2600" dirty="0" smtClean="0"/>
              <a:t>Worship in a more sincere and sacrificial manner</a:t>
            </a:r>
          </a:p>
          <a:p>
            <a:pPr marL="826258" lvl="1" indent="-396834">
              <a:buSzPct val="91000"/>
              <a:buFont typeface="+mj-lt"/>
              <a:buAutoNum type="arabicPeriod"/>
            </a:pPr>
            <a:endParaRPr lang="en-US" sz="2400" dirty="0" smtClean="0"/>
          </a:p>
          <a:p>
            <a:pPr marL="506218" indent="-396834">
              <a:buSzPct val="91000"/>
              <a:buFont typeface="+mj-lt"/>
              <a:buAutoNum type="arabicPeriod"/>
            </a:pPr>
            <a:r>
              <a:rPr lang="en-US" sz="2600" dirty="0"/>
              <a:t>Resolve to remain</a:t>
            </a:r>
            <a:r>
              <a:rPr lang="en-US" sz="2600" dirty="0" smtClean="0"/>
              <a:t> faithful in a nation plagued by sins</a:t>
            </a:r>
          </a:p>
        </p:txBody>
      </p:sp>
      <p:sp>
        <p:nvSpPr>
          <p:cNvPr id="4100" name="Rectangle 5"/>
          <p:cNvSpPr>
            <a:spLocks noChangeArrowheads="1"/>
          </p:cNvSpPr>
          <p:nvPr/>
        </p:nvSpPr>
        <p:spPr bwMode="auto">
          <a:xfrm>
            <a:off x="1859507" y="354672"/>
            <a:ext cx="8366837" cy="612586"/>
          </a:xfrm>
          <a:prstGeom prst="rect">
            <a:avLst/>
          </a:prstGeom>
          <a:noFill/>
          <a:ln w="9525">
            <a:noFill/>
            <a:miter lim="800000"/>
            <a:headEnd/>
            <a:tailEnd/>
          </a:ln>
        </p:spPr>
        <p:txBody>
          <a:bodyPr wrap="square" lIns="73262" tIns="36631" rIns="73262" bIns="36631" anchor="b">
            <a:spAutoFit/>
          </a:bodyPr>
          <a:lstStyle/>
          <a:p>
            <a:pPr algn="ctr"/>
            <a:r>
              <a:rPr lang="en-US" sz="3500" b="1" cap="all" dirty="0">
                <a:solidFill>
                  <a:srgbClr val="A85229"/>
                </a:solidFill>
                <a:effectLst>
                  <a:outerShdw blurRad="38100" dist="25400" dir="18900000" algn="bl" rotWithShape="0">
                    <a:prstClr val="white">
                      <a:alpha val="80000"/>
                    </a:prstClr>
                  </a:outerShdw>
                </a:effectLst>
              </a:rPr>
              <a:t>Haggai, Zechariah, Malachi</a:t>
            </a:r>
          </a:p>
        </p:txBody>
      </p:sp>
    </p:spTree>
    <p:extLst>
      <p:ext uri="{BB962C8B-B14F-4D97-AF65-F5344CB8AC3E}">
        <p14:creationId xmlns:p14="http://schemas.microsoft.com/office/powerpoint/2010/main" val="398370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37776" y="1124289"/>
            <a:ext cx="9758149" cy="566420"/>
          </a:xfrm>
          <a:prstGeom prst="rect">
            <a:avLst/>
          </a:prstGeom>
          <a:noFill/>
          <a:ln w="9525">
            <a:noFill/>
            <a:miter lim="800000"/>
            <a:headEnd/>
            <a:tailEnd/>
          </a:ln>
        </p:spPr>
        <p:txBody>
          <a:bodyPr wrap="square" lIns="73262" tIns="36631" rIns="73262" bIns="36631">
            <a:spAutoFit/>
          </a:bodyPr>
          <a:lstStyle/>
          <a:p>
            <a:pPr algn="ctr">
              <a:spcBef>
                <a:spcPct val="50000"/>
              </a:spcBef>
            </a:pPr>
            <a:r>
              <a:rPr lang="en-US" sz="3200" b="1" i="1" dirty="0">
                <a:solidFill>
                  <a:srgbClr val="A85229">
                    <a:lumMod val="75000"/>
                  </a:srgbClr>
                </a:solidFill>
                <a:latin typeface="Calibri" pitchFamily="34" charset="0"/>
              </a:rPr>
              <a:t>Class Goals (by the end of our study each of us will . . .)</a:t>
            </a:r>
          </a:p>
        </p:txBody>
      </p:sp>
      <p:sp>
        <p:nvSpPr>
          <p:cNvPr id="58372" name="Rectangle 4"/>
          <p:cNvSpPr>
            <a:spLocks noGrp="1" noChangeArrowheads="1"/>
          </p:cNvSpPr>
          <p:nvPr>
            <p:ph sz="half" idx="1"/>
          </p:nvPr>
        </p:nvSpPr>
        <p:spPr>
          <a:xfrm>
            <a:off x="1465239" y="2006266"/>
            <a:ext cx="9155373" cy="4153902"/>
          </a:xfrm>
        </p:spPr>
        <p:txBody>
          <a:bodyPr>
            <a:normAutofit/>
          </a:bodyPr>
          <a:lstStyle/>
          <a:p>
            <a:pPr marL="506218" indent="-396834">
              <a:buSzPct val="91000"/>
              <a:buFont typeface="+mj-lt"/>
              <a:buAutoNum type="arabicPeriod"/>
            </a:pPr>
            <a:r>
              <a:rPr lang="en-US" sz="2600" dirty="0" smtClean="0"/>
              <a:t>Have an increased appreciation for the sovereignty and power of God</a:t>
            </a:r>
          </a:p>
          <a:p>
            <a:pPr marL="826258" lvl="1" indent="-396834">
              <a:buSzPct val="91000"/>
              <a:buFont typeface="+mj-lt"/>
              <a:buAutoNum type="arabicPeriod"/>
            </a:pPr>
            <a:endParaRPr lang="en-US" sz="2400" dirty="0" smtClean="0">
              <a:solidFill>
                <a:srgbClr val="FFFF00"/>
              </a:solidFill>
            </a:endParaRPr>
          </a:p>
          <a:p>
            <a:pPr marL="506218" indent="-396834">
              <a:buSzPct val="91000"/>
              <a:buFont typeface="+mj-lt"/>
              <a:buAutoNum type="arabicPeriod"/>
            </a:pPr>
            <a:r>
              <a:rPr lang="en-US" sz="2600" dirty="0" smtClean="0"/>
              <a:t>Have an increased faith in Jesus as the prophesied Messiah</a:t>
            </a:r>
          </a:p>
          <a:p>
            <a:pPr marL="826258" lvl="1" indent="-396834">
              <a:buSzPct val="91000"/>
              <a:buFont typeface="+mj-lt"/>
              <a:buAutoNum type="arabicPeriod"/>
            </a:pPr>
            <a:endParaRPr lang="en-US" sz="2400" dirty="0" smtClean="0"/>
          </a:p>
          <a:p>
            <a:pPr marL="506218" indent="-396834">
              <a:buSzPct val="91000"/>
              <a:buFont typeface="+mj-lt"/>
              <a:buAutoNum type="arabicPeriod"/>
            </a:pPr>
            <a:r>
              <a:rPr lang="en-US" sz="2600" dirty="0" smtClean="0"/>
              <a:t>Worship in a more sincere and sacrificial manner</a:t>
            </a:r>
          </a:p>
          <a:p>
            <a:pPr marL="826258" lvl="1" indent="-396834">
              <a:buSzPct val="91000"/>
              <a:buFont typeface="+mj-lt"/>
              <a:buAutoNum type="arabicPeriod"/>
            </a:pPr>
            <a:endParaRPr lang="en-US" sz="2400" dirty="0" smtClean="0"/>
          </a:p>
          <a:p>
            <a:pPr marL="506218" indent="-396834">
              <a:buSzPct val="91000"/>
              <a:buFont typeface="+mj-lt"/>
              <a:buAutoNum type="arabicPeriod"/>
            </a:pPr>
            <a:r>
              <a:rPr lang="en-US" sz="2600" dirty="0"/>
              <a:t>Resolve to remain</a:t>
            </a:r>
            <a:r>
              <a:rPr lang="en-US" sz="2600" dirty="0" smtClean="0"/>
              <a:t> faithful in a nation plagued by sins</a:t>
            </a:r>
          </a:p>
        </p:txBody>
      </p:sp>
      <p:sp>
        <p:nvSpPr>
          <p:cNvPr id="4100" name="Rectangle 5"/>
          <p:cNvSpPr>
            <a:spLocks noChangeArrowheads="1"/>
          </p:cNvSpPr>
          <p:nvPr/>
        </p:nvSpPr>
        <p:spPr bwMode="auto">
          <a:xfrm>
            <a:off x="1859507" y="354672"/>
            <a:ext cx="8366837" cy="612586"/>
          </a:xfrm>
          <a:prstGeom prst="rect">
            <a:avLst/>
          </a:prstGeom>
          <a:noFill/>
          <a:ln w="9525">
            <a:noFill/>
            <a:miter lim="800000"/>
            <a:headEnd/>
            <a:tailEnd/>
          </a:ln>
        </p:spPr>
        <p:txBody>
          <a:bodyPr wrap="square" lIns="73262" tIns="36631" rIns="73262" bIns="36631" anchor="b">
            <a:spAutoFit/>
          </a:bodyPr>
          <a:lstStyle/>
          <a:p>
            <a:pPr algn="ctr"/>
            <a:r>
              <a:rPr lang="en-US" sz="3500" b="1" cap="all" dirty="0">
                <a:solidFill>
                  <a:srgbClr val="A85229"/>
                </a:solidFill>
                <a:effectLst>
                  <a:outerShdw blurRad="38100" dist="25400" dir="18900000" algn="bl" rotWithShape="0">
                    <a:prstClr val="white">
                      <a:alpha val="80000"/>
                    </a:prstClr>
                  </a:outerShdw>
                </a:effectLst>
              </a:rPr>
              <a:t>Haggai, Zechariah, Malachi</a:t>
            </a:r>
          </a:p>
        </p:txBody>
      </p:sp>
    </p:spTree>
    <p:extLst>
      <p:ext uri="{BB962C8B-B14F-4D97-AF65-F5344CB8AC3E}">
        <p14:creationId xmlns:p14="http://schemas.microsoft.com/office/powerpoint/2010/main" val="59285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Applications</a:t>
            </a:r>
            <a:endParaRPr lang="en-US" sz="5400" dirty="0"/>
          </a:p>
        </p:txBody>
      </p:sp>
      <p:sp>
        <p:nvSpPr>
          <p:cNvPr id="3" name="Subtitle 2"/>
          <p:cNvSpPr>
            <a:spLocks noGrp="1"/>
          </p:cNvSpPr>
          <p:nvPr>
            <p:ph type="subTitle" idx="1"/>
          </p:nvPr>
        </p:nvSpPr>
        <p:spPr/>
        <p:txBody>
          <a:bodyPr/>
          <a:lstStyle/>
          <a:p>
            <a:r>
              <a:rPr lang="en-US" dirty="0" smtClean="0"/>
              <a:t>Lesson 13</a:t>
            </a:r>
            <a:endParaRPr lang="en-US" dirty="0"/>
          </a:p>
        </p:txBody>
      </p:sp>
    </p:spTree>
    <p:extLst>
      <p:ext uri="{BB962C8B-B14F-4D97-AF65-F5344CB8AC3E}">
        <p14:creationId xmlns:p14="http://schemas.microsoft.com/office/powerpoint/2010/main" val="360174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a:t>
            </a:r>
            <a:r>
              <a:rPr lang="en-US" dirty="0" err="1" smtClean="0"/>
              <a:t>haggai</a:t>
            </a:r>
            <a:endParaRPr lang="en-US" dirty="0"/>
          </a:p>
        </p:txBody>
      </p:sp>
      <p:sp>
        <p:nvSpPr>
          <p:cNvPr id="3" name="Content Placeholder 2"/>
          <p:cNvSpPr>
            <a:spLocks noGrp="1"/>
          </p:cNvSpPr>
          <p:nvPr>
            <p:ph idx="1"/>
          </p:nvPr>
        </p:nvSpPr>
        <p:spPr/>
        <p:txBody>
          <a:bodyPr/>
          <a:lstStyle/>
          <a:p>
            <a:pPr marL="45720" indent="0">
              <a:buNone/>
            </a:pPr>
            <a:r>
              <a:rPr lang="en-US" b="1" dirty="0" smtClean="0"/>
              <a:t>Message 1</a:t>
            </a:r>
          </a:p>
          <a:p>
            <a:pPr marL="45720" indent="0">
              <a:buNone/>
            </a:pPr>
            <a:r>
              <a:rPr lang="en-US" dirty="0" smtClean="0"/>
              <a:t>Build the Lord’s house (Chapter 1)</a:t>
            </a:r>
          </a:p>
          <a:p>
            <a:pPr marL="45720" indent="0">
              <a:buNone/>
            </a:pPr>
            <a:r>
              <a:rPr lang="en-US" b="1" dirty="0"/>
              <a:t>Message 2</a:t>
            </a:r>
          </a:p>
          <a:p>
            <a:pPr marL="45720" indent="0">
              <a:buNone/>
            </a:pPr>
            <a:r>
              <a:rPr lang="en-US" dirty="0"/>
              <a:t>The latter house will be more glorious (Chapter 2:1-9)</a:t>
            </a:r>
          </a:p>
          <a:p>
            <a:pPr marL="45720" indent="0">
              <a:buNone/>
            </a:pPr>
            <a:r>
              <a:rPr lang="en-US" b="1" dirty="0"/>
              <a:t>Message 3</a:t>
            </a:r>
          </a:p>
          <a:p>
            <a:pPr marL="45720" indent="0">
              <a:buNone/>
            </a:pPr>
            <a:r>
              <a:rPr lang="en-US" dirty="0"/>
              <a:t>From this day on, God will bless you (Chapter 2:10-19)</a:t>
            </a:r>
          </a:p>
          <a:p>
            <a:pPr marL="45720" indent="0">
              <a:buNone/>
            </a:pPr>
            <a:r>
              <a:rPr lang="en-US" b="1" dirty="0"/>
              <a:t>Message 4</a:t>
            </a:r>
          </a:p>
          <a:p>
            <a:pPr marL="45720" indent="0">
              <a:buNone/>
            </a:pPr>
            <a:r>
              <a:rPr lang="en-US" dirty="0"/>
              <a:t>Zerubbabel is chosen as God’s signet (Chapter 2:20-23</a:t>
            </a:r>
            <a:r>
              <a:rPr lang="en-US" dirty="0" smtClean="0"/>
              <a:t>)</a:t>
            </a:r>
            <a:endParaRPr lang="en-US" dirty="0"/>
          </a:p>
        </p:txBody>
      </p:sp>
    </p:spTree>
    <p:extLst>
      <p:ext uri="{BB962C8B-B14F-4D97-AF65-F5344CB8AC3E}">
        <p14:creationId xmlns:p14="http://schemas.microsoft.com/office/powerpoint/2010/main" val="67151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Zechariah</a:t>
            </a:r>
            <a:endParaRPr lang="en-US" dirty="0"/>
          </a:p>
        </p:txBody>
      </p:sp>
      <p:graphicFrame>
        <p:nvGraphicFramePr>
          <p:cNvPr id="8" name="Content Placeholder 4" descr="Sample table with 3 columns, 4 rows" title="Table"/>
          <p:cNvGraphicFramePr>
            <a:graphicFrameLocks/>
          </p:cNvGraphicFramePr>
          <p:nvPr>
            <p:extLst>
              <p:ext uri="{D42A27DB-BD31-4B8C-83A1-F6EECF244321}">
                <p14:modId xmlns:p14="http://schemas.microsoft.com/office/powerpoint/2010/main" val="198063892"/>
              </p:ext>
            </p:extLst>
          </p:nvPr>
        </p:nvGraphicFramePr>
        <p:xfrm>
          <a:off x="408409" y="1654065"/>
          <a:ext cx="6269793" cy="4367871"/>
        </p:xfrm>
        <a:graphic>
          <a:graphicData uri="http://schemas.openxmlformats.org/drawingml/2006/table">
            <a:tbl>
              <a:tblPr firstRow="1" bandRow="1">
                <a:tableStyleId>{9DCAF9ED-07DC-4A11-8D7F-57B35C25682E}</a:tableStyleId>
              </a:tblPr>
              <a:tblGrid>
                <a:gridCol w="3690980"/>
                <a:gridCol w="2578813"/>
              </a:tblGrid>
              <a:tr h="485319">
                <a:tc gridSpan="2">
                  <a:txBody>
                    <a:bodyPr/>
                    <a:lstStyle/>
                    <a:p>
                      <a:pPr algn="ctr"/>
                      <a:r>
                        <a:rPr lang="en-US" dirty="0" smtClean="0"/>
                        <a:t>Structure</a:t>
                      </a:r>
                      <a:r>
                        <a:rPr lang="en-US" baseline="0" dirty="0" smtClean="0"/>
                        <a:t> of Eight Night Visions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tr>
              <a:tr h="485319">
                <a:tc>
                  <a:txBody>
                    <a:bodyPr/>
                    <a:lstStyle/>
                    <a:p>
                      <a:r>
                        <a:rPr lang="en-US" dirty="0" smtClean="0"/>
                        <a:t>First - Horseman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5319">
                <a:tc>
                  <a:txBody>
                    <a:bodyPr/>
                    <a:lstStyle/>
                    <a:p>
                      <a:r>
                        <a:rPr lang="en-US" dirty="0" smtClean="0"/>
                        <a:t>Second – 4 Horns, 4 Craftsmen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319">
                <a:tc>
                  <a:txBody>
                    <a:bodyPr/>
                    <a:lstStyle/>
                    <a:p>
                      <a:r>
                        <a:rPr lang="en-US" dirty="0" smtClean="0"/>
                        <a:t>Third – Measuring Jerusalem</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nchor="ctr"/>
                </a:tc>
              </a:tr>
              <a:tr h="485319">
                <a:tc>
                  <a:txBody>
                    <a:bodyPr/>
                    <a:lstStyle/>
                    <a:p>
                      <a:r>
                        <a:rPr lang="en-US" dirty="0" smtClean="0"/>
                        <a:t>Fourth – Joshua</a:t>
                      </a:r>
                      <a:r>
                        <a:rPr lang="en-US" baseline="0" dirty="0" smtClean="0"/>
                        <a:t> w/ filthy garments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319">
                <a:tc>
                  <a:txBody>
                    <a:bodyPr/>
                    <a:lstStyle/>
                    <a:p>
                      <a:r>
                        <a:rPr lang="en-US" dirty="0" smtClean="0"/>
                        <a:t>Fifth – Lampstand and</a:t>
                      </a:r>
                      <a:r>
                        <a:rPr lang="en-US" baseline="0" dirty="0" smtClean="0"/>
                        <a:t> 2 olive trees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nchor="ctr"/>
                </a:tc>
              </a:tr>
              <a:tr h="485319">
                <a:tc>
                  <a:txBody>
                    <a:bodyPr/>
                    <a:lstStyle/>
                    <a:p>
                      <a:r>
                        <a:rPr lang="en-US" dirty="0" smtClean="0"/>
                        <a:t>Sixth – Flying scroll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319">
                <a:tc>
                  <a:txBody>
                    <a:bodyPr/>
                    <a:lstStyle/>
                    <a:p>
                      <a:r>
                        <a:rPr lang="en-US" dirty="0" smtClean="0"/>
                        <a:t>Seventh – Woman in the basket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nchor="ctr"/>
                </a:tc>
              </a:tr>
              <a:tr h="485319">
                <a:tc>
                  <a:txBody>
                    <a:bodyPr/>
                    <a:lstStyle/>
                    <a:p>
                      <a:r>
                        <a:rPr lang="en-US" dirty="0" smtClean="0"/>
                        <a:t>Eighth – 4 Chariots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4029101" y="2258123"/>
            <a:ext cx="2695309" cy="400110"/>
          </a:xfrm>
          <a:prstGeom prst="rect">
            <a:avLst/>
          </a:prstGeom>
          <a:noFill/>
        </p:spPr>
        <p:txBody>
          <a:bodyPr wrap="square" rtlCol="0">
            <a:spAutoFit/>
          </a:bodyPr>
          <a:lstStyle/>
          <a:p>
            <a:pPr algn="ctr"/>
            <a:r>
              <a:rPr lang="en-US" sz="2000" dirty="0" smtClean="0">
                <a:solidFill>
                  <a:schemeClr val="accent1"/>
                </a:solidFill>
              </a:rPr>
              <a:t>God is Sovereign</a:t>
            </a:r>
            <a:endParaRPr lang="en-US" sz="2000" dirty="0">
              <a:solidFill>
                <a:schemeClr val="accent1"/>
              </a:solidFill>
            </a:endParaRPr>
          </a:p>
        </p:txBody>
      </p:sp>
      <p:sp>
        <p:nvSpPr>
          <p:cNvPr id="10" name="TextBox 9"/>
          <p:cNvSpPr txBox="1"/>
          <p:nvPr/>
        </p:nvSpPr>
        <p:spPr>
          <a:xfrm>
            <a:off x="4029101" y="2770122"/>
            <a:ext cx="2695309" cy="707886"/>
          </a:xfrm>
          <a:prstGeom prst="rect">
            <a:avLst/>
          </a:prstGeom>
          <a:noFill/>
        </p:spPr>
        <p:txBody>
          <a:bodyPr wrap="square" rtlCol="0">
            <a:spAutoFit/>
          </a:bodyPr>
          <a:lstStyle/>
          <a:p>
            <a:pPr algn="ctr"/>
            <a:r>
              <a:rPr lang="en-US" sz="2000" dirty="0" smtClean="0">
                <a:solidFill>
                  <a:schemeClr val="accent1"/>
                </a:solidFill>
              </a:rPr>
              <a:t>God Controls the Nations</a:t>
            </a:r>
            <a:endParaRPr lang="en-US" sz="2000" dirty="0">
              <a:solidFill>
                <a:schemeClr val="accent1"/>
              </a:solidFill>
            </a:endParaRPr>
          </a:p>
        </p:txBody>
      </p:sp>
      <p:sp>
        <p:nvSpPr>
          <p:cNvPr id="11" name="TextBox 10"/>
          <p:cNvSpPr txBox="1"/>
          <p:nvPr/>
        </p:nvSpPr>
        <p:spPr>
          <a:xfrm>
            <a:off x="4029101" y="3723909"/>
            <a:ext cx="2695309" cy="707886"/>
          </a:xfrm>
          <a:prstGeom prst="rect">
            <a:avLst/>
          </a:prstGeom>
          <a:noFill/>
        </p:spPr>
        <p:txBody>
          <a:bodyPr wrap="square" rtlCol="0">
            <a:spAutoFit/>
          </a:bodyPr>
          <a:lstStyle/>
          <a:p>
            <a:pPr algn="ctr"/>
            <a:r>
              <a:rPr lang="en-US" sz="2000" dirty="0" smtClean="0">
                <a:solidFill>
                  <a:schemeClr val="accent1"/>
                </a:solidFill>
              </a:rPr>
              <a:t>God’s </a:t>
            </a:r>
            <a:r>
              <a:rPr lang="en-US" sz="2000" dirty="0" err="1" smtClean="0">
                <a:solidFill>
                  <a:schemeClr val="accent1"/>
                </a:solidFill>
              </a:rPr>
              <a:t>Annointed</a:t>
            </a:r>
            <a:r>
              <a:rPr lang="en-US" sz="2000" dirty="0" smtClean="0">
                <a:solidFill>
                  <a:schemeClr val="accent1"/>
                </a:solidFill>
              </a:rPr>
              <a:t> Leaders</a:t>
            </a:r>
            <a:endParaRPr lang="en-US" sz="2000" dirty="0">
              <a:solidFill>
                <a:schemeClr val="accent1"/>
              </a:solidFill>
            </a:endParaRPr>
          </a:p>
        </p:txBody>
      </p:sp>
      <p:sp>
        <p:nvSpPr>
          <p:cNvPr id="12" name="TextBox 11"/>
          <p:cNvSpPr txBox="1"/>
          <p:nvPr/>
        </p:nvSpPr>
        <p:spPr>
          <a:xfrm>
            <a:off x="4029101" y="4698241"/>
            <a:ext cx="2695309" cy="707886"/>
          </a:xfrm>
          <a:prstGeom prst="rect">
            <a:avLst/>
          </a:prstGeom>
          <a:noFill/>
        </p:spPr>
        <p:txBody>
          <a:bodyPr wrap="square" rtlCol="0">
            <a:spAutoFit/>
          </a:bodyPr>
          <a:lstStyle/>
          <a:p>
            <a:pPr algn="ctr"/>
            <a:r>
              <a:rPr lang="en-US" sz="2000" dirty="0" smtClean="0">
                <a:solidFill>
                  <a:schemeClr val="accent1"/>
                </a:solidFill>
              </a:rPr>
              <a:t>Purify Ourselves</a:t>
            </a:r>
          </a:p>
          <a:p>
            <a:pPr algn="ctr"/>
            <a:r>
              <a:rPr lang="en-US" sz="2000" dirty="0" smtClean="0">
                <a:solidFill>
                  <a:schemeClr val="accent1"/>
                </a:solidFill>
              </a:rPr>
              <a:t>Live Righteously</a:t>
            </a:r>
            <a:endParaRPr lang="en-US" sz="2000" dirty="0">
              <a:solidFill>
                <a:schemeClr val="accent1"/>
              </a:solidFill>
            </a:endParaRPr>
          </a:p>
        </p:txBody>
      </p:sp>
      <p:sp>
        <p:nvSpPr>
          <p:cNvPr id="13" name="TextBox 12"/>
          <p:cNvSpPr txBox="1"/>
          <p:nvPr/>
        </p:nvSpPr>
        <p:spPr>
          <a:xfrm>
            <a:off x="4029101" y="5621248"/>
            <a:ext cx="2695309" cy="400110"/>
          </a:xfrm>
          <a:prstGeom prst="rect">
            <a:avLst/>
          </a:prstGeom>
          <a:noFill/>
        </p:spPr>
        <p:txBody>
          <a:bodyPr wrap="square" rtlCol="0">
            <a:spAutoFit/>
          </a:bodyPr>
          <a:lstStyle/>
          <a:p>
            <a:pPr algn="ctr"/>
            <a:r>
              <a:rPr lang="en-US" sz="2000" dirty="0" smtClean="0">
                <a:solidFill>
                  <a:schemeClr val="accent1"/>
                </a:solidFill>
              </a:rPr>
              <a:t>God is Sovereign</a:t>
            </a:r>
            <a:endParaRPr lang="en-US" sz="2000" dirty="0">
              <a:solidFill>
                <a:schemeClr val="accent1"/>
              </a:solidFill>
            </a:endParaRPr>
          </a:p>
        </p:txBody>
      </p:sp>
      <p:sp>
        <p:nvSpPr>
          <p:cNvPr id="15" name="Content Placeholder 2"/>
          <p:cNvSpPr>
            <a:spLocks noGrp="1"/>
          </p:cNvSpPr>
          <p:nvPr>
            <p:ph idx="1"/>
          </p:nvPr>
        </p:nvSpPr>
        <p:spPr>
          <a:xfrm>
            <a:off x="6822039" y="1612668"/>
            <a:ext cx="4869951" cy="4638503"/>
          </a:xfrm>
        </p:spPr>
        <p:txBody>
          <a:bodyPr>
            <a:normAutofit fontScale="92500" lnSpcReduction="20000"/>
          </a:bodyPr>
          <a:lstStyle/>
          <a:p>
            <a:r>
              <a:rPr lang="en-US" dirty="0" smtClean="0"/>
              <a:t>Zechariah 7: The question of Fasting</a:t>
            </a:r>
          </a:p>
          <a:p>
            <a:r>
              <a:rPr lang="en-US" dirty="0" smtClean="0"/>
              <a:t>Zechariah 9-11:  The burden of the word of the Lord against the nations</a:t>
            </a:r>
          </a:p>
          <a:p>
            <a:pPr lvl="1"/>
            <a:r>
              <a:rPr lang="en-US" dirty="0" smtClean="0"/>
              <a:t>God is sovereign over the nations</a:t>
            </a:r>
          </a:p>
          <a:p>
            <a:pPr lvl="1"/>
            <a:r>
              <a:rPr lang="en-US" dirty="0" smtClean="0"/>
              <a:t>God will deliver and bless His people </a:t>
            </a:r>
          </a:p>
          <a:p>
            <a:pPr lvl="1"/>
            <a:r>
              <a:rPr lang="en-US" dirty="0" smtClean="0"/>
              <a:t>The flock doomed to slaughter and its shepherds</a:t>
            </a:r>
          </a:p>
          <a:p>
            <a:pPr lvl="1"/>
            <a:endParaRPr lang="en-US" dirty="0" smtClean="0"/>
          </a:p>
          <a:p>
            <a:r>
              <a:rPr lang="en-US" dirty="0" smtClean="0"/>
              <a:t>Zechariah 12-14:  The burden of the word of the Lord concerning Israel</a:t>
            </a:r>
          </a:p>
          <a:p>
            <a:pPr lvl="1"/>
            <a:r>
              <a:rPr lang="en-US" dirty="0" smtClean="0"/>
              <a:t>“In that day”</a:t>
            </a:r>
          </a:p>
          <a:p>
            <a:pPr lvl="2"/>
            <a:r>
              <a:rPr lang="en-US" dirty="0" smtClean="0"/>
              <a:t>The roll of Jerusalem and Judah in the world</a:t>
            </a:r>
          </a:p>
          <a:p>
            <a:pPr lvl="2"/>
            <a:r>
              <a:rPr lang="en-US" dirty="0" smtClean="0"/>
              <a:t>The end of Prophecies, Idols, and Unclean Spirits</a:t>
            </a:r>
          </a:p>
          <a:p>
            <a:pPr lvl="2"/>
            <a:r>
              <a:rPr lang="en-US" dirty="0" smtClean="0"/>
              <a:t>The Lord fights for and saves  Israel</a:t>
            </a:r>
          </a:p>
          <a:p>
            <a:pPr lvl="2"/>
            <a:r>
              <a:rPr lang="en-US" dirty="0"/>
              <a:t>Prophecies of the New Jerusalem</a:t>
            </a:r>
          </a:p>
          <a:p>
            <a:pPr lvl="2"/>
            <a:endParaRPr lang="en-US" dirty="0"/>
          </a:p>
        </p:txBody>
      </p:sp>
    </p:spTree>
    <p:extLst>
      <p:ext uri="{BB962C8B-B14F-4D97-AF65-F5344CB8AC3E}">
        <p14:creationId xmlns:p14="http://schemas.microsoft.com/office/powerpoint/2010/main" val="288633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Malachi </a:t>
            </a:r>
            <a:r>
              <a:rPr lang="en-US" dirty="0"/>
              <a:t>- Six </a:t>
            </a:r>
            <a:r>
              <a:rPr lang="en-US" dirty="0" smtClean="0"/>
              <a:t>Debates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42866334"/>
              </p:ext>
            </p:extLst>
          </p:nvPr>
        </p:nvGraphicFramePr>
        <p:xfrm>
          <a:off x="1715911" y="1792110"/>
          <a:ext cx="8128000" cy="2595880"/>
        </p:xfrm>
        <a:graphic>
          <a:graphicData uri="http://schemas.openxmlformats.org/drawingml/2006/table">
            <a:tbl>
              <a:tblPr firstRow="1" bandRow="1">
                <a:tableStyleId>{9DCAF9ED-07DC-4A11-8D7F-57B35C25682E}</a:tableStyleId>
              </a:tblPr>
              <a:tblGrid>
                <a:gridCol w="1806222"/>
                <a:gridCol w="6321778"/>
              </a:tblGrid>
              <a:tr h="370840">
                <a:tc>
                  <a:txBody>
                    <a:bodyPr/>
                    <a:lstStyle/>
                    <a:p>
                      <a:r>
                        <a:rPr lang="en-US" dirty="0" smtClean="0"/>
                        <a:t>Reference</a:t>
                      </a:r>
                      <a:endParaRPr lang="en-US" dirty="0"/>
                    </a:p>
                  </a:txBody>
                  <a:tcPr/>
                </a:tc>
                <a:tc>
                  <a:txBody>
                    <a:bodyPr/>
                    <a:lstStyle/>
                    <a:p>
                      <a:r>
                        <a:rPr lang="en-US" dirty="0" smtClean="0"/>
                        <a:t>Assertion</a:t>
                      </a:r>
                      <a:r>
                        <a:rPr lang="en-US" baseline="0" dirty="0" smtClean="0"/>
                        <a:t> of God</a:t>
                      </a:r>
                      <a:endParaRPr lang="en-US" dirty="0"/>
                    </a:p>
                  </a:txBody>
                  <a:tcPr/>
                </a:tc>
              </a:tr>
              <a:tr h="370840">
                <a:tc>
                  <a:txBody>
                    <a:bodyPr/>
                    <a:lstStyle/>
                    <a:p>
                      <a:r>
                        <a:rPr lang="en-US" dirty="0" smtClean="0"/>
                        <a:t>Mal 1:2-5</a:t>
                      </a:r>
                      <a:endParaRPr lang="en-US" dirty="0"/>
                    </a:p>
                  </a:txBody>
                  <a:tcPr/>
                </a:tc>
                <a:tc>
                  <a:txBody>
                    <a:bodyPr/>
                    <a:lstStyle/>
                    <a:p>
                      <a:r>
                        <a:rPr lang="en-US" dirty="0" smtClean="0"/>
                        <a:t>I</a:t>
                      </a:r>
                      <a:r>
                        <a:rPr lang="en-US" baseline="0" dirty="0" smtClean="0"/>
                        <a:t> have loved you</a:t>
                      </a:r>
                      <a:endParaRPr lang="en-US" dirty="0"/>
                    </a:p>
                  </a:txBody>
                  <a:tcPr/>
                </a:tc>
              </a:tr>
              <a:tr h="370840">
                <a:tc>
                  <a:txBody>
                    <a:bodyPr/>
                    <a:lstStyle/>
                    <a:p>
                      <a:r>
                        <a:rPr lang="en-US" dirty="0" smtClean="0"/>
                        <a:t>Mal 1:6-14</a:t>
                      </a:r>
                    </a:p>
                  </a:txBody>
                  <a:tcPr/>
                </a:tc>
                <a:tc>
                  <a:txBody>
                    <a:bodyPr/>
                    <a:lstStyle/>
                    <a:p>
                      <a:r>
                        <a:rPr lang="en-US" dirty="0" smtClean="0"/>
                        <a:t>You priests despise My Name</a:t>
                      </a:r>
                      <a:endParaRPr lang="en-US" dirty="0"/>
                    </a:p>
                  </a:txBody>
                  <a:tcPr/>
                </a:tc>
              </a:tr>
              <a:tr h="370840">
                <a:tc>
                  <a:txBody>
                    <a:bodyPr/>
                    <a:lstStyle/>
                    <a:p>
                      <a:r>
                        <a:rPr lang="en-US" dirty="0" smtClean="0"/>
                        <a:t>Mal 2:13-16</a:t>
                      </a:r>
                      <a:endParaRPr lang="en-US" dirty="0"/>
                    </a:p>
                  </a:txBody>
                  <a:tcPr/>
                </a:tc>
                <a:tc>
                  <a:txBody>
                    <a:bodyPr/>
                    <a:lstStyle/>
                    <a:p>
                      <a:r>
                        <a:rPr lang="en-US" dirty="0" smtClean="0"/>
                        <a:t>You cover the alter of the Lord with tears (Divorce)</a:t>
                      </a:r>
                      <a:endParaRPr lang="en-US" dirty="0"/>
                    </a:p>
                  </a:txBody>
                  <a:tcPr/>
                </a:tc>
              </a:tr>
              <a:tr h="370840">
                <a:tc>
                  <a:txBody>
                    <a:bodyPr/>
                    <a:lstStyle/>
                    <a:p>
                      <a:r>
                        <a:rPr lang="en-US" dirty="0" smtClean="0"/>
                        <a:t>Mal 2:17-3:6</a:t>
                      </a:r>
                      <a:endParaRPr lang="en-US" dirty="0"/>
                    </a:p>
                  </a:txBody>
                  <a:tcPr/>
                </a:tc>
                <a:tc>
                  <a:txBody>
                    <a:bodyPr/>
                    <a:lstStyle/>
                    <a:p>
                      <a:r>
                        <a:rPr lang="en-US" dirty="0" smtClean="0"/>
                        <a:t>You weary the Lord with your words, question His justice</a:t>
                      </a:r>
                      <a:endParaRPr lang="en-US" dirty="0"/>
                    </a:p>
                  </a:txBody>
                  <a:tcPr/>
                </a:tc>
              </a:tr>
              <a:tr h="370840">
                <a:tc>
                  <a:txBody>
                    <a:bodyPr/>
                    <a:lstStyle/>
                    <a:p>
                      <a:r>
                        <a:rPr lang="en-US" dirty="0" smtClean="0"/>
                        <a:t>Mal 3:7-12</a:t>
                      </a:r>
                      <a:endParaRPr lang="en-US" dirty="0"/>
                    </a:p>
                  </a:txBody>
                  <a:tcPr/>
                </a:tc>
                <a:tc>
                  <a:txBody>
                    <a:bodyPr/>
                    <a:lstStyle/>
                    <a:p>
                      <a:r>
                        <a:rPr lang="en-US" dirty="0" smtClean="0"/>
                        <a:t>You have gone away from My ordinances</a:t>
                      </a:r>
                      <a:endParaRPr lang="en-US" dirty="0"/>
                    </a:p>
                  </a:txBody>
                  <a:tcPr/>
                </a:tc>
              </a:tr>
              <a:tr h="370840">
                <a:tc>
                  <a:txBody>
                    <a:bodyPr/>
                    <a:lstStyle/>
                    <a:p>
                      <a:r>
                        <a:rPr lang="en-US" dirty="0" smtClean="0"/>
                        <a:t>Mal 3:13-15</a:t>
                      </a:r>
                      <a:endParaRPr lang="en-US" dirty="0"/>
                    </a:p>
                  </a:txBody>
                  <a:tcPr/>
                </a:tc>
                <a:tc>
                  <a:txBody>
                    <a:bodyPr/>
                    <a:lstStyle/>
                    <a:p>
                      <a:r>
                        <a:rPr lang="en-US" dirty="0" smtClean="0"/>
                        <a:t>Your words have been harsh against Me</a:t>
                      </a:r>
                      <a:endParaRPr lang="en-US" dirty="0"/>
                    </a:p>
                  </a:txBody>
                  <a:tcPr/>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30" y="4894791"/>
            <a:ext cx="8620684" cy="124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61530" y="4549422"/>
            <a:ext cx="4101116" cy="1200329"/>
          </a:xfrm>
          <a:prstGeom prst="rect">
            <a:avLst/>
          </a:prstGeom>
          <a:noFill/>
        </p:spPr>
        <p:txBody>
          <a:bodyPr wrap="square" rtlCol="0">
            <a:spAutoFit/>
          </a:bodyPr>
          <a:lstStyle/>
          <a:p>
            <a:r>
              <a:rPr lang="en-US" dirty="0" smtClean="0"/>
              <a:t>Six Debates in Malachi</a:t>
            </a:r>
          </a:p>
          <a:p>
            <a:endParaRPr lang="en-US" dirty="0"/>
          </a:p>
          <a:p>
            <a:endParaRPr lang="en-US" dirty="0" smtClean="0"/>
          </a:p>
          <a:p>
            <a:r>
              <a:rPr lang="en-US" dirty="0" smtClean="0"/>
              <a:t>The Burdens of the word of the Lord</a:t>
            </a:r>
            <a:endParaRPr lang="en-US" dirty="0"/>
          </a:p>
        </p:txBody>
      </p:sp>
    </p:spTree>
    <p:extLst>
      <p:ext uri="{BB962C8B-B14F-4D97-AF65-F5344CB8AC3E}">
        <p14:creationId xmlns:p14="http://schemas.microsoft.com/office/powerpoint/2010/main" val="179987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is in control</a:t>
            </a:r>
            <a:endParaRPr lang="en-US" dirty="0"/>
          </a:p>
        </p:txBody>
      </p:sp>
      <p:sp>
        <p:nvSpPr>
          <p:cNvPr id="3" name="Content Placeholder 2"/>
          <p:cNvSpPr>
            <a:spLocks noGrp="1"/>
          </p:cNvSpPr>
          <p:nvPr>
            <p:ph idx="1"/>
          </p:nvPr>
        </p:nvSpPr>
        <p:spPr>
          <a:xfrm>
            <a:off x="790302" y="432262"/>
            <a:ext cx="6126480" cy="5739938"/>
          </a:xfrm>
        </p:spPr>
        <p:txBody>
          <a:bodyPr>
            <a:noAutofit/>
          </a:bodyPr>
          <a:lstStyle/>
          <a:p>
            <a:r>
              <a:rPr lang="en-US" sz="1800" dirty="0" smtClean="0"/>
              <a:t>…Yet </a:t>
            </a:r>
            <a:r>
              <a:rPr lang="en-US" sz="1800" dirty="0"/>
              <a:t>once more, in a little while, I will shake the heavens and the earth and the sea and the dry land. And I will shake all nations, </a:t>
            </a:r>
            <a:r>
              <a:rPr lang="en-US" sz="1800" dirty="0" smtClean="0"/>
              <a:t>...(</a:t>
            </a:r>
            <a:r>
              <a:rPr lang="en-US" sz="1800" dirty="0"/>
              <a:t>Hag 2:6-7</a:t>
            </a:r>
            <a:r>
              <a:rPr lang="en-US" sz="1800" dirty="0" smtClean="0"/>
              <a:t>)</a:t>
            </a:r>
          </a:p>
          <a:p>
            <a:r>
              <a:rPr lang="en-US" sz="1800" dirty="0"/>
              <a:t>And they answered the angel of the LORD who was standing among the myrtle trees, and said, ‘We have patrolled the earth, and behold, all the earth remains at rest.’(</a:t>
            </a:r>
            <a:r>
              <a:rPr lang="en-US" sz="1800" dirty="0" err="1"/>
              <a:t>Zec</a:t>
            </a:r>
            <a:r>
              <a:rPr lang="en-US" sz="1800" dirty="0"/>
              <a:t> 1:11</a:t>
            </a:r>
            <a:r>
              <a:rPr lang="en-US" sz="1800" dirty="0" smtClean="0"/>
              <a:t>)</a:t>
            </a:r>
          </a:p>
          <a:p>
            <a:r>
              <a:rPr lang="en-US" sz="1800" dirty="0" smtClean="0"/>
              <a:t>…, </a:t>
            </a:r>
            <a:r>
              <a:rPr lang="en-US" sz="1800" dirty="0"/>
              <a:t>“These are the horns that scattered </a:t>
            </a:r>
            <a:r>
              <a:rPr lang="en-US" sz="1800" dirty="0" smtClean="0"/>
              <a:t>Judah…. </a:t>
            </a:r>
            <a:r>
              <a:rPr lang="en-US" sz="1800" dirty="0"/>
              <a:t>And these have come to terrify them, to cast down the horns of the nations who lifted up their horns against the land of Judah to scatter it.”(</a:t>
            </a:r>
            <a:r>
              <a:rPr lang="en-US" sz="1800" dirty="0" err="1"/>
              <a:t>Zec</a:t>
            </a:r>
            <a:r>
              <a:rPr lang="en-US" sz="1800" dirty="0"/>
              <a:t> 1:21</a:t>
            </a:r>
            <a:r>
              <a:rPr lang="en-US" sz="1800" dirty="0" smtClean="0"/>
              <a:t>)</a:t>
            </a:r>
          </a:p>
          <a:p>
            <a:r>
              <a:rPr lang="en-US" sz="1800" dirty="0" smtClean="0"/>
              <a:t>…‘</a:t>
            </a:r>
            <a:r>
              <a:rPr lang="en-US" sz="1800" dirty="0"/>
              <a:t>Jerusalem shall be inhabited as villages without </a:t>
            </a:r>
            <a:r>
              <a:rPr lang="en-US" sz="1800" dirty="0" smtClean="0"/>
              <a:t>walls…. </a:t>
            </a:r>
            <a:r>
              <a:rPr lang="en-US" sz="1800" dirty="0"/>
              <a:t>And I will be to her a wall of fire all </a:t>
            </a:r>
            <a:r>
              <a:rPr lang="en-US" sz="1800" dirty="0" smtClean="0"/>
              <a:t>around… (</a:t>
            </a:r>
            <a:r>
              <a:rPr lang="en-US" sz="1800" dirty="0" err="1"/>
              <a:t>Zec</a:t>
            </a:r>
            <a:r>
              <a:rPr lang="en-US" sz="1800" dirty="0"/>
              <a:t> 2:4-5</a:t>
            </a:r>
            <a:r>
              <a:rPr lang="en-US" sz="1800" dirty="0" smtClean="0"/>
              <a:t>)</a:t>
            </a:r>
          </a:p>
          <a:p>
            <a:r>
              <a:rPr lang="en-US" sz="1800" dirty="0"/>
              <a:t>The oracle of the word of the LORD is against the land of </a:t>
            </a:r>
            <a:r>
              <a:rPr lang="en-US" sz="1800" dirty="0" err="1"/>
              <a:t>Hadrach</a:t>
            </a:r>
            <a:r>
              <a:rPr lang="en-US" sz="1800" dirty="0"/>
              <a:t> and Damascus is its resting place. For the LORD has an eye on mankind and on all the tribes of Israel,(</a:t>
            </a:r>
            <a:r>
              <a:rPr lang="en-US" sz="1800" dirty="0" err="1"/>
              <a:t>Zec</a:t>
            </a:r>
            <a:r>
              <a:rPr lang="en-US" sz="1800" dirty="0"/>
              <a:t> 9:1</a:t>
            </a:r>
            <a:r>
              <a:rPr lang="en-US" sz="1800" dirty="0" smtClean="0"/>
              <a:t>)</a:t>
            </a:r>
          </a:p>
          <a:p>
            <a:r>
              <a:rPr lang="en-US" sz="1800" dirty="0"/>
              <a:t>"For I am the LORD, I do not change; Therefore you are not consumed, O sons of Jacob. (Mal 3:6)</a:t>
            </a:r>
            <a:endParaRPr lang="en-US" sz="1800" dirty="0" smtClean="0"/>
          </a:p>
          <a:p>
            <a:endParaRPr lang="en-US" sz="1800" dirty="0"/>
          </a:p>
        </p:txBody>
      </p:sp>
      <p:sp>
        <p:nvSpPr>
          <p:cNvPr id="5" name="Title 1"/>
          <p:cNvSpPr txBox="1">
            <a:spLocks/>
          </p:cNvSpPr>
          <p:nvPr/>
        </p:nvSpPr>
        <p:spPr>
          <a:xfrm>
            <a:off x="8382001" y="303943"/>
            <a:ext cx="347472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4400" dirty="0" smtClean="0"/>
              <a:t>Themes</a:t>
            </a:r>
            <a:endParaRPr lang="en-US" sz="4400" dirty="0"/>
          </a:p>
        </p:txBody>
      </p:sp>
    </p:spTree>
    <p:extLst>
      <p:ext uri="{BB962C8B-B14F-4D97-AF65-F5344CB8AC3E}">
        <p14:creationId xmlns:p14="http://schemas.microsoft.com/office/powerpoint/2010/main" val="353452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God First</a:t>
            </a:r>
            <a:endParaRPr lang="en-US" dirty="0"/>
          </a:p>
        </p:txBody>
      </p:sp>
      <p:sp>
        <p:nvSpPr>
          <p:cNvPr id="3" name="Content Placeholder 2"/>
          <p:cNvSpPr>
            <a:spLocks noGrp="1"/>
          </p:cNvSpPr>
          <p:nvPr>
            <p:ph idx="1"/>
          </p:nvPr>
        </p:nvSpPr>
        <p:spPr>
          <a:xfrm>
            <a:off x="790302" y="685800"/>
            <a:ext cx="6408520" cy="5486400"/>
          </a:xfrm>
        </p:spPr>
        <p:txBody>
          <a:bodyPr>
            <a:normAutofit/>
          </a:bodyPr>
          <a:lstStyle/>
          <a:p>
            <a:r>
              <a:rPr lang="en-US" dirty="0"/>
              <a:t>“Is it a time for you yourselves to dwell in your paneled houses, while this house lies in ruins?(Hag 1:4</a:t>
            </a:r>
            <a:r>
              <a:rPr lang="en-US" dirty="0" smtClean="0"/>
              <a:t>)</a:t>
            </a:r>
          </a:p>
          <a:p>
            <a:r>
              <a:rPr lang="en-US" dirty="0"/>
              <a:t>You looked for much, and behold, it came to little. And when you brought it home, I blew it away. Why? declares the LORD of hosts. Because of my house that lies in ruins, while each of you busies himself with his own house.(Hag 1:9</a:t>
            </a:r>
            <a:r>
              <a:rPr lang="en-US" dirty="0" smtClean="0"/>
              <a:t>)</a:t>
            </a:r>
          </a:p>
          <a:p>
            <a:r>
              <a:rPr lang="en-US" dirty="0" smtClean="0"/>
              <a:t>… Return </a:t>
            </a:r>
            <a:r>
              <a:rPr lang="en-US" dirty="0"/>
              <a:t>to me, says the LORD of hosts, and I will return to you, says the LORD of hosts.(</a:t>
            </a:r>
            <a:r>
              <a:rPr lang="en-US" dirty="0" err="1"/>
              <a:t>Zec</a:t>
            </a:r>
            <a:r>
              <a:rPr lang="en-US" dirty="0"/>
              <a:t> 1:3</a:t>
            </a:r>
            <a:r>
              <a:rPr lang="en-US" dirty="0" smtClean="0"/>
              <a:t>)</a:t>
            </a:r>
          </a:p>
          <a:p>
            <a:r>
              <a:rPr lang="en-US" dirty="0"/>
              <a:t>"A son honors his father, And a servant his master. If then I am the Father, Where is My honor? And if I am a Master, Where is My reverence? … You offer defiled food on My altar…” (Mal 1:6-7)</a:t>
            </a:r>
          </a:p>
          <a:p>
            <a:r>
              <a:rPr lang="en-US" dirty="0"/>
              <a:t>"Will a man rob God? Yet you have robbed Me! </a:t>
            </a:r>
            <a:r>
              <a:rPr lang="en-US" dirty="0" smtClean="0"/>
              <a:t>… </a:t>
            </a:r>
            <a:r>
              <a:rPr lang="en-US" dirty="0"/>
              <a:t>Bring all the tithes into the storehouse, That there may be food in My </a:t>
            </a:r>
            <a:r>
              <a:rPr lang="en-US" dirty="0" smtClean="0"/>
              <a:t>house…(</a:t>
            </a:r>
            <a:r>
              <a:rPr lang="en-US" dirty="0"/>
              <a:t>Mal 3:8-10)</a:t>
            </a:r>
          </a:p>
        </p:txBody>
      </p:sp>
      <p:sp>
        <p:nvSpPr>
          <p:cNvPr id="5" name="Title 1"/>
          <p:cNvSpPr txBox="1">
            <a:spLocks/>
          </p:cNvSpPr>
          <p:nvPr/>
        </p:nvSpPr>
        <p:spPr>
          <a:xfrm>
            <a:off x="8382001" y="303943"/>
            <a:ext cx="347472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4400" dirty="0" smtClean="0"/>
              <a:t>Themes</a:t>
            </a:r>
            <a:endParaRPr lang="en-US" sz="4400" dirty="0"/>
          </a:p>
        </p:txBody>
      </p:sp>
    </p:spTree>
    <p:extLst>
      <p:ext uri="{BB962C8B-B14F-4D97-AF65-F5344CB8AC3E}">
        <p14:creationId xmlns:p14="http://schemas.microsoft.com/office/powerpoint/2010/main" val="291681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Faithfully</a:t>
            </a:r>
            <a:endParaRPr lang="en-US" dirty="0"/>
          </a:p>
        </p:txBody>
      </p:sp>
      <p:sp>
        <p:nvSpPr>
          <p:cNvPr id="3" name="Content Placeholder 2"/>
          <p:cNvSpPr>
            <a:spLocks noGrp="1"/>
          </p:cNvSpPr>
          <p:nvPr>
            <p:ph idx="1"/>
          </p:nvPr>
        </p:nvSpPr>
        <p:spPr>
          <a:xfrm>
            <a:off x="790301" y="448887"/>
            <a:ext cx="6375269" cy="6018415"/>
          </a:xfrm>
        </p:spPr>
        <p:txBody>
          <a:bodyPr>
            <a:noAutofit/>
          </a:bodyPr>
          <a:lstStyle/>
          <a:p>
            <a:r>
              <a:rPr lang="en-US" sz="1800" dirty="0" smtClean="0"/>
              <a:t>... </a:t>
            </a:r>
            <a:r>
              <a:rPr lang="en-US" sz="1800" dirty="0"/>
              <a:t>" 'So is this people, and so is this nation before Me,' says the LORD, 'and so is every work of their hands; and what they offer there is unclean. (Hag 2:14</a:t>
            </a:r>
            <a:r>
              <a:rPr lang="en-US" sz="1800" dirty="0" smtClean="0"/>
              <a:t>)</a:t>
            </a:r>
          </a:p>
          <a:p>
            <a:r>
              <a:rPr lang="en-US" sz="1800" dirty="0" smtClean="0"/>
              <a:t>…"I see a flying scroll…Then he said to me, "This is the curse that goes out over the face of the whole earth… (</a:t>
            </a:r>
            <a:r>
              <a:rPr lang="en-US" sz="1800" dirty="0" err="1" smtClean="0"/>
              <a:t>Zec</a:t>
            </a:r>
            <a:r>
              <a:rPr lang="en-US" sz="1800" dirty="0" smtClean="0"/>
              <a:t> 5:2-3)</a:t>
            </a:r>
          </a:p>
          <a:p>
            <a:r>
              <a:rPr lang="en-US" sz="1800" dirty="0" smtClean="0"/>
              <a:t>…"It is a basket that is going forth…This is their resemblance throughout the earth…(</a:t>
            </a:r>
            <a:r>
              <a:rPr lang="en-US" sz="1800" dirty="0" err="1" smtClean="0"/>
              <a:t>Zec</a:t>
            </a:r>
            <a:r>
              <a:rPr lang="en-US" sz="1800" dirty="0" smtClean="0"/>
              <a:t> 5:6-8)</a:t>
            </a:r>
          </a:p>
          <a:p>
            <a:r>
              <a:rPr lang="en-US" sz="1800" dirty="0" smtClean="0"/>
              <a:t>“…When you fasted and mourned in the fifth and seventh months during those seventy years, did you really fast for Me—for Me? …Should you not have obeyed the words which the LORD proclaimed…?' " …"Thus says the LORD of hosts: 'Execute true justice, Show mercy and compassion Everyone to his brother. Do not oppress the widow or the fatherless, The alien or the poor. Let none of you plan evil in his heart Against his brother.' (</a:t>
            </a:r>
            <a:r>
              <a:rPr lang="en-US" sz="1800" dirty="0" err="1" smtClean="0"/>
              <a:t>Zec</a:t>
            </a:r>
            <a:r>
              <a:rPr lang="en-US" sz="1800" dirty="0" smtClean="0"/>
              <a:t> 7:5-10)</a:t>
            </a:r>
          </a:p>
          <a:p>
            <a:r>
              <a:rPr lang="en-US" sz="1800" dirty="0" smtClean="0"/>
              <a:t>Have </a:t>
            </a:r>
            <a:r>
              <a:rPr lang="en-US" sz="1800" dirty="0"/>
              <a:t>we not all one Father? Has not one God created us? Why do we deal treacherously with one another By profaning the covenant of the fathers? </a:t>
            </a:r>
            <a:r>
              <a:rPr lang="en-US" sz="1800" dirty="0" smtClean="0"/>
              <a:t>… </a:t>
            </a:r>
            <a:r>
              <a:rPr lang="en-US" sz="1800" dirty="0"/>
              <a:t>Judah has profaned The LORD's holy institution which He loves: He has married the daughter of a foreign god. (Mal 2:10-11)</a:t>
            </a:r>
            <a:endParaRPr lang="en-US" sz="1800" dirty="0" smtClean="0"/>
          </a:p>
          <a:p>
            <a:endParaRPr lang="en-US" sz="1800" dirty="0"/>
          </a:p>
        </p:txBody>
      </p:sp>
      <p:sp>
        <p:nvSpPr>
          <p:cNvPr id="5" name="Title 1"/>
          <p:cNvSpPr txBox="1">
            <a:spLocks/>
          </p:cNvSpPr>
          <p:nvPr/>
        </p:nvSpPr>
        <p:spPr>
          <a:xfrm>
            <a:off x="8382001" y="303943"/>
            <a:ext cx="347472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4400" dirty="0" smtClean="0"/>
              <a:t>Themes</a:t>
            </a:r>
            <a:endParaRPr lang="en-US" sz="4400" dirty="0"/>
          </a:p>
        </p:txBody>
      </p:sp>
    </p:spTree>
    <p:extLst>
      <p:ext uri="{BB962C8B-B14F-4D97-AF65-F5344CB8AC3E}">
        <p14:creationId xmlns:p14="http://schemas.microsoft.com/office/powerpoint/2010/main" val="334774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2251</Words>
  <Application>Microsoft Office PowerPoint</Application>
  <PresentationFormat>Custom</PresentationFormat>
  <Paragraphs>141</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Red Line Business 16x9</vt:lpstr>
      <vt:lpstr>Haggai, Zechariah, Malachi</vt:lpstr>
      <vt:lpstr>PowerPoint Presentation</vt:lpstr>
      <vt:lpstr>Applications</vt:lpstr>
      <vt:lpstr>Outline of haggai</vt:lpstr>
      <vt:lpstr>Outline of Zechariah</vt:lpstr>
      <vt:lpstr>Outline of Malachi - Six Debates</vt:lpstr>
      <vt:lpstr>God is in control</vt:lpstr>
      <vt:lpstr>Serve God First</vt:lpstr>
      <vt:lpstr>Live Faithfully</vt:lpstr>
      <vt:lpstr>God’s house</vt:lpstr>
      <vt:lpstr>God’s house (in the New Testament)</vt:lpstr>
      <vt:lpstr>The Day of the lord  The Messiah</vt:lpstr>
      <vt:lpstr>God rewards faithful service</vt:lpstr>
      <vt:lpstr>God loves 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2014-04-24T14:49:26Z</dcterms:created>
  <dcterms:modified xsi:type="dcterms:W3CDTF">2016-12-14T04:58:23Z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