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8"/>
  </p:notesMasterIdLst>
  <p:handoutMasterIdLst>
    <p:handoutMasterId r:id="rId49"/>
  </p:handoutMasterIdLst>
  <p:sldIdLst>
    <p:sldId id="256" r:id="rId2"/>
    <p:sldId id="464" r:id="rId3"/>
    <p:sldId id="284" r:id="rId4"/>
    <p:sldId id="465" r:id="rId5"/>
    <p:sldId id="466" r:id="rId6"/>
    <p:sldId id="468" r:id="rId7"/>
    <p:sldId id="469" r:id="rId8"/>
    <p:sldId id="470" r:id="rId9"/>
    <p:sldId id="471" r:id="rId10"/>
    <p:sldId id="472" r:id="rId11"/>
    <p:sldId id="473" r:id="rId12"/>
    <p:sldId id="476" r:id="rId13"/>
    <p:sldId id="477" r:id="rId14"/>
    <p:sldId id="478" r:id="rId15"/>
    <p:sldId id="479" r:id="rId16"/>
    <p:sldId id="482" r:id="rId17"/>
    <p:sldId id="480" r:id="rId18"/>
    <p:sldId id="467" r:id="rId19"/>
    <p:sldId id="489" r:id="rId20"/>
    <p:sldId id="446" r:id="rId21"/>
    <p:sldId id="481" r:id="rId22"/>
    <p:sldId id="490" r:id="rId23"/>
    <p:sldId id="484" r:id="rId24"/>
    <p:sldId id="488" r:id="rId25"/>
    <p:sldId id="487" r:id="rId26"/>
    <p:sldId id="485" r:id="rId27"/>
    <p:sldId id="486" r:id="rId28"/>
    <p:sldId id="444" r:id="rId29"/>
    <p:sldId id="445" r:id="rId30"/>
    <p:sldId id="447" r:id="rId31"/>
    <p:sldId id="448" r:id="rId32"/>
    <p:sldId id="449" r:id="rId33"/>
    <p:sldId id="450" r:id="rId34"/>
    <p:sldId id="451" r:id="rId35"/>
    <p:sldId id="452" r:id="rId36"/>
    <p:sldId id="453" r:id="rId37"/>
    <p:sldId id="454" r:id="rId38"/>
    <p:sldId id="455" r:id="rId39"/>
    <p:sldId id="456" r:id="rId40"/>
    <p:sldId id="457" r:id="rId41"/>
    <p:sldId id="458" r:id="rId42"/>
    <p:sldId id="459" r:id="rId43"/>
    <p:sldId id="460" r:id="rId44"/>
    <p:sldId id="461" r:id="rId45"/>
    <p:sldId id="462" r:id="rId46"/>
    <p:sldId id="463" r:id="rId47"/>
  </p:sldIdLst>
  <p:sldSz cx="9144000" cy="5715000" type="screen16x10"/>
  <p:notesSz cx="9296400" cy="6881813"/>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2E05"/>
    <a:srgbClr val="3AC641"/>
    <a:srgbClr val="CFE3D7"/>
    <a:srgbClr val="0ECC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94" autoAdjust="0"/>
    <p:restoredTop sz="85993" autoAdjust="0"/>
  </p:normalViewPr>
  <p:slideViewPr>
    <p:cSldViewPr snapToGrid="0">
      <p:cViewPr>
        <p:scale>
          <a:sx n="100" d="100"/>
          <a:sy n="100" d="100"/>
        </p:scale>
        <p:origin x="-1950" y="-444"/>
      </p:cViewPr>
      <p:guideLst>
        <p:guide orient="horz" pos="180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108"/>
      </p:cViewPr>
      <p:guideLst>
        <p:guide orient="horz" pos="2168"/>
        <p:guide pos="29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8440" cy="344091"/>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5265810" y="0"/>
            <a:ext cx="4028440" cy="344091"/>
          </a:xfrm>
          <a:prstGeom prst="rect">
            <a:avLst/>
          </a:prstGeom>
        </p:spPr>
        <p:txBody>
          <a:bodyPr vert="horz" lIns="92446" tIns="46223" rIns="92446" bIns="46223" rtlCol="0"/>
          <a:lstStyle>
            <a:lvl1pPr algn="r">
              <a:defRPr sz="1200"/>
            </a:lvl1pPr>
          </a:lstStyle>
          <a:p>
            <a:fld id="{FBA6B3C6-8700-41E6-BA62-94D07E8ADFC1}" type="datetimeFigureOut">
              <a:rPr lang="en-US" smtClean="0"/>
              <a:t>2/25/2017</a:t>
            </a:fld>
            <a:endParaRPr lang="en-US"/>
          </a:p>
        </p:txBody>
      </p:sp>
      <p:sp>
        <p:nvSpPr>
          <p:cNvPr id="4" name="Footer Placeholder 3"/>
          <p:cNvSpPr>
            <a:spLocks noGrp="1"/>
          </p:cNvSpPr>
          <p:nvPr>
            <p:ph type="ftr" sz="quarter" idx="2"/>
          </p:nvPr>
        </p:nvSpPr>
        <p:spPr>
          <a:xfrm>
            <a:off x="1" y="6536528"/>
            <a:ext cx="4028440" cy="344091"/>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5265810" y="6536528"/>
            <a:ext cx="4028440" cy="344091"/>
          </a:xfrm>
          <a:prstGeom prst="rect">
            <a:avLst/>
          </a:prstGeom>
        </p:spPr>
        <p:txBody>
          <a:bodyPr vert="horz" lIns="92446" tIns="46223" rIns="92446" bIns="46223" rtlCol="0" anchor="b"/>
          <a:lstStyle>
            <a:lvl1pPr algn="r">
              <a:defRPr sz="1200"/>
            </a:lvl1pPr>
          </a:lstStyle>
          <a:p>
            <a:fld id="{FB2D296B-6C30-4C8A-92A5-238801DA3B66}" type="slidenum">
              <a:rPr lang="en-US" smtClean="0"/>
              <a:t>‹#›</a:t>
            </a:fld>
            <a:endParaRPr lang="en-US"/>
          </a:p>
        </p:txBody>
      </p:sp>
    </p:spTree>
    <p:extLst>
      <p:ext uri="{BB962C8B-B14F-4D97-AF65-F5344CB8AC3E}">
        <p14:creationId xmlns:p14="http://schemas.microsoft.com/office/powerpoint/2010/main" val="26094994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8440" cy="345285"/>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5265810" y="0"/>
            <a:ext cx="4028440" cy="345285"/>
          </a:xfrm>
          <a:prstGeom prst="rect">
            <a:avLst/>
          </a:prstGeom>
        </p:spPr>
        <p:txBody>
          <a:bodyPr vert="horz" lIns="92446" tIns="46223" rIns="92446" bIns="46223" rtlCol="0"/>
          <a:lstStyle>
            <a:lvl1pPr algn="r">
              <a:defRPr sz="1200"/>
            </a:lvl1pPr>
          </a:lstStyle>
          <a:p>
            <a:fld id="{B048B65D-4972-4072-A0EB-5803DD0EFEEF}" type="datetimeFigureOut">
              <a:rPr lang="en-US" smtClean="0"/>
              <a:t>2/25/2017</a:t>
            </a:fld>
            <a:endParaRPr lang="en-US"/>
          </a:p>
        </p:txBody>
      </p:sp>
      <p:sp>
        <p:nvSpPr>
          <p:cNvPr id="4" name="Slide Image Placeholder 3"/>
          <p:cNvSpPr>
            <a:spLocks noGrp="1" noRot="1" noChangeAspect="1"/>
          </p:cNvSpPr>
          <p:nvPr>
            <p:ph type="sldImg" idx="2"/>
          </p:nvPr>
        </p:nvSpPr>
        <p:spPr>
          <a:xfrm>
            <a:off x="2790825" y="860425"/>
            <a:ext cx="3714750" cy="2322513"/>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929641" y="3311872"/>
            <a:ext cx="7437119" cy="2709714"/>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536529"/>
            <a:ext cx="4028440" cy="345285"/>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5265810" y="6536529"/>
            <a:ext cx="4028440" cy="345285"/>
          </a:xfrm>
          <a:prstGeom prst="rect">
            <a:avLst/>
          </a:prstGeom>
        </p:spPr>
        <p:txBody>
          <a:bodyPr vert="horz" lIns="92446" tIns="46223" rIns="92446" bIns="46223" rtlCol="0" anchor="b"/>
          <a:lstStyle>
            <a:lvl1pPr algn="r">
              <a:defRPr sz="1200"/>
            </a:lvl1pPr>
          </a:lstStyle>
          <a:p>
            <a:fld id="{0B8FE52C-4B9C-40A3-AEE8-F0F38653607D}" type="slidenum">
              <a:rPr lang="en-US" smtClean="0"/>
              <a:t>‹#›</a:t>
            </a:fld>
            <a:endParaRPr lang="en-US"/>
          </a:p>
        </p:txBody>
      </p:sp>
    </p:spTree>
    <p:extLst>
      <p:ext uri="{BB962C8B-B14F-4D97-AF65-F5344CB8AC3E}">
        <p14:creationId xmlns:p14="http://schemas.microsoft.com/office/powerpoint/2010/main" val="2152826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8FE52C-4B9C-40A3-AEE8-F0F38653607D}" type="slidenum">
              <a:rPr lang="en-US" smtClean="0"/>
              <a:t>1</a:t>
            </a:fld>
            <a:endParaRPr lang="en-US" dirty="0"/>
          </a:p>
        </p:txBody>
      </p:sp>
    </p:spTree>
    <p:extLst>
      <p:ext uri="{BB962C8B-B14F-4D97-AF65-F5344CB8AC3E}">
        <p14:creationId xmlns:p14="http://schemas.microsoft.com/office/powerpoint/2010/main" val="2558880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8FE52C-4B9C-40A3-AEE8-F0F38653607D}" type="slidenum">
              <a:rPr lang="en-US" smtClean="0"/>
              <a:t>11</a:t>
            </a:fld>
            <a:endParaRPr lang="en-US"/>
          </a:p>
        </p:txBody>
      </p:sp>
    </p:spTree>
    <p:extLst>
      <p:ext uri="{BB962C8B-B14F-4D97-AF65-F5344CB8AC3E}">
        <p14:creationId xmlns:p14="http://schemas.microsoft.com/office/powerpoint/2010/main" val="2755520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8FE52C-4B9C-40A3-AEE8-F0F38653607D}" type="slidenum">
              <a:rPr lang="en-US" smtClean="0"/>
              <a:t>12</a:t>
            </a:fld>
            <a:endParaRPr lang="en-US"/>
          </a:p>
        </p:txBody>
      </p:sp>
    </p:spTree>
    <p:extLst>
      <p:ext uri="{BB962C8B-B14F-4D97-AF65-F5344CB8AC3E}">
        <p14:creationId xmlns:p14="http://schemas.microsoft.com/office/powerpoint/2010/main" val="2755520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8FE52C-4B9C-40A3-AEE8-F0F38653607D}" type="slidenum">
              <a:rPr lang="en-US" smtClean="0"/>
              <a:t>13</a:t>
            </a:fld>
            <a:endParaRPr lang="en-US" dirty="0"/>
          </a:p>
        </p:txBody>
      </p:sp>
    </p:spTree>
    <p:extLst>
      <p:ext uri="{BB962C8B-B14F-4D97-AF65-F5344CB8AC3E}">
        <p14:creationId xmlns:p14="http://schemas.microsoft.com/office/powerpoint/2010/main" val="2558880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8FE52C-4B9C-40A3-AEE8-F0F38653607D}" type="slidenum">
              <a:rPr lang="en-US" smtClean="0"/>
              <a:t>17</a:t>
            </a:fld>
            <a:endParaRPr lang="en-US"/>
          </a:p>
        </p:txBody>
      </p:sp>
    </p:spTree>
    <p:extLst>
      <p:ext uri="{BB962C8B-B14F-4D97-AF65-F5344CB8AC3E}">
        <p14:creationId xmlns:p14="http://schemas.microsoft.com/office/powerpoint/2010/main" val="2558880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8FE52C-4B9C-40A3-AEE8-F0F38653607D}" type="slidenum">
              <a:rPr lang="en-US" smtClean="0"/>
              <a:t>26</a:t>
            </a:fld>
            <a:endParaRPr lang="en-US" dirty="0"/>
          </a:p>
        </p:txBody>
      </p:sp>
    </p:spTree>
    <p:extLst>
      <p:ext uri="{BB962C8B-B14F-4D97-AF65-F5344CB8AC3E}">
        <p14:creationId xmlns:p14="http://schemas.microsoft.com/office/powerpoint/2010/main" val="25588804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8FE52C-4B9C-40A3-AEE8-F0F38653607D}" type="slidenum">
              <a:rPr lang="en-US" smtClean="0"/>
              <a:t>27</a:t>
            </a:fld>
            <a:endParaRPr lang="en-US" dirty="0"/>
          </a:p>
        </p:txBody>
      </p:sp>
    </p:spTree>
    <p:extLst>
      <p:ext uri="{BB962C8B-B14F-4D97-AF65-F5344CB8AC3E}">
        <p14:creationId xmlns:p14="http://schemas.microsoft.com/office/powerpoint/2010/main" val="25588804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2549525" y="233363"/>
            <a:ext cx="4194175" cy="2620962"/>
          </a:xfrm>
          <a:ln/>
        </p:spPr>
      </p:sp>
      <p:sp>
        <p:nvSpPr>
          <p:cNvPr id="51203" name="Notes Placeholder 2"/>
          <p:cNvSpPr>
            <a:spLocks noGrp="1"/>
          </p:cNvSpPr>
          <p:nvPr>
            <p:ph type="body" idx="1"/>
          </p:nvPr>
        </p:nvSpPr>
        <p:spPr>
          <a:xfrm>
            <a:off x="619760" y="2913254"/>
            <a:ext cx="8056880" cy="3553723"/>
          </a:xfrm>
          <a:noFill/>
        </p:spPr>
        <p:txBody>
          <a:bodyPr/>
          <a:lstStyle/>
          <a:p>
            <a:r>
              <a:rPr lang="en-US" dirty="0">
                <a:latin typeface="Times New Roman" pitchFamily="-106" charset="0"/>
              </a:rPr>
              <a:t>From the book we can learn much about the problems that existed;</a:t>
            </a:r>
          </a:p>
          <a:p>
            <a:pPr hangingPunct="1"/>
            <a:r>
              <a:rPr lang="en-US" dirty="0">
                <a:latin typeface="Times New Roman" pitchFamily="-106" charset="0"/>
              </a:rPr>
              <a:t> </a:t>
            </a:r>
          </a:p>
          <a:p>
            <a:r>
              <a:rPr lang="en-US" b="1" u="sng" dirty="0">
                <a:latin typeface="Times New Roman" pitchFamily="-106" charset="0"/>
              </a:rPr>
              <a:t>The church was on the verge of a division caused by inordinate allegiance to men.</a:t>
            </a:r>
          </a:p>
          <a:p>
            <a:pPr marL="625475" lvl="1" indent="-168275">
              <a:buFontTx/>
              <a:buChar char="•"/>
            </a:pPr>
            <a:r>
              <a:rPr lang="en-US" dirty="0">
                <a:latin typeface="Times New Roman" pitchFamily="-106" charset="0"/>
              </a:rPr>
              <a:t>Incest existed among the members</a:t>
            </a:r>
          </a:p>
          <a:p>
            <a:pPr marL="625475" lvl="1" indent="-168275">
              <a:buFontTx/>
              <a:buChar char="•"/>
            </a:pPr>
            <a:r>
              <a:rPr lang="en-US" dirty="0">
                <a:latin typeface="Times New Roman" pitchFamily="-106" charset="0"/>
              </a:rPr>
              <a:t>Brethren were going to law with one another</a:t>
            </a:r>
          </a:p>
          <a:p>
            <a:pPr marL="625475" lvl="1" indent="-168275">
              <a:buFontTx/>
              <a:buChar char="•"/>
            </a:pPr>
            <a:r>
              <a:rPr lang="en-US" dirty="0">
                <a:latin typeface="Times New Roman" pitchFamily="-106" charset="0"/>
              </a:rPr>
              <a:t>They were confused about marriage</a:t>
            </a:r>
          </a:p>
          <a:p>
            <a:pPr marL="625475" lvl="1" indent="-168275">
              <a:buFontTx/>
              <a:buChar char="•"/>
            </a:pPr>
            <a:r>
              <a:rPr lang="en-US" dirty="0">
                <a:latin typeface="Times New Roman" pitchFamily="-106" charset="0"/>
              </a:rPr>
              <a:t>Problem of eating meats sacrificed to idols</a:t>
            </a:r>
          </a:p>
          <a:p>
            <a:pPr marL="625475" lvl="1" indent="-168275">
              <a:buFontTx/>
              <a:buChar char="•"/>
            </a:pPr>
            <a:r>
              <a:rPr lang="en-US" dirty="0">
                <a:latin typeface="Times New Roman" pitchFamily="-106" charset="0"/>
              </a:rPr>
              <a:t>Abusing the Lord’s Supper</a:t>
            </a:r>
          </a:p>
          <a:p>
            <a:pPr marL="625475" lvl="1" indent="-168275">
              <a:buFontTx/>
              <a:buChar char="•"/>
            </a:pPr>
            <a:r>
              <a:rPr lang="en-US" dirty="0">
                <a:latin typeface="Times New Roman" pitchFamily="-106" charset="0"/>
              </a:rPr>
              <a:t>Women were acting out of place</a:t>
            </a:r>
          </a:p>
          <a:p>
            <a:pPr marL="625475" lvl="1" indent="-168275">
              <a:buFontTx/>
              <a:buChar char="•"/>
            </a:pPr>
            <a:r>
              <a:rPr lang="en-US" dirty="0">
                <a:latin typeface="Times New Roman" pitchFamily="-106" charset="0"/>
              </a:rPr>
              <a:t>Spiritual gifts were being misused</a:t>
            </a:r>
          </a:p>
          <a:p>
            <a:pPr marL="625475" lvl="1" indent="-168275">
              <a:buFontTx/>
              <a:buChar char="•"/>
            </a:pPr>
            <a:r>
              <a:rPr lang="en-US" dirty="0">
                <a:latin typeface="Times New Roman" pitchFamily="-106" charset="0"/>
              </a:rPr>
              <a:t>Some were even denying the resurrection</a:t>
            </a:r>
          </a:p>
          <a:p>
            <a:pPr marL="625475" lvl="1" indent="-168275">
              <a:buFontTx/>
              <a:buChar char="•"/>
            </a:pPr>
            <a:r>
              <a:rPr lang="en-US" dirty="0">
                <a:latin typeface="Times New Roman" pitchFamily="-106" charset="0"/>
              </a:rPr>
              <a:t>Someone was undermining Paul’s apostleship.</a:t>
            </a:r>
          </a:p>
          <a:p>
            <a:r>
              <a:rPr lang="en-US" dirty="0">
                <a:latin typeface="Times New Roman" pitchFamily="-106" charset="0"/>
              </a:rPr>
              <a:t> </a:t>
            </a:r>
          </a:p>
          <a:p>
            <a:r>
              <a:rPr lang="en-US" b="1" dirty="0">
                <a:latin typeface="Times New Roman" pitchFamily="-106" charset="0"/>
              </a:rPr>
              <a:t>PURPOSE: Paul wrote to help the church overcome their pressing problems</a:t>
            </a:r>
            <a:r>
              <a:rPr lang="en-US" dirty="0">
                <a:latin typeface="Times New Roman" pitchFamily="-106" charset="0"/>
              </a:rPr>
              <a:t>.</a:t>
            </a:r>
          </a:p>
          <a:p>
            <a:r>
              <a:rPr lang="en-US" dirty="0">
                <a:latin typeface="Times New Roman" pitchFamily="-106" charset="0"/>
              </a:rPr>
              <a:t> </a:t>
            </a:r>
          </a:p>
          <a:p>
            <a:r>
              <a:rPr lang="en-US" dirty="0">
                <a:latin typeface="Times New Roman" pitchFamily="-106" charset="0"/>
              </a:rPr>
              <a:t>Here is a group of people that had come out of a very sinful lifestyle (6:9-11) and there would be the temptation to lapse into old vices.</a:t>
            </a:r>
          </a:p>
          <a:p>
            <a:r>
              <a:rPr lang="en-US" dirty="0">
                <a:latin typeface="Times New Roman" pitchFamily="-106" charset="0"/>
              </a:rPr>
              <a:t> </a:t>
            </a:r>
          </a:p>
          <a:p>
            <a:r>
              <a:rPr lang="en-US" dirty="0">
                <a:latin typeface="Times New Roman" pitchFamily="-106" charset="0"/>
              </a:rPr>
              <a:t>They lived in a very corrupt city and surrounded by evil influences.</a:t>
            </a:r>
          </a:p>
          <a:p>
            <a:endParaRPr lang="en-US" dirty="0">
              <a:latin typeface="Times New Roman" pitchFamily="-106" charset="0"/>
            </a:endParaRPr>
          </a:p>
        </p:txBody>
      </p:sp>
      <p:sp>
        <p:nvSpPr>
          <p:cNvPr id="51204" name="Slide Number Placeholder 3"/>
          <p:cNvSpPr>
            <a:spLocks noGrp="1"/>
          </p:cNvSpPr>
          <p:nvPr>
            <p:ph type="sldNum" sz="quarter" idx="5"/>
          </p:nvPr>
        </p:nvSpPr>
        <p:spPr>
          <a:noFill/>
          <a:ln>
            <a:miter lim="800000"/>
            <a:headEnd/>
            <a:tailEnd/>
          </a:ln>
        </p:spPr>
        <p:txBody>
          <a:bodyPr/>
          <a:lstStyle/>
          <a:p>
            <a:pPr defTabSz="939800"/>
            <a:fld id="{3C3916D9-7998-6C4C-9AC5-17651826E0C8}" type="slidenum">
              <a:rPr lang="en-US">
                <a:solidFill>
                  <a:srgbClr val="000000"/>
                </a:solidFill>
              </a:rPr>
              <a:pPr defTabSz="939800"/>
              <a:t>28</a:t>
            </a:fld>
            <a:endParaRPr lang="en-US">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2549525" y="233363"/>
            <a:ext cx="4194175" cy="2620962"/>
          </a:xfrm>
          <a:ln/>
        </p:spPr>
      </p:sp>
      <p:sp>
        <p:nvSpPr>
          <p:cNvPr id="52227" name="Notes Placeholder 2"/>
          <p:cNvSpPr>
            <a:spLocks noGrp="1"/>
          </p:cNvSpPr>
          <p:nvPr>
            <p:ph type="body" idx="1"/>
          </p:nvPr>
        </p:nvSpPr>
        <p:spPr>
          <a:xfrm>
            <a:off x="619760" y="2913254"/>
            <a:ext cx="8056880" cy="3553723"/>
          </a:xfrm>
          <a:noFill/>
        </p:spPr>
        <p:txBody>
          <a:bodyPr/>
          <a:lstStyle/>
          <a:p>
            <a:r>
              <a:rPr lang="en-US">
                <a:latin typeface="Times New Roman" pitchFamily="-106" charset="0"/>
              </a:rPr>
              <a:t>From the book we can learn much about the problems that existed;</a:t>
            </a:r>
          </a:p>
          <a:p>
            <a:pPr hangingPunct="1"/>
            <a:r>
              <a:rPr lang="en-US">
                <a:latin typeface="Times New Roman" pitchFamily="-106" charset="0"/>
              </a:rPr>
              <a:t> </a:t>
            </a:r>
          </a:p>
          <a:p>
            <a:r>
              <a:rPr lang="en-US" b="1" u="sng">
                <a:latin typeface="Times New Roman" pitchFamily="-106" charset="0"/>
              </a:rPr>
              <a:t>The church was on the verge of a division caused by inordinate allegiance to men.</a:t>
            </a:r>
          </a:p>
          <a:p>
            <a:pPr marL="625475" lvl="1" indent="-168275">
              <a:buFontTx/>
              <a:buChar char="•"/>
            </a:pPr>
            <a:r>
              <a:rPr lang="en-US">
                <a:latin typeface="Times New Roman" pitchFamily="-106" charset="0"/>
              </a:rPr>
              <a:t>Incest existed among the members</a:t>
            </a:r>
          </a:p>
          <a:p>
            <a:pPr marL="625475" lvl="1" indent="-168275">
              <a:buFontTx/>
              <a:buChar char="•"/>
            </a:pPr>
            <a:r>
              <a:rPr lang="en-US">
                <a:latin typeface="Times New Roman" pitchFamily="-106" charset="0"/>
              </a:rPr>
              <a:t>Brethren were going to law with one another</a:t>
            </a:r>
          </a:p>
          <a:p>
            <a:pPr marL="625475" lvl="1" indent="-168275">
              <a:buFontTx/>
              <a:buChar char="•"/>
            </a:pPr>
            <a:r>
              <a:rPr lang="en-US">
                <a:latin typeface="Times New Roman" pitchFamily="-106" charset="0"/>
              </a:rPr>
              <a:t>They were confused about marriage</a:t>
            </a:r>
          </a:p>
          <a:p>
            <a:pPr marL="625475" lvl="1" indent="-168275">
              <a:buFontTx/>
              <a:buChar char="•"/>
            </a:pPr>
            <a:r>
              <a:rPr lang="en-US">
                <a:latin typeface="Times New Roman" pitchFamily="-106" charset="0"/>
              </a:rPr>
              <a:t>Problem of eating meats sacrificed to idols</a:t>
            </a:r>
          </a:p>
          <a:p>
            <a:pPr marL="625475" lvl="1" indent="-168275">
              <a:buFontTx/>
              <a:buChar char="•"/>
            </a:pPr>
            <a:r>
              <a:rPr lang="en-US">
                <a:latin typeface="Times New Roman" pitchFamily="-106" charset="0"/>
              </a:rPr>
              <a:t>Abusing the Lord’s Supper</a:t>
            </a:r>
          </a:p>
          <a:p>
            <a:pPr marL="625475" lvl="1" indent="-168275">
              <a:buFontTx/>
              <a:buChar char="•"/>
            </a:pPr>
            <a:r>
              <a:rPr lang="en-US">
                <a:latin typeface="Times New Roman" pitchFamily="-106" charset="0"/>
              </a:rPr>
              <a:t>Women were acting out of place</a:t>
            </a:r>
          </a:p>
          <a:p>
            <a:pPr marL="625475" lvl="1" indent="-168275">
              <a:buFontTx/>
              <a:buChar char="•"/>
            </a:pPr>
            <a:r>
              <a:rPr lang="en-US">
                <a:latin typeface="Times New Roman" pitchFamily="-106" charset="0"/>
              </a:rPr>
              <a:t>Spiritual gifts were being misused</a:t>
            </a:r>
          </a:p>
          <a:p>
            <a:pPr marL="625475" lvl="1" indent="-168275">
              <a:buFontTx/>
              <a:buChar char="•"/>
            </a:pPr>
            <a:r>
              <a:rPr lang="en-US">
                <a:latin typeface="Times New Roman" pitchFamily="-106" charset="0"/>
              </a:rPr>
              <a:t>Some were even denying the resurrection</a:t>
            </a:r>
          </a:p>
          <a:p>
            <a:pPr marL="625475" lvl="1" indent="-168275">
              <a:buFontTx/>
              <a:buChar char="•"/>
            </a:pPr>
            <a:r>
              <a:rPr lang="en-US">
                <a:latin typeface="Times New Roman" pitchFamily="-106" charset="0"/>
              </a:rPr>
              <a:t>Someone was undermining Paul’s apostleship.</a:t>
            </a:r>
          </a:p>
          <a:p>
            <a:r>
              <a:rPr lang="en-US">
                <a:latin typeface="Times New Roman" pitchFamily="-106" charset="0"/>
              </a:rPr>
              <a:t> </a:t>
            </a:r>
          </a:p>
          <a:p>
            <a:r>
              <a:rPr lang="en-US" b="1">
                <a:latin typeface="Times New Roman" pitchFamily="-106" charset="0"/>
              </a:rPr>
              <a:t>PURPOSE: Paul wrote to help the church overcome their pressing problems</a:t>
            </a:r>
            <a:r>
              <a:rPr lang="en-US">
                <a:latin typeface="Times New Roman" pitchFamily="-106" charset="0"/>
              </a:rPr>
              <a:t>.</a:t>
            </a:r>
          </a:p>
          <a:p>
            <a:r>
              <a:rPr lang="en-US">
                <a:latin typeface="Times New Roman" pitchFamily="-106" charset="0"/>
              </a:rPr>
              <a:t> </a:t>
            </a:r>
          </a:p>
          <a:p>
            <a:r>
              <a:rPr lang="en-US">
                <a:latin typeface="Times New Roman" pitchFamily="-106" charset="0"/>
              </a:rPr>
              <a:t>Here is a group of people that had come out of a very sinful lifestyle (6:9-11) and there would be the temptation to lapse into old vices.</a:t>
            </a:r>
          </a:p>
          <a:p>
            <a:r>
              <a:rPr lang="en-US">
                <a:latin typeface="Times New Roman" pitchFamily="-106" charset="0"/>
              </a:rPr>
              <a:t> </a:t>
            </a:r>
          </a:p>
          <a:p>
            <a:r>
              <a:rPr lang="en-US">
                <a:latin typeface="Times New Roman" pitchFamily="-106" charset="0"/>
              </a:rPr>
              <a:t>They lived in a very corrupt city and surrounded by evil influences.</a:t>
            </a:r>
          </a:p>
          <a:p>
            <a:endParaRPr lang="en-US">
              <a:latin typeface="Times New Roman" pitchFamily="-106" charset="0"/>
            </a:endParaRPr>
          </a:p>
        </p:txBody>
      </p:sp>
      <p:sp>
        <p:nvSpPr>
          <p:cNvPr id="52228" name="Slide Number Placeholder 3"/>
          <p:cNvSpPr>
            <a:spLocks noGrp="1"/>
          </p:cNvSpPr>
          <p:nvPr>
            <p:ph type="sldNum" sz="quarter" idx="5"/>
          </p:nvPr>
        </p:nvSpPr>
        <p:spPr>
          <a:noFill/>
          <a:ln>
            <a:miter lim="800000"/>
            <a:headEnd/>
            <a:tailEnd/>
          </a:ln>
        </p:spPr>
        <p:txBody>
          <a:bodyPr/>
          <a:lstStyle/>
          <a:p>
            <a:pPr defTabSz="939800"/>
            <a:fld id="{B9254A90-392D-084F-B14E-18FD7D5C5B59}" type="slidenum">
              <a:rPr lang="en-US">
                <a:solidFill>
                  <a:srgbClr val="000000"/>
                </a:solidFill>
              </a:rPr>
              <a:pPr defTabSz="939800"/>
              <a:t>29</a:t>
            </a:fld>
            <a:endParaRPr lang="en-US">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p:spPr>
        <p:txBody>
          <a:bodyPr/>
          <a:lstStyle/>
          <a:p>
            <a:endParaRPr lang="en-US">
              <a:latin typeface="Times New Roman" pitchFamily="-106" charset="0"/>
            </a:endParaRPr>
          </a:p>
        </p:txBody>
      </p:sp>
      <p:sp>
        <p:nvSpPr>
          <p:cNvPr id="53252" name="Slide Number Placeholder 3"/>
          <p:cNvSpPr>
            <a:spLocks noGrp="1"/>
          </p:cNvSpPr>
          <p:nvPr>
            <p:ph type="sldNum" sz="quarter" idx="5"/>
          </p:nvPr>
        </p:nvSpPr>
        <p:spPr>
          <a:noFill/>
          <a:ln>
            <a:miter lim="800000"/>
            <a:headEnd/>
            <a:tailEnd/>
          </a:ln>
        </p:spPr>
        <p:txBody>
          <a:bodyPr/>
          <a:lstStyle/>
          <a:p>
            <a:fld id="{6BE99709-B6F2-9747-9DE3-91C1FE925989}" type="slidenum">
              <a:rPr lang="en-US"/>
              <a:pPr/>
              <a:t>32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2676525" y="277813"/>
            <a:ext cx="4129088" cy="2579687"/>
          </a:xfrm>
          <a:ln/>
        </p:spPr>
      </p:sp>
      <p:sp>
        <p:nvSpPr>
          <p:cNvPr id="54275" name="Notes Placeholder 2"/>
          <p:cNvSpPr>
            <a:spLocks noGrp="1"/>
          </p:cNvSpPr>
          <p:nvPr>
            <p:ph type="body" idx="1"/>
          </p:nvPr>
        </p:nvSpPr>
        <p:spPr>
          <a:noFill/>
        </p:spPr>
        <p:txBody>
          <a:bodyPr/>
          <a:lstStyle/>
          <a:p>
            <a:endParaRPr lang="en-US">
              <a:latin typeface="Times New Roman" pitchFamily="-106" charset="0"/>
            </a:endParaRPr>
          </a:p>
        </p:txBody>
      </p:sp>
      <p:sp>
        <p:nvSpPr>
          <p:cNvPr id="54276" name="Slide Number Placeholder 3"/>
          <p:cNvSpPr>
            <a:spLocks noGrp="1"/>
          </p:cNvSpPr>
          <p:nvPr>
            <p:ph type="sldNum" sz="quarter" idx="5"/>
          </p:nvPr>
        </p:nvSpPr>
        <p:spPr>
          <a:noFill/>
          <a:ln>
            <a:miter lim="800000"/>
            <a:headEnd/>
            <a:tailEnd/>
          </a:ln>
        </p:spPr>
        <p:txBody>
          <a:bodyPr/>
          <a:lstStyle/>
          <a:p>
            <a:fld id="{F1A8498B-DA1E-F143-96C3-1990CA20FE50}" type="slidenum">
              <a:rPr lang="en-US"/>
              <a:pPr/>
              <a:t>35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8FE52C-4B9C-40A3-AEE8-F0F38653607D}" type="slidenum">
              <a:rPr lang="en-US" smtClean="0"/>
              <a:t>2</a:t>
            </a:fld>
            <a:endParaRPr lang="en-US"/>
          </a:p>
        </p:txBody>
      </p:sp>
    </p:spTree>
    <p:extLst>
      <p:ext uri="{BB962C8B-B14F-4D97-AF65-F5344CB8AC3E}">
        <p14:creationId xmlns:p14="http://schemas.microsoft.com/office/powerpoint/2010/main" val="25588804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miter lim="800000"/>
            <a:headEnd/>
            <a:tailEnd/>
          </a:ln>
        </p:spPr>
        <p:txBody>
          <a:bodyPr/>
          <a:lstStyle/>
          <a:p>
            <a:fld id="{6E44EA35-0962-2F44-934B-426A758D9A48}" type="slidenum">
              <a:rPr lang="en-US"/>
              <a:pPr/>
              <a:t>36</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endParaRPr lang="en-US">
              <a:latin typeface="Times New Roman" pitchFamily="-106"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miter lim="800000"/>
            <a:headEnd/>
            <a:tailEnd/>
          </a:ln>
        </p:spPr>
        <p:txBody>
          <a:bodyPr/>
          <a:lstStyle/>
          <a:p>
            <a:fld id="{AFED2EAB-48C8-7F41-947F-EF6C967FFEF8}" type="slidenum">
              <a:rPr lang="en-US"/>
              <a:pPr/>
              <a:t>38</a:t>
            </a:fld>
            <a:endParaRPr lang="en-US"/>
          </a:p>
        </p:txBody>
      </p:sp>
      <p:sp>
        <p:nvSpPr>
          <p:cNvPr id="56323" name="Rectangle 2"/>
          <p:cNvSpPr>
            <a:spLocks noGrp="1" noRot="1" noChangeAspect="1" noChangeArrowheads="1" noTextEdit="1"/>
          </p:cNvSpPr>
          <p:nvPr>
            <p:ph type="sldImg"/>
          </p:nvPr>
        </p:nvSpPr>
        <p:spPr>
          <a:xfrm>
            <a:off x="2867025" y="220663"/>
            <a:ext cx="2943225" cy="1839912"/>
          </a:xfrm>
          <a:ln/>
        </p:spPr>
      </p:sp>
      <p:sp>
        <p:nvSpPr>
          <p:cNvPr id="56324" name="Rectangle 3"/>
          <p:cNvSpPr>
            <a:spLocks noGrp="1" noChangeArrowheads="1"/>
          </p:cNvSpPr>
          <p:nvPr>
            <p:ph type="body" idx="1"/>
          </p:nvPr>
        </p:nvSpPr>
        <p:spPr>
          <a:xfrm>
            <a:off x="723053" y="2118838"/>
            <a:ext cx="8056880" cy="4485635"/>
          </a:xfrm>
          <a:noFill/>
        </p:spPr>
        <p:txBody>
          <a:bodyPr/>
          <a:lstStyle/>
          <a:p>
            <a:r>
              <a:rPr lang="en-US">
                <a:latin typeface="Times New Roman" pitchFamily="-106" charset="0"/>
              </a:rPr>
              <a:t>The problem is primarily attitudinal.  They think Christian conduct is predicated on knowledge and that knowledge gives them ..rights/freedom to act as they will in the matter.  Paul has another view:  The content of their knowledge is only partially correct, but more importantly, knowledge is not the ground of Christian behaviour, love is.' (Fee p. 363)</a:t>
            </a:r>
          </a:p>
          <a:p>
            <a:endParaRPr lang="en-US">
              <a:latin typeface="Times New Roman" pitchFamily="-106" charset="0"/>
            </a:endParaRPr>
          </a:p>
          <a:p>
            <a:r>
              <a:rPr lang="en-US">
                <a:latin typeface="Times New Roman" pitchFamily="-106" charset="0"/>
              </a:rPr>
              <a:t>They may have settled this issue in their own minds and their argument appears to have run something like, 'Since idols are nonentities, and since food is a matter of indifference to God, it matters not not only what we eat but where we eat it as well.  So how can Paul forbid their going to the temples?' (Fee p. 362)</a:t>
            </a:r>
          </a:p>
          <a:p>
            <a:endParaRPr lang="en-US">
              <a:latin typeface="Times New Roman" pitchFamily="-106" charset="0"/>
            </a:endParaRPr>
          </a:p>
          <a:p>
            <a:r>
              <a:rPr lang="en-US">
                <a:latin typeface="Times New Roman" pitchFamily="-106" charset="0"/>
              </a:rPr>
              <a:t>Paul says “Wait a minute!”  KNOWLEDGE PUFFS UP – Knowledge makes arrogant</a:t>
            </a:r>
          </a:p>
          <a:p>
            <a:endParaRPr lang="en-US">
              <a:latin typeface="Times New Roman" pitchFamily="-106" charset="0"/>
            </a:endParaRPr>
          </a:p>
          <a:p>
            <a:r>
              <a:rPr lang="en-US" i="1">
                <a:latin typeface="Times New Roman" pitchFamily="-106" charset="0"/>
              </a:rPr>
              <a:t>Paul will make it clear that a man with knowledge may be loveless and/or puffed up...We will learn that nothing in the disciple's life is to be judged </a:t>
            </a:r>
            <a:r>
              <a:rPr lang="en-US" i="1" u="sng">
                <a:latin typeface="Times New Roman" pitchFamily="-106" charset="0"/>
              </a:rPr>
              <a:t>merely</a:t>
            </a:r>
            <a:r>
              <a:rPr lang="en-US" i="1">
                <a:latin typeface="Times New Roman" pitchFamily="-106" charset="0"/>
              </a:rPr>
              <a:t> by knowledge.' (McGuiggan p. 121)</a:t>
            </a:r>
          </a:p>
          <a:p>
            <a:endParaRPr lang="en-US" i="1">
              <a:latin typeface="Times New Roman" pitchFamily="-106" charset="0"/>
            </a:endParaRPr>
          </a:p>
          <a:p>
            <a:r>
              <a:rPr lang="en-US" i="1">
                <a:latin typeface="Times New Roman" pitchFamily="-106" charset="0"/>
              </a:rPr>
              <a:t>Since love does not rejoice in unrighteousness (13:6) but rejoices with the truth.</a:t>
            </a:r>
            <a:r>
              <a:rPr lang="en-US">
                <a:latin typeface="Times New Roman" pitchFamily="-106" charset="0"/>
              </a:rPr>
              <a:t> </a:t>
            </a:r>
          </a:p>
          <a:p>
            <a:r>
              <a:rPr lang="en-US" i="1">
                <a:latin typeface="Times New Roman" pitchFamily="-106" charset="0"/>
              </a:rPr>
              <a:t>Paul points out that one can hold the correct view, and yet be completely wrong in their motives. (13:2 'And if I have...all knowledge but do not have love, I am nothing.)</a:t>
            </a:r>
          </a:p>
          <a:p>
            <a:endParaRPr lang="en-US" i="1">
              <a:latin typeface="Times New Roman" pitchFamily="-106" charset="0"/>
            </a:endParaRPr>
          </a:p>
          <a:p>
            <a:r>
              <a:rPr lang="en-US">
                <a:latin typeface="Times New Roman" pitchFamily="-106" charset="0"/>
              </a:rPr>
              <a:t>'one who determines to act solely in accordance with what is </a:t>
            </a:r>
            <a:r>
              <a:rPr lang="en-US" u="sng">
                <a:latin typeface="Times New Roman" pitchFamily="-106" charset="0"/>
              </a:rPr>
              <a:t>theoretically allowable</a:t>
            </a:r>
            <a:r>
              <a:rPr lang="en-US">
                <a:latin typeface="Times New Roman" pitchFamily="-106" charset="0"/>
              </a:rPr>
              <a:t> has not yet learned the Christian way of life.' (p. 89)</a:t>
            </a:r>
          </a:p>
          <a:p>
            <a:endParaRPr lang="en-US">
              <a:latin typeface="Times New Roman" pitchFamily="-106" charset="0"/>
            </a:endParaRPr>
          </a:p>
          <a:p>
            <a:r>
              <a:rPr lang="en-US" sz="1400" b="1">
                <a:latin typeface="Times New Roman" pitchFamily="-106" charset="0"/>
              </a:rPr>
              <a:t>We need to examine such subjects as smoking, social drinking, gambling, questionable apparel-movies, music, in light of the principle that Paul lays down here.</a:t>
            </a:r>
          </a:p>
          <a:p>
            <a:endParaRPr lang="en-US" sz="1400" b="1">
              <a:latin typeface="Times New Roman" pitchFamily="-106"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miter lim="800000"/>
            <a:headEnd/>
            <a:tailEnd/>
          </a:ln>
        </p:spPr>
        <p:txBody>
          <a:bodyPr/>
          <a:lstStyle/>
          <a:p>
            <a:fld id="{B32C91FE-1853-6042-A784-413EB1CDE7B7}" type="slidenum">
              <a:rPr lang="en-US"/>
              <a:pPr/>
              <a:t>44</a:t>
            </a:fld>
            <a:endParaRPr lang="en-US"/>
          </a:p>
        </p:txBody>
      </p:sp>
      <p:sp>
        <p:nvSpPr>
          <p:cNvPr id="58371" name="Rectangle 2"/>
          <p:cNvSpPr>
            <a:spLocks noGrp="1" noRot="1" noChangeAspect="1" noChangeArrowheads="1" noTextEdit="1"/>
          </p:cNvSpPr>
          <p:nvPr>
            <p:ph type="sldImg"/>
          </p:nvPr>
        </p:nvSpPr>
        <p:spPr>
          <a:xfrm>
            <a:off x="2747963" y="336550"/>
            <a:ext cx="2654300" cy="1658938"/>
          </a:xfrm>
          <a:ln/>
        </p:spPr>
      </p:sp>
      <p:sp>
        <p:nvSpPr>
          <p:cNvPr id="58372" name="Rectangle 3"/>
          <p:cNvSpPr>
            <a:spLocks noGrp="1" noChangeArrowheads="1"/>
          </p:cNvSpPr>
          <p:nvPr>
            <p:ph type="body" idx="1"/>
          </p:nvPr>
        </p:nvSpPr>
        <p:spPr>
          <a:xfrm>
            <a:off x="1239520" y="2176420"/>
            <a:ext cx="6817360" cy="4189492"/>
          </a:xfrm>
          <a:noFill/>
        </p:spPr>
        <p:txBody>
          <a:bodyPr/>
          <a:lstStyle/>
          <a:p>
            <a:endParaRPr lang="en-US">
              <a:latin typeface="Times New Roman" pitchFamily="-106"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miter lim="800000"/>
            <a:headEnd/>
            <a:tailEnd/>
          </a:ln>
        </p:spPr>
        <p:txBody>
          <a:bodyPr/>
          <a:lstStyle/>
          <a:p>
            <a:fld id="{CDBFE1FE-7635-6A4C-BBAB-84B1AC1561EC}" type="slidenum">
              <a:rPr lang="en-US"/>
              <a:pPr/>
              <a:t>45</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marL="228600" indent="-228600">
              <a:buFontTx/>
              <a:buAutoNum type="arabicPeriod"/>
            </a:pPr>
            <a:r>
              <a:rPr lang="en-US">
                <a:latin typeface="Times New Roman" pitchFamily="-106" charset="0"/>
              </a:rPr>
              <a:t>Paul lays the foundation for their belief in the resurrection of Christ.</a:t>
            </a:r>
          </a:p>
          <a:p>
            <a:pPr marL="228600" indent="-228600">
              <a:buFontTx/>
              <a:buAutoNum type="arabicPeriod"/>
            </a:pPr>
            <a:r>
              <a:rPr lang="en-US">
                <a:latin typeface="Times New Roman" pitchFamily="-106" charset="0"/>
              </a:rPr>
              <a:t>Paul then answers those who denied the general resurrection by showing that to accept the one demanded belief in the other.</a:t>
            </a:r>
          </a:p>
          <a:p>
            <a:pPr marL="228600" indent="-228600">
              <a:buFontTx/>
              <a:buAutoNum type="arabicPeriod"/>
            </a:pPr>
            <a:r>
              <a:rPr lang="en-US">
                <a:latin typeface="Times New Roman" pitchFamily="-106" charset="0"/>
              </a:rPr>
              <a:t>To deny the resurrection of Christ would mean that faith and hope are in vain.</a:t>
            </a:r>
          </a:p>
          <a:p>
            <a:pPr marL="228600" indent="-228600">
              <a:buFontTx/>
              <a:buAutoNum type="arabicPeriod"/>
            </a:pPr>
            <a:r>
              <a:rPr lang="en-US">
                <a:latin typeface="Times New Roman" pitchFamily="-106" charset="0"/>
              </a:rPr>
              <a:t>Then Paul proceeds to explain that when Christ returned, the resurrection would occur, and that He would deliver the kingdom to His Father, and even that would mark the “END”</a:t>
            </a:r>
          </a:p>
          <a:p>
            <a:pPr marL="228600" indent="-228600">
              <a:buFontTx/>
              <a:buAutoNum type="arabicPeriod"/>
            </a:pPr>
            <a:r>
              <a:rPr lang="en-US">
                <a:latin typeface="Times New Roman" pitchFamily="-106" charset="0"/>
              </a:rPr>
              <a:t>Then finally Paul answers the objections raised by those who denied the possibility of the bodily resurrection.</a:t>
            </a:r>
          </a:p>
          <a:p>
            <a:pPr marL="228600" indent="-228600">
              <a:buFontTx/>
              <a:buChar char="•"/>
            </a:pPr>
            <a:r>
              <a:rPr lang="en-US">
                <a:latin typeface="Times New Roman" pitchFamily="-106" charset="0"/>
              </a:rPr>
              <a:t>“How are the dead raised up? – since the body begins to decay after death, how is it possible to be raised?</a:t>
            </a:r>
          </a:p>
          <a:p>
            <a:pPr marL="228600" indent="-228600">
              <a:buFontTx/>
              <a:buChar char="•"/>
            </a:pPr>
            <a:r>
              <a:rPr lang="en-US">
                <a:latin typeface="Times New Roman" pitchFamily="-106" charset="0"/>
              </a:rPr>
              <a:t>“With what body do they come?” – If one thinks only of a physical body, resurrection seems inconceivable.  </a:t>
            </a:r>
          </a:p>
          <a:p>
            <a:pPr marL="228600" indent="-228600"/>
            <a:endParaRPr lang="en-US">
              <a:latin typeface="Times New Roman" pitchFamily="-106"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miter lim="800000"/>
            <a:headEnd/>
            <a:tailEnd/>
          </a:ln>
        </p:spPr>
        <p:txBody>
          <a:bodyPr/>
          <a:lstStyle/>
          <a:p>
            <a:fld id="{CD5C928F-A70C-A845-AF3B-4A01D7CAEC16}" type="slidenum">
              <a:rPr lang="en-US"/>
              <a:pPr/>
              <a:t>46</a:t>
            </a:fld>
            <a:endParaRPr lang="en-US"/>
          </a:p>
        </p:txBody>
      </p:sp>
      <p:sp>
        <p:nvSpPr>
          <p:cNvPr id="60419" name="Rectangle 2"/>
          <p:cNvSpPr>
            <a:spLocks noGrp="1" noRot="1" noChangeAspect="1" noChangeArrowheads="1" noTextEdit="1"/>
          </p:cNvSpPr>
          <p:nvPr>
            <p:ph type="sldImg"/>
          </p:nvPr>
        </p:nvSpPr>
        <p:spPr>
          <a:xfrm>
            <a:off x="2273300" y="277813"/>
            <a:ext cx="3316288" cy="2071687"/>
          </a:xfrm>
          <a:ln/>
        </p:spPr>
      </p:sp>
      <p:sp>
        <p:nvSpPr>
          <p:cNvPr id="60420" name="Rectangle 3"/>
          <p:cNvSpPr>
            <a:spLocks noGrp="1" noChangeArrowheads="1"/>
          </p:cNvSpPr>
          <p:nvPr>
            <p:ph type="body" idx="1"/>
          </p:nvPr>
        </p:nvSpPr>
        <p:spPr>
          <a:xfrm>
            <a:off x="929640" y="2406754"/>
            <a:ext cx="7643707" cy="3957983"/>
          </a:xfrm>
          <a:noFill/>
        </p:spPr>
        <p:txBody>
          <a:bodyPr/>
          <a:lstStyle/>
          <a:p>
            <a:pPr>
              <a:lnSpc>
                <a:spcPct val="90000"/>
              </a:lnSpc>
            </a:pPr>
            <a:r>
              <a:rPr lang="en-US" b="1">
                <a:latin typeface="Times New Roman" pitchFamily="-106" charset="0"/>
              </a:rPr>
              <a:t>'Now concerning'</a:t>
            </a:r>
            <a:r>
              <a:rPr lang="en-US">
                <a:latin typeface="Times New Roman" pitchFamily="-106" charset="0"/>
              </a:rPr>
              <a:t>-(7:1; 8:1; 12:1; 16:12).  Indicating this was subject matter in which they wished for Paul to give additional instruction concerning.</a:t>
            </a:r>
          </a:p>
          <a:p>
            <a:pPr>
              <a:lnSpc>
                <a:spcPct val="90000"/>
              </a:lnSpc>
            </a:pPr>
            <a:endParaRPr lang="en-US">
              <a:latin typeface="Times New Roman" pitchFamily="-106" charset="0"/>
            </a:endParaRPr>
          </a:p>
          <a:p>
            <a:pPr>
              <a:lnSpc>
                <a:spcPct val="90000"/>
              </a:lnSpc>
            </a:pPr>
            <a:r>
              <a:rPr lang="en-US" i="1">
                <a:latin typeface="Times New Roman" pitchFamily="-106" charset="0"/>
              </a:rPr>
              <a:t>The leadership in the Jerusalem Church and the other Apostles had requested that Paul 'remember the poor'. (Galatians 2:10)</a:t>
            </a:r>
          </a:p>
          <a:p>
            <a:pPr>
              <a:lnSpc>
                <a:spcPct val="90000"/>
              </a:lnSpc>
            </a:pPr>
            <a:r>
              <a:rPr lang="en-US" i="1">
                <a:latin typeface="Times New Roman" pitchFamily="-106" charset="0"/>
              </a:rPr>
              <a:t>'The more probable and permanent cause was the persecution and social ostracism suffered by Christians in Jerusalem...In a city of which the prosperity depended in large measure upon Jewish rites and ceremonies, converts to Christianity would have peculiar difficulty in securing employment and obtaining financial support..</a:t>
            </a:r>
            <a:r>
              <a:rPr lang="en-US">
                <a:latin typeface="Times New Roman" pitchFamily="-106" charset="0"/>
              </a:rPr>
              <a:t> </a:t>
            </a:r>
          </a:p>
          <a:p>
            <a:pPr>
              <a:lnSpc>
                <a:spcPct val="90000"/>
              </a:lnSpc>
            </a:pPr>
            <a:endParaRPr lang="en-US">
              <a:latin typeface="Times New Roman" pitchFamily="-106" charset="0"/>
            </a:endParaRPr>
          </a:p>
          <a:p>
            <a:pPr>
              <a:lnSpc>
                <a:spcPct val="90000"/>
              </a:lnSpc>
            </a:pPr>
            <a:r>
              <a:rPr lang="en-US">
                <a:latin typeface="Times New Roman" pitchFamily="-106" charset="0"/>
              </a:rPr>
              <a:t>Paul speaks of this collection in terms that are full of theological content:  "fellowship" (2 Cor. 8:4; 9:13); "service" (2 Cor. 8:4; 9:1,12,13); "grace" (2 Cor. 8:4,6,7); "blessing" (2 Cor. 9:5); "divine service" (2 Cor. 9:12).  All of this together suggests that the "collection" was not some mere matter of money, but was for Paul an active response to the grace of God </a:t>
            </a:r>
          </a:p>
          <a:p>
            <a:pPr>
              <a:lnSpc>
                <a:spcPct val="90000"/>
              </a:lnSpc>
            </a:pPr>
            <a:endParaRPr lang="en-US">
              <a:latin typeface="Times New Roman" pitchFamily="-106" charset="0"/>
            </a:endParaRPr>
          </a:p>
          <a:p>
            <a:pPr>
              <a:lnSpc>
                <a:spcPct val="90000"/>
              </a:lnSpc>
            </a:pPr>
            <a:r>
              <a:rPr lang="en-US">
                <a:latin typeface="Times New Roman" pitchFamily="-106" charset="0"/>
              </a:rPr>
              <a:t>FOR THE SAINTS - </a:t>
            </a:r>
            <a:r>
              <a:rPr lang="en-US" i="1">
                <a:latin typeface="Times New Roman" pitchFamily="-106" charset="0"/>
              </a:rPr>
              <a:t>While individual members could assist non-Christians (Galatians 6:10; James 1:27), resources pooled at the congregational level were only used for relieving the needs of other Christians. (Acts 2:44-45; 4:32-37; 11:29-30; 1 Timothy 5:16; 9-10)</a:t>
            </a:r>
            <a:endParaRPr lang="en-US">
              <a:latin typeface="Times New Roman" pitchFamily="-106" charset="0"/>
            </a:endParaRPr>
          </a:p>
          <a:p>
            <a:pPr lvl="1">
              <a:lnSpc>
                <a:spcPct val="90000"/>
              </a:lnSpc>
              <a:buFontTx/>
              <a:buChar char="•"/>
            </a:pPr>
            <a:r>
              <a:rPr lang="en-US" i="1">
                <a:latin typeface="Times New Roman" pitchFamily="-106" charset="0"/>
              </a:rPr>
              <a:t>Unfortunately, some have ridiculed the above truth.  Churches of Christ who refuse to relieve the needs of non-Christians out of the treasury are viewed as uncaring, unsympathetic, and just looking for a scripture to hide behind so they don't have to spend their money.</a:t>
            </a:r>
          </a:p>
          <a:p>
            <a:pPr lvl="1">
              <a:lnSpc>
                <a:spcPct val="90000"/>
              </a:lnSpc>
              <a:buFontTx/>
              <a:buChar char="•"/>
            </a:pPr>
            <a:r>
              <a:rPr lang="en-US" i="1">
                <a:latin typeface="Times New Roman" pitchFamily="-106" charset="0"/>
              </a:rPr>
              <a:t>Every religious body, </a:t>
            </a:r>
            <a:r>
              <a:rPr lang="en-US" i="1" u="sng">
                <a:latin typeface="Times New Roman" pitchFamily="-106" charset="0"/>
              </a:rPr>
              <a:t>must</a:t>
            </a:r>
            <a:r>
              <a:rPr lang="en-US" i="1">
                <a:latin typeface="Times New Roman" pitchFamily="-106" charset="0"/>
              </a:rPr>
              <a:t> limit who it will help (for no religious body has unlimited resources)</a:t>
            </a:r>
            <a:r>
              <a:rPr lang="en-US">
                <a:latin typeface="Times New Roman" pitchFamily="-106" charset="0"/>
              </a:rPr>
              <a:t> Why not use God's standard-i.e. from the collected funds, only Christians are to be helped?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8FE52C-4B9C-40A3-AEE8-F0F38653607D}" type="slidenum">
              <a:rPr lang="en-US" smtClean="0"/>
              <a:t>3</a:t>
            </a:fld>
            <a:endParaRPr lang="en-US" dirty="0"/>
          </a:p>
        </p:txBody>
      </p:sp>
    </p:spTree>
    <p:extLst>
      <p:ext uri="{BB962C8B-B14F-4D97-AF65-F5344CB8AC3E}">
        <p14:creationId xmlns:p14="http://schemas.microsoft.com/office/powerpoint/2010/main" val="2558880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The old Corinth was burned in 146 B.C. by the Roman proconsul, L. </a:t>
            </a:r>
            <a:r>
              <a:rPr lang="en-US" dirty="0" err="1" smtClean="0"/>
              <a:t>Mummius</a:t>
            </a:r>
            <a:r>
              <a:rPr lang="en-US" dirty="0" smtClean="0"/>
              <a:t>.  Because it was a city devoted to the gods.  In 46 B.C., Julius Caesar rebuilt the city, populated it with a colony of veterans and freedmen, and</a:t>
            </a:r>
          </a:p>
          <a:p>
            <a:r>
              <a:rPr lang="en-US" dirty="0" smtClean="0"/>
              <a:t>named it Julia </a:t>
            </a:r>
            <a:r>
              <a:rPr lang="en-US" dirty="0" err="1" smtClean="0"/>
              <a:t>Corinthus</a:t>
            </a:r>
            <a:r>
              <a:rPr lang="en-US" dirty="0" smtClean="0"/>
              <a:t>.  It soon became a very important commercial center. About 50 miles to the east was the city of Athens. The city's close proximity to the city of Athens probably added the problem of intellectualism.</a:t>
            </a:r>
          </a:p>
          <a:p>
            <a:endParaRPr lang="en-US" dirty="0"/>
          </a:p>
        </p:txBody>
      </p:sp>
      <p:sp>
        <p:nvSpPr>
          <p:cNvPr id="4" name="Slide Number Placeholder 3"/>
          <p:cNvSpPr>
            <a:spLocks noGrp="1"/>
          </p:cNvSpPr>
          <p:nvPr>
            <p:ph type="sldNum" sz="quarter" idx="10"/>
          </p:nvPr>
        </p:nvSpPr>
        <p:spPr/>
        <p:txBody>
          <a:bodyPr/>
          <a:lstStyle/>
          <a:p>
            <a:fld id="{0B8FE52C-4B9C-40A3-AEE8-F0F38653607D}" type="slidenum">
              <a:rPr lang="en-US" smtClean="0"/>
              <a:t>4</a:t>
            </a:fld>
            <a:endParaRPr lang="en-US"/>
          </a:p>
        </p:txBody>
      </p:sp>
    </p:spTree>
    <p:extLst>
      <p:ext uri="{BB962C8B-B14F-4D97-AF65-F5344CB8AC3E}">
        <p14:creationId xmlns:p14="http://schemas.microsoft.com/office/powerpoint/2010/main" val="2558880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was a place for all sorts of vice.  An example of its immorality was found in the temple of Venus (Aphrodite),which hosted 1000 priestesses dedicated to prostitution in the name of religion.  </a:t>
            </a:r>
            <a:endParaRPr lang="en-US" dirty="0"/>
          </a:p>
        </p:txBody>
      </p:sp>
      <p:sp>
        <p:nvSpPr>
          <p:cNvPr id="4" name="Slide Number Placeholder 3"/>
          <p:cNvSpPr>
            <a:spLocks noGrp="1"/>
          </p:cNvSpPr>
          <p:nvPr>
            <p:ph type="sldNum" sz="quarter" idx="10"/>
          </p:nvPr>
        </p:nvSpPr>
        <p:spPr/>
        <p:txBody>
          <a:bodyPr/>
          <a:lstStyle/>
          <a:p>
            <a:fld id="{0B8FE52C-4B9C-40A3-AEE8-F0F38653607D}" type="slidenum">
              <a:rPr lang="en-US" smtClean="0"/>
              <a:t>5</a:t>
            </a:fld>
            <a:endParaRPr lang="en-US"/>
          </a:p>
        </p:txBody>
      </p:sp>
    </p:spTree>
    <p:extLst>
      <p:ext uri="{BB962C8B-B14F-4D97-AF65-F5344CB8AC3E}">
        <p14:creationId xmlns:p14="http://schemas.microsoft.com/office/powerpoint/2010/main" val="2558880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8Then </a:t>
            </a:r>
            <a:r>
              <a:rPr lang="en-US" dirty="0" err="1" smtClean="0"/>
              <a:t>Crispus</a:t>
            </a:r>
            <a:r>
              <a:rPr lang="en-US" dirty="0" smtClean="0"/>
              <a:t>, the ruler of the synagogue, believed on the Lord with all his household. And many of the Corinthians, hearing, believed and were baptized.</a:t>
            </a:r>
            <a:endParaRPr lang="en-US" dirty="0"/>
          </a:p>
        </p:txBody>
      </p:sp>
      <p:sp>
        <p:nvSpPr>
          <p:cNvPr id="4" name="Slide Number Placeholder 3"/>
          <p:cNvSpPr>
            <a:spLocks noGrp="1"/>
          </p:cNvSpPr>
          <p:nvPr>
            <p:ph type="sldNum" sz="quarter" idx="10"/>
          </p:nvPr>
        </p:nvSpPr>
        <p:spPr/>
        <p:txBody>
          <a:bodyPr/>
          <a:lstStyle/>
          <a:p>
            <a:fld id="{0B8FE52C-4B9C-40A3-AEE8-F0F38653607D}" type="slidenum">
              <a:rPr lang="en-US" smtClean="0"/>
              <a:t>7</a:t>
            </a:fld>
            <a:endParaRPr lang="en-US"/>
          </a:p>
        </p:txBody>
      </p:sp>
    </p:spTree>
    <p:extLst>
      <p:ext uri="{BB962C8B-B14F-4D97-AF65-F5344CB8AC3E}">
        <p14:creationId xmlns:p14="http://schemas.microsoft.com/office/powerpoint/2010/main" val="2755520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8Then </a:t>
            </a:r>
            <a:r>
              <a:rPr lang="en-US" dirty="0" err="1" smtClean="0"/>
              <a:t>Crispus</a:t>
            </a:r>
            <a:r>
              <a:rPr lang="en-US" dirty="0" smtClean="0"/>
              <a:t>, the ruler of the synagogue, believed on the Lord with all his household. And many of the Corinthians, hearing, believed and were baptized.</a:t>
            </a:r>
            <a:endParaRPr lang="en-US" dirty="0"/>
          </a:p>
        </p:txBody>
      </p:sp>
      <p:sp>
        <p:nvSpPr>
          <p:cNvPr id="4" name="Slide Number Placeholder 3"/>
          <p:cNvSpPr>
            <a:spLocks noGrp="1"/>
          </p:cNvSpPr>
          <p:nvPr>
            <p:ph type="sldNum" sz="quarter" idx="10"/>
          </p:nvPr>
        </p:nvSpPr>
        <p:spPr/>
        <p:txBody>
          <a:bodyPr/>
          <a:lstStyle/>
          <a:p>
            <a:fld id="{0B8FE52C-4B9C-40A3-AEE8-F0F38653607D}" type="slidenum">
              <a:rPr lang="en-US" smtClean="0"/>
              <a:t>8</a:t>
            </a:fld>
            <a:endParaRPr lang="en-US"/>
          </a:p>
        </p:txBody>
      </p:sp>
    </p:spTree>
    <p:extLst>
      <p:ext uri="{BB962C8B-B14F-4D97-AF65-F5344CB8AC3E}">
        <p14:creationId xmlns:p14="http://schemas.microsoft.com/office/powerpoint/2010/main" val="2755520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8FE52C-4B9C-40A3-AEE8-F0F38653607D}" type="slidenum">
              <a:rPr lang="en-US" smtClean="0"/>
              <a:t>9</a:t>
            </a:fld>
            <a:endParaRPr lang="en-US"/>
          </a:p>
        </p:txBody>
      </p:sp>
    </p:spTree>
    <p:extLst>
      <p:ext uri="{BB962C8B-B14F-4D97-AF65-F5344CB8AC3E}">
        <p14:creationId xmlns:p14="http://schemas.microsoft.com/office/powerpoint/2010/main" val="2558880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8FE52C-4B9C-40A3-AEE8-F0F38653607D}" type="slidenum">
              <a:rPr lang="en-US" smtClean="0"/>
              <a:t>10</a:t>
            </a:fld>
            <a:endParaRPr lang="en-US"/>
          </a:p>
        </p:txBody>
      </p:sp>
    </p:spTree>
    <p:extLst>
      <p:ext uri="{BB962C8B-B14F-4D97-AF65-F5344CB8AC3E}">
        <p14:creationId xmlns:p14="http://schemas.microsoft.com/office/powerpoint/2010/main" val="2755520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3720024"/>
            <a:ext cx="6858000" cy="1367908"/>
          </a:xfrm>
        </p:spPr>
        <p:txBody>
          <a:bodyPr wrap="none" anchor="t">
            <a:normAutofit/>
          </a:bodyPr>
          <a:lstStyle>
            <a:lvl1pPr algn="r">
              <a:defRPr sz="7200" b="0" spc="-225">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657349" y="3078646"/>
            <a:ext cx="6858000" cy="628354"/>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0A1D5703-6475-4E0A-AC42-37C2C4DFA938}" type="datetimeFigureOut">
              <a:rPr lang="en-US" smtClean="0"/>
              <a:t>2/25/2017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2060049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39300"/>
            <a:ext cx="7886700" cy="682796"/>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29841" y="822855"/>
            <a:ext cx="7886700" cy="2816446"/>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29841" y="4322097"/>
            <a:ext cx="7885509" cy="568727"/>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1D5703-6475-4E0A-AC42-37C2C4DFA938}" type="datetimeFigureOut">
              <a:rPr lang="en-US" smtClean="0"/>
              <a:t>2/25/2017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3735268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2945287"/>
          </a:xfrm>
        </p:spPr>
        <p:txBody>
          <a:bodyPr anchor="ctr"/>
          <a:lstStyle>
            <a:lvl1pPr>
              <a:defRPr sz="2400"/>
            </a:lvl1pPr>
          </a:lstStyle>
          <a:p>
            <a:r>
              <a:rPr lang="en-US" smtClean="0"/>
              <a:t>Click to edit Master title style</a:t>
            </a:r>
            <a:endParaRPr lang="en-US" dirty="0"/>
          </a:p>
        </p:txBody>
      </p:sp>
      <p:sp>
        <p:nvSpPr>
          <p:cNvPr id="4" name="Text Placeholder 3"/>
          <p:cNvSpPr>
            <a:spLocks noGrp="1"/>
          </p:cNvSpPr>
          <p:nvPr>
            <p:ph type="body" sz="half" idx="2"/>
          </p:nvPr>
        </p:nvSpPr>
        <p:spPr>
          <a:xfrm>
            <a:off x="629841" y="3741166"/>
            <a:ext cx="7885509" cy="1251522"/>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1D5703-6475-4E0A-AC42-37C2C4DFA938}" type="datetimeFigureOut">
              <a:rPr lang="en-US" smtClean="0"/>
              <a:t>2/25/2017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2105028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04271"/>
            <a:ext cx="6977064" cy="2494087"/>
          </a:xfrm>
        </p:spPr>
        <p:txBody>
          <a:bodyPr anchor="ctr"/>
          <a:lstStyle>
            <a:lvl1pPr>
              <a:defRPr sz="33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2804631"/>
            <a:ext cx="6564224" cy="457473"/>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4" name="Text Placeholder 3"/>
          <p:cNvSpPr>
            <a:spLocks noGrp="1"/>
          </p:cNvSpPr>
          <p:nvPr>
            <p:ph type="body" sz="half" idx="2"/>
          </p:nvPr>
        </p:nvSpPr>
        <p:spPr>
          <a:xfrm>
            <a:off x="628650" y="3751441"/>
            <a:ext cx="7884318" cy="1241247"/>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1D5703-6475-4E0A-AC42-37C2C4DFA938}" type="datetimeFigureOut">
              <a:rPr lang="en-US" smtClean="0"/>
              <a:t>2/25/2017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D9CAC-1A2F-4061-B2B1-5AB4BFBF18E9}" type="slidenum">
              <a:rPr lang="en-US" smtClean="0"/>
              <a:t>‹#›</a:t>
            </a:fld>
            <a:endParaRPr lang="en-US"/>
          </a:p>
        </p:txBody>
      </p:sp>
      <p:sp>
        <p:nvSpPr>
          <p:cNvPr id="9" name="TextBox 8"/>
          <p:cNvSpPr txBox="1"/>
          <p:nvPr/>
        </p:nvSpPr>
        <p:spPr>
          <a:xfrm>
            <a:off x="833283" y="655687"/>
            <a:ext cx="457200" cy="487313"/>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286000"/>
            <a:ext cx="457200" cy="487313"/>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3295047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1939140"/>
            <a:ext cx="7886700" cy="2093196"/>
          </a:xfrm>
        </p:spPr>
        <p:txBody>
          <a:bodyPr anchor="b">
            <a:normAutofit/>
          </a:bodyPr>
          <a:lstStyle>
            <a:lvl1pPr>
              <a:defRPr sz="4050"/>
            </a:lvl1pPr>
          </a:lstStyle>
          <a:p>
            <a:r>
              <a:rPr lang="en-US" smtClean="0"/>
              <a:t>Click to edit Master title style</a:t>
            </a:r>
            <a:endParaRPr lang="en-US" dirty="0"/>
          </a:p>
        </p:txBody>
      </p:sp>
      <p:sp>
        <p:nvSpPr>
          <p:cNvPr id="4" name="Text Placeholder 3"/>
          <p:cNvSpPr>
            <a:spLocks noGrp="1"/>
          </p:cNvSpPr>
          <p:nvPr>
            <p:ph type="body" sz="half" idx="2"/>
          </p:nvPr>
        </p:nvSpPr>
        <p:spPr>
          <a:xfrm>
            <a:off x="629841" y="4042151"/>
            <a:ext cx="7885509" cy="950537"/>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1D5703-6475-4E0A-AC42-37C2C4DFA938}" type="datetimeFigureOut">
              <a:rPr lang="en-US" smtClean="0"/>
              <a:t>2/25/2017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3573032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04271"/>
            <a:ext cx="7886700" cy="1104636"/>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002961" y="1571625"/>
            <a:ext cx="2210150" cy="480218"/>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8" name="Text Placeholder 3"/>
          <p:cNvSpPr>
            <a:spLocks noGrp="1"/>
          </p:cNvSpPr>
          <p:nvPr>
            <p:ph type="body" sz="half" idx="15"/>
          </p:nvPr>
        </p:nvSpPr>
        <p:spPr>
          <a:xfrm>
            <a:off x="1017598" y="2143125"/>
            <a:ext cx="2195513" cy="2991115"/>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9" name="Text Placeholder 4"/>
          <p:cNvSpPr>
            <a:spLocks noGrp="1"/>
          </p:cNvSpPr>
          <p:nvPr>
            <p:ph type="body" sz="quarter" idx="3"/>
          </p:nvPr>
        </p:nvSpPr>
        <p:spPr>
          <a:xfrm>
            <a:off x="3440996" y="1571625"/>
            <a:ext cx="2202181" cy="480218"/>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3433081" y="2143125"/>
            <a:ext cx="2210096" cy="2991115"/>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1" name="Text Placeholder 4"/>
          <p:cNvSpPr>
            <a:spLocks noGrp="1"/>
          </p:cNvSpPr>
          <p:nvPr>
            <p:ph type="body" sz="quarter" idx="13"/>
          </p:nvPr>
        </p:nvSpPr>
        <p:spPr>
          <a:xfrm>
            <a:off x="5871777" y="1571625"/>
            <a:ext cx="2199085" cy="480218"/>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5871777" y="2143125"/>
            <a:ext cx="2199085" cy="2991115"/>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A1D5703-6475-4E0A-AC42-37C2C4DFA938}" type="datetimeFigureOut">
              <a:rPr lang="en-US" smtClean="0"/>
              <a:t>2/25/2017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411566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04271"/>
            <a:ext cx="7886700" cy="1104636"/>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99064" y="3581253"/>
            <a:ext cx="2205038" cy="480218"/>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0" name="Picture Placeholder 2"/>
          <p:cNvSpPr>
            <a:spLocks noGrp="1" noChangeAspect="1"/>
          </p:cNvSpPr>
          <p:nvPr>
            <p:ph type="pic" idx="15"/>
          </p:nvPr>
        </p:nvSpPr>
        <p:spPr>
          <a:xfrm>
            <a:off x="999064" y="1880295"/>
            <a:ext cx="2205038" cy="1270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1" name="Text Placeholder 3"/>
          <p:cNvSpPr>
            <a:spLocks noGrp="1"/>
          </p:cNvSpPr>
          <p:nvPr>
            <p:ph type="body" sz="half" idx="18"/>
          </p:nvPr>
        </p:nvSpPr>
        <p:spPr>
          <a:xfrm>
            <a:off x="999064" y="4061471"/>
            <a:ext cx="2205038" cy="54932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22" name="Text Placeholder 4"/>
          <p:cNvSpPr>
            <a:spLocks noGrp="1"/>
          </p:cNvSpPr>
          <p:nvPr>
            <p:ph type="body" sz="quarter" idx="3"/>
          </p:nvPr>
        </p:nvSpPr>
        <p:spPr>
          <a:xfrm>
            <a:off x="3426748" y="3581253"/>
            <a:ext cx="2197894" cy="480218"/>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3" name="Picture Placeholder 2"/>
          <p:cNvSpPr>
            <a:spLocks noGrp="1" noChangeAspect="1"/>
          </p:cNvSpPr>
          <p:nvPr>
            <p:ph type="pic" idx="21"/>
          </p:nvPr>
        </p:nvSpPr>
        <p:spPr>
          <a:xfrm>
            <a:off x="3426747" y="1880295"/>
            <a:ext cx="2197894" cy="1270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4" name="Text Placeholder 3"/>
          <p:cNvSpPr>
            <a:spLocks noGrp="1"/>
          </p:cNvSpPr>
          <p:nvPr>
            <p:ph type="body" sz="half" idx="19"/>
          </p:nvPr>
        </p:nvSpPr>
        <p:spPr>
          <a:xfrm>
            <a:off x="3425733" y="4061471"/>
            <a:ext cx="2200805" cy="54932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25" name="Text Placeholder 4"/>
          <p:cNvSpPr>
            <a:spLocks noGrp="1"/>
          </p:cNvSpPr>
          <p:nvPr>
            <p:ph type="body" sz="quarter" idx="13"/>
          </p:nvPr>
        </p:nvSpPr>
        <p:spPr>
          <a:xfrm>
            <a:off x="5853242" y="3581253"/>
            <a:ext cx="2199085" cy="480218"/>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6" name="Picture Placeholder 2"/>
          <p:cNvSpPr>
            <a:spLocks noGrp="1" noChangeAspect="1"/>
          </p:cNvSpPr>
          <p:nvPr>
            <p:ph type="pic" idx="22"/>
          </p:nvPr>
        </p:nvSpPr>
        <p:spPr>
          <a:xfrm>
            <a:off x="5853241" y="1880295"/>
            <a:ext cx="2199085" cy="1270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7" name="Text Placeholder 3"/>
          <p:cNvSpPr>
            <a:spLocks noGrp="1"/>
          </p:cNvSpPr>
          <p:nvPr>
            <p:ph type="body" sz="half" idx="20"/>
          </p:nvPr>
        </p:nvSpPr>
        <p:spPr>
          <a:xfrm>
            <a:off x="5853148" y="4061469"/>
            <a:ext cx="2201998" cy="54932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A1D5703-6475-4E0A-AC42-37C2C4DFA938}" type="datetimeFigureOut">
              <a:rPr lang="en-US" smtClean="0"/>
              <a:t>2/25/2017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10483415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1D5703-6475-4E0A-AC42-37C2C4DFA938}" type="datetimeFigureOut">
              <a:rPr lang="en-US" smtClean="0"/>
              <a:t>2/25/2017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35172890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1D5703-6475-4E0A-AC42-37C2C4DFA938}" type="datetimeFigureOut">
              <a:rPr lang="en-US" smtClean="0"/>
              <a:t>2/25/2017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1733375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1D5703-6475-4E0A-AC42-37C2C4DFA938}" type="datetimeFigureOut">
              <a:rPr lang="en-US" smtClean="0"/>
              <a:t>2/25/2017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313620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3720024"/>
            <a:ext cx="6858000" cy="1367908"/>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640899" y="3078062"/>
            <a:ext cx="6858000" cy="628354"/>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A1D5703-6475-4E0A-AC42-37C2C4DFA938}" type="datetimeFigureOut">
              <a:rPr lang="en-US" smtClean="0"/>
              <a:t>2/25/2017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3061344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0000" y="1521354"/>
            <a:ext cx="3768912" cy="36261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39880" y="1521354"/>
            <a:ext cx="3775470" cy="36261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A1D5703-6475-4E0A-AC42-37C2C4DFA938}" type="datetimeFigureOut">
              <a:rPr lang="en-US" smtClean="0"/>
              <a:t>2/25/2017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194070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40000" y="1400969"/>
            <a:ext cx="3768912" cy="686593"/>
          </a:xfrm>
        </p:spPr>
        <p:txBody>
          <a:bodyPr anchor="b"/>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40000" y="2087563"/>
            <a:ext cx="3768912" cy="3070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39880" y="1400969"/>
            <a:ext cx="3776661" cy="686593"/>
          </a:xfrm>
        </p:spPr>
        <p:txBody>
          <a:bodyPr vert="horz" lIns="91440" tIns="45720" rIns="91440" bIns="45720" rtlCol="0" anchor="b">
            <a:norm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4739880" y="2087563"/>
            <a:ext cx="3776661" cy="3070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A1D5703-6475-4E0A-AC42-37C2C4DFA938}" type="datetimeFigureOut">
              <a:rPr lang="en-US" smtClean="0"/>
              <a:t>2/25/2017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1055911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A1D5703-6475-4E0A-AC42-37C2C4DFA938}" type="datetimeFigureOut">
              <a:rPr lang="en-US" smtClean="0"/>
              <a:t>2/25/2017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2580677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1D5703-6475-4E0A-AC42-37C2C4DFA938}" type="datetimeFigureOut">
              <a:rPr lang="en-US" smtClean="0"/>
              <a:t>2/25/2017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3332865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0000" y="1714500"/>
            <a:ext cx="2739019" cy="3176323"/>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1D5703-6475-4E0A-AC42-37C2C4DFA938}" type="datetimeFigureOut">
              <a:rPr lang="en-US" smtClean="0"/>
              <a:t>2/25/2017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2816946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40000" y="1714500"/>
            <a:ext cx="2739019" cy="3176323"/>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1D5703-6475-4E0A-AC42-37C2C4DFA938}" type="datetimeFigureOut">
              <a:rPr lang="en-US" smtClean="0"/>
              <a:t>2/25/2017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1661369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0000" y="1521354"/>
            <a:ext cx="7675350" cy="36261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0A1D5703-6475-4E0A-AC42-37C2C4DFA938}" type="datetimeFigureOut">
              <a:rPr lang="en-US" smtClean="0"/>
              <a:t>2/25/2017</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949D9CAC-1A2F-4061-B2B1-5AB4BFBF18E9}" type="slidenum">
              <a:rPr lang="en-US" smtClean="0"/>
              <a:t>‹#›</a:t>
            </a:fld>
            <a:endParaRPr lang="en-US"/>
          </a:p>
        </p:txBody>
      </p:sp>
    </p:spTree>
    <p:extLst>
      <p:ext uri="{BB962C8B-B14F-4D97-AF65-F5344CB8AC3E}">
        <p14:creationId xmlns:p14="http://schemas.microsoft.com/office/powerpoint/2010/main" val="399865928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685800" rtl="0" eaLnBrk="1" latinLnBrk="0" hangingPunct="1">
        <a:lnSpc>
          <a:spcPct val="90000"/>
        </a:lnSpc>
        <a:spcBef>
          <a:spcPct val="0"/>
        </a:spcBef>
        <a:buNone/>
        <a:defRPr sz="405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biblia.com/bible/nkjv/Ac%2018.1-18"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biblia.com/bible/nkjv/Ac%2018.12-18" TargetMode="External"/><Relationship Id="rId5" Type="http://schemas.openxmlformats.org/officeDocument/2006/relationships/hyperlink" Target="http://biblia.com/bible/nkjv/Ac%2018.7-11" TargetMode="External"/><Relationship Id="rId4" Type="http://schemas.openxmlformats.org/officeDocument/2006/relationships/hyperlink" Target="http://biblia.com/bible/nkjv/Ac%2018.1-6"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biblia.com/bible/nkjv/Ac%2018.1-18"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9022" y="529480"/>
            <a:ext cx="6858000" cy="1367908"/>
          </a:xfrm>
        </p:spPr>
        <p:txBody>
          <a:bodyPr>
            <a:normAutofit/>
          </a:bodyPr>
          <a:lstStyle/>
          <a:p>
            <a:pPr algn="ctr"/>
            <a:r>
              <a:rPr lang="en-US" sz="6500" b="1" dirty="0"/>
              <a:t>I Corinthians</a:t>
            </a:r>
          </a:p>
        </p:txBody>
      </p:sp>
      <p:sp>
        <p:nvSpPr>
          <p:cNvPr id="3" name="Subtitle 2"/>
          <p:cNvSpPr>
            <a:spLocks noGrp="1"/>
          </p:cNvSpPr>
          <p:nvPr>
            <p:ph type="subTitle" idx="1"/>
          </p:nvPr>
        </p:nvSpPr>
        <p:spPr>
          <a:xfrm>
            <a:off x="3400424" y="3591073"/>
            <a:ext cx="6858000" cy="628354"/>
          </a:xfrm>
        </p:spPr>
        <p:txBody>
          <a:bodyPr>
            <a:noAutofit/>
          </a:bodyPr>
          <a:lstStyle/>
          <a:p>
            <a:pPr algn="ctr"/>
            <a:r>
              <a:rPr lang="en-US" sz="3600" dirty="0"/>
              <a:t>Auditorium</a:t>
            </a:r>
          </a:p>
          <a:p>
            <a:pPr algn="ctr"/>
            <a:r>
              <a:rPr lang="en-US" sz="3600" dirty="0"/>
              <a:t>Segment 4 – 2017</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2493251"/>
            <a:ext cx="4530725" cy="3136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69869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a:t>
            </a:r>
            <a:r>
              <a:rPr lang="en-US" dirty="0" smtClean="0">
                <a:solidFill>
                  <a:srgbClr val="FFFF00"/>
                </a:solidFill>
              </a:rPr>
              <a:t>Reasons </a:t>
            </a:r>
            <a:r>
              <a:rPr lang="en-US" dirty="0">
                <a:solidFill>
                  <a:srgbClr val="FFFF00"/>
                </a:solidFill>
              </a:rPr>
              <a:t>for writing </a:t>
            </a:r>
            <a:r>
              <a:rPr lang="en-US" dirty="0"/>
              <a:t>/ content overview</a:t>
            </a:r>
            <a:br>
              <a:rPr lang="en-US" dirty="0"/>
            </a:br>
            <a:r>
              <a:rPr lang="en-US" dirty="0"/>
              <a:t/>
            </a:r>
            <a:br>
              <a:rPr lang="en-US" dirty="0"/>
            </a:br>
            <a:endParaRPr lang="en-US" dirty="0"/>
          </a:p>
        </p:txBody>
      </p:sp>
      <p:sp>
        <p:nvSpPr>
          <p:cNvPr id="3" name="Content Placeholder 2"/>
          <p:cNvSpPr>
            <a:spLocks noGrp="1"/>
          </p:cNvSpPr>
          <p:nvPr>
            <p:ph idx="1"/>
          </p:nvPr>
        </p:nvSpPr>
        <p:spPr>
          <a:xfrm>
            <a:off x="192300" y="1104900"/>
            <a:ext cx="7675350" cy="4314825"/>
          </a:xfrm>
        </p:spPr>
        <p:txBody>
          <a:bodyPr>
            <a:normAutofit/>
          </a:bodyPr>
          <a:lstStyle/>
          <a:p>
            <a:pPr marL="342900" lvl="1" indent="0">
              <a:buNone/>
            </a:pPr>
            <a:r>
              <a:rPr lang="en-US" sz="2800" dirty="0" smtClean="0"/>
              <a:t>The </a:t>
            </a:r>
            <a:r>
              <a:rPr lang="en-US" sz="2800" i="1" u="sng" dirty="0"/>
              <a:t>bad news </a:t>
            </a:r>
            <a:r>
              <a:rPr lang="en-US" sz="2800" dirty="0"/>
              <a:t>concerning the problems at </a:t>
            </a:r>
            <a:r>
              <a:rPr lang="en-US" sz="2800" dirty="0" smtClean="0"/>
              <a:t>Corinth had </a:t>
            </a:r>
            <a:r>
              <a:rPr lang="en-US" sz="2800" dirty="0"/>
              <a:t>reached Paul in </a:t>
            </a:r>
            <a:r>
              <a:rPr lang="en-US" sz="2800" dirty="0" smtClean="0"/>
              <a:t>Ephesus…  </a:t>
            </a:r>
          </a:p>
          <a:p>
            <a:pPr marL="342900" lvl="1" indent="0">
              <a:buNone/>
            </a:pPr>
            <a:endParaRPr lang="en-US" sz="1900" dirty="0" smtClean="0"/>
          </a:p>
          <a:p>
            <a:pPr marL="342900" lvl="1" indent="0">
              <a:buNone/>
            </a:pPr>
            <a:r>
              <a:rPr lang="en-US" sz="2400" dirty="0" smtClean="0"/>
              <a:t>Two </a:t>
            </a:r>
            <a:r>
              <a:rPr lang="en-US" sz="2400" dirty="0"/>
              <a:t>sources:  </a:t>
            </a:r>
            <a:endParaRPr lang="en-US" sz="2400" dirty="0" smtClean="0"/>
          </a:p>
          <a:p>
            <a:pPr marL="685800" lvl="2" indent="0">
              <a:buNone/>
            </a:pPr>
            <a:r>
              <a:rPr lang="en-US" sz="2400" dirty="0" smtClean="0"/>
              <a:t>1</a:t>
            </a:r>
            <a:r>
              <a:rPr lang="en-US" sz="2400" dirty="0"/>
              <a:t>)  the household of Chloe (1:11</a:t>
            </a:r>
            <a:r>
              <a:rPr lang="en-US" sz="2400" dirty="0" smtClean="0"/>
              <a:t>) </a:t>
            </a:r>
          </a:p>
          <a:p>
            <a:pPr marL="685800" lvl="2" indent="0">
              <a:buNone/>
            </a:pPr>
            <a:r>
              <a:rPr lang="en-US" sz="2400" dirty="0" smtClean="0"/>
              <a:t>2</a:t>
            </a:r>
            <a:r>
              <a:rPr lang="en-US" sz="2400" dirty="0"/>
              <a:t>)  a </a:t>
            </a:r>
            <a:r>
              <a:rPr lang="en-US" sz="2400" dirty="0" smtClean="0"/>
              <a:t>letter sent </a:t>
            </a:r>
            <a:r>
              <a:rPr lang="en-US" sz="2400" dirty="0"/>
              <a:t>to him (7:1), </a:t>
            </a:r>
            <a:r>
              <a:rPr lang="en-US" sz="2400" dirty="0" smtClean="0"/>
              <a:t>(</a:t>
            </a:r>
            <a:r>
              <a:rPr lang="en-US" sz="2000" dirty="0" smtClean="0"/>
              <a:t>possibly </a:t>
            </a:r>
            <a:r>
              <a:rPr lang="en-US" sz="2000" dirty="0"/>
              <a:t>by the hands of </a:t>
            </a:r>
            <a:r>
              <a:rPr lang="en-US" sz="2000" dirty="0" err="1"/>
              <a:t>Stephanas</a:t>
            </a:r>
            <a:r>
              <a:rPr lang="en-US" sz="2000" dirty="0"/>
              <a:t>, </a:t>
            </a:r>
            <a:r>
              <a:rPr lang="en-US" sz="2000" dirty="0" err="1"/>
              <a:t>Fortunatus</a:t>
            </a:r>
            <a:r>
              <a:rPr lang="en-US" sz="2000" dirty="0"/>
              <a:t>, </a:t>
            </a:r>
            <a:r>
              <a:rPr lang="en-US" sz="2000" dirty="0" smtClean="0"/>
              <a:t>and </a:t>
            </a:r>
            <a:r>
              <a:rPr lang="en-US" sz="2000" dirty="0" err="1" smtClean="0"/>
              <a:t>Achaicus</a:t>
            </a:r>
            <a:r>
              <a:rPr lang="en-US" sz="2000" dirty="0" smtClean="0"/>
              <a:t> 16:17)</a:t>
            </a:r>
            <a:endParaRPr lang="en-US" sz="2000" dirty="0"/>
          </a:p>
          <a:p>
            <a:pPr marL="457200" indent="-457200">
              <a:buFont typeface="+mj-lt"/>
              <a:buAutoNum type="arabicPeriod" startAt="4"/>
            </a:pPr>
            <a:endParaRPr lang="en-US" b="1" dirty="0"/>
          </a:p>
          <a:p>
            <a:pPr marL="457200" indent="-457200">
              <a:buFont typeface="+mj-lt"/>
              <a:buAutoNum type="arabicPeriod" startAt="4"/>
            </a:pPr>
            <a:endParaRPr lang="en-US" dirty="0" smtClean="0"/>
          </a:p>
        </p:txBody>
      </p:sp>
    </p:spTree>
    <p:extLst>
      <p:ext uri="{BB962C8B-B14F-4D97-AF65-F5344CB8AC3E}">
        <p14:creationId xmlns:p14="http://schemas.microsoft.com/office/powerpoint/2010/main" val="413704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a:t>
            </a:r>
            <a:r>
              <a:rPr lang="en-US" dirty="0" smtClean="0">
                <a:solidFill>
                  <a:schemeClr val="tx1"/>
                </a:solidFill>
              </a:rPr>
              <a:t>Reasons </a:t>
            </a:r>
            <a:r>
              <a:rPr lang="en-US" dirty="0">
                <a:solidFill>
                  <a:schemeClr val="tx1"/>
                </a:solidFill>
              </a:rPr>
              <a:t>for writing </a:t>
            </a:r>
            <a:r>
              <a:rPr lang="en-US" dirty="0"/>
              <a:t>/ </a:t>
            </a:r>
            <a:r>
              <a:rPr lang="en-US" dirty="0">
                <a:solidFill>
                  <a:srgbClr val="FFFF00"/>
                </a:solidFill>
              </a:rPr>
              <a:t>content overview</a:t>
            </a:r>
            <a:br>
              <a:rPr lang="en-US" dirty="0">
                <a:solidFill>
                  <a:srgbClr val="FFFF00"/>
                </a:solidFill>
              </a:rPr>
            </a:br>
            <a:r>
              <a:rPr lang="en-US" dirty="0">
                <a:solidFill>
                  <a:srgbClr val="FFFF00"/>
                </a:solidFill>
              </a:rPr>
              <a:t/>
            </a:r>
            <a:br>
              <a:rPr lang="en-US" dirty="0">
                <a:solidFill>
                  <a:srgbClr val="FFFF00"/>
                </a:solidFill>
              </a:rPr>
            </a:br>
            <a:endParaRPr lang="en-US" dirty="0">
              <a:solidFill>
                <a:srgbClr val="FFFF00"/>
              </a:solidFill>
            </a:endParaRPr>
          </a:p>
        </p:txBody>
      </p:sp>
      <p:sp>
        <p:nvSpPr>
          <p:cNvPr id="5" name="Rectangle 4"/>
          <p:cNvSpPr/>
          <p:nvPr/>
        </p:nvSpPr>
        <p:spPr>
          <a:xfrm>
            <a:off x="352425" y="893760"/>
            <a:ext cx="8305800" cy="4001737"/>
          </a:xfrm>
          <a:prstGeom prst="rect">
            <a:avLst/>
          </a:prstGeom>
        </p:spPr>
        <p:txBody>
          <a:bodyPr wrap="square">
            <a:spAutoFit/>
          </a:bodyPr>
          <a:lstStyle/>
          <a:p>
            <a:endParaRPr lang="en-US" sz="2400" dirty="0"/>
          </a:p>
          <a:p>
            <a:r>
              <a:rPr lang="en-US" sz="2400" dirty="0"/>
              <a:t>I. PROBLEMS REPORTED BY </a:t>
            </a:r>
            <a:r>
              <a:rPr lang="en-US" sz="2400" dirty="0">
                <a:solidFill>
                  <a:srgbClr val="FFFF00"/>
                </a:solidFill>
              </a:rPr>
              <a:t>THE HOUSE OF CHLOE </a:t>
            </a:r>
            <a:r>
              <a:rPr lang="en-US" sz="2400" dirty="0"/>
              <a:t>(1:10-6:20)</a:t>
            </a:r>
          </a:p>
          <a:p>
            <a:endParaRPr lang="en-US" sz="2400" dirty="0"/>
          </a:p>
          <a:p>
            <a:r>
              <a:rPr lang="en-US" sz="2400" dirty="0"/>
              <a:t>   A. FACTIONS IN THE CHURCH (1:1-4:21)</a:t>
            </a:r>
          </a:p>
          <a:p>
            <a:endParaRPr lang="en-US" sz="2400" dirty="0"/>
          </a:p>
          <a:p>
            <a:r>
              <a:rPr lang="en-US" sz="2400" dirty="0"/>
              <a:t>   B. SEXUAL IMMORALITY (5:1-13)</a:t>
            </a:r>
          </a:p>
          <a:p>
            <a:endParaRPr lang="en-US" sz="2400" dirty="0"/>
          </a:p>
          <a:p>
            <a:r>
              <a:rPr lang="en-US" sz="2400" dirty="0"/>
              <a:t>   C. LAWSUITS AMONG BRETHREN (6:1-11)</a:t>
            </a:r>
          </a:p>
          <a:p>
            <a:endParaRPr lang="en-US" sz="2400" dirty="0"/>
          </a:p>
          <a:p>
            <a:r>
              <a:rPr lang="en-US" sz="2400" dirty="0"/>
              <a:t>   D. MORAL DEFILEMENTS (6:12-20)</a:t>
            </a:r>
          </a:p>
          <a:p>
            <a:endParaRPr lang="en-US" dirty="0"/>
          </a:p>
        </p:txBody>
      </p:sp>
    </p:spTree>
    <p:extLst>
      <p:ext uri="{BB962C8B-B14F-4D97-AF65-F5344CB8AC3E}">
        <p14:creationId xmlns:p14="http://schemas.microsoft.com/office/powerpoint/2010/main" val="325976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a:t>
            </a:r>
            <a:r>
              <a:rPr lang="en-US" dirty="0" smtClean="0">
                <a:solidFill>
                  <a:schemeClr val="tx1"/>
                </a:solidFill>
              </a:rPr>
              <a:t>Reasons </a:t>
            </a:r>
            <a:r>
              <a:rPr lang="en-US" dirty="0">
                <a:solidFill>
                  <a:schemeClr val="tx1"/>
                </a:solidFill>
              </a:rPr>
              <a:t>for writing </a:t>
            </a:r>
            <a:r>
              <a:rPr lang="en-US" dirty="0"/>
              <a:t>/ </a:t>
            </a:r>
            <a:r>
              <a:rPr lang="en-US" dirty="0">
                <a:solidFill>
                  <a:srgbClr val="FFFF00"/>
                </a:solidFill>
              </a:rPr>
              <a:t>content overview</a:t>
            </a:r>
            <a:br>
              <a:rPr lang="en-US" dirty="0">
                <a:solidFill>
                  <a:srgbClr val="FFFF00"/>
                </a:solidFill>
              </a:rPr>
            </a:br>
            <a:r>
              <a:rPr lang="en-US" dirty="0">
                <a:solidFill>
                  <a:srgbClr val="FFFF00"/>
                </a:solidFill>
              </a:rPr>
              <a:t/>
            </a:r>
            <a:br>
              <a:rPr lang="en-US" dirty="0">
                <a:solidFill>
                  <a:srgbClr val="FFFF00"/>
                </a:solidFill>
              </a:rPr>
            </a:br>
            <a:endParaRPr lang="en-US" dirty="0">
              <a:solidFill>
                <a:srgbClr val="FFFF00"/>
              </a:solidFill>
            </a:endParaRPr>
          </a:p>
        </p:txBody>
      </p:sp>
      <p:sp>
        <p:nvSpPr>
          <p:cNvPr id="5" name="Rectangle 4"/>
          <p:cNvSpPr/>
          <p:nvPr/>
        </p:nvSpPr>
        <p:spPr>
          <a:xfrm>
            <a:off x="352425" y="731835"/>
            <a:ext cx="8305800" cy="5201424"/>
          </a:xfrm>
          <a:prstGeom prst="rect">
            <a:avLst/>
          </a:prstGeom>
        </p:spPr>
        <p:txBody>
          <a:bodyPr wrap="square">
            <a:spAutoFit/>
          </a:bodyPr>
          <a:lstStyle/>
          <a:p>
            <a:r>
              <a:rPr lang="en-US" sz="2400" dirty="0" smtClean="0"/>
              <a:t>II</a:t>
            </a:r>
            <a:r>
              <a:rPr lang="en-US" sz="2400" dirty="0"/>
              <a:t>. PROBLEMS MENTIONED </a:t>
            </a:r>
            <a:r>
              <a:rPr lang="en-US" sz="2400" dirty="0">
                <a:solidFill>
                  <a:srgbClr val="FFFF00"/>
                </a:solidFill>
              </a:rPr>
              <a:t>IN THE LETTER </a:t>
            </a:r>
            <a:r>
              <a:rPr lang="en-US" sz="2400" dirty="0"/>
              <a:t>FROM CORINTH (7:1-16:9)</a:t>
            </a:r>
          </a:p>
          <a:p>
            <a:r>
              <a:rPr lang="en-US" sz="2400" dirty="0" smtClean="0"/>
              <a:t>   </a:t>
            </a:r>
            <a:r>
              <a:rPr lang="en-US" sz="2000" dirty="0"/>
              <a:t>A. MARRIAGE &amp; CELIBACY (7:1-40)</a:t>
            </a:r>
          </a:p>
          <a:p>
            <a:endParaRPr lang="en-US" sz="2000" dirty="0"/>
          </a:p>
          <a:p>
            <a:r>
              <a:rPr lang="en-US" sz="2000" dirty="0"/>
              <a:t>   B. EATING MEATS SACRIFICED TO IDOLS (8:1-11:1)</a:t>
            </a:r>
          </a:p>
          <a:p>
            <a:endParaRPr lang="en-US" sz="2000" dirty="0"/>
          </a:p>
          <a:p>
            <a:r>
              <a:rPr lang="en-US" sz="2000" dirty="0"/>
              <a:t>   C. WOMEN PRAYING AND PROPHESYING </a:t>
            </a:r>
            <a:r>
              <a:rPr lang="en-US" sz="2000" dirty="0" smtClean="0"/>
              <a:t>(</a:t>
            </a:r>
            <a:r>
              <a:rPr lang="en-US" sz="2000" dirty="0"/>
              <a:t>11:2-16)</a:t>
            </a:r>
          </a:p>
          <a:p>
            <a:endParaRPr lang="en-US" sz="2000" dirty="0"/>
          </a:p>
          <a:p>
            <a:r>
              <a:rPr lang="en-US" sz="2000" dirty="0"/>
              <a:t>   D. THE LORD'S SUPPER (11:17-34)</a:t>
            </a:r>
          </a:p>
          <a:p>
            <a:endParaRPr lang="en-US" sz="2000" dirty="0"/>
          </a:p>
          <a:p>
            <a:r>
              <a:rPr lang="en-US" sz="2000" dirty="0"/>
              <a:t>   E. SPIRITUAL GIFTS (12:1-14:40)</a:t>
            </a:r>
          </a:p>
          <a:p>
            <a:endParaRPr lang="en-US" sz="2000" dirty="0"/>
          </a:p>
          <a:p>
            <a:r>
              <a:rPr lang="en-US" sz="2000" dirty="0"/>
              <a:t>   F. RESURRECTION FROM THE DEAD (15:1-58)</a:t>
            </a:r>
          </a:p>
          <a:p>
            <a:endParaRPr lang="en-US" sz="2000" dirty="0"/>
          </a:p>
          <a:p>
            <a:r>
              <a:rPr lang="en-US" sz="2000" dirty="0"/>
              <a:t>   G. COLLECTION FOR THE SAINTS (16:1-4)</a:t>
            </a:r>
          </a:p>
          <a:p>
            <a:endParaRPr lang="en-US" sz="2000" dirty="0"/>
          </a:p>
        </p:txBody>
      </p:sp>
    </p:spTree>
    <p:extLst>
      <p:ext uri="{BB962C8B-B14F-4D97-AF65-F5344CB8AC3E}">
        <p14:creationId xmlns:p14="http://schemas.microsoft.com/office/powerpoint/2010/main" val="1436494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60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140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par>
                                <p:cTn id="11" presetID="1" presetClass="entr" presetSubtype="0" fill="hold" nodeType="withEffect">
                                  <p:stCondLst>
                                    <p:cond delay="3100"/>
                                  </p:stCondLst>
                                  <p:childTnLst>
                                    <p:set>
                                      <p:cBhvr>
                                        <p:cTn id="12" dur="1" fill="hold">
                                          <p:stCondLst>
                                            <p:cond delay="0"/>
                                          </p:stCondLst>
                                        </p:cTn>
                                        <p:tgtEl>
                                          <p:spTgt spid="5">
                                            <p:txEl>
                                              <p:pRg st="7" end="7"/>
                                            </p:txEl>
                                          </p:spTgt>
                                        </p:tgtEl>
                                        <p:attrNameLst>
                                          <p:attrName>style.visibility</p:attrName>
                                        </p:attrNameLst>
                                      </p:cBhvr>
                                      <p:to>
                                        <p:strVal val="visible"/>
                                      </p:to>
                                    </p:set>
                                  </p:childTnLst>
                                </p:cTn>
                              </p:par>
                              <p:par>
                                <p:cTn id="13" presetID="1" presetClass="entr" presetSubtype="0" fill="hold" nodeType="withEffect">
                                  <p:stCondLst>
                                    <p:cond delay="5000"/>
                                  </p:stCondLst>
                                  <p:childTnLst>
                                    <p:set>
                                      <p:cBhvr>
                                        <p:cTn id="14" dur="1" fill="hold">
                                          <p:stCondLst>
                                            <p:cond delay="0"/>
                                          </p:stCondLst>
                                        </p:cTn>
                                        <p:tgtEl>
                                          <p:spTgt spid="5">
                                            <p:txEl>
                                              <p:pRg st="9" end="9"/>
                                            </p:txEl>
                                          </p:spTgt>
                                        </p:tgtEl>
                                        <p:attrNameLst>
                                          <p:attrName>style.visibility</p:attrName>
                                        </p:attrNameLst>
                                      </p:cBhvr>
                                      <p:to>
                                        <p:strVal val="visible"/>
                                      </p:to>
                                    </p:set>
                                  </p:childTnLst>
                                </p:cTn>
                              </p:par>
                              <p:par>
                                <p:cTn id="15" presetID="1" presetClass="entr" presetSubtype="0" fill="hold" nodeType="withEffect">
                                  <p:stCondLst>
                                    <p:cond delay="6800"/>
                                  </p:stCondLst>
                                  <p:childTnLst>
                                    <p:set>
                                      <p:cBhvr>
                                        <p:cTn id="16" dur="1" fill="hold">
                                          <p:stCondLst>
                                            <p:cond delay="0"/>
                                          </p:stCondLst>
                                        </p:cTn>
                                        <p:tgtEl>
                                          <p:spTgt spid="5">
                                            <p:txEl>
                                              <p:pRg st="11" end="11"/>
                                            </p:txEl>
                                          </p:spTgt>
                                        </p:tgtEl>
                                        <p:attrNameLst>
                                          <p:attrName>style.visibility</p:attrName>
                                        </p:attrNameLst>
                                      </p:cBhvr>
                                      <p:to>
                                        <p:strVal val="visible"/>
                                      </p:to>
                                    </p:set>
                                  </p:childTnLst>
                                </p:cTn>
                              </p:par>
                              <p:par>
                                <p:cTn id="17" presetID="1" presetClass="entr" presetSubtype="0" fill="hold" nodeType="withEffect">
                                  <p:stCondLst>
                                    <p:cond delay="8200"/>
                                  </p:stCondLst>
                                  <p:childTnLst>
                                    <p:set>
                                      <p:cBhvr>
                                        <p:cTn id="18"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9076" y="486659"/>
            <a:ext cx="6858000" cy="1367908"/>
          </a:xfrm>
        </p:spPr>
        <p:txBody>
          <a:bodyPr>
            <a:normAutofit/>
          </a:bodyPr>
          <a:lstStyle/>
          <a:p>
            <a:pPr algn="ctr"/>
            <a:r>
              <a:rPr lang="en-US" sz="6600" b="1" dirty="0" smtClean="0"/>
              <a:t>Why Study this Letter?</a:t>
            </a:r>
            <a:endParaRPr lang="en-US" sz="6600" b="1" dirty="0"/>
          </a:p>
        </p:txBody>
      </p:sp>
      <p:sp>
        <p:nvSpPr>
          <p:cNvPr id="3" name="Title 1"/>
          <p:cNvSpPr txBox="1">
            <a:spLocks/>
          </p:cNvSpPr>
          <p:nvPr/>
        </p:nvSpPr>
        <p:spPr>
          <a:xfrm>
            <a:off x="1103351" y="2648834"/>
            <a:ext cx="6858000" cy="1367908"/>
          </a:xfrm>
          <a:prstGeom prst="rect">
            <a:avLst/>
          </a:prstGeom>
        </p:spPr>
        <p:txBody>
          <a:bodyPr vert="horz" wrap="none" lIns="91440" tIns="45720" rIns="91440" bIns="45720" rtlCol="0" anchor="t">
            <a:normAutofit/>
          </a:bodyPr>
          <a:lstStyle>
            <a:lvl1pPr algn="r" defTabSz="685800" rtl="0" eaLnBrk="1" latinLnBrk="0" hangingPunct="1">
              <a:lnSpc>
                <a:spcPct val="90000"/>
              </a:lnSpc>
              <a:spcBef>
                <a:spcPct val="0"/>
              </a:spcBef>
              <a:buNone/>
              <a:defRPr sz="7200" b="0" kern="1200" spc="-225">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n-US" sz="5400" b="1" dirty="0" smtClean="0"/>
              <a:t>Why should we listen to Paul?</a:t>
            </a:r>
            <a:endParaRPr lang="en-US" sz="5400" b="1" dirty="0"/>
          </a:p>
        </p:txBody>
      </p:sp>
    </p:spTree>
    <p:extLst>
      <p:ext uri="{BB962C8B-B14F-4D97-AF65-F5344CB8AC3E}">
        <p14:creationId xmlns:p14="http://schemas.microsoft.com/office/powerpoint/2010/main" val="3077072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79513" y="119048"/>
            <a:ext cx="8969070" cy="635000"/>
          </a:xfrm>
        </p:spPr>
        <p:txBody>
          <a:bodyPr>
            <a:normAutofit fontScale="90000"/>
          </a:bodyPr>
          <a:lstStyle/>
          <a:p>
            <a:pPr eaLnBrk="1" hangingPunct="1">
              <a:lnSpc>
                <a:spcPct val="90000"/>
              </a:lnSpc>
            </a:pPr>
            <a:r>
              <a:rPr lang="en-US" sz="1800" dirty="0" smtClean="0"/>
              <a:t/>
            </a:r>
            <a:br>
              <a:rPr lang="en-US" sz="1800" dirty="0" smtClean="0"/>
            </a:br>
            <a:r>
              <a:rPr lang="en-US" sz="2800" dirty="0" smtClean="0">
                <a:solidFill>
                  <a:srgbClr val="00B0F0"/>
                </a:solidFill>
              </a:rPr>
              <a:t>How Did the Apostles Intend for churches to use teachings/ letters?</a:t>
            </a:r>
          </a:p>
        </p:txBody>
      </p:sp>
      <p:sp>
        <p:nvSpPr>
          <p:cNvPr id="22531" name="Rectangle 3"/>
          <p:cNvSpPr>
            <a:spLocks noGrp="1" noChangeArrowheads="1"/>
          </p:cNvSpPr>
          <p:nvPr>
            <p:ph type="body" idx="1"/>
          </p:nvPr>
        </p:nvSpPr>
        <p:spPr>
          <a:xfrm>
            <a:off x="76200" y="1016000"/>
            <a:ext cx="8991600" cy="4508500"/>
          </a:xfrm>
        </p:spPr>
        <p:txBody>
          <a:bodyPr>
            <a:normAutofit/>
          </a:bodyPr>
          <a:lstStyle/>
          <a:p>
            <a:pPr marL="0" indent="0" eaLnBrk="1" hangingPunct="1">
              <a:lnSpc>
                <a:spcPct val="90000"/>
              </a:lnSpc>
              <a:buFontTx/>
              <a:buNone/>
            </a:pPr>
            <a:r>
              <a:rPr lang="en-US" sz="1800" dirty="0" smtClean="0">
                <a:solidFill>
                  <a:srgbClr val="FFFF00"/>
                </a:solidFill>
              </a:rPr>
              <a:t>Phil 4:9 </a:t>
            </a:r>
            <a:r>
              <a:rPr lang="en-US" sz="1800" dirty="0" smtClean="0"/>
              <a:t>– </a:t>
            </a:r>
            <a:r>
              <a:rPr lang="en-US" sz="1800" u="sng" dirty="0" smtClean="0"/>
              <a:t>The things which you </a:t>
            </a:r>
            <a:r>
              <a:rPr lang="en-US" sz="1800" u="sng" dirty="0" smtClean="0">
                <a:solidFill>
                  <a:srgbClr val="FFFF00"/>
                </a:solidFill>
              </a:rPr>
              <a:t>learned and received and heard and saw in me</a:t>
            </a:r>
            <a:r>
              <a:rPr lang="en-US" sz="1800" u="sng" dirty="0" smtClean="0"/>
              <a:t>, these do</a:t>
            </a:r>
            <a:r>
              <a:rPr lang="en-US" sz="1800" dirty="0" smtClean="0"/>
              <a:t>, and the God of peace will be with you.</a:t>
            </a:r>
          </a:p>
          <a:p>
            <a:pPr marL="0" indent="0" eaLnBrk="1" hangingPunct="1">
              <a:lnSpc>
                <a:spcPct val="90000"/>
              </a:lnSpc>
              <a:buFontTx/>
              <a:buNone/>
            </a:pPr>
            <a:endParaRPr lang="en-US" sz="900" dirty="0" smtClean="0"/>
          </a:p>
          <a:p>
            <a:pPr marL="0" indent="0" eaLnBrk="1" hangingPunct="1">
              <a:lnSpc>
                <a:spcPct val="90000"/>
              </a:lnSpc>
              <a:buFontTx/>
              <a:buNone/>
            </a:pPr>
            <a:r>
              <a:rPr lang="en-US" sz="1800" dirty="0" smtClean="0">
                <a:solidFill>
                  <a:srgbClr val="FFFF00"/>
                </a:solidFill>
              </a:rPr>
              <a:t>I </a:t>
            </a:r>
            <a:r>
              <a:rPr lang="en-US" sz="1800" dirty="0" err="1" smtClean="0">
                <a:solidFill>
                  <a:srgbClr val="FFFF00"/>
                </a:solidFill>
              </a:rPr>
              <a:t>Thes</a:t>
            </a:r>
            <a:r>
              <a:rPr lang="en-US" sz="1800" dirty="0" smtClean="0">
                <a:solidFill>
                  <a:srgbClr val="FFFF00"/>
                </a:solidFill>
              </a:rPr>
              <a:t> 2:13,14 </a:t>
            </a:r>
            <a:r>
              <a:rPr lang="en-US" sz="1800" dirty="0" smtClean="0"/>
              <a:t>-- For this reason we also thank God without ceasing, because when </a:t>
            </a:r>
            <a:r>
              <a:rPr lang="en-US" sz="1800" u="sng" dirty="0" smtClean="0"/>
              <a:t>you </a:t>
            </a:r>
            <a:r>
              <a:rPr lang="en-US" sz="1800" u="sng" dirty="0" smtClean="0">
                <a:solidFill>
                  <a:srgbClr val="FFFF00"/>
                </a:solidFill>
              </a:rPr>
              <a:t>received the word of God which you heard from us, you welcomed it not as the word of men, but as it is in truth, the word of God</a:t>
            </a:r>
            <a:r>
              <a:rPr lang="en-US" sz="1800" dirty="0" smtClean="0"/>
              <a:t>, which also effectively works in you who believe. </a:t>
            </a:r>
            <a:r>
              <a:rPr lang="en-US" sz="1800" baseline="30000" dirty="0" smtClean="0"/>
              <a:t>14</a:t>
            </a:r>
            <a:r>
              <a:rPr lang="en-US" sz="1800" dirty="0" smtClean="0"/>
              <a:t>For you, brethren, became imitators of the churches of God which are in Judea in Christ Jesus. For you also suffered the same things from your own countrymen, just as they did from the Judeans,</a:t>
            </a:r>
          </a:p>
          <a:p>
            <a:pPr marL="0" indent="0" eaLnBrk="1" hangingPunct="1">
              <a:lnSpc>
                <a:spcPct val="90000"/>
              </a:lnSpc>
              <a:buFontTx/>
              <a:buNone/>
            </a:pPr>
            <a:endParaRPr lang="en-US" sz="900" u="sng" dirty="0" smtClean="0"/>
          </a:p>
          <a:p>
            <a:pPr marL="0" indent="0" eaLnBrk="1" hangingPunct="1">
              <a:lnSpc>
                <a:spcPct val="90000"/>
              </a:lnSpc>
              <a:buFontTx/>
              <a:buNone/>
            </a:pPr>
            <a:r>
              <a:rPr lang="en-US" sz="1800" dirty="0" smtClean="0">
                <a:solidFill>
                  <a:srgbClr val="FFFF00"/>
                </a:solidFill>
              </a:rPr>
              <a:t>II </a:t>
            </a:r>
            <a:r>
              <a:rPr lang="en-US" sz="1800" dirty="0" err="1" smtClean="0">
                <a:solidFill>
                  <a:srgbClr val="FFFF00"/>
                </a:solidFill>
              </a:rPr>
              <a:t>Thes</a:t>
            </a:r>
            <a:r>
              <a:rPr lang="en-US" sz="1800" dirty="0" smtClean="0">
                <a:solidFill>
                  <a:srgbClr val="FFFF00"/>
                </a:solidFill>
              </a:rPr>
              <a:t> 2:15 </a:t>
            </a:r>
            <a:r>
              <a:rPr lang="en-US" sz="1800" dirty="0" smtClean="0"/>
              <a:t>– Therefore, brethren, </a:t>
            </a:r>
            <a:r>
              <a:rPr lang="en-US" sz="1800" u="sng" dirty="0" smtClean="0"/>
              <a:t>stand fast and </a:t>
            </a:r>
            <a:r>
              <a:rPr lang="en-US" sz="1800" u="sng" dirty="0" smtClean="0">
                <a:solidFill>
                  <a:srgbClr val="FFFF00"/>
                </a:solidFill>
              </a:rPr>
              <a:t>hold the traditions which you were taught, whether by word or our epistle</a:t>
            </a:r>
            <a:r>
              <a:rPr lang="en-US" sz="1800" dirty="0" smtClean="0">
                <a:solidFill>
                  <a:srgbClr val="FFFF00"/>
                </a:solidFill>
              </a:rPr>
              <a:t>. </a:t>
            </a:r>
          </a:p>
          <a:p>
            <a:pPr marL="0" indent="0" eaLnBrk="1" hangingPunct="1">
              <a:lnSpc>
                <a:spcPct val="90000"/>
              </a:lnSpc>
              <a:buFontTx/>
              <a:buNone/>
            </a:pPr>
            <a:endParaRPr lang="en-US" sz="900" dirty="0" smtClean="0"/>
          </a:p>
          <a:p>
            <a:pPr marL="0" indent="0" eaLnBrk="1" hangingPunct="1">
              <a:lnSpc>
                <a:spcPct val="90000"/>
              </a:lnSpc>
              <a:buFontTx/>
              <a:buNone/>
            </a:pPr>
            <a:r>
              <a:rPr lang="en-US" sz="1800" dirty="0" smtClean="0">
                <a:solidFill>
                  <a:srgbClr val="FFFF00"/>
                </a:solidFill>
              </a:rPr>
              <a:t>I Tim 3:14,15 </a:t>
            </a:r>
            <a:r>
              <a:rPr lang="en-US" sz="1800" dirty="0" smtClean="0"/>
              <a:t>– These things I write to you, though I hope to come to you shortly; </a:t>
            </a:r>
            <a:r>
              <a:rPr lang="en-US" sz="1800" baseline="30000" dirty="0" smtClean="0"/>
              <a:t>15</a:t>
            </a:r>
            <a:r>
              <a:rPr lang="en-US" sz="1800" dirty="0" smtClean="0"/>
              <a:t>but if I am delayed</a:t>
            </a:r>
            <a:r>
              <a:rPr lang="en-US" sz="1800" dirty="0" smtClean="0">
                <a:solidFill>
                  <a:schemeClr val="tx1"/>
                </a:solidFill>
              </a:rPr>
              <a:t>, </a:t>
            </a:r>
            <a:r>
              <a:rPr lang="en-US" sz="1800" u="sng" dirty="0" smtClean="0">
                <a:solidFill>
                  <a:srgbClr val="FFFF00"/>
                </a:solidFill>
              </a:rPr>
              <a:t>I write so that you may know how you ought to conduct yourself in the house of God,</a:t>
            </a:r>
            <a:r>
              <a:rPr lang="en-US" sz="1800" u="sng" dirty="0" smtClean="0"/>
              <a:t> which is the church of the living God</a:t>
            </a:r>
            <a:r>
              <a:rPr lang="en-US" sz="1800" dirty="0" smtClean="0"/>
              <a:t>, the pillar and ground of the truth.</a:t>
            </a:r>
          </a:p>
        </p:txBody>
      </p:sp>
    </p:spTree>
    <p:extLst>
      <p:ext uri="{BB962C8B-B14F-4D97-AF65-F5344CB8AC3E}">
        <p14:creationId xmlns:p14="http://schemas.microsoft.com/office/powerpoint/2010/main" val="3705921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066800" y="63500"/>
            <a:ext cx="7010400" cy="571500"/>
          </a:xfrm>
        </p:spPr>
        <p:txBody>
          <a:bodyPr>
            <a:normAutofit fontScale="90000"/>
          </a:bodyPr>
          <a:lstStyle/>
          <a:p>
            <a:pPr eaLnBrk="1" hangingPunct="1"/>
            <a:r>
              <a:rPr lang="en-US" dirty="0" smtClean="0"/>
              <a:t/>
            </a:r>
            <a:br>
              <a:rPr lang="en-US" dirty="0" smtClean="0"/>
            </a:br>
            <a:r>
              <a:rPr lang="en-US" dirty="0" smtClean="0">
                <a:solidFill>
                  <a:srgbClr val="0ECCF2"/>
                </a:solidFill>
              </a:rPr>
              <a:t>Was/is Compliance Necessary?</a:t>
            </a:r>
          </a:p>
        </p:txBody>
      </p:sp>
      <p:sp>
        <p:nvSpPr>
          <p:cNvPr id="24579" name="Rectangle 3"/>
          <p:cNvSpPr>
            <a:spLocks noGrp="1" noChangeArrowheads="1"/>
          </p:cNvSpPr>
          <p:nvPr>
            <p:ph type="body" idx="1"/>
          </p:nvPr>
        </p:nvSpPr>
        <p:spPr>
          <a:xfrm>
            <a:off x="152400" y="825500"/>
            <a:ext cx="8839200" cy="4826000"/>
          </a:xfrm>
        </p:spPr>
        <p:txBody>
          <a:bodyPr/>
          <a:lstStyle/>
          <a:p>
            <a:pPr marL="0" indent="0" eaLnBrk="1" hangingPunct="1">
              <a:lnSpc>
                <a:spcPct val="90000"/>
              </a:lnSpc>
              <a:buFontTx/>
              <a:buNone/>
            </a:pPr>
            <a:r>
              <a:rPr lang="en-US" dirty="0" smtClean="0">
                <a:solidFill>
                  <a:srgbClr val="FFFF00"/>
                </a:solidFill>
              </a:rPr>
              <a:t>I </a:t>
            </a:r>
            <a:r>
              <a:rPr lang="en-US" dirty="0" err="1" smtClean="0">
                <a:solidFill>
                  <a:srgbClr val="FFFF00"/>
                </a:solidFill>
              </a:rPr>
              <a:t>Cor</a:t>
            </a:r>
            <a:r>
              <a:rPr lang="en-US" dirty="0" smtClean="0">
                <a:solidFill>
                  <a:srgbClr val="FFFF00"/>
                </a:solidFill>
              </a:rPr>
              <a:t> 4:16,17a </a:t>
            </a:r>
            <a:r>
              <a:rPr lang="en-US" dirty="0" smtClean="0"/>
              <a:t>– </a:t>
            </a:r>
            <a:r>
              <a:rPr lang="en-US" baseline="30000" dirty="0" smtClean="0"/>
              <a:t>16</a:t>
            </a:r>
            <a:r>
              <a:rPr lang="en-US" dirty="0" smtClean="0"/>
              <a:t>Therefore I urge you, imitate me.</a:t>
            </a:r>
            <a:r>
              <a:rPr lang="en-US" baseline="30000" dirty="0" smtClean="0"/>
              <a:t> 17</a:t>
            </a:r>
            <a:r>
              <a:rPr lang="en-US" dirty="0" smtClean="0"/>
              <a:t>For this reason I have sent Timothy to you, who is my beloved and faithful son in the Lord, who will </a:t>
            </a:r>
            <a:r>
              <a:rPr lang="en-US" u="sng" dirty="0" smtClean="0">
                <a:solidFill>
                  <a:srgbClr val="FFFF00"/>
                </a:solidFill>
              </a:rPr>
              <a:t>remind you of my ways in Christ, as I teach everywhere in every church</a:t>
            </a:r>
            <a:r>
              <a:rPr lang="en-US" dirty="0" smtClean="0">
                <a:solidFill>
                  <a:srgbClr val="FFFF00"/>
                </a:solidFill>
              </a:rPr>
              <a:t>. </a:t>
            </a:r>
          </a:p>
          <a:p>
            <a:pPr marL="0" indent="0" eaLnBrk="1" hangingPunct="1">
              <a:lnSpc>
                <a:spcPct val="90000"/>
              </a:lnSpc>
              <a:buFontTx/>
              <a:buNone/>
            </a:pPr>
            <a:endParaRPr lang="en-US" sz="1200" dirty="0" smtClean="0">
              <a:solidFill>
                <a:srgbClr val="FFFF00"/>
              </a:solidFill>
            </a:endParaRPr>
          </a:p>
          <a:p>
            <a:pPr marL="0" indent="0" eaLnBrk="1" hangingPunct="1">
              <a:lnSpc>
                <a:spcPct val="90000"/>
              </a:lnSpc>
              <a:buFontTx/>
              <a:buNone/>
            </a:pPr>
            <a:r>
              <a:rPr lang="en-US" dirty="0" smtClean="0">
                <a:solidFill>
                  <a:srgbClr val="FFFF00"/>
                </a:solidFill>
              </a:rPr>
              <a:t>Tit 1:5 </a:t>
            </a:r>
            <a:r>
              <a:rPr lang="en-US" dirty="0" smtClean="0"/>
              <a:t>– For this reason I left you in Crete, that </a:t>
            </a:r>
            <a:r>
              <a:rPr lang="en-US" u="sng" dirty="0" smtClean="0">
                <a:solidFill>
                  <a:srgbClr val="FFFF00"/>
                </a:solidFill>
              </a:rPr>
              <a:t>you should set in order the things that are lacking</a:t>
            </a:r>
            <a:r>
              <a:rPr lang="en-US" dirty="0" smtClean="0"/>
              <a:t>, and appoint elders in every city </a:t>
            </a:r>
            <a:r>
              <a:rPr lang="en-US" u="sng" dirty="0" smtClean="0">
                <a:solidFill>
                  <a:srgbClr val="FFFF00"/>
                </a:solidFill>
              </a:rPr>
              <a:t>as I commanded you</a:t>
            </a:r>
            <a:r>
              <a:rPr lang="en-US" dirty="0" smtClean="0"/>
              <a:t>…</a:t>
            </a:r>
          </a:p>
          <a:p>
            <a:pPr marL="0" indent="0" eaLnBrk="1" hangingPunct="1">
              <a:lnSpc>
                <a:spcPct val="90000"/>
              </a:lnSpc>
              <a:buFontTx/>
              <a:buNone/>
            </a:pPr>
            <a:endParaRPr lang="en-US" sz="1200" dirty="0" smtClean="0"/>
          </a:p>
          <a:p>
            <a:pPr marL="0" indent="0" eaLnBrk="1" hangingPunct="1">
              <a:lnSpc>
                <a:spcPct val="90000"/>
              </a:lnSpc>
              <a:buFontTx/>
              <a:buNone/>
            </a:pPr>
            <a:r>
              <a:rPr lang="en-US" dirty="0" smtClean="0">
                <a:solidFill>
                  <a:srgbClr val="FFFF00"/>
                </a:solidFill>
              </a:rPr>
              <a:t>I </a:t>
            </a:r>
            <a:r>
              <a:rPr lang="en-US" dirty="0" err="1" smtClean="0">
                <a:solidFill>
                  <a:srgbClr val="FFFF00"/>
                </a:solidFill>
              </a:rPr>
              <a:t>Cor</a:t>
            </a:r>
            <a:r>
              <a:rPr lang="en-US" dirty="0" smtClean="0">
                <a:solidFill>
                  <a:srgbClr val="FFFF00"/>
                </a:solidFill>
              </a:rPr>
              <a:t> 11:33,34 </a:t>
            </a:r>
            <a:r>
              <a:rPr lang="en-US" dirty="0" smtClean="0"/>
              <a:t>– </a:t>
            </a:r>
            <a:r>
              <a:rPr lang="en-US" baseline="30000" dirty="0" smtClean="0"/>
              <a:t>33</a:t>
            </a:r>
            <a:r>
              <a:rPr lang="en-US" dirty="0" smtClean="0"/>
              <a:t>Therefore, my brethren, when you come together to eat, wait for one another.</a:t>
            </a:r>
            <a:r>
              <a:rPr lang="en-US" baseline="30000" dirty="0" smtClean="0"/>
              <a:t> 34</a:t>
            </a:r>
            <a:r>
              <a:rPr lang="en-US" dirty="0" smtClean="0"/>
              <a:t>But if anyone is hungry, let him eat at home, lest you come together for judgment. </a:t>
            </a:r>
            <a:r>
              <a:rPr lang="en-US" u="sng" dirty="0" smtClean="0">
                <a:solidFill>
                  <a:srgbClr val="FFFF00"/>
                </a:solidFill>
              </a:rPr>
              <a:t>And the rest I will set in order when I come</a:t>
            </a:r>
            <a:r>
              <a:rPr lang="en-US" dirty="0" smtClean="0"/>
              <a:t>.</a:t>
            </a:r>
          </a:p>
        </p:txBody>
      </p:sp>
      <p:sp>
        <p:nvSpPr>
          <p:cNvPr id="4" name="Rectangle 3"/>
          <p:cNvSpPr/>
          <p:nvPr/>
        </p:nvSpPr>
        <p:spPr>
          <a:xfrm>
            <a:off x="247650" y="4107710"/>
            <a:ext cx="8286750" cy="1323439"/>
          </a:xfrm>
          <a:prstGeom prst="rect">
            <a:avLst/>
          </a:prstGeom>
        </p:spPr>
        <p:txBody>
          <a:bodyPr wrap="square">
            <a:spAutoFit/>
          </a:bodyPr>
          <a:lstStyle/>
          <a:p>
            <a:r>
              <a:rPr lang="en-US" sz="2000" dirty="0">
                <a:solidFill>
                  <a:srgbClr val="FFFF00"/>
                </a:solidFill>
              </a:rPr>
              <a:t>1 Corinthians </a:t>
            </a:r>
            <a:r>
              <a:rPr lang="en-US" sz="2000" dirty="0" smtClean="0">
                <a:solidFill>
                  <a:srgbClr val="FFFF00"/>
                </a:solidFill>
              </a:rPr>
              <a:t>1:10 </a:t>
            </a:r>
            <a:r>
              <a:rPr lang="en-US" sz="2000" dirty="0" smtClean="0"/>
              <a:t>“Now </a:t>
            </a:r>
            <a:r>
              <a:rPr lang="en-US" sz="2000" dirty="0"/>
              <a:t>I plead with you, brethren, by the name of our Lord Jesus Christ, that you all speak the same thing, and that there be no divisions among you, but that you be perfectly joined together in the same mind and in the same judgment.”</a:t>
            </a:r>
          </a:p>
        </p:txBody>
      </p:sp>
    </p:spTree>
    <p:extLst>
      <p:ext uri="{BB962C8B-B14F-4D97-AF65-F5344CB8AC3E}">
        <p14:creationId xmlns:p14="http://schemas.microsoft.com/office/powerpoint/2010/main" val="300189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3901" y="962652"/>
            <a:ext cx="7486649" cy="3416320"/>
          </a:xfrm>
          <a:prstGeom prst="rect">
            <a:avLst/>
          </a:prstGeom>
        </p:spPr>
        <p:txBody>
          <a:bodyPr wrap="square">
            <a:spAutoFit/>
          </a:bodyPr>
          <a:lstStyle/>
          <a:p>
            <a:pPr marL="342900" indent="-342900">
              <a:buFont typeface="Wingdings" panose="05000000000000000000" pitchFamily="2" charset="2"/>
              <a:buChar char="ü"/>
            </a:pPr>
            <a:r>
              <a:rPr lang="en-US" sz="2400" dirty="0"/>
              <a:t>Questions about inspiration</a:t>
            </a:r>
          </a:p>
          <a:p>
            <a:pPr marL="342900" indent="-342900">
              <a:buFont typeface="Wingdings" panose="05000000000000000000" pitchFamily="2" charset="2"/>
              <a:buChar char="ü"/>
            </a:pPr>
            <a:r>
              <a:rPr lang="en-US" sz="2400" dirty="0"/>
              <a:t>Problems of addictive behavior (sexual, drugs, alcohol, tobacco ) </a:t>
            </a:r>
            <a:r>
              <a:rPr lang="en-US" sz="2400" dirty="0" smtClean="0"/>
              <a:t>chap 6</a:t>
            </a:r>
          </a:p>
          <a:p>
            <a:pPr marL="342900" indent="-342900">
              <a:buFont typeface="Wingdings" panose="05000000000000000000" pitchFamily="2" charset="2"/>
              <a:buChar char="ü"/>
            </a:pPr>
            <a:r>
              <a:rPr lang="en-US" sz="2400" dirty="0" smtClean="0"/>
              <a:t>Living with an unbelieving spouse (chap 7)</a:t>
            </a:r>
          </a:p>
          <a:p>
            <a:pPr marL="342900" indent="-342900">
              <a:buFont typeface="Wingdings" panose="05000000000000000000" pitchFamily="2" charset="2"/>
              <a:buChar char="ü"/>
            </a:pPr>
            <a:r>
              <a:rPr lang="en-US" sz="2400" dirty="0" smtClean="0"/>
              <a:t>Need </a:t>
            </a:r>
            <a:r>
              <a:rPr lang="en-US" sz="2400" dirty="0"/>
              <a:t>to make sacrifices to encourage others (Chap 10)</a:t>
            </a:r>
          </a:p>
          <a:p>
            <a:pPr marL="342900" indent="-342900">
              <a:buFont typeface="Wingdings" panose="05000000000000000000" pitchFamily="2" charset="2"/>
              <a:buChar char="ü"/>
            </a:pPr>
            <a:r>
              <a:rPr lang="en-US" sz="2400" dirty="0"/>
              <a:t>Lack of heartfelt worship (Chap 14)</a:t>
            </a:r>
          </a:p>
          <a:p>
            <a:pPr marL="342900" indent="-342900">
              <a:buFont typeface="Wingdings" panose="05000000000000000000" pitchFamily="2" charset="2"/>
              <a:buChar char="ü"/>
            </a:pPr>
            <a:r>
              <a:rPr lang="en-US" sz="2400" dirty="0"/>
              <a:t>Need for self-control (Chap 9)</a:t>
            </a:r>
          </a:p>
          <a:p>
            <a:pPr marL="342900" indent="-342900">
              <a:buFont typeface="Wingdings" panose="05000000000000000000" pitchFamily="2" charset="2"/>
              <a:buChar char="ü"/>
            </a:pPr>
            <a:r>
              <a:rPr lang="en-US" sz="2400" dirty="0"/>
              <a:t>A woman’s spiritual role (Chap 11, and 14)</a:t>
            </a:r>
          </a:p>
          <a:p>
            <a:pPr marL="342900" indent="-342900">
              <a:buFont typeface="Wingdings" panose="05000000000000000000" pitchFamily="2" charset="2"/>
              <a:buChar char="ü"/>
            </a:pPr>
            <a:r>
              <a:rPr lang="en-US" sz="2400" dirty="0"/>
              <a:t>Faith in resurrection</a:t>
            </a:r>
          </a:p>
        </p:txBody>
      </p:sp>
      <p:sp>
        <p:nvSpPr>
          <p:cNvPr id="5" name="Rectangle 2"/>
          <p:cNvSpPr>
            <a:spLocks noGrp="1" noChangeArrowheads="1"/>
          </p:cNvSpPr>
          <p:nvPr>
            <p:ph type="title"/>
          </p:nvPr>
        </p:nvSpPr>
        <p:spPr>
          <a:xfrm>
            <a:off x="1066800" y="63500"/>
            <a:ext cx="7010400" cy="571500"/>
          </a:xfrm>
        </p:spPr>
        <p:txBody>
          <a:bodyPr>
            <a:normAutofit fontScale="90000"/>
          </a:bodyPr>
          <a:lstStyle/>
          <a:p>
            <a:pPr eaLnBrk="1" hangingPunct="1"/>
            <a:r>
              <a:rPr lang="en-US" dirty="0" smtClean="0"/>
              <a:t/>
            </a:r>
            <a:br>
              <a:rPr lang="en-US" dirty="0" smtClean="0"/>
            </a:br>
            <a:r>
              <a:rPr lang="en-US" dirty="0" smtClean="0">
                <a:solidFill>
                  <a:srgbClr val="0ECCF2"/>
                </a:solidFill>
              </a:rPr>
              <a:t>Applicable for us today?</a:t>
            </a:r>
          </a:p>
        </p:txBody>
      </p:sp>
    </p:spTree>
    <p:extLst>
      <p:ext uri="{BB962C8B-B14F-4D97-AF65-F5344CB8AC3E}">
        <p14:creationId xmlns:p14="http://schemas.microsoft.com/office/powerpoint/2010/main" val="4195717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3050" y="285962"/>
            <a:ext cx="6858000" cy="1367908"/>
          </a:xfrm>
        </p:spPr>
        <p:txBody>
          <a:bodyPr>
            <a:normAutofit/>
          </a:bodyPr>
          <a:lstStyle/>
          <a:p>
            <a:pPr algn="ctr"/>
            <a:r>
              <a:rPr lang="en-US" sz="4800" b="1" dirty="0" smtClean="0"/>
              <a:t>Approach for today’s study:</a:t>
            </a:r>
            <a:endParaRPr lang="en-US" sz="4800" b="1" dirty="0"/>
          </a:p>
        </p:txBody>
      </p:sp>
      <p:sp>
        <p:nvSpPr>
          <p:cNvPr id="3" name="Title 1"/>
          <p:cNvSpPr txBox="1">
            <a:spLocks/>
          </p:cNvSpPr>
          <p:nvPr/>
        </p:nvSpPr>
        <p:spPr>
          <a:xfrm>
            <a:off x="495985" y="1405305"/>
            <a:ext cx="8143189" cy="4004895"/>
          </a:xfrm>
          <a:prstGeom prst="rect">
            <a:avLst/>
          </a:prstGeom>
        </p:spPr>
        <p:txBody>
          <a:bodyPr vert="horz" wrap="none" lIns="91440" tIns="45720" rIns="91440" bIns="45720" rtlCol="0" anchor="t">
            <a:normAutofit fontScale="90000" lnSpcReduction="10000"/>
          </a:bodyPr>
          <a:lstStyle>
            <a:lvl1pPr algn="r" defTabSz="685800" rtl="0" eaLnBrk="1" latinLnBrk="0" hangingPunct="1">
              <a:lnSpc>
                <a:spcPct val="90000"/>
              </a:lnSpc>
              <a:spcBef>
                <a:spcPct val="0"/>
              </a:spcBef>
              <a:buNone/>
              <a:defRPr sz="7200" b="0" kern="1200" spc="-225">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marL="914400" indent="-914400" algn="l">
              <a:buFont typeface="+mj-lt"/>
              <a:buAutoNum type="arabicPeriod"/>
            </a:pPr>
            <a:r>
              <a:rPr lang="en-US" sz="4800" dirty="0" smtClean="0">
                <a:effectLst/>
              </a:rPr>
              <a:t>Introduce the City of Corinth</a:t>
            </a:r>
          </a:p>
          <a:p>
            <a:pPr marL="914400" indent="-914400" algn="l">
              <a:buFont typeface="+mj-lt"/>
              <a:buAutoNum type="arabicPeriod"/>
            </a:pPr>
            <a:endParaRPr lang="en-US" sz="4800" dirty="0" smtClean="0">
              <a:effectLst/>
            </a:endParaRPr>
          </a:p>
          <a:p>
            <a:pPr marL="914400" indent="-914400" algn="l">
              <a:buFont typeface="+mj-lt"/>
              <a:buAutoNum type="arabicPeriod"/>
            </a:pPr>
            <a:r>
              <a:rPr lang="en-US" sz="4800" dirty="0" smtClean="0">
                <a:effectLst/>
              </a:rPr>
              <a:t>Paul’s Relationship with them</a:t>
            </a:r>
          </a:p>
          <a:p>
            <a:pPr marL="914400" indent="-914400" algn="l">
              <a:buFont typeface="+mj-lt"/>
              <a:buAutoNum type="arabicPeriod"/>
            </a:pPr>
            <a:endParaRPr lang="en-US" sz="4800" dirty="0" smtClean="0">
              <a:solidFill>
                <a:srgbClr val="FFFF00"/>
              </a:solidFill>
              <a:effectLst/>
            </a:endParaRPr>
          </a:p>
          <a:p>
            <a:pPr marL="914400" indent="-914400" algn="l">
              <a:buFont typeface="+mj-lt"/>
              <a:buAutoNum type="arabicPeriod"/>
            </a:pPr>
            <a:r>
              <a:rPr lang="en-US" sz="4800" u="sng" dirty="0" smtClean="0">
                <a:solidFill>
                  <a:schemeClr val="tx1"/>
                </a:solidFill>
                <a:effectLst/>
              </a:rPr>
              <a:t>Reasons for writing / content </a:t>
            </a:r>
            <a:r>
              <a:rPr lang="en-US" sz="4800" dirty="0" smtClean="0">
                <a:solidFill>
                  <a:schemeClr val="tx1"/>
                </a:solidFill>
                <a:effectLst/>
              </a:rPr>
              <a:t>overview</a:t>
            </a:r>
          </a:p>
          <a:p>
            <a:pPr marL="914400" indent="-914400" algn="l">
              <a:buFont typeface="+mj-lt"/>
              <a:buAutoNum type="arabicPeriod"/>
            </a:pPr>
            <a:endParaRPr lang="en-US" sz="4800" dirty="0" smtClean="0">
              <a:solidFill>
                <a:srgbClr val="FFFF00"/>
              </a:solidFill>
              <a:effectLst/>
            </a:endParaRPr>
          </a:p>
          <a:p>
            <a:pPr marL="914400" indent="-914400" algn="l">
              <a:buFont typeface="+mj-lt"/>
              <a:buAutoNum type="arabicPeriod"/>
            </a:pPr>
            <a:r>
              <a:rPr lang="en-US" sz="4800" dirty="0" smtClean="0">
                <a:solidFill>
                  <a:srgbClr val="FFFF00"/>
                </a:solidFill>
                <a:effectLst/>
              </a:rPr>
              <a:t>Chapter 1 :1-17</a:t>
            </a:r>
            <a:endParaRPr lang="en-US" sz="4800" dirty="0">
              <a:solidFill>
                <a:srgbClr val="FFFF00"/>
              </a:solidFill>
              <a:effectLst/>
            </a:endParaRPr>
          </a:p>
        </p:txBody>
      </p:sp>
    </p:spTree>
    <p:extLst>
      <p:ext uri="{BB962C8B-B14F-4D97-AF65-F5344CB8AC3E}">
        <p14:creationId xmlns:p14="http://schemas.microsoft.com/office/powerpoint/2010/main" val="444326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049" y="235479"/>
            <a:ext cx="8161125" cy="4155546"/>
          </a:xfrm>
        </p:spPr>
        <p:txBody>
          <a:bodyPr>
            <a:noAutofit/>
          </a:bodyPr>
          <a:lstStyle/>
          <a:p>
            <a:r>
              <a:rPr lang="en-US" sz="2000" dirty="0">
                <a:solidFill>
                  <a:srgbClr val="FFFF00"/>
                </a:solidFill>
              </a:rPr>
              <a:t>1 Corinthians </a:t>
            </a:r>
            <a:r>
              <a:rPr lang="en-US" sz="2000" dirty="0" smtClean="0">
                <a:solidFill>
                  <a:srgbClr val="FFFF00"/>
                </a:solidFill>
              </a:rPr>
              <a:t>1:1 </a:t>
            </a:r>
            <a:r>
              <a:rPr lang="en-US" sz="2000" dirty="0"/>
              <a:t>Paul, called to be an apostle of Jesus Christ through the will of God, and </a:t>
            </a:r>
            <a:r>
              <a:rPr lang="en-US" sz="2000" dirty="0" err="1"/>
              <a:t>Sosthenes</a:t>
            </a:r>
            <a:r>
              <a:rPr lang="en-US" sz="2000" dirty="0"/>
              <a:t> our </a:t>
            </a:r>
            <a:r>
              <a:rPr lang="en-US" sz="2000" dirty="0" smtClean="0"/>
              <a:t>brother,2 </a:t>
            </a:r>
            <a:r>
              <a:rPr lang="en-US" sz="2000" dirty="0"/>
              <a:t>To the church of God which is at Corinth, to those who are sanctified in Christ Jesus, called to be saints, with all who in every place call on the name of Jesus Christ our Lord, both theirs and </a:t>
            </a:r>
            <a:r>
              <a:rPr lang="en-US" sz="2000" dirty="0" smtClean="0"/>
              <a:t>ours:3 </a:t>
            </a:r>
            <a:r>
              <a:rPr lang="en-US" sz="2000" dirty="0"/>
              <a:t>Grace to you and peace from God our Father and the Lord Jesus </a:t>
            </a:r>
            <a:r>
              <a:rPr lang="en-US" sz="2000" dirty="0" smtClean="0"/>
              <a:t>Christ.4 </a:t>
            </a:r>
            <a:r>
              <a:rPr lang="en-US" sz="2000" dirty="0"/>
              <a:t>I thank my God always concerning you for the grace of God which was given to you by Christ Jesus,  5 that you were enriched in everything by Him in all utterance and all knowledge,  6 even as the testimony of Christ was confirmed in you,  7 so that you come short in no gift, eagerly waiting for the revelation of our Lord Jesus Christ,  8 who will also confirm you to the end, that you may be blameless in the day of our Lord Jesus Christ.  9 God is faithful, by whom you were called into the fellowship of His Son, Jesus Christ our </a:t>
            </a:r>
            <a:r>
              <a:rPr lang="en-US" sz="2000" dirty="0" smtClean="0"/>
              <a:t>Lord.10 </a:t>
            </a:r>
            <a:r>
              <a:rPr lang="en-US" sz="2000" dirty="0"/>
              <a:t>Now I plead with you, brethren, by the name of our Lord Jesus Christ, that you all speak the same thing, and that there be no divisions among you, but that you be perfectly joined together in the same mind and in the same judgment.  </a:t>
            </a:r>
          </a:p>
        </p:txBody>
      </p:sp>
    </p:spTree>
    <p:extLst>
      <p:ext uri="{BB962C8B-B14F-4D97-AF65-F5344CB8AC3E}">
        <p14:creationId xmlns:p14="http://schemas.microsoft.com/office/powerpoint/2010/main" val="15507955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4275" y="616479"/>
            <a:ext cx="7675350" cy="3626115"/>
          </a:xfrm>
        </p:spPr>
        <p:txBody>
          <a:bodyPr/>
          <a:lstStyle/>
          <a:p>
            <a:pPr marL="457200" indent="-457200">
              <a:buAutoNum type="arabicPeriod"/>
            </a:pPr>
            <a:r>
              <a:rPr lang="en-US" dirty="0" smtClean="0"/>
              <a:t>How </a:t>
            </a:r>
            <a:r>
              <a:rPr lang="en-US" dirty="0"/>
              <a:t>does Paul describe the church at Corinth (vs. 2</a:t>
            </a:r>
            <a:r>
              <a:rPr lang="en-US" dirty="0" smtClean="0"/>
              <a:t>)?</a:t>
            </a:r>
          </a:p>
          <a:p>
            <a:pPr marL="457200" indent="-457200">
              <a:buAutoNum type="arabicPeriod"/>
            </a:pPr>
            <a:endParaRPr lang="en-US" dirty="0" smtClean="0"/>
          </a:p>
          <a:p>
            <a:pPr marL="457200" indent="-457200">
              <a:buAutoNum type="arabicPeriod"/>
            </a:pPr>
            <a:endParaRPr lang="en-US" dirty="0" smtClean="0"/>
          </a:p>
          <a:p>
            <a:pPr marL="457200" indent="-457200">
              <a:buAutoNum type="arabicPeriod"/>
            </a:pPr>
            <a:endParaRPr lang="en-US" dirty="0"/>
          </a:p>
          <a:p>
            <a:pPr marL="0" indent="0">
              <a:buNone/>
            </a:pPr>
            <a:r>
              <a:rPr lang="en-US" dirty="0"/>
              <a:t>2. How had the Corinthians been enriched in Christ</a:t>
            </a:r>
            <a:r>
              <a:rPr lang="en-US" dirty="0" smtClean="0"/>
              <a:t>?</a:t>
            </a:r>
          </a:p>
          <a:p>
            <a:pPr marL="0" indent="0">
              <a:buNone/>
            </a:pPr>
            <a:endParaRPr lang="en-US" dirty="0" smtClean="0"/>
          </a:p>
          <a:p>
            <a:pPr marL="0" indent="0">
              <a:buNone/>
            </a:pPr>
            <a:endParaRPr lang="en-US" dirty="0"/>
          </a:p>
          <a:p>
            <a:pPr marL="0" indent="0">
              <a:buNone/>
            </a:pPr>
            <a:endParaRPr lang="en-US" dirty="0"/>
          </a:p>
          <a:p>
            <a:pPr marL="0" indent="0">
              <a:buNone/>
            </a:pPr>
            <a:r>
              <a:rPr lang="en-US" dirty="0"/>
              <a:t>3. What did he beseech them to do</a:t>
            </a:r>
            <a:r>
              <a:rPr lang="en-US" dirty="0" smtClean="0"/>
              <a:t>?</a:t>
            </a:r>
            <a:endParaRPr lang="en-US" dirty="0"/>
          </a:p>
        </p:txBody>
      </p:sp>
      <p:sp>
        <p:nvSpPr>
          <p:cNvPr id="4" name="Rectangle 3"/>
          <p:cNvSpPr/>
          <p:nvPr/>
        </p:nvSpPr>
        <p:spPr>
          <a:xfrm>
            <a:off x="1228725" y="1093289"/>
            <a:ext cx="7162800" cy="830997"/>
          </a:xfrm>
          <a:prstGeom prst="rect">
            <a:avLst/>
          </a:prstGeom>
        </p:spPr>
        <p:txBody>
          <a:bodyPr wrap="square">
            <a:spAutoFit/>
          </a:bodyPr>
          <a:lstStyle/>
          <a:p>
            <a:r>
              <a:rPr lang="en-US" sz="1600" i="1" dirty="0" smtClean="0"/>
              <a:t>2 </a:t>
            </a:r>
            <a:r>
              <a:rPr lang="en-US" sz="1600" i="1" dirty="0"/>
              <a:t>To the church of God which is at Corinth, to those </a:t>
            </a:r>
            <a:r>
              <a:rPr lang="en-US" sz="1600" i="1" dirty="0">
                <a:solidFill>
                  <a:srgbClr val="FFFF00"/>
                </a:solidFill>
              </a:rPr>
              <a:t>who are sanctified in Christ Jesus</a:t>
            </a:r>
            <a:r>
              <a:rPr lang="en-US" sz="1600" i="1" dirty="0"/>
              <a:t>, called to be saints, with all who in every place </a:t>
            </a:r>
            <a:r>
              <a:rPr lang="en-US" sz="1600" i="1" dirty="0">
                <a:solidFill>
                  <a:srgbClr val="FFFF00"/>
                </a:solidFill>
              </a:rPr>
              <a:t>call on the name of Jesus Christ </a:t>
            </a:r>
            <a:r>
              <a:rPr lang="en-US" sz="1600" i="1" dirty="0"/>
              <a:t>our Lord, both theirs and ours:</a:t>
            </a:r>
          </a:p>
        </p:txBody>
      </p:sp>
      <p:sp>
        <p:nvSpPr>
          <p:cNvPr id="5" name="Rectangle 4"/>
          <p:cNvSpPr/>
          <p:nvPr/>
        </p:nvSpPr>
        <p:spPr>
          <a:xfrm>
            <a:off x="1381125" y="2674439"/>
            <a:ext cx="7162800" cy="584775"/>
          </a:xfrm>
          <a:prstGeom prst="rect">
            <a:avLst/>
          </a:prstGeom>
        </p:spPr>
        <p:txBody>
          <a:bodyPr wrap="square">
            <a:spAutoFit/>
          </a:bodyPr>
          <a:lstStyle/>
          <a:p>
            <a:r>
              <a:rPr lang="en-US" sz="1600" i="1" dirty="0"/>
              <a:t>5 that you were enriched </a:t>
            </a:r>
            <a:r>
              <a:rPr lang="en-US" sz="1600" i="1" dirty="0">
                <a:solidFill>
                  <a:srgbClr val="FFFF00"/>
                </a:solidFill>
              </a:rPr>
              <a:t>in everything by Him in all utterance and all knowledge</a:t>
            </a:r>
            <a:r>
              <a:rPr lang="en-US" sz="1600" i="1" dirty="0"/>
              <a:t>,  6 even as the testimony of Christ was confirmed in you:</a:t>
            </a:r>
          </a:p>
        </p:txBody>
      </p:sp>
      <p:sp>
        <p:nvSpPr>
          <p:cNvPr id="6" name="Rectangle 5"/>
          <p:cNvSpPr/>
          <p:nvPr/>
        </p:nvSpPr>
        <p:spPr>
          <a:xfrm>
            <a:off x="1381125" y="4227014"/>
            <a:ext cx="7162800" cy="830997"/>
          </a:xfrm>
          <a:prstGeom prst="rect">
            <a:avLst/>
          </a:prstGeom>
        </p:spPr>
        <p:txBody>
          <a:bodyPr wrap="square">
            <a:spAutoFit/>
          </a:bodyPr>
          <a:lstStyle/>
          <a:p>
            <a:r>
              <a:rPr lang="en-US" sz="1600" i="1" dirty="0"/>
              <a:t>10 </a:t>
            </a:r>
            <a:r>
              <a:rPr lang="en-US" sz="1600" i="1" dirty="0">
                <a:solidFill>
                  <a:srgbClr val="FFFF00"/>
                </a:solidFill>
              </a:rPr>
              <a:t>Now I plead with you</a:t>
            </a:r>
            <a:r>
              <a:rPr lang="en-US" sz="1600" i="1" dirty="0"/>
              <a:t>, brethren, by the name of our Lord Jesus Christ, that you all </a:t>
            </a:r>
            <a:r>
              <a:rPr lang="en-US" sz="1600" i="1" dirty="0">
                <a:solidFill>
                  <a:srgbClr val="FFFF00"/>
                </a:solidFill>
              </a:rPr>
              <a:t>speak the same thing</a:t>
            </a:r>
            <a:r>
              <a:rPr lang="en-US" sz="1600" i="1" dirty="0"/>
              <a:t>, and </a:t>
            </a:r>
            <a:r>
              <a:rPr lang="en-US" sz="1600" i="1" u="sng" dirty="0">
                <a:solidFill>
                  <a:srgbClr val="FFFF00"/>
                </a:solidFill>
              </a:rPr>
              <a:t>that there be no divisions among you</a:t>
            </a:r>
            <a:r>
              <a:rPr lang="en-US" sz="1600" i="1" dirty="0"/>
              <a:t>, but that </a:t>
            </a:r>
            <a:r>
              <a:rPr lang="en-US" sz="1600" i="1" u="sng" dirty="0">
                <a:solidFill>
                  <a:srgbClr val="FFFF00"/>
                </a:solidFill>
              </a:rPr>
              <a:t>you be perfectly joined together in the same mind and in the same judgment</a:t>
            </a:r>
            <a:r>
              <a:rPr lang="en-US" sz="1600" i="1" dirty="0"/>
              <a:t>. </a:t>
            </a:r>
          </a:p>
        </p:txBody>
      </p:sp>
    </p:spTree>
    <p:extLst>
      <p:ext uri="{BB962C8B-B14F-4D97-AF65-F5344CB8AC3E}">
        <p14:creationId xmlns:p14="http://schemas.microsoft.com/office/powerpoint/2010/main" val="911304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3050" y="285962"/>
            <a:ext cx="6858000" cy="1367908"/>
          </a:xfrm>
        </p:spPr>
        <p:txBody>
          <a:bodyPr>
            <a:normAutofit/>
          </a:bodyPr>
          <a:lstStyle/>
          <a:p>
            <a:pPr algn="ctr"/>
            <a:r>
              <a:rPr lang="en-US" sz="4800" b="1" dirty="0" smtClean="0"/>
              <a:t>Approach for today’s study:</a:t>
            </a:r>
            <a:endParaRPr lang="en-US" sz="4800" b="1" dirty="0"/>
          </a:p>
        </p:txBody>
      </p:sp>
      <p:sp>
        <p:nvSpPr>
          <p:cNvPr id="3" name="Title 1"/>
          <p:cNvSpPr txBox="1">
            <a:spLocks/>
          </p:cNvSpPr>
          <p:nvPr/>
        </p:nvSpPr>
        <p:spPr>
          <a:xfrm>
            <a:off x="495985" y="1405305"/>
            <a:ext cx="8143189" cy="4004895"/>
          </a:xfrm>
          <a:prstGeom prst="rect">
            <a:avLst/>
          </a:prstGeom>
        </p:spPr>
        <p:txBody>
          <a:bodyPr vert="horz" wrap="none" lIns="91440" tIns="45720" rIns="91440" bIns="45720" rtlCol="0" anchor="t">
            <a:normAutofit fontScale="90000" lnSpcReduction="10000"/>
          </a:bodyPr>
          <a:lstStyle>
            <a:lvl1pPr algn="r" defTabSz="685800" rtl="0" eaLnBrk="1" latinLnBrk="0" hangingPunct="1">
              <a:lnSpc>
                <a:spcPct val="90000"/>
              </a:lnSpc>
              <a:spcBef>
                <a:spcPct val="0"/>
              </a:spcBef>
              <a:buNone/>
              <a:defRPr sz="7200" b="0" kern="1200" spc="-225">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marL="914400" indent="-914400" algn="l">
              <a:buFont typeface="+mj-lt"/>
              <a:buAutoNum type="arabicPeriod"/>
            </a:pPr>
            <a:r>
              <a:rPr lang="en-US" sz="4800" dirty="0" smtClean="0">
                <a:effectLst/>
              </a:rPr>
              <a:t>Introduce the City of Corinth</a:t>
            </a:r>
          </a:p>
          <a:p>
            <a:pPr marL="914400" indent="-914400" algn="l">
              <a:buFont typeface="+mj-lt"/>
              <a:buAutoNum type="arabicPeriod"/>
            </a:pPr>
            <a:endParaRPr lang="en-US" sz="4800" dirty="0" smtClean="0">
              <a:effectLst/>
            </a:endParaRPr>
          </a:p>
          <a:p>
            <a:pPr marL="914400" indent="-914400" algn="l">
              <a:buFont typeface="+mj-lt"/>
              <a:buAutoNum type="arabicPeriod"/>
            </a:pPr>
            <a:r>
              <a:rPr lang="en-US" sz="4800" dirty="0" smtClean="0">
                <a:effectLst/>
              </a:rPr>
              <a:t>Paul’s Relationship with them</a:t>
            </a:r>
          </a:p>
          <a:p>
            <a:pPr marL="914400" indent="-914400" algn="l">
              <a:buFont typeface="+mj-lt"/>
              <a:buAutoNum type="arabicPeriod"/>
            </a:pPr>
            <a:endParaRPr lang="en-US" sz="4800" dirty="0" smtClean="0">
              <a:effectLst/>
            </a:endParaRPr>
          </a:p>
          <a:p>
            <a:pPr marL="914400" indent="-914400" algn="l">
              <a:buFont typeface="+mj-lt"/>
              <a:buAutoNum type="arabicPeriod"/>
            </a:pPr>
            <a:r>
              <a:rPr lang="en-US" sz="4800" dirty="0" smtClean="0">
                <a:effectLst/>
              </a:rPr>
              <a:t>Reasons for writing / content overview</a:t>
            </a:r>
          </a:p>
          <a:p>
            <a:pPr marL="914400" indent="-914400" algn="l">
              <a:buFont typeface="+mj-lt"/>
              <a:buAutoNum type="arabicPeriod"/>
            </a:pPr>
            <a:endParaRPr lang="en-US" sz="4800" dirty="0" smtClean="0">
              <a:effectLst/>
            </a:endParaRPr>
          </a:p>
          <a:p>
            <a:pPr marL="914400" indent="-914400" algn="l">
              <a:buFont typeface="+mj-lt"/>
              <a:buAutoNum type="arabicPeriod"/>
            </a:pPr>
            <a:r>
              <a:rPr lang="en-US" sz="4800" dirty="0" smtClean="0">
                <a:effectLst/>
              </a:rPr>
              <a:t>Chapter 1 :1-17</a:t>
            </a:r>
            <a:endParaRPr lang="en-US" sz="4800" dirty="0">
              <a:effectLst/>
            </a:endParaRPr>
          </a:p>
        </p:txBody>
      </p:sp>
    </p:spTree>
    <p:extLst>
      <p:ext uri="{BB962C8B-B14F-4D97-AF65-F5344CB8AC3E}">
        <p14:creationId xmlns:p14="http://schemas.microsoft.com/office/powerpoint/2010/main" val="3597464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Slide Number Placeholder 4"/>
          <p:cNvSpPr>
            <a:spLocks noGrp="1"/>
          </p:cNvSpPr>
          <p:nvPr>
            <p:ph type="sldNum" sz="quarter" idx="11"/>
          </p:nvPr>
        </p:nvSpPr>
        <p:spPr>
          <a:noFill/>
          <a:ln>
            <a:miter lim="800000"/>
            <a:headEnd/>
            <a:tailEnd/>
          </a:ln>
        </p:spPr>
        <p:txBody>
          <a:bodyPr/>
          <a:lstStyle/>
          <a:p>
            <a:fld id="{D858D784-7DAB-0D4F-96A0-E8AD31DD019D}" type="slidenum">
              <a:rPr lang="en-US"/>
              <a:pPr/>
              <a:t>20</a:t>
            </a:fld>
            <a:endParaRPr lang="en-US"/>
          </a:p>
        </p:txBody>
      </p:sp>
      <p:sp>
        <p:nvSpPr>
          <p:cNvPr id="27651" name="Rectangle 3"/>
          <p:cNvSpPr>
            <a:spLocks noGrp="1" noChangeArrowheads="1"/>
          </p:cNvSpPr>
          <p:nvPr>
            <p:ph type="body" idx="1"/>
          </p:nvPr>
        </p:nvSpPr>
        <p:spPr>
          <a:xfrm>
            <a:off x="685800" y="825500"/>
            <a:ext cx="8458200" cy="4889500"/>
          </a:xfrm>
        </p:spPr>
        <p:txBody>
          <a:bodyPr>
            <a:normAutofit/>
          </a:bodyPr>
          <a:lstStyle/>
          <a:p>
            <a:pPr>
              <a:lnSpc>
                <a:spcPct val="90000"/>
              </a:lnSpc>
            </a:pPr>
            <a:r>
              <a:rPr lang="en-US" sz="2600" dirty="0">
                <a:solidFill>
                  <a:schemeClr val="tx2"/>
                </a:solidFill>
              </a:rPr>
              <a:t>They Were Enriched By God</a:t>
            </a:r>
          </a:p>
          <a:p>
            <a:pPr lvl="1">
              <a:lnSpc>
                <a:spcPct val="90000"/>
              </a:lnSpc>
            </a:pPr>
            <a:r>
              <a:rPr lang="en-US" sz="2200" dirty="0"/>
              <a:t>Called Out To Be Holy</a:t>
            </a:r>
          </a:p>
          <a:p>
            <a:pPr lvl="1">
              <a:lnSpc>
                <a:spcPct val="90000"/>
              </a:lnSpc>
            </a:pPr>
            <a:r>
              <a:rPr lang="en-US" sz="2200" dirty="0"/>
              <a:t>Utterance and Knowledge</a:t>
            </a:r>
          </a:p>
          <a:p>
            <a:pPr lvl="1">
              <a:lnSpc>
                <a:spcPct val="90000"/>
              </a:lnSpc>
            </a:pPr>
            <a:r>
              <a:rPr lang="en-US" sz="2200" dirty="0"/>
              <a:t>Waited On Christ’s Return</a:t>
            </a:r>
          </a:p>
          <a:p>
            <a:pPr lvl="1">
              <a:lnSpc>
                <a:spcPct val="90000"/>
              </a:lnSpc>
            </a:pPr>
            <a:r>
              <a:rPr lang="en-US" sz="2200" dirty="0"/>
              <a:t>Could Count On God’s Faithfulness</a:t>
            </a:r>
          </a:p>
          <a:p>
            <a:pPr lvl="1">
              <a:lnSpc>
                <a:spcPct val="90000"/>
              </a:lnSpc>
            </a:pPr>
            <a:endParaRPr lang="en-US" sz="2200" dirty="0"/>
          </a:p>
        </p:txBody>
      </p:sp>
      <p:sp>
        <p:nvSpPr>
          <p:cNvPr id="2" name="Rectangle 1"/>
          <p:cNvSpPr/>
          <p:nvPr/>
        </p:nvSpPr>
        <p:spPr bwMode="auto">
          <a:xfrm>
            <a:off x="838200" y="104775"/>
            <a:ext cx="7772400" cy="571500"/>
          </a:xfrm>
          <a:prstGeom prst="rect">
            <a:avLst/>
          </a:prstGeom>
          <a:solidFill>
            <a:schemeClr val="tx2">
              <a:lumMod val="40000"/>
              <a:lumOff val="60000"/>
            </a:schemeClr>
          </a:solidFill>
          <a:ln w="9525" cap="flat" cmpd="sng" algn="ctr">
            <a:solidFill>
              <a:srgbClr val="C00000"/>
            </a:solidFill>
            <a:prstDash val="solid"/>
            <a:round/>
            <a:headEnd type="none" w="med" len="med"/>
            <a:tailEnd type="none" w="med" len="med"/>
          </a:ln>
          <a:effectLst/>
          <a:extLst/>
        </p:spPr>
        <p:txBody>
          <a:bodyPr>
            <a:prstTxWarp prst="textNoShape">
              <a:avLst/>
            </a:prstTxWarp>
          </a:bodyPr>
          <a:lstStyle/>
          <a:p>
            <a:pPr algn="ctr"/>
            <a:r>
              <a:rPr lang="en-US" sz="3600" b="1">
                <a:solidFill>
                  <a:schemeClr val="bg1"/>
                </a:solidFill>
              </a:rPr>
              <a:t>Chapter 1 – No Reasons for Divisions</a:t>
            </a:r>
          </a:p>
        </p:txBody>
      </p:sp>
    </p:spTree>
    <p:extLst>
      <p:ext uri="{BB962C8B-B14F-4D97-AF65-F5344CB8AC3E}">
        <p14:creationId xmlns:p14="http://schemas.microsoft.com/office/powerpoint/2010/main" val="20584401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651">
                                            <p:txEl>
                                              <p:pRg st="0" end="0"/>
                                            </p:txEl>
                                          </p:spTgt>
                                        </p:tgtEl>
                                        <p:attrNameLst>
                                          <p:attrName>style.visibility</p:attrName>
                                        </p:attrNameLst>
                                      </p:cBhvr>
                                      <p:to>
                                        <p:strVal val="visible"/>
                                      </p:to>
                                    </p:set>
                                    <p:anim calcmode="lin" valueType="num">
                                      <p:cBhvr additive="base">
                                        <p:cTn id="13" dur="5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651">
                                            <p:txEl>
                                              <p:pRg st="1" end="1"/>
                                            </p:txEl>
                                          </p:spTgt>
                                        </p:tgtEl>
                                        <p:attrNameLst>
                                          <p:attrName>style.visibility</p:attrName>
                                        </p:attrNameLst>
                                      </p:cBhvr>
                                      <p:to>
                                        <p:strVal val="visible"/>
                                      </p:to>
                                    </p:set>
                                    <p:anim calcmode="lin" valueType="num">
                                      <p:cBhvr additive="base">
                                        <p:cTn id="19"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7651">
                                            <p:txEl>
                                              <p:pRg st="2" end="2"/>
                                            </p:txEl>
                                          </p:spTgt>
                                        </p:tgtEl>
                                        <p:attrNameLst>
                                          <p:attrName>style.visibility</p:attrName>
                                        </p:attrNameLst>
                                      </p:cBhvr>
                                      <p:to>
                                        <p:strVal val="visible"/>
                                      </p:to>
                                    </p:set>
                                    <p:anim calcmode="lin" valueType="num">
                                      <p:cBhvr additive="base">
                                        <p:cTn id="25"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6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7651">
                                            <p:txEl>
                                              <p:pRg st="3" end="3"/>
                                            </p:txEl>
                                          </p:spTgt>
                                        </p:tgtEl>
                                        <p:attrNameLst>
                                          <p:attrName>style.visibility</p:attrName>
                                        </p:attrNameLst>
                                      </p:cBhvr>
                                      <p:to>
                                        <p:strVal val="visible"/>
                                      </p:to>
                                    </p:set>
                                    <p:anim calcmode="lin" valueType="num">
                                      <p:cBhvr additive="base">
                                        <p:cTn id="31" dur="5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6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7651">
                                            <p:txEl>
                                              <p:pRg st="4" end="4"/>
                                            </p:txEl>
                                          </p:spTgt>
                                        </p:tgtEl>
                                        <p:attrNameLst>
                                          <p:attrName>style.visibility</p:attrName>
                                        </p:attrNameLst>
                                      </p:cBhvr>
                                      <p:to>
                                        <p:strVal val="visible"/>
                                      </p:to>
                                    </p:set>
                                    <p:anim calcmode="lin" valueType="num">
                                      <p:cBhvr additive="base">
                                        <p:cTn id="37" dur="5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765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049" y="235479"/>
            <a:ext cx="8161125" cy="4155546"/>
          </a:xfrm>
        </p:spPr>
        <p:txBody>
          <a:bodyPr>
            <a:noAutofit/>
          </a:bodyPr>
          <a:lstStyle/>
          <a:p>
            <a:pPr marL="0" indent="0">
              <a:buNone/>
            </a:pPr>
            <a:r>
              <a:rPr lang="en-US" sz="2000" dirty="0">
                <a:solidFill>
                  <a:srgbClr val="FFFF00"/>
                </a:solidFill>
              </a:rPr>
              <a:t>1 Corinthians </a:t>
            </a:r>
            <a:r>
              <a:rPr lang="en-US" sz="2000" dirty="0" smtClean="0">
                <a:solidFill>
                  <a:srgbClr val="FFFF00"/>
                </a:solidFill>
              </a:rPr>
              <a:t>1: </a:t>
            </a:r>
            <a:r>
              <a:rPr lang="en-US" sz="2000" dirty="0">
                <a:solidFill>
                  <a:srgbClr val="FFFF00"/>
                </a:solidFill>
              </a:rPr>
              <a:t>11 </a:t>
            </a:r>
            <a:r>
              <a:rPr lang="en-US" sz="2000" dirty="0"/>
              <a:t>For it has been declared to me concerning you, my brethren, by those of Chloe’s household, that there are contentions among you.  12 Now I say this, that each of you says, “I am of Paul,” or “I am of </a:t>
            </a:r>
            <a:r>
              <a:rPr lang="en-US" sz="2000" dirty="0" err="1"/>
              <a:t>Apollos</a:t>
            </a:r>
            <a:r>
              <a:rPr lang="en-US" sz="2000" dirty="0"/>
              <a:t>,” or “I am of </a:t>
            </a:r>
            <a:r>
              <a:rPr lang="en-US" sz="2000" dirty="0" err="1"/>
              <a:t>Cephas</a:t>
            </a:r>
            <a:r>
              <a:rPr lang="en-US" sz="2000" dirty="0"/>
              <a:t>,” or “I am of Christ.”  13 Is Christ divided? Was Paul crucified for you? Or were you baptized in the name of </a:t>
            </a:r>
            <a:r>
              <a:rPr lang="en-US" sz="2000" dirty="0" smtClean="0"/>
              <a:t>Paul?14 </a:t>
            </a:r>
            <a:r>
              <a:rPr lang="en-US" sz="2000" dirty="0"/>
              <a:t>I thank God that I baptized none of you except </a:t>
            </a:r>
            <a:r>
              <a:rPr lang="en-US" sz="2000" dirty="0" err="1"/>
              <a:t>Crispus</a:t>
            </a:r>
            <a:r>
              <a:rPr lang="en-US" sz="2000" dirty="0"/>
              <a:t> and Gaius,  15 lest anyone should say that I had baptized in my own name.  16 Yes, I also baptized the household of </a:t>
            </a:r>
            <a:r>
              <a:rPr lang="en-US" sz="2000" dirty="0" err="1"/>
              <a:t>Stephanas</a:t>
            </a:r>
            <a:r>
              <a:rPr lang="en-US" sz="2000" dirty="0"/>
              <a:t>. Besides, I do not know whether I baptized any other.  17 For Christ did not send me to baptize, but to preach the gospel, not with wisdom of words, lest the cross of Christ should be made of no effect.</a:t>
            </a:r>
          </a:p>
          <a:p>
            <a:endParaRPr lang="en-US" sz="1400" dirty="0"/>
          </a:p>
        </p:txBody>
      </p:sp>
    </p:spTree>
    <p:extLst>
      <p:ext uri="{BB962C8B-B14F-4D97-AF65-F5344CB8AC3E}">
        <p14:creationId xmlns:p14="http://schemas.microsoft.com/office/powerpoint/2010/main" val="1127737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600" y="197379"/>
            <a:ext cx="7675350" cy="3626115"/>
          </a:xfrm>
        </p:spPr>
        <p:txBody>
          <a:bodyPr/>
          <a:lstStyle/>
          <a:p>
            <a:pPr marL="0" indent="0">
              <a:buNone/>
            </a:pPr>
            <a:endParaRPr lang="en-US" dirty="0" smtClean="0"/>
          </a:p>
          <a:p>
            <a:pPr marL="0" indent="0">
              <a:buNone/>
            </a:pPr>
            <a:r>
              <a:rPr lang="en-US" dirty="0" smtClean="0"/>
              <a:t>4</a:t>
            </a:r>
            <a:r>
              <a:rPr lang="en-US" dirty="0"/>
              <a:t>. How does he describe the contentions that existed among them</a:t>
            </a:r>
            <a:r>
              <a:rPr lang="en-US" dirty="0" smtClean="0"/>
              <a:t>?</a:t>
            </a:r>
          </a:p>
          <a:p>
            <a:pPr marL="0" indent="0">
              <a:buNone/>
            </a:pPr>
            <a:endParaRPr lang="en-US" dirty="0"/>
          </a:p>
          <a:p>
            <a:pPr marL="0" indent="0">
              <a:buNone/>
            </a:pPr>
            <a:endParaRPr lang="en-US" dirty="0" smtClean="0"/>
          </a:p>
          <a:p>
            <a:pPr marL="0" indent="0">
              <a:buNone/>
            </a:pPr>
            <a:endParaRPr lang="en-US" dirty="0"/>
          </a:p>
          <a:p>
            <a:pPr marL="0" indent="0">
              <a:buNone/>
            </a:pPr>
            <a:r>
              <a:rPr lang="en-US" dirty="0"/>
              <a:t>5. Whom had Paul baptized? </a:t>
            </a:r>
            <a:endParaRPr lang="en-US" dirty="0" smtClean="0"/>
          </a:p>
          <a:p>
            <a:pPr marL="0" indent="0">
              <a:buNone/>
            </a:pPr>
            <a:r>
              <a:rPr lang="en-US" dirty="0" smtClean="0"/>
              <a:t>Why </a:t>
            </a:r>
            <a:r>
              <a:rPr lang="en-US" dirty="0"/>
              <a:t>was he glad that he had not baptized others?</a:t>
            </a:r>
          </a:p>
          <a:p>
            <a:pPr marL="0" indent="0">
              <a:buNone/>
            </a:pPr>
            <a:r>
              <a:rPr lang="en-US" dirty="0"/>
              <a:t>What was Paul's mission?</a:t>
            </a:r>
          </a:p>
        </p:txBody>
      </p:sp>
      <p:sp>
        <p:nvSpPr>
          <p:cNvPr id="4" name="Rectangle 3"/>
          <p:cNvSpPr/>
          <p:nvPr/>
        </p:nvSpPr>
        <p:spPr>
          <a:xfrm>
            <a:off x="1228725" y="1093289"/>
            <a:ext cx="7162800" cy="584775"/>
          </a:xfrm>
          <a:prstGeom prst="rect">
            <a:avLst/>
          </a:prstGeom>
        </p:spPr>
        <p:txBody>
          <a:bodyPr wrap="square">
            <a:spAutoFit/>
          </a:bodyPr>
          <a:lstStyle/>
          <a:p>
            <a:r>
              <a:rPr lang="en-US" sz="1600" i="1" dirty="0" smtClean="0"/>
              <a:t>…that </a:t>
            </a:r>
            <a:r>
              <a:rPr lang="en-US" sz="1600" i="1" dirty="0"/>
              <a:t>there are contentions among you.  12 Now I say this, </a:t>
            </a:r>
            <a:r>
              <a:rPr lang="en-US" sz="1600" i="1" dirty="0">
                <a:solidFill>
                  <a:srgbClr val="FFFF00"/>
                </a:solidFill>
              </a:rPr>
              <a:t>that each of you says, “I am of Paul,” or “I am of </a:t>
            </a:r>
            <a:r>
              <a:rPr lang="en-US" sz="1600" i="1" dirty="0" err="1">
                <a:solidFill>
                  <a:srgbClr val="FFFF00"/>
                </a:solidFill>
              </a:rPr>
              <a:t>Apollos</a:t>
            </a:r>
            <a:r>
              <a:rPr lang="en-US" sz="1600" i="1" dirty="0">
                <a:solidFill>
                  <a:srgbClr val="FFFF00"/>
                </a:solidFill>
              </a:rPr>
              <a:t>,” or “I am of </a:t>
            </a:r>
            <a:r>
              <a:rPr lang="en-US" sz="1600" i="1" dirty="0" err="1">
                <a:solidFill>
                  <a:srgbClr val="FFFF00"/>
                </a:solidFill>
              </a:rPr>
              <a:t>Cephas</a:t>
            </a:r>
            <a:r>
              <a:rPr lang="en-US" sz="1600" i="1" dirty="0">
                <a:solidFill>
                  <a:srgbClr val="FFFF00"/>
                </a:solidFill>
              </a:rPr>
              <a:t>,” or “I am of Christ.” </a:t>
            </a:r>
          </a:p>
        </p:txBody>
      </p:sp>
      <p:sp>
        <p:nvSpPr>
          <p:cNvPr id="5" name="Rectangle 4"/>
          <p:cNvSpPr/>
          <p:nvPr/>
        </p:nvSpPr>
        <p:spPr>
          <a:xfrm>
            <a:off x="1228725" y="3474539"/>
            <a:ext cx="7162800" cy="2062103"/>
          </a:xfrm>
          <a:prstGeom prst="rect">
            <a:avLst/>
          </a:prstGeom>
        </p:spPr>
        <p:txBody>
          <a:bodyPr wrap="square">
            <a:spAutoFit/>
          </a:bodyPr>
          <a:lstStyle/>
          <a:p>
            <a:r>
              <a:rPr lang="en-US" sz="1600" i="1" dirty="0" smtClean="0"/>
              <a:t>14 </a:t>
            </a:r>
            <a:r>
              <a:rPr lang="en-US" sz="1600" i="1" dirty="0"/>
              <a:t>I thank God that I baptized none of you except </a:t>
            </a:r>
            <a:r>
              <a:rPr lang="en-US" sz="1600" i="1" dirty="0" err="1">
                <a:solidFill>
                  <a:srgbClr val="FFFF00"/>
                </a:solidFill>
              </a:rPr>
              <a:t>Crispus</a:t>
            </a:r>
            <a:r>
              <a:rPr lang="en-US" sz="1600" i="1" dirty="0">
                <a:solidFill>
                  <a:srgbClr val="FFFF00"/>
                </a:solidFill>
              </a:rPr>
              <a:t> and Gaius</a:t>
            </a:r>
            <a:r>
              <a:rPr lang="en-US" sz="1600" i="1" dirty="0" smtClean="0"/>
              <a:t>,</a:t>
            </a:r>
          </a:p>
          <a:p>
            <a:endParaRPr lang="en-US" sz="1600" i="1" dirty="0" smtClean="0"/>
          </a:p>
          <a:p>
            <a:r>
              <a:rPr lang="en-US" sz="1600" i="1" dirty="0"/>
              <a:t> 16 Yes, I also baptized </a:t>
            </a:r>
            <a:r>
              <a:rPr lang="en-US" sz="1600" i="1" dirty="0">
                <a:solidFill>
                  <a:srgbClr val="FFFF00"/>
                </a:solidFill>
              </a:rPr>
              <a:t>the household of </a:t>
            </a:r>
            <a:r>
              <a:rPr lang="en-US" sz="1600" i="1" dirty="0" err="1">
                <a:solidFill>
                  <a:srgbClr val="FFFF00"/>
                </a:solidFill>
              </a:rPr>
              <a:t>Stephanas</a:t>
            </a:r>
            <a:r>
              <a:rPr lang="en-US" sz="1600" i="1" dirty="0"/>
              <a:t>. </a:t>
            </a:r>
            <a:endParaRPr lang="en-US" sz="1600" i="1" dirty="0" smtClean="0"/>
          </a:p>
          <a:p>
            <a:endParaRPr lang="en-US" sz="1600" i="1" dirty="0"/>
          </a:p>
          <a:p>
            <a:r>
              <a:rPr lang="en-US" sz="1600" i="1" dirty="0" smtClean="0"/>
              <a:t>17 </a:t>
            </a:r>
            <a:r>
              <a:rPr lang="en-US" sz="1600" i="1" dirty="0"/>
              <a:t>For Christ did not send me to baptize, but </a:t>
            </a:r>
            <a:r>
              <a:rPr lang="en-US" sz="1600" i="1" dirty="0">
                <a:solidFill>
                  <a:srgbClr val="FFFF00"/>
                </a:solidFill>
              </a:rPr>
              <a:t>to preach the gospel</a:t>
            </a:r>
            <a:r>
              <a:rPr lang="en-US" sz="1600" i="1" dirty="0"/>
              <a:t>, not with wisdom of words, lest the cross of Christ should be made of no effect.</a:t>
            </a:r>
          </a:p>
          <a:p>
            <a:endParaRPr lang="en-US" sz="1600" i="1" dirty="0"/>
          </a:p>
          <a:p>
            <a:r>
              <a:rPr lang="en-US" sz="1600" i="1" dirty="0" smtClean="0"/>
              <a:t> </a:t>
            </a:r>
            <a:endParaRPr lang="en-US" sz="1600" i="1" dirty="0"/>
          </a:p>
        </p:txBody>
      </p:sp>
    </p:spTree>
    <p:extLst>
      <p:ext uri="{BB962C8B-B14F-4D97-AF65-F5344CB8AC3E}">
        <p14:creationId xmlns:p14="http://schemas.microsoft.com/office/powerpoint/2010/main" val="3242922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Slide Number Placeholder 4"/>
          <p:cNvSpPr>
            <a:spLocks noGrp="1"/>
          </p:cNvSpPr>
          <p:nvPr>
            <p:ph type="sldNum" sz="quarter" idx="11"/>
          </p:nvPr>
        </p:nvSpPr>
        <p:spPr>
          <a:noFill/>
          <a:ln>
            <a:miter lim="800000"/>
            <a:headEnd/>
            <a:tailEnd/>
          </a:ln>
        </p:spPr>
        <p:txBody>
          <a:bodyPr/>
          <a:lstStyle/>
          <a:p>
            <a:fld id="{D858D784-7DAB-0D4F-96A0-E8AD31DD019D}" type="slidenum">
              <a:rPr lang="en-US"/>
              <a:pPr/>
              <a:t>23</a:t>
            </a:fld>
            <a:endParaRPr lang="en-US"/>
          </a:p>
        </p:txBody>
      </p:sp>
      <p:sp>
        <p:nvSpPr>
          <p:cNvPr id="27651" name="Rectangle 3"/>
          <p:cNvSpPr>
            <a:spLocks noGrp="1" noChangeArrowheads="1"/>
          </p:cNvSpPr>
          <p:nvPr>
            <p:ph type="body" idx="1"/>
          </p:nvPr>
        </p:nvSpPr>
        <p:spPr>
          <a:xfrm>
            <a:off x="685800" y="825500"/>
            <a:ext cx="8458200" cy="4889500"/>
          </a:xfrm>
        </p:spPr>
        <p:txBody>
          <a:bodyPr>
            <a:normAutofit/>
          </a:bodyPr>
          <a:lstStyle/>
          <a:p>
            <a:pPr>
              <a:lnSpc>
                <a:spcPct val="90000"/>
              </a:lnSpc>
            </a:pPr>
            <a:r>
              <a:rPr lang="en-US" sz="2600" dirty="0">
                <a:solidFill>
                  <a:schemeClr val="tx2"/>
                </a:solidFill>
              </a:rPr>
              <a:t>They Were Enriched By God</a:t>
            </a:r>
          </a:p>
          <a:p>
            <a:pPr lvl="1">
              <a:lnSpc>
                <a:spcPct val="90000"/>
              </a:lnSpc>
            </a:pPr>
            <a:r>
              <a:rPr lang="en-US" sz="2200" dirty="0"/>
              <a:t>Called Out To Be Holy</a:t>
            </a:r>
          </a:p>
          <a:p>
            <a:pPr lvl="1">
              <a:lnSpc>
                <a:spcPct val="90000"/>
              </a:lnSpc>
            </a:pPr>
            <a:r>
              <a:rPr lang="en-US" sz="2200" dirty="0"/>
              <a:t>Utterance and Knowledge</a:t>
            </a:r>
          </a:p>
          <a:p>
            <a:pPr lvl="1">
              <a:lnSpc>
                <a:spcPct val="90000"/>
              </a:lnSpc>
            </a:pPr>
            <a:r>
              <a:rPr lang="en-US" sz="2200" dirty="0"/>
              <a:t>Waited On Christ’s Return</a:t>
            </a:r>
          </a:p>
          <a:p>
            <a:pPr lvl="1">
              <a:lnSpc>
                <a:spcPct val="90000"/>
              </a:lnSpc>
            </a:pPr>
            <a:r>
              <a:rPr lang="en-US" sz="2200" dirty="0"/>
              <a:t>Could Count On God’s Faithfulness</a:t>
            </a:r>
          </a:p>
          <a:p>
            <a:pPr>
              <a:lnSpc>
                <a:spcPct val="90000"/>
              </a:lnSpc>
            </a:pPr>
            <a:r>
              <a:rPr lang="en-US" sz="2600" dirty="0">
                <a:solidFill>
                  <a:schemeClr val="tx2"/>
                </a:solidFill>
              </a:rPr>
              <a:t>They Suffered From “Preacher-</a:t>
            </a:r>
            <a:r>
              <a:rPr lang="en-US" sz="2600" dirty="0" err="1">
                <a:solidFill>
                  <a:schemeClr val="tx2"/>
                </a:solidFill>
              </a:rPr>
              <a:t>itis</a:t>
            </a:r>
            <a:r>
              <a:rPr lang="en-US" sz="2600" dirty="0">
                <a:solidFill>
                  <a:schemeClr val="tx2"/>
                </a:solidFill>
              </a:rPr>
              <a:t>”</a:t>
            </a:r>
          </a:p>
          <a:p>
            <a:pPr lvl="1">
              <a:lnSpc>
                <a:spcPct val="90000"/>
              </a:lnSpc>
            </a:pPr>
            <a:r>
              <a:rPr lang="en-US" sz="2200" dirty="0"/>
              <a:t>Only Christ Died For Our Sins</a:t>
            </a:r>
          </a:p>
          <a:p>
            <a:pPr lvl="1">
              <a:lnSpc>
                <a:spcPct val="90000"/>
              </a:lnSpc>
            </a:pPr>
            <a:r>
              <a:rPr lang="en-US" sz="2200" dirty="0"/>
              <a:t>Only Baptized Into Christ </a:t>
            </a:r>
          </a:p>
          <a:p>
            <a:pPr lvl="1">
              <a:lnSpc>
                <a:spcPct val="90000"/>
              </a:lnSpc>
            </a:pPr>
            <a:endParaRPr lang="en-US" sz="2200" dirty="0"/>
          </a:p>
        </p:txBody>
      </p:sp>
      <p:sp>
        <p:nvSpPr>
          <p:cNvPr id="2" name="Rectangle 1"/>
          <p:cNvSpPr/>
          <p:nvPr/>
        </p:nvSpPr>
        <p:spPr bwMode="auto">
          <a:xfrm>
            <a:off x="838200" y="104775"/>
            <a:ext cx="7772400" cy="571500"/>
          </a:xfrm>
          <a:prstGeom prst="rect">
            <a:avLst/>
          </a:prstGeom>
          <a:solidFill>
            <a:schemeClr val="tx2">
              <a:lumMod val="40000"/>
              <a:lumOff val="60000"/>
            </a:schemeClr>
          </a:solidFill>
          <a:ln w="9525" cap="flat" cmpd="sng" algn="ctr">
            <a:solidFill>
              <a:srgbClr val="C00000"/>
            </a:solidFill>
            <a:prstDash val="solid"/>
            <a:round/>
            <a:headEnd type="none" w="med" len="med"/>
            <a:tailEnd type="none" w="med" len="med"/>
          </a:ln>
          <a:effectLst/>
          <a:extLst/>
        </p:spPr>
        <p:txBody>
          <a:bodyPr>
            <a:prstTxWarp prst="textNoShape">
              <a:avLst/>
            </a:prstTxWarp>
          </a:bodyPr>
          <a:lstStyle/>
          <a:p>
            <a:pPr algn="ctr"/>
            <a:r>
              <a:rPr lang="en-US" sz="3600" b="1">
                <a:solidFill>
                  <a:schemeClr val="bg1"/>
                </a:solidFill>
              </a:rPr>
              <a:t>Chapter 1 – No Reasons for Divisions</a:t>
            </a:r>
          </a:p>
        </p:txBody>
      </p:sp>
    </p:spTree>
    <p:extLst>
      <p:ext uri="{BB962C8B-B14F-4D97-AF65-F5344CB8AC3E}">
        <p14:creationId xmlns:p14="http://schemas.microsoft.com/office/powerpoint/2010/main" val="16542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651">
                                            <p:txEl>
                                              <p:pRg st="5" end="5"/>
                                            </p:txEl>
                                          </p:spTgt>
                                        </p:tgtEl>
                                        <p:attrNameLst>
                                          <p:attrName>style.visibility</p:attrName>
                                        </p:attrNameLst>
                                      </p:cBhvr>
                                      <p:to>
                                        <p:strVal val="visible"/>
                                      </p:to>
                                    </p:set>
                                    <p:anim calcmode="lin" valueType="num">
                                      <p:cBhvr additive="base">
                                        <p:cTn id="7" dur="500" fill="hold"/>
                                        <p:tgtEl>
                                          <p:spTgt spid="27651">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651">
                                            <p:txEl>
                                              <p:pRg st="6" end="6"/>
                                            </p:txEl>
                                          </p:spTgt>
                                        </p:tgtEl>
                                        <p:attrNameLst>
                                          <p:attrName>style.visibility</p:attrName>
                                        </p:attrNameLst>
                                      </p:cBhvr>
                                      <p:to>
                                        <p:strVal val="visible"/>
                                      </p:to>
                                    </p:set>
                                    <p:anim calcmode="lin" valueType="num">
                                      <p:cBhvr additive="base">
                                        <p:cTn id="13" dur="500" fill="hold"/>
                                        <p:tgtEl>
                                          <p:spTgt spid="27651">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651">
                                            <p:txEl>
                                              <p:pRg st="7" end="7"/>
                                            </p:txEl>
                                          </p:spTgt>
                                        </p:tgtEl>
                                        <p:attrNameLst>
                                          <p:attrName>style.visibility</p:attrName>
                                        </p:attrNameLst>
                                      </p:cBhvr>
                                      <p:to>
                                        <p:strVal val="visible"/>
                                      </p:to>
                                    </p:set>
                                    <p:anim calcmode="lin" valueType="num">
                                      <p:cBhvr additive="base">
                                        <p:cTn id="19" dur="500" fill="hold"/>
                                        <p:tgtEl>
                                          <p:spTgt spid="27651">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775" y="113771"/>
            <a:ext cx="7886700" cy="1104636"/>
          </a:xfrm>
        </p:spPr>
        <p:txBody>
          <a:bodyPr/>
          <a:lstStyle/>
          <a:p>
            <a:r>
              <a:rPr lang="en-US" dirty="0" smtClean="0"/>
              <a:t>In their own words…</a:t>
            </a:r>
            <a:endParaRPr lang="en-US" dirty="0"/>
          </a:p>
        </p:txBody>
      </p:sp>
      <p:sp>
        <p:nvSpPr>
          <p:cNvPr id="3" name="Content Placeholder 2"/>
          <p:cNvSpPr>
            <a:spLocks noGrp="1"/>
          </p:cNvSpPr>
          <p:nvPr>
            <p:ph idx="1"/>
          </p:nvPr>
        </p:nvSpPr>
        <p:spPr>
          <a:xfrm>
            <a:off x="390525" y="1045104"/>
            <a:ext cx="8058150" cy="3626115"/>
          </a:xfrm>
        </p:spPr>
        <p:txBody>
          <a:bodyPr>
            <a:noAutofit/>
          </a:bodyPr>
          <a:lstStyle/>
          <a:p>
            <a:pPr marL="0" indent="0">
              <a:buNone/>
            </a:pPr>
            <a:r>
              <a:rPr lang="en-US" sz="1800" u="sng" dirty="0">
                <a:solidFill>
                  <a:srgbClr val="FFFF00"/>
                </a:solidFill>
              </a:rPr>
              <a:t>John </a:t>
            </a:r>
            <a:r>
              <a:rPr lang="en-US" sz="1800" u="sng" dirty="0" smtClean="0">
                <a:solidFill>
                  <a:srgbClr val="FFFF00"/>
                </a:solidFill>
              </a:rPr>
              <a:t>Wesley: </a:t>
            </a:r>
            <a:r>
              <a:rPr lang="en-US" sz="1800" dirty="0" smtClean="0"/>
              <a:t>“</a:t>
            </a:r>
            <a:r>
              <a:rPr lang="en-US" sz="1800" dirty="0"/>
              <a:t>Would to God that all party names, and unscriptural phrases and forms </a:t>
            </a:r>
            <a:r>
              <a:rPr lang="en-US" sz="1800" dirty="0" smtClean="0"/>
              <a:t>which have </a:t>
            </a:r>
            <a:r>
              <a:rPr lang="en-US" sz="1800" dirty="0"/>
              <a:t>divided the Christian world, were forgot and that the very </a:t>
            </a:r>
            <a:r>
              <a:rPr lang="en-US" sz="1800" dirty="0" smtClean="0"/>
              <a:t>name </a:t>
            </a:r>
            <a:r>
              <a:rPr lang="en-US" sz="1800" dirty="0" smtClean="0">
                <a:solidFill>
                  <a:srgbClr val="FFFF00"/>
                </a:solidFill>
              </a:rPr>
              <a:t>[Methodist</a:t>
            </a:r>
            <a:r>
              <a:rPr lang="en-US" sz="1800" dirty="0">
                <a:solidFill>
                  <a:srgbClr val="FFFF00"/>
                </a:solidFill>
              </a:rPr>
              <a:t>] </a:t>
            </a:r>
            <a:r>
              <a:rPr lang="en-US" sz="1800" dirty="0"/>
              <a:t>might never be </a:t>
            </a:r>
            <a:r>
              <a:rPr lang="en-US" sz="1800" dirty="0" smtClean="0"/>
              <a:t>mentioned </a:t>
            </a:r>
            <a:r>
              <a:rPr lang="en-US" sz="1800" dirty="0"/>
              <a:t>more, but be buried in eternal oblivion</a:t>
            </a:r>
            <a:r>
              <a:rPr lang="en-US" sz="1800" dirty="0" smtClean="0"/>
              <a:t>.”</a:t>
            </a:r>
          </a:p>
          <a:p>
            <a:pPr marL="0" indent="0">
              <a:buNone/>
            </a:pPr>
            <a:endParaRPr lang="en-US" sz="1800" dirty="0"/>
          </a:p>
          <a:p>
            <a:pPr marL="0" indent="0">
              <a:buNone/>
            </a:pPr>
            <a:r>
              <a:rPr lang="en-US" sz="1800" u="sng" dirty="0" smtClean="0">
                <a:solidFill>
                  <a:srgbClr val="FFFF00"/>
                </a:solidFill>
              </a:rPr>
              <a:t>Martin Luther: </a:t>
            </a:r>
            <a:r>
              <a:rPr lang="en-US" sz="1800" dirty="0" smtClean="0"/>
              <a:t>“</a:t>
            </a:r>
            <a:r>
              <a:rPr lang="en-US" sz="1800" dirty="0"/>
              <a:t>I ask that men make no reference to my name, </a:t>
            </a:r>
            <a:r>
              <a:rPr lang="en-US" sz="1800" dirty="0">
                <a:solidFill>
                  <a:srgbClr val="FFFF00"/>
                </a:solidFill>
              </a:rPr>
              <a:t>and call themselves </a:t>
            </a:r>
            <a:r>
              <a:rPr lang="en-US" sz="1800" dirty="0" smtClean="0">
                <a:solidFill>
                  <a:srgbClr val="FFFF00"/>
                </a:solidFill>
              </a:rPr>
              <a:t>not Lutherans</a:t>
            </a:r>
            <a:r>
              <a:rPr lang="en-US" sz="1800" dirty="0">
                <a:solidFill>
                  <a:srgbClr val="FFFF00"/>
                </a:solidFill>
              </a:rPr>
              <a:t>, but Christians</a:t>
            </a:r>
            <a:r>
              <a:rPr lang="en-US" sz="1800" dirty="0"/>
              <a:t>. What is Luther? My doctrine, I am sure, is not</a:t>
            </a:r>
          </a:p>
          <a:p>
            <a:pPr marL="0" indent="0">
              <a:buNone/>
            </a:pPr>
            <a:r>
              <a:rPr lang="en-US" sz="1800" dirty="0"/>
              <a:t>mine, nor have I been crucified for any one. St. Paul, in 1 Cor. 3, would not</a:t>
            </a:r>
          </a:p>
          <a:p>
            <a:pPr marL="0" indent="0">
              <a:buNone/>
            </a:pPr>
            <a:r>
              <a:rPr lang="en-US" sz="1800" dirty="0"/>
              <a:t>allow Christians to call themselves Pauline or </a:t>
            </a:r>
            <a:r>
              <a:rPr lang="en-US" sz="1800" dirty="0" err="1"/>
              <a:t>Petrine</a:t>
            </a:r>
            <a:r>
              <a:rPr lang="en-US" sz="1800" dirty="0"/>
              <a:t>, but Christian. How then</a:t>
            </a:r>
          </a:p>
          <a:p>
            <a:pPr marL="0" indent="0">
              <a:buNone/>
            </a:pPr>
            <a:r>
              <a:rPr lang="en-US" sz="1800" dirty="0"/>
              <a:t>should I, poor, foul carcass that I am, come to have men give to the children of</a:t>
            </a:r>
          </a:p>
          <a:p>
            <a:pPr marL="0" indent="0">
              <a:buNone/>
            </a:pPr>
            <a:r>
              <a:rPr lang="en-US" sz="1800" dirty="0"/>
              <a:t>Christ a name derived from my worthless name? No, no, my dear friends; let</a:t>
            </a:r>
          </a:p>
          <a:p>
            <a:pPr marL="0" indent="0">
              <a:buNone/>
            </a:pPr>
            <a:r>
              <a:rPr lang="en-US" sz="1800" dirty="0"/>
              <a:t>us abolish all party names, and call ourselves Christians after Him Whose</a:t>
            </a:r>
          </a:p>
          <a:p>
            <a:pPr marL="0" indent="0">
              <a:buNone/>
            </a:pPr>
            <a:r>
              <a:rPr lang="en-US" sz="1800" dirty="0"/>
              <a:t>doctrine we have</a:t>
            </a:r>
            <a:r>
              <a:rPr lang="en-US" sz="1800" dirty="0" smtClean="0"/>
              <a:t>.” </a:t>
            </a:r>
          </a:p>
        </p:txBody>
      </p:sp>
    </p:spTree>
    <p:extLst>
      <p:ext uri="{BB962C8B-B14F-4D97-AF65-F5344CB8AC3E}">
        <p14:creationId xmlns:p14="http://schemas.microsoft.com/office/powerpoint/2010/main" val="32627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588452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9022" y="529480"/>
            <a:ext cx="6858000" cy="1367908"/>
          </a:xfrm>
        </p:spPr>
        <p:txBody>
          <a:bodyPr>
            <a:normAutofit/>
          </a:bodyPr>
          <a:lstStyle/>
          <a:p>
            <a:pPr algn="ctr"/>
            <a:r>
              <a:rPr lang="en-US" sz="6500" b="1" dirty="0"/>
              <a:t>I Corinthians</a:t>
            </a:r>
          </a:p>
        </p:txBody>
      </p:sp>
      <p:sp>
        <p:nvSpPr>
          <p:cNvPr id="3" name="Subtitle 2"/>
          <p:cNvSpPr>
            <a:spLocks noGrp="1"/>
          </p:cNvSpPr>
          <p:nvPr>
            <p:ph type="subTitle" idx="1"/>
          </p:nvPr>
        </p:nvSpPr>
        <p:spPr>
          <a:xfrm>
            <a:off x="3400424" y="3591073"/>
            <a:ext cx="6858000" cy="628354"/>
          </a:xfrm>
        </p:spPr>
        <p:txBody>
          <a:bodyPr>
            <a:noAutofit/>
          </a:bodyPr>
          <a:lstStyle/>
          <a:p>
            <a:pPr algn="ctr"/>
            <a:r>
              <a:rPr lang="en-US" sz="3600" dirty="0"/>
              <a:t>Auditorium</a:t>
            </a:r>
          </a:p>
          <a:p>
            <a:pPr algn="ctr"/>
            <a:r>
              <a:rPr lang="en-US" sz="3600" dirty="0"/>
              <a:t>Segment 4 – 2017</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2493251"/>
            <a:ext cx="4530725" cy="3136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09564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1100603327"/>
              </p:ext>
            </p:extLst>
          </p:nvPr>
        </p:nvGraphicFramePr>
        <p:xfrm>
          <a:off x="1028698" y="85725"/>
          <a:ext cx="7696201" cy="5983566"/>
        </p:xfrm>
        <a:graphic>
          <a:graphicData uri="http://schemas.openxmlformats.org/drawingml/2006/table">
            <a:tbl>
              <a:tblPr/>
              <a:tblGrid>
                <a:gridCol w="460456"/>
                <a:gridCol w="3880990"/>
                <a:gridCol w="1841826"/>
                <a:gridCol w="1512929"/>
              </a:tblGrid>
              <a:tr h="301078">
                <a:tc>
                  <a:txBody>
                    <a:bodyPr/>
                    <a:lstStyle/>
                    <a:p>
                      <a:pPr marL="0" marR="0" algn="ctr">
                        <a:lnSpc>
                          <a:spcPct val="115000"/>
                        </a:lnSpc>
                        <a:spcBef>
                          <a:spcPts val="0"/>
                        </a:spcBef>
                        <a:spcAft>
                          <a:spcPts val="1000"/>
                        </a:spcAft>
                      </a:pPr>
                      <a:r>
                        <a:rPr lang="en-US" sz="1400" b="1" dirty="0">
                          <a:solidFill>
                            <a:srgbClr val="FB2E05"/>
                          </a:solidFill>
                          <a:effectLst/>
                          <a:latin typeface="Garamond"/>
                          <a:ea typeface="Calibri"/>
                          <a:cs typeface="Times New Roman"/>
                        </a:rPr>
                        <a:t> </a:t>
                      </a:r>
                      <a:endParaRPr lang="en-US" sz="1000" dirty="0">
                        <a:solidFill>
                          <a:srgbClr val="FB2E05"/>
                        </a:solidFill>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lnSpc>
                          <a:spcPct val="115000"/>
                        </a:lnSpc>
                        <a:spcBef>
                          <a:spcPts val="0"/>
                        </a:spcBef>
                        <a:spcAft>
                          <a:spcPts val="1000"/>
                        </a:spcAft>
                      </a:pPr>
                      <a:r>
                        <a:rPr lang="en-US" sz="1400" b="1" dirty="0">
                          <a:solidFill>
                            <a:srgbClr val="FB2E05"/>
                          </a:solidFill>
                          <a:effectLst/>
                          <a:latin typeface="Garamond"/>
                          <a:ea typeface="Calibri"/>
                          <a:cs typeface="Times New Roman"/>
                        </a:rPr>
                        <a:t>Title</a:t>
                      </a:r>
                      <a:endParaRPr lang="en-US" sz="1000" dirty="0">
                        <a:solidFill>
                          <a:srgbClr val="FB2E05"/>
                        </a:solidFill>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lnSpc>
                          <a:spcPct val="115000"/>
                        </a:lnSpc>
                        <a:spcBef>
                          <a:spcPts val="0"/>
                        </a:spcBef>
                        <a:spcAft>
                          <a:spcPts val="1000"/>
                        </a:spcAft>
                      </a:pPr>
                      <a:r>
                        <a:rPr lang="en-US" sz="1400" b="1">
                          <a:solidFill>
                            <a:srgbClr val="FB2E05"/>
                          </a:solidFill>
                          <a:effectLst/>
                          <a:latin typeface="Garamond"/>
                          <a:ea typeface="Calibri"/>
                          <a:cs typeface="Times New Roman"/>
                        </a:rPr>
                        <a:t>Day</a:t>
                      </a:r>
                      <a:endParaRPr lang="en-US" sz="1000">
                        <a:solidFill>
                          <a:srgbClr val="FB2E05"/>
                        </a:solidFill>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lnSpc>
                          <a:spcPct val="115000"/>
                        </a:lnSpc>
                        <a:spcBef>
                          <a:spcPts val="0"/>
                        </a:spcBef>
                        <a:spcAft>
                          <a:spcPts val="1000"/>
                        </a:spcAft>
                      </a:pPr>
                      <a:r>
                        <a:rPr lang="en-US" sz="1400" b="1" dirty="0">
                          <a:solidFill>
                            <a:srgbClr val="FB2E05"/>
                          </a:solidFill>
                          <a:effectLst/>
                          <a:latin typeface="Garamond"/>
                          <a:ea typeface="Calibri"/>
                          <a:cs typeface="Times New Roman"/>
                        </a:rPr>
                        <a:t>Date</a:t>
                      </a:r>
                      <a:endParaRPr lang="en-US" sz="1000" dirty="0">
                        <a:solidFill>
                          <a:srgbClr val="FB2E05"/>
                        </a:solidFill>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r>
              <a:tr h="671972">
                <a:tc>
                  <a:txBody>
                    <a:bodyPr/>
                    <a:lstStyle/>
                    <a:p>
                      <a:pPr marL="0" marR="0" algn="ctr">
                        <a:lnSpc>
                          <a:spcPct val="115000"/>
                        </a:lnSpc>
                        <a:spcBef>
                          <a:spcPts val="0"/>
                        </a:spcBef>
                        <a:spcAft>
                          <a:spcPts val="1000"/>
                        </a:spcAft>
                      </a:pPr>
                      <a:r>
                        <a:rPr lang="en-US" sz="1800" b="0" dirty="0">
                          <a:effectLst/>
                          <a:latin typeface="Garamond"/>
                          <a:ea typeface="Calibri"/>
                          <a:cs typeface="Times New Roman"/>
                        </a:rPr>
                        <a:t>1</a:t>
                      </a:r>
                      <a:endParaRPr lang="en-US" sz="1800" b="0" dirty="0">
                        <a:effectLst/>
                        <a:latin typeface="Calibri"/>
                        <a:ea typeface="Calibri"/>
                        <a:cs typeface="Times New Roman"/>
                      </a:endParaRPr>
                    </a:p>
                    <a:p>
                      <a:pPr marL="0" marR="0" algn="ctr">
                        <a:lnSpc>
                          <a:spcPct val="115000"/>
                        </a:lnSpc>
                        <a:spcBef>
                          <a:spcPts val="0"/>
                        </a:spcBef>
                        <a:spcAft>
                          <a:spcPts val="1000"/>
                        </a:spcAft>
                      </a:pPr>
                      <a:r>
                        <a:rPr lang="en-US" sz="1800" b="0" dirty="0">
                          <a:effectLst/>
                          <a:latin typeface="Garamond"/>
                          <a:ea typeface="Calibri"/>
                          <a:cs typeface="Times New Roman"/>
                        </a:rPr>
                        <a:t> </a:t>
                      </a:r>
                      <a:endParaRPr lang="en-US" sz="1800" b="0" dirty="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a:effectLst/>
                          <a:latin typeface="Calibri"/>
                          <a:ea typeface="Calibri"/>
                          <a:cs typeface="Times New Roman"/>
                        </a:rPr>
                        <a:t>Introduction</a:t>
                      </a: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a:effectLst/>
                          <a:latin typeface="Garamond"/>
                          <a:ea typeface="Calibri"/>
                          <a:cs typeface="Times New Roman"/>
                        </a:rPr>
                        <a:t>Sunday</a:t>
                      </a:r>
                      <a:endParaRPr lang="en-US" sz="1800" b="0" dirty="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a:effectLst/>
                          <a:latin typeface="Cambria"/>
                          <a:ea typeface="Calibri"/>
                          <a:cs typeface="Times New Roman"/>
                        </a:rPr>
                        <a:t>Feb 25, 2017</a:t>
                      </a:r>
                      <a:endParaRPr lang="en-US" sz="1800" b="0" dirty="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1972">
                <a:tc>
                  <a:txBody>
                    <a:bodyPr/>
                    <a:lstStyle/>
                    <a:p>
                      <a:pPr marL="0" marR="0" algn="ctr">
                        <a:lnSpc>
                          <a:spcPct val="115000"/>
                        </a:lnSpc>
                        <a:spcBef>
                          <a:spcPts val="0"/>
                        </a:spcBef>
                        <a:spcAft>
                          <a:spcPts val="1000"/>
                        </a:spcAft>
                      </a:pPr>
                      <a:r>
                        <a:rPr lang="en-US" sz="1800" b="0">
                          <a:effectLst/>
                          <a:latin typeface="Garamond"/>
                          <a:ea typeface="Calibri"/>
                          <a:cs typeface="Times New Roman"/>
                        </a:rPr>
                        <a:t>2</a:t>
                      </a:r>
                      <a:endParaRPr lang="en-US" sz="1800" b="0">
                        <a:effectLst/>
                        <a:latin typeface="Calibri"/>
                        <a:ea typeface="Calibri"/>
                        <a:cs typeface="Times New Roman"/>
                      </a:endParaRPr>
                    </a:p>
                    <a:p>
                      <a:pPr marL="0" marR="0" algn="ctr">
                        <a:lnSpc>
                          <a:spcPct val="115000"/>
                        </a:lnSpc>
                        <a:spcBef>
                          <a:spcPts val="0"/>
                        </a:spcBef>
                        <a:spcAft>
                          <a:spcPts val="1000"/>
                        </a:spcAft>
                      </a:pPr>
                      <a:r>
                        <a:rPr lang="en-US" sz="1800" b="0">
                          <a:effectLst/>
                          <a:latin typeface="Garamond"/>
                          <a:ea typeface="Calibri"/>
                          <a:cs typeface="Times New Roman"/>
                        </a:rPr>
                        <a:t> </a:t>
                      </a:r>
                      <a:endParaRPr lang="en-US" sz="1800" b="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a:effectLst/>
                          <a:latin typeface="Calibri"/>
                          <a:ea typeface="Calibri"/>
                          <a:cs typeface="Times New Roman"/>
                        </a:rPr>
                        <a:t>The Wisdom of God</a:t>
                      </a: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a:effectLst/>
                          <a:latin typeface="Garamond"/>
                          <a:ea typeface="Calibri"/>
                          <a:cs typeface="Times New Roman"/>
                        </a:rPr>
                        <a:t>Wednesday</a:t>
                      </a:r>
                      <a:endParaRPr lang="en-US" sz="1800" b="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a:effectLst/>
                          <a:latin typeface="Cambria"/>
                          <a:ea typeface="Calibri"/>
                          <a:cs typeface="Times New Roman"/>
                        </a:rPr>
                        <a:t>March 1, 2017</a:t>
                      </a:r>
                      <a:endParaRPr lang="en-US" sz="1800" b="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1972">
                <a:tc>
                  <a:txBody>
                    <a:bodyPr/>
                    <a:lstStyle/>
                    <a:p>
                      <a:pPr marL="0" marR="0" algn="ctr">
                        <a:lnSpc>
                          <a:spcPct val="115000"/>
                        </a:lnSpc>
                        <a:spcBef>
                          <a:spcPts val="0"/>
                        </a:spcBef>
                        <a:spcAft>
                          <a:spcPts val="1000"/>
                        </a:spcAft>
                      </a:pPr>
                      <a:r>
                        <a:rPr lang="en-US" sz="1800" b="0">
                          <a:effectLst/>
                          <a:latin typeface="Garamond"/>
                          <a:ea typeface="Calibri"/>
                          <a:cs typeface="Times New Roman"/>
                        </a:rPr>
                        <a:t>3</a:t>
                      </a:r>
                      <a:endParaRPr lang="en-US" sz="1800" b="0">
                        <a:effectLst/>
                        <a:latin typeface="Calibri"/>
                        <a:ea typeface="Calibri"/>
                        <a:cs typeface="Times New Roman"/>
                      </a:endParaRPr>
                    </a:p>
                    <a:p>
                      <a:pPr marL="0" marR="0" algn="ctr">
                        <a:lnSpc>
                          <a:spcPct val="115000"/>
                        </a:lnSpc>
                        <a:spcBef>
                          <a:spcPts val="0"/>
                        </a:spcBef>
                        <a:spcAft>
                          <a:spcPts val="1000"/>
                        </a:spcAft>
                      </a:pPr>
                      <a:r>
                        <a:rPr lang="en-US" sz="1800" b="0">
                          <a:effectLst/>
                          <a:latin typeface="Garamond"/>
                          <a:ea typeface="Calibri"/>
                          <a:cs typeface="Times New Roman"/>
                        </a:rPr>
                        <a:t> </a:t>
                      </a:r>
                      <a:endParaRPr lang="en-US" sz="1800" b="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a:effectLst/>
                          <a:latin typeface="Calibri"/>
                          <a:ea typeface="Calibri"/>
                          <a:cs typeface="Times New Roman"/>
                        </a:rPr>
                        <a:t>Spiritual vs. Carnal</a:t>
                      </a: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a:effectLst/>
                          <a:latin typeface="Garamond"/>
                          <a:ea typeface="Calibri"/>
                          <a:cs typeface="Times New Roman"/>
                        </a:rPr>
                        <a:t>Sunday</a:t>
                      </a:r>
                      <a:endParaRPr lang="en-US" sz="1800" b="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a:effectLst/>
                          <a:latin typeface="Cambria"/>
                          <a:ea typeface="Calibri"/>
                          <a:cs typeface="Times New Roman"/>
                        </a:rPr>
                        <a:t>March 5, 2017</a:t>
                      </a:r>
                      <a:endParaRPr lang="en-US" sz="1800" b="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275">
                <a:tc>
                  <a:txBody>
                    <a:bodyPr/>
                    <a:lstStyle/>
                    <a:p>
                      <a:pPr marL="0" marR="0" algn="ctr">
                        <a:lnSpc>
                          <a:spcPct val="115000"/>
                        </a:lnSpc>
                        <a:spcBef>
                          <a:spcPts val="0"/>
                        </a:spcBef>
                        <a:spcAft>
                          <a:spcPts val="1000"/>
                        </a:spcAft>
                      </a:pPr>
                      <a:r>
                        <a:rPr lang="en-US" sz="1800" b="0">
                          <a:effectLst/>
                          <a:latin typeface="Garamond"/>
                          <a:ea typeface="Calibri"/>
                          <a:cs typeface="Times New Roman"/>
                        </a:rPr>
                        <a:t>4</a:t>
                      </a:r>
                      <a:endParaRPr lang="en-US" sz="1800" b="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a:effectLst/>
                          <a:latin typeface="Calibri"/>
                          <a:ea typeface="Calibri"/>
                          <a:cs typeface="Times New Roman"/>
                        </a:rPr>
                        <a:t>Puffed Up</a:t>
                      </a: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a:effectLst/>
                          <a:latin typeface="Garamond"/>
                          <a:ea typeface="Calibri"/>
                          <a:cs typeface="Times New Roman"/>
                        </a:rPr>
                        <a:t>Wednesday</a:t>
                      </a:r>
                      <a:endParaRPr lang="en-US" sz="1800" b="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a:effectLst/>
                          <a:latin typeface="Cambria"/>
                          <a:ea typeface="Calibri"/>
                          <a:cs typeface="Times New Roman"/>
                        </a:rPr>
                        <a:t>March 8, 2017</a:t>
                      </a:r>
                      <a:endParaRPr lang="en-US" sz="1800" b="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1972">
                <a:tc>
                  <a:txBody>
                    <a:bodyPr/>
                    <a:lstStyle/>
                    <a:p>
                      <a:pPr marL="0" marR="0" algn="ctr">
                        <a:lnSpc>
                          <a:spcPct val="115000"/>
                        </a:lnSpc>
                        <a:spcBef>
                          <a:spcPts val="0"/>
                        </a:spcBef>
                        <a:spcAft>
                          <a:spcPts val="1000"/>
                        </a:spcAft>
                      </a:pPr>
                      <a:r>
                        <a:rPr lang="en-US" sz="1800" b="0">
                          <a:effectLst/>
                          <a:latin typeface="Garamond"/>
                          <a:ea typeface="Calibri"/>
                          <a:cs typeface="Times New Roman"/>
                        </a:rPr>
                        <a:t>5</a:t>
                      </a:r>
                      <a:endParaRPr lang="en-US" sz="1800" b="0">
                        <a:effectLst/>
                        <a:latin typeface="Calibri"/>
                        <a:ea typeface="Calibri"/>
                        <a:cs typeface="Times New Roman"/>
                      </a:endParaRPr>
                    </a:p>
                    <a:p>
                      <a:pPr marL="0" marR="0" algn="ctr">
                        <a:lnSpc>
                          <a:spcPct val="115000"/>
                        </a:lnSpc>
                        <a:spcBef>
                          <a:spcPts val="0"/>
                        </a:spcBef>
                        <a:spcAft>
                          <a:spcPts val="1000"/>
                        </a:spcAft>
                      </a:pPr>
                      <a:r>
                        <a:rPr lang="en-US" sz="1800" b="0">
                          <a:effectLst/>
                          <a:latin typeface="Garamond"/>
                          <a:ea typeface="Calibri"/>
                          <a:cs typeface="Times New Roman"/>
                        </a:rPr>
                        <a:t> </a:t>
                      </a:r>
                      <a:endParaRPr lang="en-US" sz="1800" b="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a:effectLst/>
                          <a:latin typeface="Calibri"/>
                          <a:ea typeface="Calibri"/>
                          <a:cs typeface="Times New Roman"/>
                        </a:rPr>
                        <a:t>Lawsuits and Former Lives</a:t>
                      </a: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a:effectLst/>
                          <a:latin typeface="Calibri"/>
                          <a:ea typeface="Calibri"/>
                          <a:cs typeface="Times New Roman"/>
                        </a:rPr>
                        <a:t>Sunday</a:t>
                      </a: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a:effectLst/>
                          <a:latin typeface="Cambria"/>
                          <a:ea typeface="Calibri"/>
                          <a:cs typeface="Times New Roman"/>
                        </a:rPr>
                        <a:t>March 12, 2017</a:t>
                      </a:r>
                      <a:endParaRPr lang="en-US" sz="1800" b="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1972">
                <a:tc>
                  <a:txBody>
                    <a:bodyPr/>
                    <a:lstStyle/>
                    <a:p>
                      <a:pPr marL="0" marR="0" algn="ctr">
                        <a:lnSpc>
                          <a:spcPct val="115000"/>
                        </a:lnSpc>
                        <a:spcBef>
                          <a:spcPts val="0"/>
                        </a:spcBef>
                        <a:spcAft>
                          <a:spcPts val="1000"/>
                        </a:spcAft>
                      </a:pPr>
                      <a:r>
                        <a:rPr lang="en-US" sz="1800" b="0">
                          <a:effectLst/>
                          <a:latin typeface="Garamond"/>
                          <a:ea typeface="Calibri"/>
                          <a:cs typeface="Times New Roman"/>
                        </a:rPr>
                        <a:t>6</a:t>
                      </a:r>
                      <a:endParaRPr lang="en-US" sz="1800" b="0">
                        <a:effectLst/>
                        <a:latin typeface="Calibri"/>
                        <a:ea typeface="Calibri"/>
                        <a:cs typeface="Times New Roman"/>
                      </a:endParaRPr>
                    </a:p>
                    <a:p>
                      <a:pPr marL="0" marR="0" algn="ctr">
                        <a:lnSpc>
                          <a:spcPct val="115000"/>
                        </a:lnSpc>
                        <a:spcBef>
                          <a:spcPts val="0"/>
                        </a:spcBef>
                        <a:spcAft>
                          <a:spcPts val="1000"/>
                        </a:spcAft>
                      </a:pPr>
                      <a:r>
                        <a:rPr lang="en-US" sz="1800" b="0">
                          <a:effectLst/>
                          <a:latin typeface="Garamond"/>
                          <a:ea typeface="Calibri"/>
                          <a:cs typeface="Times New Roman"/>
                        </a:rPr>
                        <a:t> </a:t>
                      </a:r>
                      <a:endParaRPr lang="en-US" sz="1800" b="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a:effectLst/>
                          <a:latin typeface="Calibri"/>
                          <a:ea typeface="Calibri"/>
                          <a:cs typeface="Times New Roman"/>
                        </a:rPr>
                        <a:t>Questions of Marriage</a:t>
                      </a: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a:effectLst/>
                          <a:latin typeface="Garamond"/>
                          <a:ea typeface="Calibri"/>
                          <a:cs typeface="Times New Roman"/>
                        </a:rPr>
                        <a:t>Wednesday</a:t>
                      </a:r>
                      <a:endParaRPr lang="en-US" sz="1800" b="0" dirty="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a:effectLst/>
                          <a:latin typeface="Cambria"/>
                          <a:ea typeface="Calibri"/>
                          <a:cs typeface="Times New Roman"/>
                        </a:rPr>
                        <a:t>March 15, 2017</a:t>
                      </a:r>
                      <a:endParaRPr lang="en-US" sz="1800" b="0" dirty="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275">
                <a:tc>
                  <a:txBody>
                    <a:bodyPr/>
                    <a:lstStyle/>
                    <a:p>
                      <a:pPr marL="0" marR="0" algn="ctr">
                        <a:lnSpc>
                          <a:spcPct val="115000"/>
                        </a:lnSpc>
                        <a:spcBef>
                          <a:spcPts val="0"/>
                        </a:spcBef>
                        <a:spcAft>
                          <a:spcPts val="1000"/>
                        </a:spcAft>
                      </a:pPr>
                      <a:r>
                        <a:rPr lang="en-US" sz="1800" b="0">
                          <a:effectLst/>
                          <a:latin typeface="Garamond"/>
                          <a:ea typeface="Calibri"/>
                          <a:cs typeface="Times New Roman"/>
                        </a:rPr>
                        <a:t>7</a:t>
                      </a:r>
                      <a:endParaRPr lang="en-US" sz="1800" b="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a:effectLst/>
                          <a:latin typeface="Calibri"/>
                          <a:ea typeface="Calibri"/>
                          <a:cs typeface="Times New Roman"/>
                        </a:rPr>
                        <a:t>Regard for Others</a:t>
                      </a: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a:effectLst/>
                          <a:latin typeface="Garamond"/>
                          <a:ea typeface="Calibri"/>
                          <a:cs typeface="Times New Roman"/>
                        </a:rPr>
                        <a:t>Sunday</a:t>
                      </a:r>
                      <a:endParaRPr lang="en-US" sz="1800" b="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a:effectLst/>
                          <a:latin typeface="Cambria"/>
                          <a:ea typeface="Calibri"/>
                          <a:cs typeface="Times New Roman"/>
                        </a:rPr>
                        <a:t>March 19, 2017</a:t>
                      </a:r>
                      <a:endParaRPr lang="en-US" sz="1800" b="0" dirty="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6134">
                <a:tc>
                  <a:txBody>
                    <a:bodyPr/>
                    <a:lstStyle/>
                    <a:p>
                      <a:pPr marL="0" marR="0" algn="ctr">
                        <a:lnSpc>
                          <a:spcPct val="115000"/>
                        </a:lnSpc>
                        <a:spcBef>
                          <a:spcPts val="0"/>
                        </a:spcBef>
                        <a:spcAft>
                          <a:spcPts val="1000"/>
                        </a:spcAft>
                      </a:pPr>
                      <a:r>
                        <a:rPr lang="en-US" sz="1800" b="0">
                          <a:effectLst/>
                          <a:latin typeface="Garamond"/>
                          <a:ea typeface="Calibri"/>
                          <a:cs typeface="Times New Roman"/>
                        </a:rPr>
                        <a:t> </a:t>
                      </a:r>
                      <a:endParaRPr lang="en-US" sz="1800" b="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a:effectLst/>
                          <a:latin typeface="Calibri"/>
                          <a:ea typeface="Calibri"/>
                          <a:cs typeface="Times New Roman"/>
                        </a:rPr>
                        <a:t>Meeting</a:t>
                      </a: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a:effectLst/>
                          <a:latin typeface="Garamond"/>
                          <a:ea typeface="Calibri"/>
                          <a:cs typeface="Times New Roman"/>
                        </a:rPr>
                        <a:t>Wednesday	</a:t>
                      </a:r>
                      <a:endParaRPr lang="en-US" sz="1800" b="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a:effectLst/>
                          <a:latin typeface="Cambria"/>
                          <a:ea typeface="Calibri"/>
                          <a:cs typeface="Times New Roman"/>
                        </a:rPr>
                        <a:t>March 22, 2017</a:t>
                      </a:r>
                      <a:endParaRPr lang="en-US" sz="1800" b="0" dirty="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789571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Footer Placeholder 3"/>
          <p:cNvSpPr>
            <a:spLocks noGrp="1"/>
          </p:cNvSpPr>
          <p:nvPr>
            <p:ph type="ftr" sz="quarter" idx="10"/>
          </p:nvPr>
        </p:nvSpPr>
        <p:spPr>
          <a:xfrm>
            <a:off x="76200" y="5270500"/>
            <a:ext cx="1371600" cy="381000"/>
          </a:xfrm>
          <a:noFill/>
          <a:ln>
            <a:miter lim="800000"/>
            <a:headEnd/>
            <a:tailEnd/>
          </a:ln>
        </p:spPr>
        <p:txBody>
          <a:bodyPr/>
          <a:lstStyle/>
          <a:p>
            <a:r>
              <a:rPr lang="en-US">
                <a:solidFill>
                  <a:srgbClr val="FFFFFF"/>
                </a:solidFill>
                <a:latin typeface="Times New Roman" pitchFamily="-106" charset="0"/>
              </a:rPr>
              <a:t>1 Corinthians</a:t>
            </a:r>
          </a:p>
          <a:p>
            <a:r>
              <a:rPr lang="en-US">
                <a:solidFill>
                  <a:srgbClr val="FFFFFF"/>
                </a:solidFill>
                <a:latin typeface="Times New Roman" pitchFamily="-106" charset="0"/>
              </a:rPr>
              <a:t>Outline</a:t>
            </a:r>
          </a:p>
        </p:txBody>
      </p:sp>
      <p:sp>
        <p:nvSpPr>
          <p:cNvPr id="8195" name="Slide Number Placeholder 4"/>
          <p:cNvSpPr>
            <a:spLocks noGrp="1"/>
          </p:cNvSpPr>
          <p:nvPr>
            <p:ph type="sldNum" sz="quarter" idx="11"/>
          </p:nvPr>
        </p:nvSpPr>
        <p:spPr>
          <a:xfrm>
            <a:off x="8229600" y="5397500"/>
            <a:ext cx="762000" cy="381000"/>
          </a:xfrm>
          <a:noFill/>
          <a:ln>
            <a:miter lim="800000"/>
            <a:headEnd/>
            <a:tailEnd/>
          </a:ln>
        </p:spPr>
        <p:txBody>
          <a:bodyPr/>
          <a:lstStyle/>
          <a:p>
            <a:fld id="{1D0B7C16-D32B-B443-8E7C-8BD9594A7024}" type="slidenum">
              <a:rPr lang="en-US">
                <a:solidFill>
                  <a:srgbClr val="FFFFFF"/>
                </a:solidFill>
              </a:rPr>
              <a:pPr/>
              <a:t>28</a:t>
            </a:fld>
            <a:endParaRPr lang="en-US">
              <a:solidFill>
                <a:srgbClr val="FFFFFF"/>
              </a:solidFill>
            </a:endParaRPr>
          </a:p>
        </p:txBody>
      </p:sp>
      <p:sp>
        <p:nvSpPr>
          <p:cNvPr id="8196" name="Rectangle 2"/>
          <p:cNvSpPr>
            <a:spLocks noGrp="1" noChangeArrowheads="1"/>
          </p:cNvSpPr>
          <p:nvPr>
            <p:ph type="title"/>
          </p:nvPr>
        </p:nvSpPr>
        <p:spPr/>
        <p:txBody>
          <a:bodyPr/>
          <a:lstStyle/>
          <a:p>
            <a:r>
              <a:rPr lang="en-US"/>
              <a:t>Chapters of 1 Corinthians</a:t>
            </a:r>
          </a:p>
        </p:txBody>
      </p:sp>
      <p:sp>
        <p:nvSpPr>
          <p:cNvPr id="8197" name="Rectangle 3"/>
          <p:cNvSpPr>
            <a:spLocks noGrp="1" noChangeArrowheads="1"/>
          </p:cNvSpPr>
          <p:nvPr>
            <p:ph type="body" idx="1"/>
          </p:nvPr>
        </p:nvSpPr>
        <p:spPr>
          <a:xfrm>
            <a:off x="712788" y="886354"/>
            <a:ext cx="8513762" cy="4398698"/>
          </a:xfrm>
        </p:spPr>
        <p:txBody>
          <a:bodyPr>
            <a:normAutofit fontScale="92500" lnSpcReduction="20000"/>
          </a:bodyPr>
          <a:lstStyle/>
          <a:p>
            <a:pPr marL="465138" indent="-465138">
              <a:lnSpc>
                <a:spcPct val="150000"/>
              </a:lnSpc>
              <a:buFontTx/>
              <a:buNone/>
            </a:pPr>
            <a:r>
              <a:rPr lang="en-US" sz="2400"/>
              <a:t>Chapter 1 –</a:t>
            </a:r>
          </a:p>
          <a:p>
            <a:pPr marL="465138" indent="-465138">
              <a:lnSpc>
                <a:spcPct val="150000"/>
              </a:lnSpc>
              <a:buFontTx/>
              <a:buNone/>
            </a:pPr>
            <a:r>
              <a:rPr lang="en-US" sz="2400"/>
              <a:t>Chapter 2 –</a:t>
            </a:r>
          </a:p>
          <a:p>
            <a:pPr marL="465138" indent="-465138">
              <a:lnSpc>
                <a:spcPct val="150000"/>
              </a:lnSpc>
              <a:buFontTx/>
              <a:buNone/>
            </a:pPr>
            <a:r>
              <a:rPr lang="en-US" sz="2400"/>
              <a:t>Chapter 3 –</a:t>
            </a:r>
          </a:p>
          <a:p>
            <a:pPr marL="465138" indent="-465138">
              <a:lnSpc>
                <a:spcPct val="150000"/>
              </a:lnSpc>
              <a:buFontTx/>
              <a:buNone/>
            </a:pPr>
            <a:r>
              <a:rPr lang="en-US" sz="2400"/>
              <a:t>Chapter 4 –</a:t>
            </a:r>
          </a:p>
          <a:p>
            <a:pPr marL="465138" indent="-465138">
              <a:lnSpc>
                <a:spcPct val="150000"/>
              </a:lnSpc>
              <a:buFontTx/>
              <a:buNone/>
            </a:pPr>
            <a:r>
              <a:rPr lang="en-US" sz="2400"/>
              <a:t>Chapter 5 – </a:t>
            </a:r>
          </a:p>
          <a:p>
            <a:pPr marL="465138" indent="-465138">
              <a:lnSpc>
                <a:spcPct val="150000"/>
              </a:lnSpc>
              <a:buFontTx/>
              <a:buNone/>
            </a:pPr>
            <a:r>
              <a:rPr lang="en-US" sz="2400"/>
              <a:t>Chapter 6 – </a:t>
            </a:r>
          </a:p>
          <a:p>
            <a:pPr marL="465138" indent="-465138">
              <a:lnSpc>
                <a:spcPct val="150000"/>
              </a:lnSpc>
              <a:buFontTx/>
              <a:buNone/>
            </a:pPr>
            <a:r>
              <a:rPr lang="en-US" sz="2400"/>
              <a:t>Chapter 7 –</a:t>
            </a:r>
          </a:p>
          <a:p>
            <a:pPr marL="465138" indent="-465138">
              <a:lnSpc>
                <a:spcPct val="150000"/>
              </a:lnSpc>
              <a:buFontTx/>
              <a:buNone/>
            </a:pPr>
            <a:r>
              <a:rPr lang="en-US" sz="2400"/>
              <a:t>Chapter 8 –</a:t>
            </a:r>
          </a:p>
        </p:txBody>
      </p:sp>
      <p:sp>
        <p:nvSpPr>
          <p:cNvPr id="6" name="Rectangle 3"/>
          <p:cNvSpPr txBox="1">
            <a:spLocks noChangeArrowheads="1"/>
          </p:cNvSpPr>
          <p:nvPr/>
        </p:nvSpPr>
        <p:spPr bwMode="auto">
          <a:xfrm>
            <a:off x="2667000" y="889000"/>
            <a:ext cx="6324600" cy="4398698"/>
          </a:xfrm>
          <a:prstGeom prst="rect">
            <a:avLst/>
          </a:prstGeom>
          <a:noFill/>
          <a:ln w="9525">
            <a:noFill/>
            <a:miter lim="800000"/>
            <a:headEnd/>
            <a:tailEnd/>
          </a:ln>
          <a:effectLst/>
        </p:spPr>
        <p:txBody>
          <a:bodyPr>
            <a:prstTxWarp prst="textNoShape">
              <a:avLst/>
            </a:prstTxWarp>
          </a:bodyPr>
          <a:lstStyle/>
          <a:p>
            <a:pPr marL="465138" indent="-465138">
              <a:lnSpc>
                <a:spcPct val="150000"/>
              </a:lnSpc>
              <a:spcBef>
                <a:spcPct val="20000"/>
              </a:spcBef>
            </a:pPr>
            <a:r>
              <a:rPr lang="en-US" b="1">
                <a:solidFill>
                  <a:srgbClr val="FFFF00"/>
                </a:solidFill>
                <a:latin typeface="Bookman Old Style" pitchFamily="-106" charset="0"/>
              </a:rPr>
              <a:t>No Reason for Divisions</a:t>
            </a:r>
          </a:p>
          <a:p>
            <a:pPr marL="465138" indent="-465138">
              <a:lnSpc>
                <a:spcPct val="150000"/>
              </a:lnSpc>
              <a:spcBef>
                <a:spcPct val="20000"/>
              </a:spcBef>
            </a:pPr>
            <a:r>
              <a:rPr lang="en-US" b="1">
                <a:solidFill>
                  <a:srgbClr val="FFFF00"/>
                </a:solidFill>
                <a:latin typeface="Bookman Old Style" pitchFamily="-106" charset="0"/>
              </a:rPr>
              <a:t>Paul’s Message: The Wisdom of God</a:t>
            </a:r>
          </a:p>
          <a:p>
            <a:pPr marL="465138" indent="-465138">
              <a:lnSpc>
                <a:spcPct val="150000"/>
              </a:lnSpc>
              <a:spcBef>
                <a:spcPct val="20000"/>
              </a:spcBef>
            </a:pPr>
            <a:r>
              <a:rPr lang="en-US" b="1">
                <a:solidFill>
                  <a:srgbClr val="FFFF00"/>
                </a:solidFill>
                <a:latin typeface="Bookman Old Style" pitchFamily="-106" charset="0"/>
              </a:rPr>
              <a:t>Corinthians’ Carnal Minds</a:t>
            </a:r>
          </a:p>
          <a:p>
            <a:pPr marL="465138" indent="-465138">
              <a:lnSpc>
                <a:spcPct val="150000"/>
              </a:lnSpc>
              <a:spcBef>
                <a:spcPct val="20000"/>
              </a:spcBef>
            </a:pPr>
            <a:r>
              <a:rPr lang="en-US" b="1">
                <a:solidFill>
                  <a:srgbClr val="FFFF00"/>
                </a:solidFill>
                <a:latin typeface="Bookman Old Style" pitchFamily="-106" charset="0"/>
              </a:rPr>
              <a:t>Servant Evangelists</a:t>
            </a:r>
          </a:p>
          <a:p>
            <a:pPr marL="465138" indent="-465138">
              <a:lnSpc>
                <a:spcPct val="150000"/>
              </a:lnSpc>
              <a:spcBef>
                <a:spcPct val="20000"/>
              </a:spcBef>
            </a:pPr>
            <a:r>
              <a:rPr lang="en-US" b="1">
                <a:solidFill>
                  <a:srgbClr val="FFFF00"/>
                </a:solidFill>
                <a:latin typeface="Bookman Old Style" pitchFamily="-106" charset="0"/>
              </a:rPr>
              <a:t>Sin in the Church </a:t>
            </a:r>
          </a:p>
          <a:p>
            <a:pPr marL="465138" indent="-465138">
              <a:lnSpc>
                <a:spcPct val="150000"/>
              </a:lnSpc>
              <a:spcBef>
                <a:spcPct val="20000"/>
              </a:spcBef>
            </a:pPr>
            <a:r>
              <a:rPr lang="en-US" b="1">
                <a:solidFill>
                  <a:srgbClr val="FFFF00"/>
                </a:solidFill>
                <a:latin typeface="Bookman Old Style" pitchFamily="-106" charset="0"/>
              </a:rPr>
              <a:t>Lawsuits and </a:t>
            </a:r>
            <a:r>
              <a:rPr lang="en-US" b="1" i="1">
                <a:solidFill>
                  <a:srgbClr val="FFFF00"/>
                </a:solidFill>
                <a:latin typeface="Bookman Old Style" pitchFamily="-106" charset="0"/>
              </a:rPr>
              <a:t>Liberties</a:t>
            </a:r>
            <a:r>
              <a:rPr lang="en-US" b="1">
                <a:solidFill>
                  <a:srgbClr val="FFFF00"/>
                </a:solidFill>
                <a:latin typeface="Bookman Old Style" pitchFamily="-106" charset="0"/>
              </a:rPr>
              <a:t> (or </a:t>
            </a:r>
            <a:r>
              <a:rPr lang="en-US" b="1" i="1">
                <a:solidFill>
                  <a:srgbClr val="FFFF00"/>
                </a:solidFill>
                <a:latin typeface="Bookman Old Style" pitchFamily="-106" charset="0"/>
              </a:rPr>
              <a:t>Immorality</a:t>
            </a:r>
            <a:r>
              <a:rPr lang="en-US" b="1">
                <a:solidFill>
                  <a:srgbClr val="FFFF00"/>
                </a:solidFill>
                <a:latin typeface="Bookman Old Style" pitchFamily="-106" charset="0"/>
              </a:rPr>
              <a:t>)</a:t>
            </a:r>
          </a:p>
          <a:p>
            <a:pPr marL="465138" indent="-465138">
              <a:lnSpc>
                <a:spcPct val="150000"/>
              </a:lnSpc>
              <a:spcBef>
                <a:spcPct val="20000"/>
              </a:spcBef>
            </a:pPr>
            <a:r>
              <a:rPr lang="en-US" b="1">
                <a:solidFill>
                  <a:srgbClr val="FFFF00"/>
                </a:solidFill>
                <a:latin typeface="Bookman Old Style" pitchFamily="-106" charset="0"/>
              </a:rPr>
              <a:t>Liberties: Marriage</a:t>
            </a:r>
          </a:p>
          <a:p>
            <a:pPr marL="465138" indent="-465138">
              <a:lnSpc>
                <a:spcPct val="150000"/>
              </a:lnSpc>
              <a:spcBef>
                <a:spcPct val="20000"/>
              </a:spcBef>
            </a:pPr>
            <a:r>
              <a:rPr lang="en-US" b="1">
                <a:solidFill>
                  <a:srgbClr val="FFFF00"/>
                </a:solidFill>
                <a:latin typeface="Bookman Old Style" pitchFamily="-106" charset="0"/>
              </a:rPr>
              <a:t>Liberties: Meat Offered to Idols</a:t>
            </a:r>
          </a:p>
        </p:txBody>
      </p:sp>
    </p:spTree>
    <p:extLst>
      <p:ext uri="{BB962C8B-B14F-4D97-AF65-F5344CB8AC3E}">
        <p14:creationId xmlns:p14="http://schemas.microsoft.com/office/powerpoint/2010/main" val="3149428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Footer Placeholder 3"/>
          <p:cNvSpPr>
            <a:spLocks noGrp="1"/>
          </p:cNvSpPr>
          <p:nvPr>
            <p:ph type="ftr" sz="quarter" idx="10"/>
          </p:nvPr>
        </p:nvSpPr>
        <p:spPr>
          <a:xfrm>
            <a:off x="76200" y="5270500"/>
            <a:ext cx="1295400" cy="381000"/>
          </a:xfrm>
          <a:noFill/>
          <a:ln>
            <a:miter lim="800000"/>
            <a:headEnd/>
            <a:tailEnd/>
          </a:ln>
        </p:spPr>
        <p:txBody>
          <a:bodyPr/>
          <a:lstStyle/>
          <a:p>
            <a:r>
              <a:rPr lang="en-US">
                <a:solidFill>
                  <a:srgbClr val="FFFFFF"/>
                </a:solidFill>
                <a:latin typeface="Times New Roman" pitchFamily="-106" charset="0"/>
              </a:rPr>
              <a:t>1 Corinthians</a:t>
            </a:r>
          </a:p>
          <a:p>
            <a:r>
              <a:rPr lang="en-US">
                <a:solidFill>
                  <a:srgbClr val="FFFFFF"/>
                </a:solidFill>
                <a:latin typeface="Times New Roman" pitchFamily="-106" charset="0"/>
              </a:rPr>
              <a:t>Outline</a:t>
            </a:r>
          </a:p>
        </p:txBody>
      </p:sp>
      <p:sp>
        <p:nvSpPr>
          <p:cNvPr id="9219" name="Slide Number Placeholder 4"/>
          <p:cNvSpPr>
            <a:spLocks noGrp="1"/>
          </p:cNvSpPr>
          <p:nvPr>
            <p:ph type="sldNum" sz="quarter" idx="11"/>
          </p:nvPr>
        </p:nvSpPr>
        <p:spPr>
          <a:xfrm>
            <a:off x="8229600" y="5397500"/>
            <a:ext cx="762000" cy="381000"/>
          </a:xfrm>
          <a:noFill/>
          <a:ln>
            <a:miter lim="800000"/>
            <a:headEnd/>
            <a:tailEnd/>
          </a:ln>
        </p:spPr>
        <p:txBody>
          <a:bodyPr/>
          <a:lstStyle/>
          <a:p>
            <a:fld id="{226AB523-D15F-3F40-A9AB-5CFD3C108191}" type="slidenum">
              <a:rPr lang="en-US">
                <a:solidFill>
                  <a:srgbClr val="FFFFFF"/>
                </a:solidFill>
              </a:rPr>
              <a:pPr/>
              <a:t>29</a:t>
            </a:fld>
            <a:endParaRPr lang="en-US">
              <a:solidFill>
                <a:srgbClr val="FFFFFF"/>
              </a:solidFill>
            </a:endParaRPr>
          </a:p>
        </p:txBody>
      </p:sp>
      <p:sp>
        <p:nvSpPr>
          <p:cNvPr id="9220" name="Rectangle 2"/>
          <p:cNvSpPr>
            <a:spLocks noGrp="1" noChangeArrowheads="1"/>
          </p:cNvSpPr>
          <p:nvPr>
            <p:ph type="title"/>
          </p:nvPr>
        </p:nvSpPr>
        <p:spPr/>
        <p:txBody>
          <a:bodyPr/>
          <a:lstStyle/>
          <a:p>
            <a:r>
              <a:rPr lang="en-US"/>
              <a:t>Chapters of 1 Corinthians</a:t>
            </a:r>
          </a:p>
        </p:txBody>
      </p:sp>
      <p:sp>
        <p:nvSpPr>
          <p:cNvPr id="9221" name="Rectangle 3"/>
          <p:cNvSpPr>
            <a:spLocks noGrp="1" noChangeArrowheads="1"/>
          </p:cNvSpPr>
          <p:nvPr>
            <p:ph type="body" idx="1"/>
          </p:nvPr>
        </p:nvSpPr>
        <p:spPr>
          <a:xfrm>
            <a:off x="712788" y="886354"/>
            <a:ext cx="8513762" cy="4398698"/>
          </a:xfrm>
        </p:spPr>
        <p:txBody>
          <a:bodyPr>
            <a:normAutofit fontScale="92500" lnSpcReduction="20000"/>
          </a:bodyPr>
          <a:lstStyle/>
          <a:p>
            <a:pPr marL="465138" indent="-465138">
              <a:lnSpc>
                <a:spcPct val="150000"/>
              </a:lnSpc>
              <a:buFontTx/>
              <a:buNone/>
            </a:pPr>
            <a:r>
              <a:rPr lang="en-US" sz="2400"/>
              <a:t>Chapter  9  –</a:t>
            </a:r>
          </a:p>
          <a:p>
            <a:pPr marL="465138" indent="-465138">
              <a:lnSpc>
                <a:spcPct val="150000"/>
              </a:lnSpc>
              <a:buFontTx/>
              <a:buNone/>
            </a:pPr>
            <a:r>
              <a:rPr lang="en-US" sz="2400"/>
              <a:t>Chapter 10 –</a:t>
            </a:r>
          </a:p>
          <a:p>
            <a:pPr marL="465138" indent="-465138">
              <a:lnSpc>
                <a:spcPct val="150000"/>
              </a:lnSpc>
              <a:buFontTx/>
              <a:buNone/>
            </a:pPr>
            <a:r>
              <a:rPr lang="en-US" sz="2400"/>
              <a:t>Chapter 11 –</a:t>
            </a:r>
          </a:p>
          <a:p>
            <a:pPr marL="465138" indent="-465138">
              <a:lnSpc>
                <a:spcPct val="150000"/>
              </a:lnSpc>
              <a:buFontTx/>
              <a:buNone/>
            </a:pPr>
            <a:r>
              <a:rPr lang="en-US" sz="2400"/>
              <a:t>Chapter 12 –</a:t>
            </a:r>
          </a:p>
          <a:p>
            <a:pPr marL="465138" indent="-465138">
              <a:lnSpc>
                <a:spcPct val="150000"/>
              </a:lnSpc>
              <a:buFontTx/>
              <a:buNone/>
            </a:pPr>
            <a:r>
              <a:rPr lang="en-US" sz="2400"/>
              <a:t>Chapter 13 – </a:t>
            </a:r>
          </a:p>
          <a:p>
            <a:pPr marL="465138" indent="-465138">
              <a:lnSpc>
                <a:spcPct val="150000"/>
              </a:lnSpc>
              <a:buFontTx/>
              <a:buNone/>
            </a:pPr>
            <a:r>
              <a:rPr lang="en-US" sz="2400"/>
              <a:t>Chapter 14 – </a:t>
            </a:r>
          </a:p>
          <a:p>
            <a:pPr marL="465138" indent="-465138">
              <a:lnSpc>
                <a:spcPct val="150000"/>
              </a:lnSpc>
              <a:buFontTx/>
              <a:buNone/>
            </a:pPr>
            <a:r>
              <a:rPr lang="en-US" sz="2400"/>
              <a:t>Chapter 15 –</a:t>
            </a:r>
          </a:p>
          <a:p>
            <a:pPr marL="465138" indent="-465138">
              <a:lnSpc>
                <a:spcPct val="150000"/>
              </a:lnSpc>
              <a:buFontTx/>
              <a:buNone/>
            </a:pPr>
            <a:r>
              <a:rPr lang="en-US" sz="2400"/>
              <a:t>Chapter 16 –</a:t>
            </a:r>
          </a:p>
        </p:txBody>
      </p:sp>
      <p:sp>
        <p:nvSpPr>
          <p:cNvPr id="6" name="Rectangle 3"/>
          <p:cNvSpPr txBox="1">
            <a:spLocks noChangeArrowheads="1"/>
          </p:cNvSpPr>
          <p:nvPr/>
        </p:nvSpPr>
        <p:spPr bwMode="auto">
          <a:xfrm>
            <a:off x="2895600" y="889000"/>
            <a:ext cx="6324600" cy="4398698"/>
          </a:xfrm>
          <a:prstGeom prst="rect">
            <a:avLst/>
          </a:prstGeom>
          <a:noFill/>
          <a:ln w="9525">
            <a:noFill/>
            <a:miter lim="800000"/>
            <a:headEnd/>
            <a:tailEnd/>
          </a:ln>
          <a:effectLst/>
        </p:spPr>
        <p:txBody>
          <a:bodyPr>
            <a:prstTxWarp prst="textNoShape">
              <a:avLst/>
            </a:prstTxWarp>
          </a:bodyPr>
          <a:lstStyle/>
          <a:p>
            <a:pPr marL="465138" indent="-465138">
              <a:lnSpc>
                <a:spcPct val="150000"/>
              </a:lnSpc>
              <a:spcBef>
                <a:spcPct val="20000"/>
              </a:spcBef>
            </a:pPr>
            <a:r>
              <a:rPr lang="en-US" b="1">
                <a:solidFill>
                  <a:srgbClr val="FFFF00"/>
                </a:solidFill>
                <a:latin typeface="Bookman Old Style" pitchFamily="-106" charset="0"/>
              </a:rPr>
              <a:t>Paul’s Liberties</a:t>
            </a:r>
          </a:p>
          <a:p>
            <a:pPr marL="465138" indent="-465138">
              <a:lnSpc>
                <a:spcPct val="150000"/>
              </a:lnSpc>
              <a:spcBef>
                <a:spcPct val="20000"/>
              </a:spcBef>
            </a:pPr>
            <a:r>
              <a:rPr lang="en-US" b="1">
                <a:solidFill>
                  <a:srgbClr val="FFFF00"/>
                </a:solidFill>
                <a:latin typeface="Bookman Old Style" pitchFamily="-106" charset="0"/>
              </a:rPr>
              <a:t>Israel’s “Liberties” Lesson</a:t>
            </a:r>
          </a:p>
          <a:p>
            <a:pPr marL="465138" indent="-465138">
              <a:lnSpc>
                <a:spcPct val="150000"/>
              </a:lnSpc>
              <a:spcBef>
                <a:spcPct val="20000"/>
              </a:spcBef>
            </a:pPr>
            <a:r>
              <a:rPr lang="en-US" b="1">
                <a:solidFill>
                  <a:srgbClr val="FFFF00"/>
                </a:solidFill>
                <a:latin typeface="Bookman Old Style" pitchFamily="-106" charset="0"/>
              </a:rPr>
              <a:t>Head Covering; Lord’s Supper</a:t>
            </a:r>
          </a:p>
          <a:p>
            <a:pPr marL="465138" indent="-465138">
              <a:lnSpc>
                <a:spcPct val="150000"/>
              </a:lnSpc>
              <a:spcBef>
                <a:spcPct val="20000"/>
              </a:spcBef>
            </a:pPr>
            <a:r>
              <a:rPr lang="en-US" b="1">
                <a:solidFill>
                  <a:srgbClr val="FFFF00"/>
                </a:solidFill>
                <a:latin typeface="Bookman Old Style" pitchFamily="-106" charset="0"/>
              </a:rPr>
              <a:t>Spiritual Gifts: Members of One Body</a:t>
            </a:r>
          </a:p>
          <a:p>
            <a:pPr marL="465138" indent="-465138">
              <a:lnSpc>
                <a:spcPct val="150000"/>
              </a:lnSpc>
              <a:spcBef>
                <a:spcPct val="20000"/>
              </a:spcBef>
            </a:pPr>
            <a:r>
              <a:rPr lang="en-US" b="1">
                <a:solidFill>
                  <a:srgbClr val="FFFF00"/>
                </a:solidFill>
                <a:latin typeface="Bookman Old Style" pitchFamily="-106" charset="0"/>
              </a:rPr>
              <a:t>Spiritual Gifts: Love is Better</a:t>
            </a:r>
          </a:p>
          <a:p>
            <a:pPr marL="465138" indent="-465138">
              <a:lnSpc>
                <a:spcPct val="150000"/>
              </a:lnSpc>
              <a:spcBef>
                <a:spcPct val="20000"/>
              </a:spcBef>
            </a:pPr>
            <a:r>
              <a:rPr lang="en-US" b="1">
                <a:solidFill>
                  <a:srgbClr val="FFFF00"/>
                </a:solidFill>
                <a:latin typeface="Bookman Old Style" pitchFamily="-106" charset="0"/>
              </a:rPr>
              <a:t>Spiritual Gifts: Strive for Edification</a:t>
            </a:r>
          </a:p>
          <a:p>
            <a:pPr marL="465138" indent="-465138">
              <a:lnSpc>
                <a:spcPct val="150000"/>
              </a:lnSpc>
              <a:spcBef>
                <a:spcPct val="20000"/>
              </a:spcBef>
            </a:pPr>
            <a:r>
              <a:rPr lang="en-US" b="1">
                <a:solidFill>
                  <a:srgbClr val="FFFF00"/>
                </a:solidFill>
                <a:latin typeface="Bookman Old Style" pitchFamily="-106" charset="0"/>
              </a:rPr>
              <a:t>Summary of the Gospel</a:t>
            </a:r>
          </a:p>
          <a:p>
            <a:pPr marL="465138" indent="-465138">
              <a:lnSpc>
                <a:spcPct val="150000"/>
              </a:lnSpc>
              <a:spcBef>
                <a:spcPct val="20000"/>
              </a:spcBef>
            </a:pPr>
            <a:r>
              <a:rPr lang="en-US" b="1">
                <a:solidFill>
                  <a:srgbClr val="FFFF00"/>
                </a:solidFill>
                <a:latin typeface="Bookman Old Style" pitchFamily="-106" charset="0"/>
              </a:rPr>
              <a:t>Collection for the Saints</a:t>
            </a:r>
          </a:p>
        </p:txBody>
      </p:sp>
    </p:spTree>
    <p:extLst>
      <p:ext uri="{BB962C8B-B14F-4D97-AF65-F5344CB8AC3E}">
        <p14:creationId xmlns:p14="http://schemas.microsoft.com/office/powerpoint/2010/main" val="17421536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174862183"/>
              </p:ext>
            </p:extLst>
          </p:nvPr>
        </p:nvGraphicFramePr>
        <p:xfrm>
          <a:off x="1028698" y="85725"/>
          <a:ext cx="7696201" cy="5983566"/>
        </p:xfrm>
        <a:graphic>
          <a:graphicData uri="http://schemas.openxmlformats.org/drawingml/2006/table">
            <a:tbl>
              <a:tblPr/>
              <a:tblGrid>
                <a:gridCol w="460456"/>
                <a:gridCol w="3880990"/>
                <a:gridCol w="1841826"/>
                <a:gridCol w="1512929"/>
              </a:tblGrid>
              <a:tr h="301078">
                <a:tc>
                  <a:txBody>
                    <a:bodyPr/>
                    <a:lstStyle/>
                    <a:p>
                      <a:pPr marL="0" marR="0" algn="ctr">
                        <a:lnSpc>
                          <a:spcPct val="115000"/>
                        </a:lnSpc>
                        <a:spcBef>
                          <a:spcPts val="0"/>
                        </a:spcBef>
                        <a:spcAft>
                          <a:spcPts val="1000"/>
                        </a:spcAft>
                      </a:pPr>
                      <a:r>
                        <a:rPr lang="en-US" sz="1400" b="1" dirty="0">
                          <a:solidFill>
                            <a:srgbClr val="FB2E05"/>
                          </a:solidFill>
                          <a:effectLst/>
                          <a:latin typeface="Garamond"/>
                          <a:ea typeface="Calibri"/>
                          <a:cs typeface="Times New Roman"/>
                        </a:rPr>
                        <a:t> </a:t>
                      </a:r>
                      <a:endParaRPr lang="en-US" sz="1000" dirty="0">
                        <a:solidFill>
                          <a:srgbClr val="FB2E05"/>
                        </a:solidFill>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lnSpc>
                          <a:spcPct val="115000"/>
                        </a:lnSpc>
                        <a:spcBef>
                          <a:spcPts val="0"/>
                        </a:spcBef>
                        <a:spcAft>
                          <a:spcPts val="1000"/>
                        </a:spcAft>
                      </a:pPr>
                      <a:r>
                        <a:rPr lang="en-US" sz="1400" b="1" dirty="0">
                          <a:solidFill>
                            <a:srgbClr val="FB2E05"/>
                          </a:solidFill>
                          <a:effectLst/>
                          <a:latin typeface="Garamond"/>
                          <a:ea typeface="Calibri"/>
                          <a:cs typeface="Times New Roman"/>
                        </a:rPr>
                        <a:t>Title</a:t>
                      </a:r>
                      <a:endParaRPr lang="en-US" sz="1000" dirty="0">
                        <a:solidFill>
                          <a:srgbClr val="FB2E05"/>
                        </a:solidFill>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lnSpc>
                          <a:spcPct val="115000"/>
                        </a:lnSpc>
                        <a:spcBef>
                          <a:spcPts val="0"/>
                        </a:spcBef>
                        <a:spcAft>
                          <a:spcPts val="1000"/>
                        </a:spcAft>
                      </a:pPr>
                      <a:r>
                        <a:rPr lang="en-US" sz="1400" b="1">
                          <a:solidFill>
                            <a:srgbClr val="FB2E05"/>
                          </a:solidFill>
                          <a:effectLst/>
                          <a:latin typeface="Garamond"/>
                          <a:ea typeface="Calibri"/>
                          <a:cs typeface="Times New Roman"/>
                        </a:rPr>
                        <a:t>Day</a:t>
                      </a:r>
                      <a:endParaRPr lang="en-US" sz="1000">
                        <a:solidFill>
                          <a:srgbClr val="FB2E05"/>
                        </a:solidFill>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lnSpc>
                          <a:spcPct val="115000"/>
                        </a:lnSpc>
                        <a:spcBef>
                          <a:spcPts val="0"/>
                        </a:spcBef>
                        <a:spcAft>
                          <a:spcPts val="1000"/>
                        </a:spcAft>
                      </a:pPr>
                      <a:r>
                        <a:rPr lang="en-US" sz="1400" b="1" dirty="0">
                          <a:solidFill>
                            <a:srgbClr val="FB2E05"/>
                          </a:solidFill>
                          <a:effectLst/>
                          <a:latin typeface="Garamond"/>
                          <a:ea typeface="Calibri"/>
                          <a:cs typeface="Times New Roman"/>
                        </a:rPr>
                        <a:t>Date</a:t>
                      </a:r>
                      <a:endParaRPr lang="en-US" sz="1000" dirty="0">
                        <a:solidFill>
                          <a:srgbClr val="FB2E05"/>
                        </a:solidFill>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r>
              <a:tr h="671972">
                <a:tc>
                  <a:txBody>
                    <a:bodyPr/>
                    <a:lstStyle/>
                    <a:p>
                      <a:pPr marL="0" marR="0" algn="ctr">
                        <a:lnSpc>
                          <a:spcPct val="115000"/>
                        </a:lnSpc>
                        <a:spcBef>
                          <a:spcPts val="0"/>
                        </a:spcBef>
                        <a:spcAft>
                          <a:spcPts val="1000"/>
                        </a:spcAft>
                      </a:pPr>
                      <a:r>
                        <a:rPr lang="en-US" sz="1800" b="0" dirty="0">
                          <a:effectLst/>
                          <a:latin typeface="Garamond"/>
                          <a:ea typeface="Calibri"/>
                          <a:cs typeface="Times New Roman"/>
                        </a:rPr>
                        <a:t>1</a:t>
                      </a:r>
                      <a:endParaRPr lang="en-US" sz="1800" b="0" dirty="0">
                        <a:effectLst/>
                        <a:latin typeface="Calibri"/>
                        <a:ea typeface="Calibri"/>
                        <a:cs typeface="Times New Roman"/>
                      </a:endParaRPr>
                    </a:p>
                    <a:p>
                      <a:pPr marL="0" marR="0" algn="ctr">
                        <a:lnSpc>
                          <a:spcPct val="115000"/>
                        </a:lnSpc>
                        <a:spcBef>
                          <a:spcPts val="0"/>
                        </a:spcBef>
                        <a:spcAft>
                          <a:spcPts val="1000"/>
                        </a:spcAft>
                      </a:pPr>
                      <a:r>
                        <a:rPr lang="en-US" sz="1800" b="0" dirty="0">
                          <a:effectLst/>
                          <a:latin typeface="Garamond"/>
                          <a:ea typeface="Calibri"/>
                          <a:cs typeface="Times New Roman"/>
                        </a:rPr>
                        <a:t> </a:t>
                      </a:r>
                      <a:endParaRPr lang="en-US" sz="1800" b="0" dirty="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a:effectLst/>
                          <a:latin typeface="Calibri"/>
                          <a:ea typeface="Calibri"/>
                          <a:cs typeface="Times New Roman"/>
                        </a:rPr>
                        <a:t>Introduction</a:t>
                      </a: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a:effectLst/>
                          <a:latin typeface="Garamond"/>
                          <a:ea typeface="Calibri"/>
                          <a:cs typeface="Times New Roman"/>
                        </a:rPr>
                        <a:t>Sunday</a:t>
                      </a:r>
                      <a:endParaRPr lang="en-US" sz="1800" b="0" dirty="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a:effectLst/>
                          <a:latin typeface="Cambria"/>
                          <a:ea typeface="Calibri"/>
                          <a:cs typeface="Times New Roman"/>
                        </a:rPr>
                        <a:t>Feb 25, 2017</a:t>
                      </a:r>
                      <a:endParaRPr lang="en-US" sz="1800" b="0" dirty="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1972">
                <a:tc>
                  <a:txBody>
                    <a:bodyPr/>
                    <a:lstStyle/>
                    <a:p>
                      <a:pPr marL="0" marR="0" algn="ctr">
                        <a:lnSpc>
                          <a:spcPct val="115000"/>
                        </a:lnSpc>
                        <a:spcBef>
                          <a:spcPts val="0"/>
                        </a:spcBef>
                        <a:spcAft>
                          <a:spcPts val="1000"/>
                        </a:spcAft>
                      </a:pPr>
                      <a:r>
                        <a:rPr lang="en-US" sz="1800" b="0">
                          <a:effectLst/>
                          <a:latin typeface="Garamond"/>
                          <a:ea typeface="Calibri"/>
                          <a:cs typeface="Times New Roman"/>
                        </a:rPr>
                        <a:t>2</a:t>
                      </a:r>
                      <a:endParaRPr lang="en-US" sz="1800" b="0">
                        <a:effectLst/>
                        <a:latin typeface="Calibri"/>
                        <a:ea typeface="Calibri"/>
                        <a:cs typeface="Times New Roman"/>
                      </a:endParaRPr>
                    </a:p>
                    <a:p>
                      <a:pPr marL="0" marR="0" algn="ctr">
                        <a:lnSpc>
                          <a:spcPct val="115000"/>
                        </a:lnSpc>
                        <a:spcBef>
                          <a:spcPts val="0"/>
                        </a:spcBef>
                        <a:spcAft>
                          <a:spcPts val="1000"/>
                        </a:spcAft>
                      </a:pPr>
                      <a:r>
                        <a:rPr lang="en-US" sz="1800" b="0">
                          <a:effectLst/>
                          <a:latin typeface="Garamond"/>
                          <a:ea typeface="Calibri"/>
                          <a:cs typeface="Times New Roman"/>
                        </a:rPr>
                        <a:t> </a:t>
                      </a:r>
                      <a:endParaRPr lang="en-US" sz="1800" b="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a:effectLst/>
                          <a:latin typeface="Calibri"/>
                          <a:ea typeface="Calibri"/>
                          <a:cs typeface="Times New Roman"/>
                        </a:rPr>
                        <a:t>The Wisdom of God</a:t>
                      </a: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a:effectLst/>
                          <a:latin typeface="Garamond"/>
                          <a:ea typeface="Calibri"/>
                          <a:cs typeface="Times New Roman"/>
                        </a:rPr>
                        <a:t>Wednesday</a:t>
                      </a:r>
                      <a:endParaRPr lang="en-US" sz="1800" b="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a:effectLst/>
                          <a:latin typeface="Cambria"/>
                          <a:ea typeface="Calibri"/>
                          <a:cs typeface="Times New Roman"/>
                        </a:rPr>
                        <a:t>March 1, 2017</a:t>
                      </a:r>
                      <a:endParaRPr lang="en-US" sz="1800" b="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1972">
                <a:tc>
                  <a:txBody>
                    <a:bodyPr/>
                    <a:lstStyle/>
                    <a:p>
                      <a:pPr marL="0" marR="0" algn="ctr">
                        <a:lnSpc>
                          <a:spcPct val="115000"/>
                        </a:lnSpc>
                        <a:spcBef>
                          <a:spcPts val="0"/>
                        </a:spcBef>
                        <a:spcAft>
                          <a:spcPts val="1000"/>
                        </a:spcAft>
                      </a:pPr>
                      <a:r>
                        <a:rPr lang="en-US" sz="1800" b="0">
                          <a:effectLst/>
                          <a:latin typeface="Garamond"/>
                          <a:ea typeface="Calibri"/>
                          <a:cs typeface="Times New Roman"/>
                        </a:rPr>
                        <a:t>3</a:t>
                      </a:r>
                      <a:endParaRPr lang="en-US" sz="1800" b="0">
                        <a:effectLst/>
                        <a:latin typeface="Calibri"/>
                        <a:ea typeface="Calibri"/>
                        <a:cs typeface="Times New Roman"/>
                      </a:endParaRPr>
                    </a:p>
                    <a:p>
                      <a:pPr marL="0" marR="0" algn="ctr">
                        <a:lnSpc>
                          <a:spcPct val="115000"/>
                        </a:lnSpc>
                        <a:spcBef>
                          <a:spcPts val="0"/>
                        </a:spcBef>
                        <a:spcAft>
                          <a:spcPts val="1000"/>
                        </a:spcAft>
                      </a:pPr>
                      <a:r>
                        <a:rPr lang="en-US" sz="1800" b="0">
                          <a:effectLst/>
                          <a:latin typeface="Garamond"/>
                          <a:ea typeface="Calibri"/>
                          <a:cs typeface="Times New Roman"/>
                        </a:rPr>
                        <a:t> </a:t>
                      </a:r>
                      <a:endParaRPr lang="en-US" sz="1800" b="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a:effectLst/>
                          <a:latin typeface="Calibri"/>
                          <a:ea typeface="Calibri"/>
                          <a:cs typeface="Times New Roman"/>
                        </a:rPr>
                        <a:t>Spiritual vs. Carnal</a:t>
                      </a: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a:effectLst/>
                          <a:latin typeface="Garamond"/>
                          <a:ea typeface="Calibri"/>
                          <a:cs typeface="Times New Roman"/>
                        </a:rPr>
                        <a:t>Sunday</a:t>
                      </a:r>
                      <a:endParaRPr lang="en-US" sz="1800" b="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a:effectLst/>
                          <a:latin typeface="Cambria"/>
                          <a:ea typeface="Calibri"/>
                          <a:cs typeface="Times New Roman"/>
                        </a:rPr>
                        <a:t>March 5, 2017</a:t>
                      </a:r>
                      <a:endParaRPr lang="en-US" sz="1800" b="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275">
                <a:tc>
                  <a:txBody>
                    <a:bodyPr/>
                    <a:lstStyle/>
                    <a:p>
                      <a:pPr marL="0" marR="0" algn="ctr">
                        <a:lnSpc>
                          <a:spcPct val="115000"/>
                        </a:lnSpc>
                        <a:spcBef>
                          <a:spcPts val="0"/>
                        </a:spcBef>
                        <a:spcAft>
                          <a:spcPts val="1000"/>
                        </a:spcAft>
                      </a:pPr>
                      <a:r>
                        <a:rPr lang="en-US" sz="1800" b="0">
                          <a:effectLst/>
                          <a:latin typeface="Garamond"/>
                          <a:ea typeface="Calibri"/>
                          <a:cs typeface="Times New Roman"/>
                        </a:rPr>
                        <a:t>4</a:t>
                      </a:r>
                      <a:endParaRPr lang="en-US" sz="1800" b="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a:effectLst/>
                          <a:latin typeface="Calibri"/>
                          <a:ea typeface="Calibri"/>
                          <a:cs typeface="Times New Roman"/>
                        </a:rPr>
                        <a:t>Puffed Up</a:t>
                      </a: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a:effectLst/>
                          <a:latin typeface="Garamond"/>
                          <a:ea typeface="Calibri"/>
                          <a:cs typeface="Times New Roman"/>
                        </a:rPr>
                        <a:t>Wednesday</a:t>
                      </a:r>
                      <a:endParaRPr lang="en-US" sz="1800" b="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a:effectLst/>
                          <a:latin typeface="Cambria"/>
                          <a:ea typeface="Calibri"/>
                          <a:cs typeface="Times New Roman"/>
                        </a:rPr>
                        <a:t>March 8, 2017</a:t>
                      </a:r>
                      <a:endParaRPr lang="en-US" sz="1800" b="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1972">
                <a:tc>
                  <a:txBody>
                    <a:bodyPr/>
                    <a:lstStyle/>
                    <a:p>
                      <a:pPr marL="0" marR="0" algn="ctr">
                        <a:lnSpc>
                          <a:spcPct val="115000"/>
                        </a:lnSpc>
                        <a:spcBef>
                          <a:spcPts val="0"/>
                        </a:spcBef>
                        <a:spcAft>
                          <a:spcPts val="1000"/>
                        </a:spcAft>
                      </a:pPr>
                      <a:r>
                        <a:rPr lang="en-US" sz="1800" b="0">
                          <a:effectLst/>
                          <a:latin typeface="Garamond"/>
                          <a:ea typeface="Calibri"/>
                          <a:cs typeface="Times New Roman"/>
                        </a:rPr>
                        <a:t>5</a:t>
                      </a:r>
                      <a:endParaRPr lang="en-US" sz="1800" b="0">
                        <a:effectLst/>
                        <a:latin typeface="Calibri"/>
                        <a:ea typeface="Calibri"/>
                        <a:cs typeface="Times New Roman"/>
                      </a:endParaRPr>
                    </a:p>
                    <a:p>
                      <a:pPr marL="0" marR="0" algn="ctr">
                        <a:lnSpc>
                          <a:spcPct val="115000"/>
                        </a:lnSpc>
                        <a:spcBef>
                          <a:spcPts val="0"/>
                        </a:spcBef>
                        <a:spcAft>
                          <a:spcPts val="1000"/>
                        </a:spcAft>
                      </a:pPr>
                      <a:r>
                        <a:rPr lang="en-US" sz="1800" b="0">
                          <a:effectLst/>
                          <a:latin typeface="Garamond"/>
                          <a:ea typeface="Calibri"/>
                          <a:cs typeface="Times New Roman"/>
                        </a:rPr>
                        <a:t> </a:t>
                      </a:r>
                      <a:endParaRPr lang="en-US" sz="1800" b="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a:effectLst/>
                          <a:latin typeface="Calibri"/>
                          <a:ea typeface="Calibri"/>
                          <a:cs typeface="Times New Roman"/>
                        </a:rPr>
                        <a:t>Lawsuits and Former Lives</a:t>
                      </a: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a:effectLst/>
                          <a:latin typeface="Calibri"/>
                          <a:ea typeface="Calibri"/>
                          <a:cs typeface="Times New Roman"/>
                        </a:rPr>
                        <a:t>Sunday</a:t>
                      </a: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a:effectLst/>
                          <a:latin typeface="Cambria"/>
                          <a:ea typeface="Calibri"/>
                          <a:cs typeface="Times New Roman"/>
                        </a:rPr>
                        <a:t>March 12, 2017</a:t>
                      </a:r>
                      <a:endParaRPr lang="en-US" sz="1800" b="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1972">
                <a:tc>
                  <a:txBody>
                    <a:bodyPr/>
                    <a:lstStyle/>
                    <a:p>
                      <a:pPr marL="0" marR="0" algn="ctr">
                        <a:lnSpc>
                          <a:spcPct val="115000"/>
                        </a:lnSpc>
                        <a:spcBef>
                          <a:spcPts val="0"/>
                        </a:spcBef>
                        <a:spcAft>
                          <a:spcPts val="1000"/>
                        </a:spcAft>
                      </a:pPr>
                      <a:r>
                        <a:rPr lang="en-US" sz="1800" b="0">
                          <a:effectLst/>
                          <a:latin typeface="Garamond"/>
                          <a:ea typeface="Calibri"/>
                          <a:cs typeface="Times New Roman"/>
                        </a:rPr>
                        <a:t>6</a:t>
                      </a:r>
                      <a:endParaRPr lang="en-US" sz="1800" b="0">
                        <a:effectLst/>
                        <a:latin typeface="Calibri"/>
                        <a:ea typeface="Calibri"/>
                        <a:cs typeface="Times New Roman"/>
                      </a:endParaRPr>
                    </a:p>
                    <a:p>
                      <a:pPr marL="0" marR="0" algn="ctr">
                        <a:lnSpc>
                          <a:spcPct val="115000"/>
                        </a:lnSpc>
                        <a:spcBef>
                          <a:spcPts val="0"/>
                        </a:spcBef>
                        <a:spcAft>
                          <a:spcPts val="1000"/>
                        </a:spcAft>
                      </a:pPr>
                      <a:r>
                        <a:rPr lang="en-US" sz="1800" b="0">
                          <a:effectLst/>
                          <a:latin typeface="Garamond"/>
                          <a:ea typeface="Calibri"/>
                          <a:cs typeface="Times New Roman"/>
                        </a:rPr>
                        <a:t> </a:t>
                      </a:r>
                      <a:endParaRPr lang="en-US" sz="1800" b="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a:effectLst/>
                          <a:latin typeface="Calibri"/>
                          <a:ea typeface="Calibri"/>
                          <a:cs typeface="Times New Roman"/>
                        </a:rPr>
                        <a:t>Questions of Marriage</a:t>
                      </a: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a:effectLst/>
                          <a:latin typeface="Garamond"/>
                          <a:ea typeface="Calibri"/>
                          <a:cs typeface="Times New Roman"/>
                        </a:rPr>
                        <a:t>Wednesday</a:t>
                      </a:r>
                      <a:endParaRPr lang="en-US" sz="1800" b="0" dirty="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a:effectLst/>
                          <a:latin typeface="Cambria"/>
                          <a:ea typeface="Calibri"/>
                          <a:cs typeface="Times New Roman"/>
                        </a:rPr>
                        <a:t>March 15, 2017</a:t>
                      </a:r>
                      <a:endParaRPr lang="en-US" sz="1800" b="0" dirty="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275">
                <a:tc>
                  <a:txBody>
                    <a:bodyPr/>
                    <a:lstStyle/>
                    <a:p>
                      <a:pPr marL="0" marR="0" algn="ctr">
                        <a:lnSpc>
                          <a:spcPct val="115000"/>
                        </a:lnSpc>
                        <a:spcBef>
                          <a:spcPts val="0"/>
                        </a:spcBef>
                        <a:spcAft>
                          <a:spcPts val="1000"/>
                        </a:spcAft>
                      </a:pPr>
                      <a:r>
                        <a:rPr lang="en-US" sz="1800" b="0">
                          <a:effectLst/>
                          <a:latin typeface="Garamond"/>
                          <a:ea typeface="Calibri"/>
                          <a:cs typeface="Times New Roman"/>
                        </a:rPr>
                        <a:t>7</a:t>
                      </a:r>
                      <a:endParaRPr lang="en-US" sz="1800" b="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a:effectLst/>
                          <a:latin typeface="Calibri"/>
                          <a:ea typeface="Calibri"/>
                          <a:cs typeface="Times New Roman"/>
                        </a:rPr>
                        <a:t>Regard for Others</a:t>
                      </a: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a:effectLst/>
                          <a:latin typeface="Garamond"/>
                          <a:ea typeface="Calibri"/>
                          <a:cs typeface="Times New Roman"/>
                        </a:rPr>
                        <a:t>Sunday</a:t>
                      </a:r>
                      <a:endParaRPr lang="en-US" sz="1800" b="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a:effectLst/>
                          <a:latin typeface="Cambria"/>
                          <a:ea typeface="Calibri"/>
                          <a:cs typeface="Times New Roman"/>
                        </a:rPr>
                        <a:t>March 19, 2017</a:t>
                      </a:r>
                      <a:endParaRPr lang="en-US" sz="1800" b="0" dirty="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6134">
                <a:tc>
                  <a:txBody>
                    <a:bodyPr/>
                    <a:lstStyle/>
                    <a:p>
                      <a:pPr marL="0" marR="0" algn="ctr">
                        <a:lnSpc>
                          <a:spcPct val="115000"/>
                        </a:lnSpc>
                        <a:spcBef>
                          <a:spcPts val="0"/>
                        </a:spcBef>
                        <a:spcAft>
                          <a:spcPts val="1000"/>
                        </a:spcAft>
                      </a:pPr>
                      <a:r>
                        <a:rPr lang="en-US" sz="1800" b="0">
                          <a:effectLst/>
                          <a:latin typeface="Garamond"/>
                          <a:ea typeface="Calibri"/>
                          <a:cs typeface="Times New Roman"/>
                        </a:rPr>
                        <a:t> </a:t>
                      </a:r>
                      <a:endParaRPr lang="en-US" sz="1800" b="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a:effectLst/>
                          <a:latin typeface="Calibri"/>
                          <a:ea typeface="Calibri"/>
                          <a:cs typeface="Times New Roman"/>
                        </a:rPr>
                        <a:t>Meeting</a:t>
                      </a: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a:effectLst/>
                          <a:latin typeface="Garamond"/>
                          <a:ea typeface="Calibri"/>
                          <a:cs typeface="Times New Roman"/>
                        </a:rPr>
                        <a:t>Wednesday	</a:t>
                      </a:r>
                      <a:endParaRPr lang="en-US" sz="1800" b="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a:effectLst/>
                          <a:latin typeface="Cambria"/>
                          <a:ea typeface="Calibri"/>
                          <a:cs typeface="Times New Roman"/>
                        </a:rPr>
                        <a:t>March 22, 2017</a:t>
                      </a:r>
                      <a:endParaRPr lang="en-US" sz="1800" b="0" dirty="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575343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Slide Number Placeholder 4"/>
          <p:cNvSpPr>
            <a:spLocks noGrp="1"/>
          </p:cNvSpPr>
          <p:nvPr>
            <p:ph type="sldNum" sz="quarter" idx="11"/>
          </p:nvPr>
        </p:nvSpPr>
        <p:spPr>
          <a:noFill/>
          <a:ln>
            <a:miter lim="800000"/>
            <a:headEnd/>
            <a:tailEnd/>
          </a:ln>
        </p:spPr>
        <p:txBody>
          <a:bodyPr/>
          <a:lstStyle/>
          <a:p>
            <a:fld id="{2725F13B-EF80-434A-8DD5-7193AC96170B}" type="slidenum">
              <a:rPr lang="en-US"/>
              <a:pPr/>
              <a:t>30</a:t>
            </a:fld>
            <a:endParaRPr lang="en-US"/>
          </a:p>
        </p:txBody>
      </p:sp>
      <p:sp>
        <p:nvSpPr>
          <p:cNvPr id="11267" name="Rectangle 2"/>
          <p:cNvSpPr>
            <a:spLocks noGrp="1" noChangeArrowheads="1"/>
          </p:cNvSpPr>
          <p:nvPr>
            <p:ph type="title"/>
          </p:nvPr>
        </p:nvSpPr>
        <p:spPr/>
        <p:txBody>
          <a:bodyPr/>
          <a:lstStyle/>
          <a:p>
            <a:r>
              <a:rPr lang="en-US"/>
              <a:t>Chapter Two</a:t>
            </a:r>
          </a:p>
        </p:txBody>
      </p:sp>
      <p:sp>
        <p:nvSpPr>
          <p:cNvPr id="28675" name="Rectangle 3"/>
          <p:cNvSpPr>
            <a:spLocks noGrp="1" noChangeArrowheads="1"/>
          </p:cNvSpPr>
          <p:nvPr>
            <p:ph type="body" idx="1"/>
          </p:nvPr>
        </p:nvSpPr>
        <p:spPr>
          <a:xfrm>
            <a:off x="685800" y="825500"/>
            <a:ext cx="8153400" cy="4254500"/>
          </a:xfrm>
        </p:spPr>
        <p:txBody>
          <a:bodyPr/>
          <a:lstStyle/>
          <a:p>
            <a:r>
              <a:rPr lang="en-US">
                <a:solidFill>
                  <a:schemeClr val="tx2"/>
                </a:solidFill>
              </a:rPr>
              <a:t>Paul’s Manner Of Preaching</a:t>
            </a:r>
            <a:endParaRPr lang="en-US"/>
          </a:p>
          <a:p>
            <a:pPr lvl="1"/>
            <a:r>
              <a:rPr lang="en-US"/>
              <a:t>Paul Proclaimed Only Christ and Him Crucified (1-3)</a:t>
            </a:r>
          </a:p>
          <a:p>
            <a:pPr lvl="1"/>
            <a:r>
              <a:rPr lang="en-US"/>
              <a:t>In Weakness, Fear, and Trembling (3)</a:t>
            </a:r>
          </a:p>
          <a:p>
            <a:pPr lvl="1"/>
            <a:r>
              <a:rPr lang="en-US"/>
              <a:t>Demonstrated Of The Spirit And Of Power (4-5)</a:t>
            </a:r>
          </a:p>
          <a:p>
            <a:pPr lvl="1"/>
            <a:r>
              <a:rPr lang="en-US"/>
              <a:t>Faith Should Rest In Power Of God Not In Men (5)</a:t>
            </a:r>
          </a:p>
          <a:p>
            <a:r>
              <a:rPr lang="en-US">
                <a:solidFill>
                  <a:schemeClr val="tx2"/>
                </a:solidFill>
              </a:rPr>
              <a:t>True Wisdom Of God (6-16)</a:t>
            </a:r>
          </a:p>
          <a:p>
            <a:pPr lvl="1"/>
            <a:r>
              <a:rPr lang="en-US"/>
              <a:t>The Hidden Nature Of God’s Wisdom (6-9)</a:t>
            </a:r>
          </a:p>
          <a:p>
            <a:pPr lvl="1"/>
            <a:r>
              <a:rPr lang="en-US"/>
              <a:t>The Spirit’s Revelation Of God’s Wisdom (10-13)</a:t>
            </a:r>
          </a:p>
          <a:p>
            <a:pPr lvl="1"/>
            <a:r>
              <a:rPr lang="en-US"/>
              <a:t>The “Natural Man” VS. Spiritual Man (14-16)</a:t>
            </a:r>
          </a:p>
          <a:p>
            <a:pPr lvl="2"/>
            <a:r>
              <a:rPr lang="en-US" i="1"/>
              <a:t>Natural - Not Guided By Revelation </a:t>
            </a:r>
          </a:p>
          <a:p>
            <a:pPr lvl="2"/>
            <a:r>
              <a:rPr lang="en-US" i="1"/>
              <a:t>Spiritual - Guided By God’s Revelation</a:t>
            </a:r>
          </a:p>
          <a:p>
            <a:pPr lvl="1"/>
            <a:endParaRPr lang="en-US"/>
          </a:p>
          <a:p>
            <a:pPr lvl="1"/>
            <a:endParaRPr lang="en-US"/>
          </a:p>
        </p:txBody>
      </p:sp>
      <p:sp>
        <p:nvSpPr>
          <p:cNvPr id="6" name="Rectangle 5"/>
          <p:cNvSpPr/>
          <p:nvPr/>
        </p:nvSpPr>
        <p:spPr bwMode="auto">
          <a:xfrm>
            <a:off x="838200" y="190500"/>
            <a:ext cx="7772400" cy="571500"/>
          </a:xfrm>
          <a:prstGeom prst="rect">
            <a:avLst/>
          </a:prstGeom>
          <a:solidFill>
            <a:schemeClr val="tx2">
              <a:lumMod val="40000"/>
              <a:lumOff val="60000"/>
            </a:schemeClr>
          </a:solidFill>
          <a:ln w="9525" cap="flat" cmpd="sng" algn="ctr">
            <a:solidFill>
              <a:srgbClr val="C00000"/>
            </a:solidFill>
            <a:prstDash val="solid"/>
            <a:round/>
            <a:headEnd type="none" w="med" len="med"/>
            <a:tailEnd type="none" w="med" len="med"/>
          </a:ln>
          <a:effectLst/>
          <a:extLst/>
        </p:spPr>
        <p:txBody>
          <a:bodyPr>
            <a:prstTxWarp prst="textNoShape">
              <a:avLst/>
            </a:prstTxWarp>
          </a:bodyPr>
          <a:lstStyle/>
          <a:p>
            <a:pPr algn="ctr"/>
            <a:r>
              <a:rPr lang="en-US" sz="3600" b="1">
                <a:solidFill>
                  <a:schemeClr val="bg1"/>
                </a:solidFill>
              </a:rPr>
              <a:t>Chapter 2 – The Wisdom of God</a:t>
            </a:r>
          </a:p>
        </p:txBody>
      </p:sp>
      <p:sp>
        <p:nvSpPr>
          <p:cNvPr id="2" name="Rounded Rectangle 1"/>
          <p:cNvSpPr>
            <a:spLocks noChangeArrowheads="1"/>
          </p:cNvSpPr>
          <p:nvPr/>
        </p:nvSpPr>
        <p:spPr bwMode="auto">
          <a:xfrm>
            <a:off x="0" y="0"/>
            <a:ext cx="9144000" cy="825500"/>
          </a:xfrm>
          <a:prstGeom prst="roundRect">
            <a:avLst>
              <a:gd name="adj" fmla="val 16667"/>
            </a:avLst>
          </a:prstGeom>
          <a:solidFill>
            <a:schemeClr val="accent1"/>
          </a:solidFill>
          <a:ln w="9525">
            <a:solidFill>
              <a:schemeClr val="tx1"/>
            </a:solidFill>
            <a:round/>
            <a:headEnd/>
            <a:tailEnd/>
          </a:ln>
          <a:effectLst/>
        </p:spPr>
        <p:txBody>
          <a:bodyPr>
            <a:prstTxWarp prst="textNoShape">
              <a:avLst/>
            </a:prstTxWarp>
          </a:bodyPr>
          <a:lstStyle/>
          <a:p>
            <a:pPr algn="ctr"/>
            <a:r>
              <a:rPr lang="en-US" sz="2000" b="1">
                <a:solidFill>
                  <a:schemeClr val="bg1"/>
                </a:solidFill>
              </a:rPr>
              <a:t>1 Corinthians 2: I knew nothing among you except Christ crucified. We speak the wisdom of God. Through the Spirit we know what God has revealed.</a:t>
            </a:r>
          </a:p>
        </p:txBody>
      </p:sp>
    </p:spTree>
    <p:extLst>
      <p:ext uri="{BB962C8B-B14F-4D97-AF65-F5344CB8AC3E}">
        <p14:creationId xmlns:p14="http://schemas.microsoft.com/office/powerpoint/2010/main" val="16278609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8675">
                                            <p:txEl>
                                              <p:pRg st="0" end="0"/>
                                            </p:txEl>
                                          </p:spTgt>
                                        </p:tgtEl>
                                        <p:attrNameLst>
                                          <p:attrName>style.visibility</p:attrName>
                                        </p:attrNameLst>
                                      </p:cBhvr>
                                      <p:to>
                                        <p:strVal val="visible"/>
                                      </p:to>
                                    </p:set>
                                    <p:anim calcmode="lin" valueType="num">
                                      <p:cBhvr additive="base">
                                        <p:cTn id="19"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675">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8675">
                                            <p:txEl>
                                              <p:pRg st="1" end="1"/>
                                            </p:txEl>
                                          </p:spTgt>
                                        </p:tgtEl>
                                        <p:attrNameLst>
                                          <p:attrName>style.visibility</p:attrName>
                                        </p:attrNameLst>
                                      </p:cBhvr>
                                      <p:to>
                                        <p:strVal val="visible"/>
                                      </p:to>
                                    </p:set>
                                    <p:anim calcmode="lin" valueType="num">
                                      <p:cBhvr additive="base">
                                        <p:cTn id="23" dur="5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8675">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8675">
                                            <p:txEl>
                                              <p:pRg st="2" end="2"/>
                                            </p:txEl>
                                          </p:spTgt>
                                        </p:tgtEl>
                                        <p:attrNameLst>
                                          <p:attrName>style.visibility</p:attrName>
                                        </p:attrNameLst>
                                      </p:cBhvr>
                                      <p:to>
                                        <p:strVal val="visible"/>
                                      </p:to>
                                    </p:set>
                                    <p:anim calcmode="lin" valueType="num">
                                      <p:cBhvr additive="base">
                                        <p:cTn id="27" dur="5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8675">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8675">
                                            <p:txEl>
                                              <p:pRg st="3" end="3"/>
                                            </p:txEl>
                                          </p:spTgt>
                                        </p:tgtEl>
                                        <p:attrNameLst>
                                          <p:attrName>style.visibility</p:attrName>
                                        </p:attrNameLst>
                                      </p:cBhvr>
                                      <p:to>
                                        <p:strVal val="visible"/>
                                      </p:to>
                                    </p:set>
                                    <p:anim calcmode="lin" valueType="num">
                                      <p:cBhvr additive="base">
                                        <p:cTn id="31" dur="5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8675">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8675">
                                            <p:txEl>
                                              <p:pRg st="4" end="4"/>
                                            </p:txEl>
                                          </p:spTgt>
                                        </p:tgtEl>
                                        <p:attrNameLst>
                                          <p:attrName>style.visibility</p:attrName>
                                        </p:attrNameLst>
                                      </p:cBhvr>
                                      <p:to>
                                        <p:strVal val="visible"/>
                                      </p:to>
                                    </p:set>
                                    <p:anim calcmode="lin" valueType="num">
                                      <p:cBhvr additive="base">
                                        <p:cTn id="35" dur="500" fill="hold"/>
                                        <p:tgtEl>
                                          <p:spTgt spid="28675">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8675">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8675">
                                            <p:txEl>
                                              <p:pRg st="5" end="5"/>
                                            </p:txEl>
                                          </p:spTgt>
                                        </p:tgtEl>
                                        <p:attrNameLst>
                                          <p:attrName>style.visibility</p:attrName>
                                        </p:attrNameLst>
                                      </p:cBhvr>
                                      <p:to>
                                        <p:strVal val="visible"/>
                                      </p:to>
                                    </p:set>
                                    <p:anim calcmode="lin" valueType="num">
                                      <p:cBhvr additive="base">
                                        <p:cTn id="39" dur="500" fill="hold"/>
                                        <p:tgtEl>
                                          <p:spTgt spid="28675">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8675">
                                            <p:txEl>
                                              <p:pRg st="5" end="5"/>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8675">
                                            <p:txEl>
                                              <p:pRg st="6" end="6"/>
                                            </p:txEl>
                                          </p:spTgt>
                                        </p:tgtEl>
                                        <p:attrNameLst>
                                          <p:attrName>style.visibility</p:attrName>
                                        </p:attrNameLst>
                                      </p:cBhvr>
                                      <p:to>
                                        <p:strVal val="visible"/>
                                      </p:to>
                                    </p:set>
                                    <p:anim calcmode="lin" valueType="num">
                                      <p:cBhvr additive="base">
                                        <p:cTn id="43" dur="500" fill="hold"/>
                                        <p:tgtEl>
                                          <p:spTgt spid="2867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8675">
                                            <p:txEl>
                                              <p:pRg st="6" end="6"/>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8675">
                                            <p:txEl>
                                              <p:pRg st="7" end="7"/>
                                            </p:txEl>
                                          </p:spTgt>
                                        </p:tgtEl>
                                        <p:attrNameLst>
                                          <p:attrName>style.visibility</p:attrName>
                                        </p:attrNameLst>
                                      </p:cBhvr>
                                      <p:to>
                                        <p:strVal val="visible"/>
                                      </p:to>
                                    </p:set>
                                    <p:anim calcmode="lin" valueType="num">
                                      <p:cBhvr additive="base">
                                        <p:cTn id="47" dur="500" fill="hold"/>
                                        <p:tgtEl>
                                          <p:spTgt spid="28675">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8675">
                                            <p:txEl>
                                              <p:pRg st="7" end="7"/>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8675">
                                            <p:txEl>
                                              <p:pRg st="8" end="8"/>
                                            </p:txEl>
                                          </p:spTgt>
                                        </p:tgtEl>
                                        <p:attrNameLst>
                                          <p:attrName>style.visibility</p:attrName>
                                        </p:attrNameLst>
                                      </p:cBhvr>
                                      <p:to>
                                        <p:strVal val="visible"/>
                                      </p:to>
                                    </p:set>
                                    <p:anim calcmode="lin" valueType="num">
                                      <p:cBhvr additive="base">
                                        <p:cTn id="51" dur="500" fill="hold"/>
                                        <p:tgtEl>
                                          <p:spTgt spid="28675">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8675">
                                            <p:txEl>
                                              <p:pRg st="8" end="8"/>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8675">
                                            <p:txEl>
                                              <p:pRg st="9" end="9"/>
                                            </p:txEl>
                                          </p:spTgt>
                                        </p:tgtEl>
                                        <p:attrNameLst>
                                          <p:attrName>style.visibility</p:attrName>
                                        </p:attrNameLst>
                                      </p:cBhvr>
                                      <p:to>
                                        <p:strVal val="visible"/>
                                      </p:to>
                                    </p:set>
                                    <p:anim calcmode="lin" valueType="num">
                                      <p:cBhvr additive="base">
                                        <p:cTn id="55" dur="500" fill="hold"/>
                                        <p:tgtEl>
                                          <p:spTgt spid="28675">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8675">
                                            <p:txEl>
                                              <p:pRg st="9" end="9"/>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8675">
                                            <p:txEl>
                                              <p:pRg st="10" end="10"/>
                                            </p:txEl>
                                          </p:spTgt>
                                        </p:tgtEl>
                                        <p:attrNameLst>
                                          <p:attrName>style.visibility</p:attrName>
                                        </p:attrNameLst>
                                      </p:cBhvr>
                                      <p:to>
                                        <p:strVal val="visible"/>
                                      </p:to>
                                    </p:set>
                                    <p:anim calcmode="lin" valueType="num">
                                      <p:cBhvr additive="base">
                                        <p:cTn id="59" dur="500" fill="hold"/>
                                        <p:tgtEl>
                                          <p:spTgt spid="28675">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867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t>Chapter 3</a:t>
            </a:r>
          </a:p>
        </p:txBody>
      </p:sp>
      <p:sp>
        <p:nvSpPr>
          <p:cNvPr id="3" name="Content Placeholder 2"/>
          <p:cNvSpPr>
            <a:spLocks noGrp="1"/>
          </p:cNvSpPr>
          <p:nvPr>
            <p:ph idx="1"/>
          </p:nvPr>
        </p:nvSpPr>
        <p:spPr>
          <a:xfrm>
            <a:off x="533400" y="825500"/>
            <a:ext cx="8610600" cy="4572000"/>
          </a:xfrm>
        </p:spPr>
        <p:txBody>
          <a:bodyPr/>
          <a:lstStyle/>
          <a:p>
            <a:pPr marL="0" indent="0" algn="ctr">
              <a:buFontTx/>
              <a:buNone/>
            </a:pPr>
            <a:r>
              <a:rPr lang="en-US" u="sng">
                <a:solidFill>
                  <a:srgbClr val="FFC000"/>
                </a:solidFill>
              </a:rPr>
              <a:t>LET NO MAN GLORY IN MEN (3:1-23)</a:t>
            </a:r>
          </a:p>
          <a:p>
            <a:pPr marL="0" indent="0"/>
            <a:r>
              <a:rPr lang="en-US">
                <a:solidFill>
                  <a:srgbClr val="FFFF00"/>
                </a:solidFill>
              </a:rPr>
              <a:t>Division - Proof of Their Immaturity (1-4)</a:t>
            </a:r>
          </a:p>
          <a:p>
            <a:pPr lvl="1"/>
            <a:r>
              <a:rPr lang="en-US"/>
              <a:t>Carnal (1)  Babes,   Not spiritual, Made of Flesh</a:t>
            </a:r>
          </a:p>
          <a:p>
            <a:pPr lvl="1"/>
            <a:r>
              <a:rPr lang="en-US"/>
              <a:t>Carnal (2) They were Anti-Spiritual.  Dominated by the Flesh</a:t>
            </a:r>
          </a:p>
          <a:p>
            <a:pPr marL="0" indent="0"/>
            <a:r>
              <a:rPr lang="en-US">
                <a:solidFill>
                  <a:srgbClr val="FFFF00"/>
                </a:solidFill>
              </a:rPr>
              <a:t>Ministers Are Servants – Not Masters (5-9)</a:t>
            </a:r>
          </a:p>
          <a:p>
            <a:pPr lvl="1"/>
            <a:r>
              <a:rPr lang="en-US"/>
              <a:t>The Lord Gave to them</a:t>
            </a:r>
          </a:p>
          <a:p>
            <a:pPr marL="0" indent="0"/>
            <a:r>
              <a:rPr lang="en-US">
                <a:solidFill>
                  <a:srgbClr val="FFFF00"/>
                </a:solidFill>
              </a:rPr>
              <a:t>The Test of Every Preachers Work (10-15)</a:t>
            </a:r>
          </a:p>
          <a:p>
            <a:pPr lvl="1"/>
            <a:r>
              <a:rPr lang="en-US"/>
              <a:t>How do they Build on the Foundation of Christ?</a:t>
            </a:r>
          </a:p>
          <a:p>
            <a:pPr lvl="1"/>
            <a:r>
              <a:rPr lang="en-US"/>
              <a:t>Does Their Work Last?</a:t>
            </a:r>
          </a:p>
          <a:p>
            <a:pPr marL="0" indent="0"/>
            <a:r>
              <a:rPr lang="en-US">
                <a:solidFill>
                  <a:srgbClr val="FFFF00"/>
                </a:solidFill>
              </a:rPr>
              <a:t>Therefore Let No Man Glory in Men (16-23)</a:t>
            </a:r>
          </a:p>
          <a:p>
            <a:pPr lvl="1"/>
            <a:r>
              <a:rPr lang="en-US"/>
              <a:t>All things are yours (21)</a:t>
            </a:r>
          </a:p>
          <a:p>
            <a:pPr marL="0" indent="0"/>
            <a:endParaRPr lang="en-US"/>
          </a:p>
        </p:txBody>
      </p:sp>
      <p:sp>
        <p:nvSpPr>
          <p:cNvPr id="12292" name="Slide Number Placeholder 4"/>
          <p:cNvSpPr>
            <a:spLocks noGrp="1"/>
          </p:cNvSpPr>
          <p:nvPr>
            <p:ph type="sldNum" sz="quarter" idx="11"/>
          </p:nvPr>
        </p:nvSpPr>
        <p:spPr>
          <a:noFill/>
          <a:ln>
            <a:miter lim="800000"/>
            <a:headEnd/>
            <a:tailEnd/>
          </a:ln>
        </p:spPr>
        <p:txBody>
          <a:bodyPr/>
          <a:lstStyle/>
          <a:p>
            <a:fld id="{F864EF51-8093-0A4C-BCE0-2180AD895E13}" type="slidenum">
              <a:rPr lang="en-US"/>
              <a:pPr/>
              <a:t>31</a:t>
            </a:fld>
            <a:endParaRPr lang="en-US"/>
          </a:p>
        </p:txBody>
      </p:sp>
      <p:sp>
        <p:nvSpPr>
          <p:cNvPr id="6" name="Rectangle 5"/>
          <p:cNvSpPr/>
          <p:nvPr/>
        </p:nvSpPr>
        <p:spPr bwMode="auto">
          <a:xfrm>
            <a:off x="838200" y="190500"/>
            <a:ext cx="7772400" cy="571500"/>
          </a:xfrm>
          <a:prstGeom prst="rect">
            <a:avLst/>
          </a:prstGeom>
          <a:solidFill>
            <a:schemeClr val="tx2">
              <a:lumMod val="40000"/>
              <a:lumOff val="60000"/>
            </a:schemeClr>
          </a:solidFill>
          <a:ln w="9525" cap="flat" cmpd="sng" algn="ctr">
            <a:solidFill>
              <a:srgbClr val="C00000"/>
            </a:solidFill>
            <a:prstDash val="solid"/>
            <a:round/>
            <a:headEnd type="none" w="med" len="med"/>
            <a:tailEnd type="none" w="med" len="med"/>
          </a:ln>
          <a:effectLst/>
          <a:extLst/>
        </p:spPr>
        <p:txBody>
          <a:bodyPr>
            <a:prstTxWarp prst="textNoShape">
              <a:avLst/>
            </a:prstTxWarp>
          </a:bodyPr>
          <a:lstStyle/>
          <a:p>
            <a:pPr algn="ctr"/>
            <a:r>
              <a:rPr lang="en-US" sz="3600" b="1">
                <a:solidFill>
                  <a:schemeClr val="bg1"/>
                </a:solidFill>
              </a:rPr>
              <a:t>Chapter 3 – Carnal Minds</a:t>
            </a:r>
          </a:p>
        </p:txBody>
      </p:sp>
      <p:sp>
        <p:nvSpPr>
          <p:cNvPr id="2" name="Rounded Rectangle 1"/>
          <p:cNvSpPr>
            <a:spLocks noChangeArrowheads="1"/>
          </p:cNvSpPr>
          <p:nvPr/>
        </p:nvSpPr>
        <p:spPr bwMode="auto">
          <a:xfrm>
            <a:off x="0" y="0"/>
            <a:ext cx="9144000" cy="889000"/>
          </a:xfrm>
          <a:prstGeom prst="roundRect">
            <a:avLst>
              <a:gd name="adj" fmla="val 16667"/>
            </a:avLst>
          </a:prstGeom>
          <a:solidFill>
            <a:schemeClr val="accent1"/>
          </a:solidFill>
          <a:ln w="9525">
            <a:solidFill>
              <a:schemeClr val="tx1"/>
            </a:solidFill>
            <a:round/>
            <a:headEnd/>
            <a:tailEnd/>
          </a:ln>
          <a:effectLst/>
        </p:spPr>
        <p:txBody>
          <a:bodyPr>
            <a:prstTxWarp prst="textNoShape">
              <a:avLst/>
            </a:prstTxWarp>
          </a:bodyPr>
          <a:lstStyle/>
          <a:p>
            <a:r>
              <a:rPr lang="en-US" sz="2200" b="1">
                <a:solidFill>
                  <a:schemeClr val="bg1"/>
                </a:solidFill>
              </a:rPr>
              <a:t>1 Corinthians 3: You are still infants. One follows Paul, another Apollos. We are co-workers with God. Christ is the foundation. You are God's temple.</a:t>
            </a:r>
          </a:p>
        </p:txBody>
      </p:sp>
    </p:spTree>
    <p:extLst>
      <p:ext uri="{BB962C8B-B14F-4D97-AF65-F5344CB8AC3E}">
        <p14:creationId xmlns:p14="http://schemas.microsoft.com/office/powerpoint/2010/main" val="34351799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additive="base">
                                        <p:cTn id="5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 calcmode="lin" valueType="num">
                                      <p:cBhvr additive="base">
                                        <p:cTn id="5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t>Chapter 4</a:t>
            </a:r>
          </a:p>
        </p:txBody>
      </p:sp>
      <p:sp>
        <p:nvSpPr>
          <p:cNvPr id="3" name="Content Placeholder 2"/>
          <p:cNvSpPr>
            <a:spLocks noGrp="1"/>
          </p:cNvSpPr>
          <p:nvPr>
            <p:ph idx="1"/>
          </p:nvPr>
        </p:nvSpPr>
        <p:spPr>
          <a:xfrm>
            <a:off x="381000" y="825500"/>
            <a:ext cx="8763000" cy="4889500"/>
          </a:xfrm>
        </p:spPr>
        <p:txBody>
          <a:bodyPr>
            <a:normAutofit lnSpcReduction="10000"/>
          </a:bodyPr>
          <a:lstStyle/>
          <a:p>
            <a:pPr>
              <a:lnSpc>
                <a:spcPct val="80000"/>
              </a:lnSpc>
            </a:pPr>
            <a:r>
              <a:rPr lang="en-US" sz="2600">
                <a:solidFill>
                  <a:srgbClr val="FFFF00"/>
                </a:solidFill>
              </a:rPr>
              <a:t>Proper Estimation and Work of a Preacher (1-5)</a:t>
            </a:r>
          </a:p>
          <a:p>
            <a:pPr lvl="1">
              <a:lnSpc>
                <a:spcPct val="80000"/>
              </a:lnSpc>
            </a:pPr>
            <a:r>
              <a:rPr lang="en-US" sz="2200"/>
              <a:t>Count Ministers for what they are</a:t>
            </a:r>
          </a:p>
          <a:p>
            <a:pPr lvl="2">
              <a:lnSpc>
                <a:spcPct val="80000"/>
              </a:lnSpc>
            </a:pPr>
            <a:r>
              <a:rPr lang="en-US" sz="1900" i="1"/>
              <a:t>Ministers (under-oarsman) and Steward (servant and manager)</a:t>
            </a:r>
          </a:p>
          <a:p>
            <a:pPr lvl="1">
              <a:lnSpc>
                <a:spcPct val="80000"/>
              </a:lnSpc>
            </a:pPr>
            <a:r>
              <a:rPr lang="en-US" sz="2200"/>
              <a:t>Judgment of Men Matters Little</a:t>
            </a:r>
          </a:p>
          <a:p>
            <a:pPr lvl="1">
              <a:lnSpc>
                <a:spcPct val="80000"/>
              </a:lnSpc>
            </a:pPr>
            <a:r>
              <a:rPr lang="en-US" sz="2200"/>
              <a:t>Judgment of God is all that Matter</a:t>
            </a:r>
          </a:p>
          <a:p>
            <a:pPr>
              <a:lnSpc>
                <a:spcPct val="80000"/>
              </a:lnSpc>
            </a:pPr>
            <a:r>
              <a:rPr lang="en-US" sz="2600">
                <a:solidFill>
                  <a:srgbClr val="FFFF00"/>
                </a:solidFill>
              </a:rPr>
              <a:t>Do Not Compare or Judge Ministers (4:6-13)</a:t>
            </a:r>
          </a:p>
          <a:p>
            <a:pPr lvl="1">
              <a:lnSpc>
                <a:spcPct val="80000"/>
              </a:lnSpc>
            </a:pPr>
            <a:r>
              <a:rPr lang="en-US" sz="2200"/>
              <a:t>God Causes the Differences Between Men (7)</a:t>
            </a:r>
          </a:p>
          <a:p>
            <a:pPr lvl="1">
              <a:lnSpc>
                <a:spcPct val="80000"/>
              </a:lnSpc>
            </a:pPr>
            <a:r>
              <a:rPr lang="en-US" sz="2200"/>
              <a:t>You are Showing Superiority (8)</a:t>
            </a:r>
          </a:p>
          <a:p>
            <a:pPr lvl="1">
              <a:lnSpc>
                <a:spcPct val="80000"/>
              </a:lnSpc>
            </a:pPr>
            <a:r>
              <a:rPr lang="en-US" sz="2200"/>
              <a:t>True Ministers are put Last (9-10)</a:t>
            </a:r>
          </a:p>
          <a:p>
            <a:pPr lvl="1">
              <a:lnSpc>
                <a:spcPct val="80000"/>
              </a:lnSpc>
            </a:pPr>
            <a:r>
              <a:rPr lang="en-US" sz="2200"/>
              <a:t>True Ministers Serve – No Matter What (11-13)</a:t>
            </a:r>
          </a:p>
          <a:p>
            <a:pPr>
              <a:lnSpc>
                <a:spcPct val="80000"/>
              </a:lnSpc>
            </a:pPr>
            <a:r>
              <a:rPr lang="en-US" sz="2600">
                <a:solidFill>
                  <a:srgbClr val="FFFF00"/>
                </a:solidFill>
              </a:rPr>
              <a:t>The Faithfulness / Purpose of Ministers (14-21)</a:t>
            </a:r>
          </a:p>
          <a:p>
            <a:pPr lvl="1">
              <a:lnSpc>
                <a:spcPct val="80000"/>
              </a:lnSpc>
            </a:pPr>
            <a:r>
              <a:rPr lang="en-US" sz="2200"/>
              <a:t>Minister Does Not Shame – but Admonishes (14)</a:t>
            </a:r>
          </a:p>
          <a:p>
            <a:pPr lvl="1">
              <a:lnSpc>
                <a:spcPct val="80000"/>
              </a:lnSpc>
            </a:pPr>
            <a:r>
              <a:rPr lang="en-US" sz="2200"/>
              <a:t>Minister Shows a fatherly spirit (15)</a:t>
            </a:r>
          </a:p>
          <a:p>
            <a:pPr lvl="1">
              <a:lnSpc>
                <a:spcPct val="80000"/>
              </a:lnSpc>
            </a:pPr>
            <a:r>
              <a:rPr lang="en-US" sz="2200"/>
              <a:t>Minister Sets an Unmatched Example (16)</a:t>
            </a:r>
          </a:p>
          <a:p>
            <a:pPr lvl="1">
              <a:lnSpc>
                <a:spcPct val="80000"/>
              </a:lnSpc>
            </a:pPr>
            <a:r>
              <a:rPr lang="en-US" sz="2200"/>
              <a:t>Ministers Provides Growth for the church (17)</a:t>
            </a:r>
          </a:p>
          <a:p>
            <a:pPr lvl="1">
              <a:lnSpc>
                <a:spcPct val="80000"/>
              </a:lnSpc>
            </a:pPr>
            <a:r>
              <a:rPr lang="en-US" sz="2200"/>
              <a:t>Minister Wants to be with God’s People – to help them get better (18)</a:t>
            </a:r>
          </a:p>
          <a:p>
            <a:pPr lvl="1">
              <a:lnSpc>
                <a:spcPct val="80000"/>
              </a:lnSpc>
            </a:pPr>
            <a:endParaRPr lang="en-US" sz="2200"/>
          </a:p>
          <a:p>
            <a:pPr lvl="1">
              <a:lnSpc>
                <a:spcPct val="80000"/>
              </a:lnSpc>
            </a:pPr>
            <a:endParaRPr lang="en-US" sz="2200"/>
          </a:p>
        </p:txBody>
      </p:sp>
      <p:sp>
        <p:nvSpPr>
          <p:cNvPr id="6" name="Rectangle 5"/>
          <p:cNvSpPr/>
          <p:nvPr/>
        </p:nvSpPr>
        <p:spPr bwMode="auto">
          <a:xfrm>
            <a:off x="838200" y="190500"/>
            <a:ext cx="7772400" cy="571500"/>
          </a:xfrm>
          <a:prstGeom prst="rect">
            <a:avLst/>
          </a:prstGeom>
          <a:solidFill>
            <a:schemeClr val="tx2">
              <a:lumMod val="40000"/>
              <a:lumOff val="60000"/>
            </a:schemeClr>
          </a:solidFill>
          <a:ln w="9525" cap="flat" cmpd="sng" algn="ctr">
            <a:solidFill>
              <a:srgbClr val="C00000"/>
            </a:solidFill>
            <a:prstDash val="solid"/>
            <a:round/>
            <a:headEnd type="none" w="med" len="med"/>
            <a:tailEnd type="none" w="med" len="med"/>
          </a:ln>
          <a:effectLst/>
          <a:extLst/>
        </p:spPr>
        <p:txBody>
          <a:bodyPr>
            <a:prstTxWarp prst="textNoShape">
              <a:avLst/>
            </a:prstTxWarp>
          </a:bodyPr>
          <a:lstStyle/>
          <a:p>
            <a:pPr algn="ctr"/>
            <a:r>
              <a:rPr lang="en-US" sz="3600" b="1">
                <a:solidFill>
                  <a:schemeClr val="bg1"/>
                </a:solidFill>
              </a:rPr>
              <a:t>Chapter 4 – Servant Evangelists</a:t>
            </a:r>
          </a:p>
        </p:txBody>
      </p:sp>
      <p:sp>
        <p:nvSpPr>
          <p:cNvPr id="2" name="Rounded Rectangle 1"/>
          <p:cNvSpPr>
            <a:spLocks noChangeArrowheads="1"/>
          </p:cNvSpPr>
          <p:nvPr/>
        </p:nvSpPr>
        <p:spPr bwMode="auto">
          <a:xfrm>
            <a:off x="0" y="0"/>
            <a:ext cx="9144000" cy="762000"/>
          </a:xfrm>
          <a:prstGeom prst="roundRect">
            <a:avLst>
              <a:gd name="adj" fmla="val 16667"/>
            </a:avLst>
          </a:prstGeom>
          <a:solidFill>
            <a:schemeClr val="accent1"/>
          </a:solidFill>
          <a:ln w="9525">
            <a:solidFill>
              <a:schemeClr val="tx1"/>
            </a:solidFill>
            <a:round/>
            <a:headEnd/>
            <a:tailEnd/>
          </a:ln>
          <a:effectLst/>
        </p:spPr>
        <p:txBody>
          <a:bodyPr>
            <a:prstTxWarp prst="textNoShape">
              <a:avLst/>
            </a:prstTxWarp>
          </a:bodyPr>
          <a:lstStyle/>
          <a:p>
            <a:pPr algn="ctr"/>
            <a:r>
              <a:rPr lang="en-US" sz="2000" b="1">
                <a:solidFill>
                  <a:schemeClr val="bg1"/>
                </a:solidFill>
              </a:rPr>
              <a:t>1 Corinthians 4: Think of us as stewards of the mysteries of God. You are kings already (8)? We are fools for Christ. I admonish you as my dear children.</a:t>
            </a:r>
          </a:p>
        </p:txBody>
      </p:sp>
    </p:spTree>
    <p:extLst>
      <p:ext uri="{BB962C8B-B14F-4D97-AF65-F5344CB8AC3E}">
        <p14:creationId xmlns:p14="http://schemas.microsoft.com/office/powerpoint/2010/main" val="38719920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additive="base">
                                        <p:cTn id="5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 calcmode="lin" valueType="num">
                                      <p:cBhvr additive="base">
                                        <p:cTn id="5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
                                            <p:txEl>
                                              <p:pRg st="11" end="11"/>
                                            </p:txEl>
                                          </p:spTgt>
                                        </p:tgtEl>
                                        <p:attrNameLst>
                                          <p:attrName>style.visibility</p:attrName>
                                        </p:attrNameLst>
                                      </p:cBhvr>
                                      <p:to>
                                        <p:strVal val="visible"/>
                                      </p:to>
                                    </p:set>
                                    <p:anim calcmode="lin" valueType="num">
                                      <p:cBhvr additive="base">
                                        <p:cTn id="6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 calcmode="lin" valueType="num">
                                      <p:cBhvr additive="base">
                                        <p:cTn id="6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3">
                                            <p:txEl>
                                              <p:pRg st="13" end="13"/>
                                            </p:txEl>
                                          </p:spTgt>
                                        </p:tgtEl>
                                        <p:attrNameLst>
                                          <p:attrName>style.visibility</p:attrName>
                                        </p:attrNameLst>
                                      </p:cBhvr>
                                      <p:to>
                                        <p:strVal val="visible"/>
                                      </p:to>
                                    </p:set>
                                    <p:anim calcmode="lin" valueType="num">
                                      <p:cBhvr additive="base">
                                        <p:cTn id="7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3">
                                            <p:txEl>
                                              <p:pRg st="14" end="14"/>
                                            </p:txEl>
                                          </p:spTgt>
                                        </p:tgtEl>
                                        <p:attrNameLst>
                                          <p:attrName>style.visibility</p:attrName>
                                        </p:attrNameLst>
                                      </p:cBhvr>
                                      <p:to>
                                        <p:strVal val="visible"/>
                                      </p:to>
                                    </p:set>
                                    <p:anim calcmode="lin" valueType="num">
                                      <p:cBhvr additive="base">
                                        <p:cTn id="75"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3">
                                            <p:txEl>
                                              <p:pRg st="15" end="15"/>
                                            </p:txEl>
                                          </p:spTgt>
                                        </p:tgtEl>
                                        <p:attrNameLst>
                                          <p:attrName>style.visibility</p:attrName>
                                        </p:attrNameLst>
                                      </p:cBhvr>
                                      <p:to>
                                        <p:strVal val="visible"/>
                                      </p:to>
                                    </p:set>
                                    <p:anim calcmode="lin" valueType="num">
                                      <p:cBhvr additive="base">
                                        <p:cTn id="79"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t>Chapter 5</a:t>
            </a:r>
          </a:p>
        </p:txBody>
      </p:sp>
      <p:sp>
        <p:nvSpPr>
          <p:cNvPr id="3" name="Content Placeholder 2"/>
          <p:cNvSpPr>
            <a:spLocks noGrp="1"/>
          </p:cNvSpPr>
          <p:nvPr>
            <p:ph idx="1"/>
          </p:nvPr>
        </p:nvSpPr>
        <p:spPr>
          <a:xfrm>
            <a:off x="762000" y="1079500"/>
            <a:ext cx="8382000" cy="4191000"/>
          </a:xfrm>
        </p:spPr>
        <p:txBody>
          <a:bodyPr/>
          <a:lstStyle/>
          <a:p>
            <a:pPr marL="0" indent="0" algn="ctr">
              <a:buFontTx/>
              <a:buNone/>
            </a:pPr>
            <a:r>
              <a:rPr lang="en-US" u="sng">
                <a:solidFill>
                  <a:srgbClr val="FFFF00"/>
                </a:solidFill>
              </a:rPr>
              <a:t>Sexual Immorality &amp; Church Discipline</a:t>
            </a:r>
          </a:p>
          <a:p>
            <a:pPr marL="0" indent="0"/>
            <a:r>
              <a:rPr lang="en-US" sz="3200"/>
              <a:t>Mourn the Sin (5:1-2) </a:t>
            </a:r>
          </a:p>
          <a:p>
            <a:pPr lvl="1"/>
            <a:r>
              <a:rPr lang="en-US" sz="3200" b="1"/>
              <a:t>But they were puffed up!</a:t>
            </a:r>
          </a:p>
          <a:p>
            <a:pPr marL="0" indent="0"/>
            <a:r>
              <a:rPr lang="en-US" sz="3200"/>
              <a:t>Judge the Sin (5:3-5) – </a:t>
            </a:r>
          </a:p>
          <a:p>
            <a:pPr lvl="1"/>
            <a:r>
              <a:rPr lang="en-US" sz="3200" b="1"/>
              <a:t>Deliver him to Satan</a:t>
            </a:r>
          </a:p>
          <a:p>
            <a:pPr marL="0" indent="0"/>
            <a:r>
              <a:rPr lang="en-US" sz="3200"/>
              <a:t>Purge the Sin (5:6-13)–</a:t>
            </a:r>
          </a:p>
          <a:p>
            <a:pPr lvl="1"/>
            <a:r>
              <a:rPr lang="en-US" sz="3200" b="1"/>
              <a:t>To Save the Sinner (5b)</a:t>
            </a:r>
          </a:p>
          <a:p>
            <a:pPr lvl="1"/>
            <a:r>
              <a:rPr lang="en-US" sz="3200" b="1"/>
              <a:t>To Save the Church (6-8)</a:t>
            </a:r>
          </a:p>
          <a:p>
            <a:pPr marL="0" indent="0">
              <a:buFontTx/>
              <a:buNone/>
            </a:pPr>
            <a:endParaRPr lang="en-US"/>
          </a:p>
        </p:txBody>
      </p:sp>
      <p:sp>
        <p:nvSpPr>
          <p:cNvPr id="6" name="Rectangle 5"/>
          <p:cNvSpPr/>
          <p:nvPr/>
        </p:nvSpPr>
        <p:spPr bwMode="auto">
          <a:xfrm>
            <a:off x="838200" y="190500"/>
            <a:ext cx="7772400" cy="571500"/>
          </a:xfrm>
          <a:prstGeom prst="rect">
            <a:avLst/>
          </a:prstGeom>
          <a:solidFill>
            <a:schemeClr val="tx2">
              <a:lumMod val="40000"/>
              <a:lumOff val="60000"/>
            </a:schemeClr>
          </a:solidFill>
          <a:ln w="9525" cap="flat" cmpd="sng" algn="ctr">
            <a:solidFill>
              <a:srgbClr val="C00000"/>
            </a:solidFill>
            <a:prstDash val="solid"/>
            <a:round/>
            <a:headEnd type="none" w="med" len="med"/>
            <a:tailEnd type="none" w="med" len="med"/>
          </a:ln>
          <a:effectLst/>
          <a:extLst/>
        </p:spPr>
        <p:txBody>
          <a:bodyPr>
            <a:prstTxWarp prst="textNoShape">
              <a:avLst/>
            </a:prstTxWarp>
          </a:bodyPr>
          <a:lstStyle/>
          <a:p>
            <a:pPr algn="ctr"/>
            <a:r>
              <a:rPr lang="en-US" sz="3600" b="1">
                <a:solidFill>
                  <a:schemeClr val="bg1"/>
                </a:solidFill>
              </a:rPr>
              <a:t>Chapter 5– Sin in the Church</a:t>
            </a:r>
          </a:p>
        </p:txBody>
      </p:sp>
      <p:sp>
        <p:nvSpPr>
          <p:cNvPr id="2" name="Rounded Rectangle 1"/>
          <p:cNvSpPr>
            <a:spLocks noChangeArrowheads="1"/>
          </p:cNvSpPr>
          <p:nvPr/>
        </p:nvSpPr>
        <p:spPr bwMode="auto">
          <a:xfrm>
            <a:off x="0" y="0"/>
            <a:ext cx="9144000" cy="952500"/>
          </a:xfrm>
          <a:prstGeom prst="roundRect">
            <a:avLst>
              <a:gd name="adj" fmla="val 16667"/>
            </a:avLst>
          </a:prstGeom>
          <a:solidFill>
            <a:schemeClr val="accent1"/>
          </a:solidFill>
          <a:ln w="9525">
            <a:solidFill>
              <a:schemeClr val="tx1"/>
            </a:solidFill>
            <a:round/>
            <a:headEnd/>
            <a:tailEnd/>
          </a:ln>
          <a:effectLst/>
        </p:spPr>
        <p:txBody>
          <a:bodyPr>
            <a:prstTxWarp prst="textNoShape">
              <a:avLst/>
            </a:prstTxWarp>
          </a:bodyPr>
          <a:lstStyle/>
          <a:p>
            <a:pPr algn="ctr"/>
            <a:r>
              <a:rPr lang="en-US" b="1">
                <a:solidFill>
                  <a:schemeClr val="bg1"/>
                </a:solidFill>
              </a:rPr>
              <a:t>1 Corinthians 5: You boast about the sexual immorality among you. You should deliver that man to Satan. But I am not judging those outside the church.</a:t>
            </a:r>
          </a:p>
        </p:txBody>
      </p:sp>
    </p:spTree>
    <p:extLst>
      <p:ext uri="{BB962C8B-B14F-4D97-AF65-F5344CB8AC3E}">
        <p14:creationId xmlns:p14="http://schemas.microsoft.com/office/powerpoint/2010/main" val="39454488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Slide Number Placeholder 4"/>
          <p:cNvSpPr>
            <a:spLocks noGrp="1"/>
          </p:cNvSpPr>
          <p:nvPr>
            <p:ph type="sldNum" sz="quarter" idx="11"/>
          </p:nvPr>
        </p:nvSpPr>
        <p:spPr>
          <a:noFill/>
          <a:ln>
            <a:miter lim="800000"/>
            <a:headEnd/>
            <a:tailEnd/>
          </a:ln>
        </p:spPr>
        <p:txBody>
          <a:bodyPr/>
          <a:lstStyle/>
          <a:p>
            <a:fld id="{328D98F4-6773-9747-BF7C-EEBE08C4F4B8}" type="slidenum">
              <a:rPr lang="en-US"/>
              <a:pPr/>
              <a:t>34</a:t>
            </a:fld>
            <a:endParaRPr lang="en-US"/>
          </a:p>
        </p:txBody>
      </p:sp>
      <p:sp>
        <p:nvSpPr>
          <p:cNvPr id="15363" name="Rectangle 2"/>
          <p:cNvSpPr>
            <a:spLocks noGrp="1" noChangeArrowheads="1"/>
          </p:cNvSpPr>
          <p:nvPr>
            <p:ph type="title"/>
          </p:nvPr>
        </p:nvSpPr>
        <p:spPr/>
        <p:txBody>
          <a:bodyPr/>
          <a:lstStyle/>
          <a:p>
            <a:r>
              <a:rPr lang="en-US" sz="4000"/>
              <a:t>Major Points in Chapter 6</a:t>
            </a:r>
          </a:p>
        </p:txBody>
      </p:sp>
      <p:sp>
        <p:nvSpPr>
          <p:cNvPr id="72707" name="Rectangle 3"/>
          <p:cNvSpPr>
            <a:spLocks noGrp="1" noChangeArrowheads="1"/>
          </p:cNvSpPr>
          <p:nvPr>
            <p:ph type="body" idx="1"/>
          </p:nvPr>
        </p:nvSpPr>
        <p:spPr>
          <a:xfrm>
            <a:off x="685800" y="1079500"/>
            <a:ext cx="8458200" cy="4191000"/>
          </a:xfrm>
        </p:spPr>
        <p:txBody>
          <a:bodyPr/>
          <a:lstStyle/>
          <a:p>
            <a:r>
              <a:rPr lang="en-US">
                <a:solidFill>
                  <a:schemeClr val="tx1"/>
                </a:solidFill>
              </a:rPr>
              <a:t>It is a sin to defraud your brother</a:t>
            </a:r>
          </a:p>
          <a:p>
            <a:r>
              <a:rPr lang="en-US">
                <a:solidFill>
                  <a:schemeClr val="tx1"/>
                </a:solidFill>
              </a:rPr>
              <a:t>How dare you take your brother to a heathen court.  It is an utter shame!</a:t>
            </a:r>
          </a:p>
          <a:p>
            <a:r>
              <a:rPr lang="en-US">
                <a:solidFill>
                  <a:schemeClr val="tx1"/>
                </a:solidFill>
              </a:rPr>
              <a:t>As a Christian, you are </a:t>
            </a:r>
            <a:r>
              <a:rPr lang="en-US" i="1" u="sng">
                <a:solidFill>
                  <a:schemeClr val="tx1"/>
                </a:solidFill>
              </a:rPr>
              <a:t>Washed</a:t>
            </a:r>
            <a:r>
              <a:rPr lang="en-US">
                <a:solidFill>
                  <a:schemeClr val="tx1"/>
                </a:solidFill>
              </a:rPr>
              <a:t>, </a:t>
            </a:r>
            <a:r>
              <a:rPr lang="en-US" i="1" u="sng">
                <a:solidFill>
                  <a:schemeClr val="tx1"/>
                </a:solidFill>
              </a:rPr>
              <a:t>Sanctified</a:t>
            </a:r>
            <a:r>
              <a:rPr lang="en-US">
                <a:solidFill>
                  <a:schemeClr val="tx1"/>
                </a:solidFill>
              </a:rPr>
              <a:t>, and </a:t>
            </a:r>
            <a:r>
              <a:rPr lang="en-US" i="1" u="sng">
                <a:solidFill>
                  <a:schemeClr val="tx1"/>
                </a:solidFill>
              </a:rPr>
              <a:t>Justified</a:t>
            </a:r>
            <a:r>
              <a:rPr lang="en-US">
                <a:solidFill>
                  <a:schemeClr val="tx1"/>
                </a:solidFill>
              </a:rPr>
              <a:t> – Act Like It!!</a:t>
            </a:r>
          </a:p>
          <a:p>
            <a:r>
              <a:rPr lang="en-US">
                <a:solidFill>
                  <a:schemeClr val="tx1"/>
                </a:solidFill>
              </a:rPr>
              <a:t>You are different from the Unrighteous World in which you live.</a:t>
            </a:r>
          </a:p>
          <a:p>
            <a:r>
              <a:rPr lang="en-US">
                <a:solidFill>
                  <a:schemeClr val="tx1"/>
                </a:solidFill>
              </a:rPr>
              <a:t>Your conduct should reflect who you are</a:t>
            </a:r>
          </a:p>
          <a:p>
            <a:r>
              <a:rPr lang="en-US">
                <a:solidFill>
                  <a:schemeClr val="tx1"/>
                </a:solidFill>
              </a:rPr>
              <a:t>How you use your body matters – Always Glorify God!</a:t>
            </a:r>
          </a:p>
        </p:txBody>
      </p:sp>
      <p:sp>
        <p:nvSpPr>
          <p:cNvPr id="6" name="Rectangle 5"/>
          <p:cNvSpPr/>
          <p:nvPr/>
        </p:nvSpPr>
        <p:spPr bwMode="auto">
          <a:xfrm>
            <a:off x="838200" y="190500"/>
            <a:ext cx="8153400" cy="571500"/>
          </a:xfrm>
          <a:prstGeom prst="rect">
            <a:avLst/>
          </a:prstGeom>
          <a:solidFill>
            <a:schemeClr val="tx2">
              <a:lumMod val="40000"/>
              <a:lumOff val="60000"/>
            </a:schemeClr>
          </a:solidFill>
          <a:ln w="9525" cap="flat" cmpd="sng" algn="ctr">
            <a:solidFill>
              <a:srgbClr val="C00000"/>
            </a:solidFill>
            <a:prstDash val="solid"/>
            <a:round/>
            <a:headEnd type="none" w="med" len="med"/>
            <a:tailEnd type="none" w="med" len="med"/>
          </a:ln>
          <a:effectLst/>
          <a:extLst/>
        </p:spPr>
        <p:txBody>
          <a:bodyPr>
            <a:prstTxWarp prst="textNoShape">
              <a:avLst/>
            </a:prstTxWarp>
          </a:bodyPr>
          <a:lstStyle/>
          <a:p>
            <a:pPr algn="ctr"/>
            <a:r>
              <a:rPr lang="en-US" sz="3600" b="1">
                <a:solidFill>
                  <a:schemeClr val="bg1"/>
                </a:solidFill>
              </a:rPr>
              <a:t>Chapter 6 – Lawsuits &amp; Liberties</a:t>
            </a:r>
          </a:p>
        </p:txBody>
      </p:sp>
      <p:sp>
        <p:nvSpPr>
          <p:cNvPr id="2" name="Rounded Rectangle 1"/>
          <p:cNvSpPr>
            <a:spLocks noChangeArrowheads="1"/>
          </p:cNvSpPr>
          <p:nvPr/>
        </p:nvSpPr>
        <p:spPr bwMode="auto">
          <a:xfrm>
            <a:off x="0" y="0"/>
            <a:ext cx="9144000" cy="1016000"/>
          </a:xfrm>
          <a:prstGeom prst="roundRect">
            <a:avLst>
              <a:gd name="adj" fmla="val 16667"/>
            </a:avLst>
          </a:prstGeom>
          <a:solidFill>
            <a:schemeClr val="accent1"/>
          </a:solidFill>
          <a:ln w="9525">
            <a:solidFill>
              <a:schemeClr val="tx1"/>
            </a:solidFill>
            <a:round/>
            <a:headEnd/>
            <a:tailEnd/>
          </a:ln>
          <a:effectLst/>
        </p:spPr>
        <p:txBody>
          <a:bodyPr>
            <a:prstTxWarp prst="textNoShape">
              <a:avLst/>
            </a:prstTxWarp>
          </a:bodyPr>
          <a:lstStyle/>
          <a:p>
            <a:pPr algn="ctr"/>
            <a:r>
              <a:rPr lang="en-US" b="1">
                <a:solidFill>
                  <a:schemeClr val="bg1"/>
                </a:solidFill>
              </a:rPr>
              <a:t>1 Corinthians 6: Do you take one another to court? Why not rather be wronged? Your body is not for sexual immorality, it is a temple of the Spirit.</a:t>
            </a:r>
          </a:p>
        </p:txBody>
      </p:sp>
    </p:spTree>
    <p:extLst>
      <p:ext uri="{BB962C8B-B14F-4D97-AF65-F5344CB8AC3E}">
        <p14:creationId xmlns:p14="http://schemas.microsoft.com/office/powerpoint/2010/main" val="24368262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2707">
                                            <p:txEl>
                                              <p:pRg st="0" end="0"/>
                                            </p:txEl>
                                          </p:spTgt>
                                        </p:tgtEl>
                                        <p:attrNameLst>
                                          <p:attrName>style.visibility</p:attrName>
                                        </p:attrNameLst>
                                      </p:cBhvr>
                                      <p:to>
                                        <p:strVal val="visible"/>
                                      </p:to>
                                    </p:set>
                                    <p:anim calcmode="lin" valueType="num">
                                      <p:cBhvr additive="base">
                                        <p:cTn id="19" dur="500" fill="hold"/>
                                        <p:tgtEl>
                                          <p:spTgt spid="7270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2707">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2707">
                                            <p:txEl>
                                              <p:pRg st="1" end="1"/>
                                            </p:txEl>
                                          </p:spTgt>
                                        </p:tgtEl>
                                        <p:attrNameLst>
                                          <p:attrName>style.visibility</p:attrName>
                                        </p:attrNameLst>
                                      </p:cBhvr>
                                      <p:to>
                                        <p:strVal val="visible"/>
                                      </p:to>
                                    </p:set>
                                    <p:anim calcmode="lin" valueType="num">
                                      <p:cBhvr additive="base">
                                        <p:cTn id="23" dur="500" fill="hold"/>
                                        <p:tgtEl>
                                          <p:spTgt spid="72707">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2707">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707">
                                            <p:txEl>
                                              <p:pRg st="2" end="2"/>
                                            </p:txEl>
                                          </p:spTgt>
                                        </p:tgtEl>
                                        <p:attrNameLst>
                                          <p:attrName>style.visibility</p:attrName>
                                        </p:attrNameLst>
                                      </p:cBhvr>
                                      <p:to>
                                        <p:strVal val="visible"/>
                                      </p:to>
                                    </p:set>
                                    <p:anim calcmode="lin" valueType="num">
                                      <p:cBhvr additive="base">
                                        <p:cTn id="27" dur="500" fill="hold"/>
                                        <p:tgtEl>
                                          <p:spTgt spid="7270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2707">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2707">
                                            <p:txEl>
                                              <p:pRg st="3" end="3"/>
                                            </p:txEl>
                                          </p:spTgt>
                                        </p:tgtEl>
                                        <p:attrNameLst>
                                          <p:attrName>style.visibility</p:attrName>
                                        </p:attrNameLst>
                                      </p:cBhvr>
                                      <p:to>
                                        <p:strVal val="visible"/>
                                      </p:to>
                                    </p:set>
                                    <p:anim calcmode="lin" valueType="num">
                                      <p:cBhvr additive="base">
                                        <p:cTn id="31" dur="500" fill="hold"/>
                                        <p:tgtEl>
                                          <p:spTgt spid="72707">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2707">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2707">
                                            <p:txEl>
                                              <p:pRg st="4" end="4"/>
                                            </p:txEl>
                                          </p:spTgt>
                                        </p:tgtEl>
                                        <p:attrNameLst>
                                          <p:attrName>style.visibility</p:attrName>
                                        </p:attrNameLst>
                                      </p:cBhvr>
                                      <p:to>
                                        <p:strVal val="visible"/>
                                      </p:to>
                                    </p:set>
                                    <p:anim calcmode="lin" valueType="num">
                                      <p:cBhvr additive="base">
                                        <p:cTn id="35" dur="500" fill="hold"/>
                                        <p:tgtEl>
                                          <p:spTgt spid="72707">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2707">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2707">
                                            <p:txEl>
                                              <p:pRg st="5" end="5"/>
                                            </p:txEl>
                                          </p:spTgt>
                                        </p:tgtEl>
                                        <p:attrNameLst>
                                          <p:attrName>style.visibility</p:attrName>
                                        </p:attrNameLst>
                                      </p:cBhvr>
                                      <p:to>
                                        <p:strVal val="visible"/>
                                      </p:to>
                                    </p:set>
                                    <p:anim calcmode="lin" valueType="num">
                                      <p:cBhvr additive="base">
                                        <p:cTn id="39" dur="500" fill="hold"/>
                                        <p:tgtEl>
                                          <p:spTgt spid="72707">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270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838200" y="0"/>
            <a:ext cx="7772400" cy="571500"/>
          </a:xfrm>
        </p:spPr>
        <p:txBody>
          <a:bodyPr>
            <a:normAutofit fontScale="90000"/>
          </a:bodyPr>
          <a:lstStyle/>
          <a:p>
            <a:r>
              <a:rPr lang="en-US"/>
              <a:t>Church Discipline</a:t>
            </a:r>
          </a:p>
        </p:txBody>
      </p:sp>
      <p:sp>
        <p:nvSpPr>
          <p:cNvPr id="16387" name="Content Placeholder 2"/>
          <p:cNvSpPr>
            <a:spLocks noGrp="1"/>
          </p:cNvSpPr>
          <p:nvPr>
            <p:ph idx="1"/>
          </p:nvPr>
        </p:nvSpPr>
        <p:spPr>
          <a:xfrm>
            <a:off x="685800" y="571500"/>
            <a:ext cx="8458200" cy="4953000"/>
          </a:xfrm>
        </p:spPr>
        <p:txBody>
          <a:bodyPr/>
          <a:lstStyle/>
          <a:p>
            <a:r>
              <a:rPr lang="en-US"/>
              <a:t>Consider the Church (5:1-13)</a:t>
            </a:r>
          </a:p>
          <a:p>
            <a:pPr lvl="1"/>
            <a:r>
              <a:rPr lang="en-US"/>
              <a:t>Mourn the Sin (5:1-2)</a:t>
            </a:r>
          </a:p>
          <a:p>
            <a:pPr lvl="1"/>
            <a:r>
              <a:rPr lang="en-US"/>
              <a:t>Judge the Sin (5:3-5)</a:t>
            </a:r>
          </a:p>
          <a:p>
            <a:pPr lvl="1"/>
            <a:r>
              <a:rPr lang="en-US"/>
              <a:t>Purge the Sin (5:6-13)</a:t>
            </a:r>
          </a:p>
          <a:p>
            <a:r>
              <a:rPr lang="en-US"/>
              <a:t>Consider the Lost (6:1-8)</a:t>
            </a:r>
          </a:p>
          <a:p>
            <a:pPr lvl="1"/>
            <a:r>
              <a:rPr lang="en-US"/>
              <a:t>Presenting a Poor Example to the Lost</a:t>
            </a:r>
          </a:p>
          <a:p>
            <a:pPr lvl="1"/>
            <a:r>
              <a:rPr lang="en-US"/>
              <a:t>Failed to Live Up to Their Position in Christ</a:t>
            </a:r>
          </a:p>
          <a:p>
            <a:pPr lvl="1"/>
            <a:r>
              <a:rPr lang="en-US"/>
              <a:t>Christians Suing Brethren had Already Lost</a:t>
            </a:r>
          </a:p>
          <a:p>
            <a:r>
              <a:rPr lang="en-US"/>
              <a:t>Consider the Lord (6:9-20)</a:t>
            </a:r>
          </a:p>
          <a:p>
            <a:pPr lvl="1"/>
            <a:r>
              <a:rPr lang="en-US"/>
              <a:t>Consider the Father (6:12-14)</a:t>
            </a:r>
          </a:p>
          <a:p>
            <a:pPr lvl="1"/>
            <a:r>
              <a:rPr lang="en-US"/>
              <a:t>Consider the Son (15-18)</a:t>
            </a:r>
          </a:p>
          <a:p>
            <a:pPr lvl="1"/>
            <a:r>
              <a:rPr lang="en-US"/>
              <a:t>Consider the Holy Spirit (19-20)</a:t>
            </a:r>
          </a:p>
        </p:txBody>
      </p:sp>
      <p:sp>
        <p:nvSpPr>
          <p:cNvPr id="16388" name="Footer Placeholder 3"/>
          <p:cNvSpPr>
            <a:spLocks noGrp="1"/>
          </p:cNvSpPr>
          <p:nvPr>
            <p:ph type="ftr" sz="quarter" idx="10"/>
          </p:nvPr>
        </p:nvSpPr>
        <p:spPr>
          <a:noFill/>
          <a:ln>
            <a:miter lim="800000"/>
            <a:headEnd/>
            <a:tailEnd/>
          </a:ln>
        </p:spPr>
        <p:txBody>
          <a:bodyPr/>
          <a:lstStyle/>
          <a:p>
            <a:r>
              <a:rPr lang="en-US">
                <a:latin typeface="Times New Roman" pitchFamily="-106" charset="0"/>
              </a:rPr>
              <a:t>1 Corinthians 7</a:t>
            </a:r>
          </a:p>
        </p:txBody>
      </p:sp>
      <p:sp>
        <p:nvSpPr>
          <p:cNvPr id="16389" name="Slide Number Placeholder 4"/>
          <p:cNvSpPr>
            <a:spLocks noGrp="1"/>
          </p:cNvSpPr>
          <p:nvPr>
            <p:ph type="sldNum" sz="quarter" idx="11"/>
          </p:nvPr>
        </p:nvSpPr>
        <p:spPr>
          <a:noFill/>
          <a:ln>
            <a:miter lim="800000"/>
            <a:headEnd/>
            <a:tailEnd/>
          </a:ln>
        </p:spPr>
        <p:txBody>
          <a:bodyPr/>
          <a:lstStyle/>
          <a:p>
            <a:fld id="{3AFBE2A2-119D-AF45-8D78-AB2D638E9CF1}" type="slidenum">
              <a:rPr lang="en-US"/>
              <a:pPr/>
              <a:t>35</a:t>
            </a:fld>
            <a:endParaRPr lang="en-US"/>
          </a:p>
        </p:txBody>
      </p:sp>
    </p:spTree>
    <p:extLst>
      <p:ext uri="{BB962C8B-B14F-4D97-AF65-F5344CB8AC3E}">
        <p14:creationId xmlns:p14="http://schemas.microsoft.com/office/powerpoint/2010/main" val="3896617744"/>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3"/>
          <p:cNvSpPr>
            <a:spLocks noGrp="1"/>
          </p:cNvSpPr>
          <p:nvPr>
            <p:ph type="ftr" sz="quarter" idx="10"/>
          </p:nvPr>
        </p:nvSpPr>
        <p:spPr>
          <a:noFill/>
          <a:ln>
            <a:miter lim="800000"/>
            <a:headEnd/>
            <a:tailEnd/>
          </a:ln>
        </p:spPr>
        <p:txBody>
          <a:bodyPr/>
          <a:lstStyle/>
          <a:p>
            <a:r>
              <a:rPr lang="en-US">
                <a:latin typeface="Times New Roman" pitchFamily="-106" charset="0"/>
              </a:rPr>
              <a:t>1 Corinthians 7</a:t>
            </a:r>
          </a:p>
        </p:txBody>
      </p:sp>
      <p:sp>
        <p:nvSpPr>
          <p:cNvPr id="17411" name="Slide Number Placeholder 4"/>
          <p:cNvSpPr>
            <a:spLocks noGrp="1"/>
          </p:cNvSpPr>
          <p:nvPr>
            <p:ph type="sldNum" sz="quarter" idx="11"/>
          </p:nvPr>
        </p:nvSpPr>
        <p:spPr>
          <a:noFill/>
          <a:ln>
            <a:miter lim="800000"/>
            <a:headEnd/>
            <a:tailEnd/>
          </a:ln>
        </p:spPr>
        <p:txBody>
          <a:bodyPr/>
          <a:lstStyle/>
          <a:p>
            <a:fld id="{A984E9F0-A1E4-924F-B6AC-18E46F2D6779}" type="slidenum">
              <a:rPr lang="en-US"/>
              <a:pPr/>
              <a:t>36</a:t>
            </a:fld>
            <a:endParaRPr lang="en-US"/>
          </a:p>
        </p:txBody>
      </p:sp>
      <p:sp>
        <p:nvSpPr>
          <p:cNvPr id="17412" name="Rectangle 2"/>
          <p:cNvSpPr>
            <a:spLocks noGrp="1" noChangeArrowheads="1"/>
          </p:cNvSpPr>
          <p:nvPr>
            <p:ph type="title"/>
          </p:nvPr>
        </p:nvSpPr>
        <p:spPr/>
        <p:txBody>
          <a:bodyPr/>
          <a:lstStyle/>
          <a:p>
            <a:r>
              <a:rPr lang="en-US" sz="4000"/>
              <a:t>Now Concerning …</a:t>
            </a:r>
          </a:p>
        </p:txBody>
      </p:sp>
      <p:sp>
        <p:nvSpPr>
          <p:cNvPr id="17413" name="Rectangle 3"/>
          <p:cNvSpPr>
            <a:spLocks noGrp="1" noChangeArrowheads="1"/>
          </p:cNvSpPr>
          <p:nvPr>
            <p:ph type="body" idx="1"/>
          </p:nvPr>
        </p:nvSpPr>
        <p:spPr>
          <a:xfrm>
            <a:off x="685800" y="1079500"/>
            <a:ext cx="8458200" cy="4000500"/>
          </a:xfrm>
        </p:spPr>
        <p:txBody>
          <a:bodyPr/>
          <a:lstStyle/>
          <a:p>
            <a:r>
              <a:rPr lang="en-US"/>
              <a:t>Marriage (7:1)</a:t>
            </a:r>
          </a:p>
          <a:p>
            <a:r>
              <a:rPr lang="en-US"/>
              <a:t>Divorce (7:10)</a:t>
            </a:r>
          </a:p>
          <a:p>
            <a:r>
              <a:rPr lang="en-US"/>
              <a:t>Virgins (7:25)</a:t>
            </a:r>
          </a:p>
          <a:p>
            <a:r>
              <a:rPr lang="en-US"/>
              <a:t>Food Offered to Idols (8:1)</a:t>
            </a:r>
          </a:p>
          <a:p>
            <a:r>
              <a:rPr lang="en-US"/>
              <a:t>Spiritual Gifts (12:1)</a:t>
            </a:r>
          </a:p>
          <a:p>
            <a:r>
              <a:rPr lang="en-US"/>
              <a:t>The Collection for Jerusalem (16:1)</a:t>
            </a:r>
          </a:p>
          <a:p>
            <a:r>
              <a:rPr lang="en-US"/>
              <a:t>Apollos (16:12)</a:t>
            </a:r>
          </a:p>
        </p:txBody>
      </p:sp>
    </p:spTree>
    <p:extLst>
      <p:ext uri="{BB962C8B-B14F-4D97-AF65-F5344CB8AC3E}">
        <p14:creationId xmlns:p14="http://schemas.microsoft.com/office/powerpoint/2010/main" val="20867582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838200" y="63500"/>
            <a:ext cx="7772400" cy="571500"/>
          </a:xfrm>
        </p:spPr>
        <p:txBody>
          <a:bodyPr>
            <a:normAutofit fontScale="90000"/>
          </a:bodyPr>
          <a:lstStyle/>
          <a:p>
            <a:r>
              <a:rPr lang="en-US"/>
              <a:t>Chapter 7</a:t>
            </a:r>
          </a:p>
        </p:txBody>
      </p:sp>
      <p:sp>
        <p:nvSpPr>
          <p:cNvPr id="3" name="Content Placeholder 2"/>
          <p:cNvSpPr>
            <a:spLocks noGrp="1"/>
          </p:cNvSpPr>
          <p:nvPr>
            <p:ph idx="1"/>
          </p:nvPr>
        </p:nvSpPr>
        <p:spPr>
          <a:xfrm>
            <a:off x="685800" y="1016000"/>
            <a:ext cx="8458200" cy="4699000"/>
          </a:xfrm>
        </p:spPr>
        <p:txBody>
          <a:bodyPr>
            <a:normAutofit lnSpcReduction="10000"/>
          </a:bodyPr>
          <a:lstStyle/>
          <a:p>
            <a:r>
              <a:rPr lang="en-US" sz="2600"/>
              <a:t>Marriage is Good (1-9)</a:t>
            </a:r>
          </a:p>
          <a:p>
            <a:pPr lvl="1"/>
            <a:r>
              <a:rPr lang="en-US" sz="2200"/>
              <a:t>Avoid Immorality (1-2) Marry or exercise self-control (7-9)</a:t>
            </a:r>
          </a:p>
          <a:p>
            <a:pPr lvl="1"/>
            <a:r>
              <a:rPr lang="en-US" sz="2200"/>
              <a:t>Maintain Affection (3-4)</a:t>
            </a:r>
          </a:p>
          <a:p>
            <a:pPr lvl="1"/>
            <a:r>
              <a:rPr lang="en-US" sz="2200"/>
              <a:t>A Time for Abstinence (prayer/fasting) (5-6)</a:t>
            </a:r>
          </a:p>
          <a:p>
            <a:r>
              <a:rPr lang="en-US" sz="2600"/>
              <a:t>Instructions on Divorce (10-24)</a:t>
            </a:r>
          </a:p>
          <a:p>
            <a:pPr lvl="1"/>
            <a:r>
              <a:rPr lang="en-US" sz="2200"/>
              <a:t>Do Not Depart – Leave or Divorce your Spouse</a:t>
            </a:r>
          </a:p>
          <a:p>
            <a:pPr lvl="1"/>
            <a:r>
              <a:rPr lang="en-US" sz="2200"/>
              <a:t>Not “Under-Bondage” – To Reconcile, To Marriage Duties, to Save Them (NOT Free to Re-Marry)</a:t>
            </a:r>
          </a:p>
          <a:p>
            <a:pPr lvl="1"/>
            <a:r>
              <a:rPr lang="en-US" sz="2200"/>
              <a:t>Remain in the Condition You were Called  (Social Status)</a:t>
            </a:r>
          </a:p>
          <a:p>
            <a:pPr lvl="1"/>
            <a:r>
              <a:rPr lang="en-US" sz="2200"/>
              <a:t>Keep the Commandments of God (19)</a:t>
            </a:r>
          </a:p>
          <a:p>
            <a:r>
              <a:rPr lang="en-US" sz="2600"/>
              <a:t>Instructions to the Single (25-40)</a:t>
            </a:r>
          </a:p>
          <a:p>
            <a:pPr lvl="1"/>
            <a:r>
              <a:rPr lang="en-US" sz="2200"/>
              <a:t>“Present Distress” – Remain Single if you Can</a:t>
            </a:r>
          </a:p>
          <a:p>
            <a:pPr lvl="1"/>
            <a:r>
              <a:rPr lang="en-US" sz="2200"/>
              <a:t>Widows – Ok to Marry “in the Lord”, but might be happier single</a:t>
            </a:r>
          </a:p>
          <a:p>
            <a:pPr lvl="1"/>
            <a:endParaRPr lang="en-US" sz="2200"/>
          </a:p>
          <a:p>
            <a:endParaRPr lang="en-US" sz="2600"/>
          </a:p>
          <a:p>
            <a:pPr lvl="1"/>
            <a:endParaRPr lang="en-US" sz="2200"/>
          </a:p>
          <a:p>
            <a:pPr lvl="1"/>
            <a:endParaRPr lang="en-US" sz="2200"/>
          </a:p>
        </p:txBody>
      </p:sp>
      <p:sp>
        <p:nvSpPr>
          <p:cNvPr id="18436" name="Slide Number Placeholder 4"/>
          <p:cNvSpPr>
            <a:spLocks noGrp="1"/>
          </p:cNvSpPr>
          <p:nvPr>
            <p:ph type="sldNum" sz="quarter" idx="11"/>
          </p:nvPr>
        </p:nvSpPr>
        <p:spPr>
          <a:xfrm>
            <a:off x="8686800" y="5334000"/>
            <a:ext cx="457200" cy="381000"/>
          </a:xfrm>
          <a:noFill/>
          <a:ln>
            <a:miter lim="800000"/>
            <a:headEnd/>
            <a:tailEnd/>
          </a:ln>
        </p:spPr>
        <p:txBody>
          <a:bodyPr/>
          <a:lstStyle/>
          <a:p>
            <a:fld id="{076163C2-55EB-5C49-AC8F-A8510E24CF85}" type="slidenum">
              <a:rPr lang="en-US"/>
              <a:pPr/>
              <a:t>37</a:t>
            </a:fld>
            <a:endParaRPr lang="en-US"/>
          </a:p>
        </p:txBody>
      </p:sp>
      <p:sp>
        <p:nvSpPr>
          <p:cNvPr id="6" name="Rectangle 5"/>
          <p:cNvSpPr/>
          <p:nvPr/>
        </p:nvSpPr>
        <p:spPr bwMode="auto">
          <a:xfrm>
            <a:off x="777875" y="38365"/>
            <a:ext cx="7772400" cy="571500"/>
          </a:xfrm>
          <a:prstGeom prst="rect">
            <a:avLst/>
          </a:prstGeom>
          <a:solidFill>
            <a:schemeClr val="tx2">
              <a:lumMod val="40000"/>
              <a:lumOff val="60000"/>
            </a:schemeClr>
          </a:solidFill>
          <a:ln w="9525" cap="flat" cmpd="sng" algn="ctr">
            <a:solidFill>
              <a:srgbClr val="C00000"/>
            </a:solidFill>
            <a:prstDash val="solid"/>
            <a:round/>
            <a:headEnd type="none" w="med" len="med"/>
            <a:tailEnd type="none" w="med" len="med"/>
          </a:ln>
          <a:effectLst/>
          <a:extLst/>
        </p:spPr>
        <p:txBody>
          <a:bodyPr>
            <a:prstTxWarp prst="textNoShape">
              <a:avLst/>
            </a:prstTxWarp>
          </a:bodyPr>
          <a:lstStyle/>
          <a:p>
            <a:pPr algn="ctr"/>
            <a:r>
              <a:rPr lang="en-US" sz="3600" b="1">
                <a:solidFill>
                  <a:schemeClr val="bg1"/>
                </a:solidFill>
              </a:rPr>
              <a:t>Chapter 7 – Liberties:  Marriage</a:t>
            </a:r>
          </a:p>
        </p:txBody>
      </p:sp>
      <p:sp>
        <p:nvSpPr>
          <p:cNvPr id="2" name="Rounded Rectangle 1"/>
          <p:cNvSpPr>
            <a:spLocks noChangeArrowheads="1"/>
          </p:cNvSpPr>
          <p:nvPr/>
        </p:nvSpPr>
        <p:spPr bwMode="auto">
          <a:xfrm>
            <a:off x="0" y="0"/>
            <a:ext cx="9144000" cy="1016000"/>
          </a:xfrm>
          <a:prstGeom prst="roundRect">
            <a:avLst>
              <a:gd name="adj" fmla="val 16667"/>
            </a:avLst>
          </a:prstGeom>
          <a:solidFill>
            <a:schemeClr val="accent1"/>
          </a:solidFill>
          <a:ln w="9525">
            <a:solidFill>
              <a:schemeClr val="tx1"/>
            </a:solidFill>
            <a:round/>
            <a:headEnd/>
            <a:tailEnd/>
          </a:ln>
          <a:effectLst/>
        </p:spPr>
        <p:txBody>
          <a:bodyPr>
            <a:prstTxWarp prst="textNoShape">
              <a:avLst/>
            </a:prstTxWarp>
          </a:bodyPr>
          <a:lstStyle/>
          <a:p>
            <a:pPr algn="ctr"/>
            <a:r>
              <a:rPr lang="en-US" b="1">
                <a:solidFill>
                  <a:schemeClr val="bg1"/>
                </a:solidFill>
              </a:rPr>
              <a:t>1 Corinthians 7: It is good to stay unmarried, but better to marry than to burn with lust. Each should live as God has called. I want you to be free.</a:t>
            </a:r>
          </a:p>
        </p:txBody>
      </p:sp>
    </p:spTree>
    <p:extLst>
      <p:ext uri="{BB962C8B-B14F-4D97-AF65-F5344CB8AC3E}">
        <p14:creationId xmlns:p14="http://schemas.microsoft.com/office/powerpoint/2010/main" val="1939504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additive="base">
                                        <p:cTn id="5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 calcmode="lin" valueType="num">
                                      <p:cBhvr additive="base">
                                        <p:cTn id="5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
                                            <p:txEl>
                                              <p:pRg st="11" end="11"/>
                                            </p:txEl>
                                          </p:spTgt>
                                        </p:tgtEl>
                                        <p:attrNameLst>
                                          <p:attrName>style.visibility</p:attrName>
                                        </p:attrNameLst>
                                      </p:cBhvr>
                                      <p:to>
                                        <p:strVal val="visible"/>
                                      </p:to>
                                    </p:set>
                                    <p:anim calcmode="lin" valueType="num">
                                      <p:cBhvr additive="base">
                                        <p:cTn id="6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4"/>
          <p:cNvSpPr>
            <a:spLocks noGrp="1"/>
          </p:cNvSpPr>
          <p:nvPr>
            <p:ph type="sldNum" sz="quarter" idx="11"/>
          </p:nvPr>
        </p:nvSpPr>
        <p:spPr>
          <a:noFill/>
          <a:ln>
            <a:miter lim="800000"/>
            <a:headEnd/>
            <a:tailEnd/>
          </a:ln>
        </p:spPr>
        <p:txBody>
          <a:bodyPr/>
          <a:lstStyle/>
          <a:p>
            <a:fld id="{C300424E-7700-5242-9617-887B9B494E3A}" type="slidenum">
              <a:rPr lang="en-US"/>
              <a:pPr/>
              <a:t>38</a:t>
            </a:fld>
            <a:endParaRPr lang="en-US"/>
          </a:p>
        </p:txBody>
      </p:sp>
      <p:sp>
        <p:nvSpPr>
          <p:cNvPr id="19459" name="Rectangle 2"/>
          <p:cNvSpPr>
            <a:spLocks noGrp="1" noChangeArrowheads="1"/>
          </p:cNvSpPr>
          <p:nvPr>
            <p:ph type="title"/>
          </p:nvPr>
        </p:nvSpPr>
        <p:spPr/>
        <p:txBody>
          <a:bodyPr/>
          <a:lstStyle/>
          <a:p>
            <a:r>
              <a:rPr lang="en-US" sz="4000"/>
              <a:t>Chapter 8</a:t>
            </a:r>
          </a:p>
        </p:txBody>
      </p:sp>
      <p:sp>
        <p:nvSpPr>
          <p:cNvPr id="61443" name="Rectangle 3"/>
          <p:cNvSpPr>
            <a:spLocks noGrp="1" noChangeArrowheads="1"/>
          </p:cNvSpPr>
          <p:nvPr>
            <p:ph type="body" idx="1"/>
          </p:nvPr>
        </p:nvSpPr>
        <p:spPr>
          <a:xfrm>
            <a:off x="228600" y="889000"/>
            <a:ext cx="8915400" cy="4826000"/>
          </a:xfrm>
        </p:spPr>
        <p:txBody>
          <a:bodyPr/>
          <a:lstStyle/>
          <a:p>
            <a:r>
              <a:rPr lang="en-US">
                <a:solidFill>
                  <a:srgbClr val="FFFF66"/>
                </a:solidFill>
              </a:rPr>
              <a:t>Knowledge, Love and Eating Meat Offered to Idols (8:1-6)</a:t>
            </a:r>
          </a:p>
          <a:p>
            <a:pPr lvl="1"/>
            <a:r>
              <a:rPr lang="en-US"/>
              <a:t>Knowledge Puffs Up </a:t>
            </a:r>
            <a:r>
              <a:rPr lang="en-US" u="sng"/>
              <a:t>BUT</a:t>
            </a:r>
            <a:r>
              <a:rPr lang="en-US"/>
              <a:t> Love Edifies (1)</a:t>
            </a:r>
          </a:p>
          <a:p>
            <a:r>
              <a:rPr lang="en-US">
                <a:solidFill>
                  <a:srgbClr val="FFFF66"/>
                </a:solidFill>
              </a:rPr>
              <a:t>Applying Love Toward Those Whose Consciences are Weak (7-13)</a:t>
            </a:r>
          </a:p>
          <a:p>
            <a:pPr lvl="1"/>
            <a:r>
              <a:rPr lang="en-US"/>
              <a:t>Not Everyone has Correct Knowledge / Strong Consciences (7)</a:t>
            </a:r>
          </a:p>
          <a:p>
            <a:pPr lvl="1"/>
            <a:r>
              <a:rPr lang="en-US"/>
              <a:t>Our “Liberty” (Right) Must Not Cause Others to Stumble (8-9)</a:t>
            </a:r>
          </a:p>
          <a:p>
            <a:pPr lvl="1"/>
            <a:r>
              <a:rPr lang="en-US"/>
              <a:t>We Can Abuse our Knowledge and Liberty – Leading to Sin (10-12) – both the strong and the weak.</a:t>
            </a:r>
          </a:p>
          <a:p>
            <a:pPr lvl="1"/>
            <a:r>
              <a:rPr lang="en-US"/>
              <a:t>Be Willing to Give Up Your Liberty for Your Brothers Sake (13)</a:t>
            </a:r>
          </a:p>
          <a:p>
            <a:pPr algn="ctr">
              <a:buFontTx/>
              <a:buNone/>
            </a:pPr>
            <a:r>
              <a:rPr lang="en-US" sz="3200" i="1"/>
              <a:t>“I will never eat meat again if it causes my brother to stumble”</a:t>
            </a:r>
          </a:p>
        </p:txBody>
      </p:sp>
      <p:sp>
        <p:nvSpPr>
          <p:cNvPr id="6" name="Rectangle 5"/>
          <p:cNvSpPr/>
          <p:nvPr/>
        </p:nvSpPr>
        <p:spPr bwMode="auto">
          <a:xfrm>
            <a:off x="0" y="127000"/>
            <a:ext cx="9144000" cy="635000"/>
          </a:xfrm>
          <a:prstGeom prst="rect">
            <a:avLst/>
          </a:prstGeom>
          <a:solidFill>
            <a:schemeClr val="tx2">
              <a:lumMod val="40000"/>
              <a:lumOff val="60000"/>
            </a:schemeClr>
          </a:solidFill>
          <a:ln w="9525" cap="flat" cmpd="sng" algn="ctr">
            <a:solidFill>
              <a:srgbClr val="C00000"/>
            </a:solidFill>
            <a:prstDash val="solid"/>
            <a:round/>
            <a:headEnd type="none" w="med" len="med"/>
            <a:tailEnd type="none" w="med" len="med"/>
          </a:ln>
          <a:effectLst/>
          <a:extLst/>
        </p:spPr>
        <p:txBody>
          <a:bodyPr>
            <a:prstTxWarp prst="textNoShape">
              <a:avLst/>
            </a:prstTxWarp>
          </a:bodyPr>
          <a:lstStyle/>
          <a:p>
            <a:pPr algn="ctr"/>
            <a:r>
              <a:rPr lang="en-US" sz="3600" b="1">
                <a:solidFill>
                  <a:schemeClr val="bg1"/>
                </a:solidFill>
              </a:rPr>
              <a:t>Chapter 8– Liberties: Meats offered to Idols </a:t>
            </a:r>
          </a:p>
        </p:txBody>
      </p:sp>
      <p:sp>
        <p:nvSpPr>
          <p:cNvPr id="2" name="Rounded Rectangle 1"/>
          <p:cNvSpPr>
            <a:spLocks noChangeArrowheads="1"/>
          </p:cNvSpPr>
          <p:nvPr/>
        </p:nvSpPr>
        <p:spPr bwMode="auto">
          <a:xfrm>
            <a:off x="0" y="0"/>
            <a:ext cx="9144000" cy="762000"/>
          </a:xfrm>
          <a:prstGeom prst="roundRect">
            <a:avLst>
              <a:gd name="adj" fmla="val 16667"/>
            </a:avLst>
          </a:prstGeom>
          <a:solidFill>
            <a:schemeClr val="accent1"/>
          </a:solidFill>
          <a:ln w="9525">
            <a:solidFill>
              <a:schemeClr val="tx1"/>
            </a:solidFill>
            <a:round/>
            <a:headEnd/>
            <a:tailEnd/>
          </a:ln>
          <a:effectLst/>
        </p:spPr>
        <p:txBody>
          <a:bodyPr>
            <a:prstTxWarp prst="textNoShape">
              <a:avLst/>
            </a:prstTxWarp>
          </a:bodyPr>
          <a:lstStyle/>
          <a:p>
            <a:pPr algn="ctr"/>
            <a:r>
              <a:rPr lang="en-US" sz="2200" b="1">
                <a:solidFill>
                  <a:schemeClr val="bg1"/>
                </a:solidFill>
              </a:rPr>
              <a:t>1 Corinthians 8: About food offered to idols: An idol is nothing. There is only one God. But if food makes my brother stumble I will never eat meat.</a:t>
            </a:r>
          </a:p>
        </p:txBody>
      </p:sp>
    </p:spTree>
    <p:extLst>
      <p:ext uri="{BB962C8B-B14F-4D97-AF65-F5344CB8AC3E}">
        <p14:creationId xmlns:p14="http://schemas.microsoft.com/office/powerpoint/2010/main" val="22268823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43">
                                            <p:txEl>
                                              <p:pRg st="0" end="0"/>
                                            </p:txEl>
                                          </p:spTgt>
                                        </p:tgtEl>
                                        <p:attrNameLst>
                                          <p:attrName>style.visibility</p:attrName>
                                        </p:attrNameLst>
                                      </p:cBhvr>
                                      <p:to>
                                        <p:strVal val="visible"/>
                                      </p:to>
                                    </p:set>
                                    <p:anim calcmode="lin" valueType="num">
                                      <p:cBhvr additive="base">
                                        <p:cTn id="19" dur="500" fill="hold"/>
                                        <p:tgtEl>
                                          <p:spTgt spid="6144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43">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1443">
                                            <p:txEl>
                                              <p:pRg st="1" end="1"/>
                                            </p:txEl>
                                          </p:spTgt>
                                        </p:tgtEl>
                                        <p:attrNameLst>
                                          <p:attrName>style.visibility</p:attrName>
                                        </p:attrNameLst>
                                      </p:cBhvr>
                                      <p:to>
                                        <p:strVal val="visible"/>
                                      </p:to>
                                    </p:set>
                                    <p:anim calcmode="lin" valueType="num">
                                      <p:cBhvr additive="base">
                                        <p:cTn id="23" dur="500" fill="hold"/>
                                        <p:tgtEl>
                                          <p:spTgt spid="6144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1443">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1443">
                                            <p:txEl>
                                              <p:pRg st="2" end="2"/>
                                            </p:txEl>
                                          </p:spTgt>
                                        </p:tgtEl>
                                        <p:attrNameLst>
                                          <p:attrName>style.visibility</p:attrName>
                                        </p:attrNameLst>
                                      </p:cBhvr>
                                      <p:to>
                                        <p:strVal val="visible"/>
                                      </p:to>
                                    </p:set>
                                    <p:anim calcmode="lin" valueType="num">
                                      <p:cBhvr additive="base">
                                        <p:cTn id="27" dur="500" fill="hold"/>
                                        <p:tgtEl>
                                          <p:spTgt spid="6144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1443">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1443">
                                            <p:txEl>
                                              <p:pRg st="3" end="3"/>
                                            </p:txEl>
                                          </p:spTgt>
                                        </p:tgtEl>
                                        <p:attrNameLst>
                                          <p:attrName>style.visibility</p:attrName>
                                        </p:attrNameLst>
                                      </p:cBhvr>
                                      <p:to>
                                        <p:strVal val="visible"/>
                                      </p:to>
                                    </p:set>
                                    <p:anim calcmode="lin" valueType="num">
                                      <p:cBhvr additive="base">
                                        <p:cTn id="31" dur="500" fill="hold"/>
                                        <p:tgtEl>
                                          <p:spTgt spid="6144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1443">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1443">
                                            <p:txEl>
                                              <p:pRg st="4" end="4"/>
                                            </p:txEl>
                                          </p:spTgt>
                                        </p:tgtEl>
                                        <p:attrNameLst>
                                          <p:attrName>style.visibility</p:attrName>
                                        </p:attrNameLst>
                                      </p:cBhvr>
                                      <p:to>
                                        <p:strVal val="visible"/>
                                      </p:to>
                                    </p:set>
                                    <p:anim calcmode="lin" valueType="num">
                                      <p:cBhvr additive="base">
                                        <p:cTn id="35" dur="500" fill="hold"/>
                                        <p:tgtEl>
                                          <p:spTgt spid="6144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1443">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1443">
                                            <p:txEl>
                                              <p:pRg st="5" end="5"/>
                                            </p:txEl>
                                          </p:spTgt>
                                        </p:tgtEl>
                                        <p:attrNameLst>
                                          <p:attrName>style.visibility</p:attrName>
                                        </p:attrNameLst>
                                      </p:cBhvr>
                                      <p:to>
                                        <p:strVal val="visible"/>
                                      </p:to>
                                    </p:set>
                                    <p:anim calcmode="lin" valueType="num">
                                      <p:cBhvr additive="base">
                                        <p:cTn id="39" dur="500" fill="hold"/>
                                        <p:tgtEl>
                                          <p:spTgt spid="6144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1443">
                                            <p:txEl>
                                              <p:pRg st="5" end="5"/>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1443">
                                            <p:txEl>
                                              <p:pRg st="6" end="6"/>
                                            </p:txEl>
                                          </p:spTgt>
                                        </p:tgtEl>
                                        <p:attrNameLst>
                                          <p:attrName>style.visibility</p:attrName>
                                        </p:attrNameLst>
                                      </p:cBhvr>
                                      <p:to>
                                        <p:strVal val="visible"/>
                                      </p:to>
                                    </p:set>
                                    <p:anim calcmode="lin" valueType="num">
                                      <p:cBhvr additive="base">
                                        <p:cTn id="43" dur="500" fill="hold"/>
                                        <p:tgtEl>
                                          <p:spTgt spid="6144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144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1443">
                                            <p:txEl>
                                              <p:pRg st="7" end="7"/>
                                            </p:txEl>
                                          </p:spTgt>
                                        </p:tgtEl>
                                        <p:attrNameLst>
                                          <p:attrName>style.visibility</p:attrName>
                                        </p:attrNameLst>
                                      </p:cBhvr>
                                      <p:to>
                                        <p:strVal val="visible"/>
                                      </p:to>
                                    </p:set>
                                    <p:anim calcmode="lin" valueType="num">
                                      <p:cBhvr additive="base">
                                        <p:cTn id="49" dur="500" fill="hold"/>
                                        <p:tgtEl>
                                          <p:spTgt spid="6144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144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t>Chapter 9</a:t>
            </a:r>
          </a:p>
        </p:txBody>
      </p:sp>
      <p:sp>
        <p:nvSpPr>
          <p:cNvPr id="3" name="Content Placeholder 2"/>
          <p:cNvSpPr>
            <a:spLocks noGrp="1"/>
          </p:cNvSpPr>
          <p:nvPr>
            <p:ph idx="1"/>
          </p:nvPr>
        </p:nvSpPr>
        <p:spPr>
          <a:xfrm>
            <a:off x="381000" y="1079500"/>
            <a:ext cx="8763000" cy="4000500"/>
          </a:xfrm>
        </p:spPr>
        <p:txBody>
          <a:bodyPr/>
          <a:lstStyle/>
          <a:p>
            <a:r>
              <a:rPr lang="en-US"/>
              <a:t>Paul’s Liberty as an Apostle (1-14)</a:t>
            </a:r>
          </a:p>
          <a:p>
            <a:pPr lvl="1"/>
            <a:r>
              <a:rPr lang="en-US" b="1"/>
              <a:t>Paul Affirms He is An Apostle (1-2)</a:t>
            </a:r>
          </a:p>
          <a:p>
            <a:pPr lvl="2"/>
            <a:r>
              <a:rPr lang="en-US"/>
              <a:t>Eyewitness of the Lord, His Work among the Corinthians</a:t>
            </a:r>
          </a:p>
          <a:p>
            <a:pPr lvl="1"/>
            <a:r>
              <a:rPr lang="en-US" b="1"/>
              <a:t>Liberties available to Paul</a:t>
            </a:r>
          </a:p>
          <a:p>
            <a:pPr lvl="2"/>
            <a:r>
              <a:rPr lang="en-US"/>
              <a:t>Eat and Drink, a Wife, and Support as a Preacher (4-5)</a:t>
            </a:r>
          </a:p>
          <a:p>
            <a:pPr lvl="2"/>
            <a:r>
              <a:rPr lang="en-US"/>
              <a:t>Illustrations of Soldier, Farmer, and a Shepherd (7)</a:t>
            </a:r>
          </a:p>
          <a:p>
            <a:r>
              <a:rPr lang="en-US"/>
              <a:t>Paul Restricted His Liberty (15-27)</a:t>
            </a:r>
          </a:p>
          <a:p>
            <a:pPr lvl="1"/>
            <a:r>
              <a:rPr lang="en-US" b="1"/>
              <a:t>Concerning Support (15-18)</a:t>
            </a:r>
            <a:r>
              <a:rPr lang="en-US"/>
              <a:t>–</a:t>
            </a:r>
            <a:r>
              <a:rPr lang="en-US" i="1"/>
              <a:t>“Woe if I do not preach gospel”</a:t>
            </a:r>
          </a:p>
          <a:p>
            <a:pPr lvl="1"/>
            <a:r>
              <a:rPr lang="en-US" b="1"/>
              <a:t>Service toward Others (19-23)</a:t>
            </a:r>
            <a:r>
              <a:rPr lang="en-US"/>
              <a:t> – </a:t>
            </a:r>
            <a:r>
              <a:rPr lang="en-US" i="1"/>
              <a:t>To Save Others (22)</a:t>
            </a:r>
          </a:p>
          <a:p>
            <a:pPr lvl="1"/>
            <a:r>
              <a:rPr lang="en-US" b="1"/>
              <a:t>The Possibility of Apostasy </a:t>
            </a:r>
            <a:r>
              <a:rPr lang="en-US"/>
              <a:t>(24-27) – </a:t>
            </a:r>
            <a:r>
              <a:rPr lang="en-US" i="1"/>
              <a:t>Lest I be disqualified </a:t>
            </a:r>
            <a:endParaRPr lang="en-US"/>
          </a:p>
          <a:p>
            <a:endParaRPr lang="en-US"/>
          </a:p>
        </p:txBody>
      </p:sp>
      <p:sp>
        <p:nvSpPr>
          <p:cNvPr id="20484" name="Footer Placeholder 3"/>
          <p:cNvSpPr>
            <a:spLocks noGrp="1"/>
          </p:cNvSpPr>
          <p:nvPr>
            <p:ph type="ftr" sz="quarter" idx="10"/>
          </p:nvPr>
        </p:nvSpPr>
        <p:spPr>
          <a:noFill/>
          <a:ln>
            <a:miter lim="800000"/>
            <a:headEnd/>
            <a:tailEnd/>
          </a:ln>
        </p:spPr>
        <p:txBody>
          <a:bodyPr/>
          <a:lstStyle/>
          <a:p>
            <a:r>
              <a:rPr lang="en-US">
                <a:latin typeface="Times New Roman" pitchFamily="-106" charset="0"/>
              </a:rPr>
              <a:t>1 Corinthians Introduction</a:t>
            </a:r>
          </a:p>
        </p:txBody>
      </p:sp>
      <p:sp>
        <p:nvSpPr>
          <p:cNvPr id="20485" name="Slide Number Placeholder 4"/>
          <p:cNvSpPr>
            <a:spLocks noGrp="1"/>
          </p:cNvSpPr>
          <p:nvPr>
            <p:ph type="sldNum" sz="quarter" idx="11"/>
          </p:nvPr>
        </p:nvSpPr>
        <p:spPr>
          <a:noFill/>
          <a:ln>
            <a:miter lim="800000"/>
            <a:headEnd/>
            <a:tailEnd/>
          </a:ln>
        </p:spPr>
        <p:txBody>
          <a:bodyPr/>
          <a:lstStyle/>
          <a:p>
            <a:fld id="{CF1CC109-F6FC-5B48-A7FD-AFE4A394F9B6}" type="slidenum">
              <a:rPr lang="en-US"/>
              <a:pPr/>
              <a:t>39</a:t>
            </a:fld>
            <a:endParaRPr lang="en-US"/>
          </a:p>
        </p:txBody>
      </p:sp>
      <p:sp>
        <p:nvSpPr>
          <p:cNvPr id="6" name="Rectangle 5"/>
          <p:cNvSpPr/>
          <p:nvPr/>
        </p:nvSpPr>
        <p:spPr bwMode="auto">
          <a:xfrm>
            <a:off x="838200" y="190500"/>
            <a:ext cx="7772400" cy="571500"/>
          </a:xfrm>
          <a:prstGeom prst="rect">
            <a:avLst/>
          </a:prstGeom>
          <a:solidFill>
            <a:schemeClr val="tx2">
              <a:lumMod val="40000"/>
              <a:lumOff val="60000"/>
            </a:schemeClr>
          </a:solidFill>
          <a:ln w="9525" cap="flat" cmpd="sng" algn="ctr">
            <a:solidFill>
              <a:srgbClr val="C00000"/>
            </a:solidFill>
            <a:prstDash val="solid"/>
            <a:round/>
            <a:headEnd type="none" w="med" len="med"/>
            <a:tailEnd type="none" w="med" len="med"/>
          </a:ln>
          <a:effectLst/>
          <a:extLst/>
        </p:spPr>
        <p:txBody>
          <a:bodyPr>
            <a:prstTxWarp prst="textNoShape">
              <a:avLst/>
            </a:prstTxWarp>
          </a:bodyPr>
          <a:lstStyle/>
          <a:p>
            <a:pPr algn="ctr"/>
            <a:r>
              <a:rPr lang="en-US" sz="3600" b="1">
                <a:solidFill>
                  <a:schemeClr val="bg1"/>
                </a:solidFill>
              </a:rPr>
              <a:t>Chapter 9 – Paul’s Liberties</a:t>
            </a:r>
          </a:p>
        </p:txBody>
      </p:sp>
      <p:sp>
        <p:nvSpPr>
          <p:cNvPr id="2" name="Rounded Rectangle 1"/>
          <p:cNvSpPr>
            <a:spLocks noChangeArrowheads="1"/>
          </p:cNvSpPr>
          <p:nvPr/>
        </p:nvSpPr>
        <p:spPr bwMode="auto">
          <a:xfrm>
            <a:off x="0" y="0"/>
            <a:ext cx="9144000" cy="1079500"/>
          </a:xfrm>
          <a:prstGeom prst="roundRect">
            <a:avLst>
              <a:gd name="adj" fmla="val 16667"/>
            </a:avLst>
          </a:prstGeom>
          <a:solidFill>
            <a:schemeClr val="accent1"/>
          </a:solidFill>
          <a:ln w="9525">
            <a:solidFill>
              <a:schemeClr val="tx1"/>
            </a:solidFill>
            <a:round/>
            <a:headEnd/>
            <a:tailEnd/>
          </a:ln>
          <a:effectLst/>
        </p:spPr>
        <p:txBody>
          <a:bodyPr>
            <a:prstTxWarp prst="textNoShape">
              <a:avLst/>
            </a:prstTxWarp>
          </a:bodyPr>
          <a:lstStyle/>
          <a:p>
            <a:pPr algn="ctr"/>
            <a:r>
              <a:rPr lang="en-US" b="1">
                <a:solidFill>
                  <a:schemeClr val="bg1"/>
                </a:solidFill>
              </a:rPr>
              <a:t>1 Corinthians 9: You are the seal of my apostleship. Do we not have the right to material support? But I made myself a servant to all for the gospel.</a:t>
            </a:r>
          </a:p>
        </p:txBody>
      </p:sp>
    </p:spTree>
    <p:extLst>
      <p:ext uri="{BB962C8B-B14F-4D97-AF65-F5344CB8AC3E}">
        <p14:creationId xmlns:p14="http://schemas.microsoft.com/office/powerpoint/2010/main" val="31897085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additive="base">
                                        <p:cTn id="5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4475" y="133562"/>
            <a:ext cx="6858000" cy="1367908"/>
          </a:xfrm>
        </p:spPr>
        <p:txBody>
          <a:bodyPr>
            <a:normAutofit/>
          </a:bodyPr>
          <a:lstStyle/>
          <a:p>
            <a:pPr algn="ctr"/>
            <a:r>
              <a:rPr lang="en-US" sz="4800" b="1" dirty="0" smtClean="0"/>
              <a:t>1. City </a:t>
            </a:r>
            <a:r>
              <a:rPr lang="en-US" sz="4800" b="1" dirty="0"/>
              <a:t>of </a:t>
            </a:r>
            <a:r>
              <a:rPr lang="en-US" sz="4800" b="1" dirty="0" smtClean="0"/>
              <a:t>Corinth</a:t>
            </a:r>
            <a:endParaRPr lang="en-US" sz="4800" b="1"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882406"/>
            <a:ext cx="6981824" cy="4832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30549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838200" y="63500"/>
            <a:ext cx="7772400" cy="571500"/>
          </a:xfrm>
        </p:spPr>
        <p:txBody>
          <a:bodyPr>
            <a:normAutofit fontScale="90000"/>
          </a:bodyPr>
          <a:lstStyle/>
          <a:p>
            <a:r>
              <a:rPr lang="en-US"/>
              <a:t>Chapter 10</a:t>
            </a:r>
          </a:p>
        </p:txBody>
      </p:sp>
      <p:sp>
        <p:nvSpPr>
          <p:cNvPr id="3" name="Content Placeholder 2"/>
          <p:cNvSpPr>
            <a:spLocks noGrp="1"/>
          </p:cNvSpPr>
          <p:nvPr>
            <p:ph idx="1"/>
          </p:nvPr>
        </p:nvSpPr>
        <p:spPr>
          <a:xfrm>
            <a:off x="533400" y="635000"/>
            <a:ext cx="8610600" cy="5080000"/>
          </a:xfrm>
        </p:spPr>
        <p:txBody>
          <a:bodyPr>
            <a:normAutofit/>
          </a:bodyPr>
          <a:lstStyle/>
          <a:p>
            <a:pPr>
              <a:lnSpc>
                <a:spcPct val="90000"/>
              </a:lnSpc>
            </a:pPr>
            <a:r>
              <a:rPr lang="en-US"/>
              <a:t>Israel’s Example</a:t>
            </a:r>
          </a:p>
          <a:p>
            <a:pPr lvl="1">
              <a:lnSpc>
                <a:spcPct val="90000"/>
              </a:lnSpc>
            </a:pPr>
            <a:r>
              <a:rPr lang="en-US"/>
              <a:t>God was not pleased (5)</a:t>
            </a:r>
          </a:p>
          <a:p>
            <a:pPr>
              <a:lnSpc>
                <a:spcPct val="90000"/>
              </a:lnSpc>
            </a:pPr>
            <a:r>
              <a:rPr lang="en-US"/>
              <a:t>Serves as an Example to Us;</a:t>
            </a:r>
          </a:p>
          <a:p>
            <a:pPr lvl="1">
              <a:lnSpc>
                <a:spcPct val="90000"/>
              </a:lnSpc>
            </a:pPr>
            <a:r>
              <a:rPr lang="en-US"/>
              <a:t>We might not desire evil (6)</a:t>
            </a:r>
          </a:p>
          <a:p>
            <a:pPr lvl="1">
              <a:lnSpc>
                <a:spcPct val="90000"/>
              </a:lnSpc>
            </a:pPr>
            <a:r>
              <a:rPr lang="en-US"/>
              <a:t>We must not indulge in Sexual Immorality (8)</a:t>
            </a:r>
          </a:p>
          <a:p>
            <a:pPr lvl="1">
              <a:lnSpc>
                <a:spcPct val="90000"/>
              </a:lnSpc>
            </a:pPr>
            <a:r>
              <a:rPr lang="en-US"/>
              <a:t>We must not put Christ to the test (9)</a:t>
            </a:r>
          </a:p>
          <a:p>
            <a:pPr lvl="1">
              <a:lnSpc>
                <a:spcPct val="90000"/>
              </a:lnSpc>
            </a:pPr>
            <a:r>
              <a:rPr lang="en-US"/>
              <a:t>We must not grumble (10)</a:t>
            </a:r>
          </a:p>
          <a:p>
            <a:pPr>
              <a:lnSpc>
                <a:spcPct val="90000"/>
              </a:lnSpc>
            </a:pPr>
            <a:r>
              <a:rPr lang="en-US"/>
              <a:t>Faithfulness of God when we are Tempted</a:t>
            </a:r>
          </a:p>
          <a:p>
            <a:pPr lvl="1">
              <a:lnSpc>
                <a:spcPct val="90000"/>
              </a:lnSpc>
            </a:pPr>
            <a:r>
              <a:rPr lang="en-US"/>
              <a:t>If you think you Stand – Be Careful, You may fall (12)</a:t>
            </a:r>
          </a:p>
          <a:p>
            <a:pPr lvl="1">
              <a:lnSpc>
                <a:spcPct val="90000"/>
              </a:lnSpc>
            </a:pPr>
            <a:r>
              <a:rPr lang="en-US"/>
              <a:t>God will always provide an escape so you might endure (13)</a:t>
            </a:r>
          </a:p>
          <a:p>
            <a:pPr>
              <a:lnSpc>
                <a:spcPct val="90000"/>
              </a:lnSpc>
            </a:pPr>
            <a:r>
              <a:rPr lang="en-US"/>
              <a:t>Do All Things to Glorify God (32)</a:t>
            </a:r>
          </a:p>
          <a:p>
            <a:pPr lvl="1">
              <a:lnSpc>
                <a:spcPct val="90000"/>
              </a:lnSpc>
            </a:pPr>
            <a:r>
              <a:rPr lang="en-US"/>
              <a:t>Look to Build Up, Look to the Good of our Neighbor (23-24)</a:t>
            </a:r>
          </a:p>
          <a:p>
            <a:pPr lvl="1">
              <a:lnSpc>
                <a:spcPct val="90000"/>
              </a:lnSpc>
            </a:pPr>
            <a:r>
              <a:rPr lang="en-US"/>
              <a:t>Try to Please Everyone in what you do – that they might be saved</a:t>
            </a:r>
          </a:p>
        </p:txBody>
      </p:sp>
      <p:sp>
        <p:nvSpPr>
          <p:cNvPr id="22532" name="Slide Number Placeholder 4"/>
          <p:cNvSpPr>
            <a:spLocks noGrp="1"/>
          </p:cNvSpPr>
          <p:nvPr>
            <p:ph type="sldNum" sz="quarter" idx="11"/>
          </p:nvPr>
        </p:nvSpPr>
        <p:spPr>
          <a:noFill/>
          <a:ln>
            <a:miter lim="800000"/>
            <a:headEnd/>
            <a:tailEnd/>
          </a:ln>
        </p:spPr>
        <p:txBody>
          <a:bodyPr/>
          <a:lstStyle/>
          <a:p>
            <a:fld id="{6677E12C-CE76-A343-AC83-F3636B60B051}" type="slidenum">
              <a:rPr lang="en-US"/>
              <a:pPr/>
              <a:t>40</a:t>
            </a:fld>
            <a:endParaRPr lang="en-US"/>
          </a:p>
        </p:txBody>
      </p:sp>
      <p:sp>
        <p:nvSpPr>
          <p:cNvPr id="6" name="Rectangle 5"/>
          <p:cNvSpPr/>
          <p:nvPr/>
        </p:nvSpPr>
        <p:spPr bwMode="auto">
          <a:xfrm>
            <a:off x="838200" y="63500"/>
            <a:ext cx="7772400" cy="571500"/>
          </a:xfrm>
          <a:prstGeom prst="rect">
            <a:avLst/>
          </a:prstGeom>
          <a:solidFill>
            <a:schemeClr val="tx2">
              <a:lumMod val="40000"/>
              <a:lumOff val="60000"/>
            </a:schemeClr>
          </a:solidFill>
          <a:ln w="9525" cap="flat" cmpd="sng" algn="ctr">
            <a:solidFill>
              <a:srgbClr val="C00000"/>
            </a:solidFill>
            <a:prstDash val="solid"/>
            <a:round/>
            <a:headEnd type="none" w="med" len="med"/>
            <a:tailEnd type="none" w="med" len="med"/>
          </a:ln>
          <a:effectLst/>
          <a:extLst/>
        </p:spPr>
        <p:txBody>
          <a:bodyPr>
            <a:prstTxWarp prst="textNoShape">
              <a:avLst/>
            </a:prstTxWarp>
          </a:bodyPr>
          <a:lstStyle/>
          <a:p>
            <a:pPr algn="ctr"/>
            <a:r>
              <a:rPr lang="en-US" sz="3600" b="1">
                <a:solidFill>
                  <a:schemeClr val="bg1"/>
                </a:solidFill>
              </a:rPr>
              <a:t>Chapter 10 – Israel’s Liberties</a:t>
            </a:r>
          </a:p>
        </p:txBody>
      </p:sp>
      <p:sp>
        <p:nvSpPr>
          <p:cNvPr id="2" name="Rounded Rectangle 1"/>
          <p:cNvSpPr>
            <a:spLocks noChangeArrowheads="1"/>
          </p:cNvSpPr>
          <p:nvPr/>
        </p:nvSpPr>
        <p:spPr bwMode="auto">
          <a:xfrm>
            <a:off x="0" y="0"/>
            <a:ext cx="9144000" cy="635000"/>
          </a:xfrm>
          <a:prstGeom prst="roundRect">
            <a:avLst>
              <a:gd name="adj" fmla="val 16667"/>
            </a:avLst>
          </a:prstGeom>
          <a:solidFill>
            <a:schemeClr val="accent1"/>
          </a:solidFill>
          <a:ln w="9525">
            <a:solidFill>
              <a:schemeClr val="tx1"/>
            </a:solidFill>
            <a:round/>
            <a:headEnd/>
            <a:tailEnd/>
          </a:ln>
          <a:effectLst/>
        </p:spPr>
        <p:txBody>
          <a:bodyPr>
            <a:prstTxWarp prst="textNoShape">
              <a:avLst/>
            </a:prstTxWarp>
          </a:bodyPr>
          <a:lstStyle/>
          <a:p>
            <a:pPr algn="ctr"/>
            <a:r>
              <a:rPr lang="en-US" sz="2000" b="1">
                <a:solidFill>
                  <a:schemeClr val="bg1"/>
                </a:solidFill>
              </a:rPr>
              <a:t>1 Corinthians 10: Do not desire evil as our fathers did. God will make you able to endure temptation. Flee from idolatry. Do all to the glory of God.</a:t>
            </a:r>
          </a:p>
        </p:txBody>
      </p:sp>
    </p:spTree>
    <p:extLst>
      <p:ext uri="{BB962C8B-B14F-4D97-AF65-F5344CB8AC3E}">
        <p14:creationId xmlns:p14="http://schemas.microsoft.com/office/powerpoint/2010/main" val="25598282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additive="base">
                                        <p:cTn id="5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 calcmode="lin" valueType="num">
                                      <p:cBhvr additive="base">
                                        <p:cTn id="5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
                                            <p:txEl>
                                              <p:pRg st="11" end="11"/>
                                            </p:txEl>
                                          </p:spTgt>
                                        </p:tgtEl>
                                        <p:attrNameLst>
                                          <p:attrName>style.visibility</p:attrName>
                                        </p:attrNameLst>
                                      </p:cBhvr>
                                      <p:to>
                                        <p:strVal val="visible"/>
                                      </p:to>
                                    </p:set>
                                    <p:anim calcmode="lin" valueType="num">
                                      <p:cBhvr additive="base">
                                        <p:cTn id="6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 calcmode="lin" valueType="num">
                                      <p:cBhvr additive="base">
                                        <p:cTn id="6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838200" y="63500"/>
            <a:ext cx="7772400" cy="571500"/>
          </a:xfrm>
        </p:spPr>
        <p:txBody>
          <a:bodyPr>
            <a:normAutofit fontScale="90000"/>
          </a:bodyPr>
          <a:lstStyle/>
          <a:p>
            <a:r>
              <a:rPr lang="en-US"/>
              <a:t>Chapter 11</a:t>
            </a:r>
          </a:p>
        </p:txBody>
      </p:sp>
      <p:sp>
        <p:nvSpPr>
          <p:cNvPr id="3" name="Content Placeholder 2"/>
          <p:cNvSpPr>
            <a:spLocks noGrp="1"/>
          </p:cNvSpPr>
          <p:nvPr>
            <p:ph idx="1"/>
          </p:nvPr>
        </p:nvSpPr>
        <p:spPr>
          <a:xfrm>
            <a:off x="685800" y="698500"/>
            <a:ext cx="8458200" cy="4889500"/>
          </a:xfrm>
        </p:spPr>
        <p:txBody>
          <a:bodyPr/>
          <a:lstStyle/>
          <a:p>
            <a:r>
              <a:rPr lang="en-US"/>
              <a:t>The Covering (1-16)</a:t>
            </a:r>
          </a:p>
          <a:p>
            <a:pPr lvl="1"/>
            <a:r>
              <a:rPr lang="en-US"/>
              <a:t>Hair, Custom, Miraculous Gifts, Divine Command.</a:t>
            </a:r>
          </a:p>
          <a:p>
            <a:pPr lvl="1"/>
            <a:r>
              <a:rPr lang="en-US"/>
              <a:t>Headship</a:t>
            </a:r>
          </a:p>
          <a:p>
            <a:r>
              <a:rPr lang="en-US"/>
              <a:t>The Lord’s Supper (17-34)</a:t>
            </a:r>
          </a:p>
          <a:p>
            <a:pPr lvl="1"/>
            <a:r>
              <a:rPr lang="en-US"/>
              <a:t>All worship is not acceptable to God</a:t>
            </a:r>
          </a:p>
          <a:p>
            <a:pPr lvl="1"/>
            <a:r>
              <a:rPr lang="en-US"/>
              <a:t>The Corinthians even had divisions when they came together</a:t>
            </a:r>
          </a:p>
          <a:p>
            <a:pPr lvl="1"/>
            <a:r>
              <a:rPr lang="en-US"/>
              <a:t>Treated the Lord’s Supper as a common meal</a:t>
            </a:r>
          </a:p>
          <a:p>
            <a:r>
              <a:rPr lang="en-US"/>
              <a:t>How to Take the Lord’s Supper</a:t>
            </a:r>
          </a:p>
          <a:p>
            <a:pPr lvl="1"/>
            <a:r>
              <a:rPr lang="en-US" b="1"/>
              <a:t>Look Back </a:t>
            </a:r>
            <a:r>
              <a:rPr lang="en-US"/>
              <a:t>(23-26a) – Remember His Death</a:t>
            </a:r>
          </a:p>
          <a:p>
            <a:pPr lvl="2"/>
            <a:r>
              <a:rPr lang="en-US"/>
              <a:t>Remember THAT, WHY, and HOW He Died</a:t>
            </a:r>
          </a:p>
          <a:p>
            <a:pPr lvl="1"/>
            <a:r>
              <a:rPr lang="en-US" b="1"/>
              <a:t>Look Ahead </a:t>
            </a:r>
            <a:r>
              <a:rPr lang="en-US"/>
              <a:t>(26b) Until He Comes</a:t>
            </a:r>
          </a:p>
          <a:p>
            <a:pPr lvl="1"/>
            <a:r>
              <a:rPr lang="en-US" b="1"/>
              <a:t>Look Within </a:t>
            </a:r>
            <a:r>
              <a:rPr lang="en-US"/>
              <a:t>(27-28; 31-32) – Worthy Manner</a:t>
            </a:r>
          </a:p>
          <a:p>
            <a:pPr lvl="1"/>
            <a:r>
              <a:rPr lang="en-US" b="1"/>
              <a:t>Look Around </a:t>
            </a:r>
            <a:r>
              <a:rPr lang="en-US"/>
              <a:t>(33-34) – Wait!</a:t>
            </a:r>
          </a:p>
        </p:txBody>
      </p:sp>
      <p:sp>
        <p:nvSpPr>
          <p:cNvPr id="23556" name="Slide Number Placeholder 4"/>
          <p:cNvSpPr>
            <a:spLocks noGrp="1"/>
          </p:cNvSpPr>
          <p:nvPr>
            <p:ph type="sldNum" sz="quarter" idx="11"/>
          </p:nvPr>
        </p:nvSpPr>
        <p:spPr>
          <a:noFill/>
          <a:ln>
            <a:miter lim="800000"/>
            <a:headEnd/>
            <a:tailEnd/>
          </a:ln>
        </p:spPr>
        <p:txBody>
          <a:bodyPr/>
          <a:lstStyle/>
          <a:p>
            <a:fld id="{6BF606AA-852A-6846-9673-F4BECB612375}" type="slidenum">
              <a:rPr lang="en-US"/>
              <a:pPr/>
              <a:t>41</a:t>
            </a:fld>
            <a:endParaRPr lang="en-US"/>
          </a:p>
        </p:txBody>
      </p:sp>
      <p:sp>
        <p:nvSpPr>
          <p:cNvPr id="6" name="Rectangle 5"/>
          <p:cNvSpPr/>
          <p:nvPr/>
        </p:nvSpPr>
        <p:spPr bwMode="auto">
          <a:xfrm>
            <a:off x="0" y="63500"/>
            <a:ext cx="9144000" cy="571500"/>
          </a:xfrm>
          <a:prstGeom prst="rect">
            <a:avLst/>
          </a:prstGeom>
          <a:solidFill>
            <a:schemeClr val="tx2">
              <a:lumMod val="40000"/>
              <a:lumOff val="60000"/>
            </a:schemeClr>
          </a:solidFill>
          <a:ln w="9525" cap="flat" cmpd="sng" algn="ctr">
            <a:solidFill>
              <a:srgbClr val="C00000"/>
            </a:solidFill>
            <a:prstDash val="solid"/>
            <a:round/>
            <a:headEnd type="none" w="med" len="med"/>
            <a:tailEnd type="none" w="med" len="med"/>
          </a:ln>
          <a:effectLst/>
          <a:extLst/>
        </p:spPr>
        <p:txBody>
          <a:bodyPr>
            <a:prstTxWarp prst="textNoShape">
              <a:avLst/>
            </a:prstTxWarp>
          </a:bodyPr>
          <a:lstStyle/>
          <a:p>
            <a:pPr algn="ctr"/>
            <a:r>
              <a:rPr lang="en-US" sz="3600" b="1">
                <a:solidFill>
                  <a:schemeClr val="bg1"/>
                </a:solidFill>
              </a:rPr>
              <a:t>Chapter 11 – Head Covering / Lord’s Supper</a:t>
            </a:r>
          </a:p>
        </p:txBody>
      </p:sp>
      <p:sp>
        <p:nvSpPr>
          <p:cNvPr id="2" name="Rounded Rectangle 1"/>
          <p:cNvSpPr>
            <a:spLocks noChangeArrowheads="1"/>
          </p:cNvSpPr>
          <p:nvPr/>
        </p:nvSpPr>
        <p:spPr bwMode="auto">
          <a:xfrm>
            <a:off x="0" y="0"/>
            <a:ext cx="9144000" cy="762000"/>
          </a:xfrm>
          <a:prstGeom prst="roundRect">
            <a:avLst>
              <a:gd name="adj" fmla="val 16667"/>
            </a:avLst>
          </a:prstGeom>
          <a:solidFill>
            <a:schemeClr val="accent1"/>
          </a:solidFill>
          <a:ln w="9525">
            <a:solidFill>
              <a:schemeClr val="tx1"/>
            </a:solidFill>
            <a:round/>
            <a:headEnd/>
            <a:tailEnd/>
          </a:ln>
          <a:effectLst/>
        </p:spPr>
        <p:txBody>
          <a:bodyPr>
            <a:prstTxWarp prst="textNoShape">
              <a:avLst/>
            </a:prstTxWarp>
          </a:bodyPr>
          <a:lstStyle/>
          <a:p>
            <a:pPr algn="ctr"/>
            <a:r>
              <a:rPr lang="en-US" sz="2000" b="1">
                <a:solidFill>
                  <a:schemeClr val="bg1"/>
                </a:solidFill>
              </a:rPr>
              <a:t>1 Corinthians 11: The head of a woman is her husband. I hear that some go hungry when you meet! With the bread and cup you proclaim the Lord's death.</a:t>
            </a:r>
          </a:p>
        </p:txBody>
      </p:sp>
    </p:spTree>
    <p:extLst>
      <p:ext uri="{BB962C8B-B14F-4D97-AF65-F5344CB8AC3E}">
        <p14:creationId xmlns:p14="http://schemas.microsoft.com/office/powerpoint/2010/main" val="3199193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additive="base">
                                        <p:cTn id="5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 calcmode="lin" valueType="num">
                                      <p:cBhvr additive="base">
                                        <p:cTn id="5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
                                            <p:txEl>
                                              <p:pRg st="11" end="11"/>
                                            </p:txEl>
                                          </p:spTgt>
                                        </p:tgtEl>
                                        <p:attrNameLst>
                                          <p:attrName>style.visibility</p:attrName>
                                        </p:attrNameLst>
                                      </p:cBhvr>
                                      <p:to>
                                        <p:strVal val="visible"/>
                                      </p:to>
                                    </p:set>
                                    <p:anim calcmode="lin" valueType="num">
                                      <p:cBhvr additive="base">
                                        <p:cTn id="6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 calcmode="lin" valueType="num">
                                      <p:cBhvr additive="base">
                                        <p:cTn id="6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z="4000"/>
              <a:t>Chapter 12 - Review</a:t>
            </a:r>
          </a:p>
        </p:txBody>
      </p:sp>
      <p:sp>
        <p:nvSpPr>
          <p:cNvPr id="3077" name="Rectangle 3"/>
          <p:cNvSpPr>
            <a:spLocks noGrp="1" noChangeArrowheads="1"/>
          </p:cNvSpPr>
          <p:nvPr>
            <p:ph type="body" idx="1"/>
          </p:nvPr>
        </p:nvSpPr>
        <p:spPr>
          <a:xfrm>
            <a:off x="381000" y="889000"/>
            <a:ext cx="8763000" cy="4826000"/>
          </a:xfrm>
        </p:spPr>
        <p:txBody>
          <a:bodyPr/>
          <a:lstStyle/>
          <a:p>
            <a:pPr>
              <a:lnSpc>
                <a:spcPct val="90000"/>
              </a:lnSpc>
              <a:spcBef>
                <a:spcPct val="50000"/>
              </a:spcBef>
            </a:pPr>
            <a:r>
              <a:rPr lang="en-US">
                <a:solidFill>
                  <a:schemeClr val="tx2"/>
                </a:solidFill>
              </a:rPr>
              <a:t>All Spiritual Gifts, Though Diverse, Come From the Same Spirit and Are to be Used for the Benefit of All (1-11)</a:t>
            </a:r>
          </a:p>
          <a:p>
            <a:pPr>
              <a:lnSpc>
                <a:spcPct val="90000"/>
              </a:lnSpc>
              <a:spcBef>
                <a:spcPct val="50000"/>
              </a:spcBef>
            </a:pPr>
            <a:r>
              <a:rPr lang="en-US">
                <a:solidFill>
                  <a:schemeClr val="tx2"/>
                </a:solidFill>
              </a:rPr>
              <a:t>All Members (and Spiritual Gifts) Are Important. (12-27)</a:t>
            </a:r>
          </a:p>
          <a:p>
            <a:pPr lvl="1">
              <a:lnSpc>
                <a:spcPct val="90000"/>
              </a:lnSpc>
              <a:spcBef>
                <a:spcPct val="50000"/>
              </a:spcBef>
            </a:pPr>
            <a:r>
              <a:rPr lang="en-US" i="1"/>
              <a:t>Paul Compares the Church to a Body with Many Different, but Essential Members.</a:t>
            </a:r>
          </a:p>
          <a:p>
            <a:pPr>
              <a:lnSpc>
                <a:spcPct val="90000"/>
              </a:lnSpc>
              <a:spcBef>
                <a:spcPct val="50000"/>
              </a:spcBef>
            </a:pPr>
            <a:r>
              <a:rPr lang="en-US">
                <a:solidFill>
                  <a:schemeClr val="tx2"/>
                </a:solidFill>
              </a:rPr>
              <a:t>Not Everyone Had the Same Gifts or Function (28-31)</a:t>
            </a:r>
          </a:p>
          <a:p>
            <a:pPr lvl="1">
              <a:lnSpc>
                <a:spcPct val="90000"/>
              </a:lnSpc>
              <a:spcBef>
                <a:spcPct val="50000"/>
              </a:spcBef>
            </a:pPr>
            <a:r>
              <a:rPr lang="en-US" i="1"/>
              <a:t>Desire the Greater Gifts (Apostleship, Prophecy, Teaching) the Gifts that Instruct People in the Word of God. </a:t>
            </a:r>
          </a:p>
          <a:p>
            <a:pPr lvl="1">
              <a:lnSpc>
                <a:spcPct val="90000"/>
              </a:lnSpc>
              <a:spcBef>
                <a:spcPct val="50000"/>
              </a:spcBef>
            </a:pPr>
            <a:r>
              <a:rPr lang="en-US" i="1"/>
              <a:t>“Gifts” Do Not Make One a Better Christian, But Love Will. </a:t>
            </a:r>
          </a:p>
        </p:txBody>
      </p:sp>
      <p:sp>
        <p:nvSpPr>
          <p:cNvPr id="6" name="Rectangle 5"/>
          <p:cNvSpPr/>
          <p:nvPr/>
        </p:nvSpPr>
        <p:spPr bwMode="auto">
          <a:xfrm>
            <a:off x="0" y="190500"/>
            <a:ext cx="9144000" cy="571500"/>
          </a:xfrm>
          <a:prstGeom prst="rect">
            <a:avLst/>
          </a:prstGeom>
          <a:solidFill>
            <a:schemeClr val="tx2">
              <a:lumMod val="40000"/>
              <a:lumOff val="60000"/>
            </a:schemeClr>
          </a:solidFill>
          <a:ln w="9525" cap="flat" cmpd="sng" algn="ctr">
            <a:solidFill>
              <a:srgbClr val="C00000"/>
            </a:solidFill>
            <a:prstDash val="solid"/>
            <a:round/>
            <a:headEnd type="none" w="med" len="med"/>
            <a:tailEnd type="none" w="med" len="med"/>
          </a:ln>
          <a:effectLst/>
          <a:extLst/>
        </p:spPr>
        <p:txBody>
          <a:bodyPr>
            <a:prstTxWarp prst="textNoShape">
              <a:avLst/>
            </a:prstTxWarp>
          </a:bodyPr>
          <a:lstStyle/>
          <a:p>
            <a:pPr algn="ctr"/>
            <a:r>
              <a:rPr lang="en-US" sz="3600" b="1">
                <a:solidFill>
                  <a:schemeClr val="bg1"/>
                </a:solidFill>
              </a:rPr>
              <a:t>Chapter 12 – Gifts: Members of One Body</a:t>
            </a:r>
          </a:p>
        </p:txBody>
      </p:sp>
      <p:sp>
        <p:nvSpPr>
          <p:cNvPr id="2" name="Rounded Rectangle 1"/>
          <p:cNvSpPr>
            <a:spLocks noChangeArrowheads="1"/>
          </p:cNvSpPr>
          <p:nvPr/>
        </p:nvSpPr>
        <p:spPr bwMode="auto">
          <a:xfrm>
            <a:off x="0" y="63500"/>
            <a:ext cx="9144000" cy="762000"/>
          </a:xfrm>
          <a:prstGeom prst="roundRect">
            <a:avLst>
              <a:gd name="adj" fmla="val 16667"/>
            </a:avLst>
          </a:prstGeom>
          <a:solidFill>
            <a:schemeClr val="accent1"/>
          </a:solidFill>
          <a:ln w="9525">
            <a:solidFill>
              <a:schemeClr val="tx1"/>
            </a:solidFill>
            <a:round/>
            <a:headEnd/>
            <a:tailEnd/>
          </a:ln>
          <a:effectLst/>
        </p:spPr>
        <p:txBody>
          <a:bodyPr>
            <a:prstTxWarp prst="textNoShape">
              <a:avLst/>
            </a:prstTxWarp>
          </a:bodyPr>
          <a:lstStyle/>
          <a:p>
            <a:pPr algn="ctr"/>
            <a:r>
              <a:rPr lang="en-US" sz="2000" b="1">
                <a:solidFill>
                  <a:schemeClr val="bg1"/>
                </a:solidFill>
              </a:rPr>
              <a:t>1 Corinthians 12: Now there are various spiritual gifts, but one Spirit. If the whole body were an eye, how would it hear? You are the body of Christ.</a:t>
            </a:r>
          </a:p>
        </p:txBody>
      </p:sp>
    </p:spTree>
    <p:extLst>
      <p:ext uri="{BB962C8B-B14F-4D97-AF65-F5344CB8AC3E}">
        <p14:creationId xmlns:p14="http://schemas.microsoft.com/office/powerpoint/2010/main" val="48909648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7">
                                            <p:txEl>
                                              <p:pRg st="0" end="0"/>
                                            </p:txEl>
                                          </p:spTgt>
                                        </p:tgtEl>
                                        <p:attrNameLst>
                                          <p:attrName>style.visibility</p:attrName>
                                        </p:attrNameLst>
                                      </p:cBhvr>
                                      <p:to>
                                        <p:strVal val="visible"/>
                                      </p:to>
                                    </p:set>
                                    <p:anim calcmode="lin" valueType="num">
                                      <p:cBhvr additive="base">
                                        <p:cTn id="19" dur="500" fill="hold"/>
                                        <p:tgtEl>
                                          <p:spTgt spid="307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7">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077">
                                            <p:txEl>
                                              <p:pRg st="1" end="1"/>
                                            </p:txEl>
                                          </p:spTgt>
                                        </p:tgtEl>
                                        <p:attrNameLst>
                                          <p:attrName>style.visibility</p:attrName>
                                        </p:attrNameLst>
                                      </p:cBhvr>
                                      <p:to>
                                        <p:strVal val="visible"/>
                                      </p:to>
                                    </p:set>
                                    <p:anim calcmode="lin" valueType="num">
                                      <p:cBhvr additive="base">
                                        <p:cTn id="23" dur="500" fill="hold"/>
                                        <p:tgtEl>
                                          <p:spTgt spid="3077">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077">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077">
                                            <p:txEl>
                                              <p:pRg st="2" end="2"/>
                                            </p:txEl>
                                          </p:spTgt>
                                        </p:tgtEl>
                                        <p:attrNameLst>
                                          <p:attrName>style.visibility</p:attrName>
                                        </p:attrNameLst>
                                      </p:cBhvr>
                                      <p:to>
                                        <p:strVal val="visible"/>
                                      </p:to>
                                    </p:set>
                                    <p:anim calcmode="lin" valueType="num">
                                      <p:cBhvr additive="base">
                                        <p:cTn id="27" dur="500" fill="hold"/>
                                        <p:tgtEl>
                                          <p:spTgt spid="307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077">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077">
                                            <p:txEl>
                                              <p:pRg st="3" end="3"/>
                                            </p:txEl>
                                          </p:spTgt>
                                        </p:tgtEl>
                                        <p:attrNameLst>
                                          <p:attrName>style.visibility</p:attrName>
                                        </p:attrNameLst>
                                      </p:cBhvr>
                                      <p:to>
                                        <p:strVal val="visible"/>
                                      </p:to>
                                    </p:set>
                                    <p:anim calcmode="lin" valueType="num">
                                      <p:cBhvr additive="base">
                                        <p:cTn id="31" dur="500" fill="hold"/>
                                        <p:tgtEl>
                                          <p:spTgt spid="3077">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7">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077">
                                            <p:txEl>
                                              <p:pRg st="4" end="4"/>
                                            </p:txEl>
                                          </p:spTgt>
                                        </p:tgtEl>
                                        <p:attrNameLst>
                                          <p:attrName>style.visibility</p:attrName>
                                        </p:attrNameLst>
                                      </p:cBhvr>
                                      <p:to>
                                        <p:strVal val="visible"/>
                                      </p:to>
                                    </p:set>
                                    <p:anim calcmode="lin" valueType="num">
                                      <p:cBhvr additive="base">
                                        <p:cTn id="35" dur="500" fill="hold"/>
                                        <p:tgtEl>
                                          <p:spTgt spid="3077">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077">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077">
                                            <p:txEl>
                                              <p:pRg st="5" end="5"/>
                                            </p:txEl>
                                          </p:spTgt>
                                        </p:tgtEl>
                                        <p:attrNameLst>
                                          <p:attrName>style.visibility</p:attrName>
                                        </p:attrNameLst>
                                      </p:cBhvr>
                                      <p:to>
                                        <p:strVal val="visible"/>
                                      </p:to>
                                    </p:set>
                                    <p:anim calcmode="lin" valueType="num">
                                      <p:cBhvr additive="base">
                                        <p:cTn id="39" dur="500" fill="hold"/>
                                        <p:tgtEl>
                                          <p:spTgt spid="3077">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07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838200" y="63500"/>
            <a:ext cx="7772400" cy="571500"/>
          </a:xfrm>
        </p:spPr>
        <p:txBody>
          <a:bodyPr>
            <a:normAutofit fontScale="90000"/>
          </a:bodyPr>
          <a:lstStyle/>
          <a:p>
            <a:r>
              <a:rPr lang="en-US"/>
              <a:t>Chapter 13</a:t>
            </a:r>
          </a:p>
        </p:txBody>
      </p:sp>
      <p:sp>
        <p:nvSpPr>
          <p:cNvPr id="6" name="Content Placeholder 5"/>
          <p:cNvSpPr>
            <a:spLocks noGrp="1"/>
          </p:cNvSpPr>
          <p:nvPr>
            <p:ph sz="half" idx="1"/>
          </p:nvPr>
        </p:nvSpPr>
        <p:spPr>
          <a:xfrm>
            <a:off x="685800" y="635000"/>
            <a:ext cx="4038600" cy="4000500"/>
          </a:xfrm>
        </p:spPr>
        <p:txBody>
          <a:bodyPr/>
          <a:lstStyle/>
          <a:p>
            <a:pPr marL="0" indent="0" algn="ctr">
              <a:buFontTx/>
              <a:buNone/>
              <a:defRPr/>
            </a:pPr>
            <a:r>
              <a:rPr lang="en-US" u="sng" dirty="0" smtClean="0"/>
              <a:t>LOVE IS</a:t>
            </a:r>
          </a:p>
          <a:p>
            <a:pPr>
              <a:defRPr/>
            </a:pPr>
            <a:r>
              <a:rPr lang="en-US" dirty="0" smtClean="0">
                <a:solidFill>
                  <a:schemeClr val="tx1"/>
                </a:solidFill>
              </a:rPr>
              <a:t>Long Suffering</a:t>
            </a:r>
          </a:p>
          <a:p>
            <a:pPr>
              <a:defRPr/>
            </a:pPr>
            <a:r>
              <a:rPr lang="en-US" dirty="0" smtClean="0">
                <a:solidFill>
                  <a:schemeClr val="tx1"/>
                </a:solidFill>
              </a:rPr>
              <a:t>Kind</a:t>
            </a:r>
          </a:p>
          <a:p>
            <a:pPr>
              <a:defRPr/>
            </a:pPr>
            <a:r>
              <a:rPr lang="en-US" dirty="0" smtClean="0">
                <a:solidFill>
                  <a:schemeClr val="tx1"/>
                </a:solidFill>
              </a:rPr>
              <a:t>Rejoicing in Truth</a:t>
            </a:r>
          </a:p>
          <a:p>
            <a:pPr>
              <a:defRPr/>
            </a:pPr>
            <a:r>
              <a:rPr lang="en-US" dirty="0" smtClean="0">
                <a:solidFill>
                  <a:schemeClr val="tx1"/>
                </a:solidFill>
              </a:rPr>
              <a:t>Bears all things</a:t>
            </a:r>
          </a:p>
          <a:p>
            <a:pPr>
              <a:defRPr/>
            </a:pPr>
            <a:r>
              <a:rPr lang="en-US" dirty="0" smtClean="0">
                <a:solidFill>
                  <a:schemeClr val="tx1"/>
                </a:solidFill>
              </a:rPr>
              <a:t>Believes all things</a:t>
            </a:r>
          </a:p>
          <a:p>
            <a:pPr>
              <a:defRPr/>
            </a:pPr>
            <a:r>
              <a:rPr lang="en-US" dirty="0" smtClean="0">
                <a:solidFill>
                  <a:schemeClr val="tx1"/>
                </a:solidFill>
              </a:rPr>
              <a:t>Hopes all things</a:t>
            </a:r>
          </a:p>
          <a:p>
            <a:pPr>
              <a:defRPr/>
            </a:pPr>
            <a:r>
              <a:rPr lang="en-US" dirty="0" smtClean="0">
                <a:solidFill>
                  <a:schemeClr val="tx1"/>
                </a:solidFill>
              </a:rPr>
              <a:t>Endures all things</a:t>
            </a:r>
          </a:p>
          <a:p>
            <a:pPr>
              <a:defRPr/>
            </a:pPr>
            <a:r>
              <a:rPr lang="en-US" dirty="0" smtClean="0">
                <a:solidFill>
                  <a:schemeClr val="tx1"/>
                </a:solidFill>
              </a:rPr>
              <a:t>Love Never Fails</a:t>
            </a:r>
            <a:endParaRPr lang="en-US" dirty="0">
              <a:solidFill>
                <a:schemeClr val="tx1"/>
              </a:solidFill>
            </a:endParaRPr>
          </a:p>
        </p:txBody>
      </p:sp>
      <p:sp>
        <p:nvSpPr>
          <p:cNvPr id="7" name="Content Placeholder 6"/>
          <p:cNvSpPr>
            <a:spLocks noGrp="1"/>
          </p:cNvSpPr>
          <p:nvPr>
            <p:ph sz="half" idx="2"/>
          </p:nvPr>
        </p:nvSpPr>
        <p:spPr>
          <a:xfrm>
            <a:off x="4800600" y="635000"/>
            <a:ext cx="3810000" cy="4000500"/>
          </a:xfrm>
        </p:spPr>
        <p:txBody>
          <a:bodyPr/>
          <a:lstStyle/>
          <a:p>
            <a:pPr marL="0" indent="0" algn="ctr">
              <a:buFontTx/>
              <a:buNone/>
            </a:pPr>
            <a:r>
              <a:rPr lang="en-US" u="sng"/>
              <a:t>LOVE IS NOT</a:t>
            </a:r>
          </a:p>
          <a:p>
            <a:pPr marL="0" indent="0"/>
            <a:r>
              <a:rPr lang="en-US">
                <a:solidFill>
                  <a:schemeClr val="tx1"/>
                </a:solidFill>
              </a:rPr>
              <a:t>Envious</a:t>
            </a:r>
          </a:p>
          <a:p>
            <a:pPr marL="0" indent="0"/>
            <a:r>
              <a:rPr lang="en-US">
                <a:solidFill>
                  <a:schemeClr val="tx1"/>
                </a:solidFill>
              </a:rPr>
              <a:t>Boastful</a:t>
            </a:r>
          </a:p>
          <a:p>
            <a:pPr marL="0" indent="0"/>
            <a:r>
              <a:rPr lang="en-US">
                <a:solidFill>
                  <a:schemeClr val="tx1"/>
                </a:solidFill>
              </a:rPr>
              <a:t>Arrogant</a:t>
            </a:r>
          </a:p>
          <a:p>
            <a:pPr marL="0" indent="0"/>
            <a:r>
              <a:rPr lang="en-US">
                <a:solidFill>
                  <a:schemeClr val="tx1"/>
                </a:solidFill>
              </a:rPr>
              <a:t>Rude</a:t>
            </a:r>
          </a:p>
          <a:p>
            <a:pPr marL="0" indent="0"/>
            <a:r>
              <a:rPr lang="en-US">
                <a:solidFill>
                  <a:schemeClr val="tx1"/>
                </a:solidFill>
              </a:rPr>
              <a:t>Selfish</a:t>
            </a:r>
          </a:p>
          <a:p>
            <a:pPr marL="0" indent="0"/>
            <a:r>
              <a:rPr lang="en-US">
                <a:solidFill>
                  <a:schemeClr val="tx1"/>
                </a:solidFill>
              </a:rPr>
              <a:t>Easily Provoked</a:t>
            </a:r>
          </a:p>
          <a:p>
            <a:pPr marL="0" indent="0"/>
            <a:r>
              <a:rPr lang="en-US">
                <a:solidFill>
                  <a:schemeClr val="tx1"/>
                </a:solidFill>
              </a:rPr>
              <a:t>Thinks no Evil</a:t>
            </a:r>
          </a:p>
          <a:p>
            <a:pPr marL="0" indent="0"/>
            <a:r>
              <a:rPr lang="en-US">
                <a:solidFill>
                  <a:schemeClr val="tx1"/>
                </a:solidFill>
              </a:rPr>
              <a:t>Hates Sin</a:t>
            </a:r>
          </a:p>
          <a:p>
            <a:pPr marL="0" indent="0"/>
            <a:endParaRPr lang="en-US"/>
          </a:p>
          <a:p>
            <a:pPr marL="0" indent="0"/>
            <a:endParaRPr lang="en-US"/>
          </a:p>
        </p:txBody>
      </p:sp>
      <p:sp>
        <p:nvSpPr>
          <p:cNvPr id="25605" name="Slide Number Placeholder 4"/>
          <p:cNvSpPr>
            <a:spLocks noGrp="1"/>
          </p:cNvSpPr>
          <p:nvPr>
            <p:ph type="sldNum" sz="quarter" idx="11"/>
          </p:nvPr>
        </p:nvSpPr>
        <p:spPr>
          <a:noFill/>
          <a:ln>
            <a:miter lim="800000"/>
            <a:headEnd/>
            <a:tailEnd/>
          </a:ln>
        </p:spPr>
        <p:txBody>
          <a:bodyPr/>
          <a:lstStyle/>
          <a:p>
            <a:fld id="{E3539BAC-9DF0-6446-B7E4-8D149BB4D4C1}" type="slidenum">
              <a:rPr lang="en-US"/>
              <a:pPr/>
              <a:t>43</a:t>
            </a:fld>
            <a:endParaRPr lang="en-US"/>
          </a:p>
        </p:txBody>
      </p:sp>
      <p:sp>
        <p:nvSpPr>
          <p:cNvPr id="8" name="Rectangle 7"/>
          <p:cNvSpPr>
            <a:spLocks noChangeArrowheads="1"/>
          </p:cNvSpPr>
          <p:nvPr/>
        </p:nvSpPr>
        <p:spPr bwMode="auto">
          <a:xfrm>
            <a:off x="0" y="4445000"/>
            <a:ext cx="9144000" cy="635000"/>
          </a:xfrm>
          <a:prstGeom prst="rect">
            <a:avLst/>
          </a:prstGeom>
          <a:solidFill>
            <a:schemeClr val="accent1"/>
          </a:solidFill>
          <a:ln w="9525">
            <a:solidFill>
              <a:srgbClr val="C00000"/>
            </a:solidFill>
            <a:round/>
            <a:headEnd/>
            <a:tailEnd/>
          </a:ln>
          <a:effectLst/>
        </p:spPr>
        <p:txBody>
          <a:bodyPr>
            <a:prstTxWarp prst="textNoShape">
              <a:avLst/>
            </a:prstTxWarp>
          </a:bodyPr>
          <a:lstStyle/>
          <a:p>
            <a:pPr algn="ctr"/>
            <a:r>
              <a:rPr lang="en-US" b="1">
                <a:solidFill>
                  <a:schemeClr val="bg1"/>
                </a:solidFill>
              </a:rPr>
              <a:t>Miraculous Gifts will Cease When the New Testament Comes Together</a:t>
            </a:r>
          </a:p>
        </p:txBody>
      </p:sp>
      <p:sp>
        <p:nvSpPr>
          <p:cNvPr id="9" name="Rectangle 8"/>
          <p:cNvSpPr/>
          <p:nvPr/>
        </p:nvSpPr>
        <p:spPr bwMode="auto">
          <a:xfrm>
            <a:off x="0" y="5080000"/>
            <a:ext cx="9144000" cy="635000"/>
          </a:xfrm>
          <a:prstGeom prst="rect">
            <a:avLst/>
          </a:prstGeom>
          <a:solidFill>
            <a:schemeClr val="tx2">
              <a:lumMod val="40000"/>
              <a:lumOff val="60000"/>
            </a:schemeClr>
          </a:solidFill>
          <a:ln w="9525" cap="flat" cmpd="sng" algn="ctr">
            <a:solidFill>
              <a:srgbClr val="C00000"/>
            </a:solidFill>
            <a:prstDash val="solid"/>
            <a:round/>
            <a:headEnd type="none" w="med" len="med"/>
            <a:tailEnd type="none" w="med" len="med"/>
          </a:ln>
          <a:effectLst/>
          <a:extLst/>
        </p:spPr>
        <p:txBody>
          <a:bodyPr/>
          <a:lstStyle/>
          <a:p>
            <a:pPr algn="ctr">
              <a:defRPr/>
            </a:pPr>
            <a:r>
              <a:rPr lang="en-US" b="1" i="1" dirty="0">
                <a:solidFill>
                  <a:srgbClr val="0000CC"/>
                </a:solidFill>
                <a:latin typeface="Times New Roman" pitchFamily="18" charset="0"/>
              </a:rPr>
              <a:t>So now Faith, Hope, and Love abide, these three, but the greatest of these is love (13:13)</a:t>
            </a:r>
          </a:p>
        </p:txBody>
      </p:sp>
      <p:sp>
        <p:nvSpPr>
          <p:cNvPr id="10" name="Rectangle 9"/>
          <p:cNvSpPr/>
          <p:nvPr/>
        </p:nvSpPr>
        <p:spPr bwMode="auto">
          <a:xfrm>
            <a:off x="0" y="63500"/>
            <a:ext cx="9144000" cy="571500"/>
          </a:xfrm>
          <a:prstGeom prst="rect">
            <a:avLst/>
          </a:prstGeom>
          <a:solidFill>
            <a:schemeClr val="tx2">
              <a:lumMod val="40000"/>
              <a:lumOff val="60000"/>
            </a:schemeClr>
          </a:solidFill>
          <a:ln w="9525" cap="flat" cmpd="sng" algn="ctr">
            <a:solidFill>
              <a:srgbClr val="C00000"/>
            </a:solidFill>
            <a:prstDash val="solid"/>
            <a:round/>
            <a:headEnd type="none" w="med" len="med"/>
            <a:tailEnd type="none" w="med" len="med"/>
          </a:ln>
          <a:effectLst/>
          <a:extLst/>
        </p:spPr>
        <p:txBody>
          <a:bodyPr>
            <a:prstTxWarp prst="textNoShape">
              <a:avLst/>
            </a:prstTxWarp>
          </a:bodyPr>
          <a:lstStyle/>
          <a:p>
            <a:pPr algn="ctr"/>
            <a:r>
              <a:rPr lang="en-US" sz="3600" b="1">
                <a:solidFill>
                  <a:schemeClr val="bg1"/>
                </a:solidFill>
              </a:rPr>
              <a:t>Chapter 13 – Gifts: Love is Better</a:t>
            </a:r>
          </a:p>
        </p:txBody>
      </p:sp>
      <p:sp>
        <p:nvSpPr>
          <p:cNvPr id="2" name="Rounded Rectangle 1"/>
          <p:cNvSpPr>
            <a:spLocks noChangeArrowheads="1"/>
          </p:cNvSpPr>
          <p:nvPr/>
        </p:nvSpPr>
        <p:spPr bwMode="auto">
          <a:xfrm>
            <a:off x="0" y="0"/>
            <a:ext cx="9144000" cy="635000"/>
          </a:xfrm>
          <a:prstGeom prst="roundRect">
            <a:avLst>
              <a:gd name="adj" fmla="val 16667"/>
            </a:avLst>
          </a:prstGeom>
          <a:solidFill>
            <a:schemeClr val="accent1"/>
          </a:solidFill>
          <a:ln w="9525">
            <a:solidFill>
              <a:schemeClr val="tx1"/>
            </a:solidFill>
            <a:round/>
            <a:headEnd/>
            <a:tailEnd/>
          </a:ln>
          <a:effectLst/>
        </p:spPr>
        <p:txBody>
          <a:bodyPr>
            <a:prstTxWarp prst="textNoShape">
              <a:avLst/>
            </a:prstTxWarp>
          </a:bodyPr>
          <a:lstStyle/>
          <a:p>
            <a:pPr algn="ctr"/>
            <a:r>
              <a:rPr lang="en-US" sz="2000" b="1">
                <a:solidFill>
                  <a:schemeClr val="bg1"/>
                </a:solidFill>
              </a:rPr>
              <a:t>1 Corinthians 13: Without love I am nothing. Love is patient, does not boast, love endures all things. Tongues will cease, but faith, hope and love remain.</a:t>
            </a:r>
          </a:p>
        </p:txBody>
      </p:sp>
    </p:spTree>
    <p:extLst>
      <p:ext uri="{BB962C8B-B14F-4D97-AF65-F5344CB8AC3E}">
        <p14:creationId xmlns:p14="http://schemas.microsoft.com/office/powerpoint/2010/main" val="24531976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 calcmode="lin" valueType="num">
                                      <p:cBhvr additive="base">
                                        <p:cTn id="2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 calcmode="lin" valueType="num">
                                      <p:cBhvr additive="base">
                                        <p:cTn id="2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 calcmode="lin" valueType="num">
                                      <p:cBhvr additive="base">
                                        <p:cTn id="3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anim calcmode="lin" valueType="num">
                                      <p:cBhvr additive="base">
                                        <p:cTn id="3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5" end="5"/>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
                                            <p:txEl>
                                              <p:pRg st="7" end="7"/>
                                            </p:txEl>
                                          </p:spTgt>
                                        </p:tgtEl>
                                        <p:attrNameLst>
                                          <p:attrName>style.visibility</p:attrName>
                                        </p:attrNameLst>
                                      </p:cBhvr>
                                      <p:to>
                                        <p:strVal val="visible"/>
                                      </p:to>
                                    </p:set>
                                    <p:anim calcmode="lin" valueType="num">
                                      <p:cBhvr additive="base">
                                        <p:cTn id="47"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
                                            <p:txEl>
                                              <p:pRg st="7" end="7"/>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6">
                                            <p:txEl>
                                              <p:pRg st="8" end="8"/>
                                            </p:txEl>
                                          </p:spTgt>
                                        </p:tgtEl>
                                        <p:attrNameLst>
                                          <p:attrName>style.visibility</p:attrName>
                                        </p:attrNameLst>
                                      </p:cBhvr>
                                      <p:to>
                                        <p:strVal val="visible"/>
                                      </p:to>
                                    </p:set>
                                    <p:anim calcmode="lin" valueType="num">
                                      <p:cBhvr additive="base">
                                        <p:cTn id="51"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7">
                                            <p:txEl>
                                              <p:pRg st="0" end="0"/>
                                            </p:txEl>
                                          </p:spTgt>
                                        </p:tgtEl>
                                        <p:attrNameLst>
                                          <p:attrName>style.visibility</p:attrName>
                                        </p:attrNameLst>
                                      </p:cBhvr>
                                      <p:to>
                                        <p:strVal val="visible"/>
                                      </p:to>
                                    </p:set>
                                    <p:anim calcmode="lin" valueType="num">
                                      <p:cBhvr additive="base">
                                        <p:cTn id="5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7">
                                            <p:txEl>
                                              <p:pRg st="1" end="1"/>
                                            </p:txEl>
                                          </p:spTgt>
                                        </p:tgtEl>
                                        <p:attrNameLst>
                                          <p:attrName>style.visibility</p:attrName>
                                        </p:attrNameLst>
                                      </p:cBhvr>
                                      <p:to>
                                        <p:strVal val="visible"/>
                                      </p:to>
                                    </p:set>
                                    <p:anim calcmode="lin" valueType="num">
                                      <p:cBhvr additive="base">
                                        <p:cTn id="6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7">
                                            <p:txEl>
                                              <p:pRg st="1" end="1"/>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7">
                                            <p:txEl>
                                              <p:pRg st="2" end="2"/>
                                            </p:txEl>
                                          </p:spTgt>
                                        </p:tgtEl>
                                        <p:attrNameLst>
                                          <p:attrName>style.visibility</p:attrName>
                                        </p:attrNameLst>
                                      </p:cBhvr>
                                      <p:to>
                                        <p:strVal val="visible"/>
                                      </p:to>
                                    </p:set>
                                    <p:anim calcmode="lin" valueType="num">
                                      <p:cBhvr additive="base">
                                        <p:cTn id="6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7">
                                            <p:txEl>
                                              <p:pRg st="2" end="2"/>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7">
                                            <p:txEl>
                                              <p:pRg st="3" end="3"/>
                                            </p:txEl>
                                          </p:spTgt>
                                        </p:tgtEl>
                                        <p:attrNameLst>
                                          <p:attrName>style.visibility</p:attrName>
                                        </p:attrNameLst>
                                      </p:cBhvr>
                                      <p:to>
                                        <p:strVal val="visible"/>
                                      </p:to>
                                    </p:set>
                                    <p:anim calcmode="lin" valueType="num">
                                      <p:cBhvr additive="base">
                                        <p:cTn id="6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7">
                                            <p:txEl>
                                              <p:pRg st="3" end="3"/>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
                                            <p:txEl>
                                              <p:pRg st="4" end="4"/>
                                            </p:txEl>
                                          </p:spTgt>
                                        </p:tgtEl>
                                        <p:attrNameLst>
                                          <p:attrName>style.visibility</p:attrName>
                                        </p:attrNameLst>
                                      </p:cBhvr>
                                      <p:to>
                                        <p:strVal val="visible"/>
                                      </p:to>
                                    </p:set>
                                    <p:anim calcmode="lin" valueType="num">
                                      <p:cBhvr additive="base">
                                        <p:cTn id="7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7">
                                            <p:txEl>
                                              <p:pRg st="4" end="4"/>
                                            </p:txEl>
                                          </p:spTgt>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7">
                                            <p:txEl>
                                              <p:pRg st="5" end="5"/>
                                            </p:txEl>
                                          </p:spTgt>
                                        </p:tgtEl>
                                        <p:attrNameLst>
                                          <p:attrName>style.visibility</p:attrName>
                                        </p:attrNameLst>
                                      </p:cBhvr>
                                      <p:to>
                                        <p:strVal val="visible"/>
                                      </p:to>
                                    </p:set>
                                    <p:anim calcmode="lin" valueType="num">
                                      <p:cBhvr additive="base">
                                        <p:cTn id="7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7">
                                            <p:txEl>
                                              <p:pRg st="5" end="5"/>
                                            </p:txEl>
                                          </p:spTgt>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7">
                                            <p:txEl>
                                              <p:pRg st="6" end="6"/>
                                            </p:txEl>
                                          </p:spTgt>
                                        </p:tgtEl>
                                        <p:attrNameLst>
                                          <p:attrName>style.visibility</p:attrName>
                                        </p:attrNameLst>
                                      </p:cBhvr>
                                      <p:to>
                                        <p:strVal val="visible"/>
                                      </p:to>
                                    </p:set>
                                    <p:anim calcmode="lin" valueType="num">
                                      <p:cBhvr additive="base">
                                        <p:cTn id="81"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7">
                                            <p:txEl>
                                              <p:pRg st="6" end="6"/>
                                            </p:txEl>
                                          </p:spTgt>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7">
                                            <p:txEl>
                                              <p:pRg st="7" end="7"/>
                                            </p:txEl>
                                          </p:spTgt>
                                        </p:tgtEl>
                                        <p:attrNameLst>
                                          <p:attrName>style.visibility</p:attrName>
                                        </p:attrNameLst>
                                      </p:cBhvr>
                                      <p:to>
                                        <p:strVal val="visible"/>
                                      </p:to>
                                    </p:set>
                                    <p:anim calcmode="lin" valueType="num">
                                      <p:cBhvr additive="base">
                                        <p:cTn id="85"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7">
                                            <p:txEl>
                                              <p:pRg st="7" end="7"/>
                                            </p:txEl>
                                          </p:spTgt>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7">
                                            <p:txEl>
                                              <p:pRg st="8" end="8"/>
                                            </p:txEl>
                                          </p:spTgt>
                                        </p:tgtEl>
                                        <p:attrNameLst>
                                          <p:attrName>style.visibility</p:attrName>
                                        </p:attrNameLst>
                                      </p:cBhvr>
                                      <p:to>
                                        <p:strVal val="visible"/>
                                      </p:to>
                                    </p:set>
                                    <p:anim calcmode="lin" valueType="num">
                                      <p:cBhvr additive="base">
                                        <p:cTn id="89"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8"/>
                                        </p:tgtEl>
                                        <p:attrNameLst>
                                          <p:attrName>style.visibility</p:attrName>
                                        </p:attrNameLst>
                                      </p:cBhvr>
                                      <p:to>
                                        <p:strVal val="visible"/>
                                      </p:to>
                                    </p:set>
                                    <p:anim calcmode="lin" valueType="num">
                                      <p:cBhvr additive="base">
                                        <p:cTn id="95" dur="500" fill="hold"/>
                                        <p:tgtEl>
                                          <p:spTgt spid="8"/>
                                        </p:tgtEl>
                                        <p:attrNameLst>
                                          <p:attrName>ppt_x</p:attrName>
                                        </p:attrNameLst>
                                      </p:cBhvr>
                                      <p:tavLst>
                                        <p:tav tm="0">
                                          <p:val>
                                            <p:strVal val="#ppt_x"/>
                                          </p:val>
                                        </p:tav>
                                        <p:tav tm="100000">
                                          <p:val>
                                            <p:strVal val="#ppt_x"/>
                                          </p:val>
                                        </p:tav>
                                      </p:tavLst>
                                    </p:anim>
                                    <p:anim calcmode="lin" valueType="num">
                                      <p:cBhvr additive="base">
                                        <p:cTn id="9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7" fill="hold" nodeType="clickPar">
                      <p:stCondLst>
                        <p:cond delay="indefinite"/>
                      </p:stCondLst>
                      <p:childTnLst>
                        <p:par>
                          <p:cTn id="98" fill="hold" nodeType="withGroup">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1"/>
          </p:nvPr>
        </p:nvSpPr>
        <p:spPr>
          <a:xfrm>
            <a:off x="152400" y="5270500"/>
            <a:ext cx="1676400" cy="381000"/>
          </a:xfrm>
          <a:noFill/>
          <a:ln>
            <a:miter lim="800000"/>
            <a:headEnd/>
            <a:tailEnd/>
          </a:ln>
        </p:spPr>
        <p:txBody>
          <a:bodyPr/>
          <a:lstStyle/>
          <a:p>
            <a:pPr algn="ctr"/>
            <a:fld id="{2AAF50BA-A3D1-DD4D-B5F6-654D511DE7CD}" type="slidenum">
              <a:rPr lang="en-US">
                <a:solidFill>
                  <a:schemeClr val="bg1"/>
                </a:solidFill>
              </a:rPr>
              <a:pPr algn="ctr"/>
              <a:t>44</a:t>
            </a:fld>
            <a:endParaRPr lang="en-US">
              <a:solidFill>
                <a:schemeClr val="bg1"/>
              </a:solidFill>
            </a:endParaRPr>
          </a:p>
        </p:txBody>
      </p:sp>
      <p:sp>
        <p:nvSpPr>
          <p:cNvPr id="26627" name="Rectangle 2"/>
          <p:cNvSpPr>
            <a:spLocks noGrp="1" noChangeArrowheads="1"/>
          </p:cNvSpPr>
          <p:nvPr>
            <p:ph type="title"/>
          </p:nvPr>
        </p:nvSpPr>
        <p:spPr>
          <a:xfrm>
            <a:off x="685800" y="190500"/>
            <a:ext cx="8305800" cy="571500"/>
          </a:xfrm>
        </p:spPr>
        <p:txBody>
          <a:bodyPr>
            <a:normAutofit fontScale="90000"/>
          </a:bodyPr>
          <a:lstStyle/>
          <a:p>
            <a:r>
              <a:rPr lang="en-US" sz="3600"/>
              <a:t>Chap 14 – Proper Use of Spiritual Gifts</a:t>
            </a:r>
          </a:p>
        </p:txBody>
      </p:sp>
      <p:sp>
        <p:nvSpPr>
          <p:cNvPr id="17412" name="Rectangle 3"/>
          <p:cNvSpPr>
            <a:spLocks noGrp="1" noChangeArrowheads="1"/>
          </p:cNvSpPr>
          <p:nvPr>
            <p:ph type="body" idx="1"/>
          </p:nvPr>
        </p:nvSpPr>
        <p:spPr>
          <a:xfrm>
            <a:off x="685800" y="825500"/>
            <a:ext cx="8229600" cy="4699000"/>
          </a:xfrm>
        </p:spPr>
        <p:txBody>
          <a:bodyPr/>
          <a:lstStyle/>
          <a:p>
            <a:pPr>
              <a:lnSpc>
                <a:spcPct val="90000"/>
              </a:lnSpc>
            </a:pPr>
            <a:r>
              <a:rPr lang="en-US" u="sng">
                <a:solidFill>
                  <a:srgbClr val="FFFF00"/>
                </a:solidFill>
              </a:rPr>
              <a:t>Edification</a:t>
            </a:r>
            <a:r>
              <a:rPr lang="en-US">
                <a:solidFill>
                  <a:srgbClr val="FFFF00"/>
                </a:solidFill>
              </a:rPr>
              <a:t> (14:1-5, 26b)</a:t>
            </a:r>
          </a:p>
          <a:p>
            <a:pPr lvl="1">
              <a:lnSpc>
                <a:spcPct val="90000"/>
              </a:lnSpc>
            </a:pPr>
            <a:r>
              <a:rPr lang="en-US"/>
              <a:t>Edify – </a:t>
            </a:r>
            <a:r>
              <a:rPr lang="en-US" i="1"/>
              <a:t>To build-up</a:t>
            </a:r>
            <a:r>
              <a:rPr lang="en-US"/>
              <a:t>, Body-Building Exercises</a:t>
            </a:r>
          </a:p>
          <a:p>
            <a:pPr lvl="1">
              <a:lnSpc>
                <a:spcPct val="90000"/>
              </a:lnSpc>
            </a:pPr>
            <a:r>
              <a:rPr lang="en-US"/>
              <a:t>We are all part of the same body, so we need to be busy building each other up!</a:t>
            </a:r>
          </a:p>
          <a:p>
            <a:pPr lvl="1">
              <a:lnSpc>
                <a:spcPct val="90000"/>
              </a:lnSpc>
            </a:pPr>
            <a:r>
              <a:rPr lang="en-US" i="1"/>
              <a:t>We Must Share The Word Of God!</a:t>
            </a:r>
          </a:p>
          <a:p>
            <a:pPr>
              <a:lnSpc>
                <a:spcPct val="90000"/>
              </a:lnSpc>
            </a:pPr>
            <a:r>
              <a:rPr lang="en-US" u="sng">
                <a:solidFill>
                  <a:srgbClr val="FFFF00"/>
                </a:solidFill>
              </a:rPr>
              <a:t>Understanding </a:t>
            </a:r>
            <a:r>
              <a:rPr lang="en-US">
                <a:solidFill>
                  <a:srgbClr val="FFFF00"/>
                </a:solidFill>
              </a:rPr>
              <a:t>(14:6-25)</a:t>
            </a:r>
          </a:p>
          <a:p>
            <a:pPr lvl="1">
              <a:lnSpc>
                <a:spcPct val="90000"/>
              </a:lnSpc>
            </a:pPr>
            <a:r>
              <a:rPr lang="en-US"/>
              <a:t>“Understanding” – used eight times in this section!</a:t>
            </a:r>
          </a:p>
          <a:p>
            <a:pPr lvl="1">
              <a:lnSpc>
                <a:spcPct val="90000"/>
              </a:lnSpc>
            </a:pPr>
            <a:r>
              <a:rPr lang="en-US"/>
              <a:t>Illustrations:  </a:t>
            </a:r>
            <a:r>
              <a:rPr lang="en-US" i="1"/>
              <a:t>Music, Bugle Call, and Conversation</a:t>
            </a:r>
          </a:p>
          <a:p>
            <a:pPr lvl="1">
              <a:lnSpc>
                <a:spcPct val="90000"/>
              </a:lnSpc>
            </a:pPr>
            <a:r>
              <a:rPr lang="en-US" i="1"/>
              <a:t>What We Share, Must Be Understood To Do Any Good!</a:t>
            </a:r>
          </a:p>
          <a:p>
            <a:pPr>
              <a:lnSpc>
                <a:spcPct val="90000"/>
              </a:lnSpc>
            </a:pPr>
            <a:r>
              <a:rPr lang="en-US" u="sng">
                <a:solidFill>
                  <a:srgbClr val="FFFF00"/>
                </a:solidFill>
              </a:rPr>
              <a:t>Order (14:26-40)</a:t>
            </a:r>
          </a:p>
          <a:p>
            <a:pPr lvl="1">
              <a:lnSpc>
                <a:spcPct val="90000"/>
              </a:lnSpc>
            </a:pPr>
            <a:r>
              <a:rPr lang="en-US"/>
              <a:t>Let all things be done unto edifying (26)</a:t>
            </a:r>
          </a:p>
          <a:p>
            <a:pPr lvl="1">
              <a:lnSpc>
                <a:spcPct val="90000"/>
              </a:lnSpc>
            </a:pPr>
            <a:r>
              <a:rPr lang="en-US"/>
              <a:t>Let all things be done decently and in order (40)</a:t>
            </a:r>
          </a:p>
          <a:p>
            <a:pPr lvl="1">
              <a:lnSpc>
                <a:spcPct val="90000"/>
              </a:lnSpc>
            </a:pPr>
            <a:r>
              <a:rPr lang="en-US" i="1"/>
              <a:t>When We Share, Do It In A Manner That Is Orderly</a:t>
            </a:r>
          </a:p>
          <a:p>
            <a:pPr lvl="1">
              <a:lnSpc>
                <a:spcPct val="90000"/>
              </a:lnSpc>
            </a:pPr>
            <a:endParaRPr lang="en-US"/>
          </a:p>
        </p:txBody>
      </p:sp>
      <p:sp>
        <p:nvSpPr>
          <p:cNvPr id="5" name="Rectangle 4"/>
          <p:cNvSpPr/>
          <p:nvPr/>
        </p:nvSpPr>
        <p:spPr bwMode="auto">
          <a:xfrm>
            <a:off x="0" y="63500"/>
            <a:ext cx="9144000" cy="698500"/>
          </a:xfrm>
          <a:prstGeom prst="rect">
            <a:avLst/>
          </a:prstGeom>
          <a:solidFill>
            <a:schemeClr val="tx2">
              <a:lumMod val="40000"/>
              <a:lumOff val="60000"/>
            </a:schemeClr>
          </a:solidFill>
          <a:ln w="9525" cap="flat" cmpd="sng" algn="ctr">
            <a:solidFill>
              <a:srgbClr val="C00000"/>
            </a:solidFill>
            <a:prstDash val="solid"/>
            <a:round/>
            <a:headEnd type="none" w="med" len="med"/>
            <a:tailEnd type="none" w="med" len="med"/>
          </a:ln>
          <a:effectLst/>
          <a:extLst/>
        </p:spPr>
        <p:txBody>
          <a:bodyPr>
            <a:prstTxWarp prst="textNoShape">
              <a:avLst/>
            </a:prstTxWarp>
          </a:bodyPr>
          <a:lstStyle/>
          <a:p>
            <a:pPr algn="ctr"/>
            <a:r>
              <a:rPr lang="en-US" sz="3600" b="1">
                <a:solidFill>
                  <a:schemeClr val="bg1"/>
                </a:solidFill>
              </a:rPr>
              <a:t>Chapter 14 – Gifts: Strive for Edification</a:t>
            </a:r>
          </a:p>
        </p:txBody>
      </p:sp>
      <p:sp>
        <p:nvSpPr>
          <p:cNvPr id="2" name="Rounded Rectangle 1"/>
          <p:cNvSpPr>
            <a:spLocks noChangeArrowheads="1"/>
          </p:cNvSpPr>
          <p:nvPr/>
        </p:nvSpPr>
        <p:spPr bwMode="auto">
          <a:xfrm>
            <a:off x="0" y="0"/>
            <a:ext cx="9144000" cy="762000"/>
          </a:xfrm>
          <a:prstGeom prst="roundRect">
            <a:avLst>
              <a:gd name="adj" fmla="val 16667"/>
            </a:avLst>
          </a:prstGeom>
          <a:solidFill>
            <a:schemeClr val="accent1"/>
          </a:solidFill>
          <a:ln w="9525">
            <a:solidFill>
              <a:schemeClr val="tx1"/>
            </a:solidFill>
            <a:round/>
            <a:headEnd/>
            <a:tailEnd/>
          </a:ln>
          <a:effectLst/>
        </p:spPr>
        <p:txBody>
          <a:bodyPr>
            <a:prstTxWarp prst="textNoShape">
              <a:avLst/>
            </a:prstTxWarp>
          </a:bodyPr>
          <a:lstStyle/>
          <a:p>
            <a:pPr algn="ctr"/>
            <a:r>
              <a:rPr lang="en-US" sz="2000" b="1">
                <a:solidFill>
                  <a:schemeClr val="bg1"/>
                </a:solidFill>
              </a:rPr>
              <a:t>1 Corinthians 14: Tongues edifies the speaker, prophecy edifies the church. Each of you brings a hymn, a lesson or a tongue. Let all be done in order.</a:t>
            </a:r>
          </a:p>
        </p:txBody>
      </p:sp>
    </p:spTree>
    <p:extLst>
      <p:ext uri="{BB962C8B-B14F-4D97-AF65-F5344CB8AC3E}">
        <p14:creationId xmlns:p14="http://schemas.microsoft.com/office/powerpoint/2010/main" val="41349280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412">
                                            <p:txEl>
                                              <p:pRg st="0" end="0"/>
                                            </p:txEl>
                                          </p:spTgt>
                                        </p:tgtEl>
                                        <p:attrNameLst>
                                          <p:attrName>style.visibility</p:attrName>
                                        </p:attrNameLst>
                                      </p:cBhvr>
                                      <p:to>
                                        <p:strVal val="visible"/>
                                      </p:to>
                                    </p:set>
                                    <p:anim calcmode="lin" valueType="num">
                                      <p:cBhvr additive="base">
                                        <p:cTn id="19" dur="500" fill="hold"/>
                                        <p:tgtEl>
                                          <p:spTgt spid="1741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2">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7412">
                                            <p:txEl>
                                              <p:pRg st="1" end="1"/>
                                            </p:txEl>
                                          </p:spTgt>
                                        </p:tgtEl>
                                        <p:attrNameLst>
                                          <p:attrName>style.visibility</p:attrName>
                                        </p:attrNameLst>
                                      </p:cBhvr>
                                      <p:to>
                                        <p:strVal val="visible"/>
                                      </p:to>
                                    </p:set>
                                    <p:anim calcmode="lin" valueType="num">
                                      <p:cBhvr additive="base">
                                        <p:cTn id="23" dur="500" fill="hold"/>
                                        <p:tgtEl>
                                          <p:spTgt spid="17412">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7412">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412">
                                            <p:txEl>
                                              <p:pRg st="2" end="2"/>
                                            </p:txEl>
                                          </p:spTgt>
                                        </p:tgtEl>
                                        <p:attrNameLst>
                                          <p:attrName>style.visibility</p:attrName>
                                        </p:attrNameLst>
                                      </p:cBhvr>
                                      <p:to>
                                        <p:strVal val="visible"/>
                                      </p:to>
                                    </p:set>
                                    <p:anim calcmode="lin" valueType="num">
                                      <p:cBhvr additive="base">
                                        <p:cTn id="27" dur="500" fill="hold"/>
                                        <p:tgtEl>
                                          <p:spTgt spid="17412">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7412">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7412">
                                            <p:txEl>
                                              <p:pRg st="3" end="3"/>
                                            </p:txEl>
                                          </p:spTgt>
                                        </p:tgtEl>
                                        <p:attrNameLst>
                                          <p:attrName>style.visibility</p:attrName>
                                        </p:attrNameLst>
                                      </p:cBhvr>
                                      <p:to>
                                        <p:strVal val="visible"/>
                                      </p:to>
                                    </p:set>
                                    <p:anim calcmode="lin" valueType="num">
                                      <p:cBhvr additive="base">
                                        <p:cTn id="31" dur="500" fill="hold"/>
                                        <p:tgtEl>
                                          <p:spTgt spid="17412">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412">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7412">
                                            <p:txEl>
                                              <p:pRg st="4" end="4"/>
                                            </p:txEl>
                                          </p:spTgt>
                                        </p:tgtEl>
                                        <p:attrNameLst>
                                          <p:attrName>style.visibility</p:attrName>
                                        </p:attrNameLst>
                                      </p:cBhvr>
                                      <p:to>
                                        <p:strVal val="visible"/>
                                      </p:to>
                                    </p:set>
                                    <p:anim calcmode="lin" valueType="num">
                                      <p:cBhvr additive="base">
                                        <p:cTn id="35" dur="500" fill="hold"/>
                                        <p:tgtEl>
                                          <p:spTgt spid="17412">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7412">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7412">
                                            <p:txEl>
                                              <p:pRg st="5" end="5"/>
                                            </p:txEl>
                                          </p:spTgt>
                                        </p:tgtEl>
                                        <p:attrNameLst>
                                          <p:attrName>style.visibility</p:attrName>
                                        </p:attrNameLst>
                                      </p:cBhvr>
                                      <p:to>
                                        <p:strVal val="visible"/>
                                      </p:to>
                                    </p:set>
                                    <p:anim calcmode="lin" valueType="num">
                                      <p:cBhvr additive="base">
                                        <p:cTn id="39" dur="500" fill="hold"/>
                                        <p:tgtEl>
                                          <p:spTgt spid="17412">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7412">
                                            <p:txEl>
                                              <p:pRg st="5" end="5"/>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7412">
                                            <p:txEl>
                                              <p:pRg st="6" end="6"/>
                                            </p:txEl>
                                          </p:spTgt>
                                        </p:tgtEl>
                                        <p:attrNameLst>
                                          <p:attrName>style.visibility</p:attrName>
                                        </p:attrNameLst>
                                      </p:cBhvr>
                                      <p:to>
                                        <p:strVal val="visible"/>
                                      </p:to>
                                    </p:set>
                                    <p:anim calcmode="lin" valueType="num">
                                      <p:cBhvr additive="base">
                                        <p:cTn id="43" dur="500" fill="hold"/>
                                        <p:tgtEl>
                                          <p:spTgt spid="1741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7412">
                                            <p:txEl>
                                              <p:pRg st="6" end="6"/>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7412">
                                            <p:txEl>
                                              <p:pRg st="7" end="7"/>
                                            </p:txEl>
                                          </p:spTgt>
                                        </p:tgtEl>
                                        <p:attrNameLst>
                                          <p:attrName>style.visibility</p:attrName>
                                        </p:attrNameLst>
                                      </p:cBhvr>
                                      <p:to>
                                        <p:strVal val="visible"/>
                                      </p:to>
                                    </p:set>
                                    <p:anim calcmode="lin" valueType="num">
                                      <p:cBhvr additive="base">
                                        <p:cTn id="47" dur="500" fill="hold"/>
                                        <p:tgtEl>
                                          <p:spTgt spid="17412">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7412">
                                            <p:txEl>
                                              <p:pRg st="7" end="7"/>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7412">
                                            <p:txEl>
                                              <p:pRg st="8" end="8"/>
                                            </p:txEl>
                                          </p:spTgt>
                                        </p:tgtEl>
                                        <p:attrNameLst>
                                          <p:attrName>style.visibility</p:attrName>
                                        </p:attrNameLst>
                                      </p:cBhvr>
                                      <p:to>
                                        <p:strVal val="visible"/>
                                      </p:to>
                                    </p:set>
                                    <p:anim calcmode="lin" valueType="num">
                                      <p:cBhvr additive="base">
                                        <p:cTn id="51" dur="500" fill="hold"/>
                                        <p:tgtEl>
                                          <p:spTgt spid="17412">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7412">
                                            <p:txEl>
                                              <p:pRg st="8" end="8"/>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7412">
                                            <p:txEl>
                                              <p:pRg st="9" end="9"/>
                                            </p:txEl>
                                          </p:spTgt>
                                        </p:tgtEl>
                                        <p:attrNameLst>
                                          <p:attrName>style.visibility</p:attrName>
                                        </p:attrNameLst>
                                      </p:cBhvr>
                                      <p:to>
                                        <p:strVal val="visible"/>
                                      </p:to>
                                    </p:set>
                                    <p:anim calcmode="lin" valueType="num">
                                      <p:cBhvr additive="base">
                                        <p:cTn id="55" dur="500" fill="hold"/>
                                        <p:tgtEl>
                                          <p:spTgt spid="17412">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7412">
                                            <p:txEl>
                                              <p:pRg st="9" end="9"/>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7412">
                                            <p:txEl>
                                              <p:pRg st="10" end="10"/>
                                            </p:txEl>
                                          </p:spTgt>
                                        </p:tgtEl>
                                        <p:attrNameLst>
                                          <p:attrName>style.visibility</p:attrName>
                                        </p:attrNameLst>
                                      </p:cBhvr>
                                      <p:to>
                                        <p:strVal val="visible"/>
                                      </p:to>
                                    </p:set>
                                    <p:anim calcmode="lin" valueType="num">
                                      <p:cBhvr additive="base">
                                        <p:cTn id="59" dur="500" fill="hold"/>
                                        <p:tgtEl>
                                          <p:spTgt spid="17412">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7412">
                                            <p:txEl>
                                              <p:pRg st="10" end="10"/>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7412">
                                            <p:txEl>
                                              <p:pRg st="11" end="11"/>
                                            </p:txEl>
                                          </p:spTgt>
                                        </p:tgtEl>
                                        <p:attrNameLst>
                                          <p:attrName>style.visibility</p:attrName>
                                        </p:attrNameLst>
                                      </p:cBhvr>
                                      <p:to>
                                        <p:strVal val="visible"/>
                                      </p:to>
                                    </p:set>
                                    <p:anim calcmode="lin" valueType="num">
                                      <p:cBhvr additive="base">
                                        <p:cTn id="63" dur="500" fill="hold"/>
                                        <p:tgtEl>
                                          <p:spTgt spid="17412">
                                            <p:txEl>
                                              <p:pRg st="11" end="11"/>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7412">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3"/>
          <p:cNvSpPr>
            <a:spLocks noGrp="1"/>
          </p:cNvSpPr>
          <p:nvPr>
            <p:ph type="ftr" sz="quarter" idx="10"/>
          </p:nvPr>
        </p:nvSpPr>
        <p:spPr>
          <a:noFill/>
          <a:ln>
            <a:miter lim="800000"/>
            <a:headEnd/>
            <a:tailEnd/>
          </a:ln>
        </p:spPr>
        <p:txBody>
          <a:bodyPr/>
          <a:lstStyle/>
          <a:p>
            <a:r>
              <a:rPr lang="en-US">
                <a:solidFill>
                  <a:schemeClr val="bg1"/>
                </a:solidFill>
                <a:latin typeface="Times New Roman" pitchFamily="-106" charset="0"/>
              </a:rPr>
              <a:t>1 Corinthians 15</a:t>
            </a:r>
          </a:p>
        </p:txBody>
      </p:sp>
      <p:sp>
        <p:nvSpPr>
          <p:cNvPr id="27651" name="Slide Number Placeholder 4"/>
          <p:cNvSpPr>
            <a:spLocks noGrp="1"/>
          </p:cNvSpPr>
          <p:nvPr>
            <p:ph type="sldNum" sz="quarter" idx="11"/>
          </p:nvPr>
        </p:nvSpPr>
        <p:spPr>
          <a:noFill/>
          <a:ln>
            <a:miter lim="800000"/>
            <a:headEnd/>
            <a:tailEnd/>
          </a:ln>
        </p:spPr>
        <p:txBody>
          <a:bodyPr/>
          <a:lstStyle/>
          <a:p>
            <a:fld id="{4A4DCCB9-B133-6A43-8D86-0D34B671A002}" type="slidenum">
              <a:rPr lang="en-US">
                <a:solidFill>
                  <a:schemeClr val="bg1"/>
                </a:solidFill>
              </a:rPr>
              <a:pPr/>
              <a:t>45</a:t>
            </a:fld>
            <a:endParaRPr lang="en-US">
              <a:solidFill>
                <a:schemeClr val="bg1"/>
              </a:solidFill>
            </a:endParaRPr>
          </a:p>
        </p:txBody>
      </p:sp>
      <p:sp>
        <p:nvSpPr>
          <p:cNvPr id="27652" name="Rectangle 2"/>
          <p:cNvSpPr>
            <a:spLocks noGrp="1" noChangeArrowheads="1"/>
          </p:cNvSpPr>
          <p:nvPr>
            <p:ph type="title"/>
          </p:nvPr>
        </p:nvSpPr>
        <p:spPr>
          <a:xfrm>
            <a:off x="838200" y="0"/>
            <a:ext cx="7772400" cy="571500"/>
          </a:xfrm>
        </p:spPr>
        <p:txBody>
          <a:bodyPr>
            <a:normAutofit fontScale="90000"/>
          </a:bodyPr>
          <a:lstStyle/>
          <a:p>
            <a:r>
              <a:rPr lang="en-US" sz="4000"/>
              <a:t>Chapter 15</a:t>
            </a:r>
          </a:p>
        </p:txBody>
      </p:sp>
      <p:sp>
        <p:nvSpPr>
          <p:cNvPr id="27653" name="Rectangle 3"/>
          <p:cNvSpPr>
            <a:spLocks noGrp="1" noChangeArrowheads="1"/>
          </p:cNvSpPr>
          <p:nvPr>
            <p:ph type="body" idx="1"/>
          </p:nvPr>
        </p:nvSpPr>
        <p:spPr>
          <a:xfrm>
            <a:off x="381000" y="635000"/>
            <a:ext cx="8763000" cy="4953000"/>
          </a:xfrm>
        </p:spPr>
        <p:txBody>
          <a:bodyPr/>
          <a:lstStyle/>
          <a:p>
            <a:pPr>
              <a:spcBef>
                <a:spcPct val="55000"/>
              </a:spcBef>
            </a:pPr>
            <a:r>
              <a:rPr lang="en-US"/>
              <a:t>The Resurrection Of Jesus is The Basis Of Our Faith.</a:t>
            </a:r>
          </a:p>
          <a:p>
            <a:pPr lvl="1">
              <a:spcBef>
                <a:spcPts val="600"/>
              </a:spcBef>
            </a:pPr>
            <a:r>
              <a:rPr lang="en-US"/>
              <a:t>He Died (3), was Buried (4), Was Seen (5-7)</a:t>
            </a:r>
          </a:p>
          <a:p>
            <a:pPr lvl="1">
              <a:spcBef>
                <a:spcPts val="600"/>
              </a:spcBef>
            </a:pPr>
            <a:r>
              <a:rPr lang="en-US"/>
              <a:t>The Corinthians Were Taught This and they Believe This! (11)</a:t>
            </a:r>
          </a:p>
          <a:p>
            <a:pPr>
              <a:spcBef>
                <a:spcPts val="600"/>
              </a:spcBef>
            </a:pPr>
            <a:r>
              <a:rPr lang="en-US"/>
              <a:t>Why Do We Believe That Jesus Was Raised From The Dead?</a:t>
            </a:r>
          </a:p>
          <a:p>
            <a:pPr lvl="1">
              <a:spcBef>
                <a:spcPts val="600"/>
              </a:spcBef>
            </a:pPr>
            <a:r>
              <a:rPr lang="en-US"/>
              <a:t>If Not – Then we Are to be Most Pitied (19)</a:t>
            </a:r>
          </a:p>
          <a:p>
            <a:pPr>
              <a:spcBef>
                <a:spcPts val="600"/>
              </a:spcBef>
            </a:pPr>
            <a:r>
              <a:rPr lang="en-US"/>
              <a:t>What Is The Sequence Of Events At The end Of Time?</a:t>
            </a:r>
          </a:p>
          <a:p>
            <a:pPr lvl="1">
              <a:spcBef>
                <a:spcPct val="0"/>
              </a:spcBef>
            </a:pPr>
            <a:r>
              <a:rPr lang="en-US"/>
              <a:t>What Body will we have? (35-49)</a:t>
            </a:r>
          </a:p>
          <a:p>
            <a:pPr lvl="1">
              <a:spcBef>
                <a:spcPct val="0"/>
              </a:spcBef>
            </a:pPr>
            <a:r>
              <a:rPr lang="en-US"/>
              <a:t>How are we Raised? (50-58)</a:t>
            </a:r>
          </a:p>
          <a:p>
            <a:pPr>
              <a:spcBef>
                <a:spcPts val="600"/>
              </a:spcBef>
            </a:pPr>
            <a:endParaRPr lang="en-US"/>
          </a:p>
        </p:txBody>
      </p:sp>
      <p:sp>
        <p:nvSpPr>
          <p:cNvPr id="2" name="Rectangle 1"/>
          <p:cNvSpPr/>
          <p:nvPr/>
        </p:nvSpPr>
        <p:spPr bwMode="auto">
          <a:xfrm>
            <a:off x="0" y="4635500"/>
            <a:ext cx="9144000" cy="1079500"/>
          </a:xfrm>
          <a:prstGeom prst="rect">
            <a:avLst/>
          </a:prstGeom>
          <a:solidFill>
            <a:schemeClr val="tx2">
              <a:lumMod val="40000"/>
              <a:lumOff val="60000"/>
            </a:schemeClr>
          </a:solidFill>
          <a:ln w="9525" cap="flat" cmpd="sng" algn="ctr">
            <a:solidFill>
              <a:srgbClr val="C00000"/>
            </a:solidFill>
            <a:prstDash val="solid"/>
            <a:round/>
            <a:headEnd type="none" w="med" len="med"/>
            <a:tailEnd type="none" w="med" len="med"/>
          </a:ln>
          <a:effectLst/>
          <a:extLst/>
        </p:spPr>
        <p:txBody>
          <a:bodyPr>
            <a:prstTxWarp prst="textNoShape">
              <a:avLst/>
            </a:prstTxWarp>
          </a:bodyPr>
          <a:lstStyle/>
          <a:p>
            <a:pPr algn="ctr"/>
            <a:r>
              <a:rPr lang="en-US" b="1">
                <a:solidFill>
                  <a:srgbClr val="0000CC"/>
                </a:solidFill>
              </a:rPr>
              <a:t>Since death ends nothing for the Christian, since Jesus conquered death – what we do in this life for God means Everything! </a:t>
            </a:r>
          </a:p>
          <a:p>
            <a:pPr algn="ctr"/>
            <a:r>
              <a:rPr lang="en-US" sz="2800" b="1" i="1">
                <a:solidFill>
                  <a:srgbClr val="C00000"/>
                </a:solidFill>
              </a:rPr>
              <a:t>“Be Steadfast, Immoveable, Abound in the work of the Lord!</a:t>
            </a:r>
          </a:p>
        </p:txBody>
      </p:sp>
      <p:sp>
        <p:nvSpPr>
          <p:cNvPr id="7" name="Rectangle 6"/>
          <p:cNvSpPr/>
          <p:nvPr/>
        </p:nvSpPr>
        <p:spPr bwMode="auto">
          <a:xfrm>
            <a:off x="0" y="63500"/>
            <a:ext cx="9144000" cy="571500"/>
          </a:xfrm>
          <a:prstGeom prst="rect">
            <a:avLst/>
          </a:prstGeom>
          <a:solidFill>
            <a:schemeClr val="tx2">
              <a:lumMod val="40000"/>
              <a:lumOff val="60000"/>
            </a:schemeClr>
          </a:solidFill>
          <a:ln w="9525" cap="flat" cmpd="sng" algn="ctr">
            <a:solidFill>
              <a:srgbClr val="C00000"/>
            </a:solidFill>
            <a:prstDash val="solid"/>
            <a:round/>
            <a:headEnd type="none" w="med" len="med"/>
            <a:tailEnd type="none" w="med" len="med"/>
          </a:ln>
          <a:effectLst/>
          <a:extLst/>
        </p:spPr>
        <p:txBody>
          <a:bodyPr>
            <a:prstTxWarp prst="textNoShape">
              <a:avLst/>
            </a:prstTxWarp>
          </a:bodyPr>
          <a:lstStyle/>
          <a:p>
            <a:pPr algn="ctr"/>
            <a:r>
              <a:rPr lang="en-US" sz="3600" b="1">
                <a:solidFill>
                  <a:schemeClr val="bg1"/>
                </a:solidFill>
              </a:rPr>
              <a:t>Chapter 15 – Summary of the Gospel</a:t>
            </a:r>
          </a:p>
        </p:txBody>
      </p:sp>
      <p:sp>
        <p:nvSpPr>
          <p:cNvPr id="3" name="Rounded Rectangle 2"/>
          <p:cNvSpPr>
            <a:spLocks noChangeArrowheads="1"/>
          </p:cNvSpPr>
          <p:nvPr/>
        </p:nvSpPr>
        <p:spPr bwMode="auto">
          <a:xfrm>
            <a:off x="0" y="0"/>
            <a:ext cx="9144000" cy="698500"/>
          </a:xfrm>
          <a:prstGeom prst="roundRect">
            <a:avLst>
              <a:gd name="adj" fmla="val 16667"/>
            </a:avLst>
          </a:prstGeom>
          <a:solidFill>
            <a:schemeClr val="accent1"/>
          </a:solidFill>
          <a:ln w="9525">
            <a:solidFill>
              <a:schemeClr val="tx1"/>
            </a:solidFill>
            <a:round/>
            <a:headEnd/>
            <a:tailEnd/>
          </a:ln>
          <a:effectLst/>
        </p:spPr>
        <p:txBody>
          <a:bodyPr>
            <a:prstTxWarp prst="textNoShape">
              <a:avLst/>
            </a:prstTxWarp>
          </a:bodyPr>
          <a:lstStyle/>
          <a:p>
            <a:pPr algn="ctr"/>
            <a:r>
              <a:rPr lang="en-US" sz="2200" b="1">
                <a:solidFill>
                  <a:schemeClr val="bg1"/>
                </a:solidFill>
              </a:rPr>
              <a:t>1 Corinthians 15: Christ was raised from the dead. If not then your faith is futile. But he is the first-fruits. At the trumpet we will all be changed.</a:t>
            </a:r>
          </a:p>
        </p:txBody>
      </p:sp>
    </p:spTree>
    <p:extLst>
      <p:ext uri="{BB962C8B-B14F-4D97-AF65-F5344CB8AC3E}">
        <p14:creationId xmlns:p14="http://schemas.microsoft.com/office/powerpoint/2010/main" val="17730224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653">
                                            <p:txEl>
                                              <p:pRg st="0" end="0"/>
                                            </p:txEl>
                                          </p:spTgt>
                                        </p:tgtEl>
                                        <p:attrNameLst>
                                          <p:attrName>style.visibility</p:attrName>
                                        </p:attrNameLst>
                                      </p:cBhvr>
                                      <p:to>
                                        <p:strVal val="visible"/>
                                      </p:to>
                                    </p:set>
                                    <p:anim calcmode="lin" valueType="num">
                                      <p:cBhvr additive="base">
                                        <p:cTn id="19" dur="500" fill="hold"/>
                                        <p:tgtEl>
                                          <p:spTgt spid="2765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3">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7653">
                                            <p:txEl>
                                              <p:pRg st="1" end="1"/>
                                            </p:txEl>
                                          </p:spTgt>
                                        </p:tgtEl>
                                        <p:attrNameLst>
                                          <p:attrName>style.visibility</p:attrName>
                                        </p:attrNameLst>
                                      </p:cBhvr>
                                      <p:to>
                                        <p:strVal val="visible"/>
                                      </p:to>
                                    </p:set>
                                    <p:anim calcmode="lin" valueType="num">
                                      <p:cBhvr additive="base">
                                        <p:cTn id="23" dur="500" fill="hold"/>
                                        <p:tgtEl>
                                          <p:spTgt spid="2765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7653">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7653">
                                            <p:txEl>
                                              <p:pRg st="2" end="2"/>
                                            </p:txEl>
                                          </p:spTgt>
                                        </p:tgtEl>
                                        <p:attrNameLst>
                                          <p:attrName>style.visibility</p:attrName>
                                        </p:attrNameLst>
                                      </p:cBhvr>
                                      <p:to>
                                        <p:strVal val="visible"/>
                                      </p:to>
                                    </p:set>
                                    <p:anim calcmode="lin" valueType="num">
                                      <p:cBhvr additive="base">
                                        <p:cTn id="27" dur="500" fill="hold"/>
                                        <p:tgtEl>
                                          <p:spTgt spid="2765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7653">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7653">
                                            <p:txEl>
                                              <p:pRg st="3" end="3"/>
                                            </p:txEl>
                                          </p:spTgt>
                                        </p:tgtEl>
                                        <p:attrNameLst>
                                          <p:attrName>style.visibility</p:attrName>
                                        </p:attrNameLst>
                                      </p:cBhvr>
                                      <p:to>
                                        <p:strVal val="visible"/>
                                      </p:to>
                                    </p:set>
                                    <p:anim calcmode="lin" valueType="num">
                                      <p:cBhvr additive="base">
                                        <p:cTn id="31" dur="500" fill="hold"/>
                                        <p:tgtEl>
                                          <p:spTgt spid="2765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653">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7653">
                                            <p:txEl>
                                              <p:pRg st="4" end="4"/>
                                            </p:txEl>
                                          </p:spTgt>
                                        </p:tgtEl>
                                        <p:attrNameLst>
                                          <p:attrName>style.visibility</p:attrName>
                                        </p:attrNameLst>
                                      </p:cBhvr>
                                      <p:to>
                                        <p:strVal val="visible"/>
                                      </p:to>
                                    </p:set>
                                    <p:anim calcmode="lin" valueType="num">
                                      <p:cBhvr additive="base">
                                        <p:cTn id="35" dur="500" fill="hold"/>
                                        <p:tgtEl>
                                          <p:spTgt spid="2765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7653">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7653">
                                            <p:txEl>
                                              <p:pRg st="5" end="5"/>
                                            </p:txEl>
                                          </p:spTgt>
                                        </p:tgtEl>
                                        <p:attrNameLst>
                                          <p:attrName>style.visibility</p:attrName>
                                        </p:attrNameLst>
                                      </p:cBhvr>
                                      <p:to>
                                        <p:strVal val="visible"/>
                                      </p:to>
                                    </p:set>
                                    <p:anim calcmode="lin" valueType="num">
                                      <p:cBhvr additive="base">
                                        <p:cTn id="39" dur="500" fill="hold"/>
                                        <p:tgtEl>
                                          <p:spTgt spid="2765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7653">
                                            <p:txEl>
                                              <p:pRg st="5" end="5"/>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7653">
                                            <p:txEl>
                                              <p:pRg st="6" end="6"/>
                                            </p:txEl>
                                          </p:spTgt>
                                        </p:tgtEl>
                                        <p:attrNameLst>
                                          <p:attrName>style.visibility</p:attrName>
                                        </p:attrNameLst>
                                      </p:cBhvr>
                                      <p:to>
                                        <p:strVal val="visible"/>
                                      </p:to>
                                    </p:set>
                                    <p:anim calcmode="lin" valueType="num">
                                      <p:cBhvr additive="base">
                                        <p:cTn id="43" dur="500" fill="hold"/>
                                        <p:tgtEl>
                                          <p:spTgt spid="2765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7653">
                                            <p:txEl>
                                              <p:pRg st="6" end="6"/>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7653">
                                            <p:txEl>
                                              <p:pRg st="7" end="7"/>
                                            </p:txEl>
                                          </p:spTgt>
                                        </p:tgtEl>
                                        <p:attrNameLst>
                                          <p:attrName>style.visibility</p:attrName>
                                        </p:attrNameLst>
                                      </p:cBhvr>
                                      <p:to>
                                        <p:strVal val="visible"/>
                                      </p:to>
                                    </p:set>
                                    <p:anim calcmode="lin" valueType="num">
                                      <p:cBhvr additive="base">
                                        <p:cTn id="47" dur="500" fill="hold"/>
                                        <p:tgtEl>
                                          <p:spTgt spid="2765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765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
                                        </p:tgtEl>
                                        <p:attrNameLst>
                                          <p:attrName>style.visibility</p:attrName>
                                        </p:attrNameLst>
                                      </p:cBhvr>
                                      <p:to>
                                        <p:strVal val="visible"/>
                                      </p:to>
                                    </p:set>
                                    <p:anim calcmode="lin" valueType="num">
                                      <p:cBhvr additive="base">
                                        <p:cTn id="53" dur="500" fill="hold"/>
                                        <p:tgtEl>
                                          <p:spTgt spid="2"/>
                                        </p:tgtEl>
                                        <p:attrNameLst>
                                          <p:attrName>ppt_x</p:attrName>
                                        </p:attrNameLst>
                                      </p:cBhvr>
                                      <p:tavLst>
                                        <p:tav tm="0">
                                          <p:val>
                                            <p:strVal val="#ppt_x"/>
                                          </p:val>
                                        </p:tav>
                                        <p:tav tm="100000">
                                          <p:val>
                                            <p:strVal val="#ppt_x"/>
                                          </p:val>
                                        </p:tav>
                                      </p:tavLst>
                                    </p:anim>
                                    <p:anim calcmode="lin" valueType="num">
                                      <p:cBhvr additive="base">
                                        <p:cTn id="5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z="4000"/>
              <a:t>Chapter 16</a:t>
            </a:r>
          </a:p>
        </p:txBody>
      </p:sp>
      <p:sp>
        <p:nvSpPr>
          <p:cNvPr id="69635" name="Rectangle 3"/>
          <p:cNvSpPr>
            <a:spLocks noGrp="1" noChangeArrowheads="1"/>
          </p:cNvSpPr>
          <p:nvPr>
            <p:ph type="body" idx="1"/>
          </p:nvPr>
        </p:nvSpPr>
        <p:spPr>
          <a:xfrm>
            <a:off x="381000" y="889000"/>
            <a:ext cx="8763000" cy="4826000"/>
          </a:xfrm>
        </p:spPr>
        <p:txBody>
          <a:bodyPr>
            <a:normAutofit lnSpcReduction="10000"/>
          </a:bodyPr>
          <a:lstStyle/>
          <a:p>
            <a:pPr>
              <a:lnSpc>
                <a:spcPct val="80000"/>
              </a:lnSpc>
              <a:tabLst>
                <a:tab pos="6523038" algn="l"/>
              </a:tabLst>
            </a:pPr>
            <a:r>
              <a:rPr lang="en-US" sz="2600">
                <a:solidFill>
                  <a:schemeClr val="tx2"/>
                </a:solidFill>
              </a:rPr>
              <a:t>15:58 – </a:t>
            </a:r>
            <a:r>
              <a:rPr lang="en-US" sz="2600" i="1">
                <a:solidFill>
                  <a:schemeClr val="tx2"/>
                </a:solidFill>
              </a:rPr>
              <a:t>“…know your labor is not in vain”</a:t>
            </a:r>
          </a:p>
          <a:p>
            <a:pPr lvl="1">
              <a:lnSpc>
                <a:spcPct val="80000"/>
              </a:lnSpc>
              <a:tabLst>
                <a:tab pos="6523038" algn="l"/>
              </a:tabLst>
            </a:pPr>
            <a:r>
              <a:rPr lang="en-US" sz="2200"/>
              <a:t>What better chance to be “</a:t>
            </a:r>
            <a:r>
              <a:rPr lang="en-US" sz="2200" i="1"/>
              <a:t>steadfast, immovable, and abounding in the Lord’s work”</a:t>
            </a:r>
            <a:r>
              <a:rPr lang="en-US" sz="2200"/>
              <a:t> – than to help their brethren in Judea.</a:t>
            </a:r>
          </a:p>
          <a:p>
            <a:pPr>
              <a:lnSpc>
                <a:spcPct val="80000"/>
              </a:lnSpc>
              <a:tabLst>
                <a:tab pos="6523038" algn="l"/>
              </a:tabLst>
            </a:pPr>
            <a:r>
              <a:rPr lang="en-US" sz="2600">
                <a:solidFill>
                  <a:schemeClr val="tx2"/>
                </a:solidFill>
              </a:rPr>
              <a:t>Concerning the Collection for the Saints</a:t>
            </a:r>
          </a:p>
          <a:p>
            <a:pPr lvl="1">
              <a:lnSpc>
                <a:spcPct val="80000"/>
              </a:lnSpc>
              <a:tabLst>
                <a:tab pos="6523038" algn="l"/>
              </a:tabLst>
            </a:pPr>
            <a:r>
              <a:rPr lang="en-US" sz="2200" b="1"/>
              <a:t>“</a:t>
            </a:r>
            <a:r>
              <a:rPr lang="en-US" sz="2200" b="1" i="1"/>
              <a:t>Upon the First Day of the Week</a:t>
            </a:r>
            <a:r>
              <a:rPr lang="en-US" sz="2200" b="1"/>
              <a:t>” (2)</a:t>
            </a:r>
          </a:p>
          <a:p>
            <a:pPr lvl="1">
              <a:lnSpc>
                <a:spcPct val="80000"/>
              </a:lnSpc>
              <a:tabLst>
                <a:tab pos="6523038" algn="l"/>
              </a:tabLst>
            </a:pPr>
            <a:r>
              <a:rPr lang="en-US" sz="2200" b="1"/>
              <a:t>“</a:t>
            </a:r>
            <a:r>
              <a:rPr lang="en-US" sz="2200" b="1" i="1"/>
              <a:t>Lay something aside</a:t>
            </a:r>
            <a:r>
              <a:rPr lang="en-US" sz="2200" b="1"/>
              <a:t>” – store up, deposit</a:t>
            </a:r>
          </a:p>
          <a:p>
            <a:pPr lvl="1">
              <a:lnSpc>
                <a:spcPct val="80000"/>
              </a:lnSpc>
              <a:tabLst>
                <a:tab pos="6523038" algn="l"/>
              </a:tabLst>
            </a:pPr>
            <a:r>
              <a:rPr lang="en-US" sz="2200" b="1" i="1"/>
              <a:t>As he may Prosper</a:t>
            </a:r>
            <a:r>
              <a:rPr lang="en-US" sz="2200" b="1"/>
              <a:t> – as one is able</a:t>
            </a:r>
          </a:p>
          <a:p>
            <a:pPr lvl="1">
              <a:lnSpc>
                <a:spcPct val="80000"/>
              </a:lnSpc>
              <a:tabLst>
                <a:tab pos="6523038" algn="l"/>
              </a:tabLst>
            </a:pPr>
            <a:r>
              <a:rPr lang="en-US" sz="2200" b="1" i="1"/>
              <a:t>So – No Collections When I Come</a:t>
            </a:r>
          </a:p>
          <a:p>
            <a:pPr>
              <a:lnSpc>
                <a:spcPct val="80000"/>
              </a:lnSpc>
              <a:tabLst>
                <a:tab pos="6523038" algn="l"/>
              </a:tabLst>
            </a:pPr>
            <a:r>
              <a:rPr lang="en-US" sz="2600">
                <a:solidFill>
                  <a:schemeClr val="tx2"/>
                </a:solidFill>
              </a:rPr>
              <a:t>Watch, Stand, Act Like Men, Strength (13)</a:t>
            </a:r>
          </a:p>
          <a:p>
            <a:pPr>
              <a:lnSpc>
                <a:spcPct val="80000"/>
              </a:lnSpc>
              <a:tabLst>
                <a:tab pos="6523038" algn="l"/>
              </a:tabLst>
            </a:pPr>
            <a:r>
              <a:rPr lang="en-US" sz="2600">
                <a:solidFill>
                  <a:srgbClr val="FFFF00"/>
                </a:solidFill>
              </a:rPr>
              <a:t>But, Don’t Forget to be Loving… (14)</a:t>
            </a:r>
          </a:p>
          <a:p>
            <a:pPr lvl="1">
              <a:lnSpc>
                <a:spcPct val="60000"/>
              </a:lnSpc>
              <a:tabLst>
                <a:tab pos="6523038" algn="l"/>
              </a:tabLst>
            </a:pPr>
            <a:r>
              <a:rPr lang="en-US" sz="2200" b="1"/>
              <a:t>Quarrels and Factions (chaps 1-3)</a:t>
            </a:r>
          </a:p>
          <a:p>
            <a:pPr lvl="1">
              <a:lnSpc>
                <a:spcPct val="60000"/>
              </a:lnSpc>
              <a:tabLst>
                <a:tab pos="6523038" algn="l"/>
              </a:tabLst>
            </a:pPr>
            <a:r>
              <a:rPr lang="en-US" sz="2200" b="1"/>
              <a:t>Attitude toward Paul (Chap 4 &amp; 9)</a:t>
            </a:r>
          </a:p>
          <a:p>
            <a:pPr lvl="1">
              <a:lnSpc>
                <a:spcPct val="60000"/>
              </a:lnSpc>
              <a:tabLst>
                <a:tab pos="6523038" algn="l"/>
              </a:tabLst>
            </a:pPr>
            <a:r>
              <a:rPr lang="en-US" sz="2200" b="1"/>
              <a:t>Lawsuits (chap 6)</a:t>
            </a:r>
          </a:p>
          <a:p>
            <a:pPr lvl="1">
              <a:lnSpc>
                <a:spcPct val="60000"/>
              </a:lnSpc>
              <a:tabLst>
                <a:tab pos="6523038" algn="l"/>
              </a:tabLst>
            </a:pPr>
            <a:r>
              <a:rPr lang="en-US" sz="2200" b="1"/>
              <a:t>Husband – Wife Relationships (chap 7)</a:t>
            </a:r>
          </a:p>
          <a:p>
            <a:pPr lvl="1">
              <a:lnSpc>
                <a:spcPct val="60000"/>
              </a:lnSpc>
              <a:tabLst>
                <a:tab pos="6523038" algn="l"/>
              </a:tabLst>
            </a:pPr>
            <a:r>
              <a:rPr lang="en-US" sz="2200" b="1"/>
              <a:t>How they treat each other (meat) – chap 8)</a:t>
            </a:r>
          </a:p>
          <a:p>
            <a:pPr lvl="1">
              <a:lnSpc>
                <a:spcPct val="60000"/>
              </a:lnSpc>
              <a:tabLst>
                <a:tab pos="6523038" algn="l"/>
              </a:tabLst>
            </a:pPr>
            <a:r>
              <a:rPr lang="en-US" sz="2200" b="1"/>
              <a:t>How you view your “rights: - chap 9</a:t>
            </a:r>
          </a:p>
          <a:p>
            <a:pPr lvl="1">
              <a:lnSpc>
                <a:spcPct val="60000"/>
              </a:lnSpc>
              <a:tabLst>
                <a:tab pos="6523038" algn="l"/>
              </a:tabLst>
            </a:pPr>
            <a:r>
              <a:rPr lang="en-US" sz="2200" b="1"/>
              <a:t>How you serve each other (with your gifts) – chaps 12-14)</a:t>
            </a:r>
          </a:p>
          <a:p>
            <a:pPr>
              <a:lnSpc>
                <a:spcPct val="80000"/>
              </a:lnSpc>
              <a:tabLst>
                <a:tab pos="6523038" algn="l"/>
              </a:tabLst>
            </a:pPr>
            <a:endParaRPr lang="en-US" sz="2600" i="1"/>
          </a:p>
        </p:txBody>
      </p:sp>
      <p:sp>
        <p:nvSpPr>
          <p:cNvPr id="6" name="Rectangle 5"/>
          <p:cNvSpPr/>
          <p:nvPr/>
        </p:nvSpPr>
        <p:spPr bwMode="auto">
          <a:xfrm>
            <a:off x="0" y="190500"/>
            <a:ext cx="9144000" cy="571500"/>
          </a:xfrm>
          <a:prstGeom prst="rect">
            <a:avLst/>
          </a:prstGeom>
          <a:solidFill>
            <a:schemeClr val="tx2">
              <a:lumMod val="40000"/>
              <a:lumOff val="60000"/>
            </a:schemeClr>
          </a:solidFill>
          <a:ln w="9525" cap="flat" cmpd="sng" algn="ctr">
            <a:solidFill>
              <a:srgbClr val="C00000"/>
            </a:solidFill>
            <a:prstDash val="solid"/>
            <a:round/>
            <a:headEnd type="none" w="med" len="med"/>
            <a:tailEnd type="none" w="med" len="med"/>
          </a:ln>
          <a:effectLst/>
          <a:extLst/>
        </p:spPr>
        <p:txBody>
          <a:bodyPr>
            <a:prstTxWarp prst="textNoShape">
              <a:avLst/>
            </a:prstTxWarp>
          </a:bodyPr>
          <a:lstStyle/>
          <a:p>
            <a:pPr algn="ctr"/>
            <a:r>
              <a:rPr lang="en-US" sz="3600" b="1">
                <a:solidFill>
                  <a:schemeClr val="bg1"/>
                </a:solidFill>
              </a:rPr>
              <a:t>Chapter 16 – Collection for the Saints</a:t>
            </a:r>
          </a:p>
        </p:txBody>
      </p:sp>
      <p:sp>
        <p:nvSpPr>
          <p:cNvPr id="2" name="Rounded Rectangle 1"/>
          <p:cNvSpPr>
            <a:spLocks noChangeArrowheads="1"/>
          </p:cNvSpPr>
          <p:nvPr/>
        </p:nvSpPr>
        <p:spPr bwMode="auto">
          <a:xfrm>
            <a:off x="0" y="0"/>
            <a:ext cx="9144000" cy="889000"/>
          </a:xfrm>
          <a:prstGeom prst="roundRect">
            <a:avLst>
              <a:gd name="adj" fmla="val 16667"/>
            </a:avLst>
          </a:prstGeom>
          <a:solidFill>
            <a:schemeClr val="accent1"/>
          </a:solidFill>
          <a:ln w="9525">
            <a:solidFill>
              <a:schemeClr val="tx1"/>
            </a:solidFill>
            <a:round/>
            <a:headEnd/>
            <a:tailEnd/>
          </a:ln>
          <a:effectLst/>
        </p:spPr>
        <p:txBody>
          <a:bodyPr>
            <a:prstTxWarp prst="textNoShape">
              <a:avLst/>
            </a:prstTxWarp>
          </a:bodyPr>
          <a:lstStyle/>
          <a:p>
            <a:pPr algn="ctr"/>
            <a:r>
              <a:rPr lang="en-US" sz="2200" b="1">
                <a:solidFill>
                  <a:schemeClr val="bg1"/>
                </a:solidFill>
              </a:rPr>
              <a:t>1 Corinthians 16: Put aside an offering for the saints. I will come to you. The churches of Asia greet you. The grace of our Lord Jesus be with you.</a:t>
            </a:r>
          </a:p>
        </p:txBody>
      </p:sp>
    </p:spTree>
    <p:extLst>
      <p:ext uri="{BB962C8B-B14F-4D97-AF65-F5344CB8AC3E}">
        <p14:creationId xmlns:p14="http://schemas.microsoft.com/office/powerpoint/2010/main" val="595234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9635">
                                            <p:txEl>
                                              <p:pRg st="0" end="0"/>
                                            </p:txEl>
                                          </p:spTgt>
                                        </p:tgtEl>
                                        <p:attrNameLst>
                                          <p:attrName>style.visibility</p:attrName>
                                        </p:attrNameLst>
                                      </p:cBhvr>
                                      <p:to>
                                        <p:strVal val="visible"/>
                                      </p:to>
                                    </p:set>
                                    <p:anim calcmode="lin" valueType="num">
                                      <p:cBhvr additive="base">
                                        <p:cTn id="19" dur="500" fill="hold"/>
                                        <p:tgtEl>
                                          <p:spTgt spid="6963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9635">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9635">
                                            <p:txEl>
                                              <p:pRg st="1" end="1"/>
                                            </p:txEl>
                                          </p:spTgt>
                                        </p:tgtEl>
                                        <p:attrNameLst>
                                          <p:attrName>style.visibility</p:attrName>
                                        </p:attrNameLst>
                                      </p:cBhvr>
                                      <p:to>
                                        <p:strVal val="visible"/>
                                      </p:to>
                                    </p:set>
                                    <p:anim calcmode="lin" valueType="num">
                                      <p:cBhvr additive="base">
                                        <p:cTn id="23" dur="500" fill="hold"/>
                                        <p:tgtEl>
                                          <p:spTgt spid="69635">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9635">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9635">
                                            <p:txEl>
                                              <p:pRg st="2" end="2"/>
                                            </p:txEl>
                                          </p:spTgt>
                                        </p:tgtEl>
                                        <p:attrNameLst>
                                          <p:attrName>style.visibility</p:attrName>
                                        </p:attrNameLst>
                                      </p:cBhvr>
                                      <p:to>
                                        <p:strVal val="visible"/>
                                      </p:to>
                                    </p:set>
                                    <p:anim calcmode="lin" valueType="num">
                                      <p:cBhvr additive="base">
                                        <p:cTn id="27" dur="500" fill="hold"/>
                                        <p:tgtEl>
                                          <p:spTgt spid="69635">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9635">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9635">
                                            <p:txEl>
                                              <p:pRg st="3" end="3"/>
                                            </p:txEl>
                                          </p:spTgt>
                                        </p:tgtEl>
                                        <p:attrNameLst>
                                          <p:attrName>style.visibility</p:attrName>
                                        </p:attrNameLst>
                                      </p:cBhvr>
                                      <p:to>
                                        <p:strVal val="visible"/>
                                      </p:to>
                                    </p:set>
                                    <p:anim calcmode="lin" valueType="num">
                                      <p:cBhvr additive="base">
                                        <p:cTn id="31" dur="500" fill="hold"/>
                                        <p:tgtEl>
                                          <p:spTgt spid="6963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9635">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9635">
                                            <p:txEl>
                                              <p:pRg st="4" end="4"/>
                                            </p:txEl>
                                          </p:spTgt>
                                        </p:tgtEl>
                                        <p:attrNameLst>
                                          <p:attrName>style.visibility</p:attrName>
                                        </p:attrNameLst>
                                      </p:cBhvr>
                                      <p:to>
                                        <p:strVal val="visible"/>
                                      </p:to>
                                    </p:set>
                                    <p:anim calcmode="lin" valueType="num">
                                      <p:cBhvr additive="base">
                                        <p:cTn id="35" dur="500" fill="hold"/>
                                        <p:tgtEl>
                                          <p:spTgt spid="69635">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9635">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9635">
                                            <p:txEl>
                                              <p:pRg st="5" end="5"/>
                                            </p:txEl>
                                          </p:spTgt>
                                        </p:tgtEl>
                                        <p:attrNameLst>
                                          <p:attrName>style.visibility</p:attrName>
                                        </p:attrNameLst>
                                      </p:cBhvr>
                                      <p:to>
                                        <p:strVal val="visible"/>
                                      </p:to>
                                    </p:set>
                                    <p:anim calcmode="lin" valueType="num">
                                      <p:cBhvr additive="base">
                                        <p:cTn id="39" dur="500" fill="hold"/>
                                        <p:tgtEl>
                                          <p:spTgt spid="69635">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9635">
                                            <p:txEl>
                                              <p:pRg st="5" end="5"/>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9635">
                                            <p:txEl>
                                              <p:pRg st="6" end="6"/>
                                            </p:txEl>
                                          </p:spTgt>
                                        </p:tgtEl>
                                        <p:attrNameLst>
                                          <p:attrName>style.visibility</p:attrName>
                                        </p:attrNameLst>
                                      </p:cBhvr>
                                      <p:to>
                                        <p:strVal val="visible"/>
                                      </p:to>
                                    </p:set>
                                    <p:anim calcmode="lin" valueType="num">
                                      <p:cBhvr additive="base">
                                        <p:cTn id="43" dur="500" fill="hold"/>
                                        <p:tgtEl>
                                          <p:spTgt spid="6963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9635">
                                            <p:txEl>
                                              <p:pRg st="6" end="6"/>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635">
                                            <p:txEl>
                                              <p:pRg st="7" end="7"/>
                                            </p:txEl>
                                          </p:spTgt>
                                        </p:tgtEl>
                                        <p:attrNameLst>
                                          <p:attrName>style.visibility</p:attrName>
                                        </p:attrNameLst>
                                      </p:cBhvr>
                                      <p:to>
                                        <p:strVal val="visible"/>
                                      </p:to>
                                    </p:set>
                                    <p:anim calcmode="lin" valueType="num">
                                      <p:cBhvr additive="base">
                                        <p:cTn id="47" dur="500" fill="hold"/>
                                        <p:tgtEl>
                                          <p:spTgt spid="69635">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9635">
                                            <p:txEl>
                                              <p:pRg st="7" end="7"/>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69635">
                                            <p:txEl>
                                              <p:pRg st="8" end="8"/>
                                            </p:txEl>
                                          </p:spTgt>
                                        </p:tgtEl>
                                        <p:attrNameLst>
                                          <p:attrName>style.visibility</p:attrName>
                                        </p:attrNameLst>
                                      </p:cBhvr>
                                      <p:to>
                                        <p:strVal val="visible"/>
                                      </p:to>
                                    </p:set>
                                    <p:anim calcmode="lin" valueType="num">
                                      <p:cBhvr additive="base">
                                        <p:cTn id="51" dur="500" fill="hold"/>
                                        <p:tgtEl>
                                          <p:spTgt spid="69635">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9635">
                                            <p:txEl>
                                              <p:pRg st="8" end="8"/>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69635">
                                            <p:txEl>
                                              <p:pRg st="9" end="9"/>
                                            </p:txEl>
                                          </p:spTgt>
                                        </p:tgtEl>
                                        <p:attrNameLst>
                                          <p:attrName>style.visibility</p:attrName>
                                        </p:attrNameLst>
                                      </p:cBhvr>
                                      <p:to>
                                        <p:strVal val="visible"/>
                                      </p:to>
                                    </p:set>
                                    <p:anim calcmode="lin" valueType="num">
                                      <p:cBhvr additive="base">
                                        <p:cTn id="55" dur="500" fill="hold"/>
                                        <p:tgtEl>
                                          <p:spTgt spid="69635">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9635">
                                            <p:txEl>
                                              <p:pRg st="9" end="9"/>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69635">
                                            <p:txEl>
                                              <p:pRg st="10" end="10"/>
                                            </p:txEl>
                                          </p:spTgt>
                                        </p:tgtEl>
                                        <p:attrNameLst>
                                          <p:attrName>style.visibility</p:attrName>
                                        </p:attrNameLst>
                                      </p:cBhvr>
                                      <p:to>
                                        <p:strVal val="visible"/>
                                      </p:to>
                                    </p:set>
                                    <p:anim calcmode="lin" valueType="num">
                                      <p:cBhvr additive="base">
                                        <p:cTn id="59" dur="500" fill="hold"/>
                                        <p:tgtEl>
                                          <p:spTgt spid="69635">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69635">
                                            <p:txEl>
                                              <p:pRg st="10" end="10"/>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69635">
                                            <p:txEl>
                                              <p:pRg st="11" end="11"/>
                                            </p:txEl>
                                          </p:spTgt>
                                        </p:tgtEl>
                                        <p:attrNameLst>
                                          <p:attrName>style.visibility</p:attrName>
                                        </p:attrNameLst>
                                      </p:cBhvr>
                                      <p:to>
                                        <p:strVal val="visible"/>
                                      </p:to>
                                    </p:set>
                                    <p:anim calcmode="lin" valueType="num">
                                      <p:cBhvr additive="base">
                                        <p:cTn id="63" dur="500" fill="hold"/>
                                        <p:tgtEl>
                                          <p:spTgt spid="69635">
                                            <p:txEl>
                                              <p:pRg st="11" end="11"/>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69635">
                                            <p:txEl>
                                              <p:pRg st="11" end="11"/>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69635">
                                            <p:txEl>
                                              <p:pRg st="12" end="12"/>
                                            </p:txEl>
                                          </p:spTgt>
                                        </p:tgtEl>
                                        <p:attrNameLst>
                                          <p:attrName>style.visibility</p:attrName>
                                        </p:attrNameLst>
                                      </p:cBhvr>
                                      <p:to>
                                        <p:strVal val="visible"/>
                                      </p:to>
                                    </p:set>
                                    <p:anim calcmode="lin" valueType="num">
                                      <p:cBhvr additive="base">
                                        <p:cTn id="67" dur="500" fill="hold"/>
                                        <p:tgtEl>
                                          <p:spTgt spid="69635">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9635">
                                            <p:txEl>
                                              <p:pRg st="12" end="12"/>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69635">
                                            <p:txEl>
                                              <p:pRg st="13" end="13"/>
                                            </p:txEl>
                                          </p:spTgt>
                                        </p:tgtEl>
                                        <p:attrNameLst>
                                          <p:attrName>style.visibility</p:attrName>
                                        </p:attrNameLst>
                                      </p:cBhvr>
                                      <p:to>
                                        <p:strVal val="visible"/>
                                      </p:to>
                                    </p:set>
                                    <p:anim calcmode="lin" valueType="num">
                                      <p:cBhvr additive="base">
                                        <p:cTn id="71" dur="500" fill="hold"/>
                                        <p:tgtEl>
                                          <p:spTgt spid="69635">
                                            <p:txEl>
                                              <p:pRg st="13" end="13"/>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69635">
                                            <p:txEl>
                                              <p:pRg st="13" end="13"/>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69635">
                                            <p:txEl>
                                              <p:pRg st="14" end="14"/>
                                            </p:txEl>
                                          </p:spTgt>
                                        </p:tgtEl>
                                        <p:attrNameLst>
                                          <p:attrName>style.visibility</p:attrName>
                                        </p:attrNameLst>
                                      </p:cBhvr>
                                      <p:to>
                                        <p:strVal val="visible"/>
                                      </p:to>
                                    </p:set>
                                    <p:anim calcmode="lin" valueType="num">
                                      <p:cBhvr additive="base">
                                        <p:cTn id="75" dur="500" fill="hold"/>
                                        <p:tgtEl>
                                          <p:spTgt spid="69635">
                                            <p:txEl>
                                              <p:pRg st="14" end="14"/>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69635">
                                            <p:txEl>
                                              <p:pRg st="14" end="14"/>
                                            </p:txEl>
                                          </p:spTgt>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69635">
                                            <p:txEl>
                                              <p:pRg st="15" end="15"/>
                                            </p:txEl>
                                          </p:spTgt>
                                        </p:tgtEl>
                                        <p:attrNameLst>
                                          <p:attrName>style.visibility</p:attrName>
                                        </p:attrNameLst>
                                      </p:cBhvr>
                                      <p:to>
                                        <p:strVal val="visible"/>
                                      </p:to>
                                    </p:set>
                                    <p:anim calcmode="lin" valueType="num">
                                      <p:cBhvr additive="base">
                                        <p:cTn id="79" dur="500" fill="hold"/>
                                        <p:tgtEl>
                                          <p:spTgt spid="69635">
                                            <p:txEl>
                                              <p:pRg st="15" end="15"/>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69635">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4475" y="133562"/>
            <a:ext cx="6858000" cy="1367908"/>
          </a:xfrm>
        </p:spPr>
        <p:txBody>
          <a:bodyPr>
            <a:normAutofit/>
          </a:bodyPr>
          <a:lstStyle/>
          <a:p>
            <a:pPr algn="ctr"/>
            <a:r>
              <a:rPr lang="en-US" sz="4800" b="1" dirty="0" smtClean="0"/>
              <a:t>Temple of Aphrodite</a:t>
            </a:r>
            <a:endParaRPr lang="en-US" sz="4800" b="1"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2574" y="1068613"/>
            <a:ext cx="5753101" cy="4319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67643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Paul’s </a:t>
            </a:r>
            <a:r>
              <a:rPr lang="en-US" dirty="0"/>
              <a:t>Relationship with them</a:t>
            </a:r>
            <a:br>
              <a:rPr lang="en-US" dirty="0"/>
            </a:b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0775" y="1275705"/>
            <a:ext cx="6476999" cy="5258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133350" y="1418695"/>
            <a:ext cx="2333625" cy="3981979"/>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405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n-US" sz="1800" dirty="0" smtClean="0">
                <a:solidFill>
                  <a:srgbClr val="FFFF00"/>
                </a:solidFill>
              </a:rPr>
              <a:t>Acts 18:1 </a:t>
            </a:r>
            <a:r>
              <a:rPr lang="en-US" sz="1800" dirty="0"/>
              <a:t>After these things </a:t>
            </a:r>
            <a:r>
              <a:rPr lang="en-US" sz="1800" dirty="0">
                <a:solidFill>
                  <a:srgbClr val="FFFF00"/>
                </a:solidFill>
              </a:rPr>
              <a:t>Paul departed from Athens and went to Corinth</a:t>
            </a:r>
            <a:r>
              <a:rPr lang="en-US" sz="1800" dirty="0"/>
              <a:t>.  2 And he found a certain Jew named Aquila, born in Pontus, who had recently come from Italy with his wife Priscilla (because Claudius had commanded all the Jews to depart from Rome); and he came to them</a:t>
            </a:r>
          </a:p>
        </p:txBody>
      </p:sp>
    </p:spTree>
    <p:extLst>
      <p:ext uri="{BB962C8B-B14F-4D97-AF65-F5344CB8AC3E}">
        <p14:creationId xmlns:p14="http://schemas.microsoft.com/office/powerpoint/2010/main" val="1984323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500"/>
                                  </p:stCondLst>
                                  <p:childTnLst>
                                    <p:set>
                                      <p:cBhvr>
                                        <p:cTn id="9"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Paul’s </a:t>
            </a:r>
            <a:r>
              <a:rPr lang="en-US" dirty="0"/>
              <a:t>Relationship with them</a:t>
            </a:r>
            <a:br>
              <a:rPr lang="en-US" dirty="0"/>
            </a:br>
            <a:endParaRPr lang="en-US" dirty="0"/>
          </a:p>
        </p:txBody>
      </p:sp>
      <p:sp>
        <p:nvSpPr>
          <p:cNvPr id="3" name="Content Placeholder 2"/>
          <p:cNvSpPr>
            <a:spLocks noGrp="1"/>
          </p:cNvSpPr>
          <p:nvPr>
            <p:ph idx="1"/>
          </p:nvPr>
        </p:nvSpPr>
        <p:spPr>
          <a:xfrm>
            <a:off x="820950" y="1028700"/>
            <a:ext cx="7675350" cy="4314825"/>
          </a:xfrm>
        </p:spPr>
        <p:txBody>
          <a:bodyPr>
            <a:normAutofit fontScale="92500" lnSpcReduction="10000"/>
          </a:bodyPr>
          <a:lstStyle/>
          <a:p>
            <a:pPr marL="0" indent="0">
              <a:buNone/>
            </a:pPr>
            <a:r>
              <a:rPr lang="en-US" b="1" dirty="0" smtClean="0">
                <a:hlinkClick r:id="rId3"/>
              </a:rPr>
              <a:t>Acts 18:1-18</a:t>
            </a:r>
            <a:endParaRPr lang="en-US" b="1" dirty="0" smtClean="0"/>
          </a:p>
          <a:p>
            <a:pPr marL="457200" indent="-457200">
              <a:buAutoNum type="arabicParenR"/>
            </a:pPr>
            <a:r>
              <a:rPr lang="en-US" dirty="0" smtClean="0"/>
              <a:t>Abiding </a:t>
            </a:r>
            <a:r>
              <a:rPr lang="en-US" dirty="0"/>
              <a:t>with Aquila and Priscilla, fellow tentmakers; reasoning in the synagogue every Sabbath (</a:t>
            </a:r>
            <a:r>
              <a:rPr lang="en-US" b="1" dirty="0">
                <a:hlinkClick r:id="rId4"/>
              </a:rPr>
              <a:t>Ac 18:1-6</a:t>
            </a:r>
            <a:r>
              <a:rPr lang="en-US" dirty="0"/>
              <a:t>). </a:t>
            </a:r>
            <a:endParaRPr lang="en-US" dirty="0" smtClean="0"/>
          </a:p>
          <a:p>
            <a:pPr marL="457200" indent="-457200">
              <a:buAutoNum type="arabicParenR"/>
            </a:pPr>
            <a:endParaRPr lang="en-US" dirty="0" smtClean="0"/>
          </a:p>
          <a:p>
            <a:pPr marL="0" indent="0">
              <a:buNone/>
            </a:pPr>
            <a:r>
              <a:rPr lang="en-US" sz="1900" i="1" dirty="0" smtClean="0">
                <a:solidFill>
                  <a:schemeClr val="tx1"/>
                </a:solidFill>
              </a:rPr>
              <a:t>	9</a:t>
            </a:r>
            <a:r>
              <a:rPr lang="en-US" sz="1900" i="1" dirty="0" smtClean="0"/>
              <a:t>Now </a:t>
            </a:r>
            <a:r>
              <a:rPr lang="en-US" sz="1900" i="1" dirty="0"/>
              <a:t>the Lord spoke to Paul in the night by a vision, </a:t>
            </a:r>
            <a:r>
              <a:rPr lang="en-US" sz="1900" i="1" dirty="0">
                <a:solidFill>
                  <a:srgbClr val="FFFF00"/>
                </a:solidFill>
              </a:rPr>
              <a:t>“Do not be afraid, </a:t>
            </a:r>
            <a:r>
              <a:rPr lang="en-US" sz="1900" i="1" dirty="0" smtClean="0">
                <a:solidFill>
                  <a:srgbClr val="FFFF00"/>
                </a:solidFill>
              </a:rPr>
              <a:t>	but speak</a:t>
            </a:r>
            <a:r>
              <a:rPr lang="en-US" sz="1900" i="1" dirty="0">
                <a:solidFill>
                  <a:srgbClr val="FFFF00"/>
                </a:solidFill>
              </a:rPr>
              <a:t>, and do not keep silent;  10 for I am with you, and no one will </a:t>
            </a:r>
            <a:r>
              <a:rPr lang="en-US" sz="1900" i="1" dirty="0" smtClean="0">
                <a:solidFill>
                  <a:srgbClr val="FFFF00"/>
                </a:solidFill>
              </a:rPr>
              <a:t>	attack 	you </a:t>
            </a:r>
            <a:r>
              <a:rPr lang="en-US" sz="1900" i="1" dirty="0">
                <a:solidFill>
                  <a:srgbClr val="FFFF00"/>
                </a:solidFill>
              </a:rPr>
              <a:t>to hurt you; for I have many people in this city.” </a:t>
            </a:r>
          </a:p>
          <a:p>
            <a:pPr marL="0" indent="0">
              <a:buNone/>
            </a:pPr>
            <a:endParaRPr lang="en-US" dirty="0" smtClean="0"/>
          </a:p>
          <a:p>
            <a:pPr marL="0" indent="0">
              <a:buNone/>
            </a:pPr>
            <a:r>
              <a:rPr lang="en-US" dirty="0" smtClean="0"/>
              <a:t>2</a:t>
            </a:r>
            <a:r>
              <a:rPr lang="en-US" dirty="0"/>
              <a:t>) In the house of Justus, abiding there and teaching for a year and six months (</a:t>
            </a:r>
            <a:r>
              <a:rPr lang="en-US" b="1" dirty="0">
                <a:hlinkClick r:id="rId5"/>
              </a:rPr>
              <a:t>Ac 18:7-11</a:t>
            </a:r>
            <a:r>
              <a:rPr lang="en-US" dirty="0"/>
              <a:t>) </a:t>
            </a:r>
            <a:endParaRPr lang="en-US" dirty="0" smtClean="0"/>
          </a:p>
          <a:p>
            <a:pPr marL="0" indent="0">
              <a:buNone/>
            </a:pPr>
            <a:endParaRPr lang="en-US" dirty="0"/>
          </a:p>
          <a:p>
            <a:pPr marL="0" indent="0">
              <a:buNone/>
            </a:pPr>
            <a:r>
              <a:rPr lang="en-US" dirty="0" smtClean="0"/>
              <a:t>3</a:t>
            </a:r>
            <a:r>
              <a:rPr lang="en-US" dirty="0"/>
              <a:t>) An incident before </a:t>
            </a:r>
            <a:r>
              <a:rPr lang="en-US" dirty="0" err="1"/>
              <a:t>Gallio</a:t>
            </a:r>
            <a:r>
              <a:rPr lang="en-US" dirty="0"/>
              <a:t>, proconsul of Achaia (</a:t>
            </a:r>
            <a:r>
              <a:rPr lang="en-US" b="1" dirty="0">
                <a:hlinkClick r:id="rId6"/>
              </a:rPr>
              <a:t>Ac 18:12-18</a:t>
            </a:r>
            <a:r>
              <a:rPr lang="en-US" dirty="0" smtClean="0"/>
              <a:t>)</a:t>
            </a:r>
          </a:p>
          <a:p>
            <a:pPr marL="0" indent="0">
              <a:buNone/>
            </a:pPr>
            <a:r>
              <a:rPr lang="en-US" sz="1900" i="1" dirty="0" smtClean="0">
                <a:solidFill>
                  <a:schemeClr val="tx1"/>
                </a:solidFill>
              </a:rPr>
              <a:t>	12 </a:t>
            </a:r>
            <a:r>
              <a:rPr lang="en-US" sz="1900" i="1" dirty="0">
                <a:solidFill>
                  <a:schemeClr val="tx1"/>
                </a:solidFill>
              </a:rPr>
              <a:t>When </a:t>
            </a:r>
            <a:r>
              <a:rPr lang="en-US" sz="1900" i="1" dirty="0" err="1">
                <a:solidFill>
                  <a:schemeClr val="tx1"/>
                </a:solidFill>
              </a:rPr>
              <a:t>Gallio</a:t>
            </a:r>
            <a:r>
              <a:rPr lang="en-US" sz="1900" i="1" dirty="0">
                <a:solidFill>
                  <a:schemeClr val="tx1"/>
                </a:solidFill>
              </a:rPr>
              <a:t> was proconsul of Achaia, the Jews with one accord rose up </a:t>
            </a:r>
            <a:r>
              <a:rPr lang="en-US" sz="1900" i="1" dirty="0" smtClean="0">
                <a:solidFill>
                  <a:schemeClr val="tx1"/>
                </a:solidFill>
              </a:rPr>
              <a:t>	against </a:t>
            </a:r>
            <a:r>
              <a:rPr lang="en-US" sz="1900" i="1" dirty="0">
                <a:solidFill>
                  <a:schemeClr val="tx1"/>
                </a:solidFill>
              </a:rPr>
              <a:t>Paul and brought him to the judgment seat,  13 saying, </a:t>
            </a:r>
            <a:r>
              <a:rPr lang="en-US" sz="1900" i="1" dirty="0">
                <a:solidFill>
                  <a:srgbClr val="FFFF00"/>
                </a:solidFill>
              </a:rPr>
              <a:t>“This </a:t>
            </a:r>
            <a:r>
              <a:rPr lang="en-US" sz="1900" i="1" dirty="0" smtClean="0">
                <a:solidFill>
                  <a:srgbClr val="FFFF00"/>
                </a:solidFill>
              </a:rPr>
              <a:t>	fellow </a:t>
            </a:r>
            <a:r>
              <a:rPr lang="en-US" sz="1900" i="1" dirty="0">
                <a:solidFill>
                  <a:srgbClr val="FFFF00"/>
                </a:solidFill>
              </a:rPr>
              <a:t>persuades men to worship God contrary to the law.”</a:t>
            </a:r>
            <a:endParaRPr lang="en-US" sz="1900" dirty="0">
              <a:solidFill>
                <a:srgbClr val="FFFF00"/>
              </a:solidFill>
            </a:endParaRPr>
          </a:p>
        </p:txBody>
      </p:sp>
    </p:spTree>
    <p:extLst>
      <p:ext uri="{BB962C8B-B14F-4D97-AF65-F5344CB8AC3E}">
        <p14:creationId xmlns:p14="http://schemas.microsoft.com/office/powerpoint/2010/main" val="2185208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Paul’s </a:t>
            </a:r>
            <a:r>
              <a:rPr lang="en-US" dirty="0"/>
              <a:t>Relationship with them</a:t>
            </a:r>
            <a:br>
              <a:rPr lang="en-US" dirty="0"/>
            </a:br>
            <a:endParaRPr lang="en-US" dirty="0"/>
          </a:p>
        </p:txBody>
      </p:sp>
      <p:sp>
        <p:nvSpPr>
          <p:cNvPr id="3" name="Content Placeholder 2"/>
          <p:cNvSpPr>
            <a:spLocks noGrp="1"/>
          </p:cNvSpPr>
          <p:nvPr>
            <p:ph idx="1"/>
          </p:nvPr>
        </p:nvSpPr>
        <p:spPr>
          <a:xfrm>
            <a:off x="192300" y="1104900"/>
            <a:ext cx="7675350" cy="4314825"/>
          </a:xfrm>
        </p:spPr>
        <p:txBody>
          <a:bodyPr>
            <a:normAutofit/>
          </a:bodyPr>
          <a:lstStyle/>
          <a:p>
            <a:pPr marL="800100" lvl="1" indent="-457200">
              <a:buFont typeface="+mj-lt"/>
              <a:buAutoNum type="arabicPeriod" startAt="4"/>
            </a:pPr>
            <a:r>
              <a:rPr lang="en-US" sz="1900" dirty="0" smtClean="0"/>
              <a:t>Took with him </a:t>
            </a:r>
            <a:r>
              <a:rPr lang="en-US" sz="1900" dirty="0"/>
              <a:t>Aquila and </a:t>
            </a:r>
            <a:r>
              <a:rPr lang="en-US" sz="1900" dirty="0" smtClean="0"/>
              <a:t>Priscilla when he sailed for Syria </a:t>
            </a:r>
            <a:r>
              <a:rPr lang="en-US" sz="1900" b="1" dirty="0" smtClean="0">
                <a:hlinkClick r:id="rId3"/>
              </a:rPr>
              <a:t>Acts 18:18</a:t>
            </a:r>
            <a:endParaRPr lang="en-US" sz="1900" b="1" dirty="0" smtClean="0"/>
          </a:p>
          <a:p>
            <a:pPr marL="800100" lvl="1" indent="-457200">
              <a:buFont typeface="+mj-lt"/>
              <a:buAutoNum type="arabicPeriod" startAt="4"/>
            </a:pPr>
            <a:endParaRPr lang="en-US" b="1" dirty="0"/>
          </a:p>
          <a:p>
            <a:pPr marL="800100" lvl="1" indent="-457200">
              <a:buFont typeface="+mj-lt"/>
              <a:buAutoNum type="arabicPeriod" startAt="4"/>
            </a:pPr>
            <a:endParaRPr lang="en-US" sz="1900" b="1" dirty="0" smtClean="0"/>
          </a:p>
          <a:p>
            <a:pPr marL="800100" lvl="1" indent="-457200">
              <a:buFont typeface="+mj-lt"/>
              <a:buAutoNum type="arabicPeriod" startAt="4"/>
            </a:pPr>
            <a:r>
              <a:rPr lang="en-US" sz="1900" dirty="0" smtClean="0"/>
              <a:t>Paul looked at them has his children </a:t>
            </a:r>
            <a:r>
              <a:rPr lang="en-US" sz="1900" b="1" dirty="0" smtClean="0">
                <a:hlinkClick r:id="rId3"/>
              </a:rPr>
              <a:t>1Cor 4:14-15</a:t>
            </a:r>
            <a:endParaRPr lang="en-US" sz="1900" b="1" dirty="0" smtClean="0"/>
          </a:p>
          <a:p>
            <a:pPr marL="342900" lvl="1" indent="0">
              <a:buNone/>
            </a:pPr>
            <a:r>
              <a:rPr lang="en-US" b="1" dirty="0"/>
              <a:t>	</a:t>
            </a:r>
            <a:endParaRPr lang="en-US" b="1" dirty="0" smtClean="0"/>
          </a:p>
          <a:p>
            <a:pPr marL="342900" lvl="1" indent="0">
              <a:buNone/>
            </a:pPr>
            <a:r>
              <a:rPr lang="en-US" b="1" dirty="0" smtClean="0"/>
              <a:t>	14 </a:t>
            </a:r>
            <a:r>
              <a:rPr lang="en-US" b="1" dirty="0"/>
              <a:t>I do not write these things to shame you, but </a:t>
            </a:r>
            <a:r>
              <a:rPr lang="en-US" b="1" dirty="0">
                <a:solidFill>
                  <a:srgbClr val="FFFF00"/>
                </a:solidFill>
              </a:rPr>
              <a:t>as my beloved </a:t>
            </a:r>
            <a:r>
              <a:rPr lang="en-US" b="1" dirty="0" smtClean="0">
                <a:solidFill>
                  <a:srgbClr val="FFFF00"/>
                </a:solidFill>
              </a:rPr>
              <a:t>	children </a:t>
            </a:r>
            <a:r>
              <a:rPr lang="en-US" b="1" dirty="0"/>
              <a:t>I warn you.  15 For though you might have ten thousand </a:t>
            </a:r>
            <a:r>
              <a:rPr lang="en-US" b="1" dirty="0" smtClean="0"/>
              <a:t>	instructors </a:t>
            </a:r>
            <a:r>
              <a:rPr lang="en-US" b="1" dirty="0"/>
              <a:t>in Christ, </a:t>
            </a:r>
            <a:r>
              <a:rPr lang="en-US" b="1" dirty="0">
                <a:solidFill>
                  <a:srgbClr val="FFFF00"/>
                </a:solidFill>
              </a:rPr>
              <a:t>yet you do not have many fathers</a:t>
            </a:r>
            <a:r>
              <a:rPr lang="en-US" b="1" dirty="0"/>
              <a:t>; for in Christ </a:t>
            </a:r>
            <a:r>
              <a:rPr lang="en-US" b="1" dirty="0" smtClean="0"/>
              <a:t>	Jesus </a:t>
            </a:r>
            <a:r>
              <a:rPr lang="en-US" b="1" dirty="0">
                <a:solidFill>
                  <a:srgbClr val="FFFF00"/>
                </a:solidFill>
              </a:rPr>
              <a:t>I have begotten you through the gospel</a:t>
            </a:r>
            <a:r>
              <a:rPr lang="en-US" b="1" dirty="0"/>
              <a:t>. </a:t>
            </a:r>
          </a:p>
          <a:p>
            <a:pPr marL="800100" lvl="1" indent="-457200">
              <a:buFont typeface="+mj-lt"/>
              <a:buAutoNum type="arabicPeriod" startAt="4"/>
            </a:pPr>
            <a:endParaRPr lang="en-US" b="1" dirty="0"/>
          </a:p>
          <a:p>
            <a:pPr marL="457200" indent="-457200">
              <a:buFont typeface="+mj-lt"/>
              <a:buAutoNum type="arabicPeriod" startAt="4"/>
            </a:pPr>
            <a:endParaRPr lang="en-US" b="1" dirty="0"/>
          </a:p>
          <a:p>
            <a:pPr marL="457200" indent="-457200">
              <a:buFont typeface="+mj-lt"/>
              <a:buAutoNum type="arabicPeriod" startAt="4"/>
            </a:pPr>
            <a:endParaRPr lang="en-US" dirty="0" smtClean="0"/>
          </a:p>
        </p:txBody>
      </p:sp>
    </p:spTree>
    <p:extLst>
      <p:ext uri="{BB962C8B-B14F-4D97-AF65-F5344CB8AC3E}">
        <p14:creationId xmlns:p14="http://schemas.microsoft.com/office/powerpoint/2010/main" val="3425633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3050" y="285962"/>
            <a:ext cx="6858000" cy="1367908"/>
          </a:xfrm>
        </p:spPr>
        <p:txBody>
          <a:bodyPr>
            <a:normAutofit/>
          </a:bodyPr>
          <a:lstStyle/>
          <a:p>
            <a:pPr algn="ctr"/>
            <a:r>
              <a:rPr lang="en-US" sz="4800" b="1" dirty="0" smtClean="0"/>
              <a:t>Approach for today’s study:</a:t>
            </a:r>
            <a:endParaRPr lang="en-US" sz="4800" b="1" dirty="0"/>
          </a:p>
        </p:txBody>
      </p:sp>
      <p:sp>
        <p:nvSpPr>
          <p:cNvPr id="3" name="Title 1"/>
          <p:cNvSpPr txBox="1">
            <a:spLocks/>
          </p:cNvSpPr>
          <p:nvPr/>
        </p:nvSpPr>
        <p:spPr>
          <a:xfrm>
            <a:off x="495985" y="1405305"/>
            <a:ext cx="8143189" cy="4004895"/>
          </a:xfrm>
          <a:prstGeom prst="rect">
            <a:avLst/>
          </a:prstGeom>
        </p:spPr>
        <p:txBody>
          <a:bodyPr vert="horz" wrap="none" lIns="91440" tIns="45720" rIns="91440" bIns="45720" rtlCol="0" anchor="t">
            <a:normAutofit fontScale="90000" lnSpcReduction="10000"/>
          </a:bodyPr>
          <a:lstStyle>
            <a:lvl1pPr algn="r" defTabSz="685800" rtl="0" eaLnBrk="1" latinLnBrk="0" hangingPunct="1">
              <a:lnSpc>
                <a:spcPct val="90000"/>
              </a:lnSpc>
              <a:spcBef>
                <a:spcPct val="0"/>
              </a:spcBef>
              <a:buNone/>
              <a:defRPr sz="7200" b="0" kern="1200" spc="-225">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marL="914400" indent="-914400" algn="l">
              <a:buFont typeface="+mj-lt"/>
              <a:buAutoNum type="arabicPeriod"/>
            </a:pPr>
            <a:r>
              <a:rPr lang="en-US" sz="4800" dirty="0" smtClean="0">
                <a:effectLst/>
              </a:rPr>
              <a:t>Introduce the City of Corinth</a:t>
            </a:r>
          </a:p>
          <a:p>
            <a:pPr marL="914400" indent="-914400" algn="l">
              <a:buFont typeface="+mj-lt"/>
              <a:buAutoNum type="arabicPeriod"/>
            </a:pPr>
            <a:endParaRPr lang="en-US" sz="4800" dirty="0" smtClean="0">
              <a:effectLst/>
            </a:endParaRPr>
          </a:p>
          <a:p>
            <a:pPr marL="914400" indent="-914400" algn="l">
              <a:buFont typeface="+mj-lt"/>
              <a:buAutoNum type="arabicPeriod"/>
            </a:pPr>
            <a:r>
              <a:rPr lang="en-US" sz="4800" dirty="0" smtClean="0">
                <a:effectLst/>
              </a:rPr>
              <a:t>Paul’s Relationship with them</a:t>
            </a:r>
          </a:p>
          <a:p>
            <a:pPr marL="914400" indent="-914400" algn="l">
              <a:buFont typeface="+mj-lt"/>
              <a:buAutoNum type="arabicPeriod"/>
            </a:pPr>
            <a:endParaRPr lang="en-US" sz="4800" dirty="0" smtClean="0">
              <a:solidFill>
                <a:srgbClr val="FFFF00"/>
              </a:solidFill>
              <a:effectLst/>
            </a:endParaRPr>
          </a:p>
          <a:p>
            <a:pPr marL="914400" indent="-914400" algn="l">
              <a:buFont typeface="+mj-lt"/>
              <a:buAutoNum type="arabicPeriod"/>
            </a:pPr>
            <a:r>
              <a:rPr lang="en-US" sz="4800" dirty="0" smtClean="0">
                <a:solidFill>
                  <a:srgbClr val="FFFF00"/>
                </a:solidFill>
                <a:effectLst/>
              </a:rPr>
              <a:t>Reasons for writing / content overview</a:t>
            </a:r>
          </a:p>
          <a:p>
            <a:pPr marL="914400" indent="-914400" algn="l">
              <a:buFont typeface="+mj-lt"/>
              <a:buAutoNum type="arabicPeriod"/>
            </a:pPr>
            <a:endParaRPr lang="en-US" sz="4800" dirty="0" smtClean="0">
              <a:effectLst/>
            </a:endParaRPr>
          </a:p>
          <a:p>
            <a:pPr marL="914400" indent="-914400" algn="l">
              <a:buFont typeface="+mj-lt"/>
              <a:buAutoNum type="arabicPeriod"/>
            </a:pPr>
            <a:r>
              <a:rPr lang="en-US" sz="4800" dirty="0" smtClean="0">
                <a:effectLst/>
              </a:rPr>
              <a:t>Chapter 1 :1-17</a:t>
            </a:r>
            <a:endParaRPr lang="en-US" sz="4800" dirty="0">
              <a:effectLst/>
            </a:endParaRPr>
          </a:p>
        </p:txBody>
      </p:sp>
    </p:spTree>
    <p:extLst>
      <p:ext uri="{BB962C8B-B14F-4D97-AF65-F5344CB8AC3E}">
        <p14:creationId xmlns:p14="http://schemas.microsoft.com/office/powerpoint/2010/main" val="327045675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Depth</Template>
  <TotalTime>3489</TotalTime>
  <Words>5581</Words>
  <Application>Microsoft Office PowerPoint</Application>
  <PresentationFormat>On-screen Show (16:10)</PresentationFormat>
  <Paragraphs>642</Paragraphs>
  <Slides>46</Slides>
  <Notes>24</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Depth</vt:lpstr>
      <vt:lpstr>I Corinthians</vt:lpstr>
      <vt:lpstr>Approach for today’s study:</vt:lpstr>
      <vt:lpstr>PowerPoint Presentation</vt:lpstr>
      <vt:lpstr>1. City of Corinth</vt:lpstr>
      <vt:lpstr>Temple of Aphrodite</vt:lpstr>
      <vt:lpstr>2. Paul’s Relationship with them </vt:lpstr>
      <vt:lpstr>2. Paul’s Relationship with them </vt:lpstr>
      <vt:lpstr>2. Paul’s Relationship with them </vt:lpstr>
      <vt:lpstr>Approach for today’s study:</vt:lpstr>
      <vt:lpstr>3 Reasons for writing / content overview  </vt:lpstr>
      <vt:lpstr>3 Reasons for writing / content overview  </vt:lpstr>
      <vt:lpstr>3 Reasons for writing / content overview  </vt:lpstr>
      <vt:lpstr>Why Study this Letter?</vt:lpstr>
      <vt:lpstr> How Did the Apostles Intend for churches to use teachings/ letters?</vt:lpstr>
      <vt:lpstr> Was/is Compliance Necessary?</vt:lpstr>
      <vt:lpstr> Applicable for us today?</vt:lpstr>
      <vt:lpstr>Approach for today’s study:</vt:lpstr>
      <vt:lpstr>PowerPoint Presentation</vt:lpstr>
      <vt:lpstr>PowerPoint Presentation</vt:lpstr>
      <vt:lpstr>PowerPoint Presentation</vt:lpstr>
      <vt:lpstr>PowerPoint Presentation</vt:lpstr>
      <vt:lpstr>PowerPoint Presentation</vt:lpstr>
      <vt:lpstr>PowerPoint Presentation</vt:lpstr>
      <vt:lpstr>In their own words…</vt:lpstr>
      <vt:lpstr>PowerPoint Presentation</vt:lpstr>
      <vt:lpstr>I Corinthians</vt:lpstr>
      <vt:lpstr>PowerPoint Presentation</vt:lpstr>
      <vt:lpstr>Chapters of 1 Corinthians</vt:lpstr>
      <vt:lpstr>Chapters of 1 Corinthians</vt:lpstr>
      <vt:lpstr>Chapter Two</vt:lpstr>
      <vt:lpstr>Chapter 3</vt:lpstr>
      <vt:lpstr>Chapter 4</vt:lpstr>
      <vt:lpstr>Chapter 5</vt:lpstr>
      <vt:lpstr>Major Points in Chapter 6</vt:lpstr>
      <vt:lpstr>Church Discipline</vt:lpstr>
      <vt:lpstr>Now Concerning …</vt:lpstr>
      <vt:lpstr>Chapter 7</vt:lpstr>
      <vt:lpstr>Chapter 8</vt:lpstr>
      <vt:lpstr>Chapter 9</vt:lpstr>
      <vt:lpstr>Chapter 10</vt:lpstr>
      <vt:lpstr>Chapter 11</vt:lpstr>
      <vt:lpstr>Chapter 12 - Review</vt:lpstr>
      <vt:lpstr>Chapter 13</vt:lpstr>
      <vt:lpstr>Chap 14 – Proper Use of Spiritual Gifts</vt:lpstr>
      <vt:lpstr>Chapter 15</vt:lpstr>
      <vt:lpstr>Chapter 16</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God’s Will</dc:title>
  <dc:creator>Owner</dc:creator>
  <cp:lastModifiedBy>Blaine Mellor</cp:lastModifiedBy>
  <cp:revision>282</cp:revision>
  <cp:lastPrinted>2014-11-03T19:34:07Z</cp:lastPrinted>
  <dcterms:created xsi:type="dcterms:W3CDTF">2014-10-30T23:01:40Z</dcterms:created>
  <dcterms:modified xsi:type="dcterms:W3CDTF">2017-02-26T04:01:08Z</dcterms:modified>
</cp:coreProperties>
</file>