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968" r:id="rId2"/>
  </p:sldMasterIdLst>
  <p:notesMasterIdLst>
    <p:notesMasterId r:id="rId27"/>
  </p:notesMasterIdLst>
  <p:handoutMasterIdLst>
    <p:handoutMasterId r:id="rId28"/>
  </p:handoutMasterIdLst>
  <p:sldIdLst>
    <p:sldId id="894" r:id="rId3"/>
    <p:sldId id="895" r:id="rId4"/>
    <p:sldId id="896" r:id="rId5"/>
    <p:sldId id="897" r:id="rId6"/>
    <p:sldId id="898" r:id="rId7"/>
    <p:sldId id="899" r:id="rId8"/>
    <p:sldId id="900" r:id="rId9"/>
    <p:sldId id="901" r:id="rId10"/>
    <p:sldId id="902" r:id="rId11"/>
    <p:sldId id="903" r:id="rId12"/>
    <p:sldId id="904" r:id="rId13"/>
    <p:sldId id="905" r:id="rId14"/>
    <p:sldId id="906" r:id="rId15"/>
    <p:sldId id="907" r:id="rId16"/>
    <p:sldId id="908" r:id="rId17"/>
    <p:sldId id="909" r:id="rId18"/>
    <p:sldId id="910" r:id="rId19"/>
    <p:sldId id="916" r:id="rId20"/>
    <p:sldId id="911" r:id="rId21"/>
    <p:sldId id="912" r:id="rId22"/>
    <p:sldId id="913" r:id="rId23"/>
    <p:sldId id="914" r:id="rId24"/>
    <p:sldId id="915" r:id="rId25"/>
    <p:sldId id="917" r:id="rId26"/>
  </p:sldIdLst>
  <p:sldSz cx="9144000" cy="5715000" type="screen16x10"/>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 uri="{2D200454-40CA-4A62-9FC3-DE9A4176ACB9}">
      <p15:notesGuideLst xmlns:p15="http://schemas.microsoft.com/office/powerpoint/2012/main" xmlns="">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FFFF"/>
    <a:srgbClr val="FF0066"/>
    <a:srgbClr val="FFFFFF"/>
    <a:srgbClr val="FF66FF"/>
    <a:srgbClr val="00FF00"/>
    <a:srgbClr val="CC00CC"/>
    <a:srgbClr val="3399FF"/>
    <a:srgbClr val="B381D9"/>
    <a:srgbClr val="C8E8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1407" autoAdjust="0"/>
  </p:normalViewPr>
  <p:slideViewPr>
    <p:cSldViewPr>
      <p:cViewPr>
        <p:scale>
          <a:sx n="80" d="100"/>
          <a:sy n="80" d="100"/>
        </p:scale>
        <p:origin x="-2430" y="-90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4340" name="Rectangle 4"/>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4341" name="Rectangle 5"/>
          <p:cNvSpPr>
            <a:spLocks noGrp="1" noChangeArrowheads="1"/>
          </p:cNvSpPr>
          <p:nvPr>
            <p:ph type="sldNum" sz="quarter" idx="3"/>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95E83AF-44CC-4978-90D8-F8A3DEE72D22}" type="slidenum">
              <a:rPr lang="en-US"/>
              <a:pPr>
                <a:defRPr/>
              </a:pPr>
              <a:t>‹#›</a:t>
            </a:fld>
            <a:endParaRPr lang="en-US"/>
          </a:p>
        </p:txBody>
      </p:sp>
    </p:spTree>
    <p:extLst>
      <p:ext uri="{BB962C8B-B14F-4D97-AF65-F5344CB8AC3E}">
        <p14:creationId xmlns:p14="http://schemas.microsoft.com/office/powerpoint/2010/main" val="1383306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050"/>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2291" name="Rectangle 2051"/>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2052"/>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12293" name="Rectangle 2053"/>
          <p:cNvSpPr>
            <a:spLocks noGrp="1" noChangeArrowheads="1"/>
          </p:cNvSpPr>
          <p:nvPr>
            <p:ph type="body" sz="quarter" idx="3"/>
          </p:nvPr>
        </p:nvSpPr>
        <p:spPr bwMode="auto">
          <a:xfrm>
            <a:off x="914400" y="4343400"/>
            <a:ext cx="5029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2054"/>
          <p:cNvSpPr>
            <a:spLocks noGrp="1" noChangeArrowheads="1"/>
          </p:cNvSpPr>
          <p:nvPr>
            <p:ph type="ftr" sz="quarter" idx="4"/>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2295" name="Rectangle 2055"/>
          <p:cNvSpPr>
            <a:spLocks noGrp="1" noChangeArrowheads="1"/>
          </p:cNvSpPr>
          <p:nvPr>
            <p:ph type="sldNum" sz="quarter" idx="5"/>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97CE22E-31FE-40BA-86AE-90D2FCF09F5D}" type="slidenum">
              <a:rPr lang="en-US"/>
              <a:pPr>
                <a:defRPr/>
              </a:pPr>
              <a:t>‹#›</a:t>
            </a:fld>
            <a:endParaRPr lang="en-US"/>
          </a:p>
        </p:txBody>
      </p:sp>
    </p:spTree>
    <p:extLst>
      <p:ext uri="{BB962C8B-B14F-4D97-AF65-F5344CB8AC3E}">
        <p14:creationId xmlns:p14="http://schemas.microsoft.com/office/powerpoint/2010/main" val="3481118151"/>
      </p:ext>
    </p:extLst>
  </p:cSld>
  <p:clrMap bg1="lt1" tx1="dk1" bg2="lt2" tx2="dk2" accent1="accent1" accent2="accent2" accent3="accent3" accent4="accent4" accent5="accent5" accent6="accent6" hlink="hlink" folHlink="folHlink"/>
  <p:notesStyle>
    <a:lvl1pPr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060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7454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3003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6575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7186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1345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9044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7813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3035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0782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2040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3548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70436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552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948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1626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0084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6828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9725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5138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713232" rtl="0" eaLnBrk="1" fontAlgn="auto" latinLnBrk="0" hangingPunct="1">
              <a:lnSpc>
                <a:spcPct val="100000"/>
              </a:lnSpc>
              <a:spcBef>
                <a:spcPts val="0"/>
              </a:spcBef>
              <a:spcAft>
                <a:spcPts val="0"/>
              </a:spcAft>
              <a:buClrTx/>
              <a:buSzTx/>
              <a:buFontTx/>
              <a:buNone/>
              <a:tabLst/>
              <a:defRPr/>
            </a:pPr>
            <a:fld id="{0B8FE52C-4B9C-40A3-AEE8-F0F386536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713232"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6876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71746" name="Rectangle 2"/>
          <p:cNvSpPr>
            <a:spLocks noGrp="1" noChangeArrowheads="1"/>
          </p:cNvSpPr>
          <p:nvPr>
            <p:ph type="ctrTitle"/>
          </p:nvPr>
        </p:nvSpPr>
        <p:spPr>
          <a:xfrm>
            <a:off x="1600200" y="1270000"/>
            <a:ext cx="6096000" cy="1566333"/>
          </a:xfrm>
        </p:spPr>
        <p:txBody>
          <a:bodyPr anchor="b"/>
          <a:lstStyle>
            <a:lvl1pPr>
              <a:lnSpc>
                <a:spcPct val="95000"/>
              </a:lnSpc>
              <a:defRPr sz="5400"/>
            </a:lvl1pPr>
          </a:lstStyle>
          <a:p>
            <a:r>
              <a:rPr lang="en-US"/>
              <a:t>Click to edit Master title style</a:t>
            </a:r>
          </a:p>
        </p:txBody>
      </p:sp>
      <p:sp>
        <p:nvSpPr>
          <p:cNvPr id="671747" name="Rectangle 3"/>
          <p:cNvSpPr>
            <a:spLocks noGrp="1" noChangeArrowheads="1"/>
          </p:cNvSpPr>
          <p:nvPr>
            <p:ph type="subTitle" idx="1"/>
          </p:nvPr>
        </p:nvSpPr>
        <p:spPr>
          <a:xfrm>
            <a:off x="1682750" y="3397250"/>
            <a:ext cx="5861050" cy="104775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solidFill>
                  <a:schemeClr val="tx1"/>
                </a:solidFill>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solidFill>
                  <a:schemeClr val="tx1"/>
                </a:solidFill>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solidFill>
                  <a:schemeClr val="tx1"/>
                </a:solidFill>
              </a:defRPr>
            </a:lvl1pPr>
          </a:lstStyle>
          <a:p>
            <a:pPr>
              <a:defRPr/>
            </a:pPr>
            <a:fld id="{D8459CF2-525B-4D72-B08D-4CC79A97DC0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0E6188-D733-4EBD-A730-2DB868DF79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44500"/>
            <a:ext cx="1943100" cy="4635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44500"/>
            <a:ext cx="5676900" cy="4635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3C8502-1F03-4374-8C76-27616E330C3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44500"/>
            <a:ext cx="7772400" cy="889000"/>
          </a:xfrm>
        </p:spPr>
        <p:txBody>
          <a:bodyPr/>
          <a:lstStyle/>
          <a:p>
            <a:r>
              <a:rPr lang="en-US"/>
              <a:t>Click to edit Master title style</a:t>
            </a:r>
          </a:p>
        </p:txBody>
      </p:sp>
      <p:sp>
        <p:nvSpPr>
          <p:cNvPr id="3" name="Table Placeholder 2"/>
          <p:cNvSpPr>
            <a:spLocks noGrp="1"/>
          </p:cNvSpPr>
          <p:nvPr>
            <p:ph type="tbl" idx="1"/>
          </p:nvPr>
        </p:nvSpPr>
        <p:spPr>
          <a:xfrm>
            <a:off x="685800" y="2095500"/>
            <a:ext cx="7772400" cy="29845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6308D2-D2DE-4A8F-BF7A-5C360EDE974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79"/>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B97ECE-001F-4B1C-9DBB-76ED5F88A45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720024"/>
            <a:ext cx="6858000" cy="136790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078646"/>
            <a:ext cx="6858000" cy="628354"/>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A1D5703-6475-4E0A-AC42-37C2C4DFA938}" type="datetimeFigureOut">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2950645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739092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720024"/>
            <a:ext cx="6858000" cy="136790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078062"/>
            <a:ext cx="6858000" cy="628354"/>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412771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521354"/>
            <a:ext cx="3768912"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521354"/>
            <a:ext cx="377547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1D5703-6475-4E0A-AC42-37C2C4DFA938}"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809416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400969"/>
            <a:ext cx="3768912" cy="686593"/>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087563"/>
            <a:ext cx="3768912"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400969"/>
            <a:ext cx="3776661" cy="686593"/>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087563"/>
            <a:ext cx="377666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1D5703-6475-4E0A-AC42-37C2C4DFA938}" type="datetimeFigureOut">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866277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1D5703-6475-4E0A-AC42-37C2C4DFA938}"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6092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ACBB6C-1071-427C-B61C-676FF40994D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D5703-6475-4E0A-AC42-37C2C4DFA938}" type="datetimeFigureOut">
              <a:rPr lang="en-US" smtClean="0"/>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2745533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1714500"/>
            <a:ext cx="2739019" cy="3176323"/>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851524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1714500"/>
            <a:ext cx="2739019" cy="3176323"/>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11888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39300"/>
            <a:ext cx="7886700" cy="68279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822855"/>
            <a:ext cx="7886700" cy="2816446"/>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4322097"/>
            <a:ext cx="7885509" cy="568727"/>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5423469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2945287"/>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3741166"/>
            <a:ext cx="7885509" cy="1251522"/>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011049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04271"/>
            <a:ext cx="6977064" cy="2494087"/>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804631"/>
            <a:ext cx="6564224" cy="457473"/>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3751441"/>
            <a:ext cx="7884318" cy="1241247"/>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
        <p:nvSpPr>
          <p:cNvPr id="9" name="TextBox 8"/>
          <p:cNvSpPr txBox="1"/>
          <p:nvPr/>
        </p:nvSpPr>
        <p:spPr>
          <a:xfrm>
            <a:off x="833283" y="655687"/>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286000"/>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5589409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939140"/>
            <a:ext cx="7886700" cy="2093196"/>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042151"/>
            <a:ext cx="7885509" cy="950537"/>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26335666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04271"/>
            <a:ext cx="7886700" cy="1104636"/>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571625"/>
            <a:ext cx="2210150" cy="480218"/>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143125"/>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571625"/>
            <a:ext cx="2202181" cy="480218"/>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143125"/>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571625"/>
            <a:ext cx="2199085" cy="480218"/>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143125"/>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0A1D5703-6475-4E0A-AC42-37C2C4DFA938}"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6351470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04271"/>
            <a:ext cx="7886700" cy="1104636"/>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3581253"/>
            <a:ext cx="2205038"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1880295"/>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061471"/>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3581253"/>
            <a:ext cx="2197894"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1880295"/>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061471"/>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3581253"/>
            <a:ext cx="2199085"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1880295"/>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061469"/>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0A1D5703-6475-4E0A-AC42-37C2C4DFA938}"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0391273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234693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9D3C22-B4FD-4120-B846-58C546C7E64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825223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95500"/>
            <a:ext cx="3810000" cy="2984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95500"/>
            <a:ext cx="3810000" cy="2984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6C4E60-C323-494B-9D44-D4023C46D7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279263"/>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42C8AA0-D77C-408E-AE86-3A23C7411B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0F708A-93B3-4746-9979-9CF8B619E4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86E6DE-8A92-46D9-ABA7-9E1AAFB5469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27543"/>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9" y="1195920"/>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61207D-CDEC-43D7-8919-C9EB29B7772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474780-2EF9-45D3-80EA-032BC8837F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image" Target="../media/image2.pn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5000" r="-5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444500"/>
            <a:ext cx="7772400" cy="889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051" name="Rectangle 3"/>
          <p:cNvSpPr>
            <a:spLocks noGrp="1" noChangeArrowheads="1"/>
          </p:cNvSpPr>
          <p:nvPr>
            <p:ph type="body" idx="1"/>
          </p:nvPr>
        </p:nvSpPr>
        <p:spPr bwMode="auto">
          <a:xfrm>
            <a:off x="685800" y="2095500"/>
            <a:ext cx="7772400" cy="2984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0724"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solidFill>
                  <a:srgbClr val="008686"/>
                </a:solidFill>
                <a:latin typeface="Arial" pitchFamily="34" charset="0"/>
              </a:defRPr>
            </a:lvl1pPr>
          </a:lstStyle>
          <a:p>
            <a:pPr>
              <a:defRPr/>
            </a:pPr>
            <a:endParaRPr lang="en-US"/>
          </a:p>
        </p:txBody>
      </p:sp>
      <p:sp>
        <p:nvSpPr>
          <p:cNvPr id="670725"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8686"/>
                </a:solidFill>
                <a:latin typeface="Arial" pitchFamily="34" charset="0"/>
              </a:defRPr>
            </a:lvl1pPr>
          </a:lstStyle>
          <a:p>
            <a:pPr>
              <a:defRPr/>
            </a:pPr>
            <a:endParaRPr lang="en-US"/>
          </a:p>
        </p:txBody>
      </p:sp>
      <p:sp>
        <p:nvSpPr>
          <p:cNvPr id="670726"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8686"/>
                </a:solidFill>
                <a:latin typeface="Arial" pitchFamily="34" charset="0"/>
              </a:defRPr>
            </a:lvl1pPr>
          </a:lstStyle>
          <a:p>
            <a:pPr>
              <a:defRPr/>
            </a:pPr>
            <a:fld id="{3D828741-435C-423E-B16E-7443D7F0E0EF}" type="slidenum">
              <a:rPr lang="en-US"/>
              <a:pPr>
                <a:defRPr/>
              </a:pPr>
              <a:t>‹#›</a:t>
            </a:fld>
            <a:endParaRPr lang="en-US"/>
          </a:p>
        </p:txBody>
      </p:sp>
      <p:sp>
        <p:nvSpPr>
          <p:cNvPr id="670727" name="FormatShape" descr="SKIING" hidden="1"/>
          <p:cNvSpPr>
            <a:spLocks noChangeArrowheads="1"/>
          </p:cNvSpPr>
          <p:nvPr/>
        </p:nvSpPr>
        <p:spPr bwMode="auto">
          <a:xfrm>
            <a:off x="-1333500" y="1418167"/>
            <a:ext cx="1181100" cy="687917"/>
          </a:xfrm>
          <a:prstGeom prst="rect">
            <a:avLst/>
          </a:prstGeom>
          <a:noFill/>
          <a:ln w="101600" cmpd="thinThick">
            <a:solidFill>
              <a:schemeClr val="tx2"/>
            </a:solidFill>
            <a:miter lim="800000"/>
            <a:headEnd/>
            <a:tailEnd/>
          </a:ln>
          <a:effectLst/>
        </p:spPr>
        <p:txBody>
          <a:bodyPr wrap="none" anchor="ctr"/>
          <a:lstStyle/>
          <a:p>
            <a:pPr algn="ctr">
              <a:defRPr/>
            </a:pPr>
            <a:endParaRPr lang="en-US">
              <a:solidFill>
                <a:srgbClr val="008686"/>
              </a:solidFill>
              <a:latin typeface="Arial" pitchFamily="34" charset="0"/>
            </a:endParaRPr>
          </a:p>
        </p:txBody>
      </p:sp>
      <p:sp>
        <p:nvSpPr>
          <p:cNvPr id="670732" name="AutoShape 12" descr="008"/>
          <p:cNvSpPr>
            <a:spLocks noChangeAspect="1" noChangeArrowheads="1"/>
          </p:cNvSpPr>
          <p:nvPr/>
        </p:nvSpPr>
        <p:spPr bwMode="auto">
          <a:xfrm>
            <a:off x="4424363" y="2734469"/>
            <a:ext cx="296862" cy="247385"/>
          </a:xfrm>
          <a:prstGeom prst="rect">
            <a:avLst/>
          </a:prstGeom>
          <a:noFill/>
        </p:spPr>
        <p:txBody>
          <a:bodyPr/>
          <a:lstStyle/>
          <a:p>
            <a:pPr>
              <a:defRPr/>
            </a:pPr>
            <a:endParaRPr lang="en-US">
              <a:solidFill>
                <a:srgbClr val="000000"/>
              </a:solidFill>
              <a:latin typeface="Arial" pitchFamily="34" charset="0"/>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rgbClr val="00FFFF"/>
          </a:solidFill>
          <a:latin typeface="Arial" pitchFamily="34" charset="0"/>
        </a:defRPr>
      </a:lvl2pPr>
      <a:lvl3pPr algn="ctr" rtl="0" eaLnBrk="0" fontAlgn="base" hangingPunct="0">
        <a:spcBef>
          <a:spcPct val="0"/>
        </a:spcBef>
        <a:spcAft>
          <a:spcPct val="0"/>
        </a:spcAft>
        <a:defRPr sz="4400">
          <a:solidFill>
            <a:srgbClr val="00FFFF"/>
          </a:solidFill>
          <a:latin typeface="Arial" pitchFamily="34" charset="0"/>
        </a:defRPr>
      </a:lvl3pPr>
      <a:lvl4pPr algn="ctr" rtl="0" eaLnBrk="0" fontAlgn="base" hangingPunct="0">
        <a:spcBef>
          <a:spcPct val="0"/>
        </a:spcBef>
        <a:spcAft>
          <a:spcPct val="0"/>
        </a:spcAft>
        <a:defRPr sz="4400">
          <a:solidFill>
            <a:srgbClr val="00FFFF"/>
          </a:solidFill>
          <a:latin typeface="Arial" pitchFamily="34" charset="0"/>
        </a:defRPr>
      </a:lvl4pPr>
      <a:lvl5pPr algn="ctr" rtl="0" eaLnBrk="0" fontAlgn="base" hangingPunct="0">
        <a:spcBef>
          <a:spcPct val="0"/>
        </a:spcBef>
        <a:spcAft>
          <a:spcPct val="0"/>
        </a:spcAft>
        <a:defRPr sz="4400">
          <a:solidFill>
            <a:srgbClr val="00FFFF"/>
          </a:solidFill>
          <a:latin typeface="Arial" pitchFamily="34" charset="0"/>
        </a:defRPr>
      </a:lvl5pPr>
      <a:lvl6pPr marL="457200" algn="ctr" rtl="0" fontAlgn="base">
        <a:spcBef>
          <a:spcPct val="0"/>
        </a:spcBef>
        <a:spcAft>
          <a:spcPct val="0"/>
        </a:spcAft>
        <a:defRPr sz="4400">
          <a:solidFill>
            <a:srgbClr val="00FFFF"/>
          </a:solidFill>
          <a:latin typeface="Arial" pitchFamily="34" charset="0"/>
        </a:defRPr>
      </a:lvl6pPr>
      <a:lvl7pPr marL="914400" algn="ctr" rtl="0" fontAlgn="base">
        <a:spcBef>
          <a:spcPct val="0"/>
        </a:spcBef>
        <a:spcAft>
          <a:spcPct val="0"/>
        </a:spcAft>
        <a:defRPr sz="4400">
          <a:solidFill>
            <a:srgbClr val="00FFFF"/>
          </a:solidFill>
          <a:latin typeface="Arial" pitchFamily="34" charset="0"/>
        </a:defRPr>
      </a:lvl7pPr>
      <a:lvl8pPr marL="1371600" algn="ctr" rtl="0" fontAlgn="base">
        <a:spcBef>
          <a:spcPct val="0"/>
        </a:spcBef>
        <a:spcAft>
          <a:spcPct val="0"/>
        </a:spcAft>
        <a:defRPr sz="4400">
          <a:solidFill>
            <a:srgbClr val="00FFFF"/>
          </a:solidFill>
          <a:latin typeface="Arial" pitchFamily="34" charset="0"/>
        </a:defRPr>
      </a:lvl8pPr>
      <a:lvl9pPr marL="1828800" algn="ctr" rtl="0" fontAlgn="base">
        <a:spcBef>
          <a:spcPct val="0"/>
        </a:spcBef>
        <a:spcAft>
          <a:spcPct val="0"/>
        </a:spcAft>
        <a:defRPr sz="4400">
          <a:solidFill>
            <a:srgbClr val="00FFFF"/>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FFCC00"/>
          </a:solidFill>
          <a:latin typeface="+mn-lt"/>
          <a:ea typeface="+mn-ea"/>
          <a:cs typeface="+mn-cs"/>
        </a:defRPr>
      </a:lvl1pPr>
      <a:lvl2pPr marL="742950" indent="-285750" algn="l" rtl="0" eaLnBrk="0" fontAlgn="base" hangingPunct="0">
        <a:spcBef>
          <a:spcPct val="20000"/>
        </a:spcBef>
        <a:spcAft>
          <a:spcPct val="0"/>
        </a:spcAft>
        <a:buChar char="–"/>
        <a:defRPr sz="2800">
          <a:solidFill>
            <a:srgbClr val="FFCC00"/>
          </a:solidFill>
          <a:latin typeface="+mn-lt"/>
        </a:defRPr>
      </a:lvl2pPr>
      <a:lvl3pPr marL="1143000" indent="-228600" algn="l" rtl="0" eaLnBrk="0" fontAlgn="base" hangingPunct="0">
        <a:spcBef>
          <a:spcPct val="20000"/>
        </a:spcBef>
        <a:spcAft>
          <a:spcPct val="0"/>
        </a:spcAft>
        <a:buChar char="•"/>
        <a:defRPr sz="2400">
          <a:solidFill>
            <a:srgbClr val="FFCC00"/>
          </a:solidFill>
          <a:latin typeface="+mn-lt"/>
        </a:defRPr>
      </a:lvl3pPr>
      <a:lvl4pPr marL="1600200" indent="-228600" algn="l" rtl="0" eaLnBrk="0" fontAlgn="base" hangingPunct="0">
        <a:spcBef>
          <a:spcPct val="20000"/>
        </a:spcBef>
        <a:spcAft>
          <a:spcPct val="0"/>
        </a:spcAft>
        <a:buChar char="–"/>
        <a:defRPr sz="2000">
          <a:solidFill>
            <a:srgbClr val="FFCC00"/>
          </a:solidFill>
          <a:latin typeface="+mn-lt"/>
        </a:defRPr>
      </a:lvl4pPr>
      <a:lvl5pPr marL="2057400" indent="-228600" algn="l" rtl="0" eaLnBrk="0" fontAlgn="base" hangingPunct="0">
        <a:spcBef>
          <a:spcPct val="20000"/>
        </a:spcBef>
        <a:spcAft>
          <a:spcPct val="0"/>
        </a:spcAft>
        <a:buChar char="»"/>
        <a:defRPr sz="2000">
          <a:solidFill>
            <a:srgbClr val="FFCC00"/>
          </a:solidFill>
          <a:latin typeface="+mn-lt"/>
        </a:defRPr>
      </a:lvl5pPr>
      <a:lvl6pPr marL="2514600" indent="-228600" algn="l" rtl="0" fontAlgn="base">
        <a:spcBef>
          <a:spcPct val="20000"/>
        </a:spcBef>
        <a:spcAft>
          <a:spcPct val="0"/>
        </a:spcAft>
        <a:buChar char="»"/>
        <a:defRPr sz="2000">
          <a:solidFill>
            <a:srgbClr val="FFCC00"/>
          </a:solidFill>
          <a:latin typeface="+mn-lt"/>
        </a:defRPr>
      </a:lvl6pPr>
      <a:lvl7pPr marL="2971800" indent="-228600" algn="l" rtl="0" fontAlgn="base">
        <a:spcBef>
          <a:spcPct val="20000"/>
        </a:spcBef>
        <a:spcAft>
          <a:spcPct val="0"/>
        </a:spcAft>
        <a:buChar char="»"/>
        <a:defRPr sz="2000">
          <a:solidFill>
            <a:srgbClr val="FFCC00"/>
          </a:solidFill>
          <a:latin typeface="+mn-lt"/>
        </a:defRPr>
      </a:lvl7pPr>
      <a:lvl8pPr marL="3429000" indent="-228600" algn="l" rtl="0" fontAlgn="base">
        <a:spcBef>
          <a:spcPct val="20000"/>
        </a:spcBef>
        <a:spcAft>
          <a:spcPct val="0"/>
        </a:spcAft>
        <a:buChar char="»"/>
        <a:defRPr sz="2000">
          <a:solidFill>
            <a:srgbClr val="FFCC00"/>
          </a:solidFill>
          <a:latin typeface="+mn-lt"/>
        </a:defRPr>
      </a:lvl8pPr>
      <a:lvl9pPr marL="3886200" indent="-228600" algn="l" rtl="0" fontAlgn="base">
        <a:spcBef>
          <a:spcPct val="20000"/>
        </a:spcBef>
        <a:spcAft>
          <a:spcPct val="0"/>
        </a:spcAft>
        <a:buChar char="»"/>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521354"/>
            <a:ext cx="767535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A1D5703-6475-4E0A-AC42-37C2C4DFA938}" type="datetimeFigureOut">
              <a:rPr lang="en-US" smtClean="0"/>
              <a:t>2/28/2017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49D9CAC-1A2F-4061-B2B1-5AB4BFBF18E9}" type="slidenum">
              <a:rPr lang="en-US" smtClean="0"/>
              <a:t>‹#›</a:t>
            </a:fld>
            <a:endParaRPr lang="en-US"/>
          </a:p>
        </p:txBody>
      </p:sp>
    </p:spTree>
    <p:extLst>
      <p:ext uri="{BB962C8B-B14F-4D97-AF65-F5344CB8AC3E}">
        <p14:creationId xmlns:p14="http://schemas.microsoft.com/office/powerpoint/2010/main" val="3582411297"/>
      </p:ext>
    </p:extLst>
  </p:cSld>
  <p:clrMap bg1="dk1" tx1="lt1" bg2="dk2" tx2="lt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 id="2147483981" r:id="rId13"/>
    <p:sldLayoutId id="2147483982" r:id="rId14"/>
    <p:sldLayoutId id="2147483983" r:id="rId15"/>
    <p:sldLayoutId id="2147483984" r:id="rId16"/>
    <p:sldLayoutId id="2147483985" r:id="rId17"/>
  </p:sldLayoutIdLst>
  <p:txStyles>
    <p:title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7597" y="1167655"/>
            <a:ext cx="6858000" cy="1367908"/>
          </a:xfrm>
        </p:spPr>
        <p:txBody>
          <a:bodyPr>
            <a:normAutofit fontScale="90000"/>
          </a:bodyPr>
          <a:lstStyle/>
          <a:p>
            <a:pPr algn="ctr"/>
            <a:r>
              <a:rPr lang="en-US" sz="6500" b="1" dirty="0"/>
              <a:t>Godly communication </a:t>
            </a:r>
            <a:br>
              <a:rPr lang="en-US" sz="6500" b="1" dirty="0"/>
            </a:br>
            <a:r>
              <a:rPr lang="en-US" sz="6500" b="1" dirty="0"/>
              <a:t>in the workplace</a:t>
            </a:r>
          </a:p>
        </p:txBody>
      </p:sp>
      <p:sp>
        <p:nvSpPr>
          <p:cNvPr id="3" name="Subtitle 2"/>
          <p:cNvSpPr>
            <a:spLocks noGrp="1"/>
          </p:cNvSpPr>
          <p:nvPr>
            <p:ph type="subTitle" idx="1"/>
          </p:nvPr>
        </p:nvSpPr>
        <p:spPr/>
        <p:txBody>
          <a:bodyPr>
            <a:normAutofit/>
          </a:bodyPr>
          <a:lstStyle/>
          <a:p>
            <a:r>
              <a:rPr lang="en-US" dirty="0"/>
              <a:t>Sunday PM Feb 26</a:t>
            </a:r>
          </a:p>
        </p:txBody>
      </p:sp>
    </p:spTree>
    <p:extLst>
      <p:ext uri="{BB962C8B-B14F-4D97-AF65-F5344CB8AC3E}">
        <p14:creationId xmlns:p14="http://schemas.microsoft.com/office/powerpoint/2010/main" val="3256986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‘Negative Speak’</a:t>
            </a:r>
          </a:p>
        </p:txBody>
      </p:sp>
      <p:sp>
        <p:nvSpPr>
          <p:cNvPr id="9" name="Rectangle 8"/>
          <p:cNvSpPr/>
          <p:nvPr/>
        </p:nvSpPr>
        <p:spPr>
          <a:xfrm>
            <a:off x="678923" y="1708782"/>
            <a:ext cx="5388501" cy="400110"/>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Grumbling</a:t>
            </a:r>
          </a:p>
        </p:txBody>
      </p:sp>
      <p:sp>
        <p:nvSpPr>
          <p:cNvPr id="11" name="Rectangle 10"/>
          <p:cNvSpPr/>
          <p:nvPr/>
        </p:nvSpPr>
        <p:spPr>
          <a:xfrm>
            <a:off x="678923" y="2246109"/>
            <a:ext cx="5388501" cy="400110"/>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Gossip</a:t>
            </a:r>
          </a:p>
        </p:txBody>
      </p:sp>
      <p:sp>
        <p:nvSpPr>
          <p:cNvPr id="8" name="Rectangle 5"/>
          <p:cNvSpPr>
            <a:spLocks noChangeArrowheads="1"/>
          </p:cNvSpPr>
          <p:nvPr/>
        </p:nvSpPr>
        <p:spPr bwMode="auto">
          <a:xfrm>
            <a:off x="281778" y="2646219"/>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2" name="Rectangle 11"/>
          <p:cNvSpPr/>
          <p:nvPr/>
        </p:nvSpPr>
        <p:spPr>
          <a:xfrm>
            <a:off x="646378" y="3218107"/>
            <a:ext cx="6036201" cy="1015663"/>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To give thanks to God</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Gain Trust and influence by showing Love</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
        <p:nvSpPr>
          <p:cNvPr id="13" name="Rectangle 12"/>
          <p:cNvSpPr/>
          <p:nvPr/>
        </p:nvSpPr>
        <p:spPr>
          <a:xfrm>
            <a:off x="371335" y="3990974"/>
            <a:ext cx="7581899" cy="203132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I Corinthians 13:3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And though I bestow all my goods to feed the poor, and though I give my body to be burned, but have not love, it profits me nothing.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4 Love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suffers long </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and is kind</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love does not envy;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love does not parade itself, is not puffed up;</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5 </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does not behave rudely</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does not seek its own, is not provoked</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 thinks no evil</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6 </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does not rejoice in iniquity</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but rejoices in the truth;  7 bears all things,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believes all things, hopes all things, endures all things.</a:t>
            </a:r>
          </a:p>
          <a:p>
            <a:pPr marL="0" marR="0" lvl="0" indent="0" algn="l"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13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Polarizing Speech</a:t>
            </a:r>
          </a:p>
        </p:txBody>
      </p:sp>
      <p:sp>
        <p:nvSpPr>
          <p:cNvPr id="9" name="Rectangle 8"/>
          <p:cNvSpPr/>
          <p:nvPr/>
        </p:nvSpPr>
        <p:spPr>
          <a:xfrm>
            <a:off x="678923" y="1499232"/>
            <a:ext cx="5388501" cy="1631216"/>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Political</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Social Class/ Clicks / Sports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Opinionated </a:t>
            </a:r>
          </a:p>
        </p:txBody>
      </p:sp>
      <p:sp>
        <p:nvSpPr>
          <p:cNvPr id="10" name="Rectangle 9"/>
          <p:cNvSpPr/>
          <p:nvPr/>
        </p:nvSpPr>
        <p:spPr>
          <a:xfrm>
            <a:off x="435367" y="3448051"/>
            <a:ext cx="7581899" cy="203132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1 </a:t>
            </a:r>
            <a:r>
              <a:rPr kumimoji="0" lang="en-US" sz="1800" b="0" i="0" u="none" strike="noStrike" kern="1200" cap="none" spc="0" normalizeH="0" baseline="0" noProof="0" dirty="0" err="1">
                <a:ln>
                  <a:noFill/>
                </a:ln>
                <a:solidFill>
                  <a:srgbClr val="FFFF00"/>
                </a:solidFill>
                <a:effectLst/>
                <a:uLnTx/>
                <a:uFillTx/>
                <a:latin typeface="Corbel" panose="020B0503020204020204"/>
                <a:ea typeface="+mn-ea"/>
                <a:cs typeface="+mn-cs"/>
              </a:rPr>
              <a:t>Corinthains</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9:19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For though I am free from all men,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I have made myself a servant to all, that I might win the more</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20 and to the Jews I became as a Jew, that I might win Jews; to those who are under the law, as under the law, that I might win those who are under the law;   </a:t>
            </a: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22 to the weak I became as weak, that I might win the weak.</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I have become all things to all men, that I might by all means save some.</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23 Now this I do for the gospel’s sake, that I may be partaker of it with you.</a:t>
            </a:r>
          </a:p>
        </p:txBody>
      </p:sp>
    </p:spTree>
    <p:extLst>
      <p:ext uri="{BB962C8B-B14F-4D97-AF65-F5344CB8AC3E}">
        <p14:creationId xmlns:p14="http://schemas.microsoft.com/office/powerpoint/2010/main" val="22929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Polarizing Speech</a:t>
            </a:r>
          </a:p>
        </p:txBody>
      </p:sp>
      <p:sp>
        <p:nvSpPr>
          <p:cNvPr id="9" name="Rectangle 8"/>
          <p:cNvSpPr/>
          <p:nvPr/>
        </p:nvSpPr>
        <p:spPr>
          <a:xfrm>
            <a:off x="678923" y="1499232"/>
            <a:ext cx="5388501" cy="1631216"/>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Political</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Social Class/ Clicks / Sports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Opinionated </a:t>
            </a:r>
          </a:p>
        </p:txBody>
      </p:sp>
      <p:sp>
        <p:nvSpPr>
          <p:cNvPr id="10" name="Rectangle 9"/>
          <p:cNvSpPr/>
          <p:nvPr/>
        </p:nvSpPr>
        <p:spPr>
          <a:xfrm>
            <a:off x="435366" y="3305176"/>
            <a:ext cx="7581899" cy="1200329"/>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1 Corinthians 10:31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Therefore, whether you eat or drink, or whatever you do, do all to the glory of God.</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32 </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Give no offense, either to the Jews or to the Greeks or to the church of God</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33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just as I also please all men in all things</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not seeking my own profit, but the profit of many, </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that they may be saved.</a:t>
            </a:r>
          </a:p>
        </p:txBody>
      </p:sp>
    </p:spTree>
    <p:extLst>
      <p:ext uri="{BB962C8B-B14F-4D97-AF65-F5344CB8AC3E}">
        <p14:creationId xmlns:p14="http://schemas.microsoft.com/office/powerpoint/2010/main" val="350498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Polarizing Speech</a:t>
            </a:r>
          </a:p>
        </p:txBody>
      </p:sp>
      <p:sp>
        <p:nvSpPr>
          <p:cNvPr id="9" name="Rectangle 8"/>
          <p:cNvSpPr/>
          <p:nvPr/>
        </p:nvSpPr>
        <p:spPr>
          <a:xfrm>
            <a:off x="678923" y="1499232"/>
            <a:ext cx="5388501" cy="1015663"/>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Political</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Social Class/ Clicks / Sports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Opinionated </a:t>
            </a:r>
          </a:p>
        </p:txBody>
      </p:sp>
      <p:sp>
        <p:nvSpPr>
          <p:cNvPr id="10" name="Rectangle 9"/>
          <p:cNvSpPr/>
          <p:nvPr/>
        </p:nvSpPr>
        <p:spPr>
          <a:xfrm>
            <a:off x="551424" y="4071098"/>
            <a:ext cx="7581899" cy="1200329"/>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1 Peter 2 :11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Beloved, I beg you as sojourners and pilgrims,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abstain from fleshly lusts which war against the soul</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12 having your conduct honorable among the Gentiles, that when they speak against you as evildoers, they may</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by your good works which they observe, glorify God in the day of visitation.</a:t>
            </a:r>
          </a:p>
        </p:txBody>
      </p:sp>
      <p:sp>
        <p:nvSpPr>
          <p:cNvPr id="8" name="Rectangle 5"/>
          <p:cNvSpPr>
            <a:spLocks noChangeArrowheads="1"/>
          </p:cNvSpPr>
          <p:nvPr/>
        </p:nvSpPr>
        <p:spPr bwMode="auto">
          <a:xfrm>
            <a:off x="281778" y="2494114"/>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1" name="Rectangle 10"/>
          <p:cNvSpPr/>
          <p:nvPr/>
        </p:nvSpPr>
        <p:spPr>
          <a:xfrm>
            <a:off x="604172" y="3017334"/>
            <a:ext cx="6036201" cy="707886"/>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Let your Primary Conviction shine through</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3304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Polarizing Speech</a:t>
            </a:r>
          </a:p>
        </p:txBody>
      </p:sp>
      <p:sp>
        <p:nvSpPr>
          <p:cNvPr id="9" name="Rectangle 8"/>
          <p:cNvSpPr/>
          <p:nvPr/>
        </p:nvSpPr>
        <p:spPr>
          <a:xfrm>
            <a:off x="678923" y="1499232"/>
            <a:ext cx="5388501" cy="1015663"/>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Political</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Social Class/ Clicks / Sports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Opinionated </a:t>
            </a:r>
          </a:p>
        </p:txBody>
      </p:sp>
      <p:sp>
        <p:nvSpPr>
          <p:cNvPr id="10" name="Rectangle 9"/>
          <p:cNvSpPr/>
          <p:nvPr/>
        </p:nvSpPr>
        <p:spPr>
          <a:xfrm>
            <a:off x="456173" y="3697123"/>
            <a:ext cx="7581899" cy="1477328"/>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1 Peter 3:1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Wives, likewise, be submissive to your own husbands,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that even if some do not obey the word, they, without a word, may be won by the conduct of their wives,  2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when they observe your chaste conduct accompanied by fear.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4</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rather let it be the hidden person of the heart, with </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the incorruptible beauty of a gentle and quiet spirit</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which is very precious in the sight of God.</a:t>
            </a:r>
          </a:p>
        </p:txBody>
      </p:sp>
      <p:sp>
        <p:nvSpPr>
          <p:cNvPr id="8" name="Rectangle 5"/>
          <p:cNvSpPr>
            <a:spLocks noChangeArrowheads="1"/>
          </p:cNvSpPr>
          <p:nvPr/>
        </p:nvSpPr>
        <p:spPr bwMode="auto">
          <a:xfrm>
            <a:off x="281778" y="2494114"/>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1" name="Rectangle 10"/>
          <p:cNvSpPr/>
          <p:nvPr/>
        </p:nvSpPr>
        <p:spPr>
          <a:xfrm>
            <a:off x="604172" y="3017334"/>
            <a:ext cx="6036201" cy="1015663"/>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Let your Primary Conviction shine through</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Be an example/ influencer</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0568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Polarizing Speech</a:t>
            </a:r>
          </a:p>
        </p:txBody>
      </p:sp>
      <p:sp>
        <p:nvSpPr>
          <p:cNvPr id="9" name="Rectangle 8"/>
          <p:cNvSpPr/>
          <p:nvPr/>
        </p:nvSpPr>
        <p:spPr>
          <a:xfrm>
            <a:off x="678923" y="1499232"/>
            <a:ext cx="5388501" cy="1015663"/>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Political</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Social Class/ Clicks / Sports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Opinionated </a:t>
            </a:r>
          </a:p>
        </p:txBody>
      </p:sp>
      <p:sp>
        <p:nvSpPr>
          <p:cNvPr id="10" name="Rectangle 9"/>
          <p:cNvSpPr/>
          <p:nvPr/>
        </p:nvSpPr>
        <p:spPr>
          <a:xfrm>
            <a:off x="340400" y="3979466"/>
            <a:ext cx="8520341" cy="1754326"/>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2 Timothy 2:22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Now flee from youthful lusts and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pursue righteousness, faith, love and peace,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with those who call on the Lord from a pure heart. 23 But refuse foolish and ignorant speculations</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knowing that they produce quarrels. 24 </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The Lord’s bond-servant must not be quarrelsome, but be kind to all, able to teach, patient when wronged</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25 with gentleness correcting those who are in opposition, if perhaps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God may grant them repentance leading to the knowledge of the truth, </a:t>
            </a:r>
          </a:p>
        </p:txBody>
      </p:sp>
      <p:sp>
        <p:nvSpPr>
          <p:cNvPr id="8" name="Rectangle 5"/>
          <p:cNvSpPr>
            <a:spLocks noChangeArrowheads="1"/>
          </p:cNvSpPr>
          <p:nvPr/>
        </p:nvSpPr>
        <p:spPr bwMode="auto">
          <a:xfrm>
            <a:off x="281778" y="2494114"/>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1" name="Rectangle 10"/>
          <p:cNvSpPr/>
          <p:nvPr/>
        </p:nvSpPr>
        <p:spPr>
          <a:xfrm>
            <a:off x="604172" y="3017334"/>
            <a:ext cx="6036201" cy="1323439"/>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Let your Primary Conviction shine through</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Be an example/ influencer</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Be a peacemaker to bring people to God</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5145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Integrity</a:t>
            </a:r>
          </a:p>
        </p:txBody>
      </p:sp>
      <p:sp>
        <p:nvSpPr>
          <p:cNvPr id="9" name="Rectangle 8"/>
          <p:cNvSpPr/>
          <p:nvPr/>
        </p:nvSpPr>
        <p:spPr>
          <a:xfrm>
            <a:off x="678923" y="1499232"/>
            <a:ext cx="5388501" cy="1631216"/>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Lying</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Telling partial truths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Misleading / misrepresenting</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Going against your own word</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Sharing confidential information</a:t>
            </a:r>
          </a:p>
        </p:txBody>
      </p:sp>
      <p:sp>
        <p:nvSpPr>
          <p:cNvPr id="10" name="Rectangle 9"/>
          <p:cNvSpPr/>
          <p:nvPr/>
        </p:nvSpPr>
        <p:spPr>
          <a:xfrm>
            <a:off x="551423" y="3143896"/>
            <a:ext cx="7581899" cy="2308324"/>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John 8:3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Why do you not understand My speech? Because you are not able to listen to My word.  44 You are of your father the devil, and the desires of your father you want to do. He was a murderer from the beginning,</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and does not stand in the truth, because there is no truth in him. </a:t>
            </a:r>
            <a:r>
              <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rPr>
              <a:t>When he speaks a lie, he speaks from his own resources, for he is a liar and the father of it</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45 But because I tell the truth, you do not believe Me.  46 Which of you convicts Me of sin?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And if I tell the truth, why do you not believe Me?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47 He who is of God hears God’s words; therefore you do not hear, because you are not of God.”</a:t>
            </a:r>
          </a:p>
        </p:txBody>
      </p:sp>
    </p:spTree>
    <p:extLst>
      <p:ext uri="{BB962C8B-B14F-4D97-AF65-F5344CB8AC3E}">
        <p14:creationId xmlns:p14="http://schemas.microsoft.com/office/powerpoint/2010/main" val="71618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Integrity</a:t>
            </a:r>
          </a:p>
        </p:txBody>
      </p:sp>
      <p:sp>
        <p:nvSpPr>
          <p:cNvPr id="9" name="Rectangle 8"/>
          <p:cNvSpPr/>
          <p:nvPr/>
        </p:nvSpPr>
        <p:spPr>
          <a:xfrm>
            <a:off x="678923" y="1499232"/>
            <a:ext cx="5388501" cy="1938992"/>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Lying</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Telling partial truths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Misleading / misrepresenting</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Going against your own word</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Sharing confidential information</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p:txBody>
      </p:sp>
      <p:sp>
        <p:nvSpPr>
          <p:cNvPr id="10" name="Rectangle 9"/>
          <p:cNvSpPr/>
          <p:nvPr/>
        </p:nvSpPr>
        <p:spPr>
          <a:xfrm>
            <a:off x="551423" y="3937748"/>
            <a:ext cx="7754377" cy="1754326"/>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Matthew 5:33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“Again you have heard that it was said to those of old, ‘You shall not swear falsely, but shall perform your oaths to the Lord.’  34 But I say to you, do not swear at all: neither by heaven, for it is God’s throne;  </a:t>
            </a: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36 Nor shall you swear by your head, because you cannot make one hair white or black.  37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But let your ‘Yes’ be ‘Yes,’ and your ‘No,’ ‘No.’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For whatever is more than these is from the evil one</a:t>
            </a:r>
          </a:p>
        </p:txBody>
      </p:sp>
      <p:sp>
        <p:nvSpPr>
          <p:cNvPr id="8" name="Rectangle 5"/>
          <p:cNvSpPr>
            <a:spLocks noChangeArrowheads="1"/>
          </p:cNvSpPr>
          <p:nvPr/>
        </p:nvSpPr>
        <p:spPr bwMode="auto">
          <a:xfrm>
            <a:off x="391315" y="3005718"/>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1" name="Rectangle 10"/>
          <p:cNvSpPr/>
          <p:nvPr/>
        </p:nvSpPr>
        <p:spPr>
          <a:xfrm>
            <a:off x="551423" y="3515912"/>
            <a:ext cx="6036201" cy="707886"/>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Develop Credibility by Standing in Truth</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53475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67918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7597" y="1167655"/>
            <a:ext cx="6858000" cy="1367908"/>
          </a:xfrm>
        </p:spPr>
        <p:txBody>
          <a:bodyPr>
            <a:normAutofit fontScale="90000"/>
          </a:bodyPr>
          <a:lstStyle/>
          <a:p>
            <a:pPr algn="ctr"/>
            <a:r>
              <a:rPr lang="en-US" sz="6500" b="1" dirty="0"/>
              <a:t>Godly communication </a:t>
            </a:r>
            <a:br>
              <a:rPr lang="en-US" sz="6500" b="1" dirty="0"/>
            </a:br>
            <a:r>
              <a:rPr lang="en-US" sz="6500" b="1" dirty="0"/>
              <a:t>in the Community</a:t>
            </a:r>
          </a:p>
        </p:txBody>
      </p:sp>
      <p:sp>
        <p:nvSpPr>
          <p:cNvPr id="3" name="Subtitle 2"/>
          <p:cNvSpPr>
            <a:spLocks noGrp="1"/>
          </p:cNvSpPr>
          <p:nvPr>
            <p:ph type="subTitle" idx="1"/>
          </p:nvPr>
        </p:nvSpPr>
        <p:spPr/>
        <p:txBody>
          <a:bodyPr>
            <a:normAutofit/>
          </a:bodyPr>
          <a:lstStyle/>
          <a:p>
            <a:r>
              <a:rPr lang="en-US" dirty="0"/>
              <a:t>Sunday PM Feb 26</a:t>
            </a:r>
          </a:p>
        </p:txBody>
      </p:sp>
    </p:spTree>
    <p:extLst>
      <p:ext uri="{BB962C8B-B14F-4D97-AF65-F5344CB8AC3E}">
        <p14:creationId xmlns:p14="http://schemas.microsoft.com/office/powerpoint/2010/main" val="283156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4874" y="3714751"/>
            <a:ext cx="7581899" cy="1200329"/>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1 Corinthian 5:9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I wrote to you in my epistle not to keep company with sexually immoral people. 10 Yet I certainly did not mean with the sexually immoral people of this world, or with the covetous, or </a:t>
            </a:r>
            <a:r>
              <a:rPr kumimoji="0" lang="en-US" sz="1800" b="0" i="0" u="none" strike="noStrike" kern="1200" cap="none" spc="0" normalizeH="0" baseline="0" noProof="0" dirty="0" err="1">
                <a:ln>
                  <a:noFill/>
                </a:ln>
                <a:solidFill>
                  <a:prstClr val="white"/>
                </a:solidFill>
                <a:effectLst/>
                <a:uLnTx/>
                <a:uFillTx/>
                <a:latin typeface="Corbel" panose="020B0503020204020204"/>
                <a:ea typeface="+mn-ea"/>
                <a:cs typeface="+mn-cs"/>
              </a:rPr>
              <a:t>extortioners</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or idolaters, since then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you would need to go out of the world.</a:t>
            </a:r>
          </a:p>
        </p:txBody>
      </p:sp>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Christians in the Workplace</a:t>
            </a:r>
          </a:p>
        </p:txBody>
      </p:sp>
      <p:sp>
        <p:nvSpPr>
          <p:cNvPr id="6" name="Rectangle 5"/>
          <p:cNvSpPr/>
          <p:nvPr/>
        </p:nvSpPr>
        <p:spPr>
          <a:xfrm>
            <a:off x="809625" y="1533525"/>
            <a:ext cx="7696199" cy="1477328"/>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Colossians 3:22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Bondservants, obey in all things your masters according to the flesh, not with </a:t>
            </a:r>
            <a:r>
              <a:rPr kumimoji="0" lang="en-US" sz="1800" b="0" i="0" u="none" strike="noStrike" kern="1200" cap="none" spc="0" normalizeH="0" baseline="0" noProof="0" dirty="0" err="1">
                <a:ln>
                  <a:noFill/>
                </a:ln>
                <a:solidFill>
                  <a:prstClr val="white"/>
                </a:solidFill>
                <a:effectLst/>
                <a:uLnTx/>
                <a:uFillTx/>
                <a:latin typeface="Corbel" panose="020B0503020204020204"/>
                <a:ea typeface="+mn-ea"/>
                <a:cs typeface="+mn-cs"/>
              </a:rPr>
              <a:t>eyeservice</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as men-pleasers, but in sincerity of heart, fearing God.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23 And whatever you do, do it heartily, as to the Lord and not to men,</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24 knowing that from the Lord you will receive the reward of the inheritance;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for you serve the Lord Christ</a:t>
            </a:r>
          </a:p>
        </p:txBody>
      </p:sp>
      <p:sp>
        <p:nvSpPr>
          <p:cNvPr id="7" name="Rectangle 5"/>
          <p:cNvSpPr>
            <a:spLocks noChangeArrowheads="1"/>
          </p:cNvSpPr>
          <p:nvPr/>
        </p:nvSpPr>
        <p:spPr bwMode="auto">
          <a:xfrm>
            <a:off x="847724" y="881479"/>
            <a:ext cx="6680990" cy="584775"/>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white"/>
                </a:solidFill>
                <a:effectLst/>
                <a:uLnTx/>
                <a:uFillTx/>
                <a:latin typeface="Calibri" pitchFamily="34" charset="0"/>
                <a:ea typeface="+mn-ea"/>
                <a:cs typeface="+mn-cs"/>
              </a:rPr>
              <a:t>Who do you work for?</a:t>
            </a:r>
          </a:p>
        </p:txBody>
      </p:sp>
      <p:sp>
        <p:nvSpPr>
          <p:cNvPr id="8" name="Rectangle 5"/>
          <p:cNvSpPr>
            <a:spLocks noChangeArrowheads="1"/>
          </p:cNvSpPr>
          <p:nvPr/>
        </p:nvSpPr>
        <p:spPr bwMode="auto">
          <a:xfrm>
            <a:off x="904874" y="3129380"/>
            <a:ext cx="6680990" cy="584775"/>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white"/>
                </a:solidFill>
                <a:effectLst/>
                <a:uLnTx/>
                <a:uFillTx/>
                <a:latin typeface="Calibri" pitchFamily="34" charset="0"/>
                <a:ea typeface="+mn-ea"/>
                <a:cs typeface="+mn-cs"/>
              </a:rPr>
              <a:t>What's the setting?</a:t>
            </a:r>
          </a:p>
        </p:txBody>
      </p:sp>
    </p:spTree>
    <p:extLst>
      <p:ext uri="{BB962C8B-B14F-4D97-AF65-F5344CB8AC3E}">
        <p14:creationId xmlns:p14="http://schemas.microsoft.com/office/powerpoint/2010/main" val="185753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in the Community</a:t>
            </a:r>
          </a:p>
        </p:txBody>
      </p:sp>
      <p:sp>
        <p:nvSpPr>
          <p:cNvPr id="3" name="Content Placeholder 2"/>
          <p:cNvSpPr>
            <a:spLocks noGrp="1"/>
          </p:cNvSpPr>
          <p:nvPr>
            <p:ph idx="1"/>
          </p:nvPr>
        </p:nvSpPr>
        <p:spPr/>
        <p:txBody>
          <a:bodyPr>
            <a:normAutofit/>
          </a:bodyPr>
          <a:lstStyle/>
          <a:p>
            <a:pPr marL="0" indent="0">
              <a:buNone/>
            </a:pPr>
            <a:r>
              <a:rPr lang="en-US" dirty="0"/>
              <a:t>Therefore, laying aside falsehood, SPEAK TRUTH EACH ONE of you WITH HIS NEIGHBOR, for we are members of one another. …</a:t>
            </a:r>
          </a:p>
          <a:p>
            <a:pPr marL="0" indent="0">
              <a:buNone/>
            </a:pPr>
            <a:r>
              <a:rPr lang="en-US" dirty="0"/>
              <a:t> Let no unwholesome word proceed from your mouth, but only such a word as is good for edification according to the need of the moment, so that it will give grace to those who hear. … </a:t>
            </a:r>
          </a:p>
          <a:p>
            <a:pPr marL="0" indent="0">
              <a:buNone/>
            </a:pPr>
            <a:r>
              <a:rPr lang="en-US" dirty="0"/>
              <a:t>Let all bitterness and wrath and anger and clamor and slander be put away from you, along with all malice. Be kind to one another, tender-hearted, forgiving each other, just as God in Christ also has forgiven you. (</a:t>
            </a:r>
            <a:r>
              <a:rPr lang="en-US" dirty="0" err="1"/>
              <a:t>Eph</a:t>
            </a:r>
            <a:r>
              <a:rPr lang="en-US" dirty="0"/>
              <a:t> 4:25-32)</a:t>
            </a:r>
          </a:p>
        </p:txBody>
      </p:sp>
      <p:cxnSp>
        <p:nvCxnSpPr>
          <p:cNvPr id="5" name="Straight Connector 4"/>
          <p:cNvCxnSpPr/>
          <p:nvPr/>
        </p:nvCxnSpPr>
        <p:spPr>
          <a:xfrm>
            <a:off x="2238375" y="2790825"/>
            <a:ext cx="22098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86275" y="2790825"/>
            <a:ext cx="2438400"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14725" y="3086100"/>
            <a:ext cx="3076575" cy="0"/>
          </a:xfrm>
          <a:prstGeom prst="line">
            <a:avLst/>
          </a:prstGeom>
          <a:ln w="127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048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Community</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2" y="878561"/>
            <a:ext cx="3250077"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Untruth, Partial Truth</a:t>
            </a:r>
          </a:p>
        </p:txBody>
      </p:sp>
      <p:sp>
        <p:nvSpPr>
          <p:cNvPr id="9" name="Rectangle 8"/>
          <p:cNvSpPr/>
          <p:nvPr/>
        </p:nvSpPr>
        <p:spPr>
          <a:xfrm>
            <a:off x="678923" y="1499232"/>
            <a:ext cx="5388501" cy="1323439"/>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“…Fine, How are you?”</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Are we “speaking truth” or just speaking?</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Are we “members of one another”</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p:txBody>
      </p:sp>
      <p:sp>
        <p:nvSpPr>
          <p:cNvPr id="8" name="Rectangle 5"/>
          <p:cNvSpPr>
            <a:spLocks noChangeArrowheads="1"/>
          </p:cNvSpPr>
          <p:nvPr/>
        </p:nvSpPr>
        <p:spPr bwMode="auto">
          <a:xfrm>
            <a:off x="281778" y="2494114"/>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1" name="Rectangle 10"/>
          <p:cNvSpPr/>
          <p:nvPr/>
        </p:nvSpPr>
        <p:spPr>
          <a:xfrm>
            <a:off x="604172" y="3017334"/>
            <a:ext cx="8015953" cy="2862322"/>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Say a truth that invites a question</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I’m a little sad.  I’ve been praying for …</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I’m great.  I noticed that God…</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I noticed a scripture that said…</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Look for opportunities to connect with your neighbors</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Walking, gardening, participating in community events</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96882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500"/>
                                        <p:tgtEl>
                                          <p:spTgt spid="11">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fade">
                                      <p:cBhvr>
                                        <p:cTn id="23" dur="500"/>
                                        <p:tgtEl>
                                          <p:spTgt spid="11">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xEl>
                                              <p:pRg st="3" end="3"/>
                                            </p:txEl>
                                          </p:spTgt>
                                        </p:tgtEl>
                                        <p:attrNameLst>
                                          <p:attrName>style.visibility</p:attrName>
                                        </p:attrNameLst>
                                      </p:cBhvr>
                                      <p:to>
                                        <p:strVal val="visible"/>
                                      </p:to>
                                    </p:set>
                                    <p:animEffect transition="in" filter="fade">
                                      <p:cBhvr>
                                        <p:cTn id="26" dur="500"/>
                                        <p:tgtEl>
                                          <p:spTgt spid="1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Effect transition="in" filter="fade">
                                      <p:cBhvr>
                                        <p:cTn id="31" dur="500"/>
                                        <p:tgtEl>
                                          <p:spTgt spid="9">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xEl>
                                              <p:pRg st="4" end="4"/>
                                            </p:txEl>
                                          </p:spTgt>
                                        </p:tgtEl>
                                        <p:attrNameLst>
                                          <p:attrName>style.visibility</p:attrName>
                                        </p:attrNameLst>
                                      </p:cBhvr>
                                      <p:to>
                                        <p:strVal val="visible"/>
                                      </p:to>
                                    </p:set>
                                    <p:animEffect transition="in" filter="fade">
                                      <p:cBhvr>
                                        <p:cTn id="36" dur="500"/>
                                        <p:tgtEl>
                                          <p:spTgt spid="11">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xEl>
                                              <p:pRg st="5" end="5"/>
                                            </p:txEl>
                                          </p:spTgt>
                                        </p:tgtEl>
                                        <p:attrNameLst>
                                          <p:attrName>style.visibility</p:attrName>
                                        </p:attrNameLst>
                                      </p:cBhvr>
                                      <p:to>
                                        <p:strVal val="visible"/>
                                      </p:to>
                                    </p:set>
                                    <p:animEffect transition="in" filter="fade">
                                      <p:cBhvr>
                                        <p:cTn id="39"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Community</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2" y="878561"/>
            <a:ext cx="5012203"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Unwholesome or Careless words</a:t>
            </a:r>
          </a:p>
        </p:txBody>
      </p:sp>
      <p:sp>
        <p:nvSpPr>
          <p:cNvPr id="9" name="Rectangle 8"/>
          <p:cNvSpPr/>
          <p:nvPr/>
        </p:nvSpPr>
        <p:spPr>
          <a:xfrm>
            <a:off x="678923" y="1499232"/>
            <a:ext cx="8112652" cy="1323439"/>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Discouraging – Not good for edification</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Wrong or evil message – Not according to the need of the moment</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Selfish – That does not give grace to the hearer</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p:txBody>
      </p:sp>
      <p:sp>
        <p:nvSpPr>
          <p:cNvPr id="8" name="Rectangle 5"/>
          <p:cNvSpPr>
            <a:spLocks noChangeArrowheads="1"/>
          </p:cNvSpPr>
          <p:nvPr/>
        </p:nvSpPr>
        <p:spPr bwMode="auto">
          <a:xfrm>
            <a:off x="281778" y="2494114"/>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1" name="Rectangle 10"/>
          <p:cNvSpPr/>
          <p:nvPr/>
        </p:nvSpPr>
        <p:spPr>
          <a:xfrm>
            <a:off x="604172" y="3017334"/>
            <a:ext cx="8015953" cy="4093428"/>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Build up, speak about things that encourage or teach</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Our citizenship is beyond politics</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Our reward is assured, the next life will be better</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Answer the question that is asked with a related truth</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There is sin in the world, but we can overcome it</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Things are getting worse, but heaven will not have this situation</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Avoid wrath and anger.  Think before we speak</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Forgive, pray, build up</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3633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fade">
                                      <p:cBhvr>
                                        <p:cTn id="15" dur="500"/>
                                        <p:tgtEl>
                                          <p:spTgt spid="1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fade">
                                      <p:cBhvr>
                                        <p:cTn id="18" dur="500"/>
                                        <p:tgtEl>
                                          <p:spTgt spid="11">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500"/>
                                        <p:tgtEl>
                                          <p:spTgt spid="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500"/>
                                        <p:tgtEl>
                                          <p:spTgt spid="11">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fade">
                                      <p:cBhvr>
                                        <p:cTn id="31" dur="500"/>
                                        <p:tgtEl>
                                          <p:spTgt spid="11">
                                            <p:txEl>
                                              <p:pRg st="4" end="4"/>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xEl>
                                              <p:pRg st="5" end="5"/>
                                            </p:txEl>
                                          </p:spTgt>
                                        </p:tgtEl>
                                        <p:attrNameLst>
                                          <p:attrName>style.visibility</p:attrName>
                                        </p:attrNameLst>
                                      </p:cBhvr>
                                      <p:to>
                                        <p:strVal val="visible"/>
                                      </p:to>
                                    </p:set>
                                    <p:animEffect transition="in" filter="fade">
                                      <p:cBhvr>
                                        <p:cTn id="34" dur="500"/>
                                        <p:tgtEl>
                                          <p:spTgt spid="11">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animEffect transition="in" filter="fade">
                                      <p:cBhvr>
                                        <p:cTn id="39" dur="500"/>
                                        <p:tgtEl>
                                          <p:spTgt spid="9">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txEl>
                                              <p:pRg st="6" end="6"/>
                                            </p:txEl>
                                          </p:spTgt>
                                        </p:tgtEl>
                                        <p:attrNameLst>
                                          <p:attrName>style.visibility</p:attrName>
                                        </p:attrNameLst>
                                      </p:cBhvr>
                                      <p:to>
                                        <p:strVal val="visible"/>
                                      </p:to>
                                    </p:set>
                                    <p:animEffect transition="in" filter="fade">
                                      <p:cBhvr>
                                        <p:cTn id="44" dur="500"/>
                                        <p:tgtEl>
                                          <p:spTgt spid="11">
                                            <p:txEl>
                                              <p:pRg st="6" end="6"/>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
                                            <p:txEl>
                                              <p:pRg st="7" end="7"/>
                                            </p:txEl>
                                          </p:spTgt>
                                        </p:tgtEl>
                                        <p:attrNameLst>
                                          <p:attrName>style.visibility</p:attrName>
                                        </p:attrNameLst>
                                      </p:cBhvr>
                                      <p:to>
                                        <p:strVal val="visible"/>
                                      </p:to>
                                    </p:set>
                                    <p:animEffect transition="in" filter="fade">
                                      <p:cBhvr>
                                        <p:cTn id="47"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Community</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2" y="878561"/>
            <a:ext cx="5012203"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Unkindness to our Brother or Sister</a:t>
            </a:r>
          </a:p>
        </p:txBody>
      </p:sp>
      <p:sp>
        <p:nvSpPr>
          <p:cNvPr id="9" name="Rectangle 8"/>
          <p:cNvSpPr/>
          <p:nvPr/>
        </p:nvSpPr>
        <p:spPr>
          <a:xfrm>
            <a:off x="678923" y="1499232"/>
            <a:ext cx="8112652" cy="1015663"/>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The need to be “right” in our disputes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Overlooking a perceived slight or injustice</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When other people are just “stupid”</a:t>
            </a:r>
          </a:p>
        </p:txBody>
      </p:sp>
      <p:sp>
        <p:nvSpPr>
          <p:cNvPr id="8" name="Rectangle 5"/>
          <p:cNvSpPr>
            <a:spLocks noChangeArrowheads="1"/>
          </p:cNvSpPr>
          <p:nvPr/>
        </p:nvSpPr>
        <p:spPr bwMode="auto">
          <a:xfrm>
            <a:off x="281778" y="2494114"/>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1" name="Rectangle 10"/>
          <p:cNvSpPr/>
          <p:nvPr/>
        </p:nvSpPr>
        <p:spPr>
          <a:xfrm>
            <a:off x="604172" y="3017334"/>
            <a:ext cx="8015953" cy="2862322"/>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Accept a wrong rather than hurt a brother by being right (1 </a:t>
            </a:r>
            <a:r>
              <a:rPr kumimoji="0" lang="en-US" sz="2000" b="0" i="0" u="none" strike="noStrike" kern="1200" cap="none" spc="0" normalizeH="0" baseline="0" noProof="0" dirty="0" err="1">
                <a:ln>
                  <a:noFill/>
                </a:ln>
                <a:solidFill>
                  <a:srgbClr val="3AC641"/>
                </a:solidFill>
                <a:effectLst/>
                <a:uLnTx/>
                <a:uFillTx/>
                <a:latin typeface="Corbel" panose="020B0503020204020204"/>
                <a:ea typeface="+mn-ea"/>
                <a:cs typeface="+mn-cs"/>
              </a:rPr>
              <a:t>Cor</a:t>
            </a: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 6:5-7)</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Examples: …</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In humility, understand the reasons for their action (Rom 8:33-35)</a:t>
            </a: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Human charges don’t have to hurt us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Who are we when we make this </a:t>
            </a:r>
            <a:r>
              <a:rPr kumimoji="0" lang="en-US" sz="2000" b="0" i="0" u="none" strike="noStrike" kern="1200" cap="none" spc="0" normalizeH="0" baseline="0" noProof="0" dirty="0" err="1">
                <a:ln>
                  <a:noFill/>
                </a:ln>
                <a:solidFill>
                  <a:srgbClr val="3AC641"/>
                </a:solidFill>
                <a:effectLst/>
                <a:uLnTx/>
                <a:uFillTx/>
                <a:latin typeface="Corbel" panose="020B0503020204020204"/>
                <a:ea typeface="+mn-ea"/>
                <a:cs typeface="+mn-cs"/>
              </a:rPr>
              <a:t>judegement</a:t>
            </a: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699516" marR="0" lvl="1"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5561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fade">
                                      <p:cBhvr>
                                        <p:cTn id="15" dur="500"/>
                                        <p:tgtEl>
                                          <p:spTgt spid="1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fade">
                                      <p:cBhvr>
                                        <p:cTn id="20" dur="500"/>
                                        <p:tgtEl>
                                          <p:spTgt spid="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fade">
                                      <p:cBhvr>
                                        <p:cTn id="25" dur="500"/>
                                        <p:tgtEl>
                                          <p:spTgt spid="11">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500"/>
                                        <p:tgtEl>
                                          <p:spTgt spid="1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500"/>
                                        <p:tgtEl>
                                          <p:spTgt spid="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xEl>
                                              <p:pRg st="4" end="4"/>
                                            </p:txEl>
                                          </p:spTgt>
                                        </p:tgtEl>
                                        <p:attrNameLst>
                                          <p:attrName>style.visibility</p:attrName>
                                        </p:attrNameLst>
                                      </p:cBhvr>
                                      <p:to>
                                        <p:strVal val="visible"/>
                                      </p:to>
                                    </p:set>
                                    <p:animEffect transition="in" filter="fade">
                                      <p:cBhvr>
                                        <p:cTn id="38"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85489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8" name="Rectangle 5"/>
          <p:cNvSpPr>
            <a:spLocks noChangeArrowheads="1"/>
          </p:cNvSpPr>
          <p:nvPr/>
        </p:nvSpPr>
        <p:spPr bwMode="auto">
          <a:xfrm>
            <a:off x="281778" y="3483322"/>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Tree>
    <p:extLst>
      <p:ext uri="{BB962C8B-B14F-4D97-AF65-F5344CB8AC3E}">
        <p14:creationId xmlns:p14="http://schemas.microsoft.com/office/powerpoint/2010/main" val="154738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946782"/>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Profanity/ vulgarity</a:t>
            </a:r>
          </a:p>
        </p:txBody>
      </p:sp>
      <p:sp>
        <p:nvSpPr>
          <p:cNvPr id="9" name="Rectangle 8"/>
          <p:cNvSpPr/>
          <p:nvPr/>
        </p:nvSpPr>
        <p:spPr>
          <a:xfrm>
            <a:off x="678924" y="1708782"/>
            <a:ext cx="5388501" cy="1323439"/>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Passive involvement / association with</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Use of substitute words </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p:txBody>
      </p:sp>
      <p:sp>
        <p:nvSpPr>
          <p:cNvPr id="10" name="Rectangle 9"/>
          <p:cNvSpPr/>
          <p:nvPr/>
        </p:nvSpPr>
        <p:spPr>
          <a:xfrm>
            <a:off x="435368" y="3829051"/>
            <a:ext cx="7581899" cy="1754326"/>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Ephesians 5:1</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Therefore be imitators of God as dear children. 2 And walk in love, as Christ also has loved us and given Himself for us, an offering and a sacrifice to God for a sweet-smelling aroma.</a:t>
            </a: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3 But fornication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and all uncleanness or covetousness, let it not even be named among you, as is fitting for saints; 4 neither filthiness, nor foolish talking, nor coarse jesting, which are not fitting, but rather giving of thanks.</a:t>
            </a:r>
          </a:p>
        </p:txBody>
      </p:sp>
      <p:sp>
        <p:nvSpPr>
          <p:cNvPr id="5" name="Rectangle 4"/>
          <p:cNvSpPr/>
          <p:nvPr/>
        </p:nvSpPr>
        <p:spPr>
          <a:xfrm>
            <a:off x="435367" y="2866953"/>
            <a:ext cx="7708507" cy="646331"/>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404" b="0" i="0" u="none" strike="noStrike" kern="1200" cap="none" spc="0" normalizeH="0" baseline="0" noProof="0" dirty="0">
                <a:ln>
                  <a:noFill/>
                </a:ln>
                <a:solidFill>
                  <a:prstClr val="white"/>
                </a:solidFill>
                <a:effectLst/>
                <a:uLnTx/>
                <a:uFillTx/>
                <a:latin typeface="Corbel" panose="020B0503020204020204"/>
                <a:ea typeface="+mn-ea"/>
                <a:cs typeface="+mn-cs"/>
              </a:rPr>
              <a:t> </a:t>
            </a:r>
            <a:r>
              <a:rPr kumimoji="0" lang="en-US" sz="1800" b="1" i="0" u="none" strike="noStrike" kern="1200" cap="none" spc="0" normalizeH="0" baseline="0" noProof="0" dirty="0">
                <a:ln>
                  <a:noFill/>
                </a:ln>
                <a:solidFill>
                  <a:srgbClr val="FFFF00"/>
                </a:solidFill>
                <a:effectLst/>
                <a:uLnTx/>
                <a:uFillTx/>
                <a:latin typeface="Corbel" panose="020B0503020204020204"/>
                <a:ea typeface="+mn-ea"/>
                <a:cs typeface="+mn-cs"/>
              </a:rPr>
              <a:t>Colossians 3:8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But now you yourselves are to put off all these: anger, wrath, malice, blasphemy,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filthy language out of your mouth</a:t>
            </a:r>
          </a:p>
        </p:txBody>
      </p:sp>
    </p:spTree>
    <p:extLst>
      <p:ext uri="{BB962C8B-B14F-4D97-AF65-F5344CB8AC3E}">
        <p14:creationId xmlns:p14="http://schemas.microsoft.com/office/powerpoint/2010/main" val="71825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946782"/>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Profanity/ vulgarity</a:t>
            </a:r>
          </a:p>
        </p:txBody>
      </p:sp>
      <p:sp>
        <p:nvSpPr>
          <p:cNvPr id="9" name="Rectangle 8"/>
          <p:cNvSpPr/>
          <p:nvPr/>
        </p:nvSpPr>
        <p:spPr>
          <a:xfrm>
            <a:off x="678924" y="1708782"/>
            <a:ext cx="5388501" cy="1631216"/>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Passive involvement / association with</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Use of substitute words </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Repeating or retelling ungodly information</a:t>
            </a:r>
          </a:p>
        </p:txBody>
      </p:sp>
      <p:sp>
        <p:nvSpPr>
          <p:cNvPr id="10" name="Rectangle 9"/>
          <p:cNvSpPr/>
          <p:nvPr/>
        </p:nvSpPr>
        <p:spPr>
          <a:xfrm>
            <a:off x="435368" y="3829051"/>
            <a:ext cx="7581899" cy="1477328"/>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Ephesians 5:8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For you were once darkness, but now you are light in the Lord. Walk as children of light .</a:t>
            </a: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11 And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have no fellowship with the unfruitful works of darkness</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but rather expose them.  12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For it is shameful even to speak of those things which are done by them in secret.</a:t>
            </a:r>
          </a:p>
        </p:txBody>
      </p:sp>
    </p:spTree>
    <p:extLst>
      <p:ext uri="{BB962C8B-B14F-4D97-AF65-F5344CB8AC3E}">
        <p14:creationId xmlns:p14="http://schemas.microsoft.com/office/powerpoint/2010/main" val="166209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Profanity/ vulgarity</a:t>
            </a:r>
          </a:p>
        </p:txBody>
      </p:sp>
      <p:sp>
        <p:nvSpPr>
          <p:cNvPr id="10" name="Rectangle 9"/>
          <p:cNvSpPr/>
          <p:nvPr/>
        </p:nvSpPr>
        <p:spPr>
          <a:xfrm>
            <a:off x="435367" y="3559375"/>
            <a:ext cx="7581899" cy="203132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Matthew 12:34</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Brood of vipers! How can you, being evil, speak good things? For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out of the abundance of the heart the mouth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speaks.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35 A good man out of the good treasure of his heart brings forth good things</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and an evil man out of the evil treasure brings forth evil things.  36 But I say to you that for every idle word men may speak, they will give account of it in the day of judgment.  37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For by your words you will be justified, and by your words you will be condemned</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a:t>
            </a:r>
            <a:endPar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endParaRPr>
          </a:p>
        </p:txBody>
      </p:sp>
      <p:sp>
        <p:nvSpPr>
          <p:cNvPr id="8" name="Rectangle 5"/>
          <p:cNvSpPr>
            <a:spLocks noChangeArrowheads="1"/>
          </p:cNvSpPr>
          <p:nvPr/>
        </p:nvSpPr>
        <p:spPr bwMode="auto">
          <a:xfrm>
            <a:off x="190499" y="1625947"/>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1" name="Rectangle 10"/>
          <p:cNvSpPr/>
          <p:nvPr/>
        </p:nvSpPr>
        <p:spPr>
          <a:xfrm>
            <a:off x="555099" y="2197835"/>
            <a:ext cx="6036201" cy="1323439"/>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Demonstrate Self control in Speech</a:t>
            </a:r>
          </a:p>
          <a:p>
            <a:pPr marL="0" marR="0" lvl="0" indent="0" algn="l" defTabSz="713232"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Consistent and Principled in Godly communications</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22652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‘Negative Speak’</a:t>
            </a:r>
          </a:p>
        </p:txBody>
      </p:sp>
      <p:sp>
        <p:nvSpPr>
          <p:cNvPr id="9" name="Rectangle 8"/>
          <p:cNvSpPr/>
          <p:nvPr/>
        </p:nvSpPr>
        <p:spPr>
          <a:xfrm>
            <a:off x="678923" y="1708782"/>
            <a:ext cx="5388501" cy="400110"/>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Grumbling</a:t>
            </a:r>
          </a:p>
        </p:txBody>
      </p:sp>
      <p:sp>
        <p:nvSpPr>
          <p:cNvPr id="10" name="Rectangle 9"/>
          <p:cNvSpPr/>
          <p:nvPr/>
        </p:nvSpPr>
        <p:spPr>
          <a:xfrm>
            <a:off x="371338" y="3248026"/>
            <a:ext cx="7581899" cy="1200329"/>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Philippians 2:14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Do all things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without grumbling or questioning, 15 that you may be blameless and innocent,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children of God without blemish in the midst of a crooked and twisted generation</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among whom you shine as lights in the world.</a:t>
            </a:r>
          </a:p>
        </p:txBody>
      </p:sp>
    </p:spTree>
    <p:extLst>
      <p:ext uri="{BB962C8B-B14F-4D97-AF65-F5344CB8AC3E}">
        <p14:creationId xmlns:p14="http://schemas.microsoft.com/office/powerpoint/2010/main" val="341687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‘Negative Speak’</a:t>
            </a:r>
          </a:p>
        </p:txBody>
      </p:sp>
      <p:sp>
        <p:nvSpPr>
          <p:cNvPr id="9" name="Rectangle 8"/>
          <p:cNvSpPr/>
          <p:nvPr/>
        </p:nvSpPr>
        <p:spPr>
          <a:xfrm>
            <a:off x="678923" y="1708782"/>
            <a:ext cx="5388501" cy="400110"/>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Grumbling</a:t>
            </a:r>
          </a:p>
        </p:txBody>
      </p:sp>
      <p:sp>
        <p:nvSpPr>
          <p:cNvPr id="10" name="Rectangle 9"/>
          <p:cNvSpPr/>
          <p:nvPr/>
        </p:nvSpPr>
        <p:spPr>
          <a:xfrm>
            <a:off x="371338" y="3248026"/>
            <a:ext cx="7581899" cy="1200329"/>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1 Timothy 5:</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12 having condemnation because they have cast off their first faith.  13 And besides they learn to be idle, wandering about from house to house, and not only idle but </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also gossips and busybodies</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 </a:t>
            </a:r>
            <a:r>
              <a:rPr kumimoji="0" lang="en-US" sz="1800" b="0" i="0" u="sng" strike="noStrike" kern="1200" cap="none" spc="0" normalizeH="0" baseline="0" noProof="0" dirty="0">
                <a:ln>
                  <a:noFill/>
                </a:ln>
                <a:solidFill>
                  <a:prstClr val="white"/>
                </a:solidFill>
                <a:effectLst/>
                <a:uLnTx/>
                <a:uFillTx/>
                <a:latin typeface="Corbel" panose="020B0503020204020204"/>
                <a:ea typeface="+mn-ea"/>
                <a:cs typeface="+mn-cs"/>
              </a:rPr>
              <a:t>saying things which they ought not.</a:t>
            </a:r>
            <a:endParaRPr kumimoji="0" lang="en-US" sz="1800" b="0" i="0" u="sng" strike="noStrike" kern="1200" cap="none" spc="0" normalizeH="0" baseline="0" noProof="0" dirty="0">
              <a:ln>
                <a:noFill/>
              </a:ln>
              <a:solidFill>
                <a:srgbClr val="FFFF00"/>
              </a:solidFill>
              <a:effectLst/>
              <a:uLnTx/>
              <a:uFillTx/>
              <a:latin typeface="Corbel" panose="020B0503020204020204"/>
              <a:ea typeface="+mn-ea"/>
              <a:cs typeface="+mn-cs"/>
            </a:endParaRPr>
          </a:p>
        </p:txBody>
      </p:sp>
      <p:sp>
        <p:nvSpPr>
          <p:cNvPr id="11" name="Rectangle 10"/>
          <p:cNvSpPr/>
          <p:nvPr/>
        </p:nvSpPr>
        <p:spPr>
          <a:xfrm>
            <a:off x="678923" y="2246109"/>
            <a:ext cx="5388501" cy="400110"/>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Gossip</a:t>
            </a:r>
          </a:p>
        </p:txBody>
      </p:sp>
    </p:spTree>
    <p:extLst>
      <p:ext uri="{BB962C8B-B14F-4D97-AF65-F5344CB8AC3E}">
        <p14:creationId xmlns:p14="http://schemas.microsoft.com/office/powerpoint/2010/main" val="102916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81778" y="47536"/>
            <a:ext cx="8637587" cy="707886"/>
          </a:xfrm>
          <a:prstGeom prst="rect">
            <a:avLst/>
          </a:prstGeom>
          <a:noFill/>
          <a:ln w="9525">
            <a:noFill/>
            <a:miter lim="800000"/>
            <a:headEnd/>
            <a:tailEnd/>
          </a:ln>
        </p:spPr>
        <p:txBody>
          <a:bodyPr anchor="b">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Calibri" pitchFamily="34" charset="0"/>
                <a:ea typeface="+mn-ea"/>
                <a:cs typeface="+mn-cs"/>
              </a:rPr>
              <a:t>Communication in the Workplace</a:t>
            </a:r>
          </a:p>
        </p:txBody>
      </p:sp>
      <p:sp>
        <p:nvSpPr>
          <p:cNvPr id="7" name="Rectangle 5"/>
          <p:cNvSpPr>
            <a:spLocks noChangeArrowheads="1"/>
          </p:cNvSpPr>
          <p:nvPr/>
        </p:nvSpPr>
        <p:spPr bwMode="auto">
          <a:xfrm>
            <a:off x="190499" y="847784"/>
            <a:ext cx="2390776"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prstClr val="white"/>
                </a:solidFill>
                <a:effectLst/>
                <a:uLnTx/>
                <a:uFillTx/>
                <a:latin typeface="Calibri" pitchFamily="34" charset="0"/>
                <a:ea typeface="+mn-ea"/>
                <a:cs typeface="+mn-cs"/>
              </a:rPr>
              <a:t>Problem Area:</a:t>
            </a:r>
          </a:p>
        </p:txBody>
      </p:sp>
      <p:sp>
        <p:nvSpPr>
          <p:cNvPr id="2" name="Rectangle 1"/>
          <p:cNvSpPr/>
          <p:nvPr/>
        </p:nvSpPr>
        <p:spPr>
          <a:xfrm>
            <a:off x="2979273" y="878561"/>
            <a:ext cx="2726202" cy="461665"/>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orbel" panose="020B0503020204020204"/>
                <a:ea typeface="+mn-ea"/>
                <a:cs typeface="+mn-cs"/>
              </a:rPr>
              <a:t>‘Negative Speak’</a:t>
            </a:r>
          </a:p>
        </p:txBody>
      </p:sp>
      <p:sp>
        <p:nvSpPr>
          <p:cNvPr id="9" name="Rectangle 8"/>
          <p:cNvSpPr/>
          <p:nvPr/>
        </p:nvSpPr>
        <p:spPr>
          <a:xfrm>
            <a:off x="678923" y="1708782"/>
            <a:ext cx="5388501" cy="400110"/>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Grumbling</a:t>
            </a:r>
          </a:p>
        </p:txBody>
      </p:sp>
      <p:sp>
        <p:nvSpPr>
          <p:cNvPr id="11" name="Rectangle 10"/>
          <p:cNvSpPr/>
          <p:nvPr/>
        </p:nvSpPr>
        <p:spPr>
          <a:xfrm>
            <a:off x="678923" y="2246109"/>
            <a:ext cx="5388501" cy="400110"/>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rgbClr val="FFFF00"/>
                </a:solidFill>
                <a:effectLst/>
                <a:uLnTx/>
                <a:uFillTx/>
                <a:latin typeface="Corbel" panose="020B0503020204020204"/>
                <a:ea typeface="+mn-ea"/>
                <a:cs typeface="+mn-cs"/>
              </a:rPr>
              <a:t>Gossip</a:t>
            </a:r>
          </a:p>
        </p:txBody>
      </p:sp>
      <p:sp>
        <p:nvSpPr>
          <p:cNvPr id="8" name="Rectangle 5"/>
          <p:cNvSpPr>
            <a:spLocks noChangeArrowheads="1"/>
          </p:cNvSpPr>
          <p:nvPr/>
        </p:nvSpPr>
        <p:spPr bwMode="auto">
          <a:xfrm>
            <a:off x="281778" y="2646219"/>
            <a:ext cx="6680990" cy="523220"/>
          </a:xfrm>
          <a:prstGeom prst="rect">
            <a:avLst/>
          </a:prstGeom>
          <a:noFill/>
          <a:ln w="9525">
            <a:noFill/>
            <a:miter lim="800000"/>
            <a:headEnd/>
            <a:tailEnd/>
          </a:ln>
        </p:spPr>
        <p:txBody>
          <a:bodyPr wrap="square" anchor="b">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2800" b="0" i="1" u="sng" strike="noStrike" kern="1200" cap="none" spc="0" normalizeH="0" baseline="0" noProof="0" dirty="0">
                <a:ln>
                  <a:noFill/>
                </a:ln>
                <a:solidFill>
                  <a:srgbClr val="3AC641"/>
                </a:solidFill>
                <a:effectLst/>
                <a:uLnTx/>
                <a:uFillTx/>
                <a:latin typeface="Calibri" pitchFamily="34" charset="0"/>
                <a:ea typeface="+mn-ea"/>
                <a:cs typeface="+mn-cs"/>
              </a:rPr>
              <a:t>Opportunity: </a:t>
            </a:r>
          </a:p>
        </p:txBody>
      </p:sp>
      <p:sp>
        <p:nvSpPr>
          <p:cNvPr id="12" name="Rectangle 11"/>
          <p:cNvSpPr/>
          <p:nvPr/>
        </p:nvSpPr>
        <p:spPr>
          <a:xfrm>
            <a:off x="646378" y="3218107"/>
            <a:ext cx="6036201" cy="707886"/>
          </a:xfrm>
          <a:prstGeom prst="rect">
            <a:avLst/>
          </a:prstGeom>
        </p:spPr>
        <p:txBody>
          <a:bodyPr wrap="square">
            <a:spAutoFit/>
          </a:bodyPr>
          <a:lstStyle/>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rPr>
              <a:t>To give thanks to God</a:t>
            </a:r>
          </a:p>
          <a:p>
            <a:pPr marL="342900" marR="0" lvl="0" indent="-342900" algn="l" defTabSz="713232"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en-US" sz="2000" b="0" i="0" u="none" strike="noStrike" kern="1200" cap="none" spc="0" normalizeH="0" baseline="0" noProof="0" dirty="0">
              <a:ln>
                <a:noFill/>
              </a:ln>
              <a:solidFill>
                <a:srgbClr val="3AC641"/>
              </a:solidFill>
              <a:effectLst/>
              <a:uLnTx/>
              <a:uFillTx/>
              <a:latin typeface="Corbel" panose="020B0503020204020204"/>
              <a:ea typeface="+mn-ea"/>
              <a:cs typeface="+mn-cs"/>
            </a:endParaRPr>
          </a:p>
        </p:txBody>
      </p:sp>
      <p:sp>
        <p:nvSpPr>
          <p:cNvPr id="13" name="Rectangle 12"/>
          <p:cNvSpPr/>
          <p:nvPr/>
        </p:nvSpPr>
        <p:spPr>
          <a:xfrm>
            <a:off x="371337" y="4114800"/>
            <a:ext cx="7581899" cy="1200329"/>
          </a:xfrm>
          <a:prstGeom prst="rect">
            <a:avLst/>
          </a:prstGeom>
        </p:spPr>
        <p:txBody>
          <a:bodyPr wrap="square">
            <a:spAutoFit/>
          </a:bodyPr>
          <a:lstStyle/>
          <a:p>
            <a:pPr marL="0" marR="0" lvl="0" indent="0" algn="l"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endParaRPr>
          </a:p>
          <a:p>
            <a:pPr marL="0" marR="0" lvl="0" indent="0" algn="l" defTabSz="713232"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Colossians 3:17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And whatever you do</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in word </a:t>
            </a:r>
            <a:r>
              <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rPr>
              <a:t>or deed</a:t>
            </a:r>
            <a:r>
              <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rPr>
              <a:t>, do everything in the name of the Lord Jesus, giving thanks to God the Father through him.</a:t>
            </a:r>
          </a:p>
          <a:p>
            <a:pPr marL="0" marR="0" lvl="0" indent="0" algn="l" defTabSz="71323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0156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Wash">
  <a:themeElements>
    <a:clrScheme name="Black Wash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fontScheme name="Black Was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ck Wash 1">
        <a:dk1>
          <a:srgbClr val="00458A"/>
        </a:dk1>
        <a:lt1>
          <a:srgbClr val="D7D6AE"/>
        </a:lt1>
        <a:dk2>
          <a:srgbClr val="000066"/>
        </a:dk2>
        <a:lt2>
          <a:srgbClr val="006666"/>
        </a:lt2>
        <a:accent1>
          <a:srgbClr val="007A77"/>
        </a:accent1>
        <a:accent2>
          <a:srgbClr val="005856"/>
        </a:accent2>
        <a:accent3>
          <a:srgbClr val="AAAAB8"/>
        </a:accent3>
        <a:accent4>
          <a:srgbClr val="B7B794"/>
        </a:accent4>
        <a:accent5>
          <a:srgbClr val="AABEBD"/>
        </a:accent5>
        <a:accent6>
          <a:srgbClr val="004F4D"/>
        </a:accent6>
        <a:hlink>
          <a:srgbClr val="A8A884"/>
        </a:hlink>
        <a:folHlink>
          <a:srgbClr val="867E5E"/>
        </a:folHlink>
      </a:clrScheme>
      <a:clrMap bg1="dk2" tx1="lt1" bg2="dk1" tx2="lt2" accent1="accent1" accent2="accent2" accent3="accent3" accent4="accent4" accent5="accent5" accent6="accent6" hlink="hlink" folHlink="folHlink"/>
    </a:extraClrScheme>
    <a:extraClrScheme>
      <a:clrScheme name="Black Wash 2">
        <a:dk1>
          <a:srgbClr val="000066"/>
        </a:dk1>
        <a:lt1>
          <a:srgbClr val="FFFFFF"/>
        </a:lt1>
        <a:dk2>
          <a:srgbClr val="660066"/>
        </a:dk2>
        <a:lt2>
          <a:srgbClr val="FFFFCC"/>
        </a:lt2>
        <a:accent1>
          <a:srgbClr val="666699"/>
        </a:accent1>
        <a:accent2>
          <a:srgbClr val="000099"/>
        </a:accent2>
        <a:accent3>
          <a:srgbClr val="FFFFFF"/>
        </a:accent3>
        <a:accent4>
          <a:srgbClr val="000056"/>
        </a:accent4>
        <a:accent5>
          <a:srgbClr val="B8B8CA"/>
        </a:accent5>
        <a:accent6>
          <a:srgbClr val="00008A"/>
        </a:accent6>
        <a:hlink>
          <a:srgbClr val="006666"/>
        </a:hlink>
        <a:folHlink>
          <a:srgbClr val="800080"/>
        </a:folHlink>
      </a:clrScheme>
      <a:clrMap bg1="lt1" tx1="dk1" bg2="lt2" tx2="dk2" accent1="accent1" accent2="accent2" accent3="accent3" accent4="accent4" accent5="accent5" accent6="accent6" hlink="hlink" folHlink="folHlink"/>
    </a:extraClrScheme>
    <a:extraClrScheme>
      <a:clrScheme name="Black Wash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clrMap bg1="lt1" tx1="dk1" bg2="lt2" tx2="dk2" accent1="accent1" accent2="accent2" accent3="accent3" accent4="accent4" accent5="accent5" accent6="accent6" hlink="hlink" folHlink="folHlink"/>
    </a:extraClrScheme>
    <a:extraClrScheme>
      <a:clrScheme name="Black Wash 4">
        <a:dk1>
          <a:srgbClr val="003300"/>
        </a:dk1>
        <a:lt1>
          <a:srgbClr val="DBD0B9"/>
        </a:lt1>
        <a:dk2>
          <a:srgbClr val="09472B"/>
        </a:dk2>
        <a:lt2>
          <a:srgbClr val="A38955"/>
        </a:lt2>
        <a:accent1>
          <a:srgbClr val="B8A378"/>
        </a:accent1>
        <a:accent2>
          <a:srgbClr val="8E774A"/>
        </a:accent2>
        <a:accent3>
          <a:srgbClr val="AAB1AC"/>
        </a:accent3>
        <a:accent4>
          <a:srgbClr val="BBB19E"/>
        </a:accent4>
        <a:accent5>
          <a:srgbClr val="D8CEBE"/>
        </a:accent5>
        <a:accent6>
          <a:srgbClr val="806B42"/>
        </a:accent6>
        <a:hlink>
          <a:srgbClr val="A7A743"/>
        </a:hlink>
        <a:folHlink>
          <a:srgbClr val="919777"/>
        </a:folHlink>
      </a:clrScheme>
      <a:clrMap bg1="dk2" tx1="lt1" bg2="dk1" tx2="lt2" accent1="accent1" accent2="accent2" accent3="accent3" accent4="accent4" accent5="accent5" accent6="accent6" hlink="hlink" folHlink="folHlink"/>
    </a:extraClrScheme>
    <a:extraClrScheme>
      <a:clrScheme name="Black Wash 5">
        <a:dk1>
          <a:srgbClr val="5F5F5F"/>
        </a:dk1>
        <a:lt1>
          <a:srgbClr val="DDDDDD"/>
        </a:lt1>
        <a:dk2>
          <a:srgbClr val="000000"/>
        </a:dk2>
        <a:lt2>
          <a:srgbClr val="5F5F5F"/>
        </a:lt2>
        <a:accent1>
          <a:srgbClr val="B2B2B2"/>
        </a:accent1>
        <a:accent2>
          <a:srgbClr val="808080"/>
        </a:accent2>
        <a:accent3>
          <a:srgbClr val="AAAAAA"/>
        </a:accent3>
        <a:accent4>
          <a:srgbClr val="BDBDBD"/>
        </a:accent4>
        <a:accent5>
          <a:srgbClr val="D5D5D5"/>
        </a:accent5>
        <a:accent6>
          <a:srgbClr val="737373"/>
        </a:accent6>
        <a:hlink>
          <a:srgbClr val="B2B2B2"/>
        </a:hlink>
        <a:folHlink>
          <a:srgbClr val="7777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10157</TotalTime>
  <Words>1946</Words>
  <Application>Microsoft Office PowerPoint</Application>
  <PresentationFormat>On-screen Show (16:10)</PresentationFormat>
  <Paragraphs>209</Paragraphs>
  <Slides>24</Slides>
  <Notes>21</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Black Wash</vt:lpstr>
      <vt:lpstr>Depth</vt:lpstr>
      <vt:lpstr>Godly communication  in the workplace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Godly communication  in the Community</vt:lpstr>
      <vt:lpstr>Communication in the Community</vt:lpstr>
      <vt:lpstr>PowerPoint Presentation</vt:lpstr>
      <vt:lpstr>PowerPoint Presentation</vt:lpstr>
      <vt:lpstr>PowerPoint Presentation</vt:lpstr>
      <vt:lpstr>PowerPoint Presentation</vt:lpstr>
    </vt:vector>
  </TitlesOfParts>
  <Company>HP/Dazel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Songs</dc:title>
  <dc:creator>Brad Beutjer</dc:creator>
  <cp:lastModifiedBy>Danny Haynes</cp:lastModifiedBy>
  <cp:revision>760</cp:revision>
  <cp:lastPrinted>1601-01-01T00:00:00Z</cp:lastPrinted>
  <dcterms:created xsi:type="dcterms:W3CDTF">2001-07-08T03:31:19Z</dcterms:created>
  <dcterms:modified xsi:type="dcterms:W3CDTF">2017-02-28T22:08:43Z</dcterms:modified>
</cp:coreProperties>
</file>