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62" r:id="rId5"/>
    <p:sldId id="263" r:id="rId6"/>
    <p:sldId id="261" r:id="rId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1725" autoAdjust="0"/>
  </p:normalViewPr>
  <p:slideViewPr>
    <p:cSldViewPr snapToGrid="0" snapToObjects="1">
      <p:cViewPr varScale="1">
        <p:scale>
          <a:sx n="62" d="100"/>
          <a:sy n="62" d="100"/>
        </p:scale>
        <p:origin x="1722" y="7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93B4B-0F5B-4043-81A8-A8B851AE37A7}" type="datetimeFigureOut">
              <a:rPr lang="en-US" smtClean="0"/>
              <a:pPr/>
              <a:t>2/12/2017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4817C-A110-234A-A21D-DFA4FBACDB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sz="1600" dirty="0"/>
              <a:t>A topic near and dear to our family…because we’ve seen the joy adoption has brought to others.  </a:t>
            </a:r>
          </a:p>
          <a:p>
            <a:endParaRPr lang="en-US" sz="1600" dirty="0"/>
          </a:p>
          <a:p>
            <a:r>
              <a:rPr lang="en-US" sz="1600" dirty="0"/>
              <a:t>Need to Acknowledge this is a complicated issue.  There</a:t>
            </a:r>
            <a:r>
              <a:rPr lang="en-US" sz="1600" baseline="0" dirty="0"/>
              <a:t> are children and families and government and broken hearts.</a:t>
            </a:r>
          </a:p>
          <a:p>
            <a:endParaRPr lang="en-US" sz="1600" baseline="0" dirty="0"/>
          </a:p>
          <a:p>
            <a:r>
              <a:rPr lang="en-US" sz="1600" baseline="0" dirty="0"/>
              <a:t>There’s no doubt they need a hug, but they may also need major medical help too.</a:t>
            </a:r>
          </a:p>
          <a:p>
            <a:endParaRPr lang="en-US" sz="1600" baseline="0" dirty="0"/>
          </a:p>
          <a:p>
            <a:r>
              <a:rPr lang="en-US" sz="1600" baseline="0" dirty="0"/>
              <a:t>Every child is different, and has different needs.  As Christians, we are called to respond to these needs with Godly wisdom</a:t>
            </a:r>
            <a:r>
              <a:rPr lang="en-US" sz="1600" dirty="0"/>
              <a:t> and with Godly compassion.</a:t>
            </a:r>
          </a:p>
        </p:txBody>
      </p:sp>
      <p:sp>
        <p:nvSpPr>
          <p:cNvPr id="4" name="Slide Number Placeholder 3"/>
          <p:cNvSpPr>
            <a:spLocks noGrp="1"/>
          </p:cNvSpPr>
          <p:nvPr>
            <p:ph type="sldNum" sz="quarter" idx="10"/>
          </p:nvPr>
        </p:nvSpPr>
        <p:spPr/>
        <p:txBody>
          <a:bodyPr/>
          <a:lstStyle/>
          <a:p>
            <a:fld id="{3844817C-A110-234A-A21D-DFA4FBACDB9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71438"/>
            <a:ext cx="3849687" cy="2406650"/>
          </a:xfrm>
        </p:spPr>
      </p:sp>
      <p:sp>
        <p:nvSpPr>
          <p:cNvPr id="3" name="Notes Placeholder 2"/>
          <p:cNvSpPr>
            <a:spLocks noGrp="1"/>
          </p:cNvSpPr>
          <p:nvPr>
            <p:ph type="body" idx="1"/>
          </p:nvPr>
        </p:nvSpPr>
        <p:spPr>
          <a:xfrm>
            <a:off x="285377" y="2711447"/>
            <a:ext cx="6335401" cy="6430965"/>
          </a:xfrm>
        </p:spPr>
        <p:txBody>
          <a:bodyPr>
            <a:normAutofit lnSpcReduction="10000"/>
          </a:bodyPr>
          <a:lstStyle/>
          <a:p>
            <a:r>
              <a:rPr lang="en-US" b="1" dirty="0"/>
              <a:t>Pure &amp; Undefiled Religion</a:t>
            </a:r>
          </a:p>
          <a:p>
            <a:pPr lvl="1"/>
            <a:r>
              <a:rPr lang="en-US" dirty="0"/>
              <a:t>A Father’s Heart For The Helpless: Mercy, Hospitality, Generosity, Defender, Love</a:t>
            </a:r>
          </a:p>
          <a:p>
            <a:endParaRPr lang="en-US" baseline="0" dirty="0"/>
          </a:p>
          <a:p>
            <a:r>
              <a:rPr lang="en-US" baseline="0" dirty="0"/>
              <a:t>TO VISIT: “to look upon or after in order to help”  **It carries the idea of becoming personally involved.  Consider other NT uses of this word…</a:t>
            </a:r>
          </a:p>
          <a:p>
            <a:r>
              <a:rPr lang="en-US" baseline="0" dirty="0"/>
              <a:t>-Matt. 25:36…when sick you “visited” me.  When sick you came to me to comfort me.</a:t>
            </a:r>
          </a:p>
          <a:p>
            <a:pPr>
              <a:buFontTx/>
              <a:buChar char="-"/>
            </a:pPr>
            <a:r>
              <a:rPr lang="en-US" baseline="0" dirty="0"/>
              <a:t>Luke 1:68,78…Jesus “visited” his people. He came and dwelt among us to stand side-by-side with us in the battle against sin. To know our life, and lift us up. Vs 78…for the purpose of showing mercy.</a:t>
            </a:r>
          </a:p>
          <a:p>
            <a:pPr>
              <a:buFontTx/>
              <a:buNone/>
            </a:pPr>
            <a:r>
              <a:rPr lang="en-US" baseline="0" dirty="0"/>
              <a:t>-Acts 7:23… Moses came to “visit” his people. He left his home in the wilderness and came back to deliver them from slavery</a:t>
            </a:r>
          </a:p>
          <a:p>
            <a:r>
              <a:rPr lang="en-US" baseline="0" dirty="0"/>
              <a:t>-Acts 15:36…Paul &amp; Barnabas go to “visit” the churches again – traveling to them and re-enforcing their faith.</a:t>
            </a:r>
          </a:p>
          <a:p>
            <a:endParaRPr lang="en-US" baseline="0" dirty="0"/>
          </a:p>
          <a:p>
            <a:endParaRPr lang="en-US" baseline="0" dirty="0"/>
          </a:p>
          <a:p>
            <a:pPr>
              <a:buFontTx/>
              <a:buChar char="•"/>
            </a:pPr>
            <a:r>
              <a:rPr lang="en-US" baseline="0" dirty="0"/>
              <a:t>Over and Over the word is used to call every single one of us to Direct Action.  * Let that sink in. because we don’t want to understate or overstate the power of this term. This exhortation “To Visit” is being used to describe the KIND OF HELP WE CAN GIVE.  It is calling us to take direct action…so while it is wonderful for us to pray for them from afar….the word requires MORE help for them from us than this.  For the sick, for Jesus, for Moses, and for Paul – visit always carried the meaning of traveling to the people to help them.   When James challenges us to be “doers” he means we are going to have to do something here.</a:t>
            </a:r>
          </a:p>
          <a:p>
            <a:pPr>
              <a:buFontTx/>
              <a:buChar char="•"/>
            </a:pPr>
            <a:endParaRPr lang="en-US" baseline="0" dirty="0"/>
          </a:p>
          <a:p>
            <a:pPr>
              <a:buFontTx/>
              <a:buNone/>
            </a:pPr>
            <a:r>
              <a:rPr lang="en-US" baseline="0" dirty="0"/>
              <a:t>At the other extreme end of the spectrum – this term does not demand that everyone adopt.  That would be mathematically impossible for every Christian to fulfill.  So this word is telling us be to active, personal help - every Christian is taught – you can do something. You can take the initiative to show mercy on the Fatherless.</a:t>
            </a:r>
          </a:p>
          <a:p>
            <a:pPr>
              <a:buFontTx/>
              <a:buChar char="•"/>
            </a:pPr>
            <a:endParaRPr lang="en-US" baseline="0" dirty="0"/>
          </a:p>
          <a:p>
            <a:pPr>
              <a:buFontTx/>
              <a:buChar char="•"/>
            </a:pPr>
            <a:r>
              <a:rPr lang="en-US" baseline="0" dirty="0"/>
              <a:t>I also think this word shows “initiative”  We are to take the initiative to GO to them with the express purpose of showing mercy to improve their circumstances.</a:t>
            </a:r>
          </a:p>
          <a:p>
            <a:endParaRPr lang="en-US" baseline="0" dirty="0"/>
          </a:p>
          <a:p>
            <a:r>
              <a:rPr lang="en-US" baseline="0" dirty="0"/>
              <a:t>ORPHAN: *This literally means the Fatherless.  We need to remember how common it was for men to die in ancient times when life was much harder than our daily experience in 2015. Sometimes we think of orphans only as those with no living parents/guardians, but the word here invokes the idea of all a child is missing when there is no Father.   </a:t>
            </a:r>
            <a:endParaRPr lang="en-US" dirty="0"/>
          </a:p>
        </p:txBody>
      </p:sp>
      <p:sp>
        <p:nvSpPr>
          <p:cNvPr id="4" name="Slide Number Placeholder 3"/>
          <p:cNvSpPr>
            <a:spLocks noGrp="1"/>
          </p:cNvSpPr>
          <p:nvPr>
            <p:ph type="sldNum" sz="quarter" idx="10"/>
          </p:nvPr>
        </p:nvSpPr>
        <p:spPr/>
        <p:txBody>
          <a:bodyPr/>
          <a:lstStyle/>
          <a:p>
            <a:fld id="{3844817C-A110-234A-A21D-DFA4FBACDB9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71450"/>
            <a:ext cx="4329112" cy="2706688"/>
          </a:xfrm>
        </p:spPr>
      </p:sp>
      <p:sp>
        <p:nvSpPr>
          <p:cNvPr id="3" name="Notes Placeholder 2"/>
          <p:cNvSpPr>
            <a:spLocks noGrp="1"/>
          </p:cNvSpPr>
          <p:nvPr>
            <p:ph type="body" idx="1"/>
          </p:nvPr>
        </p:nvSpPr>
        <p:spPr>
          <a:xfrm>
            <a:off x="313917" y="3053945"/>
            <a:ext cx="6206980" cy="5631267"/>
          </a:xfrm>
        </p:spPr>
        <p:txBody>
          <a:bodyPr>
            <a:normAutofit/>
          </a:bodyPr>
          <a:lstStyle/>
          <a:p>
            <a:r>
              <a:rPr lang="en-US" sz="1600" dirty="0"/>
              <a:t>*We may say to ourselves…but I don’t know any orphans…I’m sure it is hard, but I don’t even</a:t>
            </a:r>
            <a:r>
              <a:rPr lang="en-US" sz="1600" baseline="0" dirty="0"/>
              <a:t> know exactly what difficulties they face, how am I going to know how to best help them? </a:t>
            </a:r>
          </a:p>
          <a:p>
            <a:endParaRPr lang="en-US" sz="1600" baseline="0" dirty="0"/>
          </a:p>
          <a:p>
            <a:r>
              <a:rPr lang="en-US" sz="1600" baseline="0" dirty="0"/>
              <a:t>Well, God has given us a head-start on figuring that out.  You see t</a:t>
            </a:r>
            <a:r>
              <a:rPr lang="en-US" sz="1600" dirty="0"/>
              <a:t>he Old Testament is full of verses that give us a clear picture of</a:t>
            </a:r>
            <a:r>
              <a:rPr lang="en-US" sz="1600" baseline="0" dirty="0"/>
              <a:t> the particular troubles God wants us to be sure to address.</a:t>
            </a:r>
          </a:p>
          <a:p>
            <a:endParaRPr lang="en-US" sz="1600" baseline="0" dirty="0"/>
          </a:p>
          <a:p>
            <a:r>
              <a:rPr lang="en-US" sz="1600" dirty="0"/>
              <a:t>NOT MISTREATED:  </a:t>
            </a:r>
          </a:p>
          <a:p>
            <a:r>
              <a:rPr lang="en-US" sz="1600" baseline="0" dirty="0"/>
              <a:t>Ex 22:22-24 *Don’t mistreat orphans.</a:t>
            </a:r>
          </a:p>
          <a:p>
            <a:r>
              <a:rPr lang="en-US" sz="1600" dirty="0"/>
              <a:t>Ps 68:5 – Protection (Ps 82:4)</a:t>
            </a:r>
          </a:p>
          <a:p>
            <a:endParaRPr lang="en-US" sz="1600" baseline="0" dirty="0"/>
          </a:p>
          <a:p>
            <a:r>
              <a:rPr lang="en-US" sz="1600" baseline="0" dirty="0"/>
              <a:t>JUSTICE:</a:t>
            </a:r>
            <a:r>
              <a:rPr lang="en-US" sz="1600" dirty="0"/>
              <a:t>   </a:t>
            </a:r>
            <a:r>
              <a:rPr lang="en-US" sz="1600" baseline="0" dirty="0"/>
              <a:t>Isaiah 1:17 *Bring Justice  (Ps 82:3, Ps 10:18, Jer. 5:28)</a:t>
            </a:r>
          </a:p>
          <a:p>
            <a:endParaRPr lang="en-US" sz="1600" baseline="0" dirty="0"/>
          </a:p>
          <a:p>
            <a:r>
              <a:rPr lang="en-US" sz="1600" baseline="0" dirty="0"/>
              <a:t>GENEROSITY:   Ps 27:10 – Housing,</a:t>
            </a:r>
            <a:r>
              <a:rPr lang="en-US" sz="1600" dirty="0"/>
              <a:t>  Hosea – 14:3 – Mercy</a:t>
            </a:r>
            <a:endParaRPr lang="en-US" sz="1600" baseline="0" dirty="0"/>
          </a:p>
          <a:p>
            <a:endParaRPr lang="en-US" sz="1600" dirty="0"/>
          </a:p>
          <a:p>
            <a:r>
              <a:rPr lang="en-US" sz="1600" dirty="0"/>
              <a:t>ROUTINE:  In every harvest, and then even more every 3 years…there is always a portion for the orphan.</a:t>
            </a:r>
          </a:p>
          <a:p>
            <a:endParaRPr lang="en-US" sz="1600" dirty="0"/>
          </a:p>
          <a:p>
            <a:r>
              <a:rPr lang="en-US" sz="1600" dirty="0"/>
              <a:t>Deut 14;28 – </a:t>
            </a:r>
            <a:r>
              <a:rPr lang="en-US" sz="1600" dirty="0" err="1"/>
              <a:t>Evey</a:t>
            </a:r>
            <a:r>
              <a:rPr lang="en-US" sz="1600" dirty="0"/>
              <a:t> 3 Years…Food</a:t>
            </a:r>
          </a:p>
          <a:p>
            <a:endParaRPr lang="en-US" sz="1600" dirty="0"/>
          </a:p>
          <a:p>
            <a:r>
              <a:rPr lang="en-US" sz="1600" dirty="0"/>
              <a:t>Deut 24:17-21 – Harvest Time Food</a:t>
            </a:r>
          </a:p>
          <a:p>
            <a:endParaRPr lang="en-US" sz="1600" dirty="0"/>
          </a:p>
        </p:txBody>
      </p:sp>
      <p:sp>
        <p:nvSpPr>
          <p:cNvPr id="4" name="Slide Number Placeholder 3"/>
          <p:cNvSpPr>
            <a:spLocks noGrp="1"/>
          </p:cNvSpPr>
          <p:nvPr>
            <p:ph type="sldNum" sz="quarter" idx="10"/>
          </p:nvPr>
        </p:nvSpPr>
        <p:spPr/>
        <p:txBody>
          <a:bodyPr/>
          <a:lstStyle/>
          <a:p>
            <a:fld id="{3844817C-A110-234A-A21D-DFA4FBACDB9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sz="1800" dirty="0"/>
              <a:t>Job 31:16-18 – Food, but More a Family to Share it With</a:t>
            </a:r>
          </a:p>
          <a:p>
            <a:endParaRPr lang="en-US" sz="1800" dirty="0"/>
          </a:p>
          <a:p>
            <a:r>
              <a:rPr lang="en-US" sz="1800" dirty="0"/>
              <a:t>Job 24:3 – Means of Making a Living  (Perhaps you could aid in their education or needed supplies)</a:t>
            </a:r>
          </a:p>
          <a:p>
            <a:endParaRPr lang="en-US" sz="1800" dirty="0"/>
          </a:p>
          <a:p>
            <a:r>
              <a:rPr lang="en-US" sz="1800" dirty="0"/>
              <a:t>Esther 2:7 – Family:  In spite of her early loss in life, the sky was the limit on her future.</a:t>
            </a:r>
          </a:p>
          <a:p>
            <a:endParaRPr lang="en-US" sz="1800" dirty="0"/>
          </a:p>
          <a:p>
            <a:endParaRPr lang="en-US" sz="1800" dirty="0"/>
          </a:p>
          <a:p>
            <a:r>
              <a:rPr lang="en-US" sz="1800" dirty="0"/>
              <a:t>THEOLOGICAL:</a:t>
            </a:r>
            <a:r>
              <a:rPr lang="en-US" sz="1800" baseline="0" dirty="0"/>
              <a:t> Our hearts should be full of love for the orphan because we have known the love of adoption.</a:t>
            </a:r>
          </a:p>
          <a:p>
            <a:endParaRPr lang="en-US" sz="1800" baseline="0" dirty="0"/>
          </a:p>
          <a:p>
            <a:r>
              <a:rPr lang="en-US" sz="1800" baseline="0" dirty="0"/>
              <a:t>We should be stirred to imitate God’s love!</a:t>
            </a:r>
            <a:endParaRPr lang="en-US" sz="1800" dirty="0"/>
          </a:p>
        </p:txBody>
      </p:sp>
      <p:sp>
        <p:nvSpPr>
          <p:cNvPr id="4" name="Slide Number Placeholder 3"/>
          <p:cNvSpPr>
            <a:spLocks noGrp="1"/>
          </p:cNvSpPr>
          <p:nvPr>
            <p:ph type="sldNum" sz="quarter" idx="10"/>
          </p:nvPr>
        </p:nvSpPr>
        <p:spPr/>
        <p:txBody>
          <a:bodyPr/>
          <a:lstStyle/>
          <a:p>
            <a:fld id="{3844817C-A110-234A-A21D-DFA4FBACDB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sz="1800" dirty="0"/>
              <a:t>This morning – God wants to bring you into HIS FAMILY</a:t>
            </a:r>
          </a:p>
        </p:txBody>
      </p:sp>
      <p:sp>
        <p:nvSpPr>
          <p:cNvPr id="4" name="Slide Number Placeholder 3"/>
          <p:cNvSpPr>
            <a:spLocks noGrp="1"/>
          </p:cNvSpPr>
          <p:nvPr>
            <p:ph type="sldNum" sz="quarter" idx="10"/>
          </p:nvPr>
        </p:nvSpPr>
        <p:spPr/>
        <p:txBody>
          <a:bodyPr/>
          <a:lstStyle/>
          <a:p>
            <a:fld id="{3844817C-A110-234A-A21D-DFA4FBACDB9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DE2248-6F52-1147-B0F4-9518474F28CC}"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E2248-6F52-1147-B0F4-9518474F28CC}"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DE2248-6F52-1147-B0F4-9518474F28CC}"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DE2248-6F52-1147-B0F4-9518474F28CC}" type="datetimeFigureOut">
              <a:rPr lang="en-US" smtClean="0"/>
              <a:pPr/>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DE2248-6F52-1147-B0F4-9518474F28CC}" type="datetimeFigureOut">
              <a:rPr lang="en-US" smtClean="0"/>
              <a:pPr/>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2/12/2017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2"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12"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12"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12"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12"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Orphans</a:t>
            </a:r>
          </a:p>
        </p:txBody>
      </p:sp>
      <p:sp>
        <p:nvSpPr>
          <p:cNvPr id="3" name="Subtitle 2"/>
          <p:cNvSpPr>
            <a:spLocks noGrp="1"/>
          </p:cNvSpPr>
          <p:nvPr>
            <p:ph type="subTitle" idx="1"/>
          </p:nvPr>
        </p:nvSpPr>
        <p:spPr/>
        <p:txBody>
          <a:bodyPr/>
          <a:lstStyle/>
          <a:p>
            <a:endParaRPr lang="en-US"/>
          </a:p>
        </p:txBody>
      </p:sp>
      <p:pic>
        <p:nvPicPr>
          <p:cNvPr id="6" name="Picture 5" descr="Orphan-Title-16x10.jpg"/>
          <p:cNvPicPr>
            <a:picLocks noChangeAspect="1"/>
          </p:cNvPicPr>
          <p:nvPr/>
        </p:nvPicPr>
        <p:blipFill>
          <a:blip r:embed="rId3"/>
          <a:stretch>
            <a:fillRect/>
          </a:stretch>
        </p:blipFill>
        <p:spPr>
          <a:xfrm>
            <a:off x="0" y="-1"/>
            <a:ext cx="9137650" cy="5715001"/>
          </a:xfrm>
          <a:prstGeom prst="rect">
            <a:avLst/>
          </a:prstGeom>
        </p:spPr>
      </p:pic>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Exhortation To Take Action</a:t>
            </a:r>
          </a:p>
        </p:txBody>
      </p:sp>
      <p:sp>
        <p:nvSpPr>
          <p:cNvPr id="3" name="Content Placeholder 2"/>
          <p:cNvSpPr>
            <a:spLocks noGrp="1"/>
          </p:cNvSpPr>
          <p:nvPr>
            <p:ph idx="1"/>
          </p:nvPr>
        </p:nvSpPr>
        <p:spPr>
          <a:xfrm>
            <a:off x="457200" y="1202701"/>
            <a:ext cx="8229600" cy="3771636"/>
          </a:xfrm>
        </p:spPr>
        <p:txBody>
          <a:bodyPr>
            <a:normAutofit fontScale="92500" lnSpcReduction="20000"/>
          </a:bodyPr>
          <a:lstStyle/>
          <a:p>
            <a:r>
              <a:rPr lang="en-US" b="1" dirty="0"/>
              <a:t>Key Text: James 1:19-27</a:t>
            </a:r>
          </a:p>
          <a:p>
            <a:pPr lvl="1"/>
            <a:r>
              <a:rPr lang="en-US" dirty="0"/>
              <a:t>Vs 19-25: Christian, Be A Doer.</a:t>
            </a:r>
          </a:p>
          <a:p>
            <a:pPr lvl="1"/>
            <a:r>
              <a:rPr lang="en-US" dirty="0"/>
              <a:t>Vs 26-27</a:t>
            </a:r>
            <a:r>
              <a:rPr lang="en-US"/>
              <a:t>: </a:t>
            </a:r>
            <a:r>
              <a:rPr lang="en-US"/>
              <a:t>3</a:t>
            </a:r>
            <a:r>
              <a:rPr lang="en-US"/>
              <a:t> </a:t>
            </a:r>
            <a:r>
              <a:rPr lang="en-US" dirty="0"/>
              <a:t>Benchmarks For Personal Examination</a:t>
            </a:r>
          </a:p>
          <a:p>
            <a:r>
              <a:rPr lang="en-US" b="1" dirty="0"/>
              <a:t>To Visit: </a:t>
            </a:r>
            <a:r>
              <a:rPr lang="en-US" dirty="0"/>
              <a:t>Direct Interaction To Show Mercy</a:t>
            </a:r>
          </a:p>
          <a:p>
            <a:pPr lvl="1"/>
            <a:r>
              <a:rPr lang="en-US" dirty="0"/>
              <a:t>Christians Visit The Sick (Matthew 25:36)</a:t>
            </a:r>
          </a:p>
          <a:p>
            <a:pPr lvl="1"/>
            <a:r>
              <a:rPr lang="en-US" dirty="0"/>
              <a:t>Jesus Visits Mankind (Luke 1:68,78)</a:t>
            </a:r>
          </a:p>
          <a:p>
            <a:pPr lvl="1"/>
            <a:r>
              <a:rPr lang="en-US" dirty="0"/>
              <a:t>Moses Visits His People In Egypt (Acts 7:23) </a:t>
            </a:r>
          </a:p>
          <a:p>
            <a:pPr lvl="1"/>
            <a:r>
              <a:rPr lang="en-US" dirty="0"/>
              <a:t>Paul &amp; Barnabas Visit The Brethren (Acts 15:36)</a:t>
            </a:r>
          </a:p>
          <a:p>
            <a:r>
              <a:rPr lang="en-US" b="1" dirty="0"/>
              <a:t>Orphans: </a:t>
            </a:r>
            <a:r>
              <a:rPr lang="en-US" dirty="0"/>
              <a:t>Fatherless, In Affliction</a:t>
            </a:r>
          </a:p>
        </p:txBody>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Orphan’s Affliction</a:t>
            </a:r>
          </a:p>
        </p:txBody>
      </p:sp>
      <p:sp>
        <p:nvSpPr>
          <p:cNvPr id="3" name="Content Placeholder 2"/>
          <p:cNvSpPr>
            <a:spLocks noGrp="1"/>
          </p:cNvSpPr>
          <p:nvPr>
            <p:ph idx="1"/>
          </p:nvPr>
        </p:nvSpPr>
        <p:spPr>
          <a:xfrm>
            <a:off x="457200" y="1136951"/>
            <a:ext cx="8229600" cy="4305906"/>
          </a:xfrm>
        </p:spPr>
        <p:txBody>
          <a:bodyPr>
            <a:normAutofit fontScale="92500" lnSpcReduction="10000"/>
          </a:bodyPr>
          <a:lstStyle/>
          <a:p>
            <a:r>
              <a:rPr lang="en-US" dirty="0"/>
              <a:t>Orphans Are </a:t>
            </a:r>
            <a:r>
              <a:rPr lang="en-US" b="1" dirty="0"/>
              <a:t>Not To Be Mistreated</a:t>
            </a:r>
          </a:p>
          <a:p>
            <a:pPr lvl="1"/>
            <a:r>
              <a:rPr lang="en-US" dirty="0"/>
              <a:t>Exodus 22:22-24, Psalm 68:5</a:t>
            </a:r>
          </a:p>
          <a:p>
            <a:r>
              <a:rPr lang="en-US" dirty="0"/>
              <a:t>Orphans Are To Be </a:t>
            </a:r>
            <a:r>
              <a:rPr lang="en-US" b="1" dirty="0"/>
              <a:t>Given Justice</a:t>
            </a:r>
          </a:p>
          <a:p>
            <a:pPr lvl="1"/>
            <a:r>
              <a:rPr lang="en-US" dirty="0"/>
              <a:t>Isaiah 1:17, Psalm 10:18, Psalm 82:3-4</a:t>
            </a:r>
          </a:p>
          <a:p>
            <a:r>
              <a:rPr lang="en-US" dirty="0"/>
              <a:t>Orphans Are To Have </a:t>
            </a:r>
            <a:r>
              <a:rPr lang="en-US" b="1" dirty="0"/>
              <a:t>Generosity Extended</a:t>
            </a:r>
          </a:p>
          <a:p>
            <a:pPr lvl="1"/>
            <a:r>
              <a:rPr lang="en-US" dirty="0"/>
              <a:t>Housing (Ps 27:10), Mercy (Hosea 14:3)</a:t>
            </a:r>
          </a:p>
          <a:p>
            <a:r>
              <a:rPr lang="en-US" dirty="0"/>
              <a:t>Caring For Orphans Should Be </a:t>
            </a:r>
            <a:r>
              <a:rPr lang="en-US" b="1" dirty="0"/>
              <a:t>A Routine, </a:t>
            </a:r>
            <a:br>
              <a:rPr lang="en-US" b="1" dirty="0"/>
            </a:br>
            <a:r>
              <a:rPr lang="en-US" b="1" dirty="0"/>
              <a:t>On-Going Action</a:t>
            </a:r>
          </a:p>
          <a:p>
            <a:pPr lvl="1"/>
            <a:r>
              <a:rPr lang="en-US" dirty="0"/>
              <a:t>Deuteronomy 14:28, Deuteronomy 24:17-21</a:t>
            </a:r>
          </a:p>
        </p:txBody>
      </p:sp>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Create A Family Connection</a:t>
            </a:r>
          </a:p>
        </p:txBody>
      </p:sp>
      <p:sp>
        <p:nvSpPr>
          <p:cNvPr id="3" name="Content Placeholder 2"/>
          <p:cNvSpPr>
            <a:spLocks noGrp="1"/>
          </p:cNvSpPr>
          <p:nvPr>
            <p:ph idx="1"/>
          </p:nvPr>
        </p:nvSpPr>
        <p:spPr/>
        <p:txBody>
          <a:bodyPr>
            <a:normAutofit lnSpcReduction="10000"/>
          </a:bodyPr>
          <a:lstStyle/>
          <a:p>
            <a:r>
              <a:rPr lang="en-US" dirty="0"/>
              <a:t>Lifelong Connection With </a:t>
            </a:r>
            <a:r>
              <a:rPr lang="en-US" b="1" dirty="0"/>
              <a:t>Job’s Family</a:t>
            </a:r>
          </a:p>
          <a:p>
            <a:pPr lvl="1"/>
            <a:r>
              <a:rPr lang="en-US" dirty="0"/>
              <a:t>How Can We Equip Them To Succeed? Job 24:3</a:t>
            </a:r>
          </a:p>
          <a:p>
            <a:pPr lvl="1"/>
            <a:r>
              <a:rPr lang="en-US" dirty="0"/>
              <a:t>How Can We Be Life A Father? Job  31:16-18</a:t>
            </a:r>
          </a:p>
          <a:p>
            <a:r>
              <a:rPr lang="en-US" dirty="0"/>
              <a:t>Life-giving Connection For </a:t>
            </a:r>
            <a:r>
              <a:rPr lang="en-US" b="1" dirty="0"/>
              <a:t>Esther’s Family</a:t>
            </a:r>
          </a:p>
          <a:p>
            <a:pPr lvl="1"/>
            <a:r>
              <a:rPr lang="en-US" dirty="0"/>
              <a:t>Esther 2:7</a:t>
            </a:r>
          </a:p>
          <a:p>
            <a:r>
              <a:rPr lang="en-US" dirty="0"/>
              <a:t>Theological Connection For </a:t>
            </a:r>
            <a:r>
              <a:rPr lang="en-US" b="1" dirty="0"/>
              <a:t>Every Christian</a:t>
            </a:r>
          </a:p>
          <a:p>
            <a:pPr lvl="1"/>
            <a:r>
              <a:rPr lang="en-US" dirty="0"/>
              <a:t>Ephesians 1:5, John 14:18</a:t>
            </a:r>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Bring A Family Blessing</a:t>
            </a:r>
          </a:p>
        </p:txBody>
      </p:sp>
      <p:sp>
        <p:nvSpPr>
          <p:cNvPr id="3" name="Content Placeholder 2"/>
          <p:cNvSpPr>
            <a:spLocks noGrp="1"/>
          </p:cNvSpPr>
          <p:nvPr>
            <p:ph idx="1"/>
          </p:nvPr>
        </p:nvSpPr>
        <p:spPr/>
        <p:txBody>
          <a:bodyPr>
            <a:normAutofit fontScale="92500" lnSpcReduction="20000"/>
          </a:bodyPr>
          <a:lstStyle/>
          <a:p>
            <a:r>
              <a:rPr lang="en-US" b="1" dirty="0"/>
              <a:t>Preserving</a:t>
            </a:r>
            <a:r>
              <a:rPr lang="en-US" dirty="0"/>
              <a:t> Families</a:t>
            </a:r>
          </a:p>
          <a:p>
            <a:pPr lvl="1"/>
            <a:r>
              <a:rPr lang="en-US" dirty="0"/>
              <a:t> Give Support, Instruction, &amp; Opportunities To Keep The Family Intact.</a:t>
            </a:r>
          </a:p>
          <a:p>
            <a:r>
              <a:rPr lang="en-US" b="1" dirty="0"/>
              <a:t>Reuniting</a:t>
            </a:r>
            <a:r>
              <a:rPr lang="en-US" dirty="0"/>
              <a:t> Families</a:t>
            </a:r>
          </a:p>
          <a:p>
            <a:pPr lvl="1"/>
            <a:r>
              <a:rPr lang="en-US" dirty="0"/>
              <a:t>When Safe &amp; Responsible To Reunite Families Temporarily Divided By Crisis.</a:t>
            </a:r>
          </a:p>
          <a:p>
            <a:r>
              <a:rPr lang="en-US" b="1" dirty="0"/>
              <a:t>Expanding</a:t>
            </a:r>
            <a:r>
              <a:rPr lang="en-US" dirty="0"/>
              <a:t> Families</a:t>
            </a:r>
          </a:p>
          <a:p>
            <a:pPr lvl="1"/>
            <a:r>
              <a:rPr lang="en-US" dirty="0"/>
              <a:t>When Parents Are Deceased or Unable To Provide Care, To Help Children Join Loving &amp; Thriving Families.</a:t>
            </a:r>
          </a:p>
          <a:p>
            <a:pPr lvl="1"/>
            <a:endParaRPr lang="en-US" dirty="0"/>
          </a:p>
        </p:txBody>
      </p:sp>
    </p:spTree>
    <p:extLst>
      <p:ext uri="{BB962C8B-B14F-4D97-AF65-F5344CB8AC3E}">
        <p14:creationId xmlns:p14="http://schemas.microsoft.com/office/powerpoint/2010/main" val="1869681489"/>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Orphans</a:t>
            </a:r>
          </a:p>
        </p:txBody>
      </p:sp>
      <p:sp>
        <p:nvSpPr>
          <p:cNvPr id="3" name="Subtitle 2"/>
          <p:cNvSpPr>
            <a:spLocks noGrp="1"/>
          </p:cNvSpPr>
          <p:nvPr>
            <p:ph type="subTitle" idx="1"/>
          </p:nvPr>
        </p:nvSpPr>
        <p:spPr/>
        <p:txBody>
          <a:bodyPr/>
          <a:lstStyle/>
          <a:p>
            <a:endParaRPr lang="en-US"/>
          </a:p>
        </p:txBody>
      </p:sp>
      <p:pic>
        <p:nvPicPr>
          <p:cNvPr id="5" name="Picture 4" descr="Orphan-Title-16x10.jpg"/>
          <p:cNvPicPr>
            <a:picLocks noChangeAspect="1"/>
          </p:cNvPicPr>
          <p:nvPr/>
        </p:nvPicPr>
        <p:blipFill>
          <a:blip r:embed="rId3"/>
          <a:stretch>
            <a:fillRect/>
          </a:stretch>
        </p:blipFill>
        <p:spPr>
          <a:xfrm>
            <a:off x="0" y="-1"/>
            <a:ext cx="9137650" cy="5715001"/>
          </a:xfrm>
          <a:prstGeom prst="rect">
            <a:avLst/>
          </a:prstGeom>
        </p:spPr>
      </p:pic>
    </p:spTree>
  </p:cSld>
  <p:clrMapOvr>
    <a:masterClrMapping/>
  </p:clrMapOvr>
  <p:transition>
    <p:circle/>
  </p:transition>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2667</TotalTime>
  <Words>1068</Words>
  <Application>Microsoft Office PowerPoint</Application>
  <PresentationFormat>On-screen Show (16:10)</PresentationFormat>
  <Paragraphs>93</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Default Theme</vt:lpstr>
      <vt:lpstr>Orphans</vt:lpstr>
      <vt:lpstr>Exhortation To Take Action</vt:lpstr>
      <vt:lpstr>The Orphan’s Affliction</vt:lpstr>
      <vt:lpstr>Create A Family Connection</vt:lpstr>
      <vt:lpstr>Bring A Family Blessing</vt:lpstr>
      <vt:lpstr>Orphans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Orphans</dc:title>
  <dc:creator>Phillip Shumake</dc:creator>
  <cp:lastModifiedBy>Brad Beutjer</cp:lastModifiedBy>
  <cp:revision>39</cp:revision>
  <dcterms:created xsi:type="dcterms:W3CDTF">2017-02-09T13:59:15Z</dcterms:created>
  <dcterms:modified xsi:type="dcterms:W3CDTF">2017-02-12T13:48:56Z</dcterms:modified>
</cp:coreProperties>
</file>