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256" r:id="rId2"/>
    <p:sldId id="284" r:id="rId3"/>
    <p:sldId id="464" r:id="rId4"/>
    <p:sldId id="518" r:id="rId5"/>
    <p:sldId id="517" r:id="rId6"/>
    <p:sldId id="516" r:id="rId7"/>
    <p:sldId id="493" r:id="rId8"/>
    <p:sldId id="519" r:id="rId9"/>
    <p:sldId id="521" r:id="rId10"/>
    <p:sldId id="514" r:id="rId11"/>
    <p:sldId id="520" r:id="rId12"/>
    <p:sldId id="522" r:id="rId13"/>
    <p:sldId id="506" r:id="rId14"/>
    <p:sldId id="523" r:id="rId15"/>
    <p:sldId id="524" r:id="rId16"/>
    <p:sldId id="525" r:id="rId17"/>
    <p:sldId id="526" r:id="rId18"/>
    <p:sldId id="527" r:id="rId19"/>
    <p:sldId id="528" r:id="rId20"/>
    <p:sldId id="529" r:id="rId21"/>
    <p:sldId id="534" r:id="rId22"/>
    <p:sldId id="530" r:id="rId23"/>
    <p:sldId id="531" r:id="rId24"/>
    <p:sldId id="535" r:id="rId25"/>
    <p:sldId id="533" r:id="rId26"/>
    <p:sldId id="532" r:id="rId27"/>
    <p:sldId id="537" r:id="rId28"/>
    <p:sldId id="536" r:id="rId29"/>
    <p:sldId id="539" r:id="rId30"/>
    <p:sldId id="538" r:id="rId31"/>
    <p:sldId id="540" r:id="rId32"/>
    <p:sldId id="449" r:id="rId33"/>
    <p:sldId id="450" r:id="rId34"/>
    <p:sldId id="515" r:id="rId35"/>
    <p:sldId id="541" r:id="rId36"/>
    <p:sldId id="448"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FB2E05"/>
    <a:srgbClr val="3AC641"/>
    <a:srgbClr val="CF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2" autoAdjust="0"/>
    <p:restoredTop sz="85993" autoAdjust="0"/>
  </p:normalViewPr>
  <p:slideViewPr>
    <p:cSldViewPr snapToGrid="0">
      <p:cViewPr>
        <p:scale>
          <a:sx n="100" d="100"/>
          <a:sy n="100" d="100"/>
        </p:scale>
        <p:origin x="-72" y="-258"/>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3/8/2017</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3/8/2017</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6E44EA35-0962-2F44-934B-426A758D9A48}" type="slidenum">
              <a:rPr lang="en-US"/>
              <a:pPr/>
              <a:t>39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atin typeface="Times New Roman" pitchFamily="-10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AFED2EAB-48C8-7F41-947F-EF6C967FFEF8}" type="slidenum">
              <a:rPr lang="en-US"/>
              <a:pPr/>
              <a:t>41</a:t>
            </a:fld>
            <a:endParaRPr lang="en-US"/>
          </a:p>
        </p:txBody>
      </p:sp>
      <p:sp>
        <p:nvSpPr>
          <p:cNvPr id="56323" name="Rectangle 2"/>
          <p:cNvSpPr>
            <a:spLocks noGrp="1" noRot="1" noChangeAspect="1" noChangeArrowheads="1" noTextEdit="1"/>
          </p:cNvSpPr>
          <p:nvPr>
            <p:ph type="sldImg"/>
          </p:nvPr>
        </p:nvSpPr>
        <p:spPr>
          <a:xfrm>
            <a:off x="2867025" y="220663"/>
            <a:ext cx="2943225" cy="1839912"/>
          </a:xfrm>
          <a:ln/>
        </p:spPr>
      </p:sp>
      <p:sp>
        <p:nvSpPr>
          <p:cNvPr id="56324" name="Rectangle 3"/>
          <p:cNvSpPr>
            <a:spLocks noGrp="1" noChangeArrowheads="1"/>
          </p:cNvSpPr>
          <p:nvPr>
            <p:ph type="body" idx="1"/>
          </p:nvPr>
        </p:nvSpPr>
        <p:spPr>
          <a:xfrm>
            <a:off x="723053" y="2118838"/>
            <a:ext cx="8056880" cy="4485635"/>
          </a:xfrm>
          <a:noFill/>
        </p:spPr>
        <p:txBody>
          <a:bodyPr/>
          <a:lstStyle/>
          <a:p>
            <a:r>
              <a:rPr lang="en-US">
                <a:latin typeface="Times New Roman" pitchFamily="-106" charset="0"/>
              </a:rPr>
              <a:t>The problem is primarily attitudinal.  They think Christian conduct is predicated on knowledge and that knowledge gives them ..rights/freedom to act as they will in the matter.  Paul has another view:  The content of their knowledge is only partially correct, but more importantly, knowledge is not the ground of Christian behaviour, love is.' (Fee p. 363)</a:t>
            </a:r>
          </a:p>
          <a:p>
            <a:endParaRPr lang="en-US">
              <a:latin typeface="Times New Roman" pitchFamily="-106" charset="0"/>
            </a:endParaRPr>
          </a:p>
          <a:p>
            <a:r>
              <a:rPr lang="en-US">
                <a:latin typeface="Times New Roman" pitchFamily="-106" charset="0"/>
              </a:rPr>
              <a:t>They may have settled this issue in their own minds and their argument appears to have run something like, 'Since idols are nonentities, and since food is a matter of indifference to God, it matters not not only what we eat but where we eat it as well.  So how can Paul forbid their going to the temples?' (Fee p. 362)</a:t>
            </a:r>
          </a:p>
          <a:p>
            <a:endParaRPr lang="en-US">
              <a:latin typeface="Times New Roman" pitchFamily="-106" charset="0"/>
            </a:endParaRPr>
          </a:p>
          <a:p>
            <a:r>
              <a:rPr lang="en-US">
                <a:latin typeface="Times New Roman" pitchFamily="-106" charset="0"/>
              </a:rPr>
              <a:t>Paul says “Wait a minute!”  KNOWLEDGE PUFFS UP – Knowledge makes arrogant</a:t>
            </a:r>
          </a:p>
          <a:p>
            <a:endParaRPr lang="en-US">
              <a:latin typeface="Times New Roman" pitchFamily="-106" charset="0"/>
            </a:endParaRPr>
          </a:p>
          <a:p>
            <a:r>
              <a:rPr lang="en-US" i="1">
                <a:latin typeface="Times New Roman" pitchFamily="-106" charset="0"/>
              </a:rPr>
              <a:t>Paul will make it clear that a man with knowledge may be loveless and/or puffed up...We will learn that nothing in the disciple's life is to be judged </a:t>
            </a:r>
            <a:r>
              <a:rPr lang="en-US" i="1" u="sng">
                <a:latin typeface="Times New Roman" pitchFamily="-106" charset="0"/>
              </a:rPr>
              <a:t>merely</a:t>
            </a:r>
            <a:r>
              <a:rPr lang="en-US" i="1">
                <a:latin typeface="Times New Roman" pitchFamily="-106" charset="0"/>
              </a:rPr>
              <a:t> by knowledge.' (McGuiggan p. 121)</a:t>
            </a:r>
          </a:p>
          <a:p>
            <a:endParaRPr lang="en-US" i="1">
              <a:latin typeface="Times New Roman" pitchFamily="-106" charset="0"/>
            </a:endParaRPr>
          </a:p>
          <a:p>
            <a:r>
              <a:rPr lang="en-US" i="1">
                <a:latin typeface="Times New Roman" pitchFamily="-106" charset="0"/>
              </a:rPr>
              <a:t>Since love does not rejoice in unrighteousness (13:6) but rejoices with the truth.</a:t>
            </a:r>
            <a:r>
              <a:rPr lang="en-US">
                <a:latin typeface="Times New Roman" pitchFamily="-106" charset="0"/>
              </a:rPr>
              <a:t> </a:t>
            </a:r>
          </a:p>
          <a:p>
            <a:r>
              <a:rPr lang="en-US" i="1">
                <a:latin typeface="Times New Roman" pitchFamily="-106" charset="0"/>
              </a:rPr>
              <a:t>Paul points out that one can hold the correct view, and yet be completely wrong in their motives. (13:2 'And if I have...all knowledge but do not have love, I am nothing.)</a:t>
            </a:r>
          </a:p>
          <a:p>
            <a:endParaRPr lang="en-US" i="1">
              <a:latin typeface="Times New Roman" pitchFamily="-106" charset="0"/>
            </a:endParaRPr>
          </a:p>
          <a:p>
            <a:r>
              <a:rPr lang="en-US">
                <a:latin typeface="Times New Roman" pitchFamily="-106" charset="0"/>
              </a:rPr>
              <a:t>'one who determines to act solely in accordance with what is </a:t>
            </a:r>
            <a:r>
              <a:rPr lang="en-US" u="sng">
                <a:latin typeface="Times New Roman" pitchFamily="-106" charset="0"/>
              </a:rPr>
              <a:t>theoretically allowable</a:t>
            </a:r>
            <a:r>
              <a:rPr lang="en-US">
                <a:latin typeface="Times New Roman" pitchFamily="-106" charset="0"/>
              </a:rPr>
              <a:t> has not yet learned the Christian way of life.' (p. 89)</a:t>
            </a:r>
          </a:p>
          <a:p>
            <a:endParaRPr lang="en-US">
              <a:latin typeface="Times New Roman" pitchFamily="-106" charset="0"/>
            </a:endParaRPr>
          </a:p>
          <a:p>
            <a:r>
              <a:rPr lang="en-US" sz="1400" b="1">
                <a:latin typeface="Times New Roman" pitchFamily="-106" charset="0"/>
              </a:rPr>
              <a:t>We need to examine such subjects as smoking, social drinking, gambling, questionable apparel-movies, music, in light of the principle that Paul lays down here.</a:t>
            </a:r>
          </a:p>
          <a:p>
            <a:endParaRPr lang="en-US" sz="1400" b="1">
              <a:latin typeface="Times New Roman" pitchFamily="-10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B32C91FE-1853-6042-A784-413EB1CDE7B7}" type="slidenum">
              <a:rPr lang="en-US"/>
              <a:pPr/>
              <a:t>47</a:t>
            </a:fld>
            <a:endParaRPr lang="en-US"/>
          </a:p>
        </p:txBody>
      </p:sp>
      <p:sp>
        <p:nvSpPr>
          <p:cNvPr id="58371" name="Rectangle 2"/>
          <p:cNvSpPr>
            <a:spLocks noGrp="1" noRot="1" noChangeAspect="1" noChangeArrowheads="1" noTextEdit="1"/>
          </p:cNvSpPr>
          <p:nvPr>
            <p:ph type="sldImg"/>
          </p:nvPr>
        </p:nvSpPr>
        <p:spPr>
          <a:xfrm>
            <a:off x="2747963" y="336550"/>
            <a:ext cx="2654300" cy="1658938"/>
          </a:xfrm>
          <a:ln/>
        </p:spPr>
      </p:sp>
      <p:sp>
        <p:nvSpPr>
          <p:cNvPr id="58372" name="Rectangle 3"/>
          <p:cNvSpPr>
            <a:spLocks noGrp="1" noChangeArrowheads="1"/>
          </p:cNvSpPr>
          <p:nvPr>
            <p:ph type="body" idx="1"/>
          </p:nvPr>
        </p:nvSpPr>
        <p:spPr>
          <a:xfrm>
            <a:off x="1239520" y="2176420"/>
            <a:ext cx="6817360" cy="4189492"/>
          </a:xfrm>
          <a:noFill/>
        </p:spPr>
        <p:txBody>
          <a:bodyPr/>
          <a:lstStyle/>
          <a:p>
            <a:endParaRPr lang="en-US">
              <a:latin typeface="Times New Roman" pitchFamily="-10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CDBFE1FE-7635-6A4C-BBAB-84B1AC1561EC}" type="slidenum">
              <a:rPr lang="en-US"/>
              <a:pPr/>
              <a:t>48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a:buFontTx/>
              <a:buAutoNum type="arabicPeriod"/>
            </a:pPr>
            <a:r>
              <a:rPr lang="en-US">
                <a:latin typeface="Times New Roman" pitchFamily="-106" charset="0"/>
              </a:rPr>
              <a:t>Paul lays the foundation for their belief in the resurrection of Christ.</a:t>
            </a:r>
          </a:p>
          <a:p>
            <a:pPr marL="228600" indent="-228600">
              <a:buFontTx/>
              <a:buAutoNum type="arabicPeriod"/>
            </a:pPr>
            <a:r>
              <a:rPr lang="en-US">
                <a:latin typeface="Times New Roman" pitchFamily="-106" charset="0"/>
              </a:rPr>
              <a:t>Paul then answers those who denied the general resurrection by showing that to accept the one demanded belief in the other.</a:t>
            </a:r>
          </a:p>
          <a:p>
            <a:pPr marL="228600" indent="-228600">
              <a:buFontTx/>
              <a:buAutoNum type="arabicPeriod"/>
            </a:pPr>
            <a:r>
              <a:rPr lang="en-US">
                <a:latin typeface="Times New Roman" pitchFamily="-106" charset="0"/>
              </a:rPr>
              <a:t>To deny the resurrection of Christ would mean that faith and hope are in vain.</a:t>
            </a:r>
          </a:p>
          <a:p>
            <a:pPr marL="228600" indent="-228600">
              <a:buFontTx/>
              <a:buAutoNum type="arabicPeriod"/>
            </a:pPr>
            <a:r>
              <a:rPr lang="en-US">
                <a:latin typeface="Times New Roman" pitchFamily="-106" charset="0"/>
              </a:rPr>
              <a:t>Then Paul proceeds to explain that when Christ returned, the resurrection would occur, and that He would deliver the kingdom to His Father, and even that would mark the “END”</a:t>
            </a:r>
          </a:p>
          <a:p>
            <a:pPr marL="228600" indent="-228600">
              <a:buFontTx/>
              <a:buAutoNum type="arabicPeriod"/>
            </a:pPr>
            <a:r>
              <a:rPr lang="en-US">
                <a:latin typeface="Times New Roman" pitchFamily="-106" charset="0"/>
              </a:rPr>
              <a:t>Then finally Paul answers the objections raised by those who denied the possibility of the bodily resurrection.</a:t>
            </a:r>
          </a:p>
          <a:p>
            <a:pPr marL="228600" indent="-228600">
              <a:buFontTx/>
              <a:buChar char="•"/>
            </a:pPr>
            <a:r>
              <a:rPr lang="en-US">
                <a:latin typeface="Times New Roman" pitchFamily="-106" charset="0"/>
              </a:rPr>
              <a:t>“How are the dead raised up? – since the body begins to decay after death, how is it possible to be raised?</a:t>
            </a:r>
          </a:p>
          <a:p>
            <a:pPr marL="228600" indent="-228600">
              <a:buFontTx/>
              <a:buChar char="•"/>
            </a:pPr>
            <a:r>
              <a:rPr lang="en-US">
                <a:latin typeface="Times New Roman" pitchFamily="-106" charset="0"/>
              </a:rPr>
              <a:t>“With what body do they come?” – If one thinks only of a physical body, resurrection seems inconceivable.  </a:t>
            </a:r>
          </a:p>
          <a:p>
            <a:pPr marL="228600" indent="-228600"/>
            <a:endParaRPr lang="en-US">
              <a:latin typeface="Times New Roman" pitchFamily="-10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CD5C928F-A70C-A845-AF3B-4A01D7CAEC16}" type="slidenum">
              <a:rPr lang="en-US"/>
              <a:pPr/>
              <a:t>49</a:t>
            </a:fld>
            <a:endParaRPr lang="en-US"/>
          </a:p>
        </p:txBody>
      </p:sp>
      <p:sp>
        <p:nvSpPr>
          <p:cNvPr id="60419" name="Rectangle 2"/>
          <p:cNvSpPr>
            <a:spLocks noGrp="1" noRot="1" noChangeAspect="1" noChangeArrowheads="1" noTextEdit="1"/>
          </p:cNvSpPr>
          <p:nvPr>
            <p:ph type="sldImg"/>
          </p:nvPr>
        </p:nvSpPr>
        <p:spPr>
          <a:xfrm>
            <a:off x="2273300" y="277813"/>
            <a:ext cx="3316288" cy="2071687"/>
          </a:xfrm>
          <a:ln/>
        </p:spPr>
      </p:sp>
      <p:sp>
        <p:nvSpPr>
          <p:cNvPr id="60420" name="Rectangle 3"/>
          <p:cNvSpPr>
            <a:spLocks noGrp="1" noChangeArrowheads="1"/>
          </p:cNvSpPr>
          <p:nvPr>
            <p:ph type="body" idx="1"/>
          </p:nvPr>
        </p:nvSpPr>
        <p:spPr>
          <a:xfrm>
            <a:off x="929640" y="2406754"/>
            <a:ext cx="7643707" cy="3957983"/>
          </a:xfrm>
          <a:noFill/>
        </p:spPr>
        <p:txBody>
          <a:bodyPr/>
          <a:lstStyle/>
          <a:p>
            <a:pPr>
              <a:lnSpc>
                <a:spcPct val="90000"/>
              </a:lnSpc>
            </a:pPr>
            <a:r>
              <a:rPr lang="en-US" b="1">
                <a:latin typeface="Times New Roman" pitchFamily="-106" charset="0"/>
              </a:rPr>
              <a:t>'Now concerning'</a:t>
            </a:r>
            <a:r>
              <a:rPr lang="en-US">
                <a:latin typeface="Times New Roman" pitchFamily="-106" charset="0"/>
              </a:rPr>
              <a:t>-(7:1; 8:1; 12:1; 16:12).  Indicating this was subject matter in which they wished for Paul to give additional instruction concerning.</a:t>
            </a:r>
          </a:p>
          <a:p>
            <a:pPr>
              <a:lnSpc>
                <a:spcPct val="90000"/>
              </a:lnSpc>
            </a:pPr>
            <a:endParaRPr lang="en-US">
              <a:latin typeface="Times New Roman" pitchFamily="-106" charset="0"/>
            </a:endParaRPr>
          </a:p>
          <a:p>
            <a:pPr>
              <a:lnSpc>
                <a:spcPct val="90000"/>
              </a:lnSpc>
            </a:pPr>
            <a:r>
              <a:rPr lang="en-US" i="1">
                <a:latin typeface="Times New Roman" pitchFamily="-106" charset="0"/>
              </a:rPr>
              <a:t>The leadership in the Jerusalem Church and the other Apostles had requested that Paul 'remember the poor'. (Galatians 2:10)</a:t>
            </a:r>
          </a:p>
          <a:p>
            <a:pPr>
              <a:lnSpc>
                <a:spcPct val="90000"/>
              </a:lnSpc>
            </a:pPr>
            <a:r>
              <a:rPr lang="en-US" i="1">
                <a:latin typeface="Times New Roman" pitchFamily="-106" charset="0"/>
              </a:rPr>
              <a:t>'The more probable and permanent cause was the persecution and social ostracism suffered by Christians in Jerusalem...In a city of which the prosperity depended in large measure upon Jewish rites and ceremonies, converts to Christianity would have peculiar difficulty in securing employment and obtaining financial support..</a:t>
            </a:r>
            <a:r>
              <a:rPr lang="en-US">
                <a:latin typeface="Times New Roman" pitchFamily="-106" charset="0"/>
              </a:rPr>
              <a:t> </a:t>
            </a:r>
          </a:p>
          <a:p>
            <a:pPr>
              <a:lnSpc>
                <a:spcPct val="90000"/>
              </a:lnSpc>
            </a:pPr>
            <a:endParaRPr lang="en-US">
              <a:latin typeface="Times New Roman" pitchFamily="-106" charset="0"/>
            </a:endParaRPr>
          </a:p>
          <a:p>
            <a:pPr>
              <a:lnSpc>
                <a:spcPct val="90000"/>
              </a:lnSpc>
            </a:pPr>
            <a:r>
              <a:rPr lang="en-US">
                <a:latin typeface="Times New Roman" pitchFamily="-106" charset="0"/>
              </a:rPr>
              <a:t>Paul speaks of this collection in terms that are full of theological content:  "fellowship" (2 Cor. 8:4; 9:13); "service" (2 Cor. 8:4; 9:1,12,13); "grace" (2 Cor. 8:4,6,7); "blessing" (2 Cor. 9:5); "divine service" (2 Cor. 9:12).  All of this together suggests that the "collection" was not some mere matter of money, but was for Paul an active response to the grace of God </a:t>
            </a:r>
          </a:p>
          <a:p>
            <a:pPr>
              <a:lnSpc>
                <a:spcPct val="90000"/>
              </a:lnSpc>
            </a:pPr>
            <a:endParaRPr lang="en-US">
              <a:latin typeface="Times New Roman" pitchFamily="-106" charset="0"/>
            </a:endParaRPr>
          </a:p>
          <a:p>
            <a:pPr>
              <a:lnSpc>
                <a:spcPct val="90000"/>
              </a:lnSpc>
            </a:pPr>
            <a:r>
              <a:rPr lang="en-US">
                <a:latin typeface="Times New Roman" pitchFamily="-106" charset="0"/>
              </a:rPr>
              <a:t>FOR THE SAINTS - </a:t>
            </a:r>
            <a:r>
              <a:rPr lang="en-US" i="1">
                <a:latin typeface="Times New Roman" pitchFamily="-106" charset="0"/>
              </a:rPr>
              <a:t>While individual members could assist non-Christians (Galatians 6:10; James 1:27), resources pooled at the congregational level were only used for relieving the needs of other Christians. (Acts 2:44-45; 4:32-37; 11:29-30; 1 Timothy 5:16; 9-10)</a:t>
            </a:r>
            <a:endParaRPr lang="en-US">
              <a:latin typeface="Times New Roman" pitchFamily="-106" charset="0"/>
            </a:endParaRPr>
          </a:p>
          <a:p>
            <a:pPr lvl="1">
              <a:lnSpc>
                <a:spcPct val="90000"/>
              </a:lnSpc>
              <a:buFontTx/>
              <a:buChar char="•"/>
            </a:pPr>
            <a:r>
              <a:rPr lang="en-US" i="1">
                <a:latin typeface="Times New Roman" pitchFamily="-106" charset="0"/>
              </a:rPr>
              <a:t>Unfortunately, some have ridiculed the above truth.  Churches of Christ who refuse to relieve the needs of non-Christians out of the treasury are viewed as uncaring, unsympathetic, and just looking for a scripture to hide behind so they don't have to spend their money.</a:t>
            </a:r>
          </a:p>
          <a:p>
            <a:pPr lvl="1">
              <a:lnSpc>
                <a:spcPct val="90000"/>
              </a:lnSpc>
              <a:buFontTx/>
              <a:buChar char="•"/>
            </a:pPr>
            <a:r>
              <a:rPr lang="en-US" i="1">
                <a:latin typeface="Times New Roman" pitchFamily="-106" charset="0"/>
              </a:rPr>
              <a:t>Every religious body, </a:t>
            </a:r>
            <a:r>
              <a:rPr lang="en-US" i="1" u="sng">
                <a:latin typeface="Times New Roman" pitchFamily="-106" charset="0"/>
              </a:rPr>
              <a:t>must</a:t>
            </a:r>
            <a:r>
              <a:rPr lang="en-US" i="1">
                <a:latin typeface="Times New Roman" pitchFamily="-106" charset="0"/>
              </a:rPr>
              <a:t> limit who it will help (for no religious body has unlimited resources)</a:t>
            </a:r>
            <a:r>
              <a:rPr lang="en-US">
                <a:latin typeface="Times New Roman" pitchFamily="-106" charset="0"/>
              </a:rPr>
              <a:t> Why not use God's standard-i.e. from the collected funds, only Christians are to be helped?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a:p>
        </p:txBody>
      </p:sp>
    </p:spTree>
    <p:extLst>
      <p:ext uri="{BB962C8B-B14F-4D97-AF65-F5344CB8AC3E}">
        <p14:creationId xmlns:p14="http://schemas.microsoft.com/office/powerpoint/2010/main" val="260545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6</a:t>
            </a:fld>
            <a:endParaRPr lang="en-US"/>
          </a:p>
        </p:txBody>
      </p:sp>
    </p:spTree>
    <p:extLst>
      <p:ext uri="{BB962C8B-B14F-4D97-AF65-F5344CB8AC3E}">
        <p14:creationId xmlns:p14="http://schemas.microsoft.com/office/powerpoint/2010/main" val="260545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a:p>
        </p:txBody>
      </p:sp>
    </p:spTree>
    <p:extLst>
      <p:ext uri="{BB962C8B-B14F-4D97-AF65-F5344CB8AC3E}">
        <p14:creationId xmlns:p14="http://schemas.microsoft.com/office/powerpoint/2010/main" val="377561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atin typeface="Times New Roman" pitchFamily="-106" charset="0"/>
            </a:endParaRPr>
          </a:p>
        </p:txBody>
      </p:sp>
      <p:sp>
        <p:nvSpPr>
          <p:cNvPr id="53252" name="Slide Number Placeholder 3"/>
          <p:cNvSpPr>
            <a:spLocks noGrp="1"/>
          </p:cNvSpPr>
          <p:nvPr>
            <p:ph type="sldNum" sz="quarter" idx="5"/>
          </p:nvPr>
        </p:nvSpPr>
        <p:spPr>
          <a:noFill/>
          <a:ln>
            <a:miter lim="800000"/>
            <a:headEnd/>
            <a:tailEnd/>
          </a:ln>
        </p:spPr>
        <p:txBody>
          <a:bodyPr/>
          <a:lstStyle/>
          <a:p>
            <a:fld id="{6BE99709-B6F2-9747-9DE3-91C1FE925989}" type="slidenum">
              <a:rPr lang="en-US"/>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676525" y="277813"/>
            <a:ext cx="4129088" cy="2579687"/>
          </a:xfrm>
          <a:ln/>
        </p:spPr>
      </p:sp>
      <p:sp>
        <p:nvSpPr>
          <p:cNvPr id="54275" name="Notes Placeholder 2"/>
          <p:cNvSpPr>
            <a:spLocks noGrp="1"/>
          </p:cNvSpPr>
          <p:nvPr>
            <p:ph type="body" idx="1"/>
          </p:nvPr>
        </p:nvSpPr>
        <p:spPr>
          <a:noFill/>
        </p:spPr>
        <p:txBody>
          <a:bodyPr/>
          <a:lstStyle/>
          <a:p>
            <a:endParaRPr lang="en-US">
              <a:latin typeface="Times New Roman" pitchFamily="-106" charset="0"/>
            </a:endParaRPr>
          </a:p>
        </p:txBody>
      </p:sp>
      <p:sp>
        <p:nvSpPr>
          <p:cNvPr id="54276" name="Slide Number Placeholder 3"/>
          <p:cNvSpPr>
            <a:spLocks noGrp="1"/>
          </p:cNvSpPr>
          <p:nvPr>
            <p:ph type="sldNum" sz="quarter" idx="5"/>
          </p:nvPr>
        </p:nvSpPr>
        <p:spPr>
          <a:noFill/>
          <a:ln>
            <a:miter lim="800000"/>
            <a:headEnd/>
            <a:tailEnd/>
          </a:ln>
        </p:spPr>
        <p:txBody>
          <a:bodyPr/>
          <a:lstStyle/>
          <a:p>
            <a:fld id="{F1A8498B-DA1E-F143-96C3-1990CA20FE50}" type="slidenum">
              <a:rPr lang="en-US"/>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3/8/2017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4</a:t>
            </a:r>
          </a:p>
          <a:p>
            <a:pPr algn="ctr"/>
            <a:r>
              <a:rPr lang="en-US" sz="2800" dirty="0"/>
              <a:t>I Corinthians 4:1 - 5:13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3771" y="378355"/>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If Paul and the other teacher were simply ‘under rowers’ and Slaves under a master what should we not do as hearers?</a:t>
            </a:r>
          </a:p>
          <a:p>
            <a:endParaRPr lang="en-US" sz="1400" dirty="0"/>
          </a:p>
        </p:txBody>
      </p:sp>
    </p:spTree>
    <p:extLst>
      <p:ext uri="{BB962C8B-B14F-4D97-AF65-F5344CB8AC3E}">
        <p14:creationId xmlns:p14="http://schemas.microsoft.com/office/powerpoint/2010/main" val="162498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a:t>
            </a:r>
            <a:r>
              <a:rPr lang="en-US" sz="2000" dirty="0" smtClean="0">
                <a:solidFill>
                  <a:schemeClr val="bg1">
                    <a:lumMod val="50000"/>
                    <a:lumOff val="50000"/>
                  </a:schemeClr>
                </a:solidFill>
              </a:rPr>
              <a:t>:1 </a:t>
            </a:r>
            <a:r>
              <a:rPr lang="en-US" sz="2000" dirty="0">
                <a:solidFill>
                  <a:schemeClr val="bg1">
                    <a:lumMod val="50000"/>
                    <a:lumOff val="50000"/>
                  </a:schemeClr>
                </a:solidFill>
              </a:rPr>
              <a:t>Let a man so account of us, as of the ministers of Christ, and stewards of the mysteries of God</a:t>
            </a:r>
            <a:r>
              <a:rPr lang="en-US" sz="2000" dirty="0" smtClean="0">
                <a:solidFill>
                  <a:schemeClr val="bg1">
                    <a:lumMod val="50000"/>
                    <a:lumOff val="50000"/>
                  </a:schemeClr>
                </a:solidFill>
              </a:rPr>
              <a:t>.</a:t>
            </a:r>
          </a:p>
          <a:p>
            <a:pPr marL="0" indent="0">
              <a:buNone/>
            </a:pPr>
            <a:endParaRPr lang="en-US" sz="2000" dirty="0">
              <a:solidFill>
                <a:schemeClr val="bg1">
                  <a:lumMod val="50000"/>
                  <a:lumOff val="50000"/>
                </a:schemeClr>
              </a:solidFill>
            </a:endParaRPr>
          </a:p>
          <a:p>
            <a:pPr marL="0" indent="0">
              <a:buNone/>
            </a:pPr>
            <a:r>
              <a:rPr lang="en-US" sz="2000" dirty="0">
                <a:solidFill>
                  <a:schemeClr val="bg1">
                    <a:lumMod val="50000"/>
                    <a:lumOff val="50000"/>
                  </a:schemeClr>
                </a:solidFill>
              </a:rPr>
              <a:t>2 Moreover it is required in stewards, that a man be found faithful.</a:t>
            </a:r>
          </a:p>
          <a:p>
            <a:pPr marL="0" indent="0">
              <a:buNone/>
            </a:pPr>
            <a:endParaRPr lang="en-US" sz="2000" dirty="0">
              <a:solidFill>
                <a:schemeClr val="tx1"/>
              </a:solidFill>
            </a:endParaRPr>
          </a:p>
          <a:p>
            <a:pPr marL="0" indent="0">
              <a:buNone/>
            </a:pPr>
            <a:r>
              <a:rPr lang="en-US" sz="2000" dirty="0">
                <a:solidFill>
                  <a:schemeClr val="tx1"/>
                </a:solidFill>
              </a:rPr>
              <a:t>3 But with me it is a very small thing that I should be judged of you, or of man's judgment: yea, I judge not mine own </a:t>
            </a:r>
            <a:r>
              <a:rPr lang="en-US" sz="2000" dirty="0" smtClean="0">
                <a:solidFill>
                  <a:schemeClr val="tx1"/>
                </a:solidFill>
              </a:rPr>
              <a:t>self.</a:t>
            </a:r>
          </a:p>
          <a:p>
            <a:pPr marL="0" lvl="0" indent="0">
              <a:buNone/>
            </a:pPr>
            <a:r>
              <a:rPr lang="en-US" sz="2400" u="sng" dirty="0" smtClean="0">
                <a:solidFill>
                  <a:srgbClr val="0ECCF2"/>
                </a:solidFill>
              </a:rPr>
              <a:t>Summary</a:t>
            </a:r>
            <a:r>
              <a:rPr lang="en-US" sz="2400" dirty="0">
                <a:solidFill>
                  <a:srgbClr val="0ECCF2"/>
                </a:solidFill>
              </a:rPr>
              <a:t>: </a:t>
            </a:r>
            <a:r>
              <a:rPr lang="en-US" sz="2400" dirty="0" smtClean="0">
                <a:solidFill>
                  <a:srgbClr val="0ECCF2"/>
                </a:solidFill>
              </a:rPr>
              <a:t>The Judgment and approval of men matters little.</a:t>
            </a:r>
            <a:endParaRPr lang="en-US" sz="2400" dirty="0">
              <a:solidFill>
                <a:srgbClr val="0ECCF2"/>
              </a:solidFill>
            </a:endParaRPr>
          </a:p>
          <a:p>
            <a:pPr marL="0" indent="0">
              <a:buNone/>
            </a:pPr>
            <a:endParaRPr lang="en-US" sz="1400" dirty="0"/>
          </a:p>
        </p:txBody>
      </p:sp>
      <p:sp>
        <p:nvSpPr>
          <p:cNvPr id="4" name="Content Placeholder 2"/>
          <p:cNvSpPr txBox="1">
            <a:spLocks/>
          </p:cNvSpPr>
          <p:nvPr/>
        </p:nvSpPr>
        <p:spPr>
          <a:xfrm>
            <a:off x="325647" y="3378729"/>
            <a:ext cx="8161125"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rgbClr val="0ECCF2"/>
                </a:solidFill>
              </a:rPr>
              <a:t>Ministers should :</a:t>
            </a:r>
            <a:r>
              <a:rPr lang="en-US" sz="2000" dirty="0" smtClean="0">
                <a:solidFill>
                  <a:srgbClr val="FFFF00"/>
                </a:solidFill>
              </a:rPr>
              <a:t>Be faithful to the message of the mysteries of God</a:t>
            </a:r>
          </a:p>
          <a:p>
            <a:pPr marL="0" indent="0">
              <a:buFont typeface="Arial" panose="020B0604020202020204" pitchFamily="34" charset="0"/>
              <a:buNone/>
            </a:pPr>
            <a:endParaRPr lang="en-US" sz="2000" dirty="0" smtClean="0">
              <a:solidFill>
                <a:srgbClr val="FFFF00"/>
              </a:solidFill>
            </a:endParaRPr>
          </a:p>
          <a:p>
            <a:pPr marL="0" indent="0">
              <a:buNone/>
            </a:pPr>
            <a:r>
              <a:rPr lang="en-US" sz="2000" dirty="0">
                <a:solidFill>
                  <a:srgbClr val="FFFF00"/>
                </a:solidFill>
              </a:rPr>
              <a:t>1 Peter </a:t>
            </a:r>
            <a:r>
              <a:rPr lang="en-US" sz="2000" dirty="0" smtClean="0">
                <a:solidFill>
                  <a:srgbClr val="FFFF00"/>
                </a:solidFill>
              </a:rPr>
              <a:t>4:10 </a:t>
            </a:r>
            <a:r>
              <a:rPr lang="en-US" sz="2000" dirty="0">
                <a:solidFill>
                  <a:schemeClr val="tx1"/>
                </a:solidFill>
              </a:rPr>
              <a:t>As each one has received a gift, </a:t>
            </a:r>
            <a:r>
              <a:rPr lang="en-US" sz="2000" u="sng" dirty="0">
                <a:solidFill>
                  <a:schemeClr val="tx1"/>
                </a:solidFill>
              </a:rPr>
              <a:t>minister</a:t>
            </a:r>
            <a:r>
              <a:rPr lang="en-US" sz="2000" dirty="0">
                <a:solidFill>
                  <a:schemeClr val="tx1"/>
                </a:solidFill>
              </a:rPr>
              <a:t> it to one another, as </a:t>
            </a:r>
            <a:r>
              <a:rPr lang="en-US" sz="2000" u="sng" dirty="0">
                <a:solidFill>
                  <a:schemeClr val="tx1"/>
                </a:solidFill>
              </a:rPr>
              <a:t>good stewards </a:t>
            </a:r>
            <a:r>
              <a:rPr lang="en-US" sz="2000" dirty="0">
                <a:solidFill>
                  <a:schemeClr val="tx1"/>
                </a:solidFill>
              </a:rPr>
              <a:t>of the manifold grace of God.  </a:t>
            </a:r>
            <a:r>
              <a:rPr lang="en-US" sz="2000" dirty="0">
                <a:solidFill>
                  <a:srgbClr val="FFFF00"/>
                </a:solidFill>
              </a:rPr>
              <a:t>11 If anyone speaks, let him speak as the oracles of God. If anyone ministers, let him do it as with the ability which God supplies,</a:t>
            </a:r>
            <a:r>
              <a:rPr lang="en-US" sz="2000" dirty="0">
                <a:solidFill>
                  <a:schemeClr val="tx1"/>
                </a:solidFill>
              </a:rPr>
              <a:t> that in all things God may be glorified through Jesus Christ, to whom belong the glory and the dominion forever and ever.</a:t>
            </a:r>
            <a:endParaRPr lang="en-US" sz="2000" dirty="0" smtClean="0">
              <a:solidFill>
                <a:schemeClr val="tx1"/>
              </a:solidFill>
            </a:endParaRPr>
          </a:p>
          <a:p>
            <a:pPr marL="0" indent="0">
              <a:buFont typeface="Arial" panose="020B0604020202020204" pitchFamily="34" charset="0"/>
              <a:buNone/>
            </a:pPr>
            <a:endParaRPr lang="en-US" sz="2000" dirty="0" smtClean="0">
              <a:solidFill>
                <a:schemeClr val="tx1"/>
              </a:solidFill>
            </a:endParaRPr>
          </a:p>
          <a:p>
            <a:pPr marL="0" indent="0">
              <a:buFont typeface="Arial" panose="020B0604020202020204" pitchFamily="34" charset="0"/>
              <a:buNone/>
            </a:pPr>
            <a:endParaRPr lang="en-US" sz="1400" dirty="0"/>
          </a:p>
        </p:txBody>
      </p:sp>
    </p:spTree>
    <p:extLst>
      <p:ext uri="{BB962C8B-B14F-4D97-AF65-F5344CB8AC3E}">
        <p14:creationId xmlns:p14="http://schemas.microsoft.com/office/powerpoint/2010/main" val="3718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a:t>
            </a:r>
            <a:r>
              <a:rPr lang="en-US" sz="2000" dirty="0" smtClean="0">
                <a:solidFill>
                  <a:schemeClr val="tx1"/>
                </a:solidFill>
              </a:rPr>
              <a:t> </a:t>
            </a:r>
            <a:r>
              <a:rPr lang="en-US" sz="2000" dirty="0">
                <a:solidFill>
                  <a:schemeClr val="tx1"/>
                </a:solidFill>
              </a:rPr>
              <a:t>Let a man so account of us, as of the ministers of Christ, and stewards of the mysteries of God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2 Moreover it is required in stewards, that a man be found faithful.</a:t>
            </a:r>
          </a:p>
          <a:p>
            <a:pPr marL="0" indent="0">
              <a:buNone/>
            </a:pPr>
            <a:endParaRPr lang="en-US" sz="2000" dirty="0">
              <a:solidFill>
                <a:schemeClr val="tx1"/>
              </a:solidFill>
            </a:endParaRPr>
          </a:p>
          <a:p>
            <a:pPr marL="0" indent="0">
              <a:buNone/>
            </a:pPr>
            <a:r>
              <a:rPr lang="en-US" sz="2000" dirty="0">
                <a:solidFill>
                  <a:schemeClr val="tx1"/>
                </a:solidFill>
              </a:rPr>
              <a:t>3 But with me it is a very small thing that I should be judged of you, or of man's judgment: yea, I judge not mine own </a:t>
            </a:r>
            <a:r>
              <a:rPr lang="en-US" sz="2000" dirty="0" smtClean="0">
                <a:solidFill>
                  <a:schemeClr val="tx1"/>
                </a:solidFill>
              </a:rPr>
              <a:t>self.</a:t>
            </a:r>
          </a:p>
          <a:p>
            <a:pPr marL="0" indent="0">
              <a:buNone/>
            </a:pPr>
            <a:endParaRPr lang="en-US" sz="2000" dirty="0" smtClean="0">
              <a:solidFill>
                <a:schemeClr val="tx1"/>
              </a:solidFill>
            </a:endParaRPr>
          </a:p>
          <a:p>
            <a:pPr marL="0" indent="0">
              <a:buNone/>
            </a:pPr>
            <a:r>
              <a:rPr lang="en-US" sz="2000" dirty="0" smtClean="0">
                <a:solidFill>
                  <a:schemeClr val="tx1"/>
                </a:solidFill>
              </a:rPr>
              <a:t>4 </a:t>
            </a:r>
            <a:r>
              <a:rPr lang="en-US" sz="2000" dirty="0">
                <a:solidFill>
                  <a:schemeClr val="tx1"/>
                </a:solidFill>
              </a:rPr>
              <a:t>For I know nothing by myself; yet am I not hereby justified: but he that </a:t>
            </a:r>
            <a:r>
              <a:rPr lang="en-US" sz="2000" dirty="0" err="1">
                <a:solidFill>
                  <a:schemeClr val="tx1"/>
                </a:solidFill>
              </a:rPr>
              <a:t>judgeth</a:t>
            </a:r>
            <a:r>
              <a:rPr lang="en-US" sz="2000" dirty="0">
                <a:solidFill>
                  <a:schemeClr val="tx1"/>
                </a:solidFill>
              </a:rPr>
              <a:t> me is the Lord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5 Therefore </a:t>
            </a:r>
            <a:r>
              <a:rPr lang="en-US" sz="2000" u="sng" dirty="0">
                <a:solidFill>
                  <a:srgbClr val="FFFF00"/>
                </a:solidFill>
              </a:rPr>
              <a:t>judge nothing before the time, until the Lord come</a:t>
            </a:r>
            <a:r>
              <a:rPr lang="en-US" sz="2000" dirty="0">
                <a:solidFill>
                  <a:srgbClr val="FFFF00"/>
                </a:solidFill>
              </a:rPr>
              <a:t>, </a:t>
            </a:r>
            <a:r>
              <a:rPr lang="en-US" sz="2000" dirty="0">
                <a:solidFill>
                  <a:schemeClr val="tx1"/>
                </a:solidFill>
              </a:rPr>
              <a:t>who both will bring to light the hidden things of darkness, and will make manifest the counsels of the hearts: and then shall every man have praise of God.</a:t>
            </a:r>
          </a:p>
          <a:p>
            <a:endParaRPr lang="en-US" sz="1400" dirty="0"/>
          </a:p>
        </p:txBody>
      </p:sp>
    </p:spTree>
    <p:extLst>
      <p:ext uri="{BB962C8B-B14F-4D97-AF65-F5344CB8AC3E}">
        <p14:creationId xmlns:p14="http://schemas.microsoft.com/office/powerpoint/2010/main" val="305030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800" u="sng" dirty="0" smtClean="0">
                <a:solidFill>
                  <a:schemeClr val="tx1"/>
                </a:solidFill>
              </a:rPr>
              <a:t>Lessons for us:</a:t>
            </a:r>
          </a:p>
          <a:p>
            <a:pPr marL="0" indent="0">
              <a:buNone/>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Don’t pick favorites among men</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Don’t Judge on the outward things</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a:solidFill>
                  <a:schemeClr val="tx1"/>
                </a:solidFill>
              </a:rPr>
              <a:t>Focus on how accurately the teaching matches the </a:t>
            </a:r>
            <a:r>
              <a:rPr lang="en-US" sz="2800" dirty="0" smtClean="0">
                <a:solidFill>
                  <a:schemeClr val="tx1"/>
                </a:solidFill>
              </a:rPr>
              <a:t>gospel</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We should minister and be Stewards of the Word</a:t>
            </a: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40928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tx1"/>
                </a:solidFill>
              </a:rPr>
              <a:t>Now these things, brethren, I have figuratively transferred to myself and </a:t>
            </a:r>
            <a:r>
              <a:rPr lang="en-US" sz="2000" dirty="0" err="1">
                <a:solidFill>
                  <a:schemeClr val="tx1"/>
                </a:solidFill>
              </a:rPr>
              <a:t>Apollos</a:t>
            </a:r>
            <a:r>
              <a:rPr lang="en-US" sz="2000" dirty="0">
                <a:solidFill>
                  <a:schemeClr val="tx1"/>
                </a:solidFill>
              </a:rPr>
              <a:t> for your sakes, that you may learn in us not to think beyond what is written, that none of you may be puffed up on behalf of one against the other.  7 For who makes you differ from another? And what do you have that you did not receive? Now if you did indeed receive it, why do you boast as if you had not received it</a:t>
            </a:r>
            <a:r>
              <a:rPr lang="en-US" sz="2000" dirty="0" smtClean="0">
                <a:solidFill>
                  <a:schemeClr val="tx1"/>
                </a:solidFill>
              </a:rPr>
              <a:t>?</a:t>
            </a:r>
            <a:endParaRPr lang="en-US" sz="2000" dirty="0">
              <a:solidFill>
                <a:schemeClr val="tx1"/>
              </a:solidFill>
            </a:endParaRPr>
          </a:p>
          <a:p>
            <a:pPr marL="0" indent="0">
              <a:buNone/>
            </a:pPr>
            <a:r>
              <a:rPr lang="en-US" sz="2000" dirty="0">
                <a:solidFill>
                  <a:schemeClr val="tx1"/>
                </a:solidFill>
              </a:rPr>
              <a:t>8 You are already full! You are already rich! You have reigned as kings without us—and indeed I could wish you did reign, that we also might reign with you!  9 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  11 To the present hour we both hunger and thirst, and we are poorly clothed, and beaten, and homeless.  12 And we labor, working with our own hands. Being reviled, we bless; being persecuted, we endure;  13 being defamed, we entreat. We have been made as the filth of the world, the </a:t>
            </a:r>
            <a:r>
              <a:rPr lang="en-US" sz="2000" dirty="0" err="1">
                <a:solidFill>
                  <a:schemeClr val="tx1"/>
                </a:solidFill>
              </a:rPr>
              <a:t>offscouring</a:t>
            </a:r>
            <a:r>
              <a:rPr lang="en-US" sz="2000" dirty="0">
                <a:solidFill>
                  <a:schemeClr val="tx1"/>
                </a:solidFill>
              </a:rPr>
              <a:t> of all things until now.</a:t>
            </a:r>
          </a:p>
          <a:p>
            <a:endParaRPr lang="en-US" sz="1400" dirty="0"/>
          </a:p>
        </p:txBody>
      </p:sp>
    </p:spTree>
    <p:extLst>
      <p:ext uri="{BB962C8B-B14F-4D97-AF65-F5344CB8AC3E}">
        <p14:creationId xmlns:p14="http://schemas.microsoft.com/office/powerpoint/2010/main" val="154093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tx1"/>
                </a:solidFill>
              </a:rPr>
              <a:t>Now these things, brethren, I have </a:t>
            </a:r>
            <a:r>
              <a:rPr lang="en-US" sz="2000" dirty="0">
                <a:solidFill>
                  <a:srgbClr val="FFFF00"/>
                </a:solidFill>
              </a:rPr>
              <a:t>figuratively transferred to myself and </a:t>
            </a:r>
            <a:r>
              <a:rPr lang="en-US" sz="2000" dirty="0" err="1">
                <a:solidFill>
                  <a:srgbClr val="FFFF00"/>
                </a:solidFill>
              </a:rPr>
              <a:t>Apollos</a:t>
            </a:r>
            <a:r>
              <a:rPr lang="en-US" sz="2000" dirty="0">
                <a:solidFill>
                  <a:schemeClr val="tx1"/>
                </a:solidFill>
              </a:rPr>
              <a:t> for your sakes, that you may learn in us not to think beyond what is written, that none of you may be puffed up on behalf of one against the other</a:t>
            </a:r>
            <a:r>
              <a:rPr lang="en-US" sz="2000" dirty="0">
                <a:solidFill>
                  <a:schemeClr val="bg1">
                    <a:lumMod val="50000"/>
                    <a:lumOff val="50000"/>
                  </a:schemeClr>
                </a:solidFill>
              </a:rPr>
              <a:t>.  7 For who makes you differ from another? And what do you have that you did not receive? Now if you did indeed receive it, why do you boast as if you had not received it</a:t>
            </a:r>
            <a:r>
              <a:rPr lang="en-US" sz="2000" dirty="0" smtClean="0">
                <a:solidFill>
                  <a:schemeClr val="bg1">
                    <a:lumMod val="50000"/>
                    <a:lumOff val="50000"/>
                  </a:schemeClr>
                </a:solidFill>
              </a:rPr>
              <a:t>?</a:t>
            </a:r>
            <a:endParaRPr lang="en-US" sz="2000" dirty="0">
              <a:solidFill>
                <a:schemeClr val="bg1">
                  <a:lumMod val="50000"/>
                  <a:lumOff val="50000"/>
                </a:schemeClr>
              </a:solidFill>
            </a:endParaRPr>
          </a:p>
          <a:p>
            <a:pPr marL="0" indent="0">
              <a:buNone/>
            </a:pPr>
            <a:r>
              <a:rPr lang="en-US" sz="2000" dirty="0">
                <a:solidFill>
                  <a:schemeClr val="bg1">
                    <a:lumMod val="50000"/>
                    <a:lumOff val="50000"/>
                  </a:schemeClr>
                </a:solidFill>
              </a:rPr>
              <a:t>8 You are already full! You are already rich! You have reigned as kings without us—and indeed I could wish you did reign, that we also might reign with you!  9 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  11 To the present hour we both hunger and thirst, and we are poorly clothed, and beaten, and homeless.  12 And we labor, working with our own hands. Being reviled, we bless; being persecuted, we endure;  13 being defamed, we entreat. We have been made as the filth of the world, the </a:t>
            </a:r>
            <a:r>
              <a:rPr lang="en-US" sz="2000" dirty="0" err="1">
                <a:solidFill>
                  <a:schemeClr val="bg1">
                    <a:lumMod val="50000"/>
                    <a:lumOff val="50000"/>
                  </a:schemeClr>
                </a:solidFill>
              </a:rPr>
              <a:t>offscouring</a:t>
            </a:r>
            <a:r>
              <a:rPr lang="en-US" sz="2000" dirty="0">
                <a:solidFill>
                  <a:schemeClr val="bg1">
                    <a:lumMod val="50000"/>
                    <a:lumOff val="50000"/>
                  </a:schemeClr>
                </a:solidFill>
              </a:rPr>
              <a:t> of all things until now.</a:t>
            </a:r>
          </a:p>
          <a:p>
            <a:endParaRPr lang="en-US" sz="1400" dirty="0"/>
          </a:p>
        </p:txBody>
      </p:sp>
      <p:sp>
        <p:nvSpPr>
          <p:cNvPr id="4" name="Rectangle 3"/>
          <p:cNvSpPr/>
          <p:nvPr/>
        </p:nvSpPr>
        <p:spPr>
          <a:xfrm>
            <a:off x="1047750" y="1553554"/>
            <a:ext cx="7524749" cy="523220"/>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a:t>Paul and </a:t>
            </a:r>
            <a:r>
              <a:rPr lang="en-US" sz="2800" dirty="0" err="1"/>
              <a:t>Apollos</a:t>
            </a:r>
            <a:r>
              <a:rPr lang="en-US" sz="2800" dirty="0"/>
              <a:t> are used to Illustrate a point</a:t>
            </a:r>
          </a:p>
        </p:txBody>
      </p:sp>
    </p:spTree>
    <p:extLst>
      <p:ext uri="{BB962C8B-B14F-4D97-AF65-F5344CB8AC3E}">
        <p14:creationId xmlns:p14="http://schemas.microsoft.com/office/powerpoint/2010/main" val="1293966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bg1">
                    <a:lumMod val="50000"/>
                    <a:lumOff val="50000"/>
                  </a:schemeClr>
                </a:solidFill>
              </a:rPr>
              <a:t>Now these things, brethren, I have figuratively transferred to myself and </a:t>
            </a:r>
            <a:r>
              <a:rPr lang="en-US" sz="2000" dirty="0" err="1">
                <a:solidFill>
                  <a:schemeClr val="bg1">
                    <a:lumMod val="50000"/>
                    <a:lumOff val="50000"/>
                  </a:schemeClr>
                </a:solidFill>
              </a:rPr>
              <a:t>Apollos</a:t>
            </a:r>
            <a:r>
              <a:rPr lang="en-US" sz="2000" dirty="0">
                <a:solidFill>
                  <a:schemeClr val="bg1">
                    <a:lumMod val="50000"/>
                    <a:lumOff val="50000"/>
                  </a:schemeClr>
                </a:solidFill>
              </a:rPr>
              <a:t> for your sakes, that you may learn in us not to think beyond what is written, that none of you may be puffed up on behalf of one against the other.  </a:t>
            </a:r>
            <a:r>
              <a:rPr lang="en-US" sz="2000" dirty="0">
                <a:solidFill>
                  <a:schemeClr val="tx1"/>
                </a:solidFill>
              </a:rPr>
              <a:t>7 For </a:t>
            </a:r>
            <a:r>
              <a:rPr lang="en-US" sz="2000" dirty="0">
                <a:solidFill>
                  <a:srgbClr val="FFFF00"/>
                </a:solidFill>
              </a:rPr>
              <a:t>who makes you differ from another</a:t>
            </a:r>
            <a:r>
              <a:rPr lang="en-US" sz="2000" dirty="0">
                <a:solidFill>
                  <a:schemeClr val="tx1"/>
                </a:solidFill>
              </a:rPr>
              <a:t>? And what do you have that you did not receive? Now if you did indeed receive it, why do you boast as if you had not received it</a:t>
            </a:r>
            <a:r>
              <a:rPr lang="en-US" sz="2000" dirty="0" smtClean="0">
                <a:solidFill>
                  <a:schemeClr val="tx1"/>
                </a:solidFill>
              </a:rPr>
              <a:t>?</a:t>
            </a:r>
            <a:endParaRPr lang="en-US" sz="2000" dirty="0">
              <a:solidFill>
                <a:schemeClr val="tx1"/>
              </a:solidFill>
            </a:endParaRPr>
          </a:p>
          <a:p>
            <a:pPr marL="0" indent="0">
              <a:buNone/>
            </a:pPr>
            <a:r>
              <a:rPr lang="en-US" sz="2000" dirty="0">
                <a:solidFill>
                  <a:schemeClr val="bg1">
                    <a:lumMod val="50000"/>
                    <a:lumOff val="50000"/>
                  </a:schemeClr>
                </a:solidFill>
              </a:rPr>
              <a:t>8 You are already full! You are already rich! You have reigned as kings without us—and indeed I could wish you did reign, that we also might reign with you!  9 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  11 To the present hour we both hunger and thirst, and we are poorly clothed, and beaten, and homeless.  12 And we labor, working with our own hands. Being reviled, we bless; being persecuted, we endure;  13 being defamed, we entreat. We have been made as the filth of the world, the </a:t>
            </a:r>
            <a:r>
              <a:rPr lang="en-US" sz="2000" dirty="0" err="1">
                <a:solidFill>
                  <a:schemeClr val="bg1">
                    <a:lumMod val="50000"/>
                    <a:lumOff val="50000"/>
                  </a:schemeClr>
                </a:solidFill>
              </a:rPr>
              <a:t>offscouring</a:t>
            </a:r>
            <a:r>
              <a:rPr lang="en-US" sz="2000" dirty="0">
                <a:solidFill>
                  <a:schemeClr val="bg1">
                    <a:lumMod val="50000"/>
                    <a:lumOff val="50000"/>
                  </a:schemeClr>
                </a:solidFill>
              </a:rPr>
              <a:t> of all things until now.</a:t>
            </a:r>
          </a:p>
          <a:p>
            <a:endParaRPr lang="en-US" sz="1400" dirty="0"/>
          </a:p>
        </p:txBody>
      </p:sp>
      <p:sp>
        <p:nvSpPr>
          <p:cNvPr id="5" name="Rectangle 4"/>
          <p:cNvSpPr/>
          <p:nvPr/>
        </p:nvSpPr>
        <p:spPr>
          <a:xfrm>
            <a:off x="571500" y="2224408"/>
            <a:ext cx="7524749" cy="954107"/>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smtClean="0"/>
              <a:t>Who makes people?   </a:t>
            </a:r>
          </a:p>
          <a:p>
            <a:pPr algn="ctr"/>
            <a:r>
              <a:rPr lang="en-US" sz="2800" dirty="0" smtClean="0"/>
              <a:t>Where does anything that matters come from?</a:t>
            </a:r>
            <a:endParaRPr lang="en-US" sz="2800" dirty="0"/>
          </a:p>
        </p:txBody>
      </p:sp>
    </p:spTree>
    <p:extLst>
      <p:ext uri="{BB962C8B-B14F-4D97-AF65-F5344CB8AC3E}">
        <p14:creationId xmlns:p14="http://schemas.microsoft.com/office/powerpoint/2010/main" val="315160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bg1">
                    <a:lumMod val="50000"/>
                    <a:lumOff val="50000"/>
                  </a:schemeClr>
                </a:solidFill>
              </a:rPr>
              <a:t>Now these things, brethren, I have figuratively transferred to myself and </a:t>
            </a:r>
            <a:r>
              <a:rPr lang="en-US" sz="2000" dirty="0" err="1">
                <a:solidFill>
                  <a:schemeClr val="bg1">
                    <a:lumMod val="50000"/>
                    <a:lumOff val="50000"/>
                  </a:schemeClr>
                </a:solidFill>
              </a:rPr>
              <a:t>Apollos</a:t>
            </a:r>
            <a:r>
              <a:rPr lang="en-US" sz="2000" dirty="0">
                <a:solidFill>
                  <a:schemeClr val="bg1">
                    <a:lumMod val="50000"/>
                    <a:lumOff val="50000"/>
                  </a:schemeClr>
                </a:solidFill>
              </a:rPr>
              <a:t> for your sakes, that you may learn in us not to think beyond what is written, that none of you may be puffed up on behalf of one against the other.  7 For who makes you differ from another? And what do you have that you did not receive? Now if you did indeed receive it, why do you boast as if you had not received it</a:t>
            </a:r>
            <a:r>
              <a:rPr lang="en-US" sz="2000" dirty="0" smtClean="0">
                <a:solidFill>
                  <a:schemeClr val="bg1">
                    <a:lumMod val="50000"/>
                    <a:lumOff val="50000"/>
                  </a:schemeClr>
                </a:solidFill>
              </a:rPr>
              <a:t>?</a:t>
            </a:r>
            <a:endParaRPr lang="en-US" sz="2000" dirty="0">
              <a:solidFill>
                <a:schemeClr val="bg1">
                  <a:lumMod val="50000"/>
                  <a:lumOff val="50000"/>
                </a:schemeClr>
              </a:solidFill>
            </a:endParaRPr>
          </a:p>
          <a:p>
            <a:pPr marL="0" indent="0">
              <a:buNone/>
            </a:pPr>
            <a:r>
              <a:rPr lang="en-US" sz="2000" dirty="0">
                <a:solidFill>
                  <a:schemeClr val="tx1"/>
                </a:solidFill>
              </a:rPr>
              <a:t>8 </a:t>
            </a:r>
            <a:r>
              <a:rPr lang="en-US" sz="2000" dirty="0">
                <a:solidFill>
                  <a:srgbClr val="FFFF00"/>
                </a:solidFill>
              </a:rPr>
              <a:t>You are already full! </a:t>
            </a:r>
            <a:r>
              <a:rPr lang="en-US" sz="2000" dirty="0">
                <a:solidFill>
                  <a:schemeClr val="tx1"/>
                </a:solidFill>
              </a:rPr>
              <a:t>You are already rich! You have reigned as kings without us—and indeed I could wish you did reign, that we also might reign with you!  </a:t>
            </a:r>
            <a:r>
              <a:rPr lang="en-US" sz="2000" dirty="0">
                <a:solidFill>
                  <a:schemeClr val="bg1">
                    <a:lumMod val="50000"/>
                    <a:lumOff val="50000"/>
                  </a:schemeClr>
                </a:solidFill>
              </a:rPr>
              <a:t>9 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  11 To the present hour we both hunger and thirst, and we are poorly clothed, and beaten, and homeless.  12 And we labor, working with our own hands. Being reviled, we bless; being persecuted, we endure;  13 being defamed, we entreat. We have been made as the filth of the world, the </a:t>
            </a:r>
            <a:r>
              <a:rPr lang="en-US" sz="2000" dirty="0" err="1">
                <a:solidFill>
                  <a:schemeClr val="bg1">
                    <a:lumMod val="50000"/>
                    <a:lumOff val="50000"/>
                  </a:schemeClr>
                </a:solidFill>
              </a:rPr>
              <a:t>offscouring</a:t>
            </a:r>
            <a:r>
              <a:rPr lang="en-US" sz="2000" dirty="0">
                <a:solidFill>
                  <a:schemeClr val="bg1">
                    <a:lumMod val="50000"/>
                    <a:lumOff val="50000"/>
                  </a:schemeClr>
                </a:solidFill>
              </a:rPr>
              <a:t> of all things until now.</a:t>
            </a:r>
          </a:p>
          <a:p>
            <a:endParaRPr lang="en-US" sz="1400" dirty="0"/>
          </a:p>
        </p:txBody>
      </p:sp>
      <p:sp>
        <p:nvSpPr>
          <p:cNvPr id="5" name="Rectangle 4"/>
          <p:cNvSpPr/>
          <p:nvPr/>
        </p:nvSpPr>
        <p:spPr>
          <a:xfrm>
            <a:off x="571499" y="2967358"/>
            <a:ext cx="7524749" cy="1631216"/>
          </a:xfrm>
          <a:prstGeom prst="rect">
            <a:avLst/>
          </a:prstGeom>
          <a:solidFill>
            <a:schemeClr val="accent1"/>
          </a:solidFill>
          <a:ln w="63500">
            <a:solidFill>
              <a:srgbClr val="FFFF00"/>
            </a:solidFill>
          </a:ln>
          <a:effectLst>
            <a:softEdge rad="31750"/>
          </a:effectLst>
        </p:spPr>
        <p:txBody>
          <a:bodyPr wrap="square">
            <a:spAutoFit/>
          </a:bodyPr>
          <a:lstStyle/>
          <a:p>
            <a:r>
              <a:rPr lang="en-US" sz="2000" dirty="0" smtClean="0"/>
              <a:t>Luke 6:24 “</a:t>
            </a:r>
            <a:r>
              <a:rPr lang="en-US" sz="2000" dirty="0"/>
              <a:t>But woe to you who are rich</a:t>
            </a:r>
            <a:r>
              <a:rPr lang="en-US" sz="2000" dirty="0" smtClean="0"/>
              <a:t>,  For </a:t>
            </a:r>
            <a:r>
              <a:rPr lang="en-US" sz="2000" dirty="0"/>
              <a:t>you have received your </a:t>
            </a:r>
            <a:r>
              <a:rPr lang="en-US" sz="2000" dirty="0" smtClean="0"/>
              <a:t>consolation.25 </a:t>
            </a:r>
            <a:r>
              <a:rPr lang="en-US" sz="2000" dirty="0" smtClean="0">
                <a:solidFill>
                  <a:srgbClr val="FFFF00"/>
                </a:solidFill>
              </a:rPr>
              <a:t>Woe </a:t>
            </a:r>
            <a:r>
              <a:rPr lang="en-US" sz="2000" dirty="0">
                <a:solidFill>
                  <a:srgbClr val="FFFF00"/>
                </a:solidFill>
              </a:rPr>
              <a:t>to you who are full</a:t>
            </a:r>
            <a:r>
              <a:rPr lang="en-US" sz="2000" dirty="0" smtClean="0">
                <a:solidFill>
                  <a:srgbClr val="FFFF00"/>
                </a:solidFill>
              </a:rPr>
              <a:t>,  For </a:t>
            </a:r>
            <a:r>
              <a:rPr lang="en-US" sz="2000" dirty="0">
                <a:solidFill>
                  <a:srgbClr val="FFFF00"/>
                </a:solidFill>
              </a:rPr>
              <a:t>you shall </a:t>
            </a:r>
            <a:r>
              <a:rPr lang="en-US" sz="2000" dirty="0" smtClean="0">
                <a:solidFill>
                  <a:srgbClr val="FFFF00"/>
                </a:solidFill>
              </a:rPr>
              <a:t>hunger</a:t>
            </a:r>
            <a:r>
              <a:rPr lang="en-US" sz="2000" dirty="0" smtClean="0"/>
              <a:t>. Woe </a:t>
            </a:r>
            <a:r>
              <a:rPr lang="en-US" sz="2000" dirty="0"/>
              <a:t>to you who laugh now</a:t>
            </a:r>
            <a:r>
              <a:rPr lang="en-US" sz="2000" dirty="0" smtClean="0"/>
              <a:t>,   For </a:t>
            </a:r>
            <a:r>
              <a:rPr lang="en-US" sz="2000" dirty="0"/>
              <a:t>you shall mourn and </a:t>
            </a:r>
            <a:r>
              <a:rPr lang="en-US" sz="2000" dirty="0" smtClean="0"/>
              <a:t>weep.26 </a:t>
            </a:r>
            <a:r>
              <a:rPr lang="en-US" sz="2000" dirty="0" smtClean="0">
                <a:solidFill>
                  <a:srgbClr val="FFFF00"/>
                </a:solidFill>
              </a:rPr>
              <a:t>Woe </a:t>
            </a:r>
            <a:r>
              <a:rPr lang="en-US" sz="2000" dirty="0">
                <a:solidFill>
                  <a:srgbClr val="FFFF00"/>
                </a:solidFill>
              </a:rPr>
              <a:t>to </a:t>
            </a:r>
            <a:r>
              <a:rPr lang="en-US" sz="2000" dirty="0" smtClean="0">
                <a:solidFill>
                  <a:srgbClr val="FFFF00"/>
                </a:solidFill>
              </a:rPr>
              <a:t>you </a:t>
            </a:r>
            <a:r>
              <a:rPr lang="en-US" sz="2000" dirty="0">
                <a:solidFill>
                  <a:srgbClr val="FFFF00"/>
                </a:solidFill>
              </a:rPr>
              <a:t>when </a:t>
            </a:r>
            <a:r>
              <a:rPr lang="en-US" sz="2000" dirty="0" smtClean="0">
                <a:solidFill>
                  <a:srgbClr val="FFFF00"/>
                </a:solidFill>
              </a:rPr>
              <a:t>all </a:t>
            </a:r>
            <a:r>
              <a:rPr lang="en-US" sz="2000" dirty="0">
                <a:solidFill>
                  <a:srgbClr val="FFFF00"/>
                </a:solidFill>
              </a:rPr>
              <a:t>men speak well of you</a:t>
            </a:r>
            <a:r>
              <a:rPr lang="en-US" sz="2000" dirty="0" smtClean="0"/>
              <a:t>,   </a:t>
            </a:r>
            <a:r>
              <a:rPr lang="en-US" sz="2000" dirty="0"/>
              <a:t>For so did their fathers to the false prophets.</a:t>
            </a:r>
          </a:p>
        </p:txBody>
      </p:sp>
    </p:spTree>
    <p:extLst>
      <p:ext uri="{BB962C8B-B14F-4D97-AF65-F5344CB8AC3E}">
        <p14:creationId xmlns:p14="http://schemas.microsoft.com/office/powerpoint/2010/main" val="13037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bg1">
                    <a:lumMod val="50000"/>
                    <a:lumOff val="50000"/>
                  </a:schemeClr>
                </a:solidFill>
              </a:rPr>
              <a:t>Now these things, brethren, I have figuratively transferred to myself and </a:t>
            </a:r>
            <a:r>
              <a:rPr lang="en-US" sz="2000" dirty="0" err="1">
                <a:solidFill>
                  <a:schemeClr val="bg1">
                    <a:lumMod val="50000"/>
                    <a:lumOff val="50000"/>
                  </a:schemeClr>
                </a:solidFill>
              </a:rPr>
              <a:t>Apollos</a:t>
            </a:r>
            <a:r>
              <a:rPr lang="en-US" sz="2000" dirty="0">
                <a:solidFill>
                  <a:schemeClr val="bg1">
                    <a:lumMod val="50000"/>
                    <a:lumOff val="50000"/>
                  </a:schemeClr>
                </a:solidFill>
              </a:rPr>
              <a:t> for your sakes, that you may learn in us not to think beyond what is written, that none of you may be puffed up on behalf of one against the other.  7 For who makes you differ from another? And what do you have that you did not receive? Now if you did indeed receive it, why do you boast as if you had not received it</a:t>
            </a:r>
            <a:r>
              <a:rPr lang="en-US" sz="2000" dirty="0" smtClean="0">
                <a:solidFill>
                  <a:schemeClr val="bg1">
                    <a:lumMod val="50000"/>
                    <a:lumOff val="50000"/>
                  </a:schemeClr>
                </a:solidFill>
              </a:rPr>
              <a:t>?</a:t>
            </a:r>
            <a:endParaRPr lang="en-US" sz="2000" dirty="0">
              <a:solidFill>
                <a:schemeClr val="bg1">
                  <a:lumMod val="50000"/>
                  <a:lumOff val="50000"/>
                </a:schemeClr>
              </a:solidFill>
            </a:endParaRPr>
          </a:p>
          <a:p>
            <a:pPr marL="0" indent="0">
              <a:buNone/>
            </a:pPr>
            <a:r>
              <a:rPr lang="en-US" sz="2000" dirty="0">
                <a:solidFill>
                  <a:schemeClr val="bg1">
                    <a:lumMod val="50000"/>
                    <a:lumOff val="50000"/>
                  </a:schemeClr>
                </a:solidFill>
              </a:rPr>
              <a:t>8 You are already full! You are already rich! You have reigned as kings without us—and indeed I could wish you did reign, that we also might reign with you!  </a:t>
            </a:r>
            <a:r>
              <a:rPr lang="en-US" sz="2000" dirty="0">
                <a:solidFill>
                  <a:schemeClr val="tx1"/>
                </a:solidFill>
              </a:rPr>
              <a:t>9 For I think that </a:t>
            </a:r>
            <a:r>
              <a:rPr lang="en-US" sz="2000" dirty="0">
                <a:solidFill>
                  <a:srgbClr val="FFFF00"/>
                </a:solidFill>
              </a:rPr>
              <a:t>God has displayed us, the apostles, last, as men condemned to death</a:t>
            </a:r>
            <a:r>
              <a:rPr lang="en-US" sz="2000" dirty="0">
                <a:solidFill>
                  <a:schemeClr val="tx1"/>
                </a:solidFill>
              </a:rPr>
              <a:t>; for we have been made a spectacle to the world, both to angels and to men.  10 We are fools for Christ’s sake, but you are wise in Christ! We are weak, but you are strong! You are distinguished, but we are dishonored!  </a:t>
            </a:r>
            <a:r>
              <a:rPr lang="en-US" sz="2000" dirty="0">
                <a:solidFill>
                  <a:schemeClr val="bg1">
                    <a:lumMod val="50000"/>
                    <a:lumOff val="50000"/>
                  </a:schemeClr>
                </a:solidFill>
              </a:rPr>
              <a:t>11 To the present hour we both hunger and thirst, and we are poorly clothed, and beaten, and homeless.  12 And we labor, working with our own hands. Being reviled, we bless; being persecuted, we endure;  13 being defamed, we entreat. We have been made as the filth of the world, the </a:t>
            </a:r>
            <a:r>
              <a:rPr lang="en-US" sz="2000" dirty="0" err="1">
                <a:solidFill>
                  <a:schemeClr val="bg1">
                    <a:lumMod val="50000"/>
                    <a:lumOff val="50000"/>
                  </a:schemeClr>
                </a:solidFill>
              </a:rPr>
              <a:t>offscouring</a:t>
            </a:r>
            <a:r>
              <a:rPr lang="en-US" sz="2000" dirty="0">
                <a:solidFill>
                  <a:schemeClr val="bg1">
                    <a:lumMod val="50000"/>
                    <a:lumOff val="50000"/>
                  </a:schemeClr>
                </a:solidFill>
              </a:rPr>
              <a:t> of all things until now.</a:t>
            </a:r>
          </a:p>
          <a:p>
            <a:endParaRPr lang="en-US" sz="1400" dirty="0"/>
          </a:p>
        </p:txBody>
      </p:sp>
      <p:sp>
        <p:nvSpPr>
          <p:cNvPr id="5" name="Rectangle 4"/>
          <p:cNvSpPr/>
          <p:nvPr/>
        </p:nvSpPr>
        <p:spPr>
          <a:xfrm>
            <a:off x="609598" y="1852933"/>
            <a:ext cx="7524749" cy="523220"/>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smtClean="0"/>
              <a:t>True Ministers are last in men’s eyes</a:t>
            </a:r>
            <a:endParaRPr lang="en-US" sz="2800" dirty="0"/>
          </a:p>
        </p:txBody>
      </p:sp>
    </p:spTree>
    <p:extLst>
      <p:ext uri="{BB962C8B-B14F-4D97-AF65-F5344CB8AC3E}">
        <p14:creationId xmlns:p14="http://schemas.microsoft.com/office/powerpoint/2010/main" val="1218373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4:6</a:t>
            </a:r>
            <a:r>
              <a:rPr lang="en-US" sz="2000" dirty="0" smtClean="0">
                <a:solidFill>
                  <a:schemeClr val="tx1"/>
                </a:solidFill>
              </a:rPr>
              <a:t> </a:t>
            </a:r>
            <a:r>
              <a:rPr lang="en-US" sz="2000" dirty="0">
                <a:solidFill>
                  <a:schemeClr val="bg1">
                    <a:lumMod val="50000"/>
                    <a:lumOff val="50000"/>
                  </a:schemeClr>
                </a:solidFill>
              </a:rPr>
              <a:t>Now these things, brethren, I have figuratively transferred to myself and </a:t>
            </a:r>
            <a:r>
              <a:rPr lang="en-US" sz="2000" dirty="0" err="1">
                <a:solidFill>
                  <a:schemeClr val="bg1">
                    <a:lumMod val="50000"/>
                    <a:lumOff val="50000"/>
                  </a:schemeClr>
                </a:solidFill>
              </a:rPr>
              <a:t>Apollos</a:t>
            </a:r>
            <a:r>
              <a:rPr lang="en-US" sz="2000" dirty="0">
                <a:solidFill>
                  <a:schemeClr val="bg1">
                    <a:lumMod val="50000"/>
                    <a:lumOff val="50000"/>
                  </a:schemeClr>
                </a:solidFill>
              </a:rPr>
              <a:t> for your sakes, that you may learn in us not to think beyond what is written, that none of you may be puffed up on behalf of one against the other.  7 For who makes you differ from another? And what do you have that you did not receive? Now if you did indeed receive it, why do you boast as if you had not received it</a:t>
            </a:r>
            <a:r>
              <a:rPr lang="en-US" sz="2000" dirty="0" smtClean="0">
                <a:solidFill>
                  <a:schemeClr val="bg1">
                    <a:lumMod val="50000"/>
                    <a:lumOff val="50000"/>
                  </a:schemeClr>
                </a:solidFill>
              </a:rPr>
              <a:t>?</a:t>
            </a:r>
            <a:endParaRPr lang="en-US" sz="2000" dirty="0">
              <a:solidFill>
                <a:schemeClr val="bg1">
                  <a:lumMod val="50000"/>
                  <a:lumOff val="50000"/>
                </a:schemeClr>
              </a:solidFill>
            </a:endParaRPr>
          </a:p>
          <a:p>
            <a:pPr marL="0" indent="0">
              <a:buNone/>
            </a:pPr>
            <a:r>
              <a:rPr lang="en-US" sz="2000" dirty="0">
                <a:solidFill>
                  <a:schemeClr val="bg1">
                    <a:lumMod val="50000"/>
                    <a:lumOff val="50000"/>
                  </a:schemeClr>
                </a:solidFill>
              </a:rPr>
              <a:t>8 You are already full! You are already rich! You have reigned as kings without us—and indeed I could wish you did reign, that we also might reign with you!  9 For I think that God has displayed us, the apostles, last, as men condemned to death; for we have been made a spectacle to the world, both to angels and to men.  10 We are fools for Christ’s sake, but you are wise in Christ! We are weak, but you are strong! You are distinguished, but we are dishonored!  </a:t>
            </a:r>
            <a:r>
              <a:rPr lang="en-US" sz="2000" dirty="0">
                <a:solidFill>
                  <a:schemeClr val="tx1"/>
                </a:solidFill>
              </a:rPr>
              <a:t>11 To the present hour we both hunger and thirst, and we are poorly clothed, and beaten, and homeless.  12 And we labor, working with our own hands. Being reviled, we bless; being persecuted, we endure;  13 being defamed, we entreat. </a:t>
            </a:r>
            <a:r>
              <a:rPr lang="en-US" sz="2000" dirty="0">
                <a:solidFill>
                  <a:srgbClr val="FFFF00"/>
                </a:solidFill>
              </a:rPr>
              <a:t>We have been made as the filth of the world</a:t>
            </a:r>
            <a:r>
              <a:rPr lang="en-US" sz="2000" dirty="0">
                <a:solidFill>
                  <a:schemeClr val="tx1"/>
                </a:solidFill>
              </a:rPr>
              <a:t>, the </a:t>
            </a:r>
            <a:r>
              <a:rPr lang="en-US" sz="2000" dirty="0" err="1">
                <a:solidFill>
                  <a:schemeClr val="tx1"/>
                </a:solidFill>
              </a:rPr>
              <a:t>offscouring</a:t>
            </a:r>
            <a:r>
              <a:rPr lang="en-US" sz="2000" dirty="0">
                <a:solidFill>
                  <a:schemeClr val="tx1"/>
                </a:solidFill>
              </a:rPr>
              <a:t> of all things until now.</a:t>
            </a:r>
          </a:p>
          <a:p>
            <a:endParaRPr lang="en-US" sz="1400" dirty="0"/>
          </a:p>
        </p:txBody>
      </p:sp>
      <p:sp>
        <p:nvSpPr>
          <p:cNvPr id="5" name="Rectangle 4"/>
          <p:cNvSpPr/>
          <p:nvPr/>
        </p:nvSpPr>
        <p:spPr>
          <a:xfrm>
            <a:off x="609597" y="2910208"/>
            <a:ext cx="7524749" cy="523220"/>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smtClean="0"/>
              <a:t>True Ministers serve at all cost</a:t>
            </a:r>
            <a:endParaRPr lang="en-US" sz="2800" dirty="0"/>
          </a:p>
        </p:txBody>
      </p:sp>
    </p:spTree>
    <p:extLst>
      <p:ext uri="{BB962C8B-B14F-4D97-AF65-F5344CB8AC3E}">
        <p14:creationId xmlns:p14="http://schemas.microsoft.com/office/powerpoint/2010/main" val="1876736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47993085"/>
              </p:ext>
            </p:extLst>
          </p:nvPr>
        </p:nvGraphicFramePr>
        <p:xfrm>
          <a:off x="1028698" y="85725"/>
          <a:ext cx="7696201" cy="5983566"/>
        </p:xfrm>
        <a:graphic>
          <a:graphicData uri="http://schemas.openxmlformats.org/drawingml/2006/table">
            <a:tbl>
              <a:tblPr/>
              <a:tblGrid>
                <a:gridCol w="460456"/>
                <a:gridCol w="3880990"/>
                <a:gridCol w="1841826"/>
                <a:gridCol w="1512929"/>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71972">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2</a:t>
                      </a:r>
                      <a:endParaRPr lang="en-US" sz="1800" b="0" dirty="0">
                        <a:solidFill>
                          <a:schemeClr val="tx1"/>
                        </a:solidFill>
                        <a:effectLst/>
                        <a:latin typeface="Calibri"/>
                        <a:ea typeface="Calibri"/>
                        <a:cs typeface="Times New Roman"/>
                      </a:endParaRPr>
                    </a:p>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Garamond"/>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mbria"/>
                          <a:ea typeface="Calibri"/>
                          <a:cs typeface="Times New Roman"/>
                        </a:rPr>
                        <a:t>March 1, 2017</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3</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5,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solidFill>
                            <a:srgbClr val="FFFF00"/>
                          </a:solidFill>
                          <a:effectLst/>
                          <a:latin typeface="Garamond"/>
                          <a:ea typeface="Calibri"/>
                          <a:cs typeface="Times New Roman"/>
                        </a:rPr>
                        <a:t>Wednesday</a:t>
                      </a:r>
                      <a:endParaRPr lang="en-US" sz="1800" b="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mbria"/>
                          <a:ea typeface="Calibri"/>
                          <a:cs typeface="Times New Roman"/>
                        </a:rPr>
                        <a:t>March 8, 2017</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5</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6</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Wednesday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34">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800" u="sng" dirty="0" smtClean="0">
                <a:solidFill>
                  <a:schemeClr val="tx1"/>
                </a:solidFill>
              </a:rPr>
              <a:t>Lessons for us:</a:t>
            </a:r>
          </a:p>
          <a:p>
            <a:pPr marL="0" indent="0">
              <a:buNone/>
            </a:pPr>
            <a:endParaRPr lang="en-US" sz="2800" dirty="0">
              <a:solidFill>
                <a:schemeClr val="tx1"/>
              </a:solidFill>
            </a:endParaRPr>
          </a:p>
          <a:p>
            <a:pPr>
              <a:buFont typeface="Wingdings" panose="05000000000000000000" pitchFamily="2" charset="2"/>
              <a:buChar char="ü"/>
            </a:pPr>
            <a:r>
              <a:rPr lang="en-US" sz="2800" dirty="0">
                <a:solidFill>
                  <a:schemeClr val="tx1"/>
                </a:solidFill>
              </a:rPr>
              <a:t>Remember yourself </a:t>
            </a:r>
            <a:endParaRPr lang="en-US" sz="1600" dirty="0">
              <a:solidFill>
                <a:schemeClr val="tx1"/>
              </a:solidFill>
            </a:endParaRPr>
          </a:p>
          <a:p>
            <a:pPr marL="0" indent="0">
              <a:buNone/>
            </a:pPr>
            <a:r>
              <a:rPr lang="en-US" sz="1600" dirty="0" smtClean="0">
                <a:solidFill>
                  <a:srgbClr val="FFFF00"/>
                </a:solidFill>
              </a:rPr>
              <a:t>Gal 6:3 </a:t>
            </a:r>
            <a:r>
              <a:rPr lang="en-US" sz="1600" dirty="0">
                <a:solidFill>
                  <a:schemeClr val="tx1"/>
                </a:solidFill>
              </a:rPr>
              <a:t>For if anyone thinks himself to be something, when he is nothing, he deceives himself. </a:t>
            </a:r>
            <a:endParaRPr lang="en-US" sz="1600" dirty="0" smtClean="0">
              <a:solidFill>
                <a:schemeClr val="tx1"/>
              </a:solidFill>
            </a:endParaRP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If you minister correctly you will likely be looked down on</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a:solidFill>
                  <a:schemeClr val="tx1"/>
                </a:solidFill>
              </a:rPr>
              <a:t>If you minister correctly you will </a:t>
            </a:r>
            <a:r>
              <a:rPr lang="en-US" sz="2800" dirty="0" smtClean="0">
                <a:solidFill>
                  <a:schemeClr val="tx1"/>
                </a:solidFill>
              </a:rPr>
              <a:t>likely suffer for it</a:t>
            </a: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949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9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3771" y="378355"/>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Do we have this problem today of people being draw by the </a:t>
            </a:r>
            <a:r>
              <a:rPr lang="en-US" sz="3600" i="1" dirty="0" smtClean="0">
                <a:solidFill>
                  <a:schemeClr val="tx1"/>
                </a:solidFill>
              </a:rPr>
              <a:t>minister</a:t>
            </a:r>
            <a:r>
              <a:rPr lang="en-US" sz="3600" dirty="0" smtClean="0">
                <a:solidFill>
                  <a:schemeClr val="tx1"/>
                </a:solidFill>
              </a:rPr>
              <a:t>?</a:t>
            </a:r>
          </a:p>
          <a:p>
            <a:endParaRPr lang="en-US" sz="1400" dirty="0"/>
          </a:p>
        </p:txBody>
      </p:sp>
    </p:spTree>
    <p:extLst>
      <p:ext uri="{BB962C8B-B14F-4D97-AF65-F5344CB8AC3E}">
        <p14:creationId xmlns:p14="http://schemas.microsoft.com/office/powerpoint/2010/main" val="241992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4:14 </a:t>
            </a:r>
            <a:r>
              <a:rPr lang="en-US" sz="2000" dirty="0" smtClean="0">
                <a:solidFill>
                  <a:schemeClr val="tx1"/>
                </a:solidFill>
              </a:rPr>
              <a:t>I </a:t>
            </a:r>
            <a:r>
              <a:rPr lang="en-US" sz="2000" dirty="0">
                <a:solidFill>
                  <a:schemeClr val="tx1"/>
                </a:solidFill>
              </a:rPr>
              <a:t>do not write these things to shame you, but as my beloved children I warn you.  15 For though you might have ten thousand instructors in Christ, yet you do not have many fathers; for in Christ Jesus I have begotten you through the gospel.  16 Therefore I urge you, imitate me.  17 For this reason I have sent Timothy to you, who is my beloved and faithful son in the Lord, who will remind you of my ways in Christ, as I teach everywhere in every church</a:t>
            </a:r>
            <a:r>
              <a:rPr lang="en-US" sz="2000" dirty="0" smtClean="0">
                <a:solidFill>
                  <a:schemeClr val="tx1"/>
                </a:solidFill>
              </a:rPr>
              <a:t>.</a:t>
            </a:r>
            <a:endParaRPr lang="en-US" sz="2000" dirty="0">
              <a:solidFill>
                <a:schemeClr val="tx1"/>
              </a:solidFill>
            </a:endParaRPr>
          </a:p>
          <a:p>
            <a:pPr marL="0" indent="0">
              <a:buNone/>
            </a:pPr>
            <a:r>
              <a:rPr lang="en-US" sz="2000" dirty="0">
                <a:solidFill>
                  <a:schemeClr val="tx1"/>
                </a:solidFill>
              </a:rPr>
              <a:t>18 Now some are puffed up, as though I were not coming to you.  19 But I will come to you shortly, if the Lord wills, and I will know, not the word of those who are puffed up, but the power.  20 For the kingdom of God is not in word but in power.  21 What do you want? Shall I come to you with a rod, or in love and a spirit of gentleness?</a:t>
            </a:r>
          </a:p>
          <a:p>
            <a:endParaRPr lang="en-US" sz="1400" dirty="0"/>
          </a:p>
        </p:txBody>
      </p:sp>
    </p:spTree>
    <p:extLst>
      <p:ext uri="{BB962C8B-B14F-4D97-AF65-F5344CB8AC3E}">
        <p14:creationId xmlns:p14="http://schemas.microsoft.com/office/powerpoint/2010/main" val="3733959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024" y="1740429"/>
            <a:ext cx="4046325" cy="33173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4:14 </a:t>
            </a:r>
            <a:r>
              <a:rPr lang="en-US" sz="2000" dirty="0" smtClean="0">
                <a:solidFill>
                  <a:schemeClr val="tx1"/>
                </a:solidFill>
              </a:rPr>
              <a:t>I </a:t>
            </a:r>
            <a:r>
              <a:rPr lang="en-US" sz="2000" dirty="0">
                <a:solidFill>
                  <a:schemeClr val="tx1"/>
                </a:solidFill>
              </a:rPr>
              <a:t>do </a:t>
            </a:r>
            <a:r>
              <a:rPr lang="en-US" sz="2000" dirty="0">
                <a:solidFill>
                  <a:srgbClr val="3AC641"/>
                </a:solidFill>
              </a:rPr>
              <a:t>not write these things to shame you</a:t>
            </a:r>
            <a:r>
              <a:rPr lang="en-US" sz="2000" dirty="0">
                <a:solidFill>
                  <a:schemeClr val="tx1"/>
                </a:solidFill>
              </a:rPr>
              <a:t>, but as my </a:t>
            </a:r>
            <a:r>
              <a:rPr lang="en-US" sz="2000" dirty="0">
                <a:solidFill>
                  <a:srgbClr val="3AC641"/>
                </a:solidFill>
              </a:rPr>
              <a:t>beloved children I warn you</a:t>
            </a:r>
            <a:r>
              <a:rPr lang="en-US" sz="2000" dirty="0">
                <a:solidFill>
                  <a:schemeClr val="tx1"/>
                </a:solidFill>
              </a:rPr>
              <a:t>.  15 For though you might have ten thousand instructors in Christ, yet you do not have many </a:t>
            </a:r>
            <a:r>
              <a:rPr lang="en-US" sz="2000" dirty="0">
                <a:solidFill>
                  <a:srgbClr val="3AC641"/>
                </a:solidFill>
              </a:rPr>
              <a:t>fathers</a:t>
            </a:r>
            <a:r>
              <a:rPr lang="en-US" sz="2000" dirty="0">
                <a:solidFill>
                  <a:schemeClr val="tx1"/>
                </a:solidFill>
              </a:rPr>
              <a:t>; for in Christ Jesus </a:t>
            </a:r>
            <a:r>
              <a:rPr lang="en-US" sz="2000" dirty="0">
                <a:solidFill>
                  <a:srgbClr val="3AC641"/>
                </a:solidFill>
              </a:rPr>
              <a:t>I have begotten you through the gospel</a:t>
            </a:r>
            <a:r>
              <a:rPr lang="en-US" sz="2000" dirty="0">
                <a:solidFill>
                  <a:schemeClr val="tx1"/>
                </a:solidFill>
              </a:rPr>
              <a:t>.  16 Therefore I urge you, </a:t>
            </a:r>
            <a:r>
              <a:rPr lang="en-US" sz="2000" dirty="0">
                <a:solidFill>
                  <a:srgbClr val="3AC641"/>
                </a:solidFill>
              </a:rPr>
              <a:t>imitate me</a:t>
            </a:r>
            <a:r>
              <a:rPr lang="en-US" sz="2000" dirty="0">
                <a:solidFill>
                  <a:schemeClr val="tx1"/>
                </a:solidFill>
              </a:rPr>
              <a:t>.  17 For this reason I have sent Timothy to you, who is my beloved and faithful son in the Lord, </a:t>
            </a:r>
            <a:r>
              <a:rPr lang="en-US" sz="2000" dirty="0">
                <a:solidFill>
                  <a:srgbClr val="3AC641"/>
                </a:solidFill>
              </a:rPr>
              <a:t>who will remind you </a:t>
            </a:r>
            <a:r>
              <a:rPr lang="en-US" sz="2000" dirty="0">
                <a:solidFill>
                  <a:schemeClr val="tx1"/>
                </a:solidFill>
              </a:rPr>
              <a:t>of my ways in Christ, as I teach everywhere in every church</a:t>
            </a:r>
            <a:r>
              <a:rPr lang="en-US" sz="2000" dirty="0" smtClean="0">
                <a:solidFill>
                  <a:schemeClr val="tx1"/>
                </a:solidFill>
              </a:rPr>
              <a:t>.</a:t>
            </a:r>
            <a:endParaRPr lang="en-US" sz="1400" dirty="0"/>
          </a:p>
        </p:txBody>
      </p:sp>
      <p:sp>
        <p:nvSpPr>
          <p:cNvPr id="4" name="Content Placeholder 2"/>
          <p:cNvSpPr txBox="1">
            <a:spLocks/>
          </p:cNvSpPr>
          <p:nvPr/>
        </p:nvSpPr>
        <p:spPr>
          <a:xfrm>
            <a:off x="4676775" y="1749954"/>
            <a:ext cx="4143376"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rgbClr val="FFFF00"/>
                </a:solidFill>
              </a:rPr>
              <a:t>1 Corinthians  4:18</a:t>
            </a:r>
            <a:r>
              <a:rPr lang="en-US" sz="2000" dirty="0" smtClean="0">
                <a:solidFill>
                  <a:schemeClr val="tx1"/>
                </a:solidFill>
              </a:rPr>
              <a:t> Now </a:t>
            </a:r>
            <a:r>
              <a:rPr lang="en-US" sz="2000" dirty="0" smtClean="0">
                <a:solidFill>
                  <a:srgbClr val="FB2E05"/>
                </a:solidFill>
              </a:rPr>
              <a:t>some are puffed up, as though I were not coming to you</a:t>
            </a:r>
            <a:r>
              <a:rPr lang="en-US" sz="2000" dirty="0" smtClean="0">
                <a:solidFill>
                  <a:schemeClr val="tx1"/>
                </a:solidFill>
              </a:rPr>
              <a:t>.  19 </a:t>
            </a:r>
            <a:r>
              <a:rPr lang="en-US" sz="2000" dirty="0" smtClean="0">
                <a:solidFill>
                  <a:srgbClr val="FF0000"/>
                </a:solidFill>
              </a:rPr>
              <a:t>But I will come to you shortly</a:t>
            </a:r>
            <a:r>
              <a:rPr lang="en-US" sz="2000" dirty="0" smtClean="0">
                <a:solidFill>
                  <a:schemeClr val="tx1"/>
                </a:solidFill>
              </a:rPr>
              <a:t>, if the Lord wills, and </a:t>
            </a:r>
            <a:r>
              <a:rPr lang="en-US" sz="2000" dirty="0" smtClean="0">
                <a:solidFill>
                  <a:srgbClr val="FF0000"/>
                </a:solidFill>
              </a:rPr>
              <a:t>I will know</a:t>
            </a:r>
            <a:r>
              <a:rPr lang="en-US" sz="2000" dirty="0" smtClean="0">
                <a:solidFill>
                  <a:schemeClr val="tx1"/>
                </a:solidFill>
              </a:rPr>
              <a:t>, not the word of those who are puffed up, </a:t>
            </a:r>
            <a:r>
              <a:rPr lang="en-US" sz="2000" dirty="0" smtClean="0">
                <a:solidFill>
                  <a:srgbClr val="FF0000"/>
                </a:solidFill>
              </a:rPr>
              <a:t>but the power</a:t>
            </a:r>
            <a:r>
              <a:rPr lang="en-US" sz="2000" dirty="0" smtClean="0">
                <a:solidFill>
                  <a:schemeClr val="tx1"/>
                </a:solidFill>
              </a:rPr>
              <a:t>.  20 For the kingdom of God is not in word but in power.  </a:t>
            </a:r>
            <a:endParaRPr lang="en-US" sz="1400" dirty="0"/>
          </a:p>
        </p:txBody>
      </p:sp>
      <p:sp>
        <p:nvSpPr>
          <p:cNvPr id="2" name="Rectangle 1"/>
          <p:cNvSpPr/>
          <p:nvPr/>
        </p:nvSpPr>
        <p:spPr>
          <a:xfrm>
            <a:off x="1295399" y="145763"/>
            <a:ext cx="6334125" cy="707886"/>
          </a:xfrm>
          <a:prstGeom prst="rect">
            <a:avLst/>
          </a:prstGeom>
        </p:spPr>
        <p:txBody>
          <a:bodyPr wrap="square">
            <a:spAutoFit/>
          </a:bodyPr>
          <a:lstStyle/>
          <a:p>
            <a:r>
              <a:rPr lang="en-US" sz="2000" dirty="0" smtClean="0"/>
              <a:t>4:21 </a:t>
            </a:r>
            <a:r>
              <a:rPr lang="en-US" sz="2000" dirty="0"/>
              <a:t>What do you want? </a:t>
            </a:r>
            <a:r>
              <a:rPr lang="en-US" sz="2000" dirty="0">
                <a:solidFill>
                  <a:srgbClr val="FF0000"/>
                </a:solidFill>
              </a:rPr>
              <a:t>Shall I come to you with a rod</a:t>
            </a:r>
            <a:r>
              <a:rPr lang="en-US" sz="2000" dirty="0"/>
              <a:t>, or in </a:t>
            </a:r>
            <a:r>
              <a:rPr lang="en-US" sz="2000" dirty="0">
                <a:solidFill>
                  <a:srgbClr val="3AC641"/>
                </a:solidFill>
              </a:rPr>
              <a:t>love and a spirit of gentleness?</a:t>
            </a:r>
          </a:p>
        </p:txBody>
      </p:sp>
      <p:sp>
        <p:nvSpPr>
          <p:cNvPr id="6" name="Down Arrow 5"/>
          <p:cNvSpPr/>
          <p:nvPr/>
        </p:nvSpPr>
        <p:spPr>
          <a:xfrm rot="2293800">
            <a:off x="2310746" y="861682"/>
            <a:ext cx="538198" cy="926995"/>
          </a:xfrm>
          <a:prstGeom prst="downArrow">
            <a:avLst>
              <a:gd name="adj1" fmla="val 50000"/>
              <a:gd name="adj2" fmla="val 4259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021127">
            <a:off x="5158722" y="869753"/>
            <a:ext cx="538198" cy="926995"/>
          </a:xfrm>
          <a:prstGeom prst="downArrow">
            <a:avLst>
              <a:gd name="adj1" fmla="val 50000"/>
              <a:gd name="adj2" fmla="val 42597"/>
            </a:avLst>
          </a:prstGeom>
          <a:solidFill>
            <a:srgbClr val="FB2E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4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024" y="1740429"/>
            <a:ext cx="4046325" cy="33173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4:14 </a:t>
            </a:r>
            <a:r>
              <a:rPr lang="en-US" sz="2000" dirty="0" smtClean="0">
                <a:solidFill>
                  <a:schemeClr val="tx1"/>
                </a:solidFill>
              </a:rPr>
              <a:t>I </a:t>
            </a:r>
            <a:r>
              <a:rPr lang="en-US" sz="2000" dirty="0">
                <a:solidFill>
                  <a:schemeClr val="tx1"/>
                </a:solidFill>
              </a:rPr>
              <a:t>do </a:t>
            </a:r>
            <a:r>
              <a:rPr lang="en-US" sz="2000" dirty="0">
                <a:solidFill>
                  <a:srgbClr val="3AC641"/>
                </a:solidFill>
              </a:rPr>
              <a:t>not write these things to shame you</a:t>
            </a:r>
            <a:r>
              <a:rPr lang="en-US" sz="2000" dirty="0">
                <a:solidFill>
                  <a:schemeClr val="tx1"/>
                </a:solidFill>
              </a:rPr>
              <a:t>, but as my </a:t>
            </a:r>
            <a:r>
              <a:rPr lang="en-US" sz="2000" dirty="0">
                <a:solidFill>
                  <a:srgbClr val="3AC641"/>
                </a:solidFill>
              </a:rPr>
              <a:t>beloved children I warn you</a:t>
            </a:r>
            <a:r>
              <a:rPr lang="en-US" sz="2000" dirty="0">
                <a:solidFill>
                  <a:schemeClr val="tx1"/>
                </a:solidFill>
              </a:rPr>
              <a:t>.  15 For though you might have ten thousand instructors in Christ, yet you do not have many </a:t>
            </a:r>
            <a:r>
              <a:rPr lang="en-US" sz="2000" dirty="0">
                <a:solidFill>
                  <a:srgbClr val="3AC641"/>
                </a:solidFill>
              </a:rPr>
              <a:t>fathers</a:t>
            </a:r>
            <a:r>
              <a:rPr lang="en-US" sz="2000" dirty="0">
                <a:solidFill>
                  <a:schemeClr val="tx1"/>
                </a:solidFill>
              </a:rPr>
              <a:t>; for in Christ Jesus </a:t>
            </a:r>
            <a:r>
              <a:rPr lang="en-US" sz="2000" dirty="0">
                <a:solidFill>
                  <a:srgbClr val="3AC641"/>
                </a:solidFill>
              </a:rPr>
              <a:t>I have begotten you through the gospel</a:t>
            </a:r>
            <a:r>
              <a:rPr lang="en-US" sz="2000" dirty="0">
                <a:solidFill>
                  <a:schemeClr val="tx1"/>
                </a:solidFill>
              </a:rPr>
              <a:t>.  16 Therefore I urge you, </a:t>
            </a:r>
            <a:r>
              <a:rPr lang="en-US" sz="2000" dirty="0">
                <a:solidFill>
                  <a:srgbClr val="3AC641"/>
                </a:solidFill>
              </a:rPr>
              <a:t>imitate me</a:t>
            </a:r>
            <a:r>
              <a:rPr lang="en-US" sz="2000" dirty="0">
                <a:solidFill>
                  <a:schemeClr val="tx1"/>
                </a:solidFill>
              </a:rPr>
              <a:t>.  17 For this reason I have sent Timothy to you, who is my beloved and faithful son in the Lord, </a:t>
            </a:r>
            <a:r>
              <a:rPr lang="en-US" sz="2000" dirty="0">
                <a:solidFill>
                  <a:srgbClr val="3AC641"/>
                </a:solidFill>
              </a:rPr>
              <a:t>who will remind you </a:t>
            </a:r>
            <a:r>
              <a:rPr lang="en-US" sz="2000" dirty="0">
                <a:solidFill>
                  <a:schemeClr val="tx1"/>
                </a:solidFill>
              </a:rPr>
              <a:t>of my ways in Christ, as I teach everywhere in every church</a:t>
            </a:r>
            <a:r>
              <a:rPr lang="en-US" sz="2000" dirty="0" smtClean="0">
                <a:solidFill>
                  <a:schemeClr val="tx1"/>
                </a:solidFill>
              </a:rPr>
              <a:t>.</a:t>
            </a:r>
            <a:endParaRPr lang="en-US" sz="1400" dirty="0"/>
          </a:p>
        </p:txBody>
      </p:sp>
      <p:sp>
        <p:nvSpPr>
          <p:cNvPr id="4" name="Content Placeholder 2"/>
          <p:cNvSpPr txBox="1">
            <a:spLocks/>
          </p:cNvSpPr>
          <p:nvPr/>
        </p:nvSpPr>
        <p:spPr>
          <a:xfrm>
            <a:off x="4676775" y="1749954"/>
            <a:ext cx="4143376" cy="33363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rgbClr val="FFFF00"/>
                </a:solidFill>
              </a:rPr>
              <a:t>1 Corinthians  4:18</a:t>
            </a:r>
            <a:r>
              <a:rPr lang="en-US" sz="2000" dirty="0" smtClean="0">
                <a:solidFill>
                  <a:schemeClr val="tx1"/>
                </a:solidFill>
              </a:rPr>
              <a:t> Now </a:t>
            </a:r>
            <a:r>
              <a:rPr lang="en-US" sz="2000" dirty="0" smtClean="0">
                <a:solidFill>
                  <a:srgbClr val="FB2E05"/>
                </a:solidFill>
              </a:rPr>
              <a:t>some are puffed up, as though I were not coming to you</a:t>
            </a:r>
            <a:r>
              <a:rPr lang="en-US" sz="2000" dirty="0" smtClean="0">
                <a:solidFill>
                  <a:schemeClr val="tx1"/>
                </a:solidFill>
              </a:rPr>
              <a:t>.  19 </a:t>
            </a:r>
            <a:r>
              <a:rPr lang="en-US" sz="2000" dirty="0" smtClean="0">
                <a:solidFill>
                  <a:srgbClr val="FF0000"/>
                </a:solidFill>
              </a:rPr>
              <a:t>But I will come to you shortly</a:t>
            </a:r>
            <a:r>
              <a:rPr lang="en-US" sz="2000" dirty="0" smtClean="0">
                <a:solidFill>
                  <a:schemeClr val="tx1"/>
                </a:solidFill>
              </a:rPr>
              <a:t>, if the Lord wills, and </a:t>
            </a:r>
            <a:r>
              <a:rPr lang="en-US" sz="2000" dirty="0" smtClean="0">
                <a:solidFill>
                  <a:srgbClr val="FF0000"/>
                </a:solidFill>
              </a:rPr>
              <a:t>I will know</a:t>
            </a:r>
            <a:r>
              <a:rPr lang="en-US" sz="2000" dirty="0" smtClean="0">
                <a:solidFill>
                  <a:schemeClr val="tx1"/>
                </a:solidFill>
              </a:rPr>
              <a:t>, not the word of those who are puffed up, </a:t>
            </a:r>
            <a:r>
              <a:rPr lang="en-US" sz="2000" dirty="0" smtClean="0">
                <a:solidFill>
                  <a:srgbClr val="FF0000"/>
                </a:solidFill>
              </a:rPr>
              <a:t>but the power</a:t>
            </a:r>
            <a:r>
              <a:rPr lang="en-US" sz="2000" dirty="0" smtClean="0">
                <a:solidFill>
                  <a:schemeClr val="tx1"/>
                </a:solidFill>
              </a:rPr>
              <a:t>.  </a:t>
            </a:r>
          </a:p>
          <a:p>
            <a:pPr marL="0" indent="0">
              <a:buFont typeface="Arial" panose="020B0604020202020204" pitchFamily="34" charset="0"/>
              <a:buNone/>
            </a:pPr>
            <a:r>
              <a:rPr lang="en-US" sz="3600" b="1" dirty="0" smtClean="0">
                <a:solidFill>
                  <a:srgbClr val="FFFF00"/>
                </a:solidFill>
              </a:rPr>
              <a:t>20 For the kingdom of God </a:t>
            </a:r>
            <a:r>
              <a:rPr lang="en-US" sz="3600" b="1" u="sng" dirty="0" smtClean="0">
                <a:solidFill>
                  <a:srgbClr val="FFFF00"/>
                </a:solidFill>
              </a:rPr>
              <a:t>is not in word </a:t>
            </a:r>
            <a:r>
              <a:rPr lang="en-US" sz="3600" b="1" dirty="0" smtClean="0">
                <a:solidFill>
                  <a:srgbClr val="FFFF00"/>
                </a:solidFill>
              </a:rPr>
              <a:t>but in power.  </a:t>
            </a:r>
            <a:endParaRPr lang="en-US" sz="3600" b="1" dirty="0">
              <a:solidFill>
                <a:srgbClr val="FFFF00"/>
              </a:solidFill>
            </a:endParaRPr>
          </a:p>
        </p:txBody>
      </p:sp>
      <p:sp>
        <p:nvSpPr>
          <p:cNvPr id="2" name="Rectangle 1"/>
          <p:cNvSpPr/>
          <p:nvPr/>
        </p:nvSpPr>
        <p:spPr>
          <a:xfrm>
            <a:off x="1295399" y="145763"/>
            <a:ext cx="6334125" cy="707886"/>
          </a:xfrm>
          <a:prstGeom prst="rect">
            <a:avLst/>
          </a:prstGeom>
        </p:spPr>
        <p:txBody>
          <a:bodyPr wrap="square">
            <a:spAutoFit/>
          </a:bodyPr>
          <a:lstStyle/>
          <a:p>
            <a:r>
              <a:rPr lang="en-US" sz="2000" dirty="0" smtClean="0"/>
              <a:t>4:21 </a:t>
            </a:r>
            <a:r>
              <a:rPr lang="en-US" sz="2000" dirty="0"/>
              <a:t>What do you want? </a:t>
            </a:r>
            <a:r>
              <a:rPr lang="en-US" sz="2000" dirty="0">
                <a:solidFill>
                  <a:srgbClr val="FF0000"/>
                </a:solidFill>
              </a:rPr>
              <a:t>Shall I come to you with a rod</a:t>
            </a:r>
            <a:r>
              <a:rPr lang="en-US" sz="2000" dirty="0"/>
              <a:t>, or in </a:t>
            </a:r>
            <a:r>
              <a:rPr lang="en-US" sz="2000" dirty="0">
                <a:solidFill>
                  <a:srgbClr val="3AC641"/>
                </a:solidFill>
              </a:rPr>
              <a:t>love and a spirit of gentleness?</a:t>
            </a:r>
          </a:p>
        </p:txBody>
      </p:sp>
      <p:sp>
        <p:nvSpPr>
          <p:cNvPr id="6" name="Down Arrow 5"/>
          <p:cNvSpPr/>
          <p:nvPr/>
        </p:nvSpPr>
        <p:spPr>
          <a:xfrm rot="2293800">
            <a:off x="2310746" y="861682"/>
            <a:ext cx="538198" cy="926995"/>
          </a:xfrm>
          <a:prstGeom prst="downArrow">
            <a:avLst>
              <a:gd name="adj1" fmla="val 50000"/>
              <a:gd name="adj2" fmla="val 4259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021127">
            <a:off x="5158722" y="869753"/>
            <a:ext cx="538198" cy="926995"/>
          </a:xfrm>
          <a:prstGeom prst="downArrow">
            <a:avLst>
              <a:gd name="adj1" fmla="val 50000"/>
              <a:gd name="adj2" fmla="val 42597"/>
            </a:avLst>
          </a:prstGeom>
          <a:solidFill>
            <a:srgbClr val="FB2E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193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8524" y="184388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When we are puffed up and have moved away from God’s word what happens?</a:t>
            </a:r>
          </a:p>
          <a:p>
            <a:endParaRPr lang="en-US" sz="1400" dirty="0"/>
          </a:p>
        </p:txBody>
      </p:sp>
    </p:spTree>
    <p:extLst>
      <p:ext uri="{BB962C8B-B14F-4D97-AF65-F5344CB8AC3E}">
        <p14:creationId xmlns:p14="http://schemas.microsoft.com/office/powerpoint/2010/main" val="1070421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5:1 </a:t>
            </a:r>
            <a:r>
              <a:rPr lang="en-US" sz="2000" dirty="0">
                <a:solidFill>
                  <a:schemeClr val="tx1"/>
                </a:solidFill>
              </a:rPr>
              <a:t>It is actually reported that there is sexual immorality among you, and such sexual immorality as is not even </a:t>
            </a:r>
            <a:r>
              <a:rPr lang="en-US" sz="2000" dirty="0" smtClean="0">
                <a:solidFill>
                  <a:schemeClr val="tx1"/>
                </a:solidFill>
              </a:rPr>
              <a:t>named </a:t>
            </a:r>
            <a:r>
              <a:rPr lang="en-US" sz="2000" dirty="0">
                <a:solidFill>
                  <a:schemeClr val="tx1"/>
                </a:solidFill>
              </a:rPr>
              <a:t>among the Gentiles—that a man has his father’s wife!  2 And you are puffed up, and have not rather mourned, that he who has done this deed might be taken away from among you.  </a:t>
            </a:r>
            <a:endParaRPr lang="en-US" sz="1400" dirty="0">
              <a:solidFill>
                <a:schemeClr val="tx1"/>
              </a:solidFill>
            </a:endParaRPr>
          </a:p>
        </p:txBody>
      </p:sp>
      <p:sp>
        <p:nvSpPr>
          <p:cNvPr id="4" name="Content Placeholder 2"/>
          <p:cNvSpPr txBox="1">
            <a:spLocks/>
          </p:cNvSpPr>
          <p:nvPr/>
        </p:nvSpPr>
        <p:spPr>
          <a:xfrm>
            <a:off x="468524" y="273923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What are the problems covered in these two verses?</a:t>
            </a:r>
          </a:p>
          <a:p>
            <a:endParaRPr lang="en-US" sz="1400" dirty="0"/>
          </a:p>
        </p:txBody>
      </p:sp>
    </p:spTree>
    <p:extLst>
      <p:ext uri="{BB962C8B-B14F-4D97-AF65-F5344CB8AC3E}">
        <p14:creationId xmlns:p14="http://schemas.microsoft.com/office/powerpoint/2010/main" val="300527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5:1 </a:t>
            </a:r>
            <a:r>
              <a:rPr lang="en-US" sz="2000" dirty="0">
                <a:solidFill>
                  <a:schemeClr val="tx1"/>
                </a:solidFill>
              </a:rPr>
              <a:t>It is actually reported that there is </a:t>
            </a:r>
            <a:r>
              <a:rPr lang="en-US" sz="2000" dirty="0" smtClean="0">
                <a:solidFill>
                  <a:srgbClr val="0ECCF2"/>
                </a:solidFill>
              </a:rPr>
              <a:t>1) </a:t>
            </a:r>
            <a:r>
              <a:rPr lang="en-US" sz="2000" dirty="0" smtClean="0">
                <a:solidFill>
                  <a:srgbClr val="FFFF00"/>
                </a:solidFill>
              </a:rPr>
              <a:t>sexual </a:t>
            </a:r>
            <a:r>
              <a:rPr lang="en-US" sz="2000" dirty="0">
                <a:solidFill>
                  <a:srgbClr val="FFFF00"/>
                </a:solidFill>
              </a:rPr>
              <a:t>immorality among you</a:t>
            </a:r>
            <a:r>
              <a:rPr lang="en-US" sz="2000" dirty="0">
                <a:solidFill>
                  <a:schemeClr val="tx1"/>
                </a:solidFill>
              </a:rPr>
              <a:t>, and such </a:t>
            </a:r>
            <a:r>
              <a:rPr lang="en-US" sz="2000" dirty="0" smtClean="0">
                <a:solidFill>
                  <a:srgbClr val="0ECCF2"/>
                </a:solidFill>
              </a:rPr>
              <a:t>2) </a:t>
            </a:r>
            <a:r>
              <a:rPr lang="en-US" sz="2000" dirty="0" smtClean="0">
                <a:solidFill>
                  <a:srgbClr val="FFFF00"/>
                </a:solidFill>
              </a:rPr>
              <a:t>sexual </a:t>
            </a:r>
            <a:r>
              <a:rPr lang="en-US" sz="2000" dirty="0">
                <a:solidFill>
                  <a:srgbClr val="FFFF00"/>
                </a:solidFill>
              </a:rPr>
              <a:t>immorality as is not even </a:t>
            </a:r>
            <a:r>
              <a:rPr lang="en-US" sz="2000" dirty="0" smtClean="0">
                <a:solidFill>
                  <a:srgbClr val="FFFF00"/>
                </a:solidFill>
              </a:rPr>
              <a:t>named </a:t>
            </a:r>
            <a:r>
              <a:rPr lang="en-US" sz="2000" dirty="0">
                <a:solidFill>
                  <a:srgbClr val="FFFF00"/>
                </a:solidFill>
              </a:rPr>
              <a:t>among the Gentiles</a:t>
            </a:r>
            <a:r>
              <a:rPr lang="en-US" sz="2000" dirty="0">
                <a:solidFill>
                  <a:schemeClr val="tx1"/>
                </a:solidFill>
              </a:rPr>
              <a:t>—that a man has his father’s wife!  2 And </a:t>
            </a:r>
            <a:r>
              <a:rPr lang="en-US" sz="2000" dirty="0" smtClean="0">
                <a:solidFill>
                  <a:srgbClr val="0ECCF2"/>
                </a:solidFill>
              </a:rPr>
              <a:t>3) </a:t>
            </a:r>
            <a:r>
              <a:rPr lang="en-US" sz="2000" dirty="0" smtClean="0">
                <a:solidFill>
                  <a:srgbClr val="FFFF00"/>
                </a:solidFill>
              </a:rPr>
              <a:t>you </a:t>
            </a:r>
            <a:r>
              <a:rPr lang="en-US" sz="2000" dirty="0">
                <a:solidFill>
                  <a:srgbClr val="FFFF00"/>
                </a:solidFill>
              </a:rPr>
              <a:t>are puffed up, and have not rather mourned</a:t>
            </a:r>
            <a:r>
              <a:rPr lang="en-US" sz="2000" dirty="0">
                <a:solidFill>
                  <a:schemeClr val="tx1"/>
                </a:solidFill>
              </a:rPr>
              <a:t>, that he who has done this deed </a:t>
            </a:r>
            <a:r>
              <a:rPr lang="en-US" sz="2000" dirty="0" smtClean="0">
                <a:solidFill>
                  <a:srgbClr val="0ECCF2"/>
                </a:solidFill>
              </a:rPr>
              <a:t>4) </a:t>
            </a:r>
            <a:r>
              <a:rPr lang="en-US" sz="2000" dirty="0" smtClean="0">
                <a:solidFill>
                  <a:srgbClr val="FFFF00"/>
                </a:solidFill>
              </a:rPr>
              <a:t>might </a:t>
            </a:r>
            <a:r>
              <a:rPr lang="en-US" sz="2000" dirty="0">
                <a:solidFill>
                  <a:srgbClr val="FFFF00"/>
                </a:solidFill>
              </a:rPr>
              <a:t>be taken away from among you.  </a:t>
            </a:r>
            <a:endParaRPr lang="en-US" sz="1400" dirty="0">
              <a:solidFill>
                <a:srgbClr val="FFFF00"/>
              </a:solidFill>
            </a:endParaRPr>
          </a:p>
        </p:txBody>
      </p:sp>
      <p:sp>
        <p:nvSpPr>
          <p:cNvPr id="4" name="Content Placeholder 2"/>
          <p:cNvSpPr txBox="1">
            <a:spLocks/>
          </p:cNvSpPr>
          <p:nvPr/>
        </p:nvSpPr>
        <p:spPr>
          <a:xfrm>
            <a:off x="468523" y="2158207"/>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42950" indent="-742950">
              <a:buFont typeface="Arial" panose="020B0604020202020204" pitchFamily="34" charset="0"/>
              <a:buAutoNum type="arabicParenR"/>
            </a:pPr>
            <a:r>
              <a:rPr lang="en-US" sz="2800" dirty="0" smtClean="0">
                <a:solidFill>
                  <a:schemeClr val="tx1"/>
                </a:solidFill>
              </a:rPr>
              <a:t>There is sin</a:t>
            </a:r>
          </a:p>
          <a:p>
            <a:pPr marL="742950" indent="-742950">
              <a:buFont typeface="Arial" panose="020B0604020202020204" pitchFamily="34" charset="0"/>
              <a:buAutoNum type="arabicParenR"/>
            </a:pPr>
            <a:r>
              <a:rPr lang="en-US" sz="2800" dirty="0" smtClean="0">
                <a:solidFill>
                  <a:schemeClr val="tx1"/>
                </a:solidFill>
              </a:rPr>
              <a:t>The sin is overt and easy to see</a:t>
            </a:r>
          </a:p>
          <a:p>
            <a:pPr marL="742950" indent="-742950">
              <a:buFont typeface="Arial" panose="020B0604020202020204" pitchFamily="34" charset="0"/>
              <a:buAutoNum type="arabicParenR"/>
            </a:pPr>
            <a:r>
              <a:rPr lang="en-US" sz="2800" dirty="0" smtClean="0">
                <a:solidFill>
                  <a:schemeClr val="tx1"/>
                </a:solidFill>
              </a:rPr>
              <a:t>Everyone ‘feels great’ </a:t>
            </a:r>
            <a:r>
              <a:rPr lang="en-US" sz="2800" dirty="0" err="1" smtClean="0">
                <a:solidFill>
                  <a:schemeClr val="tx1"/>
                </a:solidFill>
              </a:rPr>
              <a:t>vs</a:t>
            </a:r>
            <a:r>
              <a:rPr lang="en-US" sz="2800" dirty="0" smtClean="0">
                <a:solidFill>
                  <a:schemeClr val="tx1"/>
                </a:solidFill>
              </a:rPr>
              <a:t> being concerned</a:t>
            </a:r>
          </a:p>
          <a:p>
            <a:pPr marL="742950" indent="-742950">
              <a:buFont typeface="Arial" panose="020B0604020202020204" pitchFamily="34" charset="0"/>
              <a:buAutoNum type="arabicParenR"/>
            </a:pPr>
            <a:r>
              <a:rPr lang="en-US" sz="2800" dirty="0" smtClean="0">
                <a:solidFill>
                  <a:schemeClr val="tx1"/>
                </a:solidFill>
              </a:rPr>
              <a:t>You’ve done nothing to remedy the sin</a:t>
            </a:r>
          </a:p>
          <a:p>
            <a:endParaRPr lang="en-US" sz="1400" dirty="0"/>
          </a:p>
        </p:txBody>
      </p:sp>
      <p:sp>
        <p:nvSpPr>
          <p:cNvPr id="5" name="Content Placeholder 2"/>
          <p:cNvSpPr txBox="1">
            <a:spLocks/>
          </p:cNvSpPr>
          <p:nvPr/>
        </p:nvSpPr>
        <p:spPr>
          <a:xfrm>
            <a:off x="306595" y="4464579"/>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Why would anyone feel puffed up in these circumstances?</a:t>
            </a:r>
          </a:p>
          <a:p>
            <a:endParaRPr lang="en-US" sz="1400" dirty="0"/>
          </a:p>
        </p:txBody>
      </p:sp>
    </p:spTree>
    <p:extLst>
      <p:ext uri="{BB962C8B-B14F-4D97-AF65-F5344CB8AC3E}">
        <p14:creationId xmlns:p14="http://schemas.microsoft.com/office/powerpoint/2010/main" val="426055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699" y="1300958"/>
            <a:ext cx="8161125" cy="3336396"/>
          </a:xfrm>
        </p:spPr>
        <p:txBody>
          <a:bodyPr>
            <a:noAutofit/>
          </a:bodyPr>
          <a:lstStyle/>
          <a:p>
            <a:pPr marL="0" indent="0">
              <a:buNone/>
            </a:pPr>
            <a:r>
              <a:rPr lang="en-US" sz="2000" dirty="0">
                <a:solidFill>
                  <a:srgbClr val="FFFF00"/>
                </a:solidFill>
              </a:rPr>
              <a:t>1 </a:t>
            </a:r>
            <a:r>
              <a:rPr lang="en-US" sz="2000" dirty="0" smtClean="0">
                <a:solidFill>
                  <a:srgbClr val="FFFF00"/>
                </a:solidFill>
              </a:rPr>
              <a:t>Corinthians 5:3 </a:t>
            </a:r>
            <a:r>
              <a:rPr lang="en-US" sz="2000" dirty="0" smtClean="0">
                <a:solidFill>
                  <a:schemeClr val="tx1"/>
                </a:solidFill>
              </a:rPr>
              <a:t> </a:t>
            </a:r>
            <a:r>
              <a:rPr lang="en-US" sz="2000" dirty="0">
                <a:solidFill>
                  <a:schemeClr val="tx1"/>
                </a:solidFill>
              </a:rPr>
              <a:t>For I indeed, as absent in body but present in spirit, have already judged (as though I were present) him who has so done this deed.  4 In the name of our Lord Jesus Christ, when you are gathered together, along with my spirit, with the power of our Lord Jesus Christ,  5 deliver such a one to Satan for the destruction of the flesh, that his spirit may be saved in the day of the </a:t>
            </a:r>
            <a:r>
              <a:rPr lang="en-US" sz="2000" dirty="0" smtClean="0">
                <a:solidFill>
                  <a:schemeClr val="tx1"/>
                </a:solidFill>
              </a:rPr>
              <a:t>Lord</a:t>
            </a:r>
            <a:endParaRPr lang="en-US" sz="1400" dirty="0">
              <a:solidFill>
                <a:schemeClr val="tx1"/>
              </a:solidFill>
            </a:endParaRPr>
          </a:p>
        </p:txBody>
      </p:sp>
      <p:sp>
        <p:nvSpPr>
          <p:cNvPr id="4" name="Content Placeholder 2"/>
          <p:cNvSpPr txBox="1">
            <a:spLocks/>
          </p:cNvSpPr>
          <p:nvPr/>
        </p:nvSpPr>
        <p:spPr>
          <a:xfrm>
            <a:off x="468520" y="35798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What is the remedy?</a:t>
            </a:r>
          </a:p>
          <a:p>
            <a:endParaRPr lang="en-US" sz="1400" dirty="0"/>
          </a:p>
        </p:txBody>
      </p:sp>
      <p:sp>
        <p:nvSpPr>
          <p:cNvPr id="5" name="Content Placeholder 2"/>
          <p:cNvSpPr txBox="1">
            <a:spLocks/>
          </p:cNvSpPr>
          <p:nvPr/>
        </p:nvSpPr>
        <p:spPr>
          <a:xfrm>
            <a:off x="354221" y="3388254"/>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How are they to go about it?</a:t>
            </a:r>
          </a:p>
          <a:p>
            <a:pPr marL="0" indent="0">
              <a:buFont typeface="Arial" panose="020B0604020202020204" pitchFamily="34" charset="0"/>
              <a:buNone/>
            </a:pPr>
            <a:r>
              <a:rPr lang="en-US" sz="3600" dirty="0" smtClean="0">
                <a:solidFill>
                  <a:schemeClr val="tx1"/>
                </a:solidFill>
              </a:rPr>
              <a:t>What is the ultimate goal?</a:t>
            </a:r>
          </a:p>
          <a:p>
            <a:endParaRPr lang="en-US" sz="1400" dirty="0"/>
          </a:p>
        </p:txBody>
      </p:sp>
    </p:spTree>
    <p:extLst>
      <p:ext uri="{BB962C8B-B14F-4D97-AF65-F5344CB8AC3E}">
        <p14:creationId xmlns:p14="http://schemas.microsoft.com/office/powerpoint/2010/main" val="53014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8524" y="184388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What would you say to a person that rejects the idea of withdrawing fellowship from one in sin?</a:t>
            </a:r>
            <a:endParaRPr lang="en-US" sz="1400" dirty="0"/>
          </a:p>
        </p:txBody>
      </p:sp>
    </p:spTree>
    <p:extLst>
      <p:ext uri="{BB962C8B-B14F-4D97-AF65-F5344CB8AC3E}">
        <p14:creationId xmlns:p14="http://schemas.microsoft.com/office/powerpoint/2010/main" val="359978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Reground on lead-in to chapter 4</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solidFill>
                  <a:schemeClr val="tx1"/>
                </a:solidFill>
                <a:effectLst/>
              </a:rPr>
              <a:t>What it means to be a minister</a:t>
            </a:r>
          </a:p>
          <a:p>
            <a:pPr marL="914400" indent="-914400" algn="l">
              <a:buFont typeface="+mj-lt"/>
              <a:buAutoNum type="arabicPeriod"/>
            </a:pPr>
            <a:endParaRPr lang="en-US" sz="4800" dirty="0" smtClean="0">
              <a:solidFill>
                <a:schemeClr val="tx1"/>
              </a:solidFill>
              <a:effectLst/>
            </a:endParaRPr>
          </a:p>
          <a:p>
            <a:pPr marL="914400" indent="-914400" algn="l">
              <a:buFont typeface="+mj-lt"/>
              <a:buAutoNum type="arabicPeriod"/>
            </a:pPr>
            <a:r>
              <a:rPr lang="en-US" sz="4800" dirty="0" smtClean="0">
                <a:solidFill>
                  <a:schemeClr val="tx1"/>
                </a:solidFill>
                <a:effectLst/>
              </a:rPr>
              <a:t>The problem of being ‘</a:t>
            </a:r>
            <a:r>
              <a:rPr lang="en-US" sz="4800" i="1" dirty="0" smtClean="0">
                <a:solidFill>
                  <a:schemeClr val="tx1"/>
                </a:solidFill>
                <a:effectLst/>
              </a:rPr>
              <a:t>puffed up’ </a:t>
            </a:r>
          </a:p>
          <a:p>
            <a:pPr marL="914400" indent="-914400" algn="l">
              <a:buFont typeface="+mj-lt"/>
              <a:buAutoNum type="arabicPeriod"/>
            </a:pPr>
            <a:endParaRPr lang="en-US" sz="4800" dirty="0" smtClean="0">
              <a:solidFill>
                <a:schemeClr val="tx1"/>
              </a:solidFill>
              <a:effectLst/>
            </a:endParaRPr>
          </a:p>
          <a:p>
            <a:pPr marL="914400" indent="-914400" algn="l">
              <a:buFont typeface="+mj-lt"/>
              <a:buAutoNum type="arabicPeriod"/>
            </a:pPr>
            <a:r>
              <a:rPr lang="en-US" sz="4800" dirty="0" smtClean="0">
                <a:solidFill>
                  <a:schemeClr val="tx1"/>
                </a:solidFill>
                <a:effectLst/>
              </a:rPr>
              <a:t>Immorality and the remedy </a:t>
            </a:r>
            <a:endParaRPr lang="en-US" sz="4800" dirty="0">
              <a:solidFill>
                <a:schemeClr val="tx1"/>
              </a:solidFill>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5:6</a:t>
            </a:r>
            <a:r>
              <a:rPr lang="en-US" sz="2000" dirty="0" smtClean="0">
                <a:solidFill>
                  <a:schemeClr val="tx1"/>
                </a:solidFill>
              </a:rPr>
              <a:t> </a:t>
            </a:r>
            <a:r>
              <a:rPr lang="en-US" sz="2000" dirty="0">
                <a:solidFill>
                  <a:schemeClr val="tx1"/>
                </a:solidFill>
              </a:rPr>
              <a:t>Your glorying is not good. Do you not know that a little leaven leavens the whole lump?  7 Therefore purge out the old leaven, that you may be a new lump, since you truly are unleavened. For indeed Christ, our Passover, was sacrificed for us</a:t>
            </a:r>
            <a:r>
              <a:rPr lang="en-US" sz="2000" dirty="0" smtClean="0">
                <a:solidFill>
                  <a:schemeClr val="tx1"/>
                </a:solidFill>
              </a:rPr>
              <a:t>.  </a:t>
            </a:r>
            <a:r>
              <a:rPr lang="en-US" sz="2000" dirty="0">
                <a:solidFill>
                  <a:schemeClr val="tx1"/>
                </a:solidFill>
              </a:rPr>
              <a:t>8 Therefore let us keep the feast, not with old leaven, nor with the leaven of malice and wickedness, but with the unleavened bread of sincerity and </a:t>
            </a:r>
            <a:r>
              <a:rPr lang="en-US" sz="2000" dirty="0" smtClean="0">
                <a:solidFill>
                  <a:schemeClr val="tx1"/>
                </a:solidFill>
              </a:rPr>
              <a:t>truth.9 </a:t>
            </a:r>
            <a:r>
              <a:rPr lang="en-US" sz="2000" dirty="0">
                <a:solidFill>
                  <a:schemeClr val="tx1"/>
                </a:solidFill>
              </a:rPr>
              <a:t>I wrote to you in my epistle not to keep company with sexually immoral people.  10 Yet I certainly did not mean with the sexually immoral people of this world, or with the covetous, or </a:t>
            </a:r>
            <a:r>
              <a:rPr lang="en-US" sz="2000" dirty="0" err="1">
                <a:solidFill>
                  <a:schemeClr val="tx1"/>
                </a:solidFill>
              </a:rPr>
              <a:t>extortioners</a:t>
            </a:r>
            <a:r>
              <a:rPr lang="en-US" sz="2000" dirty="0">
                <a:solidFill>
                  <a:schemeClr val="tx1"/>
                </a:solidFill>
              </a:rPr>
              <a:t>, or idolaters, since then you would need to go out of the world.  11 But now I have written to you not to keep company with anyone named a brother, who is sexually immoral, or covetous, or an idolater, or a reviler, or a drunkard, or an </a:t>
            </a:r>
            <a:r>
              <a:rPr lang="en-US" sz="2000" dirty="0" err="1">
                <a:solidFill>
                  <a:schemeClr val="tx1"/>
                </a:solidFill>
              </a:rPr>
              <a:t>extortioner</a:t>
            </a:r>
            <a:r>
              <a:rPr lang="en-US" sz="2000" dirty="0">
                <a:solidFill>
                  <a:schemeClr val="tx1"/>
                </a:solidFill>
              </a:rPr>
              <a:t>—not even to eat with such a person</a:t>
            </a:r>
            <a:r>
              <a:rPr lang="en-US" sz="2000" dirty="0" smtClean="0">
                <a:solidFill>
                  <a:schemeClr val="tx1"/>
                </a:solidFill>
              </a:rPr>
              <a:t>. 12 </a:t>
            </a:r>
            <a:r>
              <a:rPr lang="en-US" sz="2000" dirty="0">
                <a:solidFill>
                  <a:schemeClr val="tx1"/>
                </a:solidFill>
              </a:rPr>
              <a:t>For what have I to do with judging those also who are outside? Do you not judge those who are inside?  13 But those who are outside God judges. Therefore “put away from yourselves the evil person</a:t>
            </a:r>
            <a:r>
              <a:rPr lang="en-US" sz="2000" dirty="0" smtClean="0">
                <a:solidFill>
                  <a:schemeClr val="tx1"/>
                </a:solidFill>
              </a:rPr>
              <a:t>.”</a:t>
            </a:r>
            <a:endParaRPr lang="en-US" sz="20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2254912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2324" y="472282"/>
            <a:ext cx="8305799"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What are Paul’s concerns about complacency by allowing sin in the group ?</a:t>
            </a:r>
            <a:endParaRPr lang="en-US" sz="1400" dirty="0"/>
          </a:p>
        </p:txBody>
      </p:sp>
      <p:sp>
        <p:nvSpPr>
          <p:cNvPr id="3" name="Content Placeholder 2"/>
          <p:cNvSpPr txBox="1">
            <a:spLocks/>
          </p:cNvSpPr>
          <p:nvPr/>
        </p:nvSpPr>
        <p:spPr>
          <a:xfrm>
            <a:off x="536998" y="294878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dirty="0" smtClean="0">
                <a:solidFill>
                  <a:schemeClr val="tx1"/>
                </a:solidFill>
              </a:rPr>
              <a:t>When Paul says in </a:t>
            </a:r>
            <a:r>
              <a:rPr lang="en-US" sz="3600" dirty="0" err="1" smtClean="0">
                <a:solidFill>
                  <a:schemeClr val="tx1"/>
                </a:solidFill>
              </a:rPr>
              <a:t>vs</a:t>
            </a:r>
            <a:r>
              <a:rPr lang="en-US" sz="3600" dirty="0" smtClean="0">
                <a:solidFill>
                  <a:schemeClr val="tx1"/>
                </a:solidFill>
              </a:rPr>
              <a:t> 11 to not keep company </a:t>
            </a:r>
            <a:r>
              <a:rPr lang="en-US" sz="3600" dirty="0">
                <a:solidFill>
                  <a:schemeClr val="tx1"/>
                </a:solidFill>
              </a:rPr>
              <a:t>with </a:t>
            </a:r>
            <a:r>
              <a:rPr lang="en-US" sz="3600" i="1" dirty="0" smtClean="0">
                <a:solidFill>
                  <a:schemeClr val="tx1"/>
                </a:solidFill>
              </a:rPr>
              <a:t>“anyone </a:t>
            </a:r>
            <a:r>
              <a:rPr lang="en-US" sz="3600" i="1" dirty="0">
                <a:solidFill>
                  <a:schemeClr val="tx1"/>
                </a:solidFill>
              </a:rPr>
              <a:t>named a </a:t>
            </a:r>
            <a:r>
              <a:rPr lang="en-US" sz="3600" i="1" dirty="0" smtClean="0">
                <a:solidFill>
                  <a:schemeClr val="tx1"/>
                </a:solidFill>
              </a:rPr>
              <a:t>brother” </a:t>
            </a:r>
            <a:r>
              <a:rPr lang="en-US" sz="3600" dirty="0" smtClean="0">
                <a:solidFill>
                  <a:schemeClr val="tx1"/>
                </a:solidFill>
              </a:rPr>
              <a:t>in sin how long does that last?</a:t>
            </a:r>
            <a:endParaRPr lang="en-US" sz="1400" dirty="0"/>
          </a:p>
        </p:txBody>
      </p:sp>
    </p:spTree>
    <p:extLst>
      <p:ext uri="{BB962C8B-B14F-4D97-AF65-F5344CB8AC3E}">
        <p14:creationId xmlns:p14="http://schemas.microsoft.com/office/powerpoint/2010/main" val="23705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52450" y="0"/>
            <a:ext cx="7886700" cy="1104636"/>
          </a:xfrm>
        </p:spPr>
        <p:txBody>
          <a:bodyPr/>
          <a:lstStyle/>
          <a:p>
            <a:r>
              <a:rPr lang="en-US" dirty="0"/>
              <a:t>Chapter 4</a:t>
            </a:r>
          </a:p>
        </p:txBody>
      </p:sp>
      <p:sp>
        <p:nvSpPr>
          <p:cNvPr id="3" name="Content Placeholder 2"/>
          <p:cNvSpPr>
            <a:spLocks noGrp="1"/>
          </p:cNvSpPr>
          <p:nvPr>
            <p:ph idx="1"/>
          </p:nvPr>
        </p:nvSpPr>
        <p:spPr>
          <a:xfrm>
            <a:off x="381000" y="825500"/>
            <a:ext cx="8763000" cy="4889500"/>
          </a:xfrm>
        </p:spPr>
        <p:txBody>
          <a:bodyPr>
            <a:normAutofit lnSpcReduction="10000"/>
          </a:bodyPr>
          <a:lstStyle/>
          <a:p>
            <a:pPr>
              <a:lnSpc>
                <a:spcPct val="80000"/>
              </a:lnSpc>
            </a:pPr>
            <a:r>
              <a:rPr lang="en-US" sz="2600" dirty="0">
                <a:solidFill>
                  <a:srgbClr val="FFFF00"/>
                </a:solidFill>
              </a:rPr>
              <a:t>Proper Estimation and Work of a Preacher (1-5)</a:t>
            </a:r>
          </a:p>
          <a:p>
            <a:pPr lvl="1">
              <a:lnSpc>
                <a:spcPct val="80000"/>
              </a:lnSpc>
            </a:pPr>
            <a:r>
              <a:rPr lang="en-US" sz="2200" dirty="0"/>
              <a:t>Count Ministers for what they are</a:t>
            </a:r>
          </a:p>
          <a:p>
            <a:pPr lvl="2">
              <a:lnSpc>
                <a:spcPct val="80000"/>
              </a:lnSpc>
            </a:pPr>
            <a:r>
              <a:rPr lang="en-US" sz="1900" i="1" dirty="0"/>
              <a:t>Ministers (under-oarsman) and Steward (servant and manager)</a:t>
            </a:r>
          </a:p>
          <a:p>
            <a:pPr lvl="1">
              <a:lnSpc>
                <a:spcPct val="80000"/>
              </a:lnSpc>
            </a:pPr>
            <a:r>
              <a:rPr lang="en-US" sz="2200" dirty="0"/>
              <a:t>Judgment of Men Matters Little</a:t>
            </a:r>
          </a:p>
          <a:p>
            <a:pPr lvl="1">
              <a:lnSpc>
                <a:spcPct val="80000"/>
              </a:lnSpc>
            </a:pPr>
            <a:r>
              <a:rPr lang="en-US" sz="2200" dirty="0"/>
              <a:t>Judgment of God is all that Matter</a:t>
            </a:r>
          </a:p>
          <a:p>
            <a:pPr>
              <a:lnSpc>
                <a:spcPct val="80000"/>
              </a:lnSpc>
            </a:pPr>
            <a:r>
              <a:rPr lang="en-US" sz="2600" dirty="0">
                <a:solidFill>
                  <a:srgbClr val="FFFF00"/>
                </a:solidFill>
              </a:rPr>
              <a:t>Do Not Compare or Judge Ministers (4:6-13)</a:t>
            </a:r>
          </a:p>
          <a:p>
            <a:pPr lvl="1">
              <a:lnSpc>
                <a:spcPct val="80000"/>
              </a:lnSpc>
            </a:pPr>
            <a:r>
              <a:rPr lang="en-US" sz="2200" dirty="0"/>
              <a:t>God Causes the Differences Between Men (7)</a:t>
            </a:r>
          </a:p>
          <a:p>
            <a:pPr lvl="1">
              <a:lnSpc>
                <a:spcPct val="80000"/>
              </a:lnSpc>
            </a:pPr>
            <a:r>
              <a:rPr lang="en-US" sz="2200" dirty="0"/>
              <a:t>You are Showing Superiority (8)</a:t>
            </a:r>
          </a:p>
          <a:p>
            <a:pPr lvl="1">
              <a:lnSpc>
                <a:spcPct val="80000"/>
              </a:lnSpc>
            </a:pPr>
            <a:r>
              <a:rPr lang="en-US" sz="2200" dirty="0"/>
              <a:t>True Ministers are put Last (9-10)</a:t>
            </a:r>
          </a:p>
          <a:p>
            <a:pPr lvl="1">
              <a:lnSpc>
                <a:spcPct val="80000"/>
              </a:lnSpc>
            </a:pPr>
            <a:r>
              <a:rPr lang="en-US" sz="2200" dirty="0"/>
              <a:t>True Ministers Serve – No Matter What (11-13)</a:t>
            </a:r>
          </a:p>
          <a:p>
            <a:pPr>
              <a:lnSpc>
                <a:spcPct val="80000"/>
              </a:lnSpc>
            </a:pPr>
            <a:r>
              <a:rPr lang="en-US" sz="2600" dirty="0">
                <a:solidFill>
                  <a:srgbClr val="FFFF00"/>
                </a:solidFill>
              </a:rPr>
              <a:t>The Faithfulness / Purpose of Ministers (14-21)</a:t>
            </a:r>
          </a:p>
          <a:p>
            <a:pPr lvl="1">
              <a:lnSpc>
                <a:spcPct val="80000"/>
              </a:lnSpc>
            </a:pPr>
            <a:r>
              <a:rPr lang="en-US" sz="2200" dirty="0"/>
              <a:t>Minister Does Not Shame – but Admonishes (14)</a:t>
            </a:r>
          </a:p>
          <a:p>
            <a:pPr lvl="1">
              <a:lnSpc>
                <a:spcPct val="80000"/>
              </a:lnSpc>
            </a:pPr>
            <a:r>
              <a:rPr lang="en-US" sz="2200" dirty="0"/>
              <a:t>Minister Shows a fatherly spirit (15)</a:t>
            </a:r>
          </a:p>
          <a:p>
            <a:pPr lvl="1">
              <a:lnSpc>
                <a:spcPct val="80000"/>
              </a:lnSpc>
            </a:pPr>
            <a:r>
              <a:rPr lang="en-US" sz="2200" dirty="0"/>
              <a:t>Minister Sets an Unmatched Example (16)</a:t>
            </a:r>
          </a:p>
          <a:p>
            <a:pPr lvl="1">
              <a:lnSpc>
                <a:spcPct val="80000"/>
              </a:lnSpc>
            </a:pPr>
            <a:r>
              <a:rPr lang="en-US" sz="2200" dirty="0"/>
              <a:t>Ministers Provides Growth for the church (17)</a:t>
            </a:r>
          </a:p>
          <a:p>
            <a:pPr lvl="1">
              <a:lnSpc>
                <a:spcPct val="80000"/>
              </a:lnSpc>
            </a:pPr>
            <a:r>
              <a:rPr lang="en-US" sz="2200" dirty="0"/>
              <a:t>Minister Wants to be with God’s People – to help them get better (18)</a:t>
            </a:r>
          </a:p>
          <a:p>
            <a:pPr lvl="1">
              <a:lnSpc>
                <a:spcPct val="80000"/>
              </a:lnSpc>
            </a:pPr>
            <a:endParaRPr lang="en-US" sz="2200" dirty="0"/>
          </a:p>
          <a:p>
            <a:pPr lvl="1">
              <a:lnSpc>
                <a:spcPct val="80000"/>
              </a:lnSpc>
            </a:pPr>
            <a:endParaRPr lang="en-US" sz="2200" dirty="0"/>
          </a:p>
        </p:txBody>
      </p:sp>
    </p:spTree>
    <p:extLst>
      <p:ext uri="{BB962C8B-B14F-4D97-AF65-F5344CB8AC3E}">
        <p14:creationId xmlns:p14="http://schemas.microsoft.com/office/powerpoint/2010/main" val="3871992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Chapter 5</a:t>
            </a:r>
          </a:p>
        </p:txBody>
      </p:sp>
      <p:sp>
        <p:nvSpPr>
          <p:cNvPr id="3" name="Content Placeholder 2"/>
          <p:cNvSpPr>
            <a:spLocks noGrp="1"/>
          </p:cNvSpPr>
          <p:nvPr>
            <p:ph idx="1"/>
          </p:nvPr>
        </p:nvSpPr>
        <p:spPr>
          <a:xfrm>
            <a:off x="762000" y="1079500"/>
            <a:ext cx="8382000" cy="4191000"/>
          </a:xfrm>
        </p:spPr>
        <p:txBody>
          <a:bodyPr/>
          <a:lstStyle/>
          <a:p>
            <a:pPr marL="0" indent="0" algn="ctr">
              <a:buFontTx/>
              <a:buNone/>
            </a:pPr>
            <a:r>
              <a:rPr lang="en-US" u="sng" dirty="0">
                <a:solidFill>
                  <a:srgbClr val="FFFF00"/>
                </a:solidFill>
              </a:rPr>
              <a:t>Sexual Immorality &amp; Church Discipline</a:t>
            </a:r>
          </a:p>
          <a:p>
            <a:pPr marL="0" indent="0"/>
            <a:r>
              <a:rPr lang="en-US" sz="3200" dirty="0"/>
              <a:t>Mourn the Sin (5:1-2) </a:t>
            </a:r>
          </a:p>
          <a:p>
            <a:pPr lvl="1"/>
            <a:r>
              <a:rPr lang="en-US" sz="3200" b="1" dirty="0"/>
              <a:t>But they were puffed up!</a:t>
            </a:r>
          </a:p>
          <a:p>
            <a:pPr marL="0" indent="0"/>
            <a:r>
              <a:rPr lang="en-US" sz="3200" dirty="0"/>
              <a:t>Judge the Sin (5:3-5) – </a:t>
            </a:r>
          </a:p>
          <a:p>
            <a:pPr lvl="1"/>
            <a:r>
              <a:rPr lang="en-US" sz="3200" b="1" dirty="0"/>
              <a:t>Deliver him to Satan</a:t>
            </a:r>
          </a:p>
          <a:p>
            <a:pPr marL="0" indent="0"/>
            <a:r>
              <a:rPr lang="en-US" sz="3200" dirty="0"/>
              <a:t>Purge the Sin (5:6-13)–</a:t>
            </a:r>
          </a:p>
          <a:p>
            <a:pPr lvl="1"/>
            <a:r>
              <a:rPr lang="en-US" sz="3200" b="1" dirty="0"/>
              <a:t>To Save the Sinner (5b)</a:t>
            </a:r>
          </a:p>
          <a:p>
            <a:pPr lvl="1"/>
            <a:r>
              <a:rPr lang="en-US" sz="3200" b="1" dirty="0"/>
              <a:t>To Save the Church (6-8)</a:t>
            </a:r>
          </a:p>
          <a:p>
            <a:pPr marL="0" indent="0">
              <a:buFontTx/>
              <a:buNone/>
            </a:pPr>
            <a:endParaRPr lang="en-US" dirty="0"/>
          </a:p>
        </p:txBody>
      </p:sp>
    </p:spTree>
    <p:extLst>
      <p:ext uri="{BB962C8B-B14F-4D97-AF65-F5344CB8AC3E}">
        <p14:creationId xmlns:p14="http://schemas.microsoft.com/office/powerpoint/2010/main" val="3945448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71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84482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Chapter 3</a:t>
            </a:r>
          </a:p>
        </p:txBody>
      </p:sp>
      <p:sp>
        <p:nvSpPr>
          <p:cNvPr id="3" name="Content Placeholder 2"/>
          <p:cNvSpPr>
            <a:spLocks noGrp="1"/>
          </p:cNvSpPr>
          <p:nvPr>
            <p:ph idx="1"/>
          </p:nvPr>
        </p:nvSpPr>
        <p:spPr>
          <a:xfrm>
            <a:off x="533400" y="825500"/>
            <a:ext cx="8610600" cy="4572000"/>
          </a:xfrm>
        </p:spPr>
        <p:txBody>
          <a:bodyPr/>
          <a:lstStyle/>
          <a:p>
            <a:pPr marL="0" indent="0" algn="ctr">
              <a:buFontTx/>
              <a:buNone/>
            </a:pPr>
            <a:r>
              <a:rPr lang="en-US" u="sng">
                <a:solidFill>
                  <a:srgbClr val="FFC000"/>
                </a:solidFill>
              </a:rPr>
              <a:t>LET NO MAN GLORY IN MEN (3:1-23)</a:t>
            </a:r>
          </a:p>
          <a:p>
            <a:pPr marL="0" indent="0"/>
            <a:r>
              <a:rPr lang="en-US">
                <a:solidFill>
                  <a:srgbClr val="FFFF00"/>
                </a:solidFill>
              </a:rPr>
              <a:t>Division - Proof of Their Immaturity (1-4)</a:t>
            </a:r>
          </a:p>
          <a:p>
            <a:pPr lvl="1"/>
            <a:r>
              <a:rPr lang="en-US"/>
              <a:t>Carnal (1)  Babes,   Not spiritual, Made of Flesh</a:t>
            </a:r>
          </a:p>
          <a:p>
            <a:pPr lvl="1"/>
            <a:r>
              <a:rPr lang="en-US"/>
              <a:t>Carnal (2) They were Anti-Spiritual.  Dominated by the Flesh</a:t>
            </a:r>
          </a:p>
          <a:p>
            <a:pPr marL="0" indent="0"/>
            <a:r>
              <a:rPr lang="en-US">
                <a:solidFill>
                  <a:srgbClr val="FFFF00"/>
                </a:solidFill>
              </a:rPr>
              <a:t>Ministers Are Servants – Not Masters (5-9)</a:t>
            </a:r>
          </a:p>
          <a:p>
            <a:pPr lvl="1"/>
            <a:r>
              <a:rPr lang="en-US"/>
              <a:t>The Lord Gave to them</a:t>
            </a:r>
          </a:p>
          <a:p>
            <a:pPr marL="0" indent="0"/>
            <a:r>
              <a:rPr lang="en-US">
                <a:solidFill>
                  <a:srgbClr val="FFFF00"/>
                </a:solidFill>
              </a:rPr>
              <a:t>The Test of Every Preachers Work (10-15)</a:t>
            </a:r>
          </a:p>
          <a:p>
            <a:pPr lvl="1"/>
            <a:r>
              <a:rPr lang="en-US"/>
              <a:t>How do they Build on the Foundation of Christ?</a:t>
            </a:r>
          </a:p>
          <a:p>
            <a:pPr lvl="1"/>
            <a:r>
              <a:rPr lang="en-US"/>
              <a:t>Does Their Work Last?</a:t>
            </a:r>
          </a:p>
          <a:p>
            <a:pPr marL="0" indent="0"/>
            <a:r>
              <a:rPr lang="en-US">
                <a:solidFill>
                  <a:srgbClr val="FFFF00"/>
                </a:solidFill>
              </a:rPr>
              <a:t>Therefore Let No Man Glory in Men (16-23)</a:t>
            </a:r>
          </a:p>
          <a:p>
            <a:pPr lvl="1"/>
            <a:r>
              <a:rPr lang="en-US"/>
              <a:t>All things are yours (21)</a:t>
            </a:r>
          </a:p>
          <a:p>
            <a:pPr marL="0" indent="0"/>
            <a:endParaRPr lang="en-US"/>
          </a:p>
        </p:txBody>
      </p:sp>
      <p:sp>
        <p:nvSpPr>
          <p:cNvPr id="12292" name="Slide Number Placeholder 4"/>
          <p:cNvSpPr>
            <a:spLocks noGrp="1"/>
          </p:cNvSpPr>
          <p:nvPr>
            <p:ph type="sldNum" sz="quarter" idx="11"/>
          </p:nvPr>
        </p:nvSpPr>
        <p:spPr>
          <a:noFill/>
          <a:ln>
            <a:miter lim="800000"/>
            <a:headEnd/>
            <a:tailEnd/>
          </a:ln>
        </p:spPr>
        <p:txBody>
          <a:bodyPr/>
          <a:lstStyle/>
          <a:p>
            <a:fld id="{F864EF51-8093-0A4C-BCE0-2180AD895E13}" type="slidenum">
              <a:rPr lang="en-US"/>
              <a:pPr/>
              <a:t>36</a:t>
            </a:fld>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3 – Carnal Minds</a:t>
            </a:r>
          </a:p>
        </p:txBody>
      </p:sp>
      <p:sp>
        <p:nvSpPr>
          <p:cNvPr id="2" name="Rounded Rectangle 1"/>
          <p:cNvSpPr>
            <a:spLocks noChangeArrowheads="1"/>
          </p:cNvSpPr>
          <p:nvPr/>
        </p:nvSpPr>
        <p:spPr bwMode="auto">
          <a:xfrm>
            <a:off x="0" y="0"/>
            <a:ext cx="9144000" cy="889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r>
              <a:rPr lang="en-US" sz="2200" b="1">
                <a:solidFill>
                  <a:schemeClr val="bg1"/>
                </a:solidFill>
              </a:rPr>
              <a:t>1 Corinthians 3: You are still infants. One follows Paul, another Apollos. We are co-workers with God. Christ is the foundation. You are God's temple.</a:t>
            </a:r>
          </a:p>
        </p:txBody>
      </p:sp>
    </p:spTree>
    <p:extLst>
      <p:ext uri="{BB962C8B-B14F-4D97-AF65-F5344CB8AC3E}">
        <p14:creationId xmlns:p14="http://schemas.microsoft.com/office/powerpoint/2010/main" val="3435179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miter lim="800000"/>
            <a:headEnd/>
            <a:tailEnd/>
          </a:ln>
        </p:spPr>
        <p:txBody>
          <a:bodyPr/>
          <a:lstStyle/>
          <a:p>
            <a:fld id="{328D98F4-6773-9747-BF7C-EEBE08C4F4B8}" type="slidenum">
              <a:rPr lang="en-US"/>
              <a:pPr/>
              <a:t>37</a:t>
            </a:fld>
            <a:endParaRPr lang="en-US"/>
          </a:p>
        </p:txBody>
      </p:sp>
      <p:sp>
        <p:nvSpPr>
          <p:cNvPr id="15363" name="Rectangle 2"/>
          <p:cNvSpPr>
            <a:spLocks noGrp="1" noChangeArrowheads="1"/>
          </p:cNvSpPr>
          <p:nvPr>
            <p:ph type="title"/>
          </p:nvPr>
        </p:nvSpPr>
        <p:spPr/>
        <p:txBody>
          <a:bodyPr/>
          <a:lstStyle/>
          <a:p>
            <a:r>
              <a:rPr lang="en-US" sz="4000"/>
              <a:t>Major Points in Chapter 6</a:t>
            </a:r>
          </a:p>
        </p:txBody>
      </p:sp>
      <p:sp>
        <p:nvSpPr>
          <p:cNvPr id="72707" name="Rectangle 3"/>
          <p:cNvSpPr>
            <a:spLocks noGrp="1" noChangeArrowheads="1"/>
          </p:cNvSpPr>
          <p:nvPr>
            <p:ph type="body" idx="1"/>
          </p:nvPr>
        </p:nvSpPr>
        <p:spPr>
          <a:xfrm>
            <a:off x="685800" y="1079500"/>
            <a:ext cx="8458200" cy="4191000"/>
          </a:xfrm>
        </p:spPr>
        <p:txBody>
          <a:bodyPr/>
          <a:lstStyle/>
          <a:p>
            <a:r>
              <a:rPr lang="en-US">
                <a:solidFill>
                  <a:schemeClr val="tx1"/>
                </a:solidFill>
              </a:rPr>
              <a:t>It is a sin to defraud your brother</a:t>
            </a:r>
          </a:p>
          <a:p>
            <a:r>
              <a:rPr lang="en-US">
                <a:solidFill>
                  <a:schemeClr val="tx1"/>
                </a:solidFill>
              </a:rPr>
              <a:t>How dare you take your brother to a heathen court.  It is an utter shame!</a:t>
            </a:r>
          </a:p>
          <a:p>
            <a:r>
              <a:rPr lang="en-US">
                <a:solidFill>
                  <a:schemeClr val="tx1"/>
                </a:solidFill>
              </a:rPr>
              <a:t>As a Christian, you are </a:t>
            </a:r>
            <a:r>
              <a:rPr lang="en-US" i="1" u="sng">
                <a:solidFill>
                  <a:schemeClr val="tx1"/>
                </a:solidFill>
              </a:rPr>
              <a:t>Washed</a:t>
            </a:r>
            <a:r>
              <a:rPr lang="en-US">
                <a:solidFill>
                  <a:schemeClr val="tx1"/>
                </a:solidFill>
              </a:rPr>
              <a:t>, </a:t>
            </a:r>
            <a:r>
              <a:rPr lang="en-US" i="1" u="sng">
                <a:solidFill>
                  <a:schemeClr val="tx1"/>
                </a:solidFill>
              </a:rPr>
              <a:t>Sanctified</a:t>
            </a:r>
            <a:r>
              <a:rPr lang="en-US">
                <a:solidFill>
                  <a:schemeClr val="tx1"/>
                </a:solidFill>
              </a:rPr>
              <a:t>, and </a:t>
            </a:r>
            <a:r>
              <a:rPr lang="en-US" i="1" u="sng">
                <a:solidFill>
                  <a:schemeClr val="tx1"/>
                </a:solidFill>
              </a:rPr>
              <a:t>Justified</a:t>
            </a:r>
            <a:r>
              <a:rPr lang="en-US">
                <a:solidFill>
                  <a:schemeClr val="tx1"/>
                </a:solidFill>
              </a:rPr>
              <a:t> – Act Like It!!</a:t>
            </a:r>
          </a:p>
          <a:p>
            <a:r>
              <a:rPr lang="en-US">
                <a:solidFill>
                  <a:schemeClr val="tx1"/>
                </a:solidFill>
              </a:rPr>
              <a:t>You are different from the Unrighteous World in which you live.</a:t>
            </a:r>
          </a:p>
          <a:p>
            <a:r>
              <a:rPr lang="en-US">
                <a:solidFill>
                  <a:schemeClr val="tx1"/>
                </a:solidFill>
              </a:rPr>
              <a:t>Your conduct should reflect who you are</a:t>
            </a:r>
          </a:p>
          <a:p>
            <a:r>
              <a:rPr lang="en-US">
                <a:solidFill>
                  <a:schemeClr val="tx1"/>
                </a:solidFill>
              </a:rPr>
              <a:t>How you use your body matters – Always Glorify God!</a:t>
            </a:r>
          </a:p>
        </p:txBody>
      </p:sp>
      <p:sp>
        <p:nvSpPr>
          <p:cNvPr id="6" name="Rectangle 5"/>
          <p:cNvSpPr/>
          <p:nvPr/>
        </p:nvSpPr>
        <p:spPr bwMode="auto">
          <a:xfrm>
            <a:off x="838200" y="190500"/>
            <a:ext cx="8153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6 – Lawsuits &amp; Liberties</a:t>
            </a:r>
          </a:p>
        </p:txBody>
      </p:sp>
      <p:sp>
        <p:nvSpPr>
          <p:cNvPr id="2" name="Rounded Rectangle 1"/>
          <p:cNvSpPr>
            <a:spLocks noChangeArrowheads="1"/>
          </p:cNvSpPr>
          <p:nvPr/>
        </p:nvSpPr>
        <p:spPr bwMode="auto">
          <a:xfrm>
            <a:off x="0" y="0"/>
            <a:ext cx="9144000" cy="1016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6: Do you take one another to court? Why not rather be wronged? Your body is not for sexual immorality, it is a temple of the Spirit.</a:t>
            </a:r>
          </a:p>
        </p:txBody>
      </p:sp>
    </p:spTree>
    <p:extLst>
      <p:ext uri="{BB962C8B-B14F-4D97-AF65-F5344CB8AC3E}">
        <p14:creationId xmlns:p14="http://schemas.microsoft.com/office/powerpoint/2010/main" val="2436826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0" end="0"/>
                                            </p:txEl>
                                          </p:spTgt>
                                        </p:tgtEl>
                                        <p:attrNameLst>
                                          <p:attrName>style.visibility</p:attrName>
                                        </p:attrNameLst>
                                      </p:cBhvr>
                                      <p:to>
                                        <p:strVal val="visible"/>
                                      </p:to>
                                    </p:set>
                                    <p:anim calcmode="lin" valueType="num">
                                      <p:cBhvr additive="base">
                                        <p:cTn id="19"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2707">
                                            <p:txEl>
                                              <p:pRg st="1" end="1"/>
                                            </p:txEl>
                                          </p:spTgt>
                                        </p:tgtEl>
                                        <p:attrNameLst>
                                          <p:attrName>style.visibility</p:attrName>
                                        </p:attrNameLst>
                                      </p:cBhvr>
                                      <p:to>
                                        <p:strVal val="visible"/>
                                      </p:to>
                                    </p:set>
                                    <p:anim calcmode="lin" valueType="num">
                                      <p:cBhvr additive="base">
                                        <p:cTn id="2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707">
                                            <p:txEl>
                                              <p:pRg st="2" end="2"/>
                                            </p:txEl>
                                          </p:spTgt>
                                        </p:tgtEl>
                                        <p:attrNameLst>
                                          <p:attrName>style.visibility</p:attrName>
                                        </p:attrNameLst>
                                      </p:cBhvr>
                                      <p:to>
                                        <p:strVal val="visible"/>
                                      </p:to>
                                    </p:set>
                                    <p:anim calcmode="lin" valueType="num">
                                      <p:cBhvr additive="base">
                                        <p:cTn id="27"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707">
                                            <p:txEl>
                                              <p:pRg st="3" end="3"/>
                                            </p:txEl>
                                          </p:spTgt>
                                        </p:tgtEl>
                                        <p:attrNameLst>
                                          <p:attrName>style.visibility</p:attrName>
                                        </p:attrNameLst>
                                      </p:cBhvr>
                                      <p:to>
                                        <p:strVal val="visible"/>
                                      </p:to>
                                    </p:set>
                                    <p:anim calcmode="lin" valueType="num">
                                      <p:cBhvr additive="base">
                                        <p:cTn id="31"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07">
                                            <p:txEl>
                                              <p:pRg st="4" end="4"/>
                                            </p:txEl>
                                          </p:spTgt>
                                        </p:tgtEl>
                                        <p:attrNameLst>
                                          <p:attrName>style.visibility</p:attrName>
                                        </p:attrNameLst>
                                      </p:cBhvr>
                                      <p:to>
                                        <p:strVal val="visible"/>
                                      </p:to>
                                    </p:set>
                                    <p:anim calcmode="lin" valueType="num">
                                      <p:cBhvr additive="base">
                                        <p:cTn id="35"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2707">
                                            <p:txEl>
                                              <p:pRg st="5" end="5"/>
                                            </p:txEl>
                                          </p:spTgt>
                                        </p:tgtEl>
                                        <p:attrNameLst>
                                          <p:attrName>style.visibility</p:attrName>
                                        </p:attrNameLst>
                                      </p:cBhvr>
                                      <p:to>
                                        <p:strVal val="visible"/>
                                      </p:to>
                                    </p:set>
                                    <p:anim calcmode="lin" valueType="num">
                                      <p:cBhvr additive="base">
                                        <p:cTn id="39"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0"/>
            <a:ext cx="7772400" cy="571500"/>
          </a:xfrm>
        </p:spPr>
        <p:txBody>
          <a:bodyPr>
            <a:normAutofit fontScale="90000"/>
          </a:bodyPr>
          <a:lstStyle/>
          <a:p>
            <a:r>
              <a:rPr lang="en-US"/>
              <a:t>Church Discipline</a:t>
            </a:r>
          </a:p>
        </p:txBody>
      </p:sp>
      <p:sp>
        <p:nvSpPr>
          <p:cNvPr id="16387" name="Content Placeholder 2"/>
          <p:cNvSpPr>
            <a:spLocks noGrp="1"/>
          </p:cNvSpPr>
          <p:nvPr>
            <p:ph idx="1"/>
          </p:nvPr>
        </p:nvSpPr>
        <p:spPr>
          <a:xfrm>
            <a:off x="685800" y="571500"/>
            <a:ext cx="8458200" cy="4953000"/>
          </a:xfrm>
        </p:spPr>
        <p:txBody>
          <a:bodyPr/>
          <a:lstStyle/>
          <a:p>
            <a:r>
              <a:rPr lang="en-US"/>
              <a:t>Consider the Church (5:1-13)</a:t>
            </a:r>
          </a:p>
          <a:p>
            <a:pPr lvl="1"/>
            <a:r>
              <a:rPr lang="en-US"/>
              <a:t>Mourn the Sin (5:1-2)</a:t>
            </a:r>
          </a:p>
          <a:p>
            <a:pPr lvl="1"/>
            <a:r>
              <a:rPr lang="en-US"/>
              <a:t>Judge the Sin (5:3-5)</a:t>
            </a:r>
          </a:p>
          <a:p>
            <a:pPr lvl="1"/>
            <a:r>
              <a:rPr lang="en-US"/>
              <a:t>Purge the Sin (5:6-13)</a:t>
            </a:r>
          </a:p>
          <a:p>
            <a:r>
              <a:rPr lang="en-US"/>
              <a:t>Consider the Lost (6:1-8)</a:t>
            </a:r>
          </a:p>
          <a:p>
            <a:pPr lvl="1"/>
            <a:r>
              <a:rPr lang="en-US"/>
              <a:t>Presenting a Poor Example to the Lost</a:t>
            </a:r>
          </a:p>
          <a:p>
            <a:pPr lvl="1"/>
            <a:r>
              <a:rPr lang="en-US"/>
              <a:t>Failed to Live Up to Their Position in Christ</a:t>
            </a:r>
          </a:p>
          <a:p>
            <a:pPr lvl="1"/>
            <a:r>
              <a:rPr lang="en-US"/>
              <a:t>Christians Suing Brethren had Already Lost</a:t>
            </a:r>
          </a:p>
          <a:p>
            <a:r>
              <a:rPr lang="en-US"/>
              <a:t>Consider the Lord (6:9-20)</a:t>
            </a:r>
          </a:p>
          <a:p>
            <a:pPr lvl="1"/>
            <a:r>
              <a:rPr lang="en-US"/>
              <a:t>Consider the Father (6:12-14)</a:t>
            </a:r>
          </a:p>
          <a:p>
            <a:pPr lvl="1"/>
            <a:r>
              <a:rPr lang="en-US"/>
              <a:t>Consider the Son (15-18)</a:t>
            </a:r>
          </a:p>
          <a:p>
            <a:pPr lvl="1"/>
            <a:r>
              <a:rPr lang="en-US"/>
              <a:t>Consider the Holy Spirit (19-20)</a:t>
            </a:r>
          </a:p>
        </p:txBody>
      </p:sp>
      <p:sp>
        <p:nvSpPr>
          <p:cNvPr id="16388"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7</a:t>
            </a:r>
          </a:p>
        </p:txBody>
      </p:sp>
      <p:sp>
        <p:nvSpPr>
          <p:cNvPr id="16389" name="Slide Number Placeholder 4"/>
          <p:cNvSpPr>
            <a:spLocks noGrp="1"/>
          </p:cNvSpPr>
          <p:nvPr>
            <p:ph type="sldNum" sz="quarter" idx="11"/>
          </p:nvPr>
        </p:nvSpPr>
        <p:spPr>
          <a:noFill/>
          <a:ln>
            <a:miter lim="800000"/>
            <a:headEnd/>
            <a:tailEnd/>
          </a:ln>
        </p:spPr>
        <p:txBody>
          <a:bodyPr/>
          <a:lstStyle/>
          <a:p>
            <a:fld id="{3AFBE2A2-119D-AF45-8D78-AB2D638E9CF1}" type="slidenum">
              <a:rPr lang="en-US"/>
              <a:pPr/>
              <a:t>38</a:t>
            </a:fld>
            <a:endParaRPr lang="en-US"/>
          </a:p>
        </p:txBody>
      </p:sp>
    </p:spTree>
    <p:extLst>
      <p:ext uri="{BB962C8B-B14F-4D97-AF65-F5344CB8AC3E}">
        <p14:creationId xmlns:p14="http://schemas.microsoft.com/office/powerpoint/2010/main" val="389661774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7</a:t>
            </a:r>
          </a:p>
        </p:txBody>
      </p:sp>
      <p:sp>
        <p:nvSpPr>
          <p:cNvPr id="17411" name="Slide Number Placeholder 4"/>
          <p:cNvSpPr>
            <a:spLocks noGrp="1"/>
          </p:cNvSpPr>
          <p:nvPr>
            <p:ph type="sldNum" sz="quarter" idx="11"/>
          </p:nvPr>
        </p:nvSpPr>
        <p:spPr>
          <a:noFill/>
          <a:ln>
            <a:miter lim="800000"/>
            <a:headEnd/>
            <a:tailEnd/>
          </a:ln>
        </p:spPr>
        <p:txBody>
          <a:bodyPr/>
          <a:lstStyle/>
          <a:p>
            <a:fld id="{A984E9F0-A1E4-924F-B6AC-18E46F2D6779}" type="slidenum">
              <a:rPr lang="en-US"/>
              <a:pPr/>
              <a:t>39</a:t>
            </a:fld>
            <a:endParaRPr lang="en-US"/>
          </a:p>
        </p:txBody>
      </p:sp>
      <p:sp>
        <p:nvSpPr>
          <p:cNvPr id="17412" name="Rectangle 2"/>
          <p:cNvSpPr>
            <a:spLocks noGrp="1" noChangeArrowheads="1"/>
          </p:cNvSpPr>
          <p:nvPr>
            <p:ph type="title"/>
          </p:nvPr>
        </p:nvSpPr>
        <p:spPr/>
        <p:txBody>
          <a:bodyPr/>
          <a:lstStyle/>
          <a:p>
            <a:r>
              <a:rPr lang="en-US" sz="4000"/>
              <a:t>Now Concerning …</a:t>
            </a:r>
          </a:p>
        </p:txBody>
      </p:sp>
      <p:sp>
        <p:nvSpPr>
          <p:cNvPr id="17413" name="Rectangle 3"/>
          <p:cNvSpPr>
            <a:spLocks noGrp="1" noChangeArrowheads="1"/>
          </p:cNvSpPr>
          <p:nvPr>
            <p:ph type="body" idx="1"/>
          </p:nvPr>
        </p:nvSpPr>
        <p:spPr>
          <a:xfrm>
            <a:off x="685800" y="1079500"/>
            <a:ext cx="8458200" cy="4000500"/>
          </a:xfrm>
        </p:spPr>
        <p:txBody>
          <a:bodyPr/>
          <a:lstStyle/>
          <a:p>
            <a:r>
              <a:rPr lang="en-US"/>
              <a:t>Marriage (7:1)</a:t>
            </a:r>
          </a:p>
          <a:p>
            <a:r>
              <a:rPr lang="en-US"/>
              <a:t>Divorce (7:10)</a:t>
            </a:r>
          </a:p>
          <a:p>
            <a:r>
              <a:rPr lang="en-US"/>
              <a:t>Virgins (7:25)</a:t>
            </a:r>
          </a:p>
          <a:p>
            <a:r>
              <a:rPr lang="en-US"/>
              <a:t>Food Offered to Idols (8:1)</a:t>
            </a:r>
          </a:p>
          <a:p>
            <a:r>
              <a:rPr lang="en-US"/>
              <a:t>Spiritual Gifts (12:1)</a:t>
            </a:r>
          </a:p>
          <a:p>
            <a:r>
              <a:rPr lang="en-US"/>
              <a:t>The Collection for Jerusalem (16:1)</a:t>
            </a:r>
          </a:p>
          <a:p>
            <a:r>
              <a:rPr lang="en-US"/>
              <a:t>Apollos (16:12)</a:t>
            </a:r>
          </a:p>
        </p:txBody>
      </p:sp>
    </p:spTree>
    <p:extLst>
      <p:ext uri="{BB962C8B-B14F-4D97-AF65-F5344CB8AC3E}">
        <p14:creationId xmlns:p14="http://schemas.microsoft.com/office/powerpoint/2010/main" val="208675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454555"/>
            <a:ext cx="8161125" cy="15647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 </a:t>
            </a:r>
            <a:r>
              <a:rPr lang="en-US" sz="2000" dirty="0">
                <a:solidFill>
                  <a:srgbClr val="FFFF00"/>
                </a:solidFill>
              </a:rPr>
              <a:t>11 </a:t>
            </a:r>
            <a:r>
              <a:rPr lang="en-US" sz="2000" dirty="0"/>
              <a:t>For it has been declared to me concerning you, my brethren, by those of Chloe’s household, </a:t>
            </a:r>
            <a:r>
              <a:rPr lang="en-US" sz="2000" dirty="0">
                <a:solidFill>
                  <a:schemeClr val="tx1"/>
                </a:solidFill>
              </a:rPr>
              <a:t>that there are contentions among you.  </a:t>
            </a:r>
            <a:r>
              <a:rPr lang="en-US" sz="2000" dirty="0">
                <a:solidFill>
                  <a:srgbClr val="FFFF00"/>
                </a:solidFill>
              </a:rPr>
              <a:t>12 Now I say this, that each of you says, “I am of Paul,” or “I am of </a:t>
            </a:r>
            <a:r>
              <a:rPr lang="en-US" sz="2000" dirty="0" err="1">
                <a:solidFill>
                  <a:srgbClr val="FFFF00"/>
                </a:solidFill>
              </a:rPr>
              <a:t>Apollos</a:t>
            </a:r>
            <a:r>
              <a:rPr lang="en-US" sz="2000" dirty="0">
                <a:solidFill>
                  <a:srgbClr val="FFFF00"/>
                </a:solidFill>
              </a:rPr>
              <a:t>,” or “I am of </a:t>
            </a:r>
            <a:r>
              <a:rPr lang="en-US" sz="2000" dirty="0" err="1">
                <a:solidFill>
                  <a:srgbClr val="FFFF00"/>
                </a:solidFill>
              </a:rPr>
              <a:t>Cephas</a:t>
            </a:r>
            <a:r>
              <a:rPr lang="en-US" sz="2000" dirty="0">
                <a:solidFill>
                  <a:srgbClr val="FFFF00"/>
                </a:solidFill>
              </a:rPr>
              <a:t>,” or “I am of Christ</a:t>
            </a:r>
            <a:r>
              <a:rPr lang="en-US" sz="2000" dirty="0" smtClean="0">
                <a:solidFill>
                  <a:srgbClr val="FFFF00"/>
                </a:solidFill>
              </a:rPr>
              <a:t>.”</a:t>
            </a:r>
            <a:endParaRPr lang="en-US" sz="2000" dirty="0"/>
          </a:p>
          <a:p>
            <a:endParaRPr lang="en-US" sz="1400" dirty="0"/>
          </a:p>
        </p:txBody>
      </p:sp>
      <p:sp>
        <p:nvSpPr>
          <p:cNvPr id="9" name="Content Placeholder 2"/>
          <p:cNvSpPr txBox="1">
            <a:spLocks/>
          </p:cNvSpPr>
          <p:nvPr/>
        </p:nvSpPr>
        <p:spPr>
          <a:xfrm>
            <a:off x="563774" y="2626255"/>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chemeClr val="tx1"/>
                </a:solidFill>
              </a:rPr>
              <a:t>What Problem had this caused?</a:t>
            </a:r>
          </a:p>
          <a:p>
            <a:endParaRPr lang="en-US" sz="1400" dirty="0"/>
          </a:p>
        </p:txBody>
      </p:sp>
    </p:spTree>
    <p:extLst>
      <p:ext uri="{BB962C8B-B14F-4D97-AF65-F5344CB8AC3E}">
        <p14:creationId xmlns:p14="http://schemas.microsoft.com/office/powerpoint/2010/main" val="892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63500"/>
            <a:ext cx="7772400" cy="571500"/>
          </a:xfrm>
        </p:spPr>
        <p:txBody>
          <a:bodyPr>
            <a:normAutofit fontScale="90000"/>
          </a:bodyPr>
          <a:lstStyle/>
          <a:p>
            <a:r>
              <a:rPr lang="en-US"/>
              <a:t>Chapter 7</a:t>
            </a:r>
          </a:p>
        </p:txBody>
      </p:sp>
      <p:sp>
        <p:nvSpPr>
          <p:cNvPr id="3" name="Content Placeholder 2"/>
          <p:cNvSpPr>
            <a:spLocks noGrp="1"/>
          </p:cNvSpPr>
          <p:nvPr>
            <p:ph idx="1"/>
          </p:nvPr>
        </p:nvSpPr>
        <p:spPr>
          <a:xfrm>
            <a:off x="685800" y="1016000"/>
            <a:ext cx="8458200" cy="4699000"/>
          </a:xfrm>
        </p:spPr>
        <p:txBody>
          <a:bodyPr>
            <a:normAutofit lnSpcReduction="10000"/>
          </a:bodyPr>
          <a:lstStyle/>
          <a:p>
            <a:r>
              <a:rPr lang="en-US" sz="2600"/>
              <a:t>Marriage is Good (1-9)</a:t>
            </a:r>
          </a:p>
          <a:p>
            <a:pPr lvl="1"/>
            <a:r>
              <a:rPr lang="en-US" sz="2200"/>
              <a:t>Avoid Immorality (1-2) Marry or exercise self-control (7-9)</a:t>
            </a:r>
          </a:p>
          <a:p>
            <a:pPr lvl="1"/>
            <a:r>
              <a:rPr lang="en-US" sz="2200"/>
              <a:t>Maintain Affection (3-4)</a:t>
            </a:r>
          </a:p>
          <a:p>
            <a:pPr lvl="1"/>
            <a:r>
              <a:rPr lang="en-US" sz="2200"/>
              <a:t>A Time for Abstinence (prayer/fasting) (5-6)</a:t>
            </a:r>
          </a:p>
          <a:p>
            <a:r>
              <a:rPr lang="en-US" sz="2600"/>
              <a:t>Instructions on Divorce (10-24)</a:t>
            </a:r>
          </a:p>
          <a:p>
            <a:pPr lvl="1"/>
            <a:r>
              <a:rPr lang="en-US" sz="2200"/>
              <a:t>Do Not Depart – Leave or Divorce your Spouse</a:t>
            </a:r>
          </a:p>
          <a:p>
            <a:pPr lvl="1"/>
            <a:r>
              <a:rPr lang="en-US" sz="2200"/>
              <a:t>Not “Under-Bondage” – To Reconcile, To Marriage Duties, to Save Them (NOT Free to Re-Marry)</a:t>
            </a:r>
          </a:p>
          <a:p>
            <a:pPr lvl="1"/>
            <a:r>
              <a:rPr lang="en-US" sz="2200"/>
              <a:t>Remain in the Condition You were Called  (Social Status)</a:t>
            </a:r>
          </a:p>
          <a:p>
            <a:pPr lvl="1"/>
            <a:r>
              <a:rPr lang="en-US" sz="2200"/>
              <a:t>Keep the Commandments of God (19)</a:t>
            </a:r>
          </a:p>
          <a:p>
            <a:r>
              <a:rPr lang="en-US" sz="2600"/>
              <a:t>Instructions to the Single (25-40)</a:t>
            </a:r>
          </a:p>
          <a:p>
            <a:pPr lvl="1"/>
            <a:r>
              <a:rPr lang="en-US" sz="2200"/>
              <a:t>“Present Distress” – Remain Single if you Can</a:t>
            </a:r>
          </a:p>
          <a:p>
            <a:pPr lvl="1"/>
            <a:r>
              <a:rPr lang="en-US" sz="2200"/>
              <a:t>Widows – Ok to Marry “in the Lord”, but might be happier single</a:t>
            </a:r>
          </a:p>
          <a:p>
            <a:pPr lvl="1"/>
            <a:endParaRPr lang="en-US" sz="2200"/>
          </a:p>
          <a:p>
            <a:endParaRPr lang="en-US" sz="2600"/>
          </a:p>
          <a:p>
            <a:pPr lvl="1"/>
            <a:endParaRPr lang="en-US" sz="2200"/>
          </a:p>
          <a:p>
            <a:pPr lvl="1"/>
            <a:endParaRPr lang="en-US" sz="2200"/>
          </a:p>
        </p:txBody>
      </p:sp>
      <p:sp>
        <p:nvSpPr>
          <p:cNvPr id="18436" name="Slide Number Placeholder 4"/>
          <p:cNvSpPr>
            <a:spLocks noGrp="1"/>
          </p:cNvSpPr>
          <p:nvPr>
            <p:ph type="sldNum" sz="quarter" idx="11"/>
          </p:nvPr>
        </p:nvSpPr>
        <p:spPr>
          <a:xfrm>
            <a:off x="8686800" y="5334000"/>
            <a:ext cx="457200" cy="381000"/>
          </a:xfrm>
          <a:noFill/>
          <a:ln>
            <a:miter lim="800000"/>
            <a:headEnd/>
            <a:tailEnd/>
          </a:ln>
        </p:spPr>
        <p:txBody>
          <a:bodyPr/>
          <a:lstStyle/>
          <a:p>
            <a:fld id="{076163C2-55EB-5C49-AC8F-A8510E24CF85}" type="slidenum">
              <a:rPr lang="en-US"/>
              <a:pPr/>
              <a:t>40</a:t>
            </a:fld>
            <a:endParaRPr lang="en-US"/>
          </a:p>
        </p:txBody>
      </p:sp>
      <p:sp>
        <p:nvSpPr>
          <p:cNvPr id="6" name="Rectangle 5"/>
          <p:cNvSpPr/>
          <p:nvPr/>
        </p:nvSpPr>
        <p:spPr bwMode="auto">
          <a:xfrm>
            <a:off x="777875" y="38365"/>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7 – Liberties:  Marriage</a:t>
            </a:r>
          </a:p>
        </p:txBody>
      </p:sp>
      <p:sp>
        <p:nvSpPr>
          <p:cNvPr id="2" name="Rounded Rectangle 1"/>
          <p:cNvSpPr>
            <a:spLocks noChangeArrowheads="1"/>
          </p:cNvSpPr>
          <p:nvPr/>
        </p:nvSpPr>
        <p:spPr bwMode="auto">
          <a:xfrm>
            <a:off x="0" y="0"/>
            <a:ext cx="9144000" cy="1016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7: It is good to stay unmarried, but better to marry than to burn with lust. Each should live as God has called. I want you to be free.</a:t>
            </a:r>
          </a:p>
        </p:txBody>
      </p:sp>
    </p:spTree>
    <p:extLst>
      <p:ext uri="{BB962C8B-B14F-4D97-AF65-F5344CB8AC3E}">
        <p14:creationId xmlns:p14="http://schemas.microsoft.com/office/powerpoint/2010/main" val="19395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miter lim="800000"/>
            <a:headEnd/>
            <a:tailEnd/>
          </a:ln>
        </p:spPr>
        <p:txBody>
          <a:bodyPr/>
          <a:lstStyle/>
          <a:p>
            <a:fld id="{C300424E-7700-5242-9617-887B9B494E3A}" type="slidenum">
              <a:rPr lang="en-US"/>
              <a:pPr/>
              <a:t>41</a:t>
            </a:fld>
            <a:endParaRPr lang="en-US"/>
          </a:p>
        </p:txBody>
      </p:sp>
      <p:sp>
        <p:nvSpPr>
          <p:cNvPr id="19459" name="Rectangle 2"/>
          <p:cNvSpPr>
            <a:spLocks noGrp="1" noChangeArrowheads="1"/>
          </p:cNvSpPr>
          <p:nvPr>
            <p:ph type="title"/>
          </p:nvPr>
        </p:nvSpPr>
        <p:spPr/>
        <p:txBody>
          <a:bodyPr/>
          <a:lstStyle/>
          <a:p>
            <a:r>
              <a:rPr lang="en-US" sz="4000"/>
              <a:t>Chapter 8</a:t>
            </a:r>
          </a:p>
        </p:txBody>
      </p:sp>
      <p:sp>
        <p:nvSpPr>
          <p:cNvPr id="61443" name="Rectangle 3"/>
          <p:cNvSpPr>
            <a:spLocks noGrp="1" noChangeArrowheads="1"/>
          </p:cNvSpPr>
          <p:nvPr>
            <p:ph type="body" idx="1"/>
          </p:nvPr>
        </p:nvSpPr>
        <p:spPr>
          <a:xfrm>
            <a:off x="228600" y="889000"/>
            <a:ext cx="8915400" cy="4826000"/>
          </a:xfrm>
        </p:spPr>
        <p:txBody>
          <a:bodyPr/>
          <a:lstStyle/>
          <a:p>
            <a:r>
              <a:rPr lang="en-US">
                <a:solidFill>
                  <a:srgbClr val="FFFF66"/>
                </a:solidFill>
              </a:rPr>
              <a:t>Knowledge, Love and Eating Meat Offered to Idols (8:1-6)</a:t>
            </a:r>
          </a:p>
          <a:p>
            <a:pPr lvl="1"/>
            <a:r>
              <a:rPr lang="en-US"/>
              <a:t>Knowledge Puffs Up </a:t>
            </a:r>
            <a:r>
              <a:rPr lang="en-US" u="sng"/>
              <a:t>BUT</a:t>
            </a:r>
            <a:r>
              <a:rPr lang="en-US"/>
              <a:t> Love Edifies (1)</a:t>
            </a:r>
          </a:p>
          <a:p>
            <a:r>
              <a:rPr lang="en-US">
                <a:solidFill>
                  <a:srgbClr val="FFFF66"/>
                </a:solidFill>
              </a:rPr>
              <a:t>Applying Love Toward Those Whose Consciences are Weak (7-13)</a:t>
            </a:r>
          </a:p>
          <a:p>
            <a:pPr lvl="1"/>
            <a:r>
              <a:rPr lang="en-US"/>
              <a:t>Not Everyone has Correct Knowledge / Strong Consciences (7)</a:t>
            </a:r>
          </a:p>
          <a:p>
            <a:pPr lvl="1"/>
            <a:r>
              <a:rPr lang="en-US"/>
              <a:t>Our “Liberty” (Right) Must Not Cause Others to Stumble (8-9)</a:t>
            </a:r>
          </a:p>
          <a:p>
            <a:pPr lvl="1"/>
            <a:r>
              <a:rPr lang="en-US"/>
              <a:t>We Can Abuse our Knowledge and Liberty – Leading to Sin (10-12) – both the strong and the weak.</a:t>
            </a:r>
          </a:p>
          <a:p>
            <a:pPr lvl="1"/>
            <a:r>
              <a:rPr lang="en-US"/>
              <a:t>Be Willing to Give Up Your Liberty for Your Brothers Sake (13)</a:t>
            </a:r>
          </a:p>
          <a:p>
            <a:pPr algn="ctr">
              <a:buFontTx/>
              <a:buNone/>
            </a:pPr>
            <a:r>
              <a:rPr lang="en-US" sz="3200" i="1"/>
              <a:t>“I will never eat meat again if it causes my brother to stumble”</a:t>
            </a:r>
          </a:p>
        </p:txBody>
      </p:sp>
      <p:sp>
        <p:nvSpPr>
          <p:cNvPr id="6" name="Rectangle 5"/>
          <p:cNvSpPr/>
          <p:nvPr/>
        </p:nvSpPr>
        <p:spPr bwMode="auto">
          <a:xfrm>
            <a:off x="0" y="127000"/>
            <a:ext cx="9144000" cy="6350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8– Liberties: Meats offered to Idols </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8: About food offered to idols: An idol is nothing. There is only one God. But if food makes my brother stumble I will never eat meat.</a:t>
            </a:r>
          </a:p>
        </p:txBody>
      </p:sp>
    </p:spTree>
    <p:extLst>
      <p:ext uri="{BB962C8B-B14F-4D97-AF65-F5344CB8AC3E}">
        <p14:creationId xmlns:p14="http://schemas.microsoft.com/office/powerpoint/2010/main" val="222688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0" end="0"/>
                                            </p:txEl>
                                          </p:spTgt>
                                        </p:tgtEl>
                                        <p:attrNameLst>
                                          <p:attrName>style.visibility</p:attrName>
                                        </p:attrNameLst>
                                      </p:cBhvr>
                                      <p:to>
                                        <p:strVal val="visible"/>
                                      </p:to>
                                    </p:set>
                                    <p:anim calcmode="lin" valueType="num">
                                      <p:cBhvr additive="base">
                                        <p:cTn id="19"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43">
                                            <p:txEl>
                                              <p:pRg st="1" end="1"/>
                                            </p:txEl>
                                          </p:spTgt>
                                        </p:tgtEl>
                                        <p:attrNameLst>
                                          <p:attrName>style.visibility</p:attrName>
                                        </p:attrNameLst>
                                      </p:cBhvr>
                                      <p:to>
                                        <p:strVal val="visible"/>
                                      </p:to>
                                    </p:set>
                                    <p:anim calcmode="lin" valueType="num">
                                      <p:cBhvr additive="base">
                                        <p:cTn id="2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4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43">
                                            <p:txEl>
                                              <p:pRg st="2" end="2"/>
                                            </p:txEl>
                                          </p:spTgt>
                                        </p:tgtEl>
                                        <p:attrNameLst>
                                          <p:attrName>style.visibility</p:attrName>
                                        </p:attrNameLst>
                                      </p:cBhvr>
                                      <p:to>
                                        <p:strVal val="visible"/>
                                      </p:to>
                                    </p:set>
                                    <p:anim calcmode="lin" valueType="num">
                                      <p:cBhvr additive="base">
                                        <p:cTn id="27"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43">
                                            <p:txEl>
                                              <p:pRg st="3" end="3"/>
                                            </p:txEl>
                                          </p:spTgt>
                                        </p:tgtEl>
                                        <p:attrNameLst>
                                          <p:attrName>style.visibility</p:attrName>
                                        </p:attrNameLst>
                                      </p:cBhvr>
                                      <p:to>
                                        <p:strVal val="visible"/>
                                      </p:to>
                                    </p:set>
                                    <p:anim calcmode="lin" valueType="num">
                                      <p:cBhvr additive="base">
                                        <p:cTn id="31"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43">
                                            <p:txEl>
                                              <p:pRg st="4" end="4"/>
                                            </p:txEl>
                                          </p:spTgt>
                                        </p:tgtEl>
                                        <p:attrNameLst>
                                          <p:attrName>style.visibility</p:attrName>
                                        </p:attrNameLst>
                                      </p:cBhvr>
                                      <p:to>
                                        <p:strVal val="visible"/>
                                      </p:to>
                                    </p:set>
                                    <p:anim calcmode="lin" valueType="num">
                                      <p:cBhvr additive="base">
                                        <p:cTn id="35"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4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43">
                                            <p:txEl>
                                              <p:pRg st="5" end="5"/>
                                            </p:txEl>
                                          </p:spTgt>
                                        </p:tgtEl>
                                        <p:attrNameLst>
                                          <p:attrName>style.visibility</p:attrName>
                                        </p:attrNameLst>
                                      </p:cBhvr>
                                      <p:to>
                                        <p:strVal val="visible"/>
                                      </p:to>
                                    </p:set>
                                    <p:anim calcmode="lin" valueType="num">
                                      <p:cBhvr additive="base">
                                        <p:cTn id="39"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4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5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Chapter 9</a:t>
            </a:r>
          </a:p>
        </p:txBody>
      </p:sp>
      <p:sp>
        <p:nvSpPr>
          <p:cNvPr id="3" name="Content Placeholder 2"/>
          <p:cNvSpPr>
            <a:spLocks noGrp="1"/>
          </p:cNvSpPr>
          <p:nvPr>
            <p:ph idx="1"/>
          </p:nvPr>
        </p:nvSpPr>
        <p:spPr>
          <a:xfrm>
            <a:off x="381000" y="1079500"/>
            <a:ext cx="8763000" cy="4000500"/>
          </a:xfrm>
        </p:spPr>
        <p:txBody>
          <a:bodyPr/>
          <a:lstStyle/>
          <a:p>
            <a:r>
              <a:rPr lang="en-US"/>
              <a:t>Paul’s Liberty as an Apostle (1-14)</a:t>
            </a:r>
          </a:p>
          <a:p>
            <a:pPr lvl="1"/>
            <a:r>
              <a:rPr lang="en-US" b="1"/>
              <a:t>Paul Affirms He is An Apostle (1-2)</a:t>
            </a:r>
          </a:p>
          <a:p>
            <a:pPr lvl="2"/>
            <a:r>
              <a:rPr lang="en-US"/>
              <a:t>Eyewitness of the Lord, His Work among the Corinthians</a:t>
            </a:r>
          </a:p>
          <a:p>
            <a:pPr lvl="1"/>
            <a:r>
              <a:rPr lang="en-US" b="1"/>
              <a:t>Liberties available to Paul</a:t>
            </a:r>
          </a:p>
          <a:p>
            <a:pPr lvl="2"/>
            <a:r>
              <a:rPr lang="en-US"/>
              <a:t>Eat and Drink, a Wife, and Support as a Preacher (4-5)</a:t>
            </a:r>
          </a:p>
          <a:p>
            <a:pPr lvl="2"/>
            <a:r>
              <a:rPr lang="en-US"/>
              <a:t>Illustrations of Soldier, Farmer, and a Shepherd (7)</a:t>
            </a:r>
          </a:p>
          <a:p>
            <a:r>
              <a:rPr lang="en-US"/>
              <a:t>Paul Restricted His Liberty (15-27)</a:t>
            </a:r>
          </a:p>
          <a:p>
            <a:pPr lvl="1"/>
            <a:r>
              <a:rPr lang="en-US" b="1"/>
              <a:t>Concerning Support (15-18)</a:t>
            </a:r>
            <a:r>
              <a:rPr lang="en-US"/>
              <a:t>–</a:t>
            </a:r>
            <a:r>
              <a:rPr lang="en-US" i="1"/>
              <a:t>“Woe if I do not preach gospel”</a:t>
            </a:r>
          </a:p>
          <a:p>
            <a:pPr lvl="1"/>
            <a:r>
              <a:rPr lang="en-US" b="1"/>
              <a:t>Service toward Others (19-23)</a:t>
            </a:r>
            <a:r>
              <a:rPr lang="en-US"/>
              <a:t> – </a:t>
            </a:r>
            <a:r>
              <a:rPr lang="en-US" i="1"/>
              <a:t>To Save Others (22)</a:t>
            </a:r>
          </a:p>
          <a:p>
            <a:pPr lvl="1"/>
            <a:r>
              <a:rPr lang="en-US" b="1"/>
              <a:t>The Possibility of Apostasy </a:t>
            </a:r>
            <a:r>
              <a:rPr lang="en-US"/>
              <a:t>(24-27) – </a:t>
            </a:r>
            <a:r>
              <a:rPr lang="en-US" i="1"/>
              <a:t>Lest I be disqualified </a:t>
            </a:r>
            <a:endParaRPr lang="en-US"/>
          </a:p>
          <a:p>
            <a:endParaRPr lang="en-US"/>
          </a:p>
        </p:txBody>
      </p:sp>
      <p:sp>
        <p:nvSpPr>
          <p:cNvPr id="20484"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Introduction</a:t>
            </a:r>
          </a:p>
        </p:txBody>
      </p:sp>
      <p:sp>
        <p:nvSpPr>
          <p:cNvPr id="20485" name="Slide Number Placeholder 4"/>
          <p:cNvSpPr>
            <a:spLocks noGrp="1"/>
          </p:cNvSpPr>
          <p:nvPr>
            <p:ph type="sldNum" sz="quarter" idx="11"/>
          </p:nvPr>
        </p:nvSpPr>
        <p:spPr>
          <a:noFill/>
          <a:ln>
            <a:miter lim="800000"/>
            <a:headEnd/>
            <a:tailEnd/>
          </a:ln>
        </p:spPr>
        <p:txBody>
          <a:bodyPr/>
          <a:lstStyle/>
          <a:p>
            <a:fld id="{CF1CC109-F6FC-5B48-A7FD-AFE4A394F9B6}" type="slidenum">
              <a:rPr lang="en-US"/>
              <a:pPr/>
              <a:t>42</a:t>
            </a:fld>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9 – Paul’s Liberties</a:t>
            </a:r>
          </a:p>
        </p:txBody>
      </p:sp>
      <p:sp>
        <p:nvSpPr>
          <p:cNvPr id="2" name="Rounded Rectangle 1"/>
          <p:cNvSpPr>
            <a:spLocks noChangeArrowheads="1"/>
          </p:cNvSpPr>
          <p:nvPr/>
        </p:nvSpPr>
        <p:spPr bwMode="auto">
          <a:xfrm>
            <a:off x="0" y="0"/>
            <a:ext cx="9144000" cy="1079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9: You are the seal of my apostleship. Do we not have the right to material support? But I made myself a servant to all for the gospel.</a:t>
            </a:r>
          </a:p>
        </p:txBody>
      </p:sp>
    </p:spTree>
    <p:extLst>
      <p:ext uri="{BB962C8B-B14F-4D97-AF65-F5344CB8AC3E}">
        <p14:creationId xmlns:p14="http://schemas.microsoft.com/office/powerpoint/2010/main" val="318970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63500"/>
            <a:ext cx="7772400" cy="571500"/>
          </a:xfrm>
        </p:spPr>
        <p:txBody>
          <a:bodyPr>
            <a:normAutofit fontScale="90000"/>
          </a:bodyPr>
          <a:lstStyle/>
          <a:p>
            <a:r>
              <a:rPr lang="en-US"/>
              <a:t>Chapter 10</a:t>
            </a:r>
          </a:p>
        </p:txBody>
      </p:sp>
      <p:sp>
        <p:nvSpPr>
          <p:cNvPr id="3" name="Content Placeholder 2"/>
          <p:cNvSpPr>
            <a:spLocks noGrp="1"/>
          </p:cNvSpPr>
          <p:nvPr>
            <p:ph idx="1"/>
          </p:nvPr>
        </p:nvSpPr>
        <p:spPr>
          <a:xfrm>
            <a:off x="533400" y="635000"/>
            <a:ext cx="8610600" cy="5080000"/>
          </a:xfrm>
        </p:spPr>
        <p:txBody>
          <a:bodyPr>
            <a:normAutofit/>
          </a:bodyPr>
          <a:lstStyle/>
          <a:p>
            <a:pPr>
              <a:lnSpc>
                <a:spcPct val="90000"/>
              </a:lnSpc>
            </a:pPr>
            <a:r>
              <a:rPr lang="en-US"/>
              <a:t>Israel’s Example</a:t>
            </a:r>
          </a:p>
          <a:p>
            <a:pPr lvl="1">
              <a:lnSpc>
                <a:spcPct val="90000"/>
              </a:lnSpc>
            </a:pPr>
            <a:r>
              <a:rPr lang="en-US"/>
              <a:t>God was not pleased (5)</a:t>
            </a:r>
          </a:p>
          <a:p>
            <a:pPr>
              <a:lnSpc>
                <a:spcPct val="90000"/>
              </a:lnSpc>
            </a:pPr>
            <a:r>
              <a:rPr lang="en-US"/>
              <a:t>Serves as an Example to Us;</a:t>
            </a:r>
          </a:p>
          <a:p>
            <a:pPr lvl="1">
              <a:lnSpc>
                <a:spcPct val="90000"/>
              </a:lnSpc>
            </a:pPr>
            <a:r>
              <a:rPr lang="en-US"/>
              <a:t>We might not desire evil (6)</a:t>
            </a:r>
          </a:p>
          <a:p>
            <a:pPr lvl="1">
              <a:lnSpc>
                <a:spcPct val="90000"/>
              </a:lnSpc>
            </a:pPr>
            <a:r>
              <a:rPr lang="en-US"/>
              <a:t>We must not indulge in Sexual Immorality (8)</a:t>
            </a:r>
          </a:p>
          <a:p>
            <a:pPr lvl="1">
              <a:lnSpc>
                <a:spcPct val="90000"/>
              </a:lnSpc>
            </a:pPr>
            <a:r>
              <a:rPr lang="en-US"/>
              <a:t>We must not put Christ to the test (9)</a:t>
            </a:r>
          </a:p>
          <a:p>
            <a:pPr lvl="1">
              <a:lnSpc>
                <a:spcPct val="90000"/>
              </a:lnSpc>
            </a:pPr>
            <a:r>
              <a:rPr lang="en-US"/>
              <a:t>We must not grumble (10)</a:t>
            </a:r>
          </a:p>
          <a:p>
            <a:pPr>
              <a:lnSpc>
                <a:spcPct val="90000"/>
              </a:lnSpc>
            </a:pPr>
            <a:r>
              <a:rPr lang="en-US"/>
              <a:t>Faithfulness of God when we are Tempted</a:t>
            </a:r>
          </a:p>
          <a:p>
            <a:pPr lvl="1">
              <a:lnSpc>
                <a:spcPct val="90000"/>
              </a:lnSpc>
            </a:pPr>
            <a:r>
              <a:rPr lang="en-US"/>
              <a:t>If you think you Stand – Be Careful, You may fall (12)</a:t>
            </a:r>
          </a:p>
          <a:p>
            <a:pPr lvl="1">
              <a:lnSpc>
                <a:spcPct val="90000"/>
              </a:lnSpc>
            </a:pPr>
            <a:r>
              <a:rPr lang="en-US"/>
              <a:t>God will always provide an escape so you might endure (13)</a:t>
            </a:r>
          </a:p>
          <a:p>
            <a:pPr>
              <a:lnSpc>
                <a:spcPct val="90000"/>
              </a:lnSpc>
            </a:pPr>
            <a:r>
              <a:rPr lang="en-US"/>
              <a:t>Do All Things to Glorify God (32)</a:t>
            </a:r>
          </a:p>
          <a:p>
            <a:pPr lvl="1">
              <a:lnSpc>
                <a:spcPct val="90000"/>
              </a:lnSpc>
            </a:pPr>
            <a:r>
              <a:rPr lang="en-US"/>
              <a:t>Look to Build Up, Look to the Good of our Neighbor (23-24)</a:t>
            </a:r>
          </a:p>
          <a:p>
            <a:pPr lvl="1">
              <a:lnSpc>
                <a:spcPct val="90000"/>
              </a:lnSpc>
            </a:pPr>
            <a:r>
              <a:rPr lang="en-US"/>
              <a:t>Try to Please Everyone in what you do – that they might be saved</a:t>
            </a:r>
          </a:p>
        </p:txBody>
      </p:sp>
      <p:sp>
        <p:nvSpPr>
          <p:cNvPr id="22532" name="Slide Number Placeholder 4"/>
          <p:cNvSpPr>
            <a:spLocks noGrp="1"/>
          </p:cNvSpPr>
          <p:nvPr>
            <p:ph type="sldNum" sz="quarter" idx="11"/>
          </p:nvPr>
        </p:nvSpPr>
        <p:spPr>
          <a:noFill/>
          <a:ln>
            <a:miter lim="800000"/>
            <a:headEnd/>
            <a:tailEnd/>
          </a:ln>
        </p:spPr>
        <p:txBody>
          <a:bodyPr/>
          <a:lstStyle/>
          <a:p>
            <a:fld id="{6677E12C-CE76-A343-AC83-F3636B60B051}" type="slidenum">
              <a:rPr lang="en-US"/>
              <a:pPr/>
              <a:t>43</a:t>
            </a:fld>
            <a:endParaRPr lang="en-US"/>
          </a:p>
        </p:txBody>
      </p:sp>
      <p:sp>
        <p:nvSpPr>
          <p:cNvPr id="6" name="Rectangle 5"/>
          <p:cNvSpPr/>
          <p:nvPr/>
        </p:nvSpPr>
        <p:spPr bwMode="auto">
          <a:xfrm>
            <a:off x="838200" y="63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10 – Israel’s Liberties</a:t>
            </a:r>
          </a:p>
        </p:txBody>
      </p:sp>
      <p:sp>
        <p:nvSpPr>
          <p:cNvPr id="2" name="Rounded Rectangle 1"/>
          <p:cNvSpPr>
            <a:spLocks noChangeArrowheads="1"/>
          </p:cNvSpPr>
          <p:nvPr/>
        </p:nvSpPr>
        <p:spPr bwMode="auto">
          <a:xfrm>
            <a:off x="0" y="0"/>
            <a:ext cx="9144000" cy="635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10: Do not desire evil as our fathers did. God will make you able to endure temptation. Flee from idolatry. Do all to the glory of God.</a:t>
            </a:r>
          </a:p>
        </p:txBody>
      </p:sp>
    </p:spTree>
    <p:extLst>
      <p:ext uri="{BB962C8B-B14F-4D97-AF65-F5344CB8AC3E}">
        <p14:creationId xmlns:p14="http://schemas.microsoft.com/office/powerpoint/2010/main" val="255982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63500"/>
            <a:ext cx="7772400" cy="571500"/>
          </a:xfrm>
        </p:spPr>
        <p:txBody>
          <a:bodyPr>
            <a:normAutofit fontScale="90000"/>
          </a:bodyPr>
          <a:lstStyle/>
          <a:p>
            <a:r>
              <a:rPr lang="en-US"/>
              <a:t>Chapter 11</a:t>
            </a:r>
          </a:p>
        </p:txBody>
      </p:sp>
      <p:sp>
        <p:nvSpPr>
          <p:cNvPr id="3" name="Content Placeholder 2"/>
          <p:cNvSpPr>
            <a:spLocks noGrp="1"/>
          </p:cNvSpPr>
          <p:nvPr>
            <p:ph idx="1"/>
          </p:nvPr>
        </p:nvSpPr>
        <p:spPr>
          <a:xfrm>
            <a:off x="685800" y="698500"/>
            <a:ext cx="8458200" cy="4889500"/>
          </a:xfrm>
        </p:spPr>
        <p:txBody>
          <a:bodyPr/>
          <a:lstStyle/>
          <a:p>
            <a:r>
              <a:rPr lang="en-US"/>
              <a:t>The Covering (1-16)</a:t>
            </a:r>
          </a:p>
          <a:p>
            <a:pPr lvl="1"/>
            <a:r>
              <a:rPr lang="en-US"/>
              <a:t>Hair, Custom, Miraculous Gifts, Divine Command.</a:t>
            </a:r>
          </a:p>
          <a:p>
            <a:pPr lvl="1"/>
            <a:r>
              <a:rPr lang="en-US"/>
              <a:t>Headship</a:t>
            </a:r>
          </a:p>
          <a:p>
            <a:r>
              <a:rPr lang="en-US"/>
              <a:t>The Lord’s Supper (17-34)</a:t>
            </a:r>
          </a:p>
          <a:p>
            <a:pPr lvl="1"/>
            <a:r>
              <a:rPr lang="en-US"/>
              <a:t>All worship is not acceptable to God</a:t>
            </a:r>
          </a:p>
          <a:p>
            <a:pPr lvl="1"/>
            <a:r>
              <a:rPr lang="en-US"/>
              <a:t>The Corinthians even had divisions when they came together</a:t>
            </a:r>
          </a:p>
          <a:p>
            <a:pPr lvl="1"/>
            <a:r>
              <a:rPr lang="en-US"/>
              <a:t>Treated the Lord’s Supper as a common meal</a:t>
            </a:r>
          </a:p>
          <a:p>
            <a:r>
              <a:rPr lang="en-US"/>
              <a:t>How to Take the Lord’s Supper</a:t>
            </a:r>
          </a:p>
          <a:p>
            <a:pPr lvl="1"/>
            <a:r>
              <a:rPr lang="en-US" b="1"/>
              <a:t>Look Back </a:t>
            </a:r>
            <a:r>
              <a:rPr lang="en-US"/>
              <a:t>(23-26a) – Remember His Death</a:t>
            </a:r>
          </a:p>
          <a:p>
            <a:pPr lvl="2"/>
            <a:r>
              <a:rPr lang="en-US"/>
              <a:t>Remember THAT, WHY, and HOW He Died</a:t>
            </a:r>
          </a:p>
          <a:p>
            <a:pPr lvl="1"/>
            <a:r>
              <a:rPr lang="en-US" b="1"/>
              <a:t>Look Ahead </a:t>
            </a:r>
            <a:r>
              <a:rPr lang="en-US"/>
              <a:t>(26b) Until He Comes</a:t>
            </a:r>
          </a:p>
          <a:p>
            <a:pPr lvl="1"/>
            <a:r>
              <a:rPr lang="en-US" b="1"/>
              <a:t>Look Within </a:t>
            </a:r>
            <a:r>
              <a:rPr lang="en-US"/>
              <a:t>(27-28; 31-32) – Worthy Manner</a:t>
            </a:r>
          </a:p>
          <a:p>
            <a:pPr lvl="1"/>
            <a:r>
              <a:rPr lang="en-US" b="1"/>
              <a:t>Look Around </a:t>
            </a:r>
            <a:r>
              <a:rPr lang="en-US"/>
              <a:t>(33-34) – Wait!</a:t>
            </a:r>
          </a:p>
        </p:txBody>
      </p:sp>
      <p:sp>
        <p:nvSpPr>
          <p:cNvPr id="23556" name="Slide Number Placeholder 4"/>
          <p:cNvSpPr>
            <a:spLocks noGrp="1"/>
          </p:cNvSpPr>
          <p:nvPr>
            <p:ph type="sldNum" sz="quarter" idx="11"/>
          </p:nvPr>
        </p:nvSpPr>
        <p:spPr>
          <a:noFill/>
          <a:ln>
            <a:miter lim="800000"/>
            <a:headEnd/>
            <a:tailEnd/>
          </a:ln>
        </p:spPr>
        <p:txBody>
          <a:bodyPr/>
          <a:lstStyle/>
          <a:p>
            <a:fld id="{6BF606AA-852A-6846-9673-F4BECB612375}" type="slidenum">
              <a:rPr lang="en-US"/>
              <a:pPr/>
              <a:t>44</a:t>
            </a:fld>
            <a:endParaRPr lang="en-US"/>
          </a:p>
        </p:txBody>
      </p:sp>
      <p:sp>
        <p:nvSpPr>
          <p:cNvPr id="6" name="Rectangle 5"/>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11 – Head Covering / Lord’s Supper</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11: The head of a woman is her husband. I hear that some go hungry when you meet! With the bread and cup you proclaim the Lord's death.</a:t>
            </a:r>
          </a:p>
        </p:txBody>
      </p:sp>
    </p:spTree>
    <p:extLst>
      <p:ext uri="{BB962C8B-B14F-4D97-AF65-F5344CB8AC3E}">
        <p14:creationId xmlns:p14="http://schemas.microsoft.com/office/powerpoint/2010/main" val="31991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Chapter 12 - Review</a:t>
            </a:r>
          </a:p>
        </p:txBody>
      </p:sp>
      <p:sp>
        <p:nvSpPr>
          <p:cNvPr id="3077" name="Rectangle 3"/>
          <p:cNvSpPr>
            <a:spLocks noGrp="1" noChangeArrowheads="1"/>
          </p:cNvSpPr>
          <p:nvPr>
            <p:ph type="body" idx="1"/>
          </p:nvPr>
        </p:nvSpPr>
        <p:spPr>
          <a:xfrm>
            <a:off x="381000" y="889000"/>
            <a:ext cx="8763000" cy="4826000"/>
          </a:xfrm>
        </p:spPr>
        <p:txBody>
          <a:bodyPr/>
          <a:lstStyle/>
          <a:p>
            <a:pPr>
              <a:lnSpc>
                <a:spcPct val="90000"/>
              </a:lnSpc>
              <a:spcBef>
                <a:spcPct val="50000"/>
              </a:spcBef>
            </a:pPr>
            <a:r>
              <a:rPr lang="en-US">
                <a:solidFill>
                  <a:schemeClr val="tx2"/>
                </a:solidFill>
              </a:rPr>
              <a:t>All Spiritual Gifts, Though Diverse, Come From the Same Spirit and Are to be Used for the Benefit of All (1-11)</a:t>
            </a:r>
          </a:p>
          <a:p>
            <a:pPr>
              <a:lnSpc>
                <a:spcPct val="90000"/>
              </a:lnSpc>
              <a:spcBef>
                <a:spcPct val="50000"/>
              </a:spcBef>
            </a:pPr>
            <a:r>
              <a:rPr lang="en-US">
                <a:solidFill>
                  <a:schemeClr val="tx2"/>
                </a:solidFill>
              </a:rPr>
              <a:t>All Members (and Spiritual Gifts) Are Important. (12-27)</a:t>
            </a:r>
          </a:p>
          <a:p>
            <a:pPr lvl="1">
              <a:lnSpc>
                <a:spcPct val="90000"/>
              </a:lnSpc>
              <a:spcBef>
                <a:spcPct val="50000"/>
              </a:spcBef>
            </a:pPr>
            <a:r>
              <a:rPr lang="en-US" i="1"/>
              <a:t>Paul Compares the Church to a Body with Many Different, but Essential Members.</a:t>
            </a:r>
          </a:p>
          <a:p>
            <a:pPr>
              <a:lnSpc>
                <a:spcPct val="90000"/>
              </a:lnSpc>
              <a:spcBef>
                <a:spcPct val="50000"/>
              </a:spcBef>
            </a:pPr>
            <a:r>
              <a:rPr lang="en-US">
                <a:solidFill>
                  <a:schemeClr val="tx2"/>
                </a:solidFill>
              </a:rPr>
              <a:t>Not Everyone Had the Same Gifts or Function (28-31)</a:t>
            </a:r>
          </a:p>
          <a:p>
            <a:pPr lvl="1">
              <a:lnSpc>
                <a:spcPct val="90000"/>
              </a:lnSpc>
              <a:spcBef>
                <a:spcPct val="50000"/>
              </a:spcBef>
            </a:pPr>
            <a:r>
              <a:rPr lang="en-US" i="1"/>
              <a:t>Desire the Greater Gifts (Apostleship, Prophecy, Teaching) the Gifts that Instruct People in the Word of God. </a:t>
            </a:r>
          </a:p>
          <a:p>
            <a:pPr lvl="1">
              <a:lnSpc>
                <a:spcPct val="90000"/>
              </a:lnSpc>
              <a:spcBef>
                <a:spcPct val="50000"/>
              </a:spcBef>
            </a:pPr>
            <a:r>
              <a:rPr lang="en-US" i="1"/>
              <a:t>“Gifts” Do Not Make One a Better Christian, But Love Will. </a:t>
            </a:r>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12 – Gifts: Members of One Body</a:t>
            </a:r>
          </a:p>
        </p:txBody>
      </p:sp>
      <p:sp>
        <p:nvSpPr>
          <p:cNvPr id="2" name="Rounded Rectangle 1"/>
          <p:cNvSpPr>
            <a:spLocks noChangeArrowheads="1"/>
          </p:cNvSpPr>
          <p:nvPr/>
        </p:nvSpPr>
        <p:spPr bwMode="auto">
          <a:xfrm>
            <a:off x="0" y="6350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12: Now there are various spiritual gifts, but one Spirit. If the whole body were an eye, how would it hear? You are the body of Christ.</a:t>
            </a:r>
          </a:p>
        </p:txBody>
      </p:sp>
    </p:spTree>
    <p:extLst>
      <p:ext uri="{BB962C8B-B14F-4D97-AF65-F5344CB8AC3E}">
        <p14:creationId xmlns:p14="http://schemas.microsoft.com/office/powerpoint/2010/main" val="489096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xEl>
                                              <p:pRg st="0" end="0"/>
                                            </p:txEl>
                                          </p:spTgt>
                                        </p:tgtEl>
                                        <p:attrNameLst>
                                          <p:attrName>style.visibility</p:attrName>
                                        </p:attrNameLst>
                                      </p:cBhvr>
                                      <p:to>
                                        <p:strVal val="visible"/>
                                      </p:to>
                                    </p:set>
                                    <p:anim calcmode="lin" valueType="num">
                                      <p:cBhvr additive="base">
                                        <p:cTn id="19" dur="500" fill="hold"/>
                                        <p:tgtEl>
                                          <p:spTgt spid="307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7">
                                            <p:txEl>
                                              <p:pRg st="1" end="1"/>
                                            </p:txEl>
                                          </p:spTgt>
                                        </p:tgtEl>
                                        <p:attrNameLst>
                                          <p:attrName>style.visibility</p:attrName>
                                        </p:attrNameLst>
                                      </p:cBhvr>
                                      <p:to>
                                        <p:strVal val="visible"/>
                                      </p:to>
                                    </p:set>
                                    <p:anim calcmode="lin" valueType="num">
                                      <p:cBhvr additive="base">
                                        <p:cTn id="23" dur="500" fill="hold"/>
                                        <p:tgtEl>
                                          <p:spTgt spid="307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7">
                                            <p:txEl>
                                              <p:pRg st="2" end="2"/>
                                            </p:txEl>
                                          </p:spTgt>
                                        </p:tgtEl>
                                        <p:attrNameLst>
                                          <p:attrName>style.visibility</p:attrName>
                                        </p:attrNameLst>
                                      </p:cBhvr>
                                      <p:to>
                                        <p:strVal val="visible"/>
                                      </p:to>
                                    </p:set>
                                    <p:anim calcmode="lin" valueType="num">
                                      <p:cBhvr additive="base">
                                        <p:cTn id="27" dur="500" fill="hold"/>
                                        <p:tgtEl>
                                          <p:spTgt spid="307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7">
                                            <p:txEl>
                                              <p:pRg st="3" end="3"/>
                                            </p:txEl>
                                          </p:spTgt>
                                        </p:tgtEl>
                                        <p:attrNameLst>
                                          <p:attrName>style.visibility</p:attrName>
                                        </p:attrNameLst>
                                      </p:cBhvr>
                                      <p:to>
                                        <p:strVal val="visible"/>
                                      </p:to>
                                    </p:set>
                                    <p:anim calcmode="lin" valueType="num">
                                      <p:cBhvr additive="base">
                                        <p:cTn id="31" dur="500" fill="hold"/>
                                        <p:tgtEl>
                                          <p:spTgt spid="307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7">
                                            <p:txEl>
                                              <p:pRg st="4" end="4"/>
                                            </p:txEl>
                                          </p:spTgt>
                                        </p:tgtEl>
                                        <p:attrNameLst>
                                          <p:attrName>style.visibility</p:attrName>
                                        </p:attrNameLst>
                                      </p:cBhvr>
                                      <p:to>
                                        <p:strVal val="visible"/>
                                      </p:to>
                                    </p:set>
                                    <p:anim calcmode="lin" valueType="num">
                                      <p:cBhvr additive="base">
                                        <p:cTn id="35" dur="500" fill="hold"/>
                                        <p:tgtEl>
                                          <p:spTgt spid="307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7">
                                            <p:txEl>
                                              <p:pRg st="5" end="5"/>
                                            </p:txEl>
                                          </p:spTgt>
                                        </p:tgtEl>
                                        <p:attrNameLst>
                                          <p:attrName>style.visibility</p:attrName>
                                        </p:attrNameLst>
                                      </p:cBhvr>
                                      <p:to>
                                        <p:strVal val="visible"/>
                                      </p:to>
                                    </p:set>
                                    <p:anim calcmode="lin" valueType="num">
                                      <p:cBhvr additive="base">
                                        <p:cTn id="39" dur="500" fill="hold"/>
                                        <p:tgtEl>
                                          <p:spTgt spid="307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63500"/>
            <a:ext cx="7772400" cy="571500"/>
          </a:xfrm>
        </p:spPr>
        <p:txBody>
          <a:bodyPr>
            <a:normAutofit fontScale="90000"/>
          </a:bodyPr>
          <a:lstStyle/>
          <a:p>
            <a:r>
              <a:rPr lang="en-US"/>
              <a:t>Chapter 13</a:t>
            </a:r>
          </a:p>
        </p:txBody>
      </p:sp>
      <p:sp>
        <p:nvSpPr>
          <p:cNvPr id="6" name="Content Placeholder 5"/>
          <p:cNvSpPr>
            <a:spLocks noGrp="1"/>
          </p:cNvSpPr>
          <p:nvPr>
            <p:ph sz="half" idx="1"/>
          </p:nvPr>
        </p:nvSpPr>
        <p:spPr>
          <a:xfrm>
            <a:off x="685800" y="635000"/>
            <a:ext cx="4038600" cy="4000500"/>
          </a:xfrm>
        </p:spPr>
        <p:txBody>
          <a:bodyPr/>
          <a:lstStyle/>
          <a:p>
            <a:pPr marL="0" indent="0" algn="ctr">
              <a:buFontTx/>
              <a:buNone/>
              <a:defRPr/>
            </a:pPr>
            <a:r>
              <a:rPr lang="en-US" u="sng" dirty="0" smtClean="0"/>
              <a:t>LOVE IS</a:t>
            </a:r>
          </a:p>
          <a:p>
            <a:pPr>
              <a:defRPr/>
            </a:pPr>
            <a:r>
              <a:rPr lang="en-US" dirty="0" smtClean="0">
                <a:solidFill>
                  <a:schemeClr val="tx1"/>
                </a:solidFill>
              </a:rPr>
              <a:t>Long Suffering</a:t>
            </a:r>
          </a:p>
          <a:p>
            <a:pPr>
              <a:defRPr/>
            </a:pPr>
            <a:r>
              <a:rPr lang="en-US" dirty="0" smtClean="0">
                <a:solidFill>
                  <a:schemeClr val="tx1"/>
                </a:solidFill>
              </a:rPr>
              <a:t>Kind</a:t>
            </a:r>
          </a:p>
          <a:p>
            <a:pPr>
              <a:defRPr/>
            </a:pPr>
            <a:r>
              <a:rPr lang="en-US" dirty="0" smtClean="0">
                <a:solidFill>
                  <a:schemeClr val="tx1"/>
                </a:solidFill>
              </a:rPr>
              <a:t>Rejoicing in Truth</a:t>
            </a:r>
          </a:p>
          <a:p>
            <a:pPr>
              <a:defRPr/>
            </a:pPr>
            <a:r>
              <a:rPr lang="en-US" dirty="0" smtClean="0">
                <a:solidFill>
                  <a:schemeClr val="tx1"/>
                </a:solidFill>
              </a:rPr>
              <a:t>Bears all things</a:t>
            </a:r>
          </a:p>
          <a:p>
            <a:pPr>
              <a:defRPr/>
            </a:pPr>
            <a:r>
              <a:rPr lang="en-US" dirty="0" smtClean="0">
                <a:solidFill>
                  <a:schemeClr val="tx1"/>
                </a:solidFill>
              </a:rPr>
              <a:t>Believes all things</a:t>
            </a:r>
          </a:p>
          <a:p>
            <a:pPr>
              <a:defRPr/>
            </a:pPr>
            <a:r>
              <a:rPr lang="en-US" dirty="0" smtClean="0">
                <a:solidFill>
                  <a:schemeClr val="tx1"/>
                </a:solidFill>
              </a:rPr>
              <a:t>Hopes all things</a:t>
            </a:r>
          </a:p>
          <a:p>
            <a:pPr>
              <a:defRPr/>
            </a:pPr>
            <a:r>
              <a:rPr lang="en-US" dirty="0" smtClean="0">
                <a:solidFill>
                  <a:schemeClr val="tx1"/>
                </a:solidFill>
              </a:rPr>
              <a:t>Endures all things</a:t>
            </a:r>
          </a:p>
          <a:p>
            <a:pPr>
              <a:defRPr/>
            </a:pPr>
            <a:r>
              <a:rPr lang="en-US" dirty="0" smtClean="0">
                <a:solidFill>
                  <a:schemeClr val="tx1"/>
                </a:solidFill>
              </a:rPr>
              <a:t>Love Never Fails</a:t>
            </a:r>
            <a:endParaRPr lang="en-US" dirty="0">
              <a:solidFill>
                <a:schemeClr val="tx1"/>
              </a:solidFill>
            </a:endParaRPr>
          </a:p>
        </p:txBody>
      </p:sp>
      <p:sp>
        <p:nvSpPr>
          <p:cNvPr id="7" name="Content Placeholder 6"/>
          <p:cNvSpPr>
            <a:spLocks noGrp="1"/>
          </p:cNvSpPr>
          <p:nvPr>
            <p:ph sz="half" idx="2"/>
          </p:nvPr>
        </p:nvSpPr>
        <p:spPr>
          <a:xfrm>
            <a:off x="4800600" y="635000"/>
            <a:ext cx="3810000" cy="4000500"/>
          </a:xfrm>
        </p:spPr>
        <p:txBody>
          <a:bodyPr/>
          <a:lstStyle/>
          <a:p>
            <a:pPr marL="0" indent="0" algn="ctr">
              <a:buFontTx/>
              <a:buNone/>
            </a:pPr>
            <a:r>
              <a:rPr lang="en-US" u="sng"/>
              <a:t>LOVE IS NOT</a:t>
            </a:r>
          </a:p>
          <a:p>
            <a:pPr marL="0" indent="0"/>
            <a:r>
              <a:rPr lang="en-US">
                <a:solidFill>
                  <a:schemeClr val="tx1"/>
                </a:solidFill>
              </a:rPr>
              <a:t>Envious</a:t>
            </a:r>
          </a:p>
          <a:p>
            <a:pPr marL="0" indent="0"/>
            <a:r>
              <a:rPr lang="en-US">
                <a:solidFill>
                  <a:schemeClr val="tx1"/>
                </a:solidFill>
              </a:rPr>
              <a:t>Boastful</a:t>
            </a:r>
          </a:p>
          <a:p>
            <a:pPr marL="0" indent="0"/>
            <a:r>
              <a:rPr lang="en-US">
                <a:solidFill>
                  <a:schemeClr val="tx1"/>
                </a:solidFill>
              </a:rPr>
              <a:t>Arrogant</a:t>
            </a:r>
          </a:p>
          <a:p>
            <a:pPr marL="0" indent="0"/>
            <a:r>
              <a:rPr lang="en-US">
                <a:solidFill>
                  <a:schemeClr val="tx1"/>
                </a:solidFill>
              </a:rPr>
              <a:t>Rude</a:t>
            </a:r>
          </a:p>
          <a:p>
            <a:pPr marL="0" indent="0"/>
            <a:r>
              <a:rPr lang="en-US">
                <a:solidFill>
                  <a:schemeClr val="tx1"/>
                </a:solidFill>
              </a:rPr>
              <a:t>Selfish</a:t>
            </a:r>
          </a:p>
          <a:p>
            <a:pPr marL="0" indent="0"/>
            <a:r>
              <a:rPr lang="en-US">
                <a:solidFill>
                  <a:schemeClr val="tx1"/>
                </a:solidFill>
              </a:rPr>
              <a:t>Easily Provoked</a:t>
            </a:r>
          </a:p>
          <a:p>
            <a:pPr marL="0" indent="0"/>
            <a:r>
              <a:rPr lang="en-US">
                <a:solidFill>
                  <a:schemeClr val="tx1"/>
                </a:solidFill>
              </a:rPr>
              <a:t>Thinks no Evil</a:t>
            </a:r>
          </a:p>
          <a:p>
            <a:pPr marL="0" indent="0"/>
            <a:r>
              <a:rPr lang="en-US">
                <a:solidFill>
                  <a:schemeClr val="tx1"/>
                </a:solidFill>
              </a:rPr>
              <a:t>Hates Sin</a:t>
            </a:r>
          </a:p>
          <a:p>
            <a:pPr marL="0" indent="0"/>
            <a:endParaRPr lang="en-US"/>
          </a:p>
          <a:p>
            <a:pPr marL="0" indent="0"/>
            <a:endParaRPr lang="en-US"/>
          </a:p>
        </p:txBody>
      </p:sp>
      <p:sp>
        <p:nvSpPr>
          <p:cNvPr id="25605" name="Slide Number Placeholder 4"/>
          <p:cNvSpPr>
            <a:spLocks noGrp="1"/>
          </p:cNvSpPr>
          <p:nvPr>
            <p:ph type="sldNum" sz="quarter" idx="11"/>
          </p:nvPr>
        </p:nvSpPr>
        <p:spPr>
          <a:noFill/>
          <a:ln>
            <a:miter lim="800000"/>
            <a:headEnd/>
            <a:tailEnd/>
          </a:ln>
        </p:spPr>
        <p:txBody>
          <a:bodyPr/>
          <a:lstStyle/>
          <a:p>
            <a:fld id="{E3539BAC-9DF0-6446-B7E4-8D149BB4D4C1}" type="slidenum">
              <a:rPr lang="en-US"/>
              <a:pPr/>
              <a:t>46</a:t>
            </a:fld>
            <a:endParaRPr lang="en-US"/>
          </a:p>
        </p:txBody>
      </p:sp>
      <p:sp>
        <p:nvSpPr>
          <p:cNvPr id="8" name="Rectangle 7"/>
          <p:cNvSpPr>
            <a:spLocks noChangeArrowheads="1"/>
          </p:cNvSpPr>
          <p:nvPr/>
        </p:nvSpPr>
        <p:spPr bwMode="auto">
          <a:xfrm>
            <a:off x="0" y="4445000"/>
            <a:ext cx="9144000" cy="635000"/>
          </a:xfrm>
          <a:prstGeom prst="rect">
            <a:avLst/>
          </a:prstGeom>
          <a:solidFill>
            <a:schemeClr val="accent1"/>
          </a:solidFill>
          <a:ln w="9525">
            <a:solidFill>
              <a:srgbClr val="C00000"/>
            </a:solidFill>
            <a:round/>
            <a:headEnd/>
            <a:tailEnd/>
          </a:ln>
          <a:effectLst/>
        </p:spPr>
        <p:txBody>
          <a:bodyPr>
            <a:prstTxWarp prst="textNoShape">
              <a:avLst/>
            </a:prstTxWarp>
          </a:bodyPr>
          <a:lstStyle/>
          <a:p>
            <a:pPr algn="ctr"/>
            <a:r>
              <a:rPr lang="en-US" b="1">
                <a:solidFill>
                  <a:schemeClr val="bg1"/>
                </a:solidFill>
              </a:rPr>
              <a:t>Miraculous Gifts will Cease When the New Testament Comes Together</a:t>
            </a:r>
          </a:p>
        </p:txBody>
      </p:sp>
      <p:sp>
        <p:nvSpPr>
          <p:cNvPr id="9" name="Rectangle 8"/>
          <p:cNvSpPr/>
          <p:nvPr/>
        </p:nvSpPr>
        <p:spPr bwMode="auto">
          <a:xfrm>
            <a:off x="0" y="5080000"/>
            <a:ext cx="9144000" cy="6350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lstStyle/>
          <a:p>
            <a:pPr algn="ctr">
              <a:defRPr/>
            </a:pPr>
            <a:r>
              <a:rPr lang="en-US" b="1" i="1" dirty="0">
                <a:solidFill>
                  <a:srgbClr val="0000CC"/>
                </a:solidFill>
                <a:latin typeface="Times New Roman" pitchFamily="18" charset="0"/>
              </a:rPr>
              <a:t>So now Faith, Hope, and Love abide, these three, but the greatest of these is love (13:13)</a:t>
            </a:r>
          </a:p>
        </p:txBody>
      </p:sp>
      <p:sp>
        <p:nvSpPr>
          <p:cNvPr id="10" name="Rectangle 9"/>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13 – Gifts: Love is Better</a:t>
            </a:r>
          </a:p>
        </p:txBody>
      </p:sp>
      <p:sp>
        <p:nvSpPr>
          <p:cNvPr id="2" name="Rounded Rectangle 1"/>
          <p:cNvSpPr>
            <a:spLocks noChangeArrowheads="1"/>
          </p:cNvSpPr>
          <p:nvPr/>
        </p:nvSpPr>
        <p:spPr bwMode="auto">
          <a:xfrm>
            <a:off x="0" y="0"/>
            <a:ext cx="9144000" cy="635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13: Without love I am nothing. Love is patient, does not boast, love endures all things. Tongues will cease, but faith, hope and love remain.</a:t>
            </a:r>
          </a:p>
        </p:txBody>
      </p:sp>
    </p:spTree>
    <p:extLst>
      <p:ext uri="{BB962C8B-B14F-4D97-AF65-F5344CB8AC3E}">
        <p14:creationId xmlns:p14="http://schemas.microsoft.com/office/powerpoint/2010/main" val="245319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 calcmode="lin" valueType="num">
                                      <p:cBhvr additive="base">
                                        <p:cTn id="6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 calcmode="lin" valueType="num">
                                      <p:cBhvr additive="base">
                                        <p:cTn id="6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additive="base">
                                        <p:cTn id="7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 calcmode="lin" valueType="num">
                                      <p:cBhvr additive="base">
                                        <p:cTn id="8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
                                            <p:txEl>
                                              <p:pRg st="7" end="7"/>
                                            </p:txEl>
                                          </p:spTgt>
                                        </p:tgtEl>
                                        <p:attrNameLst>
                                          <p:attrName>style.visibility</p:attrName>
                                        </p:attrNameLst>
                                      </p:cBhvr>
                                      <p:to>
                                        <p:strVal val="visible"/>
                                      </p:to>
                                    </p:set>
                                    <p:anim calcmode="lin" valueType="num">
                                      <p:cBhvr additive="base">
                                        <p:cTn id="8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
                                            <p:txEl>
                                              <p:pRg st="8" end="8"/>
                                            </p:txEl>
                                          </p:spTgt>
                                        </p:tgtEl>
                                        <p:attrNameLst>
                                          <p:attrName>style.visibility</p:attrName>
                                        </p:attrNameLst>
                                      </p:cBhvr>
                                      <p:to>
                                        <p:strVal val="visible"/>
                                      </p:to>
                                    </p:set>
                                    <p:anim calcmode="lin" valueType="num">
                                      <p:cBhvr additive="base">
                                        <p:cTn id="8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xfrm>
            <a:off x="152400" y="5270500"/>
            <a:ext cx="1676400" cy="381000"/>
          </a:xfrm>
          <a:noFill/>
          <a:ln>
            <a:miter lim="800000"/>
            <a:headEnd/>
            <a:tailEnd/>
          </a:ln>
        </p:spPr>
        <p:txBody>
          <a:bodyPr/>
          <a:lstStyle/>
          <a:p>
            <a:pPr algn="ctr"/>
            <a:fld id="{2AAF50BA-A3D1-DD4D-B5F6-654D511DE7CD}" type="slidenum">
              <a:rPr lang="en-US">
                <a:solidFill>
                  <a:schemeClr val="bg1"/>
                </a:solidFill>
              </a:rPr>
              <a:pPr algn="ctr"/>
              <a:t>47</a:t>
            </a:fld>
            <a:endParaRPr lang="en-US">
              <a:solidFill>
                <a:schemeClr val="bg1"/>
              </a:solidFill>
            </a:endParaRPr>
          </a:p>
        </p:txBody>
      </p:sp>
      <p:sp>
        <p:nvSpPr>
          <p:cNvPr id="26627" name="Rectangle 2"/>
          <p:cNvSpPr>
            <a:spLocks noGrp="1" noChangeArrowheads="1"/>
          </p:cNvSpPr>
          <p:nvPr>
            <p:ph type="title"/>
          </p:nvPr>
        </p:nvSpPr>
        <p:spPr>
          <a:xfrm>
            <a:off x="685800" y="190500"/>
            <a:ext cx="8305800" cy="571500"/>
          </a:xfrm>
        </p:spPr>
        <p:txBody>
          <a:bodyPr>
            <a:normAutofit fontScale="90000"/>
          </a:bodyPr>
          <a:lstStyle/>
          <a:p>
            <a:r>
              <a:rPr lang="en-US" sz="3600"/>
              <a:t>Chap 14 – Proper Use of Spiritual Gifts</a:t>
            </a:r>
          </a:p>
        </p:txBody>
      </p:sp>
      <p:sp>
        <p:nvSpPr>
          <p:cNvPr id="17412" name="Rectangle 3"/>
          <p:cNvSpPr>
            <a:spLocks noGrp="1" noChangeArrowheads="1"/>
          </p:cNvSpPr>
          <p:nvPr>
            <p:ph type="body" idx="1"/>
          </p:nvPr>
        </p:nvSpPr>
        <p:spPr>
          <a:xfrm>
            <a:off x="685800" y="825500"/>
            <a:ext cx="8229600" cy="4699000"/>
          </a:xfrm>
        </p:spPr>
        <p:txBody>
          <a:bodyPr/>
          <a:lstStyle/>
          <a:p>
            <a:pPr>
              <a:lnSpc>
                <a:spcPct val="90000"/>
              </a:lnSpc>
            </a:pPr>
            <a:r>
              <a:rPr lang="en-US" u="sng">
                <a:solidFill>
                  <a:srgbClr val="FFFF00"/>
                </a:solidFill>
              </a:rPr>
              <a:t>Edification</a:t>
            </a:r>
            <a:r>
              <a:rPr lang="en-US">
                <a:solidFill>
                  <a:srgbClr val="FFFF00"/>
                </a:solidFill>
              </a:rPr>
              <a:t> (14:1-5, 26b)</a:t>
            </a:r>
          </a:p>
          <a:p>
            <a:pPr lvl="1">
              <a:lnSpc>
                <a:spcPct val="90000"/>
              </a:lnSpc>
            </a:pPr>
            <a:r>
              <a:rPr lang="en-US"/>
              <a:t>Edify – </a:t>
            </a:r>
            <a:r>
              <a:rPr lang="en-US" i="1"/>
              <a:t>To build-up</a:t>
            </a:r>
            <a:r>
              <a:rPr lang="en-US"/>
              <a:t>, Body-Building Exercises</a:t>
            </a:r>
          </a:p>
          <a:p>
            <a:pPr lvl="1">
              <a:lnSpc>
                <a:spcPct val="90000"/>
              </a:lnSpc>
            </a:pPr>
            <a:r>
              <a:rPr lang="en-US"/>
              <a:t>We are all part of the same body, so we need to be busy building each other up!</a:t>
            </a:r>
          </a:p>
          <a:p>
            <a:pPr lvl="1">
              <a:lnSpc>
                <a:spcPct val="90000"/>
              </a:lnSpc>
            </a:pPr>
            <a:r>
              <a:rPr lang="en-US" i="1"/>
              <a:t>We Must Share The Word Of God!</a:t>
            </a:r>
          </a:p>
          <a:p>
            <a:pPr>
              <a:lnSpc>
                <a:spcPct val="90000"/>
              </a:lnSpc>
            </a:pPr>
            <a:r>
              <a:rPr lang="en-US" u="sng">
                <a:solidFill>
                  <a:srgbClr val="FFFF00"/>
                </a:solidFill>
              </a:rPr>
              <a:t>Understanding </a:t>
            </a:r>
            <a:r>
              <a:rPr lang="en-US">
                <a:solidFill>
                  <a:srgbClr val="FFFF00"/>
                </a:solidFill>
              </a:rPr>
              <a:t>(14:6-25)</a:t>
            </a:r>
          </a:p>
          <a:p>
            <a:pPr lvl="1">
              <a:lnSpc>
                <a:spcPct val="90000"/>
              </a:lnSpc>
            </a:pPr>
            <a:r>
              <a:rPr lang="en-US"/>
              <a:t>“Understanding” – used eight times in this section!</a:t>
            </a:r>
          </a:p>
          <a:p>
            <a:pPr lvl="1">
              <a:lnSpc>
                <a:spcPct val="90000"/>
              </a:lnSpc>
            </a:pPr>
            <a:r>
              <a:rPr lang="en-US"/>
              <a:t>Illustrations:  </a:t>
            </a:r>
            <a:r>
              <a:rPr lang="en-US" i="1"/>
              <a:t>Music, Bugle Call, and Conversation</a:t>
            </a:r>
          </a:p>
          <a:p>
            <a:pPr lvl="1">
              <a:lnSpc>
                <a:spcPct val="90000"/>
              </a:lnSpc>
            </a:pPr>
            <a:r>
              <a:rPr lang="en-US" i="1"/>
              <a:t>What We Share, Must Be Understood To Do Any Good!</a:t>
            </a:r>
          </a:p>
          <a:p>
            <a:pPr>
              <a:lnSpc>
                <a:spcPct val="90000"/>
              </a:lnSpc>
            </a:pPr>
            <a:r>
              <a:rPr lang="en-US" u="sng">
                <a:solidFill>
                  <a:srgbClr val="FFFF00"/>
                </a:solidFill>
              </a:rPr>
              <a:t>Order (14:26-40)</a:t>
            </a:r>
          </a:p>
          <a:p>
            <a:pPr lvl="1">
              <a:lnSpc>
                <a:spcPct val="90000"/>
              </a:lnSpc>
            </a:pPr>
            <a:r>
              <a:rPr lang="en-US"/>
              <a:t>Let all things be done unto edifying (26)</a:t>
            </a:r>
          </a:p>
          <a:p>
            <a:pPr lvl="1">
              <a:lnSpc>
                <a:spcPct val="90000"/>
              </a:lnSpc>
            </a:pPr>
            <a:r>
              <a:rPr lang="en-US"/>
              <a:t>Let all things be done decently and in order (40)</a:t>
            </a:r>
          </a:p>
          <a:p>
            <a:pPr lvl="1">
              <a:lnSpc>
                <a:spcPct val="90000"/>
              </a:lnSpc>
            </a:pPr>
            <a:r>
              <a:rPr lang="en-US" i="1"/>
              <a:t>When We Share, Do It In A Manner That Is Orderly</a:t>
            </a:r>
          </a:p>
          <a:p>
            <a:pPr lvl="1">
              <a:lnSpc>
                <a:spcPct val="90000"/>
              </a:lnSpc>
            </a:pPr>
            <a:endParaRPr lang="en-US"/>
          </a:p>
        </p:txBody>
      </p:sp>
      <p:sp>
        <p:nvSpPr>
          <p:cNvPr id="5" name="Rectangle 4"/>
          <p:cNvSpPr/>
          <p:nvPr/>
        </p:nvSpPr>
        <p:spPr bwMode="auto">
          <a:xfrm>
            <a:off x="0" y="63500"/>
            <a:ext cx="9144000" cy="698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14 – Gifts: Strive for Edification</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14: Tongues edifies the speaker, prophecy edifies the church. Each of you brings a hymn, a lesson or a tongue. Let all be done in order.</a:t>
            </a:r>
          </a:p>
        </p:txBody>
      </p:sp>
    </p:spTree>
    <p:extLst>
      <p:ext uri="{BB962C8B-B14F-4D97-AF65-F5344CB8AC3E}">
        <p14:creationId xmlns:p14="http://schemas.microsoft.com/office/powerpoint/2010/main" val="413492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 calcmode="lin" valueType="num">
                                      <p:cBhvr additive="base">
                                        <p:cTn id="19"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 calcmode="lin" valueType="num">
                                      <p:cBhvr additive="base">
                                        <p:cTn id="2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412">
                                            <p:txEl>
                                              <p:pRg st="2" end="2"/>
                                            </p:txEl>
                                          </p:spTgt>
                                        </p:tgtEl>
                                        <p:attrNameLst>
                                          <p:attrName>style.visibility</p:attrName>
                                        </p:attrNameLst>
                                      </p:cBhvr>
                                      <p:to>
                                        <p:strVal val="visible"/>
                                      </p:to>
                                    </p:set>
                                    <p:anim calcmode="lin" valueType="num">
                                      <p:cBhvr additive="base">
                                        <p:cTn id="2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412">
                                            <p:txEl>
                                              <p:pRg st="3" end="3"/>
                                            </p:txEl>
                                          </p:spTgt>
                                        </p:tgtEl>
                                        <p:attrNameLst>
                                          <p:attrName>style.visibility</p:attrName>
                                        </p:attrNameLst>
                                      </p:cBhvr>
                                      <p:to>
                                        <p:strVal val="visible"/>
                                      </p:to>
                                    </p:set>
                                    <p:anim calcmode="lin" valueType="num">
                                      <p:cBhvr additive="base">
                                        <p:cTn id="31"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12">
                                            <p:txEl>
                                              <p:pRg st="4" end="4"/>
                                            </p:txEl>
                                          </p:spTgt>
                                        </p:tgtEl>
                                        <p:attrNameLst>
                                          <p:attrName>style.visibility</p:attrName>
                                        </p:attrNameLst>
                                      </p:cBhvr>
                                      <p:to>
                                        <p:strVal val="visible"/>
                                      </p:to>
                                    </p:set>
                                    <p:anim calcmode="lin" valueType="num">
                                      <p:cBhvr additive="base">
                                        <p:cTn id="35"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412">
                                            <p:txEl>
                                              <p:pRg st="5" end="5"/>
                                            </p:txEl>
                                          </p:spTgt>
                                        </p:tgtEl>
                                        <p:attrNameLst>
                                          <p:attrName>style.visibility</p:attrName>
                                        </p:attrNameLst>
                                      </p:cBhvr>
                                      <p:to>
                                        <p:strVal val="visible"/>
                                      </p:to>
                                    </p:set>
                                    <p:anim calcmode="lin" valueType="num">
                                      <p:cBhvr additive="base">
                                        <p:cTn id="39"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2">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412">
                                            <p:txEl>
                                              <p:pRg st="7" end="7"/>
                                            </p:txEl>
                                          </p:spTgt>
                                        </p:tgtEl>
                                        <p:attrNameLst>
                                          <p:attrName>style.visibility</p:attrName>
                                        </p:attrNameLst>
                                      </p:cBhvr>
                                      <p:to>
                                        <p:strVal val="visible"/>
                                      </p:to>
                                    </p:set>
                                    <p:anim calcmode="lin" valueType="num">
                                      <p:cBhvr additive="base">
                                        <p:cTn id="47" dur="500" fill="hold"/>
                                        <p:tgtEl>
                                          <p:spTgt spid="174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2">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12">
                                            <p:txEl>
                                              <p:pRg st="8" end="8"/>
                                            </p:txEl>
                                          </p:spTgt>
                                        </p:tgtEl>
                                        <p:attrNameLst>
                                          <p:attrName>style.visibility</p:attrName>
                                        </p:attrNameLst>
                                      </p:cBhvr>
                                      <p:to>
                                        <p:strVal val="visible"/>
                                      </p:to>
                                    </p:set>
                                    <p:anim calcmode="lin" valueType="num">
                                      <p:cBhvr additive="base">
                                        <p:cTn id="51" dur="500" fill="hold"/>
                                        <p:tgtEl>
                                          <p:spTgt spid="1741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412">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412">
                                            <p:txEl>
                                              <p:pRg st="9" end="9"/>
                                            </p:txEl>
                                          </p:spTgt>
                                        </p:tgtEl>
                                        <p:attrNameLst>
                                          <p:attrName>style.visibility</p:attrName>
                                        </p:attrNameLst>
                                      </p:cBhvr>
                                      <p:to>
                                        <p:strVal val="visible"/>
                                      </p:to>
                                    </p:set>
                                    <p:anim calcmode="lin" valueType="num">
                                      <p:cBhvr additive="base">
                                        <p:cTn id="55" dur="500" fill="hold"/>
                                        <p:tgtEl>
                                          <p:spTgt spid="174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412">
                                            <p:txEl>
                                              <p:pRg st="10" end="10"/>
                                            </p:txEl>
                                          </p:spTgt>
                                        </p:tgtEl>
                                        <p:attrNameLst>
                                          <p:attrName>style.visibility</p:attrName>
                                        </p:attrNameLst>
                                      </p:cBhvr>
                                      <p:to>
                                        <p:strVal val="visible"/>
                                      </p:to>
                                    </p:set>
                                    <p:anim calcmode="lin" valueType="num">
                                      <p:cBhvr additive="base">
                                        <p:cTn id="59" dur="500" fill="hold"/>
                                        <p:tgtEl>
                                          <p:spTgt spid="1741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12">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412">
                                            <p:txEl>
                                              <p:pRg st="11" end="11"/>
                                            </p:txEl>
                                          </p:spTgt>
                                        </p:tgtEl>
                                        <p:attrNameLst>
                                          <p:attrName>style.visibility</p:attrName>
                                        </p:attrNameLst>
                                      </p:cBhvr>
                                      <p:to>
                                        <p:strVal val="visible"/>
                                      </p:to>
                                    </p:set>
                                    <p:anim calcmode="lin" valueType="num">
                                      <p:cBhvr additive="base">
                                        <p:cTn id="63" dur="500" fill="hold"/>
                                        <p:tgtEl>
                                          <p:spTgt spid="17412">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4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miter lim="800000"/>
            <a:headEnd/>
            <a:tailEnd/>
          </a:ln>
        </p:spPr>
        <p:txBody>
          <a:bodyPr/>
          <a:lstStyle/>
          <a:p>
            <a:r>
              <a:rPr lang="en-US">
                <a:solidFill>
                  <a:schemeClr val="bg1"/>
                </a:solidFill>
                <a:latin typeface="Times New Roman" pitchFamily="-106" charset="0"/>
              </a:rPr>
              <a:t>1 Corinthians 15</a:t>
            </a:r>
          </a:p>
        </p:txBody>
      </p:sp>
      <p:sp>
        <p:nvSpPr>
          <p:cNvPr id="27651" name="Slide Number Placeholder 4"/>
          <p:cNvSpPr>
            <a:spLocks noGrp="1"/>
          </p:cNvSpPr>
          <p:nvPr>
            <p:ph type="sldNum" sz="quarter" idx="11"/>
          </p:nvPr>
        </p:nvSpPr>
        <p:spPr>
          <a:noFill/>
          <a:ln>
            <a:miter lim="800000"/>
            <a:headEnd/>
            <a:tailEnd/>
          </a:ln>
        </p:spPr>
        <p:txBody>
          <a:bodyPr/>
          <a:lstStyle/>
          <a:p>
            <a:fld id="{4A4DCCB9-B133-6A43-8D86-0D34B671A002}" type="slidenum">
              <a:rPr lang="en-US">
                <a:solidFill>
                  <a:schemeClr val="bg1"/>
                </a:solidFill>
              </a:rPr>
              <a:pPr/>
              <a:t>48</a:t>
            </a:fld>
            <a:endParaRPr lang="en-US">
              <a:solidFill>
                <a:schemeClr val="bg1"/>
              </a:solidFill>
            </a:endParaRPr>
          </a:p>
        </p:txBody>
      </p:sp>
      <p:sp>
        <p:nvSpPr>
          <p:cNvPr id="27652" name="Rectangle 2"/>
          <p:cNvSpPr>
            <a:spLocks noGrp="1" noChangeArrowheads="1"/>
          </p:cNvSpPr>
          <p:nvPr>
            <p:ph type="title"/>
          </p:nvPr>
        </p:nvSpPr>
        <p:spPr>
          <a:xfrm>
            <a:off x="838200" y="0"/>
            <a:ext cx="7772400" cy="571500"/>
          </a:xfrm>
        </p:spPr>
        <p:txBody>
          <a:bodyPr>
            <a:normAutofit fontScale="90000"/>
          </a:bodyPr>
          <a:lstStyle/>
          <a:p>
            <a:r>
              <a:rPr lang="en-US" sz="4000"/>
              <a:t>Chapter 15</a:t>
            </a:r>
          </a:p>
        </p:txBody>
      </p:sp>
      <p:sp>
        <p:nvSpPr>
          <p:cNvPr id="27653" name="Rectangle 3"/>
          <p:cNvSpPr>
            <a:spLocks noGrp="1" noChangeArrowheads="1"/>
          </p:cNvSpPr>
          <p:nvPr>
            <p:ph type="body" idx="1"/>
          </p:nvPr>
        </p:nvSpPr>
        <p:spPr>
          <a:xfrm>
            <a:off x="381000" y="635000"/>
            <a:ext cx="8763000" cy="4953000"/>
          </a:xfrm>
        </p:spPr>
        <p:txBody>
          <a:bodyPr/>
          <a:lstStyle/>
          <a:p>
            <a:pPr>
              <a:spcBef>
                <a:spcPct val="55000"/>
              </a:spcBef>
            </a:pPr>
            <a:r>
              <a:rPr lang="en-US"/>
              <a:t>The Resurrection Of Jesus is The Basis Of Our Faith.</a:t>
            </a:r>
          </a:p>
          <a:p>
            <a:pPr lvl="1">
              <a:spcBef>
                <a:spcPts val="600"/>
              </a:spcBef>
            </a:pPr>
            <a:r>
              <a:rPr lang="en-US"/>
              <a:t>He Died (3), was Buried (4), Was Seen (5-7)</a:t>
            </a:r>
          </a:p>
          <a:p>
            <a:pPr lvl="1">
              <a:spcBef>
                <a:spcPts val="600"/>
              </a:spcBef>
            </a:pPr>
            <a:r>
              <a:rPr lang="en-US"/>
              <a:t>The Corinthians Were Taught This and they Believe This! (11)</a:t>
            </a:r>
          </a:p>
          <a:p>
            <a:pPr>
              <a:spcBef>
                <a:spcPts val="600"/>
              </a:spcBef>
            </a:pPr>
            <a:r>
              <a:rPr lang="en-US"/>
              <a:t>Why Do We Believe That Jesus Was Raised From The Dead?</a:t>
            </a:r>
          </a:p>
          <a:p>
            <a:pPr lvl="1">
              <a:spcBef>
                <a:spcPts val="600"/>
              </a:spcBef>
            </a:pPr>
            <a:r>
              <a:rPr lang="en-US"/>
              <a:t>If Not – Then we Are to be Most Pitied (19)</a:t>
            </a:r>
          </a:p>
          <a:p>
            <a:pPr>
              <a:spcBef>
                <a:spcPts val="600"/>
              </a:spcBef>
            </a:pPr>
            <a:r>
              <a:rPr lang="en-US"/>
              <a:t>What Is The Sequence Of Events At The end Of Time?</a:t>
            </a:r>
          </a:p>
          <a:p>
            <a:pPr lvl="1">
              <a:spcBef>
                <a:spcPct val="0"/>
              </a:spcBef>
            </a:pPr>
            <a:r>
              <a:rPr lang="en-US"/>
              <a:t>What Body will we have? (35-49)</a:t>
            </a:r>
          </a:p>
          <a:p>
            <a:pPr lvl="1">
              <a:spcBef>
                <a:spcPct val="0"/>
              </a:spcBef>
            </a:pPr>
            <a:r>
              <a:rPr lang="en-US"/>
              <a:t>How are we Raised? (50-58)</a:t>
            </a:r>
          </a:p>
          <a:p>
            <a:pPr>
              <a:spcBef>
                <a:spcPts val="600"/>
              </a:spcBef>
            </a:pPr>
            <a:endParaRPr lang="en-US"/>
          </a:p>
        </p:txBody>
      </p:sp>
      <p:sp>
        <p:nvSpPr>
          <p:cNvPr id="2" name="Rectangle 1"/>
          <p:cNvSpPr/>
          <p:nvPr/>
        </p:nvSpPr>
        <p:spPr bwMode="auto">
          <a:xfrm>
            <a:off x="0" y="4635500"/>
            <a:ext cx="9144000" cy="1079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b="1">
                <a:solidFill>
                  <a:srgbClr val="0000CC"/>
                </a:solidFill>
              </a:rPr>
              <a:t>Since death ends nothing for the Christian, since Jesus conquered death – what we do in this life for God means Everything! </a:t>
            </a:r>
          </a:p>
          <a:p>
            <a:pPr algn="ctr"/>
            <a:r>
              <a:rPr lang="en-US" sz="2800" b="1" i="1">
                <a:solidFill>
                  <a:srgbClr val="C00000"/>
                </a:solidFill>
              </a:rPr>
              <a:t>“Be Steadfast, Immoveable, Abound in the work of the Lord!</a:t>
            </a:r>
          </a:p>
        </p:txBody>
      </p:sp>
      <p:sp>
        <p:nvSpPr>
          <p:cNvPr id="7" name="Rectangle 6"/>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15 – Summary of the Gospel</a:t>
            </a:r>
          </a:p>
        </p:txBody>
      </p:sp>
      <p:sp>
        <p:nvSpPr>
          <p:cNvPr id="3" name="Rounded Rectangle 2"/>
          <p:cNvSpPr>
            <a:spLocks noChangeArrowheads="1"/>
          </p:cNvSpPr>
          <p:nvPr/>
        </p:nvSpPr>
        <p:spPr bwMode="auto">
          <a:xfrm>
            <a:off x="0" y="0"/>
            <a:ext cx="9144000" cy="698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15: Christ was raised from the dead. If not then your faith is futile. But he is the first-fruits. At the trumpet we will all be changed.</a:t>
            </a:r>
          </a:p>
        </p:txBody>
      </p:sp>
    </p:spTree>
    <p:extLst>
      <p:ext uri="{BB962C8B-B14F-4D97-AF65-F5344CB8AC3E}">
        <p14:creationId xmlns:p14="http://schemas.microsoft.com/office/powerpoint/2010/main" val="177302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3">
                                            <p:txEl>
                                              <p:pRg st="0" end="0"/>
                                            </p:txEl>
                                          </p:spTgt>
                                        </p:tgtEl>
                                        <p:attrNameLst>
                                          <p:attrName>style.visibility</p:attrName>
                                        </p:attrNameLst>
                                      </p:cBhvr>
                                      <p:to>
                                        <p:strVal val="visible"/>
                                      </p:to>
                                    </p:set>
                                    <p:anim calcmode="lin" valueType="num">
                                      <p:cBhvr additive="base">
                                        <p:cTn id="19"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3">
                                            <p:txEl>
                                              <p:pRg st="1" end="1"/>
                                            </p:txEl>
                                          </p:spTgt>
                                        </p:tgtEl>
                                        <p:attrNameLst>
                                          <p:attrName>style.visibility</p:attrName>
                                        </p:attrNameLst>
                                      </p:cBhvr>
                                      <p:to>
                                        <p:strVal val="visible"/>
                                      </p:to>
                                    </p:set>
                                    <p:anim calcmode="lin" valueType="num">
                                      <p:cBhvr additive="base">
                                        <p:cTn id="23"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653">
                                            <p:txEl>
                                              <p:pRg st="2" end="2"/>
                                            </p:txEl>
                                          </p:spTgt>
                                        </p:tgtEl>
                                        <p:attrNameLst>
                                          <p:attrName>style.visibility</p:attrName>
                                        </p:attrNameLst>
                                      </p:cBhvr>
                                      <p:to>
                                        <p:strVal val="visible"/>
                                      </p:to>
                                    </p:set>
                                    <p:anim calcmode="lin" valueType="num">
                                      <p:cBhvr additive="base">
                                        <p:cTn id="27"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653">
                                            <p:txEl>
                                              <p:pRg st="3" end="3"/>
                                            </p:txEl>
                                          </p:spTgt>
                                        </p:tgtEl>
                                        <p:attrNameLst>
                                          <p:attrName>style.visibility</p:attrName>
                                        </p:attrNameLst>
                                      </p:cBhvr>
                                      <p:to>
                                        <p:strVal val="visible"/>
                                      </p:to>
                                    </p:set>
                                    <p:anim calcmode="lin" valueType="num">
                                      <p:cBhvr additive="base">
                                        <p:cTn id="31" dur="5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653">
                                            <p:txEl>
                                              <p:pRg st="4" end="4"/>
                                            </p:txEl>
                                          </p:spTgt>
                                        </p:tgtEl>
                                        <p:attrNameLst>
                                          <p:attrName>style.visibility</p:attrName>
                                        </p:attrNameLst>
                                      </p:cBhvr>
                                      <p:to>
                                        <p:strVal val="visible"/>
                                      </p:to>
                                    </p:set>
                                    <p:anim calcmode="lin" valueType="num">
                                      <p:cBhvr additive="base">
                                        <p:cTn id="35" dur="500" fill="hold"/>
                                        <p:tgtEl>
                                          <p:spTgt spid="2765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653">
                                            <p:txEl>
                                              <p:pRg st="5" end="5"/>
                                            </p:txEl>
                                          </p:spTgt>
                                        </p:tgtEl>
                                        <p:attrNameLst>
                                          <p:attrName>style.visibility</p:attrName>
                                        </p:attrNameLst>
                                      </p:cBhvr>
                                      <p:to>
                                        <p:strVal val="visible"/>
                                      </p:to>
                                    </p:set>
                                    <p:anim calcmode="lin" valueType="num">
                                      <p:cBhvr additive="base">
                                        <p:cTn id="39" dur="500" fill="hold"/>
                                        <p:tgtEl>
                                          <p:spTgt spid="2765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5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653">
                                            <p:txEl>
                                              <p:pRg st="6" end="6"/>
                                            </p:txEl>
                                          </p:spTgt>
                                        </p:tgtEl>
                                        <p:attrNameLst>
                                          <p:attrName>style.visibility</p:attrName>
                                        </p:attrNameLst>
                                      </p:cBhvr>
                                      <p:to>
                                        <p:strVal val="visible"/>
                                      </p:to>
                                    </p:set>
                                    <p:anim calcmode="lin" valueType="num">
                                      <p:cBhvr additive="base">
                                        <p:cTn id="43" dur="500" fill="hold"/>
                                        <p:tgtEl>
                                          <p:spTgt spid="2765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653">
                                            <p:txEl>
                                              <p:pRg st="7" end="7"/>
                                            </p:txEl>
                                          </p:spTgt>
                                        </p:tgtEl>
                                        <p:attrNameLst>
                                          <p:attrName>style.visibility</p:attrName>
                                        </p:attrNameLst>
                                      </p:cBhvr>
                                      <p:to>
                                        <p:strVal val="visible"/>
                                      </p:to>
                                    </p:set>
                                    <p:anim calcmode="lin" valueType="num">
                                      <p:cBhvr additive="base">
                                        <p:cTn id="47" dur="500" fill="hold"/>
                                        <p:tgtEl>
                                          <p:spTgt spid="2765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65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Chapter 16</a:t>
            </a:r>
          </a:p>
        </p:txBody>
      </p:sp>
      <p:sp>
        <p:nvSpPr>
          <p:cNvPr id="69635" name="Rectangle 3"/>
          <p:cNvSpPr>
            <a:spLocks noGrp="1" noChangeArrowheads="1"/>
          </p:cNvSpPr>
          <p:nvPr>
            <p:ph type="body" idx="1"/>
          </p:nvPr>
        </p:nvSpPr>
        <p:spPr>
          <a:xfrm>
            <a:off x="381000" y="889000"/>
            <a:ext cx="8763000" cy="4826000"/>
          </a:xfrm>
        </p:spPr>
        <p:txBody>
          <a:bodyPr>
            <a:normAutofit lnSpcReduction="10000"/>
          </a:bodyPr>
          <a:lstStyle/>
          <a:p>
            <a:pPr>
              <a:lnSpc>
                <a:spcPct val="80000"/>
              </a:lnSpc>
              <a:tabLst>
                <a:tab pos="6523038" algn="l"/>
              </a:tabLst>
            </a:pPr>
            <a:r>
              <a:rPr lang="en-US" sz="2600">
                <a:solidFill>
                  <a:schemeClr val="tx2"/>
                </a:solidFill>
              </a:rPr>
              <a:t>15:58 – </a:t>
            </a:r>
            <a:r>
              <a:rPr lang="en-US" sz="2600" i="1">
                <a:solidFill>
                  <a:schemeClr val="tx2"/>
                </a:solidFill>
              </a:rPr>
              <a:t>“…know your labor is not in vain”</a:t>
            </a:r>
          </a:p>
          <a:p>
            <a:pPr lvl="1">
              <a:lnSpc>
                <a:spcPct val="80000"/>
              </a:lnSpc>
              <a:tabLst>
                <a:tab pos="6523038" algn="l"/>
              </a:tabLst>
            </a:pPr>
            <a:r>
              <a:rPr lang="en-US" sz="2200"/>
              <a:t>What better chance to be “</a:t>
            </a:r>
            <a:r>
              <a:rPr lang="en-US" sz="2200" i="1"/>
              <a:t>steadfast, immovable, and abounding in the Lord’s work”</a:t>
            </a:r>
            <a:r>
              <a:rPr lang="en-US" sz="2200"/>
              <a:t> – than to help their brethren in Judea.</a:t>
            </a:r>
          </a:p>
          <a:p>
            <a:pPr>
              <a:lnSpc>
                <a:spcPct val="80000"/>
              </a:lnSpc>
              <a:tabLst>
                <a:tab pos="6523038" algn="l"/>
              </a:tabLst>
            </a:pPr>
            <a:r>
              <a:rPr lang="en-US" sz="2600">
                <a:solidFill>
                  <a:schemeClr val="tx2"/>
                </a:solidFill>
              </a:rPr>
              <a:t>Concerning the Collection for the Saints</a:t>
            </a:r>
          </a:p>
          <a:p>
            <a:pPr lvl="1">
              <a:lnSpc>
                <a:spcPct val="80000"/>
              </a:lnSpc>
              <a:tabLst>
                <a:tab pos="6523038" algn="l"/>
              </a:tabLst>
            </a:pPr>
            <a:r>
              <a:rPr lang="en-US" sz="2200" b="1"/>
              <a:t>“</a:t>
            </a:r>
            <a:r>
              <a:rPr lang="en-US" sz="2200" b="1" i="1"/>
              <a:t>Upon the First Day of the Week</a:t>
            </a:r>
            <a:r>
              <a:rPr lang="en-US" sz="2200" b="1"/>
              <a:t>” (2)</a:t>
            </a:r>
          </a:p>
          <a:p>
            <a:pPr lvl="1">
              <a:lnSpc>
                <a:spcPct val="80000"/>
              </a:lnSpc>
              <a:tabLst>
                <a:tab pos="6523038" algn="l"/>
              </a:tabLst>
            </a:pPr>
            <a:r>
              <a:rPr lang="en-US" sz="2200" b="1"/>
              <a:t>“</a:t>
            </a:r>
            <a:r>
              <a:rPr lang="en-US" sz="2200" b="1" i="1"/>
              <a:t>Lay something aside</a:t>
            </a:r>
            <a:r>
              <a:rPr lang="en-US" sz="2200" b="1"/>
              <a:t>” – store up, deposit</a:t>
            </a:r>
          </a:p>
          <a:p>
            <a:pPr lvl="1">
              <a:lnSpc>
                <a:spcPct val="80000"/>
              </a:lnSpc>
              <a:tabLst>
                <a:tab pos="6523038" algn="l"/>
              </a:tabLst>
            </a:pPr>
            <a:r>
              <a:rPr lang="en-US" sz="2200" b="1" i="1"/>
              <a:t>As he may Prosper</a:t>
            </a:r>
            <a:r>
              <a:rPr lang="en-US" sz="2200" b="1"/>
              <a:t> – as one is able</a:t>
            </a:r>
          </a:p>
          <a:p>
            <a:pPr lvl="1">
              <a:lnSpc>
                <a:spcPct val="80000"/>
              </a:lnSpc>
              <a:tabLst>
                <a:tab pos="6523038" algn="l"/>
              </a:tabLst>
            </a:pPr>
            <a:r>
              <a:rPr lang="en-US" sz="2200" b="1" i="1"/>
              <a:t>So – No Collections When I Come</a:t>
            </a:r>
          </a:p>
          <a:p>
            <a:pPr>
              <a:lnSpc>
                <a:spcPct val="80000"/>
              </a:lnSpc>
              <a:tabLst>
                <a:tab pos="6523038" algn="l"/>
              </a:tabLst>
            </a:pPr>
            <a:r>
              <a:rPr lang="en-US" sz="2600">
                <a:solidFill>
                  <a:schemeClr val="tx2"/>
                </a:solidFill>
              </a:rPr>
              <a:t>Watch, Stand, Act Like Men, Strength (13)</a:t>
            </a:r>
          </a:p>
          <a:p>
            <a:pPr>
              <a:lnSpc>
                <a:spcPct val="80000"/>
              </a:lnSpc>
              <a:tabLst>
                <a:tab pos="6523038" algn="l"/>
              </a:tabLst>
            </a:pPr>
            <a:r>
              <a:rPr lang="en-US" sz="2600">
                <a:solidFill>
                  <a:srgbClr val="FFFF00"/>
                </a:solidFill>
              </a:rPr>
              <a:t>But, Don’t Forget to be Loving… (14)</a:t>
            </a:r>
          </a:p>
          <a:p>
            <a:pPr lvl="1">
              <a:lnSpc>
                <a:spcPct val="60000"/>
              </a:lnSpc>
              <a:tabLst>
                <a:tab pos="6523038" algn="l"/>
              </a:tabLst>
            </a:pPr>
            <a:r>
              <a:rPr lang="en-US" sz="2200" b="1"/>
              <a:t>Quarrels and Factions (chaps 1-3)</a:t>
            </a:r>
          </a:p>
          <a:p>
            <a:pPr lvl="1">
              <a:lnSpc>
                <a:spcPct val="60000"/>
              </a:lnSpc>
              <a:tabLst>
                <a:tab pos="6523038" algn="l"/>
              </a:tabLst>
            </a:pPr>
            <a:r>
              <a:rPr lang="en-US" sz="2200" b="1"/>
              <a:t>Attitude toward Paul (Chap 4 &amp; 9)</a:t>
            </a:r>
          </a:p>
          <a:p>
            <a:pPr lvl="1">
              <a:lnSpc>
                <a:spcPct val="60000"/>
              </a:lnSpc>
              <a:tabLst>
                <a:tab pos="6523038" algn="l"/>
              </a:tabLst>
            </a:pPr>
            <a:r>
              <a:rPr lang="en-US" sz="2200" b="1"/>
              <a:t>Lawsuits (chap 6)</a:t>
            </a:r>
          </a:p>
          <a:p>
            <a:pPr lvl="1">
              <a:lnSpc>
                <a:spcPct val="60000"/>
              </a:lnSpc>
              <a:tabLst>
                <a:tab pos="6523038" algn="l"/>
              </a:tabLst>
            </a:pPr>
            <a:r>
              <a:rPr lang="en-US" sz="2200" b="1"/>
              <a:t>Husband – Wife Relationships (chap 7)</a:t>
            </a:r>
          </a:p>
          <a:p>
            <a:pPr lvl="1">
              <a:lnSpc>
                <a:spcPct val="60000"/>
              </a:lnSpc>
              <a:tabLst>
                <a:tab pos="6523038" algn="l"/>
              </a:tabLst>
            </a:pPr>
            <a:r>
              <a:rPr lang="en-US" sz="2200" b="1"/>
              <a:t>How they treat each other (meat) – chap 8)</a:t>
            </a:r>
          </a:p>
          <a:p>
            <a:pPr lvl="1">
              <a:lnSpc>
                <a:spcPct val="60000"/>
              </a:lnSpc>
              <a:tabLst>
                <a:tab pos="6523038" algn="l"/>
              </a:tabLst>
            </a:pPr>
            <a:r>
              <a:rPr lang="en-US" sz="2200" b="1"/>
              <a:t>How you view your “rights: - chap 9</a:t>
            </a:r>
          </a:p>
          <a:p>
            <a:pPr lvl="1">
              <a:lnSpc>
                <a:spcPct val="60000"/>
              </a:lnSpc>
              <a:tabLst>
                <a:tab pos="6523038" algn="l"/>
              </a:tabLst>
            </a:pPr>
            <a:r>
              <a:rPr lang="en-US" sz="2200" b="1"/>
              <a:t>How you serve each other (with your gifts) – chaps 12-14)</a:t>
            </a:r>
          </a:p>
          <a:p>
            <a:pPr>
              <a:lnSpc>
                <a:spcPct val="80000"/>
              </a:lnSpc>
              <a:tabLst>
                <a:tab pos="6523038" algn="l"/>
              </a:tabLst>
            </a:pPr>
            <a:endParaRPr lang="en-US" sz="2600" i="1"/>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16 – Collection for the Saints</a:t>
            </a:r>
          </a:p>
        </p:txBody>
      </p:sp>
      <p:sp>
        <p:nvSpPr>
          <p:cNvPr id="2" name="Rounded Rectangle 1"/>
          <p:cNvSpPr>
            <a:spLocks noChangeArrowheads="1"/>
          </p:cNvSpPr>
          <p:nvPr/>
        </p:nvSpPr>
        <p:spPr bwMode="auto">
          <a:xfrm>
            <a:off x="0" y="0"/>
            <a:ext cx="9144000" cy="889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16: Put aside an offering for the saints. I will come to you. The churches of Asia greet you. The grace of our Lord Jesus be with you.</a:t>
            </a:r>
          </a:p>
        </p:txBody>
      </p:sp>
    </p:spTree>
    <p:extLst>
      <p:ext uri="{BB962C8B-B14F-4D97-AF65-F5344CB8AC3E}">
        <p14:creationId xmlns:p14="http://schemas.microsoft.com/office/powerpoint/2010/main" val="5952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0" end="0"/>
                                            </p:txEl>
                                          </p:spTgt>
                                        </p:tgtEl>
                                        <p:attrNameLst>
                                          <p:attrName>style.visibility</p:attrName>
                                        </p:attrNameLst>
                                      </p:cBhvr>
                                      <p:to>
                                        <p:strVal val="visible"/>
                                      </p:to>
                                    </p:set>
                                    <p:anim calcmode="lin" valueType="num">
                                      <p:cBhvr additive="base">
                                        <p:cTn id="19"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635">
                                            <p:txEl>
                                              <p:pRg st="1" end="1"/>
                                            </p:txEl>
                                          </p:spTgt>
                                        </p:tgtEl>
                                        <p:attrNameLst>
                                          <p:attrName>style.visibility</p:attrName>
                                        </p:attrNameLst>
                                      </p:cBhvr>
                                      <p:to>
                                        <p:strVal val="visible"/>
                                      </p:to>
                                    </p:set>
                                    <p:anim calcmode="lin" valueType="num">
                                      <p:cBhvr additive="base">
                                        <p:cTn id="2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635">
                                            <p:txEl>
                                              <p:pRg st="2" end="2"/>
                                            </p:txEl>
                                          </p:spTgt>
                                        </p:tgtEl>
                                        <p:attrNameLst>
                                          <p:attrName>style.visibility</p:attrName>
                                        </p:attrNameLst>
                                      </p:cBhvr>
                                      <p:to>
                                        <p:strVal val="visible"/>
                                      </p:to>
                                    </p:set>
                                    <p:anim calcmode="lin" valueType="num">
                                      <p:cBhvr additive="base">
                                        <p:cTn id="2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635">
                                            <p:txEl>
                                              <p:pRg st="3" end="3"/>
                                            </p:txEl>
                                          </p:spTgt>
                                        </p:tgtEl>
                                        <p:attrNameLst>
                                          <p:attrName>style.visibility</p:attrName>
                                        </p:attrNameLst>
                                      </p:cBhvr>
                                      <p:to>
                                        <p:strVal val="visible"/>
                                      </p:to>
                                    </p:set>
                                    <p:anim calcmode="lin" valueType="num">
                                      <p:cBhvr additive="base">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 calcmode="lin" valueType="num">
                                      <p:cBhvr additive="base">
                                        <p:cTn id="3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635">
                                            <p:txEl>
                                              <p:pRg st="5" end="5"/>
                                            </p:txEl>
                                          </p:spTgt>
                                        </p:tgtEl>
                                        <p:attrNameLst>
                                          <p:attrName>style.visibility</p:attrName>
                                        </p:attrNameLst>
                                      </p:cBhvr>
                                      <p:to>
                                        <p:strVal val="visible"/>
                                      </p:to>
                                    </p:set>
                                    <p:anim calcmode="lin" valueType="num">
                                      <p:cBhvr additive="base">
                                        <p:cTn id="39"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963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635">
                                            <p:txEl>
                                              <p:pRg st="7" end="7"/>
                                            </p:txEl>
                                          </p:spTgt>
                                        </p:tgtEl>
                                        <p:attrNameLst>
                                          <p:attrName>style.visibility</p:attrName>
                                        </p:attrNameLst>
                                      </p:cBhvr>
                                      <p:to>
                                        <p:strVal val="visible"/>
                                      </p:to>
                                    </p:set>
                                    <p:anim calcmode="lin" valueType="num">
                                      <p:cBhvr additive="base">
                                        <p:cTn id="47"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63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635">
                                            <p:txEl>
                                              <p:pRg st="8" end="8"/>
                                            </p:txEl>
                                          </p:spTgt>
                                        </p:tgtEl>
                                        <p:attrNameLst>
                                          <p:attrName>style.visibility</p:attrName>
                                        </p:attrNameLst>
                                      </p:cBhvr>
                                      <p:to>
                                        <p:strVal val="visible"/>
                                      </p:to>
                                    </p:set>
                                    <p:anim calcmode="lin" valueType="num">
                                      <p:cBhvr additive="base">
                                        <p:cTn id="51"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3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635">
                                            <p:txEl>
                                              <p:pRg st="9" end="9"/>
                                            </p:txEl>
                                          </p:spTgt>
                                        </p:tgtEl>
                                        <p:attrNameLst>
                                          <p:attrName>style.visibility</p:attrName>
                                        </p:attrNameLst>
                                      </p:cBhvr>
                                      <p:to>
                                        <p:strVal val="visible"/>
                                      </p:to>
                                    </p:set>
                                    <p:anim calcmode="lin" valueType="num">
                                      <p:cBhvr additive="base">
                                        <p:cTn id="55" dur="500" fill="hold"/>
                                        <p:tgtEl>
                                          <p:spTgt spid="6963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9635">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635">
                                            <p:txEl>
                                              <p:pRg st="10" end="10"/>
                                            </p:txEl>
                                          </p:spTgt>
                                        </p:tgtEl>
                                        <p:attrNameLst>
                                          <p:attrName>style.visibility</p:attrName>
                                        </p:attrNameLst>
                                      </p:cBhvr>
                                      <p:to>
                                        <p:strVal val="visible"/>
                                      </p:to>
                                    </p:set>
                                    <p:anim calcmode="lin" valueType="num">
                                      <p:cBhvr additive="base">
                                        <p:cTn id="59" dur="500" fill="hold"/>
                                        <p:tgtEl>
                                          <p:spTgt spid="6963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9635">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9635">
                                            <p:txEl>
                                              <p:pRg st="11" end="11"/>
                                            </p:txEl>
                                          </p:spTgt>
                                        </p:tgtEl>
                                        <p:attrNameLst>
                                          <p:attrName>style.visibility</p:attrName>
                                        </p:attrNameLst>
                                      </p:cBhvr>
                                      <p:to>
                                        <p:strVal val="visible"/>
                                      </p:to>
                                    </p:set>
                                    <p:anim calcmode="lin" valueType="num">
                                      <p:cBhvr additive="base">
                                        <p:cTn id="63" dur="500" fill="hold"/>
                                        <p:tgtEl>
                                          <p:spTgt spid="6963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635">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9635">
                                            <p:txEl>
                                              <p:pRg st="12" end="12"/>
                                            </p:txEl>
                                          </p:spTgt>
                                        </p:tgtEl>
                                        <p:attrNameLst>
                                          <p:attrName>style.visibility</p:attrName>
                                        </p:attrNameLst>
                                      </p:cBhvr>
                                      <p:to>
                                        <p:strVal val="visible"/>
                                      </p:to>
                                    </p:set>
                                    <p:anim calcmode="lin" valueType="num">
                                      <p:cBhvr additive="base">
                                        <p:cTn id="67" dur="500" fill="hold"/>
                                        <p:tgtEl>
                                          <p:spTgt spid="6963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635">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9635">
                                            <p:txEl>
                                              <p:pRg st="13" end="13"/>
                                            </p:txEl>
                                          </p:spTgt>
                                        </p:tgtEl>
                                        <p:attrNameLst>
                                          <p:attrName>style.visibility</p:attrName>
                                        </p:attrNameLst>
                                      </p:cBhvr>
                                      <p:to>
                                        <p:strVal val="visible"/>
                                      </p:to>
                                    </p:set>
                                    <p:anim calcmode="lin" valueType="num">
                                      <p:cBhvr additive="base">
                                        <p:cTn id="71" dur="500" fill="hold"/>
                                        <p:tgtEl>
                                          <p:spTgt spid="69635">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9635">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9635">
                                            <p:txEl>
                                              <p:pRg st="14" end="14"/>
                                            </p:txEl>
                                          </p:spTgt>
                                        </p:tgtEl>
                                        <p:attrNameLst>
                                          <p:attrName>style.visibility</p:attrName>
                                        </p:attrNameLst>
                                      </p:cBhvr>
                                      <p:to>
                                        <p:strVal val="visible"/>
                                      </p:to>
                                    </p:set>
                                    <p:anim calcmode="lin" valueType="num">
                                      <p:cBhvr additive="base">
                                        <p:cTn id="75" dur="500" fill="hold"/>
                                        <p:tgtEl>
                                          <p:spTgt spid="69635">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9635">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9635">
                                            <p:txEl>
                                              <p:pRg st="15" end="15"/>
                                            </p:txEl>
                                          </p:spTgt>
                                        </p:tgtEl>
                                        <p:attrNameLst>
                                          <p:attrName>style.visibility</p:attrName>
                                        </p:attrNameLst>
                                      </p:cBhvr>
                                      <p:to>
                                        <p:strVal val="visible"/>
                                      </p:to>
                                    </p:set>
                                    <p:anim calcmode="lin" valueType="num">
                                      <p:cBhvr additive="base">
                                        <p:cTn id="79" dur="500" fill="hold"/>
                                        <p:tgtEl>
                                          <p:spTgt spid="6963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chemeClr val="tx1"/>
                </a:solidFill>
              </a:rPr>
              <a:t>Reasons </a:t>
            </a:r>
            <a:r>
              <a:rPr lang="en-US" dirty="0">
                <a:solidFill>
                  <a:schemeClr val="tx1"/>
                </a:solidFill>
              </a:rPr>
              <a:t>for </a:t>
            </a:r>
            <a:r>
              <a:rPr lang="en-US" dirty="0" smtClean="0">
                <a:solidFill>
                  <a:schemeClr val="tx1"/>
                </a:solidFill>
              </a:rPr>
              <a:t>writing</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893760"/>
            <a:ext cx="8305800" cy="4001737"/>
          </a:xfrm>
          <a:prstGeom prst="rect">
            <a:avLst/>
          </a:prstGeom>
        </p:spPr>
        <p:txBody>
          <a:bodyPr wrap="square">
            <a:spAutoFit/>
          </a:bodyPr>
          <a:lstStyle/>
          <a:p>
            <a:endParaRPr lang="en-US" sz="2400" dirty="0"/>
          </a:p>
          <a:p>
            <a:r>
              <a:rPr lang="en-US" sz="2400" dirty="0"/>
              <a:t>I. PROBLEMS REPORTED BY THE HOUSE OF CHLOE (1:10-6:20)</a:t>
            </a:r>
          </a:p>
          <a:p>
            <a:endParaRPr lang="en-US" sz="2400" dirty="0"/>
          </a:p>
          <a:p>
            <a:r>
              <a:rPr lang="en-US" sz="2400" dirty="0">
                <a:solidFill>
                  <a:srgbClr val="FFFF00"/>
                </a:solidFill>
              </a:rPr>
              <a:t>   </a:t>
            </a:r>
            <a:r>
              <a:rPr lang="en-US" sz="2400" b="1" dirty="0">
                <a:solidFill>
                  <a:srgbClr val="FFFF00"/>
                </a:solidFill>
              </a:rPr>
              <a:t>A. FACTIONS IN THE CHURCH (1:1-4:21)</a:t>
            </a:r>
          </a:p>
          <a:p>
            <a:endParaRPr lang="en-US" sz="2400" dirty="0"/>
          </a:p>
          <a:p>
            <a:r>
              <a:rPr lang="en-US" sz="2400" dirty="0"/>
              <a:t>   B. SEXUAL IMMORALITY (5:1-13)</a:t>
            </a:r>
          </a:p>
          <a:p>
            <a:endParaRPr lang="en-US" sz="2400" dirty="0"/>
          </a:p>
          <a:p>
            <a:r>
              <a:rPr lang="en-US" sz="2400" dirty="0"/>
              <a:t>   C. LAWSUITS AMONG BRETHREN (6:1-11)</a:t>
            </a:r>
          </a:p>
          <a:p>
            <a:endParaRPr lang="en-US" sz="2400" dirty="0"/>
          </a:p>
          <a:p>
            <a:r>
              <a:rPr lang="en-US" sz="2400" dirty="0"/>
              <a:t>   D. MORAL DEFILEMENTS (6:12-20)</a:t>
            </a:r>
          </a:p>
          <a:p>
            <a:endParaRPr lang="en-US" dirty="0"/>
          </a:p>
        </p:txBody>
      </p:sp>
    </p:spTree>
    <p:extLst>
      <p:ext uri="{BB962C8B-B14F-4D97-AF65-F5344CB8AC3E}">
        <p14:creationId xmlns:p14="http://schemas.microsoft.com/office/powerpoint/2010/main" val="113345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454555"/>
            <a:ext cx="8161125" cy="15647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 </a:t>
            </a:r>
            <a:r>
              <a:rPr lang="en-US" sz="2000" dirty="0">
                <a:solidFill>
                  <a:srgbClr val="FFFF00"/>
                </a:solidFill>
              </a:rPr>
              <a:t>11 </a:t>
            </a:r>
            <a:r>
              <a:rPr lang="en-US" sz="2000" dirty="0"/>
              <a:t>For it has been declared to me concerning you, my brethren, by those of Chloe’s household, that </a:t>
            </a:r>
            <a:r>
              <a:rPr lang="en-US" sz="2000" u="sng" dirty="0">
                <a:solidFill>
                  <a:srgbClr val="FFFF00"/>
                </a:solidFill>
              </a:rPr>
              <a:t>there are contentions among you. </a:t>
            </a:r>
            <a:r>
              <a:rPr lang="en-US" sz="2000" dirty="0">
                <a:solidFill>
                  <a:srgbClr val="FFFF00"/>
                </a:solidFill>
              </a:rPr>
              <a:t> 12 Now I say this, that each of you says, “I am of Paul,” or “I am of </a:t>
            </a:r>
            <a:r>
              <a:rPr lang="en-US" sz="2000" dirty="0" err="1">
                <a:solidFill>
                  <a:srgbClr val="FFFF00"/>
                </a:solidFill>
              </a:rPr>
              <a:t>Apollos</a:t>
            </a:r>
            <a:r>
              <a:rPr lang="en-US" sz="2000" dirty="0">
                <a:solidFill>
                  <a:srgbClr val="FFFF00"/>
                </a:solidFill>
              </a:rPr>
              <a:t>,” or “I am of </a:t>
            </a:r>
            <a:r>
              <a:rPr lang="en-US" sz="2000" dirty="0" err="1">
                <a:solidFill>
                  <a:srgbClr val="FFFF00"/>
                </a:solidFill>
              </a:rPr>
              <a:t>Cephas</a:t>
            </a:r>
            <a:r>
              <a:rPr lang="en-US" sz="2000" dirty="0">
                <a:solidFill>
                  <a:srgbClr val="FFFF00"/>
                </a:solidFill>
              </a:rPr>
              <a:t>,” or “I am of Christ</a:t>
            </a:r>
            <a:r>
              <a:rPr lang="en-US" sz="2000" dirty="0" smtClean="0">
                <a:solidFill>
                  <a:srgbClr val="FFFF00"/>
                </a:solidFill>
              </a:rPr>
              <a:t>.”</a:t>
            </a:r>
            <a:endParaRPr lang="en-US" sz="2000" dirty="0"/>
          </a:p>
          <a:p>
            <a:endParaRPr lang="en-US" sz="1400" dirty="0"/>
          </a:p>
        </p:txBody>
      </p:sp>
      <p:sp>
        <p:nvSpPr>
          <p:cNvPr id="2" name="Rectangle 1"/>
          <p:cNvSpPr/>
          <p:nvPr/>
        </p:nvSpPr>
        <p:spPr>
          <a:xfrm>
            <a:off x="352424" y="2446116"/>
            <a:ext cx="7962899" cy="3170099"/>
          </a:xfrm>
          <a:prstGeom prst="rect">
            <a:avLst/>
          </a:prstGeom>
        </p:spPr>
        <p:txBody>
          <a:bodyPr wrap="square">
            <a:spAutoFit/>
          </a:bodyPr>
          <a:lstStyle/>
          <a:p>
            <a:r>
              <a:rPr lang="en-US" dirty="0" smtClean="0"/>
              <a:t>			</a:t>
            </a:r>
            <a:r>
              <a:rPr lang="en-US" sz="2000" dirty="0" smtClean="0"/>
              <a:t>Paul:		       </a:t>
            </a:r>
            <a:r>
              <a:rPr lang="en-US" sz="2000" dirty="0" err="1" smtClean="0"/>
              <a:t>Apollos</a:t>
            </a:r>
            <a:r>
              <a:rPr lang="en-US" sz="2000" dirty="0" smtClean="0"/>
              <a:t>:	 		</a:t>
            </a:r>
            <a:r>
              <a:rPr lang="en-US" sz="2000" dirty="0" err="1" smtClean="0"/>
              <a:t>Cephas</a:t>
            </a:r>
            <a:r>
              <a:rPr lang="en-US" sz="2000" dirty="0" smtClean="0"/>
              <a:t>:</a:t>
            </a:r>
          </a:p>
          <a:p>
            <a:r>
              <a:rPr lang="en-US" sz="1800" dirty="0" smtClean="0">
                <a:solidFill>
                  <a:srgbClr val="FFFF00"/>
                </a:solidFill>
              </a:rPr>
              <a:t>Preaching Style	7			4			8</a:t>
            </a:r>
          </a:p>
          <a:p>
            <a:r>
              <a:rPr lang="en-US" sz="1800" dirty="0" smtClean="0">
                <a:solidFill>
                  <a:srgbClr val="FFFF00"/>
                </a:solidFill>
              </a:rPr>
              <a:t>Abilities		4			7			2</a:t>
            </a:r>
          </a:p>
          <a:p>
            <a:r>
              <a:rPr lang="en-US" sz="1800" dirty="0" smtClean="0">
                <a:solidFill>
                  <a:srgbClr val="FFFF00"/>
                </a:solidFill>
              </a:rPr>
              <a:t>Eloquence </a:t>
            </a:r>
          </a:p>
          <a:p>
            <a:r>
              <a:rPr lang="en-US" sz="1800" dirty="0" smtClean="0">
                <a:solidFill>
                  <a:srgbClr val="FFFF00"/>
                </a:solidFill>
              </a:rPr>
              <a:t>Charisma</a:t>
            </a:r>
          </a:p>
          <a:p>
            <a:r>
              <a:rPr lang="en-US" sz="1800" dirty="0" smtClean="0">
                <a:solidFill>
                  <a:srgbClr val="FFFF00"/>
                </a:solidFill>
              </a:rPr>
              <a:t>Intelligence</a:t>
            </a:r>
          </a:p>
          <a:p>
            <a:r>
              <a:rPr lang="en-US" sz="1800" dirty="0" smtClean="0">
                <a:solidFill>
                  <a:srgbClr val="FFFF00"/>
                </a:solidFill>
              </a:rPr>
              <a:t>Gifts</a:t>
            </a:r>
          </a:p>
          <a:p>
            <a:r>
              <a:rPr lang="en-US" sz="1800" dirty="0" smtClean="0">
                <a:solidFill>
                  <a:srgbClr val="FFFF00"/>
                </a:solidFill>
              </a:rPr>
              <a:t>Success</a:t>
            </a:r>
          </a:p>
          <a:p>
            <a:endParaRPr lang="en-US" sz="1800" dirty="0">
              <a:solidFill>
                <a:srgbClr val="FFFF00"/>
              </a:solidFill>
            </a:endParaRPr>
          </a:p>
          <a:p>
            <a:endParaRPr lang="en-US" sz="1800" dirty="0" smtClean="0">
              <a:solidFill>
                <a:srgbClr val="FFFF00"/>
              </a:solidFill>
            </a:endParaRPr>
          </a:p>
          <a:p>
            <a:r>
              <a:rPr lang="en-US" sz="1800" dirty="0" smtClean="0">
                <a:solidFill>
                  <a:srgbClr val="FFFF00"/>
                </a:solidFill>
              </a:rPr>
              <a:t>Favorite =		High Score Wins…..</a:t>
            </a:r>
            <a:endParaRPr lang="en-US" sz="1800" dirty="0">
              <a:solidFill>
                <a:srgbClr val="FFFF00"/>
              </a:solidFill>
            </a:endParaRPr>
          </a:p>
        </p:txBody>
      </p:sp>
      <p:cxnSp>
        <p:nvCxnSpPr>
          <p:cNvPr id="5" name="Straight Connector 4"/>
          <p:cNvCxnSpPr/>
          <p:nvPr/>
        </p:nvCxnSpPr>
        <p:spPr>
          <a:xfrm>
            <a:off x="3762375" y="2446116"/>
            <a:ext cx="0" cy="27069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53150" y="2446116"/>
            <a:ext cx="0" cy="27069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725" y="4848225"/>
            <a:ext cx="79248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300"/>
                            </p:stCondLst>
                            <p:childTnLst>
                              <p:par>
                                <p:cTn id="13" presetID="1" presetClass="entr" presetSubtype="0" fill="hold" nodeType="afterEffect">
                                  <p:stCondLst>
                                    <p:cond delay="10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80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160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par>
                          <p:cTn id="21" fill="hold">
                            <p:stCondLst>
                              <p:cond delay="1600"/>
                            </p:stCondLst>
                            <p:childTnLst>
                              <p:par>
                                <p:cTn id="22" presetID="1" presetClass="entr" presetSubtype="0" fill="hold" nodeType="afterEffect">
                                  <p:stCondLst>
                                    <p:cond delay="170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par>
                          <p:cTn id="24" fill="hold">
                            <p:stCondLst>
                              <p:cond delay="3300"/>
                            </p:stCondLst>
                            <p:childTnLst>
                              <p:par>
                                <p:cTn id="25" presetID="1" presetClass="entr" presetSubtype="0" fill="hold" nodeType="afterEffect">
                                  <p:stCondLst>
                                    <p:cond delay="240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340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par>
                          <p:cTn id="29" fill="hold">
                            <p:stCondLst>
                              <p:cond delay="6700"/>
                            </p:stCondLst>
                            <p:childTnLst>
                              <p:par>
                                <p:cTn id="30" presetID="1" presetClass="entr" presetSubtype="0" fill="hold" nodeType="afterEffect">
                                  <p:stCondLst>
                                    <p:cond delay="300"/>
                                  </p:stCondLst>
                                  <p:childTnLst>
                                    <p:set>
                                      <p:cBhvr>
                                        <p:cTn id="3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90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a:t>
            </a:r>
            <a:r>
              <a:rPr lang="en-US" sz="2000" dirty="0" smtClean="0">
                <a:solidFill>
                  <a:schemeClr val="tx1"/>
                </a:solidFill>
              </a:rPr>
              <a:t> </a:t>
            </a:r>
            <a:r>
              <a:rPr lang="en-US" sz="2000" dirty="0">
                <a:solidFill>
                  <a:schemeClr val="tx1"/>
                </a:solidFill>
              </a:rPr>
              <a:t>Let a man so account of us, as of the ministers of Christ, and stewards of the mysteries of God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2 Moreover it is required in stewards, that a man be found faithful.</a:t>
            </a:r>
          </a:p>
          <a:p>
            <a:pPr marL="0" indent="0">
              <a:buNone/>
            </a:pPr>
            <a:endParaRPr lang="en-US" sz="2000" dirty="0">
              <a:solidFill>
                <a:schemeClr val="tx1"/>
              </a:solidFill>
            </a:endParaRPr>
          </a:p>
          <a:p>
            <a:pPr marL="0" indent="0">
              <a:buNone/>
            </a:pPr>
            <a:r>
              <a:rPr lang="en-US" sz="2000" dirty="0">
                <a:solidFill>
                  <a:schemeClr val="tx1"/>
                </a:solidFill>
              </a:rPr>
              <a:t>3 But with me it is a very small thing that I should be judged of you, or of man's judgment: yea, I judge not mine own </a:t>
            </a:r>
            <a:r>
              <a:rPr lang="en-US" sz="2000" dirty="0" smtClean="0">
                <a:solidFill>
                  <a:schemeClr val="tx1"/>
                </a:solidFill>
              </a:rPr>
              <a:t>self.</a:t>
            </a:r>
          </a:p>
          <a:p>
            <a:pPr marL="0" indent="0">
              <a:buNone/>
            </a:pPr>
            <a:endParaRPr lang="en-US" sz="2000" dirty="0" smtClean="0">
              <a:solidFill>
                <a:schemeClr val="tx1"/>
              </a:solidFill>
            </a:endParaRPr>
          </a:p>
          <a:p>
            <a:pPr marL="0" indent="0">
              <a:buNone/>
            </a:pPr>
            <a:r>
              <a:rPr lang="en-US" sz="2000" dirty="0" smtClean="0">
                <a:solidFill>
                  <a:schemeClr val="tx1"/>
                </a:solidFill>
              </a:rPr>
              <a:t>4 </a:t>
            </a:r>
            <a:r>
              <a:rPr lang="en-US" sz="2000" dirty="0">
                <a:solidFill>
                  <a:schemeClr val="tx1"/>
                </a:solidFill>
              </a:rPr>
              <a:t>For I know nothing by myself; yet am I not hereby justified: but he that </a:t>
            </a:r>
            <a:r>
              <a:rPr lang="en-US" sz="2000" dirty="0" err="1">
                <a:solidFill>
                  <a:schemeClr val="tx1"/>
                </a:solidFill>
              </a:rPr>
              <a:t>judgeth</a:t>
            </a:r>
            <a:r>
              <a:rPr lang="en-US" sz="2000" dirty="0">
                <a:solidFill>
                  <a:schemeClr val="tx1"/>
                </a:solidFill>
              </a:rPr>
              <a:t> me is the Lord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5 Therefore judge nothing before the time, until the Lord come, who both will bring to light the hidden things of darkness, and will make manifest the counsels of the hearts: and then shall every man have praise of God.</a:t>
            </a:r>
          </a:p>
          <a:p>
            <a:endParaRPr lang="en-US" sz="1400" dirty="0"/>
          </a:p>
        </p:txBody>
      </p:sp>
    </p:spTree>
    <p:extLst>
      <p:ext uri="{BB962C8B-B14F-4D97-AF65-F5344CB8AC3E}">
        <p14:creationId xmlns:p14="http://schemas.microsoft.com/office/powerpoint/2010/main" val="43117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23838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a:t>
            </a:r>
            <a:r>
              <a:rPr lang="en-US" sz="2000" dirty="0" smtClean="0">
                <a:solidFill>
                  <a:schemeClr val="tx1"/>
                </a:solidFill>
              </a:rPr>
              <a:t> </a:t>
            </a:r>
            <a:r>
              <a:rPr lang="en-US" sz="2000" dirty="0">
                <a:solidFill>
                  <a:schemeClr val="tx1"/>
                </a:solidFill>
              </a:rPr>
              <a:t>Let a man so account of us, as of the </a:t>
            </a:r>
            <a:r>
              <a:rPr lang="en-US" sz="2000" dirty="0">
                <a:solidFill>
                  <a:srgbClr val="FFFF00"/>
                </a:solidFill>
              </a:rPr>
              <a:t>ministers</a:t>
            </a:r>
            <a:r>
              <a:rPr lang="en-US" sz="2000" dirty="0">
                <a:solidFill>
                  <a:schemeClr val="tx1"/>
                </a:solidFill>
              </a:rPr>
              <a:t> of Christ, and stewards of the mysteries of God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2 Moreover it is required in stewards, that a man be found faithful.</a:t>
            </a:r>
          </a:p>
          <a:p>
            <a:pPr marL="0" indent="0">
              <a:buNone/>
            </a:pPr>
            <a:r>
              <a:rPr lang="en-US" sz="2400" u="sng" dirty="0" smtClean="0">
                <a:solidFill>
                  <a:srgbClr val="0ECCF2"/>
                </a:solidFill>
              </a:rPr>
              <a:t>Summary</a:t>
            </a:r>
            <a:r>
              <a:rPr lang="en-US" sz="2400" dirty="0" smtClean="0">
                <a:solidFill>
                  <a:srgbClr val="0ECCF2"/>
                </a:solidFill>
              </a:rPr>
              <a:t>: Just consider Ministers for what that are.</a:t>
            </a:r>
            <a:endParaRPr lang="en-US" sz="2400" dirty="0">
              <a:solidFill>
                <a:srgbClr val="0ECCF2"/>
              </a:solidFill>
            </a:endParaRPr>
          </a:p>
          <a:p>
            <a:endParaRPr lang="en-US" sz="1400" dirty="0"/>
          </a:p>
        </p:txBody>
      </p:sp>
      <p:sp>
        <p:nvSpPr>
          <p:cNvPr id="4" name="Content Placeholder 2"/>
          <p:cNvSpPr txBox="1">
            <a:spLocks/>
          </p:cNvSpPr>
          <p:nvPr/>
        </p:nvSpPr>
        <p:spPr>
          <a:xfrm>
            <a:off x="239925" y="2552700"/>
            <a:ext cx="4080562" cy="23838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u="sng" dirty="0" smtClean="0">
                <a:solidFill>
                  <a:srgbClr val="FFFF00"/>
                </a:solidFill>
              </a:rPr>
              <a:t>Ministers</a:t>
            </a:r>
            <a:r>
              <a:rPr lang="en-US" sz="2400" dirty="0" smtClean="0">
                <a:solidFill>
                  <a:schemeClr val="tx1"/>
                </a:solidFill>
              </a:rPr>
              <a:t> (</a:t>
            </a:r>
            <a:r>
              <a:rPr lang="en-US" sz="2400" dirty="0" err="1" smtClean="0">
                <a:solidFill>
                  <a:schemeClr val="tx1"/>
                </a:solidFill>
              </a:rPr>
              <a:t>huperetes</a:t>
            </a:r>
            <a:r>
              <a:rPr lang="en-US" sz="2400" dirty="0" smtClean="0">
                <a:solidFill>
                  <a:schemeClr val="tx1"/>
                </a:solidFill>
              </a:rPr>
              <a:t>): an under-rower.</a:t>
            </a:r>
          </a:p>
          <a:p>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2152650"/>
            <a:ext cx="4572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9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74" y="302154"/>
            <a:ext cx="8161125" cy="23838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4:1</a:t>
            </a:r>
            <a:r>
              <a:rPr lang="en-US" sz="2000" dirty="0" smtClean="0">
                <a:solidFill>
                  <a:schemeClr val="tx1"/>
                </a:solidFill>
              </a:rPr>
              <a:t> </a:t>
            </a:r>
            <a:r>
              <a:rPr lang="en-US" sz="2000" dirty="0">
                <a:solidFill>
                  <a:schemeClr val="tx1"/>
                </a:solidFill>
              </a:rPr>
              <a:t>Let a man so account of us, as of the ministers of Christ, and </a:t>
            </a:r>
            <a:r>
              <a:rPr lang="en-US" sz="2000" dirty="0">
                <a:solidFill>
                  <a:srgbClr val="FFFF00"/>
                </a:solidFill>
              </a:rPr>
              <a:t>stewards of the mysteries of God</a:t>
            </a:r>
            <a:r>
              <a:rPr lang="en-US" sz="2000" dirty="0" smtClean="0">
                <a:solidFill>
                  <a:schemeClr val="tx1"/>
                </a:solidFill>
              </a:rPr>
              <a:t>.</a:t>
            </a:r>
          </a:p>
          <a:p>
            <a:pPr marL="0" indent="0">
              <a:buNone/>
            </a:pPr>
            <a:endParaRPr lang="en-US" sz="2000" dirty="0">
              <a:solidFill>
                <a:schemeClr val="tx1"/>
              </a:solidFill>
            </a:endParaRPr>
          </a:p>
          <a:p>
            <a:pPr marL="0" indent="0">
              <a:buNone/>
            </a:pPr>
            <a:r>
              <a:rPr lang="en-US" sz="2000" dirty="0">
                <a:solidFill>
                  <a:schemeClr val="tx1"/>
                </a:solidFill>
              </a:rPr>
              <a:t>2 Moreover it is required in </a:t>
            </a:r>
            <a:r>
              <a:rPr lang="en-US" sz="2000" dirty="0">
                <a:solidFill>
                  <a:srgbClr val="FFFF00"/>
                </a:solidFill>
              </a:rPr>
              <a:t>stewards</a:t>
            </a:r>
            <a:r>
              <a:rPr lang="en-US" sz="2000" dirty="0">
                <a:solidFill>
                  <a:schemeClr val="tx1"/>
                </a:solidFill>
              </a:rPr>
              <a:t>, that a man be found faithful.</a:t>
            </a:r>
          </a:p>
          <a:p>
            <a:pPr marL="0" indent="0">
              <a:buNone/>
            </a:pPr>
            <a:r>
              <a:rPr lang="en-US" sz="2400" u="sng" dirty="0" smtClean="0">
                <a:solidFill>
                  <a:srgbClr val="0ECCF2"/>
                </a:solidFill>
              </a:rPr>
              <a:t>Summary</a:t>
            </a:r>
            <a:r>
              <a:rPr lang="en-US" sz="2400" dirty="0" smtClean="0">
                <a:solidFill>
                  <a:srgbClr val="0ECCF2"/>
                </a:solidFill>
              </a:rPr>
              <a:t>: Just hold </a:t>
            </a:r>
            <a:r>
              <a:rPr lang="en-US" sz="2400" dirty="0" smtClean="0">
                <a:solidFill>
                  <a:srgbClr val="FFFF00"/>
                </a:solidFill>
              </a:rPr>
              <a:t>stewards</a:t>
            </a:r>
            <a:r>
              <a:rPr lang="en-US" sz="2400" dirty="0" smtClean="0">
                <a:solidFill>
                  <a:srgbClr val="0ECCF2"/>
                </a:solidFill>
              </a:rPr>
              <a:t> to what that are responsible for.</a:t>
            </a:r>
            <a:endParaRPr lang="en-US" sz="2400" dirty="0">
              <a:solidFill>
                <a:srgbClr val="0ECCF2"/>
              </a:solidFill>
            </a:endParaRPr>
          </a:p>
          <a:p>
            <a:endParaRPr lang="en-US" sz="1400" dirty="0"/>
          </a:p>
        </p:txBody>
      </p:sp>
      <p:sp>
        <p:nvSpPr>
          <p:cNvPr id="4" name="Content Placeholder 2"/>
          <p:cNvSpPr txBox="1">
            <a:spLocks/>
          </p:cNvSpPr>
          <p:nvPr/>
        </p:nvSpPr>
        <p:spPr>
          <a:xfrm>
            <a:off x="239925" y="2552700"/>
            <a:ext cx="4080562" cy="23838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smtClean="0">
                <a:solidFill>
                  <a:srgbClr val="FFFF00"/>
                </a:solidFill>
              </a:rPr>
              <a:t>Stewards </a:t>
            </a:r>
            <a:r>
              <a:rPr lang="en-US" sz="2400" dirty="0" smtClean="0">
                <a:solidFill>
                  <a:schemeClr val="tx1"/>
                </a:solidFill>
              </a:rPr>
              <a:t>(</a:t>
            </a:r>
            <a:r>
              <a:rPr lang="en-US" sz="2400" dirty="0" err="1" smtClean="0">
                <a:solidFill>
                  <a:schemeClr val="tx1"/>
                </a:solidFill>
              </a:rPr>
              <a:t>oikonomos</a:t>
            </a:r>
            <a:r>
              <a:rPr lang="en-US" sz="2400" dirty="0" smtClean="0">
                <a:solidFill>
                  <a:schemeClr val="tx1"/>
                </a:solidFill>
              </a:rPr>
              <a:t>): overseer of an estate. </a:t>
            </a:r>
            <a:r>
              <a:rPr lang="en-US" sz="2400" dirty="0">
                <a:solidFill>
                  <a:schemeClr val="tx1"/>
                </a:solidFill>
              </a:rPr>
              <a:t> </a:t>
            </a:r>
            <a:r>
              <a:rPr lang="en-US" sz="2400" dirty="0" smtClean="0">
                <a:solidFill>
                  <a:schemeClr val="tx1"/>
                </a:solidFill>
              </a:rPr>
              <a:t>A slave subject to the master but  placed in charge of other slaves.</a:t>
            </a:r>
          </a:p>
          <a:p>
            <a:endParaRPr lang="en-US" sz="1400" dirty="0"/>
          </a:p>
        </p:txBody>
      </p:sp>
      <p:sp>
        <p:nvSpPr>
          <p:cNvPr id="2" name="Rectangle 1"/>
          <p:cNvSpPr/>
          <p:nvPr/>
        </p:nvSpPr>
        <p:spPr>
          <a:xfrm>
            <a:off x="4133849" y="2445562"/>
            <a:ext cx="4714875" cy="2585323"/>
          </a:xfrm>
          <a:prstGeom prst="rect">
            <a:avLst/>
          </a:prstGeom>
        </p:spPr>
        <p:txBody>
          <a:bodyPr wrap="square">
            <a:spAutoFit/>
          </a:bodyPr>
          <a:lstStyle/>
          <a:p>
            <a:r>
              <a:rPr lang="en-US" sz="1800" dirty="0">
                <a:solidFill>
                  <a:srgbClr val="FFFF00"/>
                </a:solidFill>
              </a:rPr>
              <a:t>Colossians </a:t>
            </a:r>
            <a:r>
              <a:rPr lang="en-US" sz="1800" dirty="0" smtClean="0">
                <a:solidFill>
                  <a:srgbClr val="FFFF00"/>
                </a:solidFill>
              </a:rPr>
              <a:t>1:24 </a:t>
            </a:r>
            <a:r>
              <a:rPr lang="en-US" sz="1800" dirty="0"/>
              <a:t>I now rejoice in my sufferings for you, and fill up in my flesh what is lacking in the afflictions of Christ, for the sake of </a:t>
            </a:r>
            <a:r>
              <a:rPr lang="en-US" sz="1800" dirty="0">
                <a:solidFill>
                  <a:srgbClr val="FFFF00"/>
                </a:solidFill>
              </a:rPr>
              <a:t>His body, which is the church,  25 of which I became a minister according to the </a:t>
            </a:r>
            <a:r>
              <a:rPr lang="en-US" sz="1800" u="sng" dirty="0">
                <a:solidFill>
                  <a:srgbClr val="FFFF00"/>
                </a:solidFill>
              </a:rPr>
              <a:t>stewardship</a:t>
            </a:r>
            <a:r>
              <a:rPr lang="en-US" sz="1800" dirty="0">
                <a:solidFill>
                  <a:srgbClr val="FFFF00"/>
                </a:solidFill>
              </a:rPr>
              <a:t> from God which was given to me for you, to fulfill the word of God,  </a:t>
            </a:r>
            <a:r>
              <a:rPr lang="en-US" sz="1800" dirty="0"/>
              <a:t>26 the mystery which has been hidden from ages and from generations, but now has been revealed to His saints.</a:t>
            </a:r>
          </a:p>
        </p:txBody>
      </p:sp>
    </p:spTree>
    <p:extLst>
      <p:ext uri="{BB962C8B-B14F-4D97-AF65-F5344CB8AC3E}">
        <p14:creationId xmlns:p14="http://schemas.microsoft.com/office/powerpoint/2010/main" val="35344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4077</TotalTime>
  <Words>6961</Words>
  <Application>Microsoft Office PowerPoint</Application>
  <PresentationFormat>On-screen Show (16:10)</PresentationFormat>
  <Paragraphs>470</Paragraphs>
  <Slides>49</Slides>
  <Notes>14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Depth</vt:lpstr>
      <vt:lpstr>I Corinthians</vt:lpstr>
      <vt:lpstr>PowerPoint Presentation</vt:lpstr>
      <vt:lpstr>Approach for today’s study:</vt:lpstr>
      <vt:lpstr>PowerPoint Presentation</vt:lpstr>
      <vt:lpstr> Reasons for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4</vt:lpstr>
      <vt:lpstr>Chapter 5</vt:lpstr>
      <vt:lpstr>PowerPoint Presentation</vt:lpstr>
      <vt:lpstr>PowerPoint Presentation</vt:lpstr>
      <vt:lpstr>Chapter 3</vt:lpstr>
      <vt:lpstr>Major Points in Chapter 6</vt:lpstr>
      <vt:lpstr>Church Discipline</vt:lpstr>
      <vt:lpstr>Now Concerning …</vt:lpstr>
      <vt:lpstr>Chapter 7</vt:lpstr>
      <vt:lpstr>Chapter 8</vt:lpstr>
      <vt:lpstr>Chapter 9</vt:lpstr>
      <vt:lpstr>Chapter 10</vt:lpstr>
      <vt:lpstr>Chapter 11</vt:lpstr>
      <vt:lpstr>Chapter 12 - Review</vt:lpstr>
      <vt:lpstr>Chapter 13</vt:lpstr>
      <vt:lpstr>Chap 14 – Proper Use of Spiritual Gifts</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374</cp:revision>
  <cp:lastPrinted>2014-11-03T19:34:07Z</cp:lastPrinted>
  <dcterms:created xsi:type="dcterms:W3CDTF">2014-10-30T23:01:40Z</dcterms:created>
  <dcterms:modified xsi:type="dcterms:W3CDTF">2017-03-08T18:56:52Z</dcterms:modified>
</cp:coreProperties>
</file>