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7"/>
  </p:notesMasterIdLst>
  <p:sldIdLst>
    <p:sldId id="256" r:id="rId2"/>
    <p:sldId id="257" r:id="rId3"/>
    <p:sldId id="272" r:id="rId4"/>
    <p:sldId id="273" r:id="rId5"/>
    <p:sldId id="268" r:id="rId6"/>
    <p:sldId id="271" r:id="rId7"/>
    <p:sldId id="258" r:id="rId8"/>
    <p:sldId id="265" r:id="rId9"/>
    <p:sldId id="261" r:id="rId10"/>
    <p:sldId id="262" r:id="rId11"/>
    <p:sldId id="263" r:id="rId12"/>
    <p:sldId id="264" r:id="rId13"/>
    <p:sldId id="267" r:id="rId14"/>
    <p:sldId id="270" r:id="rId15"/>
    <p:sldId id="269" r:id="rId16"/>
  </p:sldIdLst>
  <p:sldSz cx="9144000" cy="5715000" type="screen16x10"/>
  <p:notesSz cx="6858000" cy="9144000"/>
  <p:embeddedFontLst>
    <p:embeddedFont>
      <p:font typeface="Georgia" panose="02040502050405020303" pitchFamily="18" charset="0"/>
      <p:regular r:id="rId18"/>
      <p:bold r:id="rId19"/>
      <p:italic r:id="rId20"/>
      <p:boldItalic r:id="rId21"/>
    </p:embeddedFont>
    <p:embeddedFont>
      <p:font typeface="Century Schoolbook" panose="02040604050505020304" pitchFamily="18" charset="0"/>
      <p:regular r:id="rId22"/>
      <p:bold r:id="rId23"/>
      <p:italic r:id="rId24"/>
      <p:boldItalic r:id="rId25"/>
    </p:embeddedFont>
    <p:embeddedFont>
      <p:font typeface="Calibri Light" panose="020F0302020204030204" pitchFamily="34" charset="0"/>
      <p:regular r:id="rId26"/>
      <p:italic r:id="rId27"/>
    </p:embeddedFont>
    <p:embeddedFont>
      <p:font typeface="Corbel" panose="020B050302020402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Book Antiqua" panose="02040602050305030304" pitchFamily="18"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0074" autoAdjust="0"/>
  </p:normalViewPr>
  <p:slideViewPr>
    <p:cSldViewPr snapToGrid="0">
      <p:cViewPr varScale="1">
        <p:scale>
          <a:sx n="100" d="100"/>
          <a:sy n="100" d="100"/>
        </p:scale>
        <p:origin x="1872"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46486-0777-410A-8EBF-5C6BC5BAA7A3}" type="datetimeFigureOut">
              <a:rPr lang="en-US" smtClean="0"/>
              <a:t>4/9/2017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3855A-1C3D-452C-8E73-025F1E0534E8}" type="slidenum">
              <a:rPr lang="en-US" smtClean="0"/>
              <a:t>‹#›</a:t>
            </a:fld>
            <a:endParaRPr lang="en-US"/>
          </a:p>
        </p:txBody>
      </p:sp>
    </p:spTree>
    <p:extLst>
      <p:ext uri="{BB962C8B-B14F-4D97-AF65-F5344CB8AC3E}">
        <p14:creationId xmlns:p14="http://schemas.microsoft.com/office/powerpoint/2010/main" val="23026806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 setup:</a:t>
            </a:r>
          </a:p>
          <a:p>
            <a:r>
              <a:rPr lang="en-US" dirty="0"/>
              <a:t>Upcoming home Bible studies</a:t>
            </a:r>
          </a:p>
          <a:p>
            <a:r>
              <a:rPr lang="en-US" dirty="0"/>
              <a:t>Upcoming new segment of classes</a:t>
            </a:r>
          </a:p>
          <a:p>
            <a:r>
              <a:rPr lang="en-US" dirty="0"/>
              <a:t>Recent conversations w/ people who don’t know Word…</a:t>
            </a:r>
          </a:p>
          <a:p>
            <a:endParaRPr lang="en-US" dirty="0"/>
          </a:p>
          <a:p>
            <a:r>
              <a:rPr lang="en-US" i="1" dirty="0"/>
              <a:t>We need to love the word of God!</a:t>
            </a:r>
            <a:endParaRPr lang="en-US" i="0" dirty="0"/>
          </a:p>
          <a:p>
            <a:r>
              <a:rPr lang="en-US" i="0" dirty="0"/>
              <a:t>*References from Psalm 119</a:t>
            </a:r>
          </a:p>
          <a:p>
            <a:endParaRPr lang="en-US" i="0" dirty="0"/>
          </a:p>
          <a:p>
            <a:endParaRPr lang="en-US" i="1" dirty="0"/>
          </a:p>
        </p:txBody>
      </p:sp>
      <p:sp>
        <p:nvSpPr>
          <p:cNvPr id="4" name="Slide Number Placeholder 3"/>
          <p:cNvSpPr>
            <a:spLocks noGrp="1"/>
          </p:cNvSpPr>
          <p:nvPr>
            <p:ph type="sldNum" sz="quarter" idx="10"/>
          </p:nvPr>
        </p:nvSpPr>
        <p:spPr/>
        <p:txBody>
          <a:bodyPr/>
          <a:lstStyle/>
          <a:p>
            <a:fld id="{F0D3855A-1C3D-452C-8E73-025F1E0534E8}" type="slidenum">
              <a:rPr lang="en-US" smtClean="0"/>
              <a:t>1</a:t>
            </a:fld>
            <a:endParaRPr lang="en-US"/>
          </a:p>
        </p:txBody>
      </p:sp>
    </p:spTree>
    <p:extLst>
      <p:ext uri="{BB962C8B-B14F-4D97-AF65-F5344CB8AC3E}">
        <p14:creationId xmlns:p14="http://schemas.microsoft.com/office/powerpoint/2010/main" val="382607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a toolbox that enable us to get through life from day to day.</a:t>
            </a:r>
          </a:p>
          <a:p>
            <a:endParaRPr lang="en-US" dirty="0"/>
          </a:p>
          <a:p>
            <a:r>
              <a:rPr lang="en-US" dirty="0"/>
              <a:t>We all use equipment for our jobs. The Bible gives us all the equipment we need to know how to navigate life.</a:t>
            </a:r>
          </a:p>
          <a:p>
            <a:r>
              <a:rPr lang="en-US" dirty="0"/>
              <a:t>Tools are to be used in a right way for specific purposes. The Bible is that way too.</a:t>
            </a:r>
          </a:p>
          <a:p>
            <a:r>
              <a:rPr lang="en-US" dirty="0"/>
              <a:t>Tools require training and practice in order to rightly utilize them. The Bible is that way too.</a:t>
            </a:r>
          </a:p>
        </p:txBody>
      </p:sp>
      <p:sp>
        <p:nvSpPr>
          <p:cNvPr id="4" name="Slide Number Placeholder 3"/>
          <p:cNvSpPr>
            <a:spLocks noGrp="1"/>
          </p:cNvSpPr>
          <p:nvPr>
            <p:ph type="sldNum" sz="quarter" idx="10"/>
          </p:nvPr>
        </p:nvSpPr>
        <p:spPr/>
        <p:txBody>
          <a:bodyPr/>
          <a:lstStyle/>
          <a:p>
            <a:fld id="{F0D3855A-1C3D-452C-8E73-025F1E0534E8}" type="slidenum">
              <a:rPr lang="en-US" smtClean="0"/>
              <a:t>11</a:t>
            </a:fld>
            <a:endParaRPr lang="en-US"/>
          </a:p>
        </p:txBody>
      </p:sp>
    </p:spTree>
    <p:extLst>
      <p:ext uri="{BB962C8B-B14F-4D97-AF65-F5344CB8AC3E}">
        <p14:creationId xmlns:p14="http://schemas.microsoft.com/office/powerpoint/2010/main" val="407466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like a Sword … “that makes the wounded whole”</a:t>
            </a:r>
          </a:p>
          <a:p>
            <a:endParaRPr lang="en-US" dirty="0"/>
          </a:p>
          <a:p>
            <a:r>
              <a:rPr lang="en-US" dirty="0"/>
              <a:t>We need to realize that we are in a fight every day (temptation, lost-ness, discouragement, etc.). God’s Word is what enables us to be successful.</a:t>
            </a:r>
          </a:p>
          <a:p>
            <a:r>
              <a:rPr lang="en-US" dirty="0"/>
              <a:t>But this Sword is not only a weapon against enemies from without. It also serves as a scalpel that pierces our own hearts. (Hebrews 4:12)</a:t>
            </a:r>
          </a:p>
        </p:txBody>
      </p:sp>
      <p:sp>
        <p:nvSpPr>
          <p:cNvPr id="4" name="Slide Number Placeholder 3"/>
          <p:cNvSpPr>
            <a:spLocks noGrp="1"/>
          </p:cNvSpPr>
          <p:nvPr>
            <p:ph type="sldNum" sz="quarter" idx="10"/>
          </p:nvPr>
        </p:nvSpPr>
        <p:spPr/>
        <p:txBody>
          <a:bodyPr/>
          <a:lstStyle/>
          <a:p>
            <a:fld id="{F0D3855A-1C3D-452C-8E73-025F1E0534E8}" type="slidenum">
              <a:rPr lang="en-US" smtClean="0"/>
              <a:t>12</a:t>
            </a:fld>
            <a:endParaRPr lang="en-US"/>
          </a:p>
        </p:txBody>
      </p:sp>
    </p:spTree>
    <p:extLst>
      <p:ext uri="{BB962C8B-B14F-4D97-AF65-F5344CB8AC3E}">
        <p14:creationId xmlns:p14="http://schemas.microsoft.com/office/powerpoint/2010/main" val="50671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a Lamp.</a:t>
            </a:r>
          </a:p>
          <a:p>
            <a:endParaRPr lang="en-US" dirty="0"/>
          </a:p>
          <a:p>
            <a:r>
              <a:rPr lang="en-US" dirty="0"/>
              <a:t>When we are directionless, hopeless, frustrated, etc. we have the Word that shines to point us on our way.</a:t>
            </a:r>
          </a:p>
        </p:txBody>
      </p:sp>
      <p:sp>
        <p:nvSpPr>
          <p:cNvPr id="4" name="Slide Number Placeholder 3"/>
          <p:cNvSpPr>
            <a:spLocks noGrp="1"/>
          </p:cNvSpPr>
          <p:nvPr>
            <p:ph type="sldNum" sz="quarter" idx="10"/>
          </p:nvPr>
        </p:nvSpPr>
        <p:spPr/>
        <p:txBody>
          <a:bodyPr/>
          <a:lstStyle/>
          <a:p>
            <a:fld id="{F0D3855A-1C3D-452C-8E73-025F1E0534E8}" type="slidenum">
              <a:rPr lang="en-US" smtClean="0"/>
              <a:t>13</a:t>
            </a:fld>
            <a:endParaRPr lang="en-US"/>
          </a:p>
        </p:txBody>
      </p:sp>
    </p:spTree>
    <p:extLst>
      <p:ext uri="{BB962C8B-B14F-4D97-AF65-F5344CB8AC3E}">
        <p14:creationId xmlns:p14="http://schemas.microsoft.com/office/powerpoint/2010/main" val="361667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1:1-18; 18:36-38</a:t>
            </a:r>
          </a:p>
          <a:p>
            <a:r>
              <a:rPr lang="en-US" dirty="0"/>
              <a:t>Highlight that Christ as the central message of Scripture</a:t>
            </a:r>
          </a:p>
        </p:txBody>
      </p:sp>
      <p:sp>
        <p:nvSpPr>
          <p:cNvPr id="4" name="Slide Number Placeholder 3"/>
          <p:cNvSpPr>
            <a:spLocks noGrp="1"/>
          </p:cNvSpPr>
          <p:nvPr>
            <p:ph type="sldNum" sz="quarter" idx="10"/>
          </p:nvPr>
        </p:nvSpPr>
        <p:spPr/>
        <p:txBody>
          <a:bodyPr/>
          <a:lstStyle/>
          <a:p>
            <a:fld id="{F0D3855A-1C3D-452C-8E73-025F1E0534E8}" type="slidenum">
              <a:rPr lang="en-US" smtClean="0"/>
              <a:t>14</a:t>
            </a:fld>
            <a:endParaRPr lang="en-US"/>
          </a:p>
        </p:txBody>
      </p:sp>
    </p:spTree>
    <p:extLst>
      <p:ext uri="{BB962C8B-B14F-4D97-AF65-F5344CB8AC3E}">
        <p14:creationId xmlns:p14="http://schemas.microsoft.com/office/powerpoint/2010/main" val="362105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Lesson Outline:</a:t>
            </a:r>
          </a:p>
          <a:p>
            <a:pPr marL="228600" indent="-228600">
              <a:buAutoNum type="alphaUcPeriod"/>
            </a:pPr>
            <a:r>
              <a:rPr lang="en-US" dirty="0"/>
              <a:t>How do I know what is the word of Jesus?</a:t>
            </a:r>
          </a:p>
          <a:p>
            <a:pPr marL="228600" indent="-228600">
              <a:buAutoNum type="alphaUcPeriod"/>
            </a:pPr>
            <a:r>
              <a:rPr lang="en-US" dirty="0"/>
              <a:t>How will the word of Jesus effect my life?</a:t>
            </a:r>
          </a:p>
          <a:p>
            <a:pPr marL="228600" indent="-228600">
              <a:buAutoNum type="alphaUcPeriod"/>
            </a:pPr>
            <a:r>
              <a:rPr lang="en-US" dirty="0"/>
              <a:t>How do I practically “abide in [His] word”?</a:t>
            </a:r>
          </a:p>
          <a:p>
            <a:pPr marL="228600" indent="-228600">
              <a:buAutoNum type="alphaUcPeriod"/>
            </a:pPr>
            <a:endParaRPr lang="en-US"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F0D3855A-1C3D-452C-8E73-025F1E0534E8}" type="slidenum">
              <a:rPr lang="en-US" smtClean="0"/>
              <a:t>2</a:t>
            </a:fld>
            <a:endParaRPr lang="en-US"/>
          </a:p>
        </p:txBody>
      </p:sp>
    </p:spTree>
    <p:extLst>
      <p:ext uri="{BB962C8B-B14F-4D97-AF65-F5344CB8AC3E}">
        <p14:creationId xmlns:p14="http://schemas.microsoft.com/office/powerpoint/2010/main" val="390622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pPr marL="228600" indent="-228600">
              <a:buAutoNum type="alphaUcPeriod"/>
            </a:pPr>
            <a:endParaRPr lang="en-US"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F0D3855A-1C3D-452C-8E73-025F1E0534E8}" type="slidenum">
              <a:rPr lang="en-US" smtClean="0"/>
              <a:t>3</a:t>
            </a:fld>
            <a:endParaRPr lang="en-US"/>
          </a:p>
        </p:txBody>
      </p:sp>
    </p:spTree>
    <p:extLst>
      <p:ext uri="{BB962C8B-B14F-4D97-AF65-F5344CB8AC3E}">
        <p14:creationId xmlns:p14="http://schemas.microsoft.com/office/powerpoint/2010/main" val="110769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we desperately need the Word of God:</a:t>
            </a:r>
          </a:p>
          <a:p>
            <a:pPr marL="228600" indent="-228600">
              <a:buFont typeface="+mj-lt"/>
              <a:buAutoNum type="arabicPeriod"/>
            </a:pPr>
            <a:r>
              <a:rPr lang="en-US" dirty="0"/>
              <a:t>Lots of ideologies / sources of information in the world.</a:t>
            </a:r>
          </a:p>
          <a:p>
            <a:pPr marL="228600" indent="-228600">
              <a:buFont typeface="+mj-lt"/>
              <a:buAutoNum type="arabicPeriod"/>
            </a:pPr>
            <a:r>
              <a:rPr lang="en-US" dirty="0"/>
              <a:t>Difficult ideas (some even apparently conflicting) within Scripture.</a:t>
            </a:r>
          </a:p>
          <a:p>
            <a:pPr marL="228600" indent="-228600">
              <a:buFont typeface="+mj-lt"/>
              <a:buAutoNum type="arabicPeriod"/>
            </a:pPr>
            <a:r>
              <a:rPr lang="en-US" dirty="0"/>
              <a:t>Cannot know God without Him revealing Himself.</a:t>
            </a:r>
          </a:p>
          <a:p>
            <a:endParaRPr lang="en-US" dirty="0"/>
          </a:p>
        </p:txBody>
      </p:sp>
      <p:sp>
        <p:nvSpPr>
          <p:cNvPr id="4" name="Slide Number Placeholder 3"/>
          <p:cNvSpPr>
            <a:spLocks noGrp="1"/>
          </p:cNvSpPr>
          <p:nvPr>
            <p:ph type="sldNum" sz="quarter" idx="10"/>
          </p:nvPr>
        </p:nvSpPr>
        <p:spPr/>
        <p:txBody>
          <a:bodyPr/>
          <a:lstStyle/>
          <a:p>
            <a:fld id="{F0D3855A-1C3D-452C-8E73-025F1E0534E8}" type="slidenum">
              <a:rPr lang="en-US" smtClean="0"/>
              <a:t>4</a:t>
            </a:fld>
            <a:endParaRPr lang="en-US"/>
          </a:p>
        </p:txBody>
      </p:sp>
    </p:spTree>
    <p:extLst>
      <p:ext uri="{BB962C8B-B14F-4D97-AF65-F5344CB8AC3E}">
        <p14:creationId xmlns:p14="http://schemas.microsoft.com/office/powerpoint/2010/main" val="204830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John 17:13-21</a:t>
            </a:r>
          </a:p>
          <a:p>
            <a:endParaRPr lang="en-US" dirty="0"/>
          </a:p>
          <a:p>
            <a:r>
              <a:rPr lang="en-US" dirty="0"/>
              <a:t>Matthew 28:18-20</a:t>
            </a:r>
          </a:p>
          <a:p>
            <a:r>
              <a:rPr lang="en-US" dirty="0"/>
              <a:t>Hebrews 2:1-4</a:t>
            </a:r>
          </a:p>
          <a:p>
            <a:r>
              <a:rPr lang="en-US" dirty="0"/>
              <a:t>Ephesians 2:19-22; 3:1-5</a:t>
            </a:r>
          </a:p>
          <a:p>
            <a:endParaRPr lang="en-US" dirty="0"/>
          </a:p>
        </p:txBody>
      </p:sp>
      <p:sp>
        <p:nvSpPr>
          <p:cNvPr id="4" name="Slide Number Placeholder 3"/>
          <p:cNvSpPr>
            <a:spLocks noGrp="1"/>
          </p:cNvSpPr>
          <p:nvPr>
            <p:ph type="sldNum" sz="quarter" idx="10"/>
          </p:nvPr>
        </p:nvSpPr>
        <p:spPr/>
        <p:txBody>
          <a:bodyPr/>
          <a:lstStyle/>
          <a:p>
            <a:fld id="{F0D3855A-1C3D-452C-8E73-025F1E0534E8}" type="slidenum">
              <a:rPr lang="en-US" smtClean="0"/>
              <a:t>5</a:t>
            </a:fld>
            <a:endParaRPr lang="en-US"/>
          </a:p>
        </p:txBody>
      </p:sp>
    </p:spTree>
    <p:extLst>
      <p:ext uri="{BB962C8B-B14F-4D97-AF65-F5344CB8AC3E}">
        <p14:creationId xmlns:p14="http://schemas.microsoft.com/office/powerpoint/2010/main" val="317306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3855A-1C3D-452C-8E73-025F1E0534E8}" type="slidenum">
              <a:rPr lang="en-US" smtClean="0"/>
              <a:t>6</a:t>
            </a:fld>
            <a:endParaRPr lang="en-US"/>
          </a:p>
        </p:txBody>
      </p:sp>
    </p:spTree>
    <p:extLst>
      <p:ext uri="{BB962C8B-B14F-4D97-AF65-F5344CB8AC3E}">
        <p14:creationId xmlns:p14="http://schemas.microsoft.com/office/powerpoint/2010/main" val="178061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like Seed.</a:t>
            </a:r>
          </a:p>
          <a:p>
            <a:endParaRPr lang="en-US" dirty="0"/>
          </a:p>
          <a:p>
            <a:r>
              <a:rPr lang="en-US" dirty="0"/>
              <a:t>It takes time to grow, but it will produce if we give it time.</a:t>
            </a:r>
          </a:p>
          <a:p>
            <a:r>
              <a:rPr lang="en-US" dirty="0"/>
              <a:t>A baby cannot be produced without seed. Neither can a child of God be produced without the Word.</a:t>
            </a:r>
          </a:p>
          <a:p>
            <a:endParaRPr lang="en-US" dirty="0"/>
          </a:p>
        </p:txBody>
      </p:sp>
      <p:sp>
        <p:nvSpPr>
          <p:cNvPr id="4" name="Slide Number Placeholder 3"/>
          <p:cNvSpPr>
            <a:spLocks noGrp="1"/>
          </p:cNvSpPr>
          <p:nvPr>
            <p:ph type="sldNum" sz="quarter" idx="10"/>
          </p:nvPr>
        </p:nvSpPr>
        <p:spPr/>
        <p:txBody>
          <a:bodyPr/>
          <a:lstStyle/>
          <a:p>
            <a:fld id="{F0D3855A-1C3D-452C-8E73-025F1E0534E8}" type="slidenum">
              <a:rPr lang="en-US" smtClean="0"/>
              <a:t>8</a:t>
            </a:fld>
            <a:endParaRPr lang="en-US"/>
          </a:p>
        </p:txBody>
      </p:sp>
    </p:spTree>
    <p:extLst>
      <p:ext uri="{BB962C8B-B14F-4D97-AF65-F5344CB8AC3E}">
        <p14:creationId xmlns:p14="http://schemas.microsoft.com/office/powerpoint/2010/main" val="278645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like soap.</a:t>
            </a:r>
          </a:p>
          <a:p>
            <a:r>
              <a:rPr lang="en-US" dirty="0"/>
              <a:t>You can’t know and use the Word rightly unless you’re willing to accept that you aren’t clean and you want that to change.</a:t>
            </a:r>
          </a:p>
        </p:txBody>
      </p:sp>
      <p:sp>
        <p:nvSpPr>
          <p:cNvPr id="4" name="Slide Number Placeholder 3"/>
          <p:cNvSpPr>
            <a:spLocks noGrp="1"/>
          </p:cNvSpPr>
          <p:nvPr>
            <p:ph type="sldNum" sz="quarter" idx="10"/>
          </p:nvPr>
        </p:nvSpPr>
        <p:spPr/>
        <p:txBody>
          <a:bodyPr/>
          <a:lstStyle/>
          <a:p>
            <a:fld id="{F0D3855A-1C3D-452C-8E73-025F1E0534E8}" type="slidenum">
              <a:rPr lang="en-US" smtClean="0"/>
              <a:t>9</a:t>
            </a:fld>
            <a:endParaRPr lang="en-US"/>
          </a:p>
        </p:txBody>
      </p:sp>
    </p:spTree>
    <p:extLst>
      <p:ext uri="{BB962C8B-B14F-4D97-AF65-F5344CB8AC3E}">
        <p14:creationId xmlns:p14="http://schemas.microsoft.com/office/powerpoint/2010/main" val="274016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food and medicine for our souls.</a:t>
            </a:r>
          </a:p>
          <a:p>
            <a:r>
              <a:rPr lang="en-US" dirty="0"/>
              <a:t>In order to gain the benefit of the Word you need to…</a:t>
            </a:r>
          </a:p>
          <a:p>
            <a:pPr marL="228600" indent="-228600">
              <a:buAutoNum type="arabicParenR"/>
            </a:pPr>
            <a:r>
              <a:rPr lang="en-US" dirty="0"/>
              <a:t>Ingest healthy ideas (instead of the ‘junk food’ of the world’s thoughts).</a:t>
            </a:r>
          </a:p>
          <a:p>
            <a:pPr marL="228600" indent="-228600">
              <a:buAutoNum type="arabicParenR"/>
            </a:pPr>
            <a:r>
              <a:rPr lang="en-US" dirty="0"/>
              <a:t>Have regular intake (can’t eat one time for a week and be fine).</a:t>
            </a:r>
          </a:p>
          <a:p>
            <a:pPr marL="228600" indent="-228600">
              <a:buAutoNum type="arabicParenR"/>
            </a:pPr>
            <a:r>
              <a:rPr lang="en-US" dirty="0"/>
              <a:t>Enjoy a ‘balanced diet’ for optimum effect. [different parts of Bible = different food groups]</a:t>
            </a:r>
          </a:p>
        </p:txBody>
      </p:sp>
      <p:sp>
        <p:nvSpPr>
          <p:cNvPr id="4" name="Slide Number Placeholder 3"/>
          <p:cNvSpPr>
            <a:spLocks noGrp="1"/>
          </p:cNvSpPr>
          <p:nvPr>
            <p:ph type="sldNum" sz="quarter" idx="10"/>
          </p:nvPr>
        </p:nvSpPr>
        <p:spPr/>
        <p:txBody>
          <a:bodyPr/>
          <a:lstStyle/>
          <a:p>
            <a:fld id="{F0D3855A-1C3D-452C-8E73-025F1E0534E8}" type="slidenum">
              <a:rPr lang="en-US" smtClean="0"/>
              <a:t>10</a:t>
            </a:fld>
            <a:endParaRPr lang="en-US"/>
          </a:p>
        </p:txBody>
      </p:sp>
    </p:spTree>
    <p:extLst>
      <p:ext uri="{BB962C8B-B14F-4D97-AF65-F5344CB8AC3E}">
        <p14:creationId xmlns:p14="http://schemas.microsoft.com/office/powerpoint/2010/main" val="356465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43F65-C307-4946-8B69-6D0E3AB5948F}"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181649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43F65-C307-4946-8B69-6D0E3AB5948F}"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162321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43F65-C307-4946-8B69-6D0E3AB5948F}"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411709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43F65-C307-4946-8B69-6D0E3AB5948F}"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3986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43F65-C307-4946-8B69-6D0E3AB5948F}"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31202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43F65-C307-4946-8B69-6D0E3AB5948F}"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258151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43F65-C307-4946-8B69-6D0E3AB5948F}"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254928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43F65-C307-4946-8B69-6D0E3AB5948F}"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348345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43F65-C307-4946-8B69-6D0E3AB5948F}"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265773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3D43F65-C307-4946-8B69-6D0E3AB5948F}"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362307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3D43F65-C307-4946-8B69-6D0E3AB5948F}"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8F001-E917-438C-9966-C3FA400FF342}" type="slidenum">
              <a:rPr lang="en-US" smtClean="0"/>
              <a:t>‹#›</a:t>
            </a:fld>
            <a:endParaRPr lang="en-US"/>
          </a:p>
        </p:txBody>
      </p:sp>
    </p:spTree>
    <p:extLst>
      <p:ext uri="{BB962C8B-B14F-4D97-AF65-F5344CB8AC3E}">
        <p14:creationId xmlns:p14="http://schemas.microsoft.com/office/powerpoint/2010/main" val="421773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3D43F65-C307-4946-8B69-6D0E3AB5948F}" type="datetimeFigureOut">
              <a:rPr lang="en-US" smtClean="0"/>
              <a:t>4/9/2017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EC8F001-E917-438C-9966-C3FA400FF342}" type="slidenum">
              <a:rPr lang="en-US" smtClean="0"/>
              <a:t>‹#›</a:t>
            </a:fld>
            <a:endParaRPr lang="en-US"/>
          </a:p>
        </p:txBody>
      </p:sp>
    </p:spTree>
    <p:extLst>
      <p:ext uri="{BB962C8B-B14F-4D97-AF65-F5344CB8AC3E}">
        <p14:creationId xmlns:p14="http://schemas.microsoft.com/office/powerpoint/2010/main" val="29941290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Abiding in His Word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761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extLst>
              <a:ext uri="{BEBA8EAE-BF5A-486C-A8C5-ECC9F3942E4B}">
                <a14:imgProps xmlns:a14="http://schemas.microsoft.com/office/drawing/2010/main">
                  <a14:imgLayer r:embed="rId4">
                    <a14:imgEffect>
                      <a14:brightnessContrast contrast="-40000"/>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866898" y="1163782"/>
            <a:ext cx="7695211" cy="2785378"/>
          </a:xfrm>
          <a:prstGeom prst="rect">
            <a:avLst/>
          </a:prstGeom>
          <a:noFill/>
        </p:spPr>
        <p:txBody>
          <a:bodyPr wrap="square" rtlCol="0">
            <a:spAutoFit/>
          </a:bodyPr>
          <a:lstStyle/>
          <a:p>
            <a:pPr algn="ctr"/>
            <a:r>
              <a:rPr lang="en-US" sz="3500" b="1" dirty="0">
                <a:latin typeface="Corbel" panose="020B0503020204020204" pitchFamily="34" charset="0"/>
              </a:rPr>
              <a:t>you will be a good servant of Christ Jesus, having nourished yourself on the words of the faith and of the good teaching that you have followed.</a:t>
            </a:r>
          </a:p>
          <a:p>
            <a:pPr algn="ctr"/>
            <a:r>
              <a:rPr lang="en-US" sz="3500" b="1" dirty="0">
                <a:latin typeface="Corbel" panose="020B0503020204020204" pitchFamily="34" charset="0"/>
              </a:rPr>
              <a:t>1 Timothy 4:6, NET</a:t>
            </a:r>
          </a:p>
        </p:txBody>
      </p:sp>
    </p:spTree>
    <p:extLst>
      <p:ext uri="{BB962C8B-B14F-4D97-AF65-F5344CB8AC3E}">
        <p14:creationId xmlns:p14="http://schemas.microsoft.com/office/powerpoint/2010/main" val="190901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391886" y="282039"/>
            <a:ext cx="5177641" cy="2323713"/>
          </a:xfrm>
          <a:prstGeom prst="rect">
            <a:avLst/>
          </a:prstGeom>
          <a:noFill/>
        </p:spPr>
        <p:txBody>
          <a:bodyPr wrap="square" rtlCol="0">
            <a:spAutoFit/>
          </a:bodyPr>
          <a:lstStyle/>
          <a:p>
            <a:r>
              <a:rPr lang="en-US" sz="3000" b="1" dirty="0">
                <a:solidFill>
                  <a:schemeClr val="bg1">
                    <a:lumMod val="95000"/>
                    <a:lumOff val="5000"/>
                  </a:schemeClr>
                </a:solidFill>
              </a:rPr>
              <a:t>All Scripture is breathed out by God and profitable … that the man of God may be complete, equipped for every good work.</a:t>
            </a:r>
          </a:p>
          <a:p>
            <a:r>
              <a:rPr lang="en-US" sz="2500" dirty="0">
                <a:solidFill>
                  <a:schemeClr val="bg1">
                    <a:lumMod val="95000"/>
                    <a:lumOff val="5000"/>
                  </a:schemeClr>
                </a:solidFill>
              </a:rPr>
              <a:t>2 Timothy 3:16-17, ESV</a:t>
            </a:r>
          </a:p>
        </p:txBody>
      </p:sp>
    </p:spTree>
    <p:extLst>
      <p:ext uri="{BB962C8B-B14F-4D97-AF65-F5344CB8AC3E}">
        <p14:creationId xmlns:p14="http://schemas.microsoft.com/office/powerpoint/2010/main" val="3679177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3241964" y="172192"/>
            <a:ext cx="5569527" cy="1862048"/>
          </a:xfrm>
          <a:prstGeom prst="rect">
            <a:avLst/>
          </a:prstGeom>
          <a:noFill/>
        </p:spPr>
        <p:txBody>
          <a:bodyPr wrap="square" rtlCol="0">
            <a:spAutoFit/>
          </a:bodyPr>
          <a:lstStyle/>
          <a:p>
            <a:r>
              <a:rPr lang="en-US" sz="3000" b="1" dirty="0">
                <a:latin typeface="Book Antiqua" panose="02040602050305030304" pitchFamily="18" charset="0"/>
              </a:rPr>
              <a:t>Therefore, take up the full armor of God … the sword of the Spirit, the word of God </a:t>
            </a:r>
          </a:p>
          <a:p>
            <a:r>
              <a:rPr lang="en-US" sz="2500" b="1" dirty="0">
                <a:latin typeface="Book Antiqua" panose="02040602050305030304" pitchFamily="18" charset="0"/>
              </a:rPr>
              <a:t>Ephesians 6:13, 17, NASB</a:t>
            </a:r>
          </a:p>
        </p:txBody>
      </p:sp>
    </p:spTree>
    <p:extLst>
      <p:ext uri="{BB962C8B-B14F-4D97-AF65-F5344CB8AC3E}">
        <p14:creationId xmlns:p14="http://schemas.microsoft.com/office/powerpoint/2010/main" val="602809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311728" y="353292"/>
            <a:ext cx="4904508" cy="4201150"/>
          </a:xfrm>
          <a:prstGeom prst="rect">
            <a:avLst/>
          </a:prstGeom>
          <a:noFill/>
        </p:spPr>
        <p:txBody>
          <a:bodyPr wrap="square" rtlCol="0">
            <a:spAutoFit/>
          </a:bodyPr>
          <a:lstStyle/>
          <a:p>
            <a:r>
              <a:rPr lang="en-US" sz="2800" b="1" dirty="0">
                <a:latin typeface="Century Schoolbook" panose="02040604050505020304" pitchFamily="18" charset="0"/>
              </a:rPr>
              <a:t>So we have the prophetic word made more sure, to which you do well to pay attention as to a lamp shining in a dark place, until the day dawns and the morning star arises in your hearts.</a:t>
            </a:r>
          </a:p>
          <a:p>
            <a:r>
              <a:rPr lang="en-US" sz="2500" dirty="0">
                <a:latin typeface="Century Schoolbook" panose="02040604050505020304" pitchFamily="18" charset="0"/>
              </a:rPr>
              <a:t>2 Peter 1:19, NASB</a:t>
            </a:r>
          </a:p>
          <a:p>
            <a:endParaRPr lang="en-US" dirty="0"/>
          </a:p>
        </p:txBody>
      </p:sp>
    </p:spTree>
    <p:extLst>
      <p:ext uri="{BB962C8B-B14F-4D97-AF65-F5344CB8AC3E}">
        <p14:creationId xmlns:p14="http://schemas.microsoft.com/office/powerpoint/2010/main" val="3777781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000" b="1" dirty="0"/>
              <a:t>So Jesus said to the Jews who had believed him, “If you abide in my word, you are truly my disciples, and </a:t>
            </a:r>
            <a:r>
              <a:rPr lang="en-US" sz="3000" b="1" dirty="0">
                <a:solidFill>
                  <a:srgbClr val="FFFF00"/>
                </a:solidFill>
              </a:rPr>
              <a:t>you will know the truth</a:t>
            </a:r>
            <a:r>
              <a:rPr lang="en-US" sz="3000" b="1" dirty="0"/>
              <a:t>, and the truth will set you free.”</a:t>
            </a:r>
          </a:p>
          <a:p>
            <a:pPr marL="0" indent="0" algn="r">
              <a:buNone/>
            </a:pPr>
            <a:r>
              <a:rPr lang="en-US" sz="2400" dirty="0"/>
              <a:t>John 8:31-32</a:t>
            </a:r>
          </a:p>
        </p:txBody>
      </p:sp>
    </p:spTree>
    <p:extLst>
      <p:ext uri="{BB962C8B-B14F-4D97-AF65-F5344CB8AC3E}">
        <p14:creationId xmlns:p14="http://schemas.microsoft.com/office/powerpoint/2010/main" val="1480674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b="1" dirty="0">
                <a:latin typeface="Century Gothic" panose="020B0502020202020204" pitchFamily="34" charset="0"/>
              </a:rPr>
              <a:t>Abiding in the Word Today</a:t>
            </a:r>
          </a:p>
        </p:txBody>
      </p:sp>
      <p:sp>
        <p:nvSpPr>
          <p:cNvPr id="3" name="Content Placeholder 2"/>
          <p:cNvSpPr>
            <a:spLocks noGrp="1"/>
          </p:cNvSpPr>
          <p:nvPr>
            <p:ph idx="1"/>
          </p:nvPr>
        </p:nvSpPr>
        <p:spPr/>
        <p:txBody>
          <a:bodyPr>
            <a:normAutofit lnSpcReduction="10000"/>
          </a:bodyPr>
          <a:lstStyle/>
          <a:p>
            <a:pPr marL="457200" indent="-457200">
              <a:lnSpc>
                <a:spcPct val="150000"/>
              </a:lnSpc>
              <a:buFont typeface="+mj-lt"/>
              <a:buAutoNum type="arabicPeriod"/>
            </a:pPr>
            <a:r>
              <a:rPr lang="en-US" sz="2800" b="1" dirty="0"/>
              <a:t>Devote time in your schedule.</a:t>
            </a:r>
          </a:p>
          <a:p>
            <a:pPr marL="457200" indent="-457200">
              <a:lnSpc>
                <a:spcPct val="150000"/>
              </a:lnSpc>
              <a:buFont typeface="+mj-lt"/>
              <a:buAutoNum type="arabicPeriod"/>
            </a:pPr>
            <a:r>
              <a:rPr lang="en-US" sz="2800" b="1" dirty="0"/>
              <a:t>Partner with someone else.</a:t>
            </a:r>
          </a:p>
          <a:p>
            <a:pPr marL="457200" indent="-457200">
              <a:lnSpc>
                <a:spcPct val="150000"/>
              </a:lnSpc>
              <a:buFont typeface="+mj-lt"/>
              <a:buAutoNum type="arabicPeriod"/>
            </a:pPr>
            <a:r>
              <a:rPr lang="en-US" sz="2800" b="1" dirty="0"/>
              <a:t>Read it aloud, write it out, memorize it.</a:t>
            </a:r>
          </a:p>
          <a:p>
            <a:pPr marL="457200" indent="-457200">
              <a:lnSpc>
                <a:spcPct val="150000"/>
              </a:lnSpc>
              <a:buFont typeface="+mj-lt"/>
              <a:buAutoNum type="arabicPeriod"/>
            </a:pPr>
            <a:r>
              <a:rPr lang="en-US" sz="2800" b="1" dirty="0"/>
              <a:t>Participate in church learning activities.</a:t>
            </a:r>
          </a:p>
          <a:p>
            <a:pPr marL="457200" indent="-457200">
              <a:lnSpc>
                <a:spcPct val="150000"/>
              </a:lnSpc>
              <a:buFont typeface="+mj-lt"/>
              <a:buAutoNum type="arabicPeriod"/>
            </a:pPr>
            <a:r>
              <a:rPr lang="en-US" sz="2800" b="1" dirty="0"/>
              <a:t>Practice what you read.</a:t>
            </a:r>
          </a:p>
        </p:txBody>
      </p:sp>
    </p:spTree>
    <p:extLst>
      <p:ext uri="{BB962C8B-B14F-4D97-AF65-F5344CB8AC3E}">
        <p14:creationId xmlns:p14="http://schemas.microsoft.com/office/powerpoint/2010/main" val="261094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000" b="1" dirty="0"/>
              <a:t>So Jesus said to the Jews who had believed him, “If you abide in my word, you are truly my disciples, and you will know the truth, and the truth will set you free.”</a:t>
            </a:r>
          </a:p>
          <a:p>
            <a:pPr marL="0" indent="0" algn="r">
              <a:buNone/>
            </a:pPr>
            <a:r>
              <a:rPr lang="en-US" sz="2400" dirty="0"/>
              <a:t>John 8:31-32</a:t>
            </a:r>
          </a:p>
        </p:txBody>
      </p:sp>
    </p:spTree>
    <p:extLst>
      <p:ext uri="{BB962C8B-B14F-4D97-AF65-F5344CB8AC3E}">
        <p14:creationId xmlns:p14="http://schemas.microsoft.com/office/powerpoint/2010/main" val="4175179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000" b="1" dirty="0"/>
              <a:t>So Jesus said to the Jews who had believed him, “If you </a:t>
            </a:r>
            <a:r>
              <a:rPr lang="en-US" sz="3000" b="1" dirty="0">
                <a:solidFill>
                  <a:srgbClr val="FFFF00"/>
                </a:solidFill>
              </a:rPr>
              <a:t>abide in my word</a:t>
            </a:r>
            <a:r>
              <a:rPr lang="en-US" sz="3000" b="1" dirty="0"/>
              <a:t>, you are truly my disciples, and you will know the truth, and the truth will set you free.”</a:t>
            </a:r>
          </a:p>
          <a:p>
            <a:pPr marL="0" indent="0" algn="r">
              <a:buNone/>
            </a:pPr>
            <a:r>
              <a:rPr lang="en-US" sz="2400" dirty="0"/>
              <a:t>John 8:31-32</a:t>
            </a:r>
          </a:p>
        </p:txBody>
      </p:sp>
    </p:spTree>
    <p:extLst>
      <p:ext uri="{BB962C8B-B14F-4D97-AF65-F5344CB8AC3E}">
        <p14:creationId xmlns:p14="http://schemas.microsoft.com/office/powerpoint/2010/main" val="3549343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000" b="1" dirty="0"/>
              <a:t>So Jesus said to the Jews who had believed him, “If you abide in my word, you are truly my disciples, and you will know the truth, and the </a:t>
            </a:r>
            <a:r>
              <a:rPr lang="en-US" sz="3000" b="1" dirty="0">
                <a:solidFill>
                  <a:srgbClr val="FFFF00"/>
                </a:solidFill>
              </a:rPr>
              <a:t>truth will set you free</a:t>
            </a:r>
            <a:r>
              <a:rPr lang="en-US" sz="3000" b="1" dirty="0"/>
              <a:t>.”</a:t>
            </a:r>
          </a:p>
          <a:p>
            <a:pPr marL="0" indent="0" algn="r">
              <a:buNone/>
            </a:pPr>
            <a:r>
              <a:rPr lang="en-US" sz="2400" dirty="0"/>
              <a:t>John 8:31-32</a:t>
            </a:r>
          </a:p>
        </p:txBody>
      </p:sp>
    </p:spTree>
    <p:extLst>
      <p:ext uri="{BB962C8B-B14F-4D97-AF65-F5344CB8AC3E}">
        <p14:creationId xmlns:p14="http://schemas.microsoft.com/office/powerpoint/2010/main" val="901125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670" y="678873"/>
            <a:ext cx="7628659" cy="2078182"/>
          </a:xfrm>
        </p:spPr>
        <p:txBody>
          <a:bodyPr>
            <a:normAutofit/>
          </a:bodyPr>
          <a:lstStyle/>
          <a:p>
            <a:pPr marL="0" indent="0">
              <a:buNone/>
            </a:pPr>
            <a:r>
              <a:rPr lang="en-US" sz="2800" b="1" dirty="0"/>
              <a:t>So Jesus said to the Jews who had believed him, “If you abide in </a:t>
            </a:r>
            <a:r>
              <a:rPr lang="en-US" sz="2800" b="1" dirty="0">
                <a:solidFill>
                  <a:srgbClr val="FFFF00"/>
                </a:solidFill>
              </a:rPr>
              <a:t>my word</a:t>
            </a:r>
            <a:r>
              <a:rPr lang="en-US" sz="2800" b="1" dirty="0"/>
              <a:t>, you are truly my disciples, and you will know the truth, and the truth will set you free.”</a:t>
            </a:r>
          </a:p>
          <a:p>
            <a:pPr marL="0" indent="0" algn="r">
              <a:buNone/>
            </a:pPr>
            <a:r>
              <a:rPr lang="en-US" sz="2300" dirty="0"/>
              <a:t>John 8:31-32, NASB</a:t>
            </a:r>
          </a:p>
        </p:txBody>
      </p:sp>
      <p:sp>
        <p:nvSpPr>
          <p:cNvPr id="5" name="Freeform: Shape 4"/>
          <p:cNvSpPr/>
          <p:nvPr/>
        </p:nvSpPr>
        <p:spPr>
          <a:xfrm>
            <a:off x="635581" y="3407318"/>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659" tIns="131659" rIns="131659" bIns="131659" numCol="1" spcCol="1270" anchor="ctr" anchorCtr="0">
            <a:noAutofit/>
          </a:bodyPr>
          <a:lstStyle/>
          <a:p>
            <a:pPr marL="0" lvl="0" indent="0" algn="ctr" defTabSz="1111250">
              <a:lnSpc>
                <a:spcPct val="90000"/>
              </a:lnSpc>
              <a:spcBef>
                <a:spcPct val="0"/>
              </a:spcBef>
              <a:spcAft>
                <a:spcPct val="35000"/>
              </a:spcAft>
              <a:buNone/>
            </a:pPr>
            <a:r>
              <a:rPr lang="en-US" sz="2500" b="1" kern="1200" dirty="0"/>
              <a:t>Spoken by the Lord</a:t>
            </a:r>
          </a:p>
        </p:txBody>
      </p:sp>
      <p:sp>
        <p:nvSpPr>
          <p:cNvPr id="6" name="Freeform: Shape 5"/>
          <p:cNvSpPr/>
          <p:nvPr/>
        </p:nvSpPr>
        <p:spPr>
          <a:xfrm>
            <a:off x="2914560" y="3771955"/>
            <a:ext cx="439221" cy="513806"/>
          </a:xfrm>
          <a:custGeom>
            <a:avLst/>
            <a:gdLst>
              <a:gd name="connsiteX0" fmla="*/ 0 w 439221"/>
              <a:gd name="connsiteY0" fmla="*/ 102761 h 513806"/>
              <a:gd name="connsiteX1" fmla="*/ 219611 w 439221"/>
              <a:gd name="connsiteY1" fmla="*/ 102761 h 513806"/>
              <a:gd name="connsiteX2" fmla="*/ 219611 w 439221"/>
              <a:gd name="connsiteY2" fmla="*/ 0 h 513806"/>
              <a:gd name="connsiteX3" fmla="*/ 439221 w 439221"/>
              <a:gd name="connsiteY3" fmla="*/ 256903 h 513806"/>
              <a:gd name="connsiteX4" fmla="*/ 219611 w 439221"/>
              <a:gd name="connsiteY4" fmla="*/ 513806 h 513806"/>
              <a:gd name="connsiteX5" fmla="*/ 219611 w 439221"/>
              <a:gd name="connsiteY5" fmla="*/ 411045 h 513806"/>
              <a:gd name="connsiteX6" fmla="*/ 0 w 439221"/>
              <a:gd name="connsiteY6" fmla="*/ 411045 h 513806"/>
              <a:gd name="connsiteX7" fmla="*/ 0 w 439221"/>
              <a:gd name="connsiteY7" fmla="*/ 102761 h 5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221" h="513806">
                <a:moveTo>
                  <a:pt x="0" y="102761"/>
                </a:moveTo>
                <a:lnTo>
                  <a:pt x="219611" y="102761"/>
                </a:lnTo>
                <a:lnTo>
                  <a:pt x="219611" y="0"/>
                </a:lnTo>
                <a:lnTo>
                  <a:pt x="439221" y="256903"/>
                </a:lnTo>
                <a:lnTo>
                  <a:pt x="219611" y="513806"/>
                </a:lnTo>
                <a:lnTo>
                  <a:pt x="219611" y="411045"/>
                </a:lnTo>
                <a:lnTo>
                  <a:pt x="0" y="411045"/>
                </a:lnTo>
                <a:lnTo>
                  <a:pt x="0" y="10276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2761" rIns="131766" bIns="102761" numCol="1" spcCol="1270" anchor="ctr" anchorCtr="0">
            <a:noAutofit/>
          </a:bodyPr>
          <a:lstStyle/>
          <a:p>
            <a:pPr marL="0" lvl="0" indent="0" algn="ctr" defTabSz="889000">
              <a:lnSpc>
                <a:spcPct val="90000"/>
              </a:lnSpc>
              <a:spcBef>
                <a:spcPct val="0"/>
              </a:spcBef>
              <a:spcAft>
                <a:spcPct val="35000"/>
              </a:spcAft>
              <a:buNone/>
            </a:pPr>
            <a:endParaRPr lang="en-US" sz="2000" kern="1200"/>
          </a:p>
        </p:txBody>
      </p:sp>
      <p:sp>
        <p:nvSpPr>
          <p:cNvPr id="7" name="Freeform: Shape 6"/>
          <p:cNvSpPr/>
          <p:nvPr/>
        </p:nvSpPr>
        <p:spPr>
          <a:xfrm>
            <a:off x="3536100" y="3407318"/>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659" tIns="131659" rIns="131659" bIns="131659" numCol="1" spcCol="1270" anchor="ctr" anchorCtr="0">
            <a:noAutofit/>
          </a:bodyPr>
          <a:lstStyle/>
          <a:p>
            <a:pPr marL="0" lvl="0" indent="0" algn="ctr" defTabSz="1111250">
              <a:lnSpc>
                <a:spcPct val="90000"/>
              </a:lnSpc>
              <a:spcBef>
                <a:spcPct val="0"/>
              </a:spcBef>
              <a:spcAft>
                <a:spcPct val="35000"/>
              </a:spcAft>
              <a:buNone/>
            </a:pPr>
            <a:r>
              <a:rPr lang="en-US" sz="2500" b="1" kern="1200" dirty="0"/>
              <a:t>Proclaimed by Witnesses</a:t>
            </a:r>
          </a:p>
        </p:txBody>
      </p:sp>
      <p:sp>
        <p:nvSpPr>
          <p:cNvPr id="8" name="Freeform: Shape 7"/>
          <p:cNvSpPr/>
          <p:nvPr/>
        </p:nvSpPr>
        <p:spPr>
          <a:xfrm>
            <a:off x="5815079" y="3771955"/>
            <a:ext cx="439221" cy="513806"/>
          </a:xfrm>
          <a:custGeom>
            <a:avLst/>
            <a:gdLst>
              <a:gd name="connsiteX0" fmla="*/ 0 w 439221"/>
              <a:gd name="connsiteY0" fmla="*/ 102761 h 513806"/>
              <a:gd name="connsiteX1" fmla="*/ 219611 w 439221"/>
              <a:gd name="connsiteY1" fmla="*/ 102761 h 513806"/>
              <a:gd name="connsiteX2" fmla="*/ 219611 w 439221"/>
              <a:gd name="connsiteY2" fmla="*/ 0 h 513806"/>
              <a:gd name="connsiteX3" fmla="*/ 439221 w 439221"/>
              <a:gd name="connsiteY3" fmla="*/ 256903 h 513806"/>
              <a:gd name="connsiteX4" fmla="*/ 219611 w 439221"/>
              <a:gd name="connsiteY4" fmla="*/ 513806 h 513806"/>
              <a:gd name="connsiteX5" fmla="*/ 219611 w 439221"/>
              <a:gd name="connsiteY5" fmla="*/ 411045 h 513806"/>
              <a:gd name="connsiteX6" fmla="*/ 0 w 439221"/>
              <a:gd name="connsiteY6" fmla="*/ 411045 h 513806"/>
              <a:gd name="connsiteX7" fmla="*/ 0 w 439221"/>
              <a:gd name="connsiteY7" fmla="*/ 102761 h 5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221" h="513806">
                <a:moveTo>
                  <a:pt x="0" y="102761"/>
                </a:moveTo>
                <a:lnTo>
                  <a:pt x="219611" y="102761"/>
                </a:lnTo>
                <a:lnTo>
                  <a:pt x="219611" y="0"/>
                </a:lnTo>
                <a:lnTo>
                  <a:pt x="439221" y="256903"/>
                </a:lnTo>
                <a:lnTo>
                  <a:pt x="219611" y="513806"/>
                </a:lnTo>
                <a:lnTo>
                  <a:pt x="219611" y="411045"/>
                </a:lnTo>
                <a:lnTo>
                  <a:pt x="0" y="411045"/>
                </a:lnTo>
                <a:lnTo>
                  <a:pt x="0" y="10276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2761" rIns="131766" bIns="102761" numCol="1" spcCol="1270" anchor="ctr" anchorCtr="0">
            <a:noAutofit/>
          </a:bodyPr>
          <a:lstStyle/>
          <a:p>
            <a:pPr marL="0" lvl="0" indent="0" algn="ctr" defTabSz="889000">
              <a:lnSpc>
                <a:spcPct val="90000"/>
              </a:lnSpc>
              <a:spcBef>
                <a:spcPct val="0"/>
              </a:spcBef>
              <a:spcAft>
                <a:spcPct val="35000"/>
              </a:spcAft>
              <a:buNone/>
            </a:pPr>
            <a:endParaRPr lang="en-US" sz="2000" kern="1200" dirty="0"/>
          </a:p>
        </p:txBody>
      </p:sp>
      <p:sp>
        <p:nvSpPr>
          <p:cNvPr id="9" name="Freeform: Shape 8"/>
          <p:cNvSpPr/>
          <p:nvPr/>
        </p:nvSpPr>
        <p:spPr>
          <a:xfrm>
            <a:off x="6436619" y="3407318"/>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659" tIns="131659" rIns="131659" bIns="131659"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00"/>
                </a:solidFill>
              </a:rPr>
              <a:t>Recorded in Written Form</a:t>
            </a:r>
          </a:p>
        </p:txBody>
      </p:sp>
    </p:spTree>
    <p:extLst>
      <p:ext uri="{BB962C8B-B14F-4D97-AF65-F5344CB8AC3E}">
        <p14:creationId xmlns:p14="http://schemas.microsoft.com/office/powerpoint/2010/main" val="1842724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000" b="1" dirty="0"/>
              <a:t>So Jesus said to the Jews who had believed him, “If you abide in my word, you are truly my disciples, and you will know the truth, and the truth will set you free.”</a:t>
            </a:r>
          </a:p>
          <a:p>
            <a:pPr marL="0" indent="0" algn="r">
              <a:buNone/>
            </a:pPr>
            <a:r>
              <a:rPr lang="en-US" sz="2400" dirty="0"/>
              <a:t>John 8:31-32, NASB</a:t>
            </a:r>
          </a:p>
        </p:txBody>
      </p:sp>
    </p:spTree>
    <p:extLst>
      <p:ext uri="{BB962C8B-B14F-4D97-AF65-F5344CB8AC3E}">
        <p14:creationId xmlns:p14="http://schemas.microsoft.com/office/powerpoint/2010/main" val="43488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849" y="379562"/>
            <a:ext cx="7911501" cy="4767907"/>
          </a:xfrm>
        </p:spPr>
        <p:txBody>
          <a:bodyPr>
            <a:normAutofit fontScale="77500" lnSpcReduction="20000"/>
          </a:bodyPr>
          <a:lstStyle/>
          <a:p>
            <a:r>
              <a:rPr lang="en-US" dirty="0"/>
              <a:t>Soap</a:t>
            </a:r>
          </a:p>
          <a:p>
            <a:pPr lvl="1"/>
            <a:r>
              <a:rPr lang="en-US" dirty="0"/>
              <a:t>So that He might sanctify her, having cleansed her by the washing of water with the word (Ephesians 5:26)</a:t>
            </a:r>
          </a:p>
          <a:p>
            <a:r>
              <a:rPr lang="en-US" dirty="0"/>
              <a:t>Food &amp; Medicine</a:t>
            </a:r>
          </a:p>
          <a:p>
            <a:pPr lvl="1"/>
            <a:r>
              <a:rPr lang="en-US" dirty="0"/>
              <a:t>In pointing out these things to the brethren, you will be a good servant of Christ Jesus, constantly nourished on the words of the faith and of the sound doctrine which you have been following. (1 Timothy 4:6, NASB)</a:t>
            </a:r>
          </a:p>
          <a:p>
            <a:r>
              <a:rPr lang="en-US" dirty="0"/>
              <a:t>Toolbox &amp; Training</a:t>
            </a:r>
          </a:p>
          <a:p>
            <a:pPr lvl="1"/>
            <a:r>
              <a:rPr lang="en-US" dirty="0"/>
              <a:t>All Scripture is inspired by God and is profitable for teaching, for reproof, for correction, for training in righteousness; so that the man of God may be adequate, equipped for every good work. (2 Timothy 3:16-17, NASB)</a:t>
            </a:r>
          </a:p>
          <a:p>
            <a:r>
              <a:rPr lang="en-US" dirty="0"/>
              <a:t>Sword—Scalpel</a:t>
            </a:r>
          </a:p>
          <a:p>
            <a:pPr lvl="1"/>
            <a:r>
              <a:rPr lang="en-US" dirty="0"/>
              <a:t>Therefore, take up the full armor of God … the sword of the Spirit, the word of God (Ephesians 6:13, 17)</a:t>
            </a:r>
          </a:p>
          <a:p>
            <a:pPr lvl="1"/>
            <a:r>
              <a:rPr lang="en-US" dirty="0"/>
              <a:t>For the word of God is living and active and sharper than any two-edged sword, and piercing as far as the division of soul and spirit, of both joints and marrow, and able to judge the thoughts and intentions of the heart. (Hebrews 4:12, NASB)</a:t>
            </a:r>
          </a:p>
          <a:p>
            <a:r>
              <a:rPr lang="en-US" dirty="0"/>
              <a:t>Seed</a:t>
            </a:r>
          </a:p>
          <a:p>
            <a:pPr lvl="1"/>
            <a:r>
              <a:rPr lang="en-US" dirty="0"/>
              <a:t>for you have been born again not of seed which is perishable but imperishable, </a:t>
            </a:r>
            <a:r>
              <a:rPr lang="en-US" i="1" dirty="0"/>
              <a:t>that is</a:t>
            </a:r>
            <a:r>
              <a:rPr lang="en-US" dirty="0"/>
              <a:t>, through the living and enduring word of God</a:t>
            </a:r>
          </a:p>
          <a:p>
            <a:r>
              <a:rPr lang="en-US" dirty="0"/>
              <a:t>Lamp</a:t>
            </a:r>
          </a:p>
          <a:p>
            <a:pPr lvl="1"/>
            <a:r>
              <a:rPr lang="en-US" i="1" dirty="0"/>
              <a:t>So</a:t>
            </a:r>
            <a:r>
              <a:rPr lang="en-US" dirty="0"/>
              <a:t> we have the prophetic word </a:t>
            </a:r>
            <a:r>
              <a:rPr lang="en-US" i="1" dirty="0"/>
              <a:t>made</a:t>
            </a:r>
            <a:r>
              <a:rPr lang="en-US" dirty="0"/>
              <a:t> more sure, to which you do well to pay attention as to a lamp shining in a dark place, until the day dawns and the morning star arises in your hearts.</a:t>
            </a:r>
          </a:p>
          <a:p>
            <a:pPr lvl="1"/>
            <a:endParaRPr lang="en-US" dirty="0"/>
          </a:p>
        </p:txBody>
      </p:sp>
    </p:spTree>
    <p:extLst>
      <p:ext uri="{BB962C8B-B14F-4D97-AF65-F5344CB8AC3E}">
        <p14:creationId xmlns:p14="http://schemas.microsoft.com/office/powerpoint/2010/main" val="356746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19694" y="587829"/>
            <a:ext cx="6181106" cy="2139047"/>
          </a:xfrm>
          <a:prstGeom prst="rect">
            <a:avLst/>
          </a:prstGeom>
          <a:noFill/>
        </p:spPr>
        <p:txBody>
          <a:bodyPr wrap="square" rtlCol="0">
            <a:spAutoFit/>
          </a:bodyPr>
          <a:lstStyle/>
          <a:p>
            <a:r>
              <a:rPr lang="en-US" sz="2700" b="1" dirty="0">
                <a:latin typeface="Georgia" panose="02040502050405020303" pitchFamily="18" charset="0"/>
              </a:rPr>
              <a:t>for you have been born again not of seed which is perishable but imperishable, that is, through the living and enduring word of God</a:t>
            </a:r>
          </a:p>
          <a:p>
            <a:r>
              <a:rPr lang="en-US" sz="2500" dirty="0">
                <a:latin typeface="Georgia" panose="02040502050405020303" pitchFamily="18" charset="0"/>
              </a:rPr>
              <a:t>1 Peter 1:23, NASB</a:t>
            </a:r>
          </a:p>
        </p:txBody>
      </p:sp>
    </p:spTree>
    <p:extLst>
      <p:ext uri="{BB962C8B-B14F-4D97-AF65-F5344CB8AC3E}">
        <p14:creationId xmlns:p14="http://schemas.microsoft.com/office/powerpoint/2010/main" val="1230610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blip>
          <a:srcRect/>
          <a:stretch>
            <a:fillRect t="-30000" b="-30000"/>
          </a:stretch>
        </a:blipFill>
        <a:effectLst/>
      </p:bgPr>
    </p:bg>
    <p:spTree>
      <p:nvGrpSpPr>
        <p:cNvPr id="1" name=""/>
        <p:cNvGrpSpPr/>
        <p:nvPr/>
      </p:nvGrpSpPr>
      <p:grpSpPr>
        <a:xfrm>
          <a:off x="0" y="0"/>
          <a:ext cx="0" cy="0"/>
          <a:chOff x="0" y="0"/>
          <a:chExt cx="0" cy="0"/>
        </a:xfrm>
      </p:grpSpPr>
      <p:sp>
        <p:nvSpPr>
          <p:cNvPr id="4" name="TextBox 3"/>
          <p:cNvSpPr txBox="1"/>
          <p:nvPr/>
        </p:nvSpPr>
        <p:spPr>
          <a:xfrm>
            <a:off x="997528" y="1650670"/>
            <a:ext cx="7172696" cy="2554545"/>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to make her holy, cleansing her with the washing of water by the word </a:t>
            </a:r>
          </a:p>
          <a:p>
            <a:pPr algn="ctr"/>
            <a:r>
              <a:rPr lang="en-US" sz="4000" dirty="0">
                <a:solidFill>
                  <a:schemeClr val="bg1"/>
                </a:solidFill>
                <a:latin typeface="Century Gothic" panose="020B0502020202020204" pitchFamily="34" charset="0"/>
              </a:rPr>
              <a:t>Ephesians 5:26, HCSB</a:t>
            </a:r>
          </a:p>
        </p:txBody>
      </p:sp>
    </p:spTree>
    <p:extLst>
      <p:ext uri="{BB962C8B-B14F-4D97-AF65-F5344CB8AC3E}">
        <p14:creationId xmlns:p14="http://schemas.microsoft.com/office/powerpoint/2010/main" val="4036417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TotalTime>
  <Words>786</Words>
  <Application>Microsoft Office PowerPoint</Application>
  <PresentationFormat>On-screen Show (16:10)</PresentationFormat>
  <Paragraphs>106</Paragraphs>
  <Slides>15</Slides>
  <Notes>13</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Georgia</vt:lpstr>
      <vt:lpstr>Century Schoolbook</vt:lpstr>
      <vt:lpstr>Calibri Light</vt:lpstr>
      <vt:lpstr>Corbel</vt:lpstr>
      <vt:lpstr>Century Gothic</vt:lpstr>
      <vt:lpstr>Arial</vt:lpstr>
      <vt:lpstr>Book Antiqua</vt:lpstr>
      <vt:lpstr>Calibri</vt:lpstr>
      <vt:lpstr>Office Theme</vt:lpstr>
      <vt:lpstr>Abiding in His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Abiding in the Word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Abiding in His Word</dc:title>
  <dc:creator>BenHall</dc:creator>
  <cp:lastModifiedBy>Brad Beutjer</cp:lastModifiedBy>
  <cp:revision>45</cp:revision>
  <dcterms:created xsi:type="dcterms:W3CDTF">2017-04-08T14:51:12Z</dcterms:created>
  <dcterms:modified xsi:type="dcterms:W3CDTF">2017-04-09T12:57:09Z</dcterms:modified>
</cp:coreProperties>
</file>