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8" r:id="rId2"/>
    <p:sldId id="257" r:id="rId3"/>
    <p:sldId id="269" r:id="rId4"/>
    <p:sldId id="268" r:id="rId5"/>
    <p:sldId id="259" r:id="rId6"/>
    <p:sldId id="263" r:id="rId7"/>
    <p:sldId id="260" r:id="rId8"/>
    <p:sldId id="261"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520" autoAdjust="0"/>
  </p:normalViewPr>
  <p:slideViewPr>
    <p:cSldViewPr snapToGrid="0">
      <p:cViewPr varScale="1">
        <p:scale>
          <a:sx n="100" d="100"/>
          <a:sy n="100" d="100"/>
        </p:scale>
        <p:origin x="1872" y="72"/>
      </p:cViewPr>
      <p:guideLst/>
    </p:cSldViewPr>
  </p:slideViewPr>
  <p:notesTextViewPr>
    <p:cViewPr>
      <p:scale>
        <a:sx n="1" d="1"/>
        <a:sy n="1" d="1"/>
      </p:scale>
      <p:origin x="0" y="0"/>
    </p:cViewPr>
  </p:notesTextViewPr>
  <p:sorterViewPr>
    <p:cViewPr>
      <p:scale>
        <a:sx n="186" d="100"/>
        <a:sy n="186" d="100"/>
      </p:scale>
      <p:origin x="0" y="-39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0B5C94-5294-412F-82C6-DC2B904112DA}" type="datetimeFigureOut">
              <a:rPr lang="en-US" smtClean="0"/>
              <a:t>4/23/2017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6D074-A099-412F-BB8A-20EB3DD9F2B8}" type="slidenum">
              <a:rPr lang="en-US" smtClean="0"/>
              <a:t>‹#›</a:t>
            </a:fld>
            <a:endParaRPr lang="en-US"/>
          </a:p>
        </p:txBody>
      </p:sp>
    </p:spTree>
    <p:extLst>
      <p:ext uri="{BB962C8B-B14F-4D97-AF65-F5344CB8AC3E}">
        <p14:creationId xmlns:p14="http://schemas.microsoft.com/office/powerpoint/2010/main" val="148882768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Marty</a:t>
            </a:r>
          </a:p>
        </p:txBody>
      </p:sp>
      <p:sp>
        <p:nvSpPr>
          <p:cNvPr id="4" name="Slide Number Placeholder 3"/>
          <p:cNvSpPr>
            <a:spLocks noGrp="1"/>
          </p:cNvSpPr>
          <p:nvPr>
            <p:ph type="sldNum" sz="quarter" idx="10"/>
          </p:nvPr>
        </p:nvSpPr>
        <p:spPr/>
        <p:txBody>
          <a:bodyPr/>
          <a:lstStyle/>
          <a:p>
            <a:fld id="{73D6D074-A099-412F-BB8A-20EB3DD9F2B8}" type="slidenum">
              <a:rPr lang="en-US" smtClean="0"/>
              <a:t>2</a:t>
            </a:fld>
            <a:endParaRPr lang="en-US"/>
          </a:p>
        </p:txBody>
      </p:sp>
    </p:spTree>
    <p:extLst>
      <p:ext uri="{BB962C8B-B14F-4D97-AF65-F5344CB8AC3E}">
        <p14:creationId xmlns:p14="http://schemas.microsoft.com/office/powerpoint/2010/main" val="1452283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Marty</a:t>
            </a:r>
          </a:p>
        </p:txBody>
      </p:sp>
      <p:sp>
        <p:nvSpPr>
          <p:cNvPr id="4" name="Slide Number Placeholder 3"/>
          <p:cNvSpPr>
            <a:spLocks noGrp="1"/>
          </p:cNvSpPr>
          <p:nvPr>
            <p:ph type="sldNum" sz="quarter" idx="10"/>
          </p:nvPr>
        </p:nvSpPr>
        <p:spPr/>
        <p:txBody>
          <a:bodyPr/>
          <a:lstStyle/>
          <a:p>
            <a:fld id="{73D6D074-A099-412F-BB8A-20EB3DD9F2B8}" type="slidenum">
              <a:rPr lang="en-US" smtClean="0"/>
              <a:t>3</a:t>
            </a:fld>
            <a:endParaRPr lang="en-US"/>
          </a:p>
        </p:txBody>
      </p:sp>
    </p:spTree>
    <p:extLst>
      <p:ext uri="{BB962C8B-B14F-4D97-AF65-F5344CB8AC3E}">
        <p14:creationId xmlns:p14="http://schemas.microsoft.com/office/powerpoint/2010/main" val="2207322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Ben</a:t>
            </a:r>
            <a:endParaRPr lang="en-US" b="0" dirty="0"/>
          </a:p>
          <a:p>
            <a:endParaRPr lang="en-US" b="0" dirty="0"/>
          </a:p>
          <a:p>
            <a:r>
              <a:rPr lang="en-US" b="1" dirty="0"/>
              <a:t>Regarding immigrants and USA immigration law…</a:t>
            </a:r>
          </a:p>
          <a:p>
            <a:pPr marL="171450" indent="-171450">
              <a:buFont typeface="Wingdings" panose="05000000000000000000" pitchFamily="2" charset="2"/>
              <a:buChar char="§"/>
            </a:pPr>
            <a:r>
              <a:rPr lang="en-US" b="0" dirty="0"/>
              <a:t>Ambiguity of USA laws (“Don’t come!” vs. “Since you’re here…”)</a:t>
            </a:r>
          </a:p>
          <a:p>
            <a:pPr marL="171450" indent="-171450">
              <a:buFont typeface="Wingdings" panose="05000000000000000000" pitchFamily="2" charset="2"/>
              <a:buChar char="§"/>
            </a:pPr>
            <a:r>
              <a:rPr lang="en-US" b="0" dirty="0"/>
              <a:t>Therefore, not as easy of an issue as new stations make it out to be</a:t>
            </a:r>
          </a:p>
          <a:p>
            <a:pPr marL="171450" indent="-171450">
              <a:buFont typeface="Wingdings" panose="05000000000000000000" pitchFamily="2" charset="2"/>
              <a:buChar char="§"/>
            </a:pPr>
            <a:r>
              <a:rPr lang="en-US" b="0" dirty="0"/>
              <a:t>Though of course God’s people will obey laws</a:t>
            </a:r>
          </a:p>
          <a:p>
            <a:endParaRPr lang="en-US" b="0" dirty="0"/>
          </a:p>
          <a:p>
            <a:endParaRPr lang="en-US" b="0" dirty="0"/>
          </a:p>
          <a:p>
            <a:r>
              <a:rPr lang="en-US" b="1" dirty="0"/>
              <a:t>Regarding how to respond to those who are in violation…</a:t>
            </a:r>
          </a:p>
          <a:p>
            <a:pPr marL="171450" indent="-171450">
              <a:buFont typeface="Wingdings" panose="05000000000000000000" pitchFamily="2" charset="2"/>
              <a:buChar char="§"/>
            </a:pPr>
            <a:r>
              <a:rPr lang="en-US" b="0" dirty="0"/>
              <a:t>Romans 13 – Christians must submit to authorities</a:t>
            </a:r>
          </a:p>
          <a:p>
            <a:pPr marL="171450" indent="-171450">
              <a:buFont typeface="Wingdings" panose="05000000000000000000" pitchFamily="2" charset="2"/>
              <a:buChar char="§"/>
            </a:pPr>
            <a:r>
              <a:rPr lang="en-US" b="0" dirty="0"/>
              <a:t>Paul’s &amp; Philemon – Christians move toward obedience although for some it takes time</a:t>
            </a:r>
          </a:p>
          <a:p>
            <a:pPr marL="171450" indent="-171450">
              <a:buFont typeface="Wingdings" panose="05000000000000000000" pitchFamily="2" charset="2"/>
              <a:buChar char="§"/>
            </a:pPr>
            <a:r>
              <a:rPr lang="en-US" b="0" dirty="0"/>
              <a:t>Matthew 18:15-17; 1 Corinthians 5-6 – “Responsibility” is to deal with your brother directly (not to call ICE)</a:t>
            </a:r>
            <a:endParaRPr lang="en-US" b="1" dirty="0"/>
          </a:p>
        </p:txBody>
      </p:sp>
      <p:sp>
        <p:nvSpPr>
          <p:cNvPr id="4" name="Slide Number Placeholder 3"/>
          <p:cNvSpPr>
            <a:spLocks noGrp="1"/>
          </p:cNvSpPr>
          <p:nvPr>
            <p:ph type="sldNum" sz="quarter" idx="10"/>
          </p:nvPr>
        </p:nvSpPr>
        <p:spPr/>
        <p:txBody>
          <a:bodyPr/>
          <a:lstStyle/>
          <a:p>
            <a:fld id="{73D6D074-A099-412F-BB8A-20EB3DD9F2B8}" type="slidenum">
              <a:rPr lang="en-US" smtClean="0"/>
              <a:t>4</a:t>
            </a:fld>
            <a:endParaRPr lang="en-US"/>
          </a:p>
        </p:txBody>
      </p:sp>
    </p:spTree>
    <p:extLst>
      <p:ext uri="{BB962C8B-B14F-4D97-AF65-F5344CB8AC3E}">
        <p14:creationId xmlns:p14="http://schemas.microsoft.com/office/powerpoint/2010/main" val="3353437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Marty</a:t>
            </a:r>
          </a:p>
        </p:txBody>
      </p:sp>
      <p:sp>
        <p:nvSpPr>
          <p:cNvPr id="4" name="Slide Number Placeholder 3"/>
          <p:cNvSpPr>
            <a:spLocks noGrp="1"/>
          </p:cNvSpPr>
          <p:nvPr>
            <p:ph type="sldNum" sz="quarter" idx="10"/>
          </p:nvPr>
        </p:nvSpPr>
        <p:spPr/>
        <p:txBody>
          <a:bodyPr/>
          <a:lstStyle/>
          <a:p>
            <a:fld id="{73D6D074-A099-412F-BB8A-20EB3DD9F2B8}" type="slidenum">
              <a:rPr lang="en-US" smtClean="0"/>
              <a:t>5</a:t>
            </a:fld>
            <a:endParaRPr lang="en-US"/>
          </a:p>
        </p:txBody>
      </p:sp>
    </p:spTree>
    <p:extLst>
      <p:ext uri="{BB962C8B-B14F-4D97-AF65-F5344CB8AC3E}">
        <p14:creationId xmlns:p14="http://schemas.microsoft.com/office/powerpoint/2010/main" val="61831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Ben</a:t>
            </a:r>
          </a:p>
          <a:p>
            <a:endParaRPr lang="en-US" dirty="0"/>
          </a:p>
          <a:p>
            <a:r>
              <a:rPr lang="en-US" dirty="0"/>
              <a:t>Philippians 4:8-9  //  Colossians 4:2-6</a:t>
            </a:r>
          </a:p>
          <a:p>
            <a:r>
              <a:rPr lang="en-US" dirty="0"/>
              <a:t>Things seen inform people’s perception—if all I see are political things, then I reach conclusion that those are the most important things</a:t>
            </a:r>
          </a:p>
          <a:p>
            <a:r>
              <a:rPr lang="en-US" dirty="0"/>
              <a:t>Bad source of influence—people can’t listen very well, too much baggage</a:t>
            </a:r>
          </a:p>
        </p:txBody>
      </p:sp>
      <p:sp>
        <p:nvSpPr>
          <p:cNvPr id="4" name="Slide Number Placeholder 3"/>
          <p:cNvSpPr>
            <a:spLocks noGrp="1"/>
          </p:cNvSpPr>
          <p:nvPr>
            <p:ph type="sldNum" sz="quarter" idx="10"/>
          </p:nvPr>
        </p:nvSpPr>
        <p:spPr/>
        <p:txBody>
          <a:bodyPr/>
          <a:lstStyle/>
          <a:p>
            <a:fld id="{73D6D074-A099-412F-BB8A-20EB3DD9F2B8}" type="slidenum">
              <a:rPr lang="en-US" smtClean="0"/>
              <a:t>6</a:t>
            </a:fld>
            <a:endParaRPr lang="en-US"/>
          </a:p>
        </p:txBody>
      </p:sp>
    </p:spTree>
    <p:extLst>
      <p:ext uri="{BB962C8B-B14F-4D97-AF65-F5344CB8AC3E}">
        <p14:creationId xmlns:p14="http://schemas.microsoft.com/office/powerpoint/2010/main" val="4082711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Marty</a:t>
            </a:r>
          </a:p>
        </p:txBody>
      </p:sp>
      <p:sp>
        <p:nvSpPr>
          <p:cNvPr id="4" name="Slide Number Placeholder 3"/>
          <p:cNvSpPr>
            <a:spLocks noGrp="1"/>
          </p:cNvSpPr>
          <p:nvPr>
            <p:ph type="sldNum" sz="quarter" idx="10"/>
          </p:nvPr>
        </p:nvSpPr>
        <p:spPr/>
        <p:txBody>
          <a:bodyPr/>
          <a:lstStyle/>
          <a:p>
            <a:fld id="{73D6D074-A099-412F-BB8A-20EB3DD9F2B8}" type="slidenum">
              <a:rPr lang="en-US" smtClean="0"/>
              <a:t>7</a:t>
            </a:fld>
            <a:endParaRPr lang="en-US"/>
          </a:p>
        </p:txBody>
      </p:sp>
    </p:spTree>
    <p:extLst>
      <p:ext uri="{BB962C8B-B14F-4D97-AF65-F5344CB8AC3E}">
        <p14:creationId xmlns:p14="http://schemas.microsoft.com/office/powerpoint/2010/main" val="1149683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Marty</a:t>
            </a:r>
          </a:p>
        </p:txBody>
      </p:sp>
      <p:sp>
        <p:nvSpPr>
          <p:cNvPr id="4" name="Slide Number Placeholder 3"/>
          <p:cNvSpPr>
            <a:spLocks noGrp="1"/>
          </p:cNvSpPr>
          <p:nvPr>
            <p:ph type="sldNum" sz="quarter" idx="10"/>
          </p:nvPr>
        </p:nvSpPr>
        <p:spPr/>
        <p:txBody>
          <a:bodyPr/>
          <a:lstStyle/>
          <a:p>
            <a:fld id="{73D6D074-A099-412F-BB8A-20EB3DD9F2B8}" type="slidenum">
              <a:rPr lang="en-US" smtClean="0"/>
              <a:t>8</a:t>
            </a:fld>
            <a:endParaRPr lang="en-US"/>
          </a:p>
        </p:txBody>
      </p:sp>
    </p:spTree>
    <p:extLst>
      <p:ext uri="{BB962C8B-B14F-4D97-AF65-F5344CB8AC3E}">
        <p14:creationId xmlns:p14="http://schemas.microsoft.com/office/powerpoint/2010/main" val="1238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8C5D82-B2E7-4B02-8D9D-066FED8DA9BD}"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51504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C5D82-B2E7-4B02-8D9D-066FED8DA9BD}"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2843814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C5D82-B2E7-4B02-8D9D-066FED8DA9BD}"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287985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8C5D82-B2E7-4B02-8D9D-066FED8DA9BD}"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23469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8C5D82-B2E7-4B02-8D9D-066FED8DA9BD}"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417141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8C5D82-B2E7-4B02-8D9D-066FED8DA9BD}"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40535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8C5D82-B2E7-4B02-8D9D-066FED8DA9BD}" type="datetimeFigureOut">
              <a:rPr lang="en-US" smtClean="0"/>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104648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8C5D82-B2E7-4B02-8D9D-066FED8DA9BD}" type="datetimeFigureOut">
              <a:rPr lang="en-US" smtClean="0"/>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81319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C5D82-B2E7-4B02-8D9D-066FED8DA9BD}" type="datetimeFigureOut">
              <a:rPr lang="en-US" smtClean="0"/>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322031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B8C5D82-B2E7-4B02-8D9D-066FED8DA9BD}"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133249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B8C5D82-B2E7-4B02-8D9D-066FED8DA9BD}"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9662D-2973-405E-8C13-DAF454F13061}" type="slidenum">
              <a:rPr lang="en-US" smtClean="0"/>
              <a:t>‹#›</a:t>
            </a:fld>
            <a:endParaRPr lang="en-US"/>
          </a:p>
        </p:txBody>
      </p:sp>
    </p:spTree>
    <p:extLst>
      <p:ext uri="{BB962C8B-B14F-4D97-AF65-F5344CB8AC3E}">
        <p14:creationId xmlns:p14="http://schemas.microsoft.com/office/powerpoint/2010/main" val="190750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B8C5D82-B2E7-4B02-8D9D-066FED8DA9BD}" type="datetimeFigureOut">
              <a:rPr lang="en-US" smtClean="0"/>
              <a:t>4/23/2017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A99662D-2973-405E-8C13-DAF454F13061}" type="slidenum">
              <a:rPr lang="en-US" smtClean="0"/>
              <a:t>‹#›</a:t>
            </a:fld>
            <a:endParaRPr lang="en-US"/>
          </a:p>
        </p:txBody>
      </p:sp>
    </p:spTree>
    <p:extLst>
      <p:ext uri="{BB962C8B-B14F-4D97-AF65-F5344CB8AC3E}">
        <p14:creationId xmlns:p14="http://schemas.microsoft.com/office/powerpoint/2010/main" val="261948446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715060"/>
          </a:xfrm>
        </p:spPr>
        <p:txBody>
          <a:bodyPr>
            <a:normAutofit/>
          </a:bodyPr>
          <a:lstStyle/>
          <a:p>
            <a:pPr algn="ctr"/>
            <a:r>
              <a:rPr lang="en-US" sz="4500" b="1" dirty="0"/>
              <a:t>Christians and Politics</a:t>
            </a:r>
          </a:p>
        </p:txBody>
      </p:sp>
      <p:sp>
        <p:nvSpPr>
          <p:cNvPr id="3" name="Content Placeholder 2"/>
          <p:cNvSpPr>
            <a:spLocks noGrp="1"/>
          </p:cNvSpPr>
          <p:nvPr>
            <p:ph idx="1"/>
          </p:nvPr>
        </p:nvSpPr>
        <p:spPr>
          <a:xfrm>
            <a:off x="628650" y="2090073"/>
            <a:ext cx="7886700" cy="3245518"/>
          </a:xfrm>
        </p:spPr>
        <p:txBody>
          <a:bodyPr>
            <a:normAutofit lnSpcReduction="10000"/>
          </a:bodyPr>
          <a:lstStyle/>
          <a:p>
            <a:pPr marL="457200" indent="-457200">
              <a:buFont typeface="+mj-lt"/>
              <a:buAutoNum type="arabicPeriod"/>
            </a:pPr>
            <a:r>
              <a:rPr lang="en-US" b="1" dirty="0"/>
              <a:t>God’s law comes before Man’s law (Acts 5:29)</a:t>
            </a:r>
          </a:p>
          <a:p>
            <a:pPr marL="457200" indent="-457200">
              <a:buFont typeface="+mj-lt"/>
              <a:buAutoNum type="arabicPeriod"/>
            </a:pPr>
            <a:r>
              <a:rPr lang="en-US" b="1" dirty="0"/>
              <a:t>God is in control (Romans 13:1)</a:t>
            </a:r>
          </a:p>
          <a:p>
            <a:pPr marL="457200" indent="-457200">
              <a:buFont typeface="+mj-lt"/>
              <a:buAutoNum type="arabicPeriod"/>
            </a:pPr>
            <a:r>
              <a:rPr lang="en-US" b="1" dirty="0"/>
              <a:t>God expects us to submit to and honor authorities (Romans 13:7, I Peter 2:17)</a:t>
            </a:r>
          </a:p>
          <a:p>
            <a:pPr marL="457200" indent="-457200">
              <a:buFont typeface="+mj-lt"/>
              <a:buAutoNum type="arabicPeriod"/>
            </a:pPr>
            <a:r>
              <a:rPr lang="en-US" b="1" dirty="0"/>
              <a:t>We owe financial support to government (Romans 13:6-7; Luke 20:25) </a:t>
            </a:r>
          </a:p>
          <a:p>
            <a:pPr marL="457200" indent="-457200">
              <a:buFont typeface="+mj-lt"/>
              <a:buAutoNum type="arabicPeriod"/>
            </a:pPr>
            <a:r>
              <a:rPr lang="en-US" b="1" dirty="0"/>
              <a:t>Our goal in prayer is to live peaceful and godly lives and bring others to God (I Timothy 2:1-3)</a:t>
            </a:r>
          </a:p>
          <a:p>
            <a:pPr marL="457200" indent="-457200">
              <a:buFont typeface="+mj-lt"/>
              <a:buAutoNum type="arabicPeriod"/>
            </a:pPr>
            <a:r>
              <a:rPr lang="en-US" b="1" dirty="0"/>
              <a:t>Our citizenship is in Heaven; our hope is eternal not temporal (Philippians 3:20)</a:t>
            </a:r>
          </a:p>
        </p:txBody>
      </p:sp>
      <p:sp>
        <p:nvSpPr>
          <p:cNvPr id="4" name="TextBox 3"/>
          <p:cNvSpPr txBox="1"/>
          <p:nvPr/>
        </p:nvSpPr>
        <p:spPr>
          <a:xfrm>
            <a:off x="906905" y="1083604"/>
            <a:ext cx="7330190" cy="830997"/>
          </a:xfrm>
          <a:prstGeom prst="rect">
            <a:avLst/>
          </a:prstGeom>
          <a:noFill/>
        </p:spPr>
        <p:txBody>
          <a:bodyPr wrap="square" rtlCol="0">
            <a:spAutoFit/>
          </a:bodyPr>
          <a:lstStyle/>
          <a:p>
            <a:r>
              <a:rPr lang="en-US" sz="2400" b="1" i="1" dirty="0">
                <a:solidFill>
                  <a:srgbClr val="FFFF00"/>
                </a:solidFill>
              </a:rPr>
              <a:t>We are one in Christ – Galatian 3:27-28, Ephesians 4:1-4, </a:t>
            </a:r>
          </a:p>
          <a:p>
            <a:r>
              <a:rPr lang="en-US" sz="2400" b="1" i="1" dirty="0">
                <a:solidFill>
                  <a:srgbClr val="FFFF00"/>
                </a:solidFill>
              </a:rPr>
              <a:t>We are lights in the world – Matthew 5:14-16</a:t>
            </a:r>
          </a:p>
        </p:txBody>
      </p:sp>
    </p:spTree>
    <p:extLst>
      <p:ext uri="{BB962C8B-B14F-4D97-AF65-F5344CB8AC3E}">
        <p14:creationId xmlns:p14="http://schemas.microsoft.com/office/powerpoint/2010/main" val="280610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5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fade">
                                      <p:cBhvr>
                                        <p:cTn id="4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627798"/>
            <a:ext cx="7032914" cy="3473147"/>
          </a:xfrm>
        </p:spPr>
        <p:txBody>
          <a:bodyPr>
            <a:normAutofit/>
          </a:bodyPr>
          <a:lstStyle/>
          <a:p>
            <a:pPr marL="0" lvl="0" indent="0">
              <a:buNone/>
            </a:pPr>
            <a:r>
              <a:rPr lang="en-US" sz="3500" b="1" dirty="0"/>
              <a:t>How much should we take part in proactively combating evil laws in USA through political action? (E.g. - involvement in a vote about gay marriage or abortion) </a:t>
            </a:r>
          </a:p>
        </p:txBody>
      </p:sp>
      <p:sp>
        <p:nvSpPr>
          <p:cNvPr id="2" name="TextBox 1"/>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32417144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627798"/>
            <a:ext cx="7032914" cy="3473147"/>
          </a:xfrm>
        </p:spPr>
        <p:txBody>
          <a:bodyPr>
            <a:normAutofit/>
          </a:bodyPr>
          <a:lstStyle/>
          <a:p>
            <a:pPr marL="0" lvl="0" indent="0">
              <a:buNone/>
            </a:pPr>
            <a:endParaRPr lang="en-US" sz="3000" b="1" dirty="0"/>
          </a:p>
          <a:p>
            <a:pPr marL="0" indent="0">
              <a:buNone/>
            </a:pPr>
            <a:r>
              <a:rPr lang="en-US" sz="3500" b="1" dirty="0"/>
              <a:t>What is the difference between a moral issue which we must discuss and a political issue which we should not discuss in the church for the sake of unity? </a:t>
            </a:r>
          </a:p>
          <a:p>
            <a:endParaRPr lang="en-US" dirty="0"/>
          </a:p>
        </p:txBody>
      </p:sp>
      <p:sp>
        <p:nvSpPr>
          <p:cNvPr id="2" name="TextBox 1"/>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1978885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434" y="309143"/>
            <a:ext cx="6935932" cy="3611693"/>
          </a:xfrm>
        </p:spPr>
        <p:txBody>
          <a:bodyPr>
            <a:normAutofit fontScale="92500" lnSpcReduction="10000"/>
          </a:bodyPr>
          <a:lstStyle/>
          <a:p>
            <a:pPr lvl="0"/>
            <a:endParaRPr lang="en-US" dirty="0"/>
          </a:p>
          <a:p>
            <a:pPr marL="0" lvl="0" indent="0">
              <a:buNone/>
            </a:pPr>
            <a:r>
              <a:rPr lang="en-US" sz="2800" b="1" dirty="0"/>
              <a:t>What is our duty as Christians regarding those who are in this country in violation of USA immigration laws? Does the fact that they face oppression, poverty, or violence, and are less likely to learn the Gospel in their home country affect the answer? If we shelter and financially support them are we complicity in a crime and / or resisting the authorities or does Romans 13:1-2 involve a balancing test of some type?</a:t>
            </a:r>
          </a:p>
          <a:p>
            <a:endParaRPr lang="en-US" dirty="0"/>
          </a:p>
        </p:txBody>
      </p:sp>
      <p:sp>
        <p:nvSpPr>
          <p:cNvPr id="5" name="TextBox 4"/>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19168110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941" y="322998"/>
            <a:ext cx="6215495" cy="3459293"/>
          </a:xfrm>
        </p:spPr>
        <p:txBody>
          <a:bodyPr>
            <a:normAutofit fontScale="92500" lnSpcReduction="10000"/>
          </a:bodyPr>
          <a:lstStyle/>
          <a:p>
            <a:pPr marL="0" lvl="0" indent="0">
              <a:buNone/>
            </a:pPr>
            <a:endParaRPr lang="en-US" sz="3000" b="1" dirty="0"/>
          </a:p>
          <a:p>
            <a:pPr marL="0" lvl="0" indent="0">
              <a:buNone/>
            </a:pPr>
            <a:r>
              <a:rPr lang="en-US" sz="3000" b="1" dirty="0"/>
              <a:t>What is the ethical / moral obligation of a Christian as it pertains to who one votes for as President? (Beyond prayer, etc.) The decline in personal character of candidates coupled with bad stances of one or both parties made it particularly difficult this time and I don’t know what to do moving forward.</a:t>
            </a:r>
          </a:p>
          <a:p>
            <a:pPr lvl="0"/>
            <a:endParaRPr lang="en-US" dirty="0"/>
          </a:p>
          <a:p>
            <a:pPr lvl="0"/>
            <a:endParaRPr lang="en-US" dirty="0"/>
          </a:p>
          <a:p>
            <a:endParaRPr lang="en-US" dirty="0"/>
          </a:p>
        </p:txBody>
      </p:sp>
      <p:sp>
        <p:nvSpPr>
          <p:cNvPr id="5" name="TextBox 4"/>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3149689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03103"/>
            <a:ext cx="7490114" cy="2877402"/>
          </a:xfrm>
        </p:spPr>
        <p:txBody>
          <a:bodyPr>
            <a:normAutofit/>
          </a:bodyPr>
          <a:lstStyle/>
          <a:p>
            <a:pPr marL="0" lvl="0" indent="0">
              <a:buNone/>
            </a:pPr>
            <a:endParaRPr lang="en-US" sz="3000" b="1" dirty="0"/>
          </a:p>
          <a:p>
            <a:pPr marL="0" lvl="0" indent="0">
              <a:buNone/>
            </a:pPr>
            <a:endParaRPr lang="en-US" sz="3000" b="1" dirty="0"/>
          </a:p>
          <a:p>
            <a:pPr marL="0" lvl="0" indent="0">
              <a:buNone/>
            </a:pPr>
            <a:r>
              <a:rPr lang="en-US" sz="3000" b="1" dirty="0"/>
              <a:t>How should Christians determine when (or if) to express their socio-political views via social media? What are some guidelines for how to talk about these issues in any forum?</a:t>
            </a:r>
          </a:p>
          <a:p>
            <a:endParaRPr lang="en-US" dirty="0"/>
          </a:p>
        </p:txBody>
      </p:sp>
      <p:sp>
        <p:nvSpPr>
          <p:cNvPr id="5" name="TextBox 4"/>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10380801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27798"/>
            <a:ext cx="7886700" cy="4519672"/>
          </a:xfrm>
        </p:spPr>
        <p:txBody>
          <a:bodyPr>
            <a:normAutofit/>
          </a:bodyPr>
          <a:lstStyle/>
          <a:p>
            <a:pPr marL="0" lvl="0" indent="0">
              <a:buNone/>
            </a:pPr>
            <a:endParaRPr lang="en-US" sz="3000" b="1" dirty="0"/>
          </a:p>
          <a:p>
            <a:pPr marL="0" lvl="0" indent="0">
              <a:buNone/>
            </a:pPr>
            <a:r>
              <a:rPr lang="en-US" sz="3000" b="1" dirty="0"/>
              <a:t>Instructions for dealing with government in Romans 13 and 1 Peter 2 are predicated upon authorities who rule justly—punishing evildoers, etc. How should Christians respond to authorities that do not fit this description but are evil and unjust?</a:t>
            </a:r>
          </a:p>
          <a:p>
            <a:endParaRPr lang="en-US" dirty="0"/>
          </a:p>
        </p:txBody>
      </p:sp>
      <p:sp>
        <p:nvSpPr>
          <p:cNvPr id="5" name="TextBox 4"/>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2745054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27798"/>
            <a:ext cx="7886700" cy="4519672"/>
          </a:xfrm>
        </p:spPr>
        <p:txBody>
          <a:bodyPr>
            <a:normAutofit/>
          </a:bodyPr>
          <a:lstStyle/>
          <a:p>
            <a:pPr marL="0" lvl="0" indent="0">
              <a:buNone/>
            </a:pPr>
            <a:endParaRPr lang="en-US" sz="3000" b="1" dirty="0"/>
          </a:p>
          <a:p>
            <a:pPr marL="0" lvl="0" indent="0">
              <a:buNone/>
            </a:pPr>
            <a:endParaRPr lang="en-US" sz="3000" b="1" dirty="0"/>
          </a:p>
          <a:p>
            <a:pPr marL="0" lvl="0" indent="0">
              <a:buNone/>
            </a:pPr>
            <a:r>
              <a:rPr lang="en-US" sz="3000" b="1" dirty="0"/>
              <a:t>How does a Christian behave and display “light” in today’s America corporate environment of tolerance (of all sins, esp. LGBTQ) and ‘political correctness’? </a:t>
            </a:r>
          </a:p>
          <a:p>
            <a:endParaRPr lang="en-US" dirty="0"/>
          </a:p>
        </p:txBody>
      </p:sp>
      <p:sp>
        <p:nvSpPr>
          <p:cNvPr id="5" name="TextBox 4"/>
          <p:cNvSpPr txBox="1"/>
          <p:nvPr/>
        </p:nvSpPr>
        <p:spPr>
          <a:xfrm>
            <a:off x="3629891" y="3990105"/>
            <a:ext cx="5126181" cy="1569660"/>
          </a:xfrm>
          <a:prstGeom prst="rect">
            <a:avLst/>
          </a:prstGeom>
          <a:noFill/>
          <a:ln w="38100">
            <a:solidFill>
              <a:srgbClr val="00B0F0"/>
            </a:solidFill>
          </a:ln>
        </p:spPr>
        <p:txBody>
          <a:bodyPr wrap="square" rtlCol="0">
            <a:spAutoFit/>
          </a:bodyPr>
          <a:lstStyle/>
          <a:p>
            <a:pPr marL="285750" indent="-285750">
              <a:buFont typeface="Arial" panose="020B0604020202020204" pitchFamily="34" charset="0"/>
              <a:buChar char="•"/>
            </a:pPr>
            <a:r>
              <a:rPr lang="en-US" sz="1600" b="1" dirty="0"/>
              <a:t>God’s law &gt; Man’s law (Acts 5:29)</a:t>
            </a:r>
          </a:p>
          <a:p>
            <a:pPr marL="285750" indent="-285750">
              <a:buFont typeface="Arial" panose="020B0604020202020204" pitchFamily="34" charset="0"/>
              <a:buChar char="•"/>
            </a:pPr>
            <a:r>
              <a:rPr lang="en-US" sz="1600" b="1" dirty="0"/>
              <a:t>God is in control (Romans 13:1)</a:t>
            </a:r>
          </a:p>
          <a:p>
            <a:pPr marL="285750" indent="-285750">
              <a:buFont typeface="Arial" panose="020B0604020202020204" pitchFamily="34" charset="0"/>
              <a:buChar char="•"/>
            </a:pPr>
            <a:r>
              <a:rPr lang="en-US" sz="1600" b="1" dirty="0"/>
              <a:t>Submit, Honor, Pay Gov’t (I Pet. 2:13-17; Rom. 13:1, 5)</a:t>
            </a:r>
          </a:p>
          <a:p>
            <a:pPr marL="285750" indent="-285750">
              <a:buFont typeface="Arial" panose="020B0604020202020204" pitchFamily="34" charset="0"/>
              <a:buChar char="•"/>
            </a:pPr>
            <a:r>
              <a:rPr lang="en-US" sz="1600" b="1" dirty="0"/>
              <a:t>Prayer: Peaceful and godly lives, bring others to God (I Timothy 2:1-7)</a:t>
            </a:r>
          </a:p>
          <a:p>
            <a:pPr marL="285750" indent="-285750">
              <a:buFont typeface="Arial" panose="020B0604020202020204" pitchFamily="34" charset="0"/>
              <a:buChar char="•"/>
            </a:pPr>
            <a:r>
              <a:rPr lang="en-US" sz="1600" b="1" dirty="0"/>
              <a:t>Citizenship &amp; Hope in Heaven (Philippians 3:20)</a:t>
            </a:r>
            <a:endParaRPr lang="en-US" dirty="0"/>
          </a:p>
        </p:txBody>
      </p:sp>
    </p:spTree>
    <p:extLst>
      <p:ext uri="{BB962C8B-B14F-4D97-AF65-F5344CB8AC3E}">
        <p14:creationId xmlns:p14="http://schemas.microsoft.com/office/powerpoint/2010/main" val="3897955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TotalTime>
  <Words>998</Words>
  <Application>Microsoft Office PowerPoint</Application>
  <PresentationFormat>On-screen Show (16:10)</PresentationFormat>
  <Paragraphs>89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Christians and Politics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and Politics</dc:title>
  <dc:creator>BenHall</dc:creator>
  <cp:lastModifiedBy>Brad Beutjer</cp:lastModifiedBy>
  <cp:revision>43</cp:revision>
  <dcterms:created xsi:type="dcterms:W3CDTF">2017-04-19T21:34:25Z</dcterms:created>
  <dcterms:modified xsi:type="dcterms:W3CDTF">2017-04-23T23:13:38Z</dcterms:modified>
</cp:coreProperties>
</file>