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61" r:id="rId2"/>
    <p:sldId id="283" r:id="rId3"/>
    <p:sldId id="258" r:id="rId4"/>
    <p:sldId id="288" r:id="rId5"/>
    <p:sldId id="264" r:id="rId6"/>
    <p:sldId id="262" r:id="rId7"/>
    <p:sldId id="265" r:id="rId8"/>
    <p:sldId id="259" r:id="rId9"/>
    <p:sldId id="263" r:id="rId10"/>
    <p:sldId id="267" r:id="rId11"/>
    <p:sldId id="268" r:id="rId12"/>
    <p:sldId id="266" r:id="rId13"/>
    <p:sldId id="269" r:id="rId14"/>
    <p:sldId id="270" r:id="rId15"/>
    <p:sldId id="275" r:id="rId16"/>
    <p:sldId id="271" r:id="rId17"/>
    <p:sldId id="280" r:id="rId18"/>
    <p:sldId id="281" r:id="rId19"/>
    <p:sldId id="276" r:id="rId20"/>
    <p:sldId id="277" r:id="rId21"/>
    <p:sldId id="284" r:id="rId22"/>
    <p:sldId id="282" r:id="rId23"/>
    <p:sldId id="272" r:id="rId24"/>
    <p:sldId id="273" r:id="rId25"/>
    <p:sldId id="274" r:id="rId26"/>
    <p:sldId id="287" r:id="rId27"/>
    <p:sldId id="285" r:id="rId28"/>
    <p:sldId id="289" r:id="rId29"/>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rtoduction" id="{2039404B-5076-46E4-926E-69C9AC9A05BF}">
          <p14:sldIdLst>
            <p14:sldId id="261"/>
            <p14:sldId id="283"/>
            <p14:sldId id="258"/>
            <p14:sldId id="288"/>
          </p14:sldIdLst>
        </p14:section>
        <p14:section name="Creation of Man" id="{A00F7BB3-673C-4523-9B96-98D7BBD0F69D}">
          <p14:sldIdLst>
            <p14:sldId id="264"/>
            <p14:sldId id="262"/>
            <p14:sldId id="265"/>
            <p14:sldId id="259"/>
          </p14:sldIdLst>
        </p14:section>
        <p14:section name="Fall of Man" id="{192D3ADF-9343-4CC8-BA2D-F455A66FE5A5}">
          <p14:sldIdLst>
            <p14:sldId id="263"/>
            <p14:sldId id="267"/>
            <p14:sldId id="268"/>
            <p14:sldId id="266"/>
            <p14:sldId id="269"/>
          </p14:sldIdLst>
        </p14:section>
        <p14:section name="Family Relationships" id="{CAEA86F3-953D-497B-A692-B2F5BA4A912E}">
          <p14:sldIdLst>
            <p14:sldId id="270"/>
            <p14:sldId id="275"/>
            <p14:sldId id="271"/>
            <p14:sldId id="280"/>
            <p14:sldId id="281"/>
            <p14:sldId id="276"/>
            <p14:sldId id="277"/>
            <p14:sldId id="284"/>
          </p14:sldIdLst>
        </p14:section>
        <p14:section name="Descendants of Adam" id="{457DC313-11D4-41F5-9B0E-DB7A69EB9134}">
          <p14:sldIdLst>
            <p14:sldId id="282"/>
            <p14:sldId id="272"/>
            <p14:sldId id="273"/>
            <p14:sldId id="274"/>
            <p14:sldId id="287"/>
            <p14:sldId id="285"/>
            <p14:sldId id="28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10" autoAdjust="0"/>
    <p:restoredTop sz="94660"/>
  </p:normalViewPr>
  <p:slideViewPr>
    <p:cSldViewPr showGuides="1">
      <p:cViewPr>
        <p:scale>
          <a:sx n="125" d="100"/>
          <a:sy n="125" d="100"/>
        </p:scale>
        <p:origin x="-624" y="-570"/>
      </p:cViewPr>
      <p:guideLst>
        <p:guide orient="horz" pos="1620"/>
        <p:guide pos="4512"/>
      </p:guideLst>
    </p:cSldViewPr>
  </p:slideViewPr>
  <p:notesTextViewPr>
    <p:cViewPr>
      <p:scale>
        <a:sx n="1" d="1"/>
        <a:sy n="1" d="1"/>
      </p:scale>
      <p:origin x="0" y="0"/>
    </p:cViewPr>
  </p:notesTextViewPr>
  <p:sorterViewPr>
    <p:cViewPr>
      <p:scale>
        <a:sx n="100" d="100"/>
        <a:sy n="100" d="100"/>
      </p:scale>
      <p:origin x="0" y="10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F146C7F-2C96-4D30-BCE0-90DC4ECFC693}" type="datetimeFigureOut">
              <a:rPr lang="en-US" smtClean="0"/>
              <a:t>23-Apr-17</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47CB39A-D73E-427C-B776-E7C50D460F7B}" type="slidenum">
              <a:rPr lang="en-US" smtClean="0"/>
              <a:t>‹#›</a:t>
            </a:fld>
            <a:endParaRPr lang="en-US"/>
          </a:p>
        </p:txBody>
      </p:sp>
    </p:spTree>
    <p:extLst>
      <p:ext uri="{BB962C8B-B14F-4D97-AF65-F5344CB8AC3E}">
        <p14:creationId xmlns:p14="http://schemas.microsoft.com/office/powerpoint/2010/main" val="4198822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defTabSz="931774">
              <a:defRPr/>
            </a:pPr>
            <a:fld id="{0A3C37BE-C303-496D-B5CD-85F2937540FC}" type="slidenum">
              <a:rPr lang="en-US">
                <a:solidFill>
                  <a:srgbClr val="514843"/>
                </a:solidFill>
                <a:latin typeface="Euphemia"/>
              </a:rPr>
              <a:pPr defTabSz="931774">
                <a:defRPr/>
              </a:pPr>
              <a:t>1</a:t>
            </a:fld>
            <a:endParaRPr lang="en-US" dirty="0">
              <a:solidFill>
                <a:srgbClr val="514843"/>
              </a:solidFill>
              <a:latin typeface="Euphemia"/>
            </a:endParaRPr>
          </a:p>
        </p:txBody>
      </p:sp>
    </p:spTree>
    <p:extLst>
      <p:ext uri="{BB962C8B-B14F-4D97-AF65-F5344CB8AC3E}">
        <p14:creationId xmlns:p14="http://schemas.microsoft.com/office/powerpoint/2010/main" val="1944131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a:p>
            <a:r>
              <a:rPr lang="en-US" sz="1000" dirty="0"/>
              <a:t>Note that we’re approaching this as a textual study, meaning that our focus will mainly stay on the features of the book which God inspired. For that reason it will be important that you read the book. There is lesson material, but that should only help focus your reading. I think you should have plenty of time for reading. Since we won’t have a lot of time to read the text aloud in class, having the text read means that you’ll be able to follow any discussion we have and be able to easily understand anything we talk about from up here. </a:t>
            </a:r>
          </a:p>
          <a:p>
            <a:endParaRPr lang="en-US" sz="1000" dirty="0"/>
          </a:p>
          <a:p>
            <a:r>
              <a:rPr lang="en-US" sz="1000" dirty="0"/>
              <a:t>Note that we’ve broken this down by section/topic rather than by date. We didn’t’ want to commit to strict sections of the text which are large and deal with the same basic characters. So for instance we’ve allowed 2 classes to cover Noah and the Flood, or 5 classes to cover Abraham. Lesson material should reflect that setup. It won’t be lesson 1,2,3, etc. The material you get will cover the entire section and can be done at your own pace. </a:t>
            </a:r>
          </a:p>
          <a:p>
            <a:endParaRPr lang="en-US" sz="1000" dirty="0"/>
          </a:p>
          <a:p>
            <a:r>
              <a:rPr lang="en-US" sz="1000" dirty="0"/>
              <a:t>We have interjected here a number of ‘topical’ classes. Danny Haynes will be presenting a single class at the beginning covering the issues of how Genesis relates to science and history. The point of the class is more of a textual study of Genesis, but we recognize that those are important issues and worth addressing so Danny has agreed to give us an overview of some of those evidences. We also have a class once we start the section on the patriarchs that I hope will be a historical look at the life of the patriarchs, and explain the world in which they lived. That should be really interesting and help our study through the last ¾ of the book. There are two classes that will focus on the characters of Adam and Abraham, and I think specifically will look at what the New Testament writers have to say about them. That should broaden our understanding of the significance of them for understanding who we are as Christians today. And then we have a couple of review periods in there as well. </a:t>
            </a:r>
          </a:p>
          <a:p>
            <a:endParaRPr lang="en-US" dirty="0"/>
          </a:p>
        </p:txBody>
      </p:sp>
      <p:sp>
        <p:nvSpPr>
          <p:cNvPr id="4" name="Slide Number Placeholder 3"/>
          <p:cNvSpPr>
            <a:spLocks noGrp="1"/>
          </p:cNvSpPr>
          <p:nvPr>
            <p:ph type="sldNum" sz="quarter" idx="10"/>
          </p:nvPr>
        </p:nvSpPr>
        <p:spPr/>
        <p:txBody>
          <a:bodyPr/>
          <a:lstStyle/>
          <a:p>
            <a:fld id="{B47CB39A-D73E-427C-B776-E7C50D460F7B}" type="slidenum">
              <a:rPr lang="en-US" smtClean="0"/>
              <a:t>2</a:t>
            </a:fld>
            <a:endParaRPr lang="en-US"/>
          </a:p>
        </p:txBody>
      </p:sp>
    </p:spTree>
    <p:extLst>
      <p:ext uri="{BB962C8B-B14F-4D97-AF65-F5344CB8AC3E}">
        <p14:creationId xmlns:p14="http://schemas.microsoft.com/office/powerpoint/2010/main" val="370396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2774853"/>
            <a:ext cx="8305800" cy="85725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075299"/>
            <a:ext cx="8305800" cy="14859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2644727"/>
            <a:ext cx="45720" cy="3429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BE6B978C-0CB9-4202-BF3C-2CA359CD3374}" type="datetimeFigureOut">
              <a:rPr lang="en-US" smtClean="0"/>
              <a:t>23-Apr-17</a:t>
            </a:fld>
            <a:endParaRPr lang="en-US"/>
          </a:p>
        </p:txBody>
      </p:sp>
      <p:sp>
        <p:nvSpPr>
          <p:cNvPr id="16" name="Slide Number Placeholder 15"/>
          <p:cNvSpPr>
            <a:spLocks noGrp="1"/>
          </p:cNvSpPr>
          <p:nvPr>
            <p:ph type="sldNum" sz="quarter" idx="11"/>
          </p:nvPr>
        </p:nvSpPr>
        <p:spPr/>
        <p:txBody>
          <a:bodyPr/>
          <a:lstStyle/>
          <a:p>
            <a:fld id="{5CF58A4D-F71A-45C2-A34E-4F21DE0A1E73}"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828675" y="1719071"/>
            <a:ext cx="4300538" cy="1664768"/>
          </a:xfrm>
        </p:spPr>
        <p:txBody>
          <a:bodyPr lIns="68580" tIns="34290" rIns="68580" bIns="34290" anchor="ctr">
            <a:normAutofit/>
          </a:bodyPr>
          <a:lstStyle>
            <a:lvl1pPr algn="l">
              <a:defRPr sz="3300" cap="all" baseline="0"/>
            </a:lvl1pPr>
          </a:lstStyle>
          <a:p>
            <a:r>
              <a:rPr lang="en-US"/>
              <a:t>Click to edit Master title style</a:t>
            </a:r>
            <a:endParaRPr/>
          </a:p>
        </p:txBody>
      </p:sp>
      <p:sp>
        <p:nvSpPr>
          <p:cNvPr id="3" name="Subtitle 2"/>
          <p:cNvSpPr>
            <a:spLocks noGrp="1"/>
          </p:cNvSpPr>
          <p:nvPr>
            <p:ph type="subTitle" idx="1"/>
          </p:nvPr>
        </p:nvSpPr>
        <p:spPr>
          <a:xfrm>
            <a:off x="828675" y="3383838"/>
            <a:ext cx="4300538" cy="716674"/>
          </a:xfrm>
        </p:spPr>
        <p:txBody>
          <a:bodyPr lIns="68580" tIns="34290" rIns="68580" bIns="34290">
            <a:normAutofit/>
          </a:bodyPr>
          <a:lstStyle>
            <a:lvl1pPr marL="0" indent="0" algn="l">
              <a:spcBef>
                <a:spcPts val="0"/>
              </a:spcBef>
              <a:buNone/>
              <a:defRPr sz="14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5235798" y="982992"/>
            <a:ext cx="3908203" cy="3156453"/>
          </a:xfrm>
          <a:solidFill>
            <a:schemeClr val="tx1">
              <a:lumMod val="20000"/>
              <a:lumOff val="80000"/>
            </a:schemeClr>
          </a:solidFill>
        </p:spPr>
        <p:txBody>
          <a:bodyPr lIns="68580" tIns="754380" rIns="68580" bIns="34290"/>
          <a:lstStyle>
            <a:lvl1pPr marL="0" indent="0" algn="ctr">
              <a:buNone/>
              <a:defRPr/>
            </a:lvl1pPr>
          </a:lstStyle>
          <a:p>
            <a:r>
              <a:rPr lang="en-US"/>
              <a:t>Click icon to add picture</a:t>
            </a:r>
            <a:endParaRPr/>
          </a:p>
        </p:txBody>
      </p:sp>
      <p:sp>
        <p:nvSpPr>
          <p:cNvPr id="8" name="Rectangle 7"/>
          <p:cNvSpPr/>
          <p:nvPr/>
        </p:nvSpPr>
        <p:spPr>
          <a:xfrm>
            <a:off x="0" y="0"/>
            <a:ext cx="9144000" cy="8099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a:p>
        </p:txBody>
      </p:sp>
      <p:grpSp>
        <p:nvGrpSpPr>
          <p:cNvPr id="14" name="Group 13"/>
          <p:cNvGrpSpPr/>
          <p:nvPr/>
        </p:nvGrpSpPr>
        <p:grpSpPr>
          <a:xfrm>
            <a:off x="0" y="857250"/>
            <a:ext cx="9144000" cy="47344"/>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94410" y="0"/>
            <a:ext cx="1310643" cy="1719071"/>
          </a:xfrm>
          <a:prstGeom prst="rect">
            <a:avLst/>
          </a:prstGeom>
        </p:spPr>
      </p:pic>
      <p:grpSp>
        <p:nvGrpSpPr>
          <p:cNvPr id="13" name="Group 12"/>
          <p:cNvGrpSpPr/>
          <p:nvPr/>
        </p:nvGrpSpPr>
        <p:grpSpPr>
          <a:xfrm rot="10800000">
            <a:off x="0" y="4234133"/>
            <a:ext cx="9144000" cy="47344"/>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4333593"/>
            <a:ext cx="9144000" cy="8099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a:p>
        </p:txBody>
      </p:sp>
    </p:spTree>
    <p:extLst>
      <p:ext uri="{BB962C8B-B14F-4D97-AF65-F5344CB8AC3E}">
        <p14:creationId xmlns:p14="http://schemas.microsoft.com/office/powerpoint/2010/main" val="323891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143000"/>
            <a:ext cx="82296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BE6B978C-0CB9-4202-BF3C-2CA359CD3374}" type="datetimeFigureOut">
              <a:rPr lang="en-US" smtClean="0"/>
              <a:t>23-Apr-17</a:t>
            </a:fld>
            <a:endParaRPr lang="en-US"/>
          </a:p>
        </p:txBody>
      </p:sp>
      <p:sp>
        <p:nvSpPr>
          <p:cNvPr id="15" name="Slide Number Placeholder 14"/>
          <p:cNvSpPr>
            <a:spLocks noGrp="1"/>
          </p:cNvSpPr>
          <p:nvPr>
            <p:ph type="sldNum" sz="quarter" idx="15"/>
          </p:nvPr>
        </p:nvSpPr>
        <p:spPr/>
        <p:txBody>
          <a:bodyPr/>
          <a:lstStyle>
            <a:lvl1pPr algn="ctr">
              <a:defRPr/>
            </a:lvl1pPr>
          </a:lstStyle>
          <a:p>
            <a:fld id="{5CF58A4D-F71A-45C2-A34E-4F21DE0A1E73}"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6B978C-0CB9-4202-BF3C-2CA359CD3374}" type="datetimeFigureOut">
              <a:rPr lang="en-US" smtClean="0"/>
              <a:t>23-Apr-17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58A4D-F71A-45C2-A34E-4F21DE0A1E73}" type="slidenum">
              <a:rPr lang="en-US" smtClean="0"/>
              <a:t>‹#›</a:t>
            </a:fld>
            <a:endParaRPr lang="en-US"/>
          </a:p>
        </p:txBody>
      </p:sp>
      <p:sp>
        <p:nvSpPr>
          <p:cNvPr id="2" name="Title 1"/>
          <p:cNvSpPr>
            <a:spLocks noGrp="1"/>
          </p:cNvSpPr>
          <p:nvPr>
            <p:ph type="title"/>
          </p:nvPr>
        </p:nvSpPr>
        <p:spPr>
          <a:xfrm>
            <a:off x="685800" y="2628900"/>
            <a:ext cx="7924800" cy="10287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3719148"/>
            <a:ext cx="7924800" cy="738552"/>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3687744"/>
            <a:ext cx="7924800" cy="3226"/>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E6B978C-0CB9-4202-BF3C-2CA359CD3374}" type="datetimeFigureOut">
              <a:rPr lang="en-US" smtClean="0"/>
              <a:t>23-Apr-17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58A4D-F71A-45C2-A34E-4F21DE0A1E73}"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143000"/>
            <a:ext cx="4059936"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143000"/>
            <a:ext cx="4059936"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CF58A4D-F71A-45C2-A34E-4F21DE0A1E73}"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BE6B978C-0CB9-4202-BF3C-2CA359CD3374}" type="datetimeFigureOut">
              <a:rPr lang="en-US" smtClean="0"/>
              <a:t>23-Apr-17</a:t>
            </a:fld>
            <a:endParaRPr lang="en-US"/>
          </a:p>
        </p:txBody>
      </p:sp>
      <p:sp>
        <p:nvSpPr>
          <p:cNvPr id="3" name="Text Placeholder 2"/>
          <p:cNvSpPr>
            <a:spLocks noGrp="1"/>
          </p:cNvSpPr>
          <p:nvPr>
            <p:ph type="body" idx="1"/>
          </p:nvPr>
        </p:nvSpPr>
        <p:spPr>
          <a:xfrm>
            <a:off x="457200" y="1049695"/>
            <a:ext cx="4040188" cy="5715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1651422"/>
            <a:ext cx="4038600" cy="293522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1651422"/>
            <a:ext cx="4038600" cy="293522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16586"/>
            <a:ext cx="8229600" cy="85725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049695"/>
            <a:ext cx="4040188" cy="5715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1635164"/>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1635164"/>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E6B978C-0CB9-4202-BF3C-2CA359CD3374}" type="datetimeFigureOut">
              <a:rPr lang="en-US" smtClean="0"/>
              <a:t>23-Apr-17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F58A4D-F71A-45C2-A34E-4F21DE0A1E73}"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6B978C-0CB9-4202-BF3C-2CA359CD3374}" type="datetimeFigureOut">
              <a:rPr lang="en-US" smtClean="0"/>
              <a:t>23-Apr-17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F58A4D-F71A-45C2-A34E-4F21DE0A1E7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342900"/>
            <a:ext cx="6248400" cy="42862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200150"/>
            <a:ext cx="1984248" cy="280035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342900"/>
            <a:ext cx="19812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BE6B978C-0CB9-4202-BF3C-2CA359CD3374}" type="datetimeFigureOut">
              <a:rPr lang="en-US" smtClean="0"/>
              <a:t>23-Apr-17</a:t>
            </a:fld>
            <a:endParaRPr lang="en-US"/>
          </a:p>
        </p:txBody>
      </p:sp>
      <p:sp>
        <p:nvSpPr>
          <p:cNvPr id="9" name="Slide Number Placeholder 8"/>
          <p:cNvSpPr>
            <a:spLocks noGrp="1"/>
          </p:cNvSpPr>
          <p:nvPr>
            <p:ph type="sldNum" sz="quarter" idx="15"/>
          </p:nvPr>
        </p:nvSpPr>
        <p:spPr/>
        <p:txBody>
          <a:bodyPr/>
          <a:lstStyle/>
          <a:p>
            <a:fld id="{5CF58A4D-F71A-45C2-A34E-4F21DE0A1E73}"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342900"/>
            <a:ext cx="20574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342900"/>
            <a:ext cx="6019800" cy="417195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200150"/>
            <a:ext cx="2057400" cy="33147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BE6B978C-0CB9-4202-BF3C-2CA359CD3374}" type="datetimeFigureOut">
              <a:rPr lang="en-US" smtClean="0"/>
              <a:t>23-Apr-17</a:t>
            </a:fld>
            <a:endParaRPr lang="en-US"/>
          </a:p>
        </p:txBody>
      </p:sp>
      <p:sp>
        <p:nvSpPr>
          <p:cNvPr id="9" name="Slide Number Placeholder 8"/>
          <p:cNvSpPr>
            <a:spLocks noGrp="1"/>
          </p:cNvSpPr>
          <p:nvPr>
            <p:ph type="sldNum" sz="quarter" idx="11"/>
          </p:nvPr>
        </p:nvSpPr>
        <p:spPr/>
        <p:txBody>
          <a:bodyPr/>
          <a:lstStyle/>
          <a:p>
            <a:fld id="{5CF58A4D-F71A-45C2-A34E-4F21DE0A1E7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085850"/>
            <a:ext cx="8229600" cy="350877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4652750"/>
            <a:ext cx="2590800" cy="288036"/>
          </a:xfrm>
          <a:prstGeom prst="rect">
            <a:avLst/>
          </a:prstGeom>
        </p:spPr>
        <p:txBody>
          <a:bodyPr vert="horz" anchor="ctr" anchorCtr="0"/>
          <a:lstStyle>
            <a:lvl1pPr algn="l" eaLnBrk="1" latinLnBrk="0" hangingPunct="1">
              <a:defRPr kumimoji="0" sz="1200">
                <a:solidFill>
                  <a:schemeClr val="tx2"/>
                </a:solidFill>
              </a:defRPr>
            </a:lvl1pPr>
          </a:lstStyle>
          <a:p>
            <a:fld id="{BE6B978C-0CB9-4202-BF3C-2CA359CD3374}" type="datetimeFigureOut">
              <a:rPr lang="en-US" smtClean="0"/>
              <a:t>23-Apr-17</a:t>
            </a:fld>
            <a:endParaRPr lang="en-US"/>
          </a:p>
        </p:txBody>
      </p:sp>
      <p:sp>
        <p:nvSpPr>
          <p:cNvPr id="10" name="Footer Placeholder 9"/>
          <p:cNvSpPr>
            <a:spLocks noGrp="1"/>
          </p:cNvSpPr>
          <p:nvPr>
            <p:ph type="ftr" sz="quarter" idx="3"/>
          </p:nvPr>
        </p:nvSpPr>
        <p:spPr>
          <a:xfrm>
            <a:off x="2133600" y="4652750"/>
            <a:ext cx="3581400" cy="288036"/>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4636148"/>
            <a:ext cx="609600" cy="3429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CF58A4D-F71A-45C2-A34E-4F21DE0A1E73}" type="slidenum">
              <a:rPr lang="en-US" smtClean="0"/>
              <a:t>‹#›</a:t>
            </a:fld>
            <a:endParaRPr lang="en-US"/>
          </a:p>
        </p:txBody>
      </p:sp>
      <p:sp>
        <p:nvSpPr>
          <p:cNvPr id="5" name="Title Placeholder 4"/>
          <p:cNvSpPr>
            <a:spLocks noGrp="1"/>
          </p:cNvSpPr>
          <p:nvPr>
            <p:ph type="title"/>
          </p:nvPr>
        </p:nvSpPr>
        <p:spPr>
          <a:xfrm>
            <a:off x="457200" y="114300"/>
            <a:ext cx="8229600" cy="9144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en-US" dirty="0" smtClean="0"/>
              <a:t>Lesson 3-4:  Adam &amp; Eve</a:t>
            </a:r>
            <a:endParaRPr lang="en-US" dirty="0"/>
          </a:p>
        </p:txBody>
      </p:sp>
      <p:sp>
        <p:nvSpPr>
          <p:cNvPr id="6" name="Title 5"/>
          <p:cNvSpPr>
            <a:spLocks noGrp="1"/>
          </p:cNvSpPr>
          <p:nvPr>
            <p:ph type="ctrTitle"/>
          </p:nvPr>
        </p:nvSpPr>
        <p:spPr/>
        <p:txBody>
          <a:bodyPr/>
          <a:lstStyle/>
          <a:p>
            <a:r>
              <a:rPr lang="en-US" sz="1600" dirty="0" smtClean="0"/>
              <a:t>The book of </a:t>
            </a:r>
            <a:br>
              <a:rPr lang="en-US" sz="1600" dirty="0" smtClean="0"/>
            </a:br>
            <a:r>
              <a:rPr lang="en-US" dirty="0" smtClean="0"/>
              <a:t>Genesis</a:t>
            </a:r>
            <a:endParaRPr lang="en-US" dirty="0"/>
          </a:p>
        </p:txBody>
      </p:sp>
      <p:pic>
        <p:nvPicPr>
          <p:cNvPr id="10" name="Picture Placeholder 7"/>
          <p:cNvPicPr>
            <a:picLocks noChangeAspect="1"/>
          </p:cNvPicPr>
          <p:nvPr/>
        </p:nvPicPr>
        <p:blipFill rotWithShape="1">
          <a:blip r:embed="rId3" cstate="print">
            <a:duotone>
              <a:srgbClr val="6D7D66">
                <a:shade val="45000"/>
                <a:satMod val="135000"/>
              </a:srgbClr>
              <a:prstClr val="white"/>
            </a:duotone>
            <a:extLst>
              <a:ext uri="{28A0092B-C50C-407E-A947-70E740481C1C}">
                <a14:useLocalDpi xmlns:a14="http://schemas.microsoft.com/office/drawing/2010/main" val="0"/>
              </a:ext>
            </a:extLst>
          </a:blip>
          <a:srcRect l="3954" t="10090" r="3148" b="10025"/>
          <a:stretch/>
        </p:blipFill>
        <p:spPr>
          <a:xfrm>
            <a:off x="6629400" y="1492075"/>
            <a:ext cx="2134829" cy="2159350"/>
          </a:xfrm>
          <a:prstGeom prst="ellipse">
            <a:avLst/>
          </a:prstGeom>
          <a:solidFill>
            <a:srgbClr val="514843">
              <a:lumMod val="20000"/>
              <a:lumOff val="80000"/>
            </a:srgbClr>
          </a:solidFill>
        </p:spPr>
      </p:pic>
    </p:spTree>
    <p:extLst>
      <p:ext uri="{BB962C8B-B14F-4D97-AF65-F5344CB8AC3E}">
        <p14:creationId xmlns:p14="http://schemas.microsoft.com/office/powerpoint/2010/main" val="93192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lnSpcReduction="20000"/>
          </a:bodyPr>
          <a:lstStyle/>
          <a:p>
            <a:r>
              <a:rPr lang="en-US" sz="2000" dirty="0" smtClean="0"/>
              <a:t>Their eyes were opened</a:t>
            </a:r>
          </a:p>
          <a:p>
            <a:pPr lvl="1"/>
            <a:r>
              <a:rPr lang="en-US" sz="1800" dirty="0" smtClean="0"/>
              <a:t>They DID know good and evil</a:t>
            </a:r>
          </a:p>
          <a:p>
            <a:pPr lvl="1"/>
            <a:r>
              <a:rPr lang="en-US" sz="1800" dirty="0" smtClean="0"/>
              <a:t>Realized they were naked, and clothed themselves</a:t>
            </a:r>
          </a:p>
          <a:p>
            <a:pPr lvl="1"/>
            <a:r>
              <a:rPr lang="en-US" sz="1800" dirty="0" smtClean="0"/>
              <a:t>Heard the sound of God and hid themselves</a:t>
            </a:r>
          </a:p>
          <a:p>
            <a:r>
              <a:rPr lang="en-US" sz="2000" dirty="0" smtClean="0"/>
              <a:t>Questions</a:t>
            </a:r>
          </a:p>
          <a:p>
            <a:pPr lvl="1"/>
            <a:r>
              <a:rPr lang="en-US" sz="1800" dirty="0" smtClean="0"/>
              <a:t>“Where are you?”</a:t>
            </a:r>
          </a:p>
          <a:p>
            <a:pPr lvl="1"/>
            <a:r>
              <a:rPr lang="en-US" sz="1800" dirty="0" smtClean="0"/>
              <a:t>“Who told you that you were naked?”</a:t>
            </a:r>
          </a:p>
          <a:p>
            <a:pPr lvl="1"/>
            <a:r>
              <a:rPr lang="en-US" sz="1800" dirty="0" smtClean="0"/>
              <a:t>“Have you eaten of the tree… that you should not eat?”</a:t>
            </a:r>
          </a:p>
          <a:p>
            <a:pPr lvl="1"/>
            <a:r>
              <a:rPr lang="en-US" sz="1800" dirty="0" smtClean="0"/>
              <a:t>“What is this you have done?”</a:t>
            </a:r>
          </a:p>
          <a:p>
            <a:r>
              <a:rPr lang="en-US" sz="2000" dirty="0" smtClean="0"/>
              <a:t>Response</a:t>
            </a:r>
          </a:p>
          <a:p>
            <a:pPr lvl="1"/>
            <a:r>
              <a:rPr lang="en-US" sz="1800" dirty="0" smtClean="0"/>
              <a:t>Adam: The woman you gave me, she gave, and I ate</a:t>
            </a:r>
          </a:p>
          <a:p>
            <a:pPr lvl="1"/>
            <a:r>
              <a:rPr lang="en-US" sz="1800" dirty="0" smtClean="0"/>
              <a:t>Eve: The serpent deceived me, and I ate</a:t>
            </a:r>
          </a:p>
          <a:p>
            <a:pPr lvl="1"/>
            <a:r>
              <a:rPr lang="en-US" sz="1800" dirty="0" smtClean="0"/>
              <a:t>God did not question the serpent</a:t>
            </a:r>
          </a:p>
          <a:p>
            <a:pPr lvl="1"/>
            <a:endParaRPr lang="en-US" sz="1800" dirty="0"/>
          </a:p>
        </p:txBody>
      </p:sp>
      <p:sp>
        <p:nvSpPr>
          <p:cNvPr id="3" name="Title 2"/>
          <p:cNvSpPr>
            <a:spLocks noGrp="1"/>
          </p:cNvSpPr>
          <p:nvPr>
            <p:ph type="title"/>
          </p:nvPr>
        </p:nvSpPr>
        <p:spPr/>
        <p:txBody>
          <a:bodyPr/>
          <a:lstStyle/>
          <a:p>
            <a:r>
              <a:rPr lang="en-US" dirty="0" smtClean="0"/>
              <a:t>Discovery</a:t>
            </a:r>
            <a:endParaRPr lang="en-US" dirty="0"/>
          </a:p>
        </p:txBody>
      </p:sp>
      <p:grpSp>
        <p:nvGrpSpPr>
          <p:cNvPr id="5" name="Group 4"/>
          <p:cNvGrpSpPr/>
          <p:nvPr/>
        </p:nvGrpSpPr>
        <p:grpSpPr>
          <a:xfrm>
            <a:off x="6781800" y="2800350"/>
            <a:ext cx="2093691" cy="2066925"/>
            <a:chOff x="6324600" y="361950"/>
            <a:chExt cx="2550891" cy="2447925"/>
          </a:xfrm>
        </p:grpSpPr>
        <p:sp>
          <p:nvSpPr>
            <p:cNvPr id="6" name="Rectangle 5"/>
            <p:cNvSpPr/>
            <p:nvPr/>
          </p:nvSpPr>
          <p:spPr>
            <a:xfrm>
              <a:off x="6324600" y="361950"/>
              <a:ext cx="2550891" cy="2447925"/>
            </a:xfrm>
            <a:prstGeom prst="rect">
              <a:avLst/>
            </a:prstGeom>
            <a:solidFill>
              <a:schemeClr val="tx1"/>
            </a:soli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553200" y="460747"/>
              <a:ext cx="2259366" cy="2250329"/>
            </a:xfrm>
            <a:prstGeom prst="rect">
              <a:avLst/>
            </a:prstGeom>
            <a:noFill/>
            <a:ln>
              <a:noFill/>
            </a:ln>
            <a:effectLst>
              <a:softEdge rad="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Rectangle 11"/>
          <p:cNvSpPr/>
          <p:nvPr/>
        </p:nvSpPr>
        <p:spPr>
          <a:xfrm>
            <a:off x="6835140" y="819150"/>
            <a:ext cx="2057400" cy="1600438"/>
          </a:xfrm>
          <a:prstGeom prst="rect">
            <a:avLst/>
          </a:prstGeom>
          <a:solidFill>
            <a:schemeClr val="accent1"/>
          </a:solidFill>
          <a:effectLst>
            <a:softEdge rad="101600"/>
          </a:effectLst>
        </p:spPr>
        <p:txBody>
          <a:bodyPr wrap="square" lIns="182880" tIns="182880" rIns="182880" bIns="182880">
            <a:spAutoFit/>
          </a:bodyPr>
          <a:lstStyle/>
          <a:p>
            <a:r>
              <a:rPr lang="en-US" sz="1600" i="1" dirty="0"/>
              <a:t>Therefore, to him who knows to do good and does not do it, to him it is sin. </a:t>
            </a:r>
            <a:r>
              <a:rPr lang="en-US" sz="1600" i="1" dirty="0" smtClean="0"/>
              <a:t>	(</a:t>
            </a:r>
            <a:r>
              <a:rPr lang="en-US" sz="1600" i="1" dirty="0"/>
              <a:t>Jas 4:17)</a:t>
            </a:r>
          </a:p>
        </p:txBody>
      </p:sp>
    </p:spTree>
    <p:extLst>
      <p:ext uri="{BB962C8B-B14F-4D97-AF65-F5344CB8AC3E}">
        <p14:creationId xmlns:p14="http://schemas.microsoft.com/office/powerpoint/2010/main" val="118855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fade">
                                      <p:cBhvr>
                                        <p:cTn id="30" dur="500"/>
                                        <p:tgtEl>
                                          <p:spTgt spid="4">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fade">
                                      <p:cBhvr>
                                        <p:cTn id="33" dur="500"/>
                                        <p:tgtEl>
                                          <p:spTgt spid="4">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9" end="9"/>
                                            </p:txEl>
                                          </p:spTgt>
                                        </p:tgtEl>
                                        <p:attrNameLst>
                                          <p:attrName>style.visibility</p:attrName>
                                        </p:attrNameLst>
                                      </p:cBhvr>
                                      <p:to>
                                        <p:strVal val="visible"/>
                                      </p:to>
                                    </p:set>
                                    <p:animEffect transition="in" filter="fade">
                                      <p:cBhvr>
                                        <p:cTn id="38" dur="500"/>
                                        <p:tgtEl>
                                          <p:spTgt spid="4">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Effect transition="in" filter="fade">
                                      <p:cBhvr>
                                        <p:cTn id="41" dur="500"/>
                                        <p:tgtEl>
                                          <p:spTgt spid="4">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txEl>
                                              <p:pRg st="11" end="11"/>
                                            </p:txEl>
                                          </p:spTgt>
                                        </p:tgtEl>
                                        <p:attrNameLst>
                                          <p:attrName>style.visibility</p:attrName>
                                        </p:attrNameLst>
                                      </p:cBhvr>
                                      <p:to>
                                        <p:strVal val="visible"/>
                                      </p:to>
                                    </p:set>
                                    <p:animEffect transition="in" filter="fade">
                                      <p:cBhvr>
                                        <p:cTn id="44" dur="500"/>
                                        <p:tgtEl>
                                          <p:spTgt spid="4">
                                            <p:txEl>
                                              <p:pRg st="11" end="11"/>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animEffect transition="in" filter="fade">
                                      <p:cBhvr>
                                        <p:cTn id="47"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143000"/>
            <a:ext cx="8229600" cy="3714750"/>
          </a:xfrm>
        </p:spPr>
        <p:txBody>
          <a:bodyPr>
            <a:normAutofit fontScale="92500" lnSpcReduction="20000"/>
          </a:bodyPr>
          <a:lstStyle/>
          <a:p>
            <a:r>
              <a:rPr lang="en-US" sz="2000" dirty="0" smtClean="0"/>
              <a:t>The Serpent – Because you have done this [deceived the woman]</a:t>
            </a:r>
          </a:p>
          <a:p>
            <a:pPr lvl="1"/>
            <a:r>
              <a:rPr lang="en-US" sz="1800" dirty="0" smtClean="0"/>
              <a:t>Cursed more than all cattle and beasts</a:t>
            </a:r>
          </a:p>
          <a:p>
            <a:pPr lvl="1"/>
            <a:r>
              <a:rPr lang="en-US" sz="1800" dirty="0" smtClean="0"/>
              <a:t>Go on your belly, eat dust</a:t>
            </a:r>
          </a:p>
          <a:p>
            <a:pPr lvl="1"/>
            <a:r>
              <a:rPr lang="en-US" sz="1800" dirty="0" smtClean="0"/>
              <a:t>Enmity between you and the woman</a:t>
            </a:r>
          </a:p>
          <a:p>
            <a:pPr lvl="1"/>
            <a:r>
              <a:rPr lang="en-US" sz="1800" dirty="0" smtClean="0"/>
              <a:t>Enmity between your seed and her Seed</a:t>
            </a:r>
          </a:p>
          <a:p>
            <a:r>
              <a:rPr lang="en-US" sz="2000" dirty="0" smtClean="0"/>
              <a:t>The Man – Because you heeded the voice of your wife and ate</a:t>
            </a:r>
          </a:p>
          <a:p>
            <a:pPr lvl="1"/>
            <a:r>
              <a:rPr lang="en-US" sz="1800" dirty="0" smtClean="0"/>
              <a:t>Cursed is the ground for your sake</a:t>
            </a:r>
          </a:p>
          <a:p>
            <a:pPr lvl="2"/>
            <a:r>
              <a:rPr lang="en-US" sz="1500" dirty="0" smtClean="0"/>
              <a:t>In toil you shall eat all your life</a:t>
            </a:r>
          </a:p>
          <a:p>
            <a:pPr lvl="2"/>
            <a:r>
              <a:rPr lang="en-US" sz="1500" dirty="0" smtClean="0"/>
              <a:t>Thorns and thistles will grow for you</a:t>
            </a:r>
          </a:p>
          <a:p>
            <a:pPr lvl="2"/>
            <a:r>
              <a:rPr lang="en-US" sz="1500" dirty="0" smtClean="0"/>
              <a:t>In the sweat of your face you shall eat bread</a:t>
            </a:r>
          </a:p>
          <a:p>
            <a:r>
              <a:rPr lang="en-US" sz="2000" dirty="0" smtClean="0"/>
              <a:t>The Woman</a:t>
            </a:r>
          </a:p>
          <a:p>
            <a:pPr lvl="1"/>
            <a:r>
              <a:rPr lang="en-US" sz="1800" dirty="0" smtClean="0"/>
              <a:t>Greatly multiply your sorrow and conception</a:t>
            </a:r>
          </a:p>
          <a:p>
            <a:pPr lvl="1"/>
            <a:r>
              <a:rPr lang="en-US" sz="1800" dirty="0" smtClean="0"/>
              <a:t>In pain you shall bring forth children</a:t>
            </a:r>
          </a:p>
          <a:p>
            <a:pPr lvl="1"/>
            <a:r>
              <a:rPr lang="en-US" sz="1800" dirty="0" smtClean="0"/>
              <a:t>Desire shall be for your husband, he shall rule over you</a:t>
            </a:r>
            <a:endParaRPr lang="en-US" sz="1800" dirty="0"/>
          </a:p>
        </p:txBody>
      </p:sp>
      <p:sp>
        <p:nvSpPr>
          <p:cNvPr id="3" name="Title 2"/>
          <p:cNvSpPr>
            <a:spLocks noGrp="1"/>
          </p:cNvSpPr>
          <p:nvPr>
            <p:ph type="title"/>
          </p:nvPr>
        </p:nvSpPr>
        <p:spPr/>
        <p:txBody>
          <a:bodyPr/>
          <a:lstStyle/>
          <a:p>
            <a:r>
              <a:rPr lang="en-US" dirty="0" smtClean="0"/>
              <a:t>Consequences,  The Curse</a:t>
            </a:r>
            <a:endParaRPr lang="en-US" dirty="0"/>
          </a:p>
        </p:txBody>
      </p:sp>
    </p:spTree>
    <p:extLst>
      <p:ext uri="{BB962C8B-B14F-4D97-AF65-F5344CB8AC3E}">
        <p14:creationId xmlns:p14="http://schemas.microsoft.com/office/powerpoint/2010/main" val="5349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fade">
                                      <p:cBhvr>
                                        <p:cTn id="30" dur="500"/>
                                        <p:tgtEl>
                                          <p:spTgt spid="4">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fade">
                                      <p:cBhvr>
                                        <p:cTn id="33" dur="500"/>
                                        <p:tgtEl>
                                          <p:spTgt spid="4">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xEl>
                                              <p:pRg st="9" end="9"/>
                                            </p:txEl>
                                          </p:spTgt>
                                        </p:tgtEl>
                                        <p:attrNameLst>
                                          <p:attrName>style.visibility</p:attrName>
                                        </p:attrNameLst>
                                      </p:cBhvr>
                                      <p:to>
                                        <p:strVal val="visible"/>
                                      </p:to>
                                    </p:set>
                                    <p:animEffect transition="in" filter="fade">
                                      <p:cBhvr>
                                        <p:cTn id="36" dur="500"/>
                                        <p:tgtEl>
                                          <p:spTgt spid="4">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Effect transition="in" filter="fade">
                                      <p:cBhvr>
                                        <p:cTn id="41" dur="500"/>
                                        <p:tgtEl>
                                          <p:spTgt spid="4">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txEl>
                                              <p:pRg st="11" end="11"/>
                                            </p:txEl>
                                          </p:spTgt>
                                        </p:tgtEl>
                                        <p:attrNameLst>
                                          <p:attrName>style.visibility</p:attrName>
                                        </p:attrNameLst>
                                      </p:cBhvr>
                                      <p:to>
                                        <p:strVal val="visible"/>
                                      </p:to>
                                    </p:set>
                                    <p:animEffect transition="in" filter="fade">
                                      <p:cBhvr>
                                        <p:cTn id="44" dur="500"/>
                                        <p:tgtEl>
                                          <p:spTgt spid="4">
                                            <p:txEl>
                                              <p:pRg st="11" end="11"/>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animEffect transition="in" filter="fade">
                                      <p:cBhvr>
                                        <p:cTn id="47" dur="500"/>
                                        <p:tgtEl>
                                          <p:spTgt spid="4">
                                            <p:txEl>
                                              <p:pRg st="12" end="12"/>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
                                            <p:txEl>
                                              <p:pRg st="13" end="13"/>
                                            </p:txEl>
                                          </p:spTgt>
                                        </p:tgtEl>
                                        <p:attrNameLst>
                                          <p:attrName>style.visibility</p:attrName>
                                        </p:attrNameLst>
                                      </p:cBhvr>
                                      <p:to>
                                        <p:strVal val="visible"/>
                                      </p:to>
                                    </p:set>
                                    <p:animEffect transition="in" filter="fade">
                                      <p:cBhvr>
                                        <p:cTn id="50"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sz="2000" dirty="0" smtClean="0"/>
              <a:t>Sent out from the Garden</a:t>
            </a:r>
          </a:p>
          <a:p>
            <a:pPr lvl="1"/>
            <a:r>
              <a:rPr lang="en-US" sz="1800" dirty="0" smtClean="0"/>
              <a:t>Separated from the tree of life</a:t>
            </a:r>
          </a:p>
          <a:p>
            <a:pPr lvl="1"/>
            <a:r>
              <a:rPr lang="en-US" sz="1800" dirty="0" smtClean="0"/>
              <a:t>Prevented from returning</a:t>
            </a:r>
          </a:p>
          <a:p>
            <a:pPr lvl="1"/>
            <a:endParaRPr lang="en-US" sz="1800" dirty="0" smtClean="0"/>
          </a:p>
          <a:p>
            <a:r>
              <a:rPr lang="en-US" sz="2000" dirty="0" smtClean="0"/>
              <a:t>Other changes</a:t>
            </a:r>
          </a:p>
          <a:p>
            <a:pPr lvl="1"/>
            <a:r>
              <a:rPr lang="en-US" sz="1800" dirty="0" smtClean="0"/>
              <a:t>Clothed with animal skins</a:t>
            </a:r>
          </a:p>
          <a:p>
            <a:pPr lvl="1"/>
            <a:r>
              <a:rPr lang="en-US" sz="1800" dirty="0" smtClean="0"/>
              <a:t>Adam named his wife Eve</a:t>
            </a:r>
          </a:p>
          <a:p>
            <a:pPr lvl="1"/>
            <a:r>
              <a:rPr lang="en-US" sz="1800" dirty="0" smtClean="0"/>
              <a:t>They began to have children</a:t>
            </a:r>
          </a:p>
          <a:p>
            <a:pPr lvl="1"/>
            <a:endParaRPr lang="en-US" sz="1800" dirty="0" smtClean="0"/>
          </a:p>
          <a:p>
            <a:pPr lvl="1"/>
            <a:endParaRPr lang="en-US" sz="1800" dirty="0"/>
          </a:p>
        </p:txBody>
      </p:sp>
      <p:sp>
        <p:nvSpPr>
          <p:cNvPr id="3" name="Title 2"/>
          <p:cNvSpPr>
            <a:spLocks noGrp="1"/>
          </p:cNvSpPr>
          <p:nvPr>
            <p:ph type="title"/>
          </p:nvPr>
        </p:nvSpPr>
        <p:spPr/>
        <p:txBody>
          <a:bodyPr/>
          <a:lstStyle/>
          <a:p>
            <a:r>
              <a:rPr lang="en-US" dirty="0" smtClean="0"/>
              <a:t>Consequences, Separation</a:t>
            </a:r>
            <a:endParaRPr lang="en-US" dirty="0"/>
          </a:p>
        </p:txBody>
      </p:sp>
      <p:pic>
        <p:nvPicPr>
          <p:cNvPr id="5122" name="Picture 2" descr="http://www.7-star-admiral.com/0006_pine_tree/5001_Adam_Eve_clip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6939" y="2190750"/>
            <a:ext cx="2721427" cy="24384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458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457200" y="342900"/>
            <a:ext cx="6248400" cy="4514850"/>
          </a:xfrm>
        </p:spPr>
        <p:txBody>
          <a:bodyPr>
            <a:normAutofit/>
          </a:bodyPr>
          <a:lstStyle/>
          <a:p>
            <a:r>
              <a:rPr lang="en-US" sz="1600" dirty="0" smtClean="0"/>
              <a:t>What was the first sin?  What caused each to sin? (Gen 3:1-6,12,13, 2 </a:t>
            </a:r>
            <a:r>
              <a:rPr lang="en-US" sz="1600" dirty="0" err="1" smtClean="0"/>
              <a:t>Cor</a:t>
            </a:r>
            <a:r>
              <a:rPr lang="en-US" sz="1600" dirty="0" smtClean="0"/>
              <a:t> 11:3)</a:t>
            </a:r>
          </a:p>
          <a:p>
            <a:endParaRPr lang="en-US" sz="1600" dirty="0"/>
          </a:p>
          <a:p>
            <a:r>
              <a:rPr lang="en-US" sz="1600" dirty="0" smtClean="0"/>
              <a:t>Was there a role reversal in the way the sin occurred?</a:t>
            </a:r>
          </a:p>
          <a:p>
            <a:endParaRPr lang="en-US" sz="1600" dirty="0"/>
          </a:p>
          <a:p>
            <a:r>
              <a:rPr lang="en-US" sz="1600" dirty="0" smtClean="0"/>
              <a:t>Why did Adam knowingly sin?</a:t>
            </a:r>
          </a:p>
          <a:p>
            <a:endParaRPr lang="en-US" sz="1600" dirty="0"/>
          </a:p>
          <a:p>
            <a:r>
              <a:rPr lang="en-US" sz="1600" dirty="0" smtClean="0"/>
              <a:t>What additional differences between men and women are implied after the fall (Gen 3:16-19)?</a:t>
            </a:r>
          </a:p>
          <a:p>
            <a:endParaRPr lang="en-US" sz="1600" dirty="0"/>
          </a:p>
          <a:p>
            <a:r>
              <a:rPr lang="en-US" sz="1600" dirty="0" smtClean="0"/>
              <a:t>How would the curses affect the relationship between men and women?  How might romance change?</a:t>
            </a:r>
          </a:p>
          <a:p>
            <a:endParaRPr lang="en-US" sz="1600" dirty="0"/>
          </a:p>
          <a:p>
            <a:r>
              <a:rPr lang="en-US" sz="1600" dirty="0" smtClean="0"/>
              <a:t>How would the curses affect other natural desires, such as hunger?</a:t>
            </a:r>
          </a:p>
          <a:p>
            <a:endParaRPr lang="en-US" sz="1600" dirty="0"/>
          </a:p>
          <a:p>
            <a:endParaRPr lang="en-US" sz="1600" dirty="0" smtClean="0"/>
          </a:p>
          <a:p>
            <a:endParaRPr lang="en-US" sz="1600" dirty="0" smtClean="0"/>
          </a:p>
          <a:p>
            <a:endParaRPr lang="en-US" sz="1600" dirty="0"/>
          </a:p>
        </p:txBody>
      </p:sp>
      <p:sp>
        <p:nvSpPr>
          <p:cNvPr id="6" name="Text Placeholder 5"/>
          <p:cNvSpPr>
            <a:spLocks noGrp="1"/>
          </p:cNvSpPr>
          <p:nvPr>
            <p:ph type="body" idx="2"/>
          </p:nvPr>
        </p:nvSpPr>
        <p:spPr/>
        <p:txBody>
          <a:bodyPr/>
          <a:lstStyle/>
          <a:p>
            <a:endParaRPr lang="en-US" dirty="0"/>
          </a:p>
        </p:txBody>
      </p:sp>
      <p:sp>
        <p:nvSpPr>
          <p:cNvPr id="4" name="Title 3"/>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97336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fade">
                                      <p:cBhvr>
                                        <p:cTn id="3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200400" y="2190750"/>
            <a:ext cx="2544712" cy="1295400"/>
            <a:chOff x="3200400" y="1733550"/>
            <a:chExt cx="2544712" cy="1295400"/>
          </a:xfrm>
        </p:grpSpPr>
        <p:sp>
          <p:nvSpPr>
            <p:cNvPr id="8" name="Oval 7"/>
            <p:cNvSpPr/>
            <p:nvPr/>
          </p:nvSpPr>
          <p:spPr>
            <a:xfrm>
              <a:off x="3200400" y="1733550"/>
              <a:ext cx="2544712"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794237" y="1878092"/>
              <a:ext cx="1357038" cy="369332"/>
            </a:xfrm>
            <a:prstGeom prst="rect">
              <a:avLst/>
            </a:prstGeom>
            <a:noFill/>
          </p:spPr>
          <p:txBody>
            <a:bodyPr wrap="none" rtlCol="0">
              <a:spAutoFit/>
            </a:bodyPr>
            <a:lstStyle/>
            <a:p>
              <a:r>
                <a:rPr lang="en-US" dirty="0" smtClean="0">
                  <a:solidFill>
                    <a:schemeClr val="bg1"/>
                  </a:solidFill>
                </a:rPr>
                <a:t>“One Flesh”</a:t>
              </a:r>
              <a:endParaRPr lang="en-US" dirty="0">
                <a:solidFill>
                  <a:schemeClr val="bg1"/>
                </a:solidFill>
              </a:endParaRPr>
            </a:p>
          </p:txBody>
        </p:sp>
      </p:grpSp>
      <p:sp>
        <p:nvSpPr>
          <p:cNvPr id="7" name="Title 6"/>
          <p:cNvSpPr>
            <a:spLocks noGrp="1"/>
          </p:cNvSpPr>
          <p:nvPr>
            <p:ph type="title"/>
          </p:nvPr>
        </p:nvSpPr>
        <p:spPr/>
        <p:txBody>
          <a:bodyPr/>
          <a:lstStyle/>
          <a:p>
            <a:r>
              <a:rPr lang="en-US" dirty="0" smtClean="0"/>
              <a:t>Family Relationships</a:t>
            </a:r>
            <a:endParaRPr lang="en-US" dirty="0"/>
          </a:p>
        </p:txBody>
      </p:sp>
      <p:sp>
        <p:nvSpPr>
          <p:cNvPr id="9" name="TextBox 8"/>
          <p:cNvSpPr txBox="1"/>
          <p:nvPr/>
        </p:nvSpPr>
        <p:spPr>
          <a:xfrm>
            <a:off x="5136035" y="2672834"/>
            <a:ext cx="636649" cy="369332"/>
          </a:xfrm>
          <a:prstGeom prst="rect">
            <a:avLst/>
          </a:prstGeom>
          <a:noFill/>
        </p:spPr>
        <p:txBody>
          <a:bodyPr wrap="none" rtlCol="0">
            <a:spAutoFit/>
          </a:bodyPr>
          <a:lstStyle/>
          <a:p>
            <a:r>
              <a:rPr lang="en-US" dirty="0" smtClean="0"/>
              <a:t>Man</a:t>
            </a:r>
            <a:endParaRPr lang="en-US" dirty="0"/>
          </a:p>
        </p:txBody>
      </p:sp>
      <p:grpSp>
        <p:nvGrpSpPr>
          <p:cNvPr id="21" name="Group 20"/>
          <p:cNvGrpSpPr/>
          <p:nvPr/>
        </p:nvGrpSpPr>
        <p:grpSpPr>
          <a:xfrm>
            <a:off x="3200399" y="2672834"/>
            <a:ext cx="1935635" cy="633532"/>
            <a:chOff x="3200399" y="2215634"/>
            <a:chExt cx="1935635" cy="633532"/>
          </a:xfrm>
        </p:grpSpPr>
        <p:sp>
          <p:nvSpPr>
            <p:cNvPr id="10" name="TextBox 9"/>
            <p:cNvSpPr txBox="1"/>
            <p:nvPr/>
          </p:nvSpPr>
          <p:spPr>
            <a:xfrm>
              <a:off x="3200399" y="2215634"/>
              <a:ext cx="974626" cy="369332"/>
            </a:xfrm>
            <a:prstGeom prst="rect">
              <a:avLst/>
            </a:prstGeom>
            <a:noFill/>
          </p:spPr>
          <p:txBody>
            <a:bodyPr wrap="none" rtlCol="0">
              <a:spAutoFit/>
            </a:bodyPr>
            <a:lstStyle/>
            <a:p>
              <a:r>
                <a:rPr lang="en-US" dirty="0" smtClean="0"/>
                <a:t>Woman</a:t>
              </a:r>
              <a:endParaRPr lang="en-US" dirty="0"/>
            </a:p>
          </p:txBody>
        </p:sp>
        <p:sp>
          <p:nvSpPr>
            <p:cNvPr id="11" name="Right Arrow 10"/>
            <p:cNvSpPr/>
            <p:nvPr/>
          </p:nvSpPr>
          <p:spPr>
            <a:xfrm>
              <a:off x="4148905" y="2324100"/>
              <a:ext cx="987129"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150794" y="2479834"/>
              <a:ext cx="866263" cy="369332"/>
            </a:xfrm>
            <a:prstGeom prst="rect">
              <a:avLst/>
            </a:prstGeom>
            <a:noFill/>
          </p:spPr>
          <p:txBody>
            <a:bodyPr wrap="none" rtlCol="0">
              <a:spAutoFit/>
            </a:bodyPr>
            <a:lstStyle/>
            <a:p>
              <a:r>
                <a:rPr lang="en-US" dirty="0" smtClean="0">
                  <a:solidFill>
                    <a:schemeClr val="bg1"/>
                  </a:solidFill>
                </a:rPr>
                <a:t>Helper</a:t>
              </a:r>
              <a:endParaRPr lang="en-US" dirty="0">
                <a:solidFill>
                  <a:schemeClr val="bg1"/>
                </a:solidFill>
              </a:endParaRPr>
            </a:p>
          </p:txBody>
        </p:sp>
      </p:grpSp>
      <p:grpSp>
        <p:nvGrpSpPr>
          <p:cNvPr id="22" name="Group 21"/>
          <p:cNvGrpSpPr/>
          <p:nvPr/>
        </p:nvGrpSpPr>
        <p:grpSpPr>
          <a:xfrm>
            <a:off x="5867400" y="2585770"/>
            <a:ext cx="2286000" cy="723216"/>
            <a:chOff x="5867400" y="2128570"/>
            <a:chExt cx="2286000" cy="723216"/>
          </a:xfrm>
        </p:grpSpPr>
        <p:sp>
          <p:nvSpPr>
            <p:cNvPr id="14" name="Right Arrow 13"/>
            <p:cNvSpPr/>
            <p:nvPr/>
          </p:nvSpPr>
          <p:spPr>
            <a:xfrm>
              <a:off x="5867400" y="2327434"/>
              <a:ext cx="987129"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4832" y="2128570"/>
              <a:ext cx="1088568" cy="646331"/>
            </a:xfrm>
            <a:prstGeom prst="rect">
              <a:avLst/>
            </a:prstGeom>
            <a:noFill/>
          </p:spPr>
          <p:txBody>
            <a:bodyPr wrap="none" rtlCol="0">
              <a:spAutoFit/>
            </a:bodyPr>
            <a:lstStyle/>
            <a:p>
              <a:pPr algn="ctr"/>
              <a:r>
                <a:rPr lang="en-US" dirty="0" smtClean="0">
                  <a:solidFill>
                    <a:schemeClr val="bg1"/>
                  </a:solidFill>
                </a:rPr>
                <a:t>Earth</a:t>
              </a:r>
            </a:p>
            <a:p>
              <a:r>
                <a:rPr lang="en-US" dirty="0" smtClean="0">
                  <a:solidFill>
                    <a:schemeClr val="bg1"/>
                  </a:solidFill>
                </a:rPr>
                <a:t>(Garden)</a:t>
              </a:r>
              <a:endParaRPr lang="en-US" dirty="0">
                <a:solidFill>
                  <a:schemeClr val="bg1"/>
                </a:solidFill>
              </a:endParaRPr>
            </a:p>
          </p:txBody>
        </p:sp>
        <p:sp>
          <p:nvSpPr>
            <p:cNvPr id="18" name="TextBox 17"/>
            <p:cNvSpPr txBox="1"/>
            <p:nvPr/>
          </p:nvSpPr>
          <p:spPr>
            <a:xfrm>
              <a:off x="5927832" y="2482454"/>
              <a:ext cx="934871" cy="369332"/>
            </a:xfrm>
            <a:prstGeom prst="rect">
              <a:avLst/>
            </a:prstGeom>
            <a:noFill/>
          </p:spPr>
          <p:txBody>
            <a:bodyPr wrap="none" rtlCol="0">
              <a:spAutoFit/>
            </a:bodyPr>
            <a:lstStyle/>
            <a:p>
              <a:r>
                <a:rPr lang="en-US" dirty="0" smtClean="0">
                  <a:solidFill>
                    <a:schemeClr val="bg1"/>
                  </a:solidFill>
                </a:rPr>
                <a:t>Subdue</a:t>
              </a:r>
              <a:endParaRPr lang="en-US" dirty="0">
                <a:solidFill>
                  <a:schemeClr val="bg1"/>
                </a:solidFill>
              </a:endParaRPr>
            </a:p>
          </p:txBody>
        </p:sp>
      </p:grpSp>
      <p:grpSp>
        <p:nvGrpSpPr>
          <p:cNvPr id="23" name="Group 22"/>
          <p:cNvGrpSpPr/>
          <p:nvPr/>
        </p:nvGrpSpPr>
        <p:grpSpPr>
          <a:xfrm>
            <a:off x="685800" y="2653784"/>
            <a:ext cx="2539194" cy="634010"/>
            <a:chOff x="685800" y="2196584"/>
            <a:chExt cx="2539194" cy="634010"/>
          </a:xfrm>
        </p:grpSpPr>
        <p:sp>
          <p:nvSpPr>
            <p:cNvPr id="15" name="Right Arrow 14"/>
            <p:cNvSpPr/>
            <p:nvPr/>
          </p:nvSpPr>
          <p:spPr>
            <a:xfrm flipH="1">
              <a:off x="2057400" y="2299336"/>
              <a:ext cx="987129"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85800" y="2196584"/>
              <a:ext cx="1059714" cy="369332"/>
            </a:xfrm>
            <a:prstGeom prst="rect">
              <a:avLst/>
            </a:prstGeom>
            <a:noFill/>
          </p:spPr>
          <p:txBody>
            <a:bodyPr wrap="none" rtlCol="0">
              <a:spAutoFit/>
            </a:bodyPr>
            <a:lstStyle/>
            <a:p>
              <a:pPr algn="ctr"/>
              <a:r>
                <a:rPr lang="en-US" dirty="0" smtClean="0">
                  <a:solidFill>
                    <a:schemeClr val="bg1"/>
                  </a:solidFill>
                </a:rPr>
                <a:t>Children</a:t>
              </a:r>
              <a:endParaRPr lang="en-US" dirty="0">
                <a:solidFill>
                  <a:schemeClr val="bg1"/>
                </a:solidFill>
              </a:endParaRPr>
            </a:p>
          </p:txBody>
        </p:sp>
        <p:sp>
          <p:nvSpPr>
            <p:cNvPr id="19" name="TextBox 18"/>
            <p:cNvSpPr txBox="1"/>
            <p:nvPr/>
          </p:nvSpPr>
          <p:spPr>
            <a:xfrm>
              <a:off x="1876933" y="2461262"/>
              <a:ext cx="1348061" cy="369332"/>
            </a:xfrm>
            <a:prstGeom prst="rect">
              <a:avLst/>
            </a:prstGeom>
            <a:noFill/>
          </p:spPr>
          <p:txBody>
            <a:bodyPr wrap="none" rtlCol="0">
              <a:spAutoFit/>
            </a:bodyPr>
            <a:lstStyle/>
            <a:p>
              <a:r>
                <a:rPr lang="en-US" dirty="0" smtClean="0">
                  <a:solidFill>
                    <a:schemeClr val="bg1"/>
                  </a:solidFill>
                </a:rPr>
                <a:t>“be fruitful”</a:t>
              </a:r>
              <a:endParaRPr lang="en-US" dirty="0">
                <a:solidFill>
                  <a:schemeClr val="bg1"/>
                </a:solidFill>
              </a:endParaRPr>
            </a:p>
          </p:txBody>
        </p:sp>
      </p:grpSp>
      <p:sp>
        <p:nvSpPr>
          <p:cNvPr id="24" name="Rectangle 23"/>
          <p:cNvSpPr/>
          <p:nvPr/>
        </p:nvSpPr>
        <p:spPr>
          <a:xfrm>
            <a:off x="685800" y="1047750"/>
            <a:ext cx="3352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 the Garden, Before the Fall</a:t>
            </a:r>
            <a:endParaRPr lang="en-US" dirty="0"/>
          </a:p>
        </p:txBody>
      </p:sp>
    </p:spTree>
    <p:extLst>
      <p:ext uri="{BB962C8B-B14F-4D97-AF65-F5344CB8AC3E}">
        <p14:creationId xmlns:p14="http://schemas.microsoft.com/office/powerpoint/2010/main" val="397325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randombar(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5257800" y="1577035"/>
            <a:ext cx="2286000" cy="1008735"/>
            <a:chOff x="5257800" y="1577035"/>
            <a:chExt cx="2286000" cy="1008735"/>
          </a:xfrm>
        </p:grpSpPr>
        <p:sp>
          <p:nvSpPr>
            <p:cNvPr id="3" name="Curved Down Arrow 2"/>
            <p:cNvSpPr/>
            <p:nvPr/>
          </p:nvSpPr>
          <p:spPr>
            <a:xfrm>
              <a:off x="5257800" y="1733550"/>
              <a:ext cx="2286000" cy="8522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Rounded Rectangle 29"/>
            <p:cNvSpPr/>
            <p:nvPr/>
          </p:nvSpPr>
          <p:spPr>
            <a:xfrm>
              <a:off x="5941864" y="1577035"/>
              <a:ext cx="838200" cy="304800"/>
            </a:xfrm>
            <a:prstGeom prst="roundRect">
              <a:avLst>
                <a:gd name="adj" fmla="val 41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Toil</a:t>
              </a:r>
              <a:endParaRPr lang="en-US" dirty="0">
                <a:solidFill>
                  <a:srgbClr val="C00000"/>
                </a:solidFill>
              </a:endParaRPr>
            </a:p>
          </p:txBody>
        </p:sp>
      </p:grpSp>
      <p:grpSp>
        <p:nvGrpSpPr>
          <p:cNvPr id="40" name="Group 39"/>
          <p:cNvGrpSpPr/>
          <p:nvPr/>
        </p:nvGrpSpPr>
        <p:grpSpPr>
          <a:xfrm>
            <a:off x="521690" y="1657350"/>
            <a:ext cx="3059710" cy="1588532"/>
            <a:chOff x="521690" y="1657350"/>
            <a:chExt cx="3059710" cy="1588532"/>
          </a:xfrm>
        </p:grpSpPr>
        <p:sp>
          <p:nvSpPr>
            <p:cNvPr id="25" name="Curved Down Arrow 24"/>
            <p:cNvSpPr/>
            <p:nvPr/>
          </p:nvSpPr>
          <p:spPr>
            <a:xfrm flipH="1">
              <a:off x="1295400" y="1764640"/>
              <a:ext cx="2286000" cy="8522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p:cNvSpPr txBox="1"/>
            <p:nvPr/>
          </p:nvSpPr>
          <p:spPr>
            <a:xfrm>
              <a:off x="521690" y="2876550"/>
              <a:ext cx="1402115" cy="369332"/>
            </a:xfrm>
            <a:prstGeom prst="rect">
              <a:avLst/>
            </a:prstGeom>
            <a:noFill/>
          </p:spPr>
          <p:txBody>
            <a:bodyPr wrap="none" rtlCol="0">
              <a:spAutoFit/>
            </a:bodyPr>
            <a:lstStyle/>
            <a:p>
              <a:pPr algn="ctr"/>
              <a:r>
                <a:rPr lang="en-US" dirty="0" smtClean="0">
                  <a:solidFill>
                    <a:srgbClr val="C00000"/>
                  </a:solidFill>
                </a:rPr>
                <a:t>(Multiplied)</a:t>
              </a:r>
            </a:p>
          </p:txBody>
        </p:sp>
        <p:sp>
          <p:nvSpPr>
            <p:cNvPr id="4" name="Rounded Rectangle 3"/>
            <p:cNvSpPr/>
            <p:nvPr/>
          </p:nvSpPr>
          <p:spPr>
            <a:xfrm>
              <a:off x="2133600" y="1657350"/>
              <a:ext cx="838200" cy="304800"/>
            </a:xfrm>
            <a:prstGeom prst="roundRect">
              <a:avLst>
                <a:gd name="adj" fmla="val 41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Pain</a:t>
              </a:r>
              <a:endParaRPr lang="en-US" dirty="0">
                <a:solidFill>
                  <a:srgbClr val="C00000"/>
                </a:solidFill>
              </a:endParaRPr>
            </a:p>
          </p:txBody>
        </p:sp>
      </p:grpSp>
      <p:sp>
        <p:nvSpPr>
          <p:cNvPr id="39" name="TextBox 38"/>
          <p:cNvSpPr txBox="1"/>
          <p:nvPr/>
        </p:nvSpPr>
        <p:spPr>
          <a:xfrm>
            <a:off x="6974750" y="2862858"/>
            <a:ext cx="1473417" cy="369332"/>
          </a:xfrm>
          <a:prstGeom prst="rect">
            <a:avLst/>
          </a:prstGeom>
          <a:noFill/>
        </p:spPr>
        <p:txBody>
          <a:bodyPr wrap="none" rtlCol="0">
            <a:spAutoFit/>
          </a:bodyPr>
          <a:lstStyle/>
          <a:p>
            <a:pPr algn="ctr"/>
            <a:r>
              <a:rPr lang="en-US" dirty="0" smtClean="0">
                <a:solidFill>
                  <a:srgbClr val="C00000"/>
                </a:solidFill>
              </a:rPr>
              <a:t>(Thorns, </a:t>
            </a:r>
            <a:r>
              <a:rPr lang="en-US" dirty="0" err="1" smtClean="0">
                <a:solidFill>
                  <a:srgbClr val="C00000"/>
                </a:solidFill>
              </a:rPr>
              <a:t>etc</a:t>
            </a:r>
            <a:r>
              <a:rPr lang="en-US" dirty="0" smtClean="0">
                <a:solidFill>
                  <a:srgbClr val="C00000"/>
                </a:solidFill>
              </a:rPr>
              <a:t>)</a:t>
            </a:r>
          </a:p>
        </p:txBody>
      </p:sp>
      <p:grpSp>
        <p:nvGrpSpPr>
          <p:cNvPr id="20" name="Group 19"/>
          <p:cNvGrpSpPr/>
          <p:nvPr/>
        </p:nvGrpSpPr>
        <p:grpSpPr>
          <a:xfrm>
            <a:off x="3200400" y="2190750"/>
            <a:ext cx="2544712" cy="1295400"/>
            <a:chOff x="3200400" y="1733550"/>
            <a:chExt cx="2544712" cy="1295400"/>
          </a:xfrm>
        </p:grpSpPr>
        <p:sp>
          <p:nvSpPr>
            <p:cNvPr id="8" name="Oval 7"/>
            <p:cNvSpPr/>
            <p:nvPr/>
          </p:nvSpPr>
          <p:spPr>
            <a:xfrm>
              <a:off x="3200400" y="1733550"/>
              <a:ext cx="2544712"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794237" y="1878092"/>
              <a:ext cx="1357038" cy="369332"/>
            </a:xfrm>
            <a:prstGeom prst="rect">
              <a:avLst/>
            </a:prstGeom>
            <a:noFill/>
          </p:spPr>
          <p:txBody>
            <a:bodyPr wrap="none" rtlCol="0">
              <a:spAutoFit/>
            </a:bodyPr>
            <a:lstStyle/>
            <a:p>
              <a:r>
                <a:rPr lang="en-US" dirty="0" smtClean="0">
                  <a:solidFill>
                    <a:schemeClr val="bg1"/>
                  </a:solidFill>
                </a:rPr>
                <a:t>“One Flesh”</a:t>
              </a:r>
              <a:endParaRPr lang="en-US" dirty="0">
                <a:solidFill>
                  <a:schemeClr val="bg1"/>
                </a:solidFill>
              </a:endParaRPr>
            </a:p>
          </p:txBody>
        </p:sp>
      </p:grpSp>
      <p:sp>
        <p:nvSpPr>
          <p:cNvPr id="7" name="Title 6"/>
          <p:cNvSpPr>
            <a:spLocks noGrp="1"/>
          </p:cNvSpPr>
          <p:nvPr>
            <p:ph type="title"/>
          </p:nvPr>
        </p:nvSpPr>
        <p:spPr/>
        <p:txBody>
          <a:bodyPr/>
          <a:lstStyle/>
          <a:p>
            <a:r>
              <a:rPr lang="en-US" dirty="0" smtClean="0"/>
              <a:t>Family Relationships</a:t>
            </a:r>
            <a:endParaRPr lang="en-US" dirty="0"/>
          </a:p>
        </p:txBody>
      </p:sp>
      <p:sp>
        <p:nvSpPr>
          <p:cNvPr id="9" name="TextBox 8"/>
          <p:cNvSpPr txBox="1"/>
          <p:nvPr/>
        </p:nvSpPr>
        <p:spPr>
          <a:xfrm>
            <a:off x="5136035" y="2672834"/>
            <a:ext cx="636649" cy="369332"/>
          </a:xfrm>
          <a:prstGeom prst="rect">
            <a:avLst/>
          </a:prstGeom>
          <a:noFill/>
        </p:spPr>
        <p:txBody>
          <a:bodyPr wrap="none" rtlCol="0">
            <a:spAutoFit/>
          </a:bodyPr>
          <a:lstStyle/>
          <a:p>
            <a:r>
              <a:rPr lang="en-US" dirty="0" smtClean="0"/>
              <a:t>Man</a:t>
            </a:r>
            <a:endParaRPr lang="en-US" dirty="0"/>
          </a:p>
        </p:txBody>
      </p:sp>
      <p:grpSp>
        <p:nvGrpSpPr>
          <p:cNvPr id="21" name="Group 20"/>
          <p:cNvGrpSpPr/>
          <p:nvPr/>
        </p:nvGrpSpPr>
        <p:grpSpPr>
          <a:xfrm>
            <a:off x="3200399" y="2672834"/>
            <a:ext cx="1935635" cy="633532"/>
            <a:chOff x="3200399" y="2215634"/>
            <a:chExt cx="1935635" cy="633532"/>
          </a:xfrm>
        </p:grpSpPr>
        <p:sp>
          <p:nvSpPr>
            <p:cNvPr id="10" name="TextBox 9"/>
            <p:cNvSpPr txBox="1"/>
            <p:nvPr/>
          </p:nvSpPr>
          <p:spPr>
            <a:xfrm>
              <a:off x="3200399" y="2215634"/>
              <a:ext cx="974626" cy="369332"/>
            </a:xfrm>
            <a:prstGeom prst="rect">
              <a:avLst/>
            </a:prstGeom>
            <a:noFill/>
          </p:spPr>
          <p:txBody>
            <a:bodyPr wrap="none" rtlCol="0">
              <a:spAutoFit/>
            </a:bodyPr>
            <a:lstStyle/>
            <a:p>
              <a:r>
                <a:rPr lang="en-US" dirty="0" smtClean="0"/>
                <a:t>Woman</a:t>
              </a:r>
              <a:endParaRPr lang="en-US" dirty="0"/>
            </a:p>
          </p:txBody>
        </p:sp>
        <p:sp>
          <p:nvSpPr>
            <p:cNvPr id="11" name="Right Arrow 10"/>
            <p:cNvSpPr/>
            <p:nvPr/>
          </p:nvSpPr>
          <p:spPr>
            <a:xfrm>
              <a:off x="4148905" y="2324100"/>
              <a:ext cx="987129"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150794" y="2479834"/>
              <a:ext cx="866263" cy="369332"/>
            </a:xfrm>
            <a:prstGeom prst="rect">
              <a:avLst/>
            </a:prstGeom>
            <a:noFill/>
          </p:spPr>
          <p:txBody>
            <a:bodyPr wrap="none" rtlCol="0">
              <a:spAutoFit/>
            </a:bodyPr>
            <a:lstStyle/>
            <a:p>
              <a:r>
                <a:rPr lang="en-US" dirty="0" smtClean="0">
                  <a:solidFill>
                    <a:schemeClr val="bg1"/>
                  </a:solidFill>
                </a:rPr>
                <a:t>Helper</a:t>
              </a:r>
              <a:endParaRPr lang="en-US" dirty="0">
                <a:solidFill>
                  <a:schemeClr val="bg1"/>
                </a:solidFill>
              </a:endParaRPr>
            </a:p>
          </p:txBody>
        </p:sp>
      </p:grpSp>
      <p:grpSp>
        <p:nvGrpSpPr>
          <p:cNvPr id="22" name="Group 21"/>
          <p:cNvGrpSpPr/>
          <p:nvPr/>
        </p:nvGrpSpPr>
        <p:grpSpPr>
          <a:xfrm>
            <a:off x="5867400" y="2585770"/>
            <a:ext cx="2128200" cy="723216"/>
            <a:chOff x="5867400" y="2128570"/>
            <a:chExt cx="2128200" cy="723216"/>
          </a:xfrm>
        </p:grpSpPr>
        <p:sp>
          <p:nvSpPr>
            <p:cNvPr id="14" name="Right Arrow 13"/>
            <p:cNvSpPr/>
            <p:nvPr/>
          </p:nvSpPr>
          <p:spPr>
            <a:xfrm>
              <a:off x="5867400" y="2327434"/>
              <a:ext cx="987129"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222631" y="2128570"/>
              <a:ext cx="772969" cy="646331"/>
            </a:xfrm>
            <a:prstGeom prst="rect">
              <a:avLst/>
            </a:prstGeom>
            <a:noFill/>
          </p:spPr>
          <p:txBody>
            <a:bodyPr wrap="none" rtlCol="0">
              <a:spAutoFit/>
            </a:bodyPr>
            <a:lstStyle/>
            <a:p>
              <a:pPr algn="ctr"/>
              <a:r>
                <a:rPr lang="en-US" dirty="0" smtClean="0">
                  <a:solidFill>
                    <a:schemeClr val="bg1"/>
                  </a:solidFill>
                </a:rPr>
                <a:t>Earth</a:t>
              </a:r>
            </a:p>
            <a:p>
              <a:endParaRPr lang="en-US" dirty="0">
                <a:solidFill>
                  <a:schemeClr val="bg1"/>
                </a:solidFill>
              </a:endParaRPr>
            </a:p>
          </p:txBody>
        </p:sp>
        <p:sp>
          <p:nvSpPr>
            <p:cNvPr id="18" name="TextBox 17"/>
            <p:cNvSpPr txBox="1"/>
            <p:nvPr/>
          </p:nvSpPr>
          <p:spPr>
            <a:xfrm>
              <a:off x="5927832" y="2482454"/>
              <a:ext cx="934871" cy="369332"/>
            </a:xfrm>
            <a:prstGeom prst="rect">
              <a:avLst/>
            </a:prstGeom>
            <a:noFill/>
          </p:spPr>
          <p:txBody>
            <a:bodyPr wrap="none" rtlCol="0">
              <a:spAutoFit/>
            </a:bodyPr>
            <a:lstStyle/>
            <a:p>
              <a:r>
                <a:rPr lang="en-US" dirty="0" smtClean="0">
                  <a:solidFill>
                    <a:schemeClr val="bg1"/>
                  </a:solidFill>
                </a:rPr>
                <a:t>Subdue</a:t>
              </a:r>
              <a:endParaRPr lang="en-US" dirty="0">
                <a:solidFill>
                  <a:schemeClr val="bg1"/>
                </a:solidFill>
              </a:endParaRPr>
            </a:p>
          </p:txBody>
        </p:sp>
      </p:grpSp>
      <p:grpSp>
        <p:nvGrpSpPr>
          <p:cNvPr id="5" name="Group 4"/>
          <p:cNvGrpSpPr/>
          <p:nvPr/>
        </p:nvGrpSpPr>
        <p:grpSpPr>
          <a:xfrm>
            <a:off x="692887" y="2653784"/>
            <a:ext cx="2532107" cy="634010"/>
            <a:chOff x="692887" y="2653784"/>
            <a:chExt cx="2532107" cy="634010"/>
          </a:xfrm>
        </p:grpSpPr>
        <p:sp>
          <p:nvSpPr>
            <p:cNvPr id="15" name="Right Arrow 14"/>
            <p:cNvSpPr/>
            <p:nvPr/>
          </p:nvSpPr>
          <p:spPr>
            <a:xfrm flipH="1">
              <a:off x="2057400" y="2756536"/>
              <a:ext cx="987129"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92887" y="2653784"/>
              <a:ext cx="1059713" cy="369332"/>
            </a:xfrm>
            <a:prstGeom prst="rect">
              <a:avLst/>
            </a:prstGeom>
            <a:noFill/>
          </p:spPr>
          <p:txBody>
            <a:bodyPr wrap="none" rtlCol="0">
              <a:spAutoFit/>
            </a:bodyPr>
            <a:lstStyle/>
            <a:p>
              <a:pPr algn="ctr"/>
              <a:r>
                <a:rPr lang="en-US" dirty="0" smtClean="0">
                  <a:solidFill>
                    <a:schemeClr val="bg1"/>
                  </a:solidFill>
                </a:rPr>
                <a:t>Children</a:t>
              </a:r>
            </a:p>
          </p:txBody>
        </p:sp>
        <p:sp>
          <p:nvSpPr>
            <p:cNvPr id="19" name="TextBox 18"/>
            <p:cNvSpPr txBox="1"/>
            <p:nvPr/>
          </p:nvSpPr>
          <p:spPr>
            <a:xfrm>
              <a:off x="1876933" y="2918462"/>
              <a:ext cx="1348061" cy="369332"/>
            </a:xfrm>
            <a:prstGeom prst="rect">
              <a:avLst/>
            </a:prstGeom>
            <a:noFill/>
          </p:spPr>
          <p:txBody>
            <a:bodyPr wrap="none" rtlCol="0">
              <a:spAutoFit/>
            </a:bodyPr>
            <a:lstStyle/>
            <a:p>
              <a:r>
                <a:rPr lang="en-US" dirty="0" smtClean="0">
                  <a:solidFill>
                    <a:schemeClr val="bg1"/>
                  </a:solidFill>
                </a:rPr>
                <a:t>“be fruitful”</a:t>
              </a:r>
              <a:endParaRPr lang="en-US" dirty="0">
                <a:solidFill>
                  <a:schemeClr val="bg1"/>
                </a:solidFill>
              </a:endParaRPr>
            </a:p>
          </p:txBody>
        </p:sp>
      </p:grpSp>
      <p:sp>
        <p:nvSpPr>
          <p:cNvPr id="24" name="Rectangle 23"/>
          <p:cNvSpPr/>
          <p:nvPr/>
        </p:nvSpPr>
        <p:spPr>
          <a:xfrm>
            <a:off x="685800" y="1047750"/>
            <a:ext cx="3352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After the Fall</a:t>
            </a:r>
            <a:endParaRPr lang="en-US" dirty="0"/>
          </a:p>
        </p:txBody>
      </p:sp>
      <p:grpSp>
        <p:nvGrpSpPr>
          <p:cNvPr id="34" name="Group 33"/>
          <p:cNvGrpSpPr/>
          <p:nvPr/>
        </p:nvGrpSpPr>
        <p:grpSpPr>
          <a:xfrm>
            <a:off x="3329756" y="1581150"/>
            <a:ext cx="2286000" cy="1127284"/>
            <a:chOff x="3329756" y="1581150"/>
            <a:chExt cx="2286000" cy="1127284"/>
          </a:xfrm>
        </p:grpSpPr>
        <p:sp>
          <p:nvSpPr>
            <p:cNvPr id="26" name="Curved Down Arrow 25"/>
            <p:cNvSpPr/>
            <p:nvPr/>
          </p:nvSpPr>
          <p:spPr>
            <a:xfrm flipH="1">
              <a:off x="3329756" y="1856214"/>
              <a:ext cx="2286000" cy="8522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ounded Rectangle 27"/>
            <p:cNvSpPr/>
            <p:nvPr/>
          </p:nvSpPr>
          <p:spPr>
            <a:xfrm>
              <a:off x="4126045" y="1581150"/>
              <a:ext cx="838200" cy="578510"/>
            </a:xfrm>
            <a:prstGeom prst="roundRect">
              <a:avLst>
                <a:gd name="adj" fmla="val 41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Rule Over</a:t>
              </a:r>
              <a:endParaRPr lang="en-US" dirty="0">
                <a:solidFill>
                  <a:srgbClr val="C00000"/>
                </a:solidFill>
              </a:endParaRPr>
            </a:p>
          </p:txBody>
        </p:sp>
      </p:grpSp>
      <p:grpSp>
        <p:nvGrpSpPr>
          <p:cNvPr id="33" name="Group 32"/>
          <p:cNvGrpSpPr/>
          <p:nvPr/>
        </p:nvGrpSpPr>
        <p:grpSpPr>
          <a:xfrm>
            <a:off x="3440925" y="3121700"/>
            <a:ext cx="2286000" cy="974050"/>
            <a:chOff x="3440925" y="3121700"/>
            <a:chExt cx="2286000" cy="974050"/>
          </a:xfrm>
        </p:grpSpPr>
        <p:sp>
          <p:nvSpPr>
            <p:cNvPr id="27" name="Curved Down Arrow 26"/>
            <p:cNvSpPr/>
            <p:nvPr/>
          </p:nvSpPr>
          <p:spPr>
            <a:xfrm rot="10800000" flipH="1">
              <a:off x="3440925" y="3121700"/>
              <a:ext cx="2286000" cy="8522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ounded Rectangle 28"/>
            <p:cNvSpPr/>
            <p:nvPr/>
          </p:nvSpPr>
          <p:spPr>
            <a:xfrm>
              <a:off x="4126045" y="3790950"/>
              <a:ext cx="891012" cy="304800"/>
            </a:xfrm>
            <a:prstGeom prst="roundRect">
              <a:avLst>
                <a:gd name="adj" fmla="val 41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Desire</a:t>
              </a:r>
              <a:endParaRPr lang="en-US" dirty="0">
                <a:solidFill>
                  <a:srgbClr val="C00000"/>
                </a:solidFill>
              </a:endParaRPr>
            </a:p>
          </p:txBody>
        </p:sp>
      </p:grpSp>
      <p:grpSp>
        <p:nvGrpSpPr>
          <p:cNvPr id="38" name="Group 37"/>
          <p:cNvGrpSpPr/>
          <p:nvPr/>
        </p:nvGrpSpPr>
        <p:grpSpPr>
          <a:xfrm>
            <a:off x="1563836" y="3547810"/>
            <a:ext cx="5979964" cy="1386140"/>
            <a:chOff x="1563836" y="3547810"/>
            <a:chExt cx="5979964" cy="1386140"/>
          </a:xfrm>
        </p:grpSpPr>
        <p:sp>
          <p:nvSpPr>
            <p:cNvPr id="35" name="Left-Right Arrow Callout 34"/>
            <p:cNvSpPr/>
            <p:nvPr/>
          </p:nvSpPr>
          <p:spPr>
            <a:xfrm>
              <a:off x="3182218" y="4171950"/>
              <a:ext cx="2743200" cy="762000"/>
            </a:xfrm>
            <a:prstGeom prst="lef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Differences in Emphasis and Abilities</a:t>
              </a:r>
              <a:endParaRPr lang="en-US" sz="1400" dirty="0"/>
            </a:p>
          </p:txBody>
        </p:sp>
        <p:sp>
          <p:nvSpPr>
            <p:cNvPr id="36" name="Rectangle 35"/>
            <p:cNvSpPr/>
            <p:nvPr/>
          </p:nvSpPr>
          <p:spPr>
            <a:xfrm>
              <a:off x="1563836" y="3547810"/>
              <a:ext cx="1447800" cy="1386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a:t>People</a:t>
              </a:r>
            </a:p>
            <a:p>
              <a:pPr algn="r"/>
              <a:r>
                <a:rPr lang="en-US" sz="1400" dirty="0" smtClean="0"/>
                <a:t>Affection</a:t>
              </a:r>
            </a:p>
            <a:p>
              <a:pPr algn="r"/>
              <a:r>
                <a:rPr lang="en-US" sz="1400" dirty="0" smtClean="0"/>
                <a:t>Security</a:t>
              </a:r>
            </a:p>
            <a:p>
              <a:pPr algn="r"/>
              <a:r>
                <a:rPr lang="en-US" sz="1400" dirty="0" smtClean="0"/>
                <a:t>Cooperation</a:t>
              </a:r>
            </a:p>
            <a:p>
              <a:pPr algn="r"/>
              <a:r>
                <a:rPr lang="en-US" sz="1400" dirty="0" smtClean="0"/>
                <a:t>Feeling</a:t>
              </a:r>
            </a:p>
            <a:p>
              <a:pPr algn="r"/>
              <a:r>
                <a:rPr lang="en-US" sz="1400" dirty="0" smtClean="0"/>
                <a:t>Intuition</a:t>
              </a:r>
            </a:p>
          </p:txBody>
        </p:sp>
        <p:sp>
          <p:nvSpPr>
            <p:cNvPr id="37" name="Rectangle 36"/>
            <p:cNvSpPr/>
            <p:nvPr/>
          </p:nvSpPr>
          <p:spPr>
            <a:xfrm>
              <a:off x="6096000" y="3547810"/>
              <a:ext cx="1447800" cy="1386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Things</a:t>
              </a:r>
            </a:p>
            <a:p>
              <a:r>
                <a:rPr lang="en-US" sz="1400" dirty="0" smtClean="0"/>
                <a:t>Self/Ego</a:t>
              </a:r>
            </a:p>
            <a:p>
              <a:r>
                <a:rPr lang="en-US" sz="1400" dirty="0" smtClean="0"/>
                <a:t>Achievement</a:t>
              </a:r>
            </a:p>
            <a:p>
              <a:r>
                <a:rPr lang="en-US" sz="1400" dirty="0" smtClean="0"/>
                <a:t>Competition</a:t>
              </a:r>
            </a:p>
            <a:p>
              <a:r>
                <a:rPr lang="en-US" sz="1400" dirty="0" smtClean="0"/>
                <a:t>Facts</a:t>
              </a:r>
            </a:p>
            <a:p>
              <a:r>
                <a:rPr lang="en-US" sz="1400" dirty="0" smtClean="0"/>
                <a:t>Logic</a:t>
              </a:r>
              <a:endParaRPr lang="en-US" sz="1400" dirty="0"/>
            </a:p>
          </p:txBody>
        </p:sp>
      </p:grpSp>
    </p:spTree>
    <p:extLst>
      <p:ext uri="{BB962C8B-B14F-4D97-AF65-F5344CB8AC3E}">
        <p14:creationId xmlns:p14="http://schemas.microsoft.com/office/powerpoint/2010/main" val="46229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randombar(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randombar(horizont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randombar(horizontal)">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randombar(horizontal)">
                                      <p:cBhvr>
                                        <p:cTn id="22" dur="500"/>
                                        <p:tgtEl>
                                          <p:spTgt spid="3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randombar(horizontal)">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randombar(horizontal)">
                                      <p:cBhvr>
                                        <p:cTn id="3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God’s Design of the Family</a:t>
            </a:r>
            <a:endParaRPr lang="en-US" dirty="0"/>
          </a:p>
        </p:txBody>
      </p:sp>
      <p:sp>
        <p:nvSpPr>
          <p:cNvPr id="6" name="Content Placeholder 5"/>
          <p:cNvSpPr>
            <a:spLocks noGrp="1"/>
          </p:cNvSpPr>
          <p:nvPr>
            <p:ph sz="half" idx="1"/>
          </p:nvPr>
        </p:nvSpPr>
        <p:spPr>
          <a:xfrm>
            <a:off x="388620" y="1009650"/>
            <a:ext cx="1981200" cy="3539430"/>
          </a:xfrm>
          <a:solidFill>
            <a:schemeClr val="accent1"/>
          </a:solidFill>
          <a:effectLst>
            <a:softEdge rad="101600"/>
          </a:effectLst>
        </p:spPr>
        <p:txBody>
          <a:bodyPr wrap="square" lIns="182880" tIns="182880" rIns="182880" bIns="182880">
            <a:spAutoFit/>
          </a:bodyPr>
          <a:lstStyle/>
          <a:p>
            <a:pPr marL="0" indent="0">
              <a:buNone/>
            </a:pPr>
            <a:r>
              <a:rPr lang="en-US" sz="1400" i="1" dirty="0"/>
              <a:t>And Adam said: "This is now bone of my bones And flesh of my flesh; She shall be called Woman, Because she was taken out of Man." </a:t>
            </a:r>
          </a:p>
          <a:p>
            <a:pPr marL="0" indent="0">
              <a:buNone/>
            </a:pPr>
            <a:r>
              <a:rPr lang="en-US" sz="1400" i="1" dirty="0"/>
              <a:t>Therefore a man shall leave his father and mother and be joined to his wife, and they shall become one flesh. </a:t>
            </a:r>
          </a:p>
          <a:p>
            <a:pPr marL="0" indent="0">
              <a:buNone/>
            </a:pPr>
            <a:r>
              <a:rPr lang="en-US" sz="1400" i="1" dirty="0"/>
              <a:t>(Gen 2:23-24</a:t>
            </a:r>
            <a:r>
              <a:rPr lang="en-US" sz="1400" i="1" dirty="0" smtClean="0"/>
              <a:t>)</a:t>
            </a:r>
            <a:endParaRPr lang="en-US" sz="1400" i="1" dirty="0"/>
          </a:p>
        </p:txBody>
      </p:sp>
      <p:sp>
        <p:nvSpPr>
          <p:cNvPr id="3" name="Content Placeholder 2"/>
          <p:cNvSpPr>
            <a:spLocks noGrp="1"/>
          </p:cNvSpPr>
          <p:nvPr>
            <p:ph sz="half" idx="2"/>
          </p:nvPr>
        </p:nvSpPr>
        <p:spPr>
          <a:xfrm>
            <a:off x="2438400" y="1143000"/>
            <a:ext cx="6269736" cy="3429000"/>
          </a:xfrm>
        </p:spPr>
        <p:txBody>
          <a:bodyPr>
            <a:normAutofit/>
          </a:bodyPr>
          <a:lstStyle/>
          <a:p>
            <a:r>
              <a:rPr lang="en-US" sz="2000" dirty="0" smtClean="0"/>
              <a:t>This passage is quoted 3 times in the New Testament, to teach us about marriage</a:t>
            </a:r>
          </a:p>
          <a:p>
            <a:pPr lvl="1"/>
            <a:r>
              <a:rPr lang="en-US" sz="1800" dirty="0" err="1" smtClean="0"/>
              <a:t>Eph</a:t>
            </a:r>
            <a:r>
              <a:rPr lang="en-US" sz="1800" dirty="0" smtClean="0"/>
              <a:t> 5:28-33, Paul to the Ephesians</a:t>
            </a:r>
          </a:p>
          <a:p>
            <a:pPr lvl="1"/>
            <a:r>
              <a:rPr lang="en-US" sz="1800" dirty="0" smtClean="0"/>
              <a:t>Matt 19:4-6, Jesus to the Jews</a:t>
            </a:r>
          </a:p>
          <a:p>
            <a:pPr lvl="1"/>
            <a:r>
              <a:rPr lang="en-US" sz="1800" dirty="0" smtClean="0"/>
              <a:t>1 </a:t>
            </a:r>
            <a:r>
              <a:rPr lang="en-US" sz="1800" dirty="0" err="1" smtClean="0"/>
              <a:t>Cor</a:t>
            </a:r>
            <a:r>
              <a:rPr lang="en-US" sz="1800" dirty="0" smtClean="0"/>
              <a:t> 6:15-17, Paul to the Corinthians</a:t>
            </a:r>
            <a:endParaRPr lang="en-US" sz="1800" dirty="0"/>
          </a:p>
        </p:txBody>
      </p:sp>
      <p:sp>
        <p:nvSpPr>
          <p:cNvPr id="4" name="Content Placeholder 5"/>
          <p:cNvSpPr txBox="1">
            <a:spLocks/>
          </p:cNvSpPr>
          <p:nvPr/>
        </p:nvSpPr>
        <p:spPr>
          <a:xfrm>
            <a:off x="3048000" y="1352550"/>
            <a:ext cx="5715000" cy="2554545"/>
          </a:xfrm>
          <a:prstGeom prst="rect">
            <a:avLst/>
          </a:prstGeom>
          <a:solidFill>
            <a:schemeClr val="accent1"/>
          </a:solidFill>
          <a:effectLst>
            <a:softEdge rad="101600"/>
          </a:effectLst>
        </p:spPr>
        <p:txBody>
          <a:bodyPr wrap="square" lIns="182880" tIns="182880" rIns="182880" bIns="182880">
            <a:spAutoFit/>
          </a:bodyPr>
          <a:lstStyle>
            <a:defPPr>
              <a:defRPr lang="en-US"/>
            </a:defPPr>
            <a:lvl1pPr>
              <a:defRPr sz="1600" i="1"/>
            </a:lvl1pPr>
          </a:lstStyle>
          <a:p>
            <a:r>
              <a:rPr lang="en-US" sz="1400" dirty="0"/>
              <a:t>So husbands ought to love their own wives as their own bodies; he who loves his wife loves himself.  For no one ever hated his own flesh, but nourishes and cherishes it, just as the Lord does the church…</a:t>
            </a:r>
          </a:p>
          <a:p>
            <a:r>
              <a:rPr lang="en-US" sz="1400" dirty="0"/>
              <a:t>"FOR THIS REASON A MAN SHALL LEAVE HIS FATHER AND MOTHER AND BE JOINED TO HIS WIFE, AND THE TWO SHALL BECOME ONE FLESH." </a:t>
            </a:r>
          </a:p>
          <a:p>
            <a:r>
              <a:rPr lang="en-US" sz="1400" dirty="0"/>
              <a:t>This is a great mystery, but I speak concerning Christ and the church. Nevertheless let each one of you in particular so love his own wife as himself, and let the wife see that she respects her husband. </a:t>
            </a:r>
          </a:p>
          <a:p>
            <a:pPr algn="r"/>
            <a:r>
              <a:rPr lang="en-US" sz="1400" dirty="0" smtClean="0"/>
              <a:t>(</a:t>
            </a:r>
            <a:r>
              <a:rPr lang="en-US" sz="1400" dirty="0" err="1"/>
              <a:t>Eph</a:t>
            </a:r>
            <a:r>
              <a:rPr lang="en-US" sz="1400" dirty="0"/>
              <a:t> 5:28-33</a:t>
            </a:r>
            <a:r>
              <a:rPr lang="en-US" sz="1400" dirty="0" smtClean="0"/>
              <a:t>)</a:t>
            </a:r>
            <a:endParaRPr lang="x-none" sz="1400"/>
          </a:p>
        </p:txBody>
      </p:sp>
      <p:sp>
        <p:nvSpPr>
          <p:cNvPr id="2" name="Rectangle 1"/>
          <p:cNvSpPr/>
          <p:nvPr/>
        </p:nvSpPr>
        <p:spPr>
          <a:xfrm>
            <a:off x="3200400" y="971550"/>
            <a:ext cx="5257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Key Point of </a:t>
            </a:r>
            <a:r>
              <a:rPr lang="en-US" sz="1600" dirty="0" err="1" smtClean="0"/>
              <a:t>Eph</a:t>
            </a:r>
            <a:r>
              <a:rPr lang="en-US" sz="1600" dirty="0" smtClean="0"/>
              <a:t> 5:28-33:  Love and Sacrifice</a:t>
            </a:r>
            <a:endParaRPr lang="en-US" sz="1600" dirty="0"/>
          </a:p>
        </p:txBody>
      </p:sp>
    </p:spTree>
    <p:extLst>
      <p:ext uri="{BB962C8B-B14F-4D97-AF65-F5344CB8AC3E}">
        <p14:creationId xmlns:p14="http://schemas.microsoft.com/office/powerpoint/2010/main" val="387760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
                                            <p:txEl>
                                              <p:pRg st="3" end="3"/>
                                            </p:txEl>
                                          </p:spTgt>
                                        </p:tgtEl>
                                      </p:cBhvr>
                                    </p:animEffect>
                                    <p:set>
                                      <p:cBhvr>
                                        <p:cTn id="16" dur="1" fill="hold">
                                          <p:stCondLst>
                                            <p:cond delay="499"/>
                                          </p:stCondLst>
                                        </p:cTn>
                                        <p:tgtEl>
                                          <p:spTgt spid="3">
                                            <p:txEl>
                                              <p:pRg st="3" end="3"/>
                                            </p:txEl>
                                          </p:spTgt>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1002328"/>
            <a:ext cx="1981200" cy="3539430"/>
          </a:xfrm>
          <a:solidFill>
            <a:schemeClr val="accent1"/>
          </a:solidFill>
          <a:effectLst>
            <a:softEdge rad="101600"/>
          </a:effectLst>
        </p:spPr>
        <p:txBody>
          <a:bodyPr wrap="square" lIns="182880" tIns="182880" rIns="182880" bIns="182880">
            <a:spAutoFit/>
          </a:bodyPr>
          <a:lstStyle/>
          <a:p>
            <a:pPr marL="0" indent="0">
              <a:buNone/>
            </a:pPr>
            <a:r>
              <a:rPr lang="en-US" sz="1400" i="1" dirty="0"/>
              <a:t>And Adam said: "This is now bone of my bones And flesh of my flesh; She shall be called Woman, Because she was taken out of Man." </a:t>
            </a:r>
          </a:p>
          <a:p>
            <a:pPr marL="0" indent="0">
              <a:buNone/>
            </a:pPr>
            <a:r>
              <a:rPr lang="en-US" sz="1400" i="1" dirty="0"/>
              <a:t>Therefore a man shall leave his father and mother and be joined to his wife, and they shall become one flesh. </a:t>
            </a:r>
          </a:p>
          <a:p>
            <a:pPr marL="0" indent="0">
              <a:buNone/>
            </a:pPr>
            <a:r>
              <a:rPr lang="en-US" sz="1400" i="1" dirty="0"/>
              <a:t>(Gen 2:23-24</a:t>
            </a:r>
            <a:r>
              <a:rPr lang="en-US" sz="1400" i="1" dirty="0" smtClean="0"/>
              <a:t>)</a:t>
            </a:r>
            <a:endParaRPr lang="en-US" sz="1400" i="1" dirty="0"/>
          </a:p>
        </p:txBody>
      </p:sp>
      <p:sp>
        <p:nvSpPr>
          <p:cNvPr id="5" name="Title 4"/>
          <p:cNvSpPr>
            <a:spLocks noGrp="1"/>
          </p:cNvSpPr>
          <p:nvPr>
            <p:ph type="title"/>
          </p:nvPr>
        </p:nvSpPr>
        <p:spPr/>
        <p:txBody>
          <a:bodyPr/>
          <a:lstStyle/>
          <a:p>
            <a:r>
              <a:rPr lang="en-US" dirty="0" smtClean="0"/>
              <a:t>God’s Design of the Family</a:t>
            </a:r>
            <a:endParaRPr lang="en-US" dirty="0"/>
          </a:p>
        </p:txBody>
      </p:sp>
      <p:sp>
        <p:nvSpPr>
          <p:cNvPr id="4" name="Content Placeholder 5"/>
          <p:cNvSpPr txBox="1">
            <a:spLocks/>
          </p:cNvSpPr>
          <p:nvPr/>
        </p:nvSpPr>
        <p:spPr>
          <a:xfrm>
            <a:off x="3048000" y="1832848"/>
            <a:ext cx="5715000" cy="1938992"/>
          </a:xfrm>
          <a:prstGeom prst="rect">
            <a:avLst/>
          </a:prstGeom>
          <a:solidFill>
            <a:schemeClr val="accent1"/>
          </a:solidFill>
          <a:effectLst>
            <a:softEdge rad="101600"/>
          </a:effectLst>
        </p:spPr>
        <p:txBody>
          <a:bodyPr wrap="square" lIns="182880" tIns="182880" rIns="182880" bIns="182880">
            <a:spAutoFit/>
          </a:bodyPr>
          <a:lstStyle>
            <a:defPPr>
              <a:defRPr lang="en-US"/>
            </a:defPPr>
            <a:lvl1pPr>
              <a:defRPr sz="1600" i="1"/>
            </a:lvl1pPr>
          </a:lstStyle>
          <a:p>
            <a:r>
              <a:rPr lang="en-US" sz="1400" dirty="0"/>
              <a:t>And He answered and said to them, </a:t>
            </a:r>
            <a:r>
              <a:rPr lang="en-US" sz="1400" dirty="0">
                <a:solidFill>
                  <a:srgbClr val="C00000"/>
                </a:solidFill>
              </a:rPr>
              <a:t>"Have you not read that He who made them at the beginning 'MADE THEM MALE AND FEMALE,' </a:t>
            </a:r>
            <a:endParaRPr lang="en-US" sz="1400" dirty="0" smtClean="0">
              <a:solidFill>
                <a:srgbClr val="C00000"/>
              </a:solidFill>
            </a:endParaRPr>
          </a:p>
          <a:p>
            <a:r>
              <a:rPr lang="en-US" sz="1400" dirty="0" smtClean="0">
                <a:solidFill>
                  <a:srgbClr val="C00000"/>
                </a:solidFill>
              </a:rPr>
              <a:t>and </a:t>
            </a:r>
            <a:r>
              <a:rPr lang="en-US" sz="1400" dirty="0">
                <a:solidFill>
                  <a:srgbClr val="C00000"/>
                </a:solidFill>
              </a:rPr>
              <a:t>said, 'FOR THIS REASON A MAN SHALL LEAVE HIS FATHER AND MOTHER AND BE JOINED TO HIS WIFE, AND THE TWO SHALL BECOME ONE FLESH' ? </a:t>
            </a:r>
            <a:endParaRPr lang="en-US" sz="1400" dirty="0" smtClean="0">
              <a:solidFill>
                <a:srgbClr val="C00000"/>
              </a:solidFill>
            </a:endParaRPr>
          </a:p>
          <a:p>
            <a:r>
              <a:rPr lang="en-US" sz="1400" dirty="0" smtClean="0">
                <a:solidFill>
                  <a:srgbClr val="C00000"/>
                </a:solidFill>
              </a:rPr>
              <a:t>So </a:t>
            </a:r>
            <a:r>
              <a:rPr lang="en-US" sz="1400" dirty="0">
                <a:solidFill>
                  <a:srgbClr val="C00000"/>
                </a:solidFill>
              </a:rPr>
              <a:t>then, they are no longer two but one flesh. Therefore what God has joined together, let not man separate." </a:t>
            </a:r>
            <a:r>
              <a:rPr lang="en-US" sz="1400" dirty="0"/>
              <a:t>(Mat 19:4-6)</a:t>
            </a:r>
          </a:p>
        </p:txBody>
      </p:sp>
      <p:sp>
        <p:nvSpPr>
          <p:cNvPr id="2" name="Rectangle 1"/>
          <p:cNvSpPr/>
          <p:nvPr/>
        </p:nvSpPr>
        <p:spPr>
          <a:xfrm>
            <a:off x="3200400" y="971550"/>
            <a:ext cx="5257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Key Point of </a:t>
            </a:r>
            <a:r>
              <a:rPr lang="en-US" sz="1600" dirty="0" err="1" smtClean="0"/>
              <a:t>Eph</a:t>
            </a:r>
            <a:r>
              <a:rPr lang="en-US" sz="1600" dirty="0" smtClean="0"/>
              <a:t> 5:28-33:  Love and Sacrifice</a:t>
            </a:r>
            <a:endParaRPr lang="en-US" sz="1600" dirty="0"/>
          </a:p>
        </p:txBody>
      </p:sp>
      <p:sp>
        <p:nvSpPr>
          <p:cNvPr id="7" name="Rectangle 6"/>
          <p:cNvSpPr/>
          <p:nvPr/>
        </p:nvSpPr>
        <p:spPr>
          <a:xfrm>
            <a:off x="3200400" y="1428750"/>
            <a:ext cx="5257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Key Point of Matt 19:4-6:  Permanent, Not to be Broken</a:t>
            </a:r>
            <a:endParaRPr lang="en-US" sz="1600" dirty="0"/>
          </a:p>
        </p:txBody>
      </p:sp>
    </p:spTree>
    <p:extLst>
      <p:ext uri="{BB962C8B-B14F-4D97-AF65-F5344CB8AC3E}">
        <p14:creationId xmlns:p14="http://schemas.microsoft.com/office/powerpoint/2010/main" val="418408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1002328"/>
            <a:ext cx="1981200" cy="3539430"/>
          </a:xfrm>
          <a:solidFill>
            <a:schemeClr val="accent1"/>
          </a:solidFill>
          <a:effectLst>
            <a:softEdge rad="101600"/>
          </a:effectLst>
        </p:spPr>
        <p:txBody>
          <a:bodyPr wrap="square" lIns="182880" tIns="182880" rIns="182880" bIns="182880">
            <a:spAutoFit/>
          </a:bodyPr>
          <a:lstStyle/>
          <a:p>
            <a:pPr marL="0" indent="0">
              <a:buNone/>
            </a:pPr>
            <a:r>
              <a:rPr lang="en-US" sz="1400" i="1" dirty="0"/>
              <a:t>And Adam said: "This is now bone of my bones And flesh of my flesh; She shall be called Woman, Because she was taken out of Man." </a:t>
            </a:r>
          </a:p>
          <a:p>
            <a:pPr marL="0" indent="0">
              <a:buNone/>
            </a:pPr>
            <a:r>
              <a:rPr lang="en-US" sz="1400" i="1" dirty="0"/>
              <a:t>Therefore a man shall leave his father and mother and be joined to his wife, and they shall become one flesh. </a:t>
            </a:r>
          </a:p>
          <a:p>
            <a:pPr marL="0" indent="0">
              <a:buNone/>
            </a:pPr>
            <a:r>
              <a:rPr lang="en-US" sz="1400" i="1" dirty="0"/>
              <a:t>(Gen 2:23-24</a:t>
            </a:r>
            <a:r>
              <a:rPr lang="en-US" sz="1400" i="1" dirty="0" smtClean="0"/>
              <a:t>)</a:t>
            </a:r>
            <a:endParaRPr lang="en-US" sz="1400" i="1" dirty="0"/>
          </a:p>
        </p:txBody>
      </p:sp>
      <p:sp>
        <p:nvSpPr>
          <p:cNvPr id="5" name="Title 4"/>
          <p:cNvSpPr>
            <a:spLocks noGrp="1"/>
          </p:cNvSpPr>
          <p:nvPr>
            <p:ph type="title"/>
          </p:nvPr>
        </p:nvSpPr>
        <p:spPr/>
        <p:txBody>
          <a:bodyPr/>
          <a:lstStyle/>
          <a:p>
            <a:r>
              <a:rPr lang="en-US" dirty="0" smtClean="0"/>
              <a:t>God’s Design of the Family</a:t>
            </a:r>
            <a:endParaRPr lang="en-US" dirty="0"/>
          </a:p>
        </p:txBody>
      </p:sp>
      <p:sp>
        <p:nvSpPr>
          <p:cNvPr id="4" name="Content Placeholder 5"/>
          <p:cNvSpPr txBox="1">
            <a:spLocks/>
          </p:cNvSpPr>
          <p:nvPr/>
        </p:nvSpPr>
        <p:spPr>
          <a:xfrm>
            <a:off x="3048000" y="2571750"/>
            <a:ext cx="5715000" cy="1877437"/>
          </a:xfrm>
          <a:prstGeom prst="rect">
            <a:avLst/>
          </a:prstGeom>
          <a:solidFill>
            <a:schemeClr val="accent1"/>
          </a:solidFill>
          <a:effectLst>
            <a:softEdge rad="101600"/>
          </a:effectLst>
        </p:spPr>
        <p:txBody>
          <a:bodyPr wrap="square" lIns="182880" tIns="182880" rIns="182880" bIns="182880">
            <a:spAutoFit/>
          </a:bodyPr>
          <a:lstStyle>
            <a:defPPr>
              <a:defRPr lang="en-US"/>
            </a:defPPr>
            <a:lvl1pPr>
              <a:defRPr sz="1600" i="1"/>
            </a:lvl1pPr>
          </a:lstStyle>
          <a:p>
            <a:r>
              <a:rPr lang="en-US" sz="1400" dirty="0"/>
              <a:t>Do you not know that your bodies are members of Christ? Shall I then take the members of Christ and make them members of a harlot? Certainly not! </a:t>
            </a:r>
            <a:endParaRPr lang="en-US" sz="1400" dirty="0" smtClean="0"/>
          </a:p>
          <a:p>
            <a:r>
              <a:rPr lang="en-US" sz="1400" dirty="0" smtClean="0"/>
              <a:t>Or </a:t>
            </a:r>
            <a:r>
              <a:rPr lang="en-US" sz="1400" dirty="0"/>
              <a:t>do you not know that he who is joined to a harlot is one body with her? For "THE TWO," He says, "SHALL BECOME ONE FLESH." </a:t>
            </a:r>
            <a:endParaRPr lang="en-US" sz="1400" dirty="0" smtClean="0"/>
          </a:p>
          <a:p>
            <a:r>
              <a:rPr lang="en-US" sz="1400" dirty="0" smtClean="0"/>
              <a:t>But </a:t>
            </a:r>
            <a:r>
              <a:rPr lang="en-US" sz="1400" dirty="0"/>
              <a:t>he who is joined to the Lord is one spirit with Him. </a:t>
            </a:r>
            <a:endParaRPr lang="en-US" sz="1400" dirty="0" smtClean="0"/>
          </a:p>
          <a:p>
            <a:pPr algn="r"/>
            <a:r>
              <a:rPr lang="en-US" sz="1400" dirty="0" smtClean="0"/>
              <a:t>(</a:t>
            </a:r>
            <a:r>
              <a:rPr lang="en-US" sz="1400" dirty="0"/>
              <a:t>1Co 6:15-17)</a:t>
            </a:r>
          </a:p>
        </p:txBody>
      </p:sp>
      <p:sp>
        <p:nvSpPr>
          <p:cNvPr id="2" name="Rectangle 1"/>
          <p:cNvSpPr/>
          <p:nvPr/>
        </p:nvSpPr>
        <p:spPr>
          <a:xfrm>
            <a:off x="3200400" y="971550"/>
            <a:ext cx="5257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Key Point of </a:t>
            </a:r>
            <a:r>
              <a:rPr lang="en-US" sz="1600" dirty="0" err="1" smtClean="0"/>
              <a:t>Eph</a:t>
            </a:r>
            <a:r>
              <a:rPr lang="en-US" sz="1600" dirty="0" smtClean="0"/>
              <a:t> 5:28-33:  Love and Sacrifice</a:t>
            </a:r>
            <a:endParaRPr lang="en-US" sz="1600" dirty="0"/>
          </a:p>
        </p:txBody>
      </p:sp>
      <p:sp>
        <p:nvSpPr>
          <p:cNvPr id="7" name="Rectangle 6"/>
          <p:cNvSpPr/>
          <p:nvPr/>
        </p:nvSpPr>
        <p:spPr>
          <a:xfrm>
            <a:off x="3200400" y="1428750"/>
            <a:ext cx="5257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Key Point of Matt 19:4-6:  Permanent, Not to be Broken</a:t>
            </a:r>
            <a:endParaRPr lang="en-US" sz="1600" dirty="0"/>
          </a:p>
        </p:txBody>
      </p:sp>
      <p:sp>
        <p:nvSpPr>
          <p:cNvPr id="8" name="Rectangle 7"/>
          <p:cNvSpPr/>
          <p:nvPr/>
        </p:nvSpPr>
        <p:spPr>
          <a:xfrm>
            <a:off x="3200400" y="1885949"/>
            <a:ext cx="5257800" cy="533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Key Point of 1 </a:t>
            </a:r>
            <a:r>
              <a:rPr lang="en-US" sz="1600" dirty="0" err="1" smtClean="0"/>
              <a:t>Cor</a:t>
            </a:r>
            <a:r>
              <a:rPr lang="en-US" sz="1600" dirty="0" smtClean="0"/>
              <a:t> 6:15-17:  Agreement in Purpose &amp; Action</a:t>
            </a:r>
          </a:p>
          <a:p>
            <a:pPr algn="ctr"/>
            <a:r>
              <a:rPr lang="en-US" sz="1600" dirty="0" smtClean="0"/>
              <a:t>(Improper Union Defiles)</a:t>
            </a:r>
            <a:endParaRPr lang="en-US" sz="1600" dirty="0"/>
          </a:p>
        </p:txBody>
      </p:sp>
    </p:spTree>
    <p:extLst>
      <p:ext uri="{BB962C8B-B14F-4D97-AF65-F5344CB8AC3E}">
        <p14:creationId xmlns:p14="http://schemas.microsoft.com/office/powerpoint/2010/main" val="423220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Content Placeholder 51"/>
          <p:cNvSpPr>
            <a:spLocks noGrp="1"/>
          </p:cNvSpPr>
          <p:nvPr>
            <p:ph sz="half" idx="1"/>
          </p:nvPr>
        </p:nvSpPr>
        <p:spPr>
          <a:xfrm>
            <a:off x="304798" y="2800589"/>
            <a:ext cx="4419601" cy="2133361"/>
          </a:xfrm>
        </p:spPr>
        <p:txBody>
          <a:bodyPr>
            <a:normAutofit fontScale="92500" lnSpcReduction="10000"/>
          </a:bodyPr>
          <a:lstStyle/>
          <a:p>
            <a:r>
              <a:rPr lang="en-US" sz="1400" dirty="0"/>
              <a:t>Spiritual</a:t>
            </a:r>
          </a:p>
          <a:p>
            <a:pPr marL="651510" lvl="1" indent="-285750">
              <a:buFont typeface="Arial" panose="020B0604020202020204" pitchFamily="34" charset="0"/>
              <a:buChar char="•"/>
            </a:pPr>
            <a:r>
              <a:rPr lang="en-US" sz="1200" dirty="0"/>
              <a:t>Provided Spiritual Leadership </a:t>
            </a:r>
            <a:r>
              <a:rPr lang="en-US" sz="1200" dirty="0" smtClean="0"/>
              <a:t>(</a:t>
            </a:r>
            <a:r>
              <a:rPr lang="en-US" sz="1200" dirty="0" err="1" smtClean="0"/>
              <a:t>Eph</a:t>
            </a:r>
            <a:r>
              <a:rPr lang="en-US" sz="1200" dirty="0" smtClean="0"/>
              <a:t> 5:24, 1 Tim 2:12-13)</a:t>
            </a:r>
            <a:endParaRPr lang="en-US" sz="1200" dirty="0"/>
          </a:p>
          <a:p>
            <a:r>
              <a:rPr lang="en-US" sz="1400" dirty="0"/>
              <a:t>Emotional</a:t>
            </a:r>
          </a:p>
          <a:p>
            <a:pPr marL="651510" lvl="1" indent="-285750">
              <a:buFont typeface="Arial" panose="020B0604020202020204" pitchFamily="34" charset="0"/>
              <a:buChar char="•"/>
            </a:pPr>
            <a:r>
              <a:rPr lang="en-US" sz="1200" dirty="0"/>
              <a:t>Loved, Desired, Sense of </a:t>
            </a:r>
            <a:r>
              <a:rPr lang="en-US" sz="1200" dirty="0" smtClean="0"/>
              <a:t>belonging (</a:t>
            </a:r>
            <a:r>
              <a:rPr lang="en-US" sz="1200" dirty="0" err="1" smtClean="0"/>
              <a:t>Eph</a:t>
            </a:r>
            <a:r>
              <a:rPr lang="en-US" sz="1200" dirty="0" smtClean="0"/>
              <a:t> 5:25-29, Sol 7:10)</a:t>
            </a:r>
            <a:endParaRPr lang="en-US" sz="1200" dirty="0"/>
          </a:p>
          <a:p>
            <a:pPr marL="651510" lvl="1" indent="-285750">
              <a:buFont typeface="Arial" panose="020B0604020202020204" pitchFamily="34" charset="0"/>
              <a:buChar char="•"/>
            </a:pPr>
            <a:r>
              <a:rPr lang="en-US" sz="1200" dirty="0"/>
              <a:t>Respected, </a:t>
            </a:r>
            <a:r>
              <a:rPr lang="en-US" sz="1200" dirty="0" smtClean="0"/>
              <a:t>Honored (1 Pet 3:7, Sol 7:10)</a:t>
            </a:r>
            <a:endParaRPr lang="en-US" sz="1200" dirty="0"/>
          </a:p>
          <a:p>
            <a:pPr marL="651510" lvl="1" indent="-285750">
              <a:buFont typeface="Arial" panose="020B0604020202020204" pitchFamily="34" charset="0"/>
              <a:buChar char="•"/>
            </a:pPr>
            <a:r>
              <a:rPr lang="en-US" sz="1200" dirty="0"/>
              <a:t>Protected from </a:t>
            </a:r>
            <a:r>
              <a:rPr lang="en-US" sz="1200" dirty="0" smtClean="0"/>
              <a:t>Fear (Sol 4:7-8, 1 Pet 3:6)</a:t>
            </a:r>
            <a:endParaRPr lang="en-US" sz="1200" dirty="0"/>
          </a:p>
          <a:p>
            <a:pPr marL="651510" lvl="1" indent="-285750">
              <a:buFont typeface="Arial" panose="020B0604020202020204" pitchFamily="34" charset="0"/>
              <a:buChar char="•"/>
            </a:pPr>
            <a:r>
              <a:rPr lang="en-US" sz="1200" dirty="0"/>
              <a:t>Given an Object of </a:t>
            </a:r>
            <a:r>
              <a:rPr lang="en-US" sz="1200" dirty="0" smtClean="0"/>
              <a:t>Affection (Sol 8:1-2)</a:t>
            </a:r>
            <a:endParaRPr lang="en-US" sz="1200" dirty="0"/>
          </a:p>
          <a:p>
            <a:r>
              <a:rPr lang="en-US" sz="1400" dirty="0"/>
              <a:t>Physical</a:t>
            </a:r>
          </a:p>
          <a:p>
            <a:pPr marL="651510" lvl="1" indent="-285750">
              <a:buFont typeface="Arial" panose="020B0604020202020204" pitchFamily="34" charset="0"/>
              <a:buChar char="•"/>
            </a:pPr>
            <a:r>
              <a:rPr lang="en-US" sz="1200" dirty="0"/>
              <a:t>Sexual Desires </a:t>
            </a:r>
            <a:r>
              <a:rPr lang="en-US" sz="1200" dirty="0" smtClean="0"/>
              <a:t>Satisfied (1 </a:t>
            </a:r>
            <a:r>
              <a:rPr lang="en-US" sz="1200" dirty="0" err="1" smtClean="0"/>
              <a:t>Cor</a:t>
            </a:r>
            <a:r>
              <a:rPr lang="en-US" sz="1200" dirty="0" smtClean="0"/>
              <a:t> 7:3-5)</a:t>
            </a:r>
            <a:endParaRPr lang="en-US" sz="1200" dirty="0"/>
          </a:p>
          <a:p>
            <a:pPr marL="651510" lvl="1" indent="-285750">
              <a:buFont typeface="Arial" panose="020B0604020202020204" pitchFamily="34" charset="0"/>
              <a:buChar char="•"/>
            </a:pPr>
            <a:r>
              <a:rPr lang="en-US" sz="1200" dirty="0"/>
              <a:t>Protected, Provided </a:t>
            </a:r>
            <a:r>
              <a:rPr lang="en-US" sz="1200" dirty="0" smtClean="0"/>
              <a:t>for (1 Tim 5:8)</a:t>
            </a:r>
            <a:endParaRPr lang="en-US" sz="1200" dirty="0"/>
          </a:p>
          <a:p>
            <a:endParaRPr lang="en-US" sz="1200" dirty="0"/>
          </a:p>
        </p:txBody>
      </p:sp>
      <p:sp>
        <p:nvSpPr>
          <p:cNvPr id="7" name="Title 6"/>
          <p:cNvSpPr>
            <a:spLocks noGrp="1"/>
          </p:cNvSpPr>
          <p:nvPr>
            <p:ph type="title"/>
          </p:nvPr>
        </p:nvSpPr>
        <p:spPr/>
        <p:txBody>
          <a:bodyPr/>
          <a:lstStyle/>
          <a:p>
            <a:r>
              <a:rPr lang="en-US" dirty="0" smtClean="0"/>
              <a:t>Family Relationships</a:t>
            </a:r>
            <a:endParaRPr lang="en-US" dirty="0"/>
          </a:p>
        </p:txBody>
      </p:sp>
      <p:sp>
        <p:nvSpPr>
          <p:cNvPr id="24" name="Rectangle 23"/>
          <p:cNvSpPr/>
          <p:nvPr/>
        </p:nvSpPr>
        <p:spPr>
          <a:xfrm>
            <a:off x="685800" y="1047750"/>
            <a:ext cx="3352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 Christ, The Ideal Marriage</a:t>
            </a:r>
            <a:endParaRPr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066800"/>
            <a:ext cx="4705350" cy="163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5562600" y="971550"/>
            <a:ext cx="1524000" cy="753428"/>
            <a:chOff x="5562600" y="971550"/>
            <a:chExt cx="1524000" cy="753428"/>
          </a:xfrm>
        </p:grpSpPr>
        <p:sp>
          <p:nvSpPr>
            <p:cNvPr id="42" name="Curved Down Arrow 41"/>
            <p:cNvSpPr/>
            <p:nvPr/>
          </p:nvSpPr>
          <p:spPr>
            <a:xfrm>
              <a:off x="5562600" y="1047750"/>
              <a:ext cx="1524000" cy="677228"/>
            </a:xfrm>
            <a:prstGeom prst="curvedDownArrow">
              <a:avLst/>
            </a:prstGeom>
            <a:solidFill>
              <a:schemeClr val="accent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43" name="Rounded Rectangle 42"/>
            <p:cNvSpPr/>
            <p:nvPr/>
          </p:nvSpPr>
          <p:spPr>
            <a:xfrm>
              <a:off x="5867400" y="971550"/>
              <a:ext cx="914400" cy="289288"/>
            </a:xfrm>
            <a:prstGeom prst="roundRect">
              <a:avLst>
                <a:gd name="adj" fmla="val 41667"/>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C00000"/>
                  </a:solidFill>
                </a:rPr>
                <a:t>Submit</a:t>
              </a:r>
              <a:endParaRPr lang="en-US" sz="1400" dirty="0">
                <a:solidFill>
                  <a:srgbClr val="C00000"/>
                </a:solidFill>
              </a:endParaRPr>
            </a:p>
          </p:txBody>
        </p:sp>
      </p:grpSp>
      <p:grpSp>
        <p:nvGrpSpPr>
          <p:cNvPr id="2" name="Group 1"/>
          <p:cNvGrpSpPr/>
          <p:nvPr/>
        </p:nvGrpSpPr>
        <p:grpSpPr>
          <a:xfrm>
            <a:off x="5562600" y="2023696"/>
            <a:ext cx="1524000" cy="677228"/>
            <a:chOff x="5562600" y="2023696"/>
            <a:chExt cx="1524000" cy="677228"/>
          </a:xfrm>
        </p:grpSpPr>
        <p:sp>
          <p:nvSpPr>
            <p:cNvPr id="44" name="Curved Down Arrow 43"/>
            <p:cNvSpPr/>
            <p:nvPr/>
          </p:nvSpPr>
          <p:spPr>
            <a:xfrm rot="10800000">
              <a:off x="5562600" y="2023696"/>
              <a:ext cx="1524000" cy="677228"/>
            </a:xfrm>
            <a:prstGeom prst="curved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45" name="Rounded Rectangle 44"/>
            <p:cNvSpPr/>
            <p:nvPr/>
          </p:nvSpPr>
          <p:spPr>
            <a:xfrm>
              <a:off x="5943600" y="2403615"/>
              <a:ext cx="762000" cy="297309"/>
            </a:xfrm>
            <a:prstGeom prst="roundRect">
              <a:avLst>
                <a:gd name="adj" fmla="val 41667"/>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C00000"/>
                  </a:solidFill>
                </a:rPr>
                <a:t>Love</a:t>
              </a:r>
              <a:endParaRPr lang="en-US" sz="1400" dirty="0">
                <a:solidFill>
                  <a:srgbClr val="C00000"/>
                </a:solidFill>
              </a:endParaRPr>
            </a:p>
          </p:txBody>
        </p:sp>
      </p:grpSp>
      <p:sp>
        <p:nvSpPr>
          <p:cNvPr id="49" name="Left-Right Arrow Callout 48"/>
          <p:cNvSpPr/>
          <p:nvPr/>
        </p:nvSpPr>
        <p:spPr>
          <a:xfrm>
            <a:off x="3581400" y="4171950"/>
            <a:ext cx="1482958" cy="762000"/>
          </a:xfrm>
          <a:prstGeom prst="leftRightArrowCallout">
            <a:avLst>
              <a:gd name="adj1" fmla="val 23000"/>
              <a:gd name="adj2" fmla="val 25000"/>
              <a:gd name="adj3" fmla="val 26000"/>
              <a:gd name="adj4" fmla="val 565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Needs Fulfilled</a:t>
            </a:r>
            <a:endParaRPr lang="en-US" sz="1400" dirty="0"/>
          </a:p>
        </p:txBody>
      </p:sp>
      <p:sp>
        <p:nvSpPr>
          <p:cNvPr id="46" name="TextBox 45"/>
          <p:cNvSpPr txBox="1"/>
          <p:nvPr/>
        </p:nvSpPr>
        <p:spPr>
          <a:xfrm>
            <a:off x="1600200" y="2659618"/>
            <a:ext cx="974626" cy="369332"/>
          </a:xfrm>
          <a:prstGeom prst="rect">
            <a:avLst/>
          </a:prstGeom>
          <a:noFill/>
        </p:spPr>
        <p:txBody>
          <a:bodyPr wrap="none" rtlCol="0">
            <a:spAutoFit/>
          </a:bodyPr>
          <a:lstStyle/>
          <a:p>
            <a:r>
              <a:rPr lang="en-US" dirty="0" smtClean="0"/>
              <a:t>Woman</a:t>
            </a:r>
            <a:endParaRPr lang="en-US" dirty="0"/>
          </a:p>
        </p:txBody>
      </p:sp>
      <p:sp>
        <p:nvSpPr>
          <p:cNvPr id="53" name="TextBox 52"/>
          <p:cNvSpPr txBox="1"/>
          <p:nvPr/>
        </p:nvSpPr>
        <p:spPr>
          <a:xfrm>
            <a:off x="7162800" y="2659618"/>
            <a:ext cx="636649" cy="369332"/>
          </a:xfrm>
          <a:prstGeom prst="rect">
            <a:avLst/>
          </a:prstGeom>
          <a:noFill/>
        </p:spPr>
        <p:txBody>
          <a:bodyPr wrap="none" rtlCol="0">
            <a:spAutoFit/>
          </a:bodyPr>
          <a:lstStyle/>
          <a:p>
            <a:r>
              <a:rPr lang="en-US" dirty="0"/>
              <a:t>M</a:t>
            </a:r>
            <a:r>
              <a:rPr lang="en-US" dirty="0" smtClean="0"/>
              <a:t>an</a:t>
            </a:r>
            <a:endParaRPr lang="en-US" dirty="0"/>
          </a:p>
        </p:txBody>
      </p:sp>
      <p:sp>
        <p:nvSpPr>
          <p:cNvPr id="62" name="Rounded Rectangle 61"/>
          <p:cNvSpPr/>
          <p:nvPr/>
        </p:nvSpPr>
        <p:spPr>
          <a:xfrm>
            <a:off x="7086600" y="1047750"/>
            <a:ext cx="712849" cy="228600"/>
          </a:xfrm>
          <a:prstGeom prst="roundRect">
            <a:avLst>
              <a:gd name="adj" fmla="val 41667"/>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C00000"/>
                </a:solidFill>
              </a:rPr>
              <a:t>Hope</a:t>
            </a:r>
            <a:endParaRPr lang="en-US" sz="1400" dirty="0">
              <a:solidFill>
                <a:srgbClr val="C00000"/>
              </a:solidFill>
            </a:endParaRPr>
          </a:p>
        </p:txBody>
      </p:sp>
      <p:grpSp>
        <p:nvGrpSpPr>
          <p:cNvPr id="63" name="Group 62"/>
          <p:cNvGrpSpPr/>
          <p:nvPr/>
        </p:nvGrpSpPr>
        <p:grpSpPr>
          <a:xfrm>
            <a:off x="4343400" y="971550"/>
            <a:ext cx="1524000" cy="753428"/>
            <a:chOff x="5562600" y="971550"/>
            <a:chExt cx="1524000" cy="753428"/>
          </a:xfrm>
        </p:grpSpPr>
        <p:sp>
          <p:nvSpPr>
            <p:cNvPr id="64" name="Curved Down Arrow 63"/>
            <p:cNvSpPr/>
            <p:nvPr/>
          </p:nvSpPr>
          <p:spPr>
            <a:xfrm>
              <a:off x="5562600" y="1047750"/>
              <a:ext cx="1524000" cy="677228"/>
            </a:xfrm>
            <a:prstGeom prst="curvedDownArrow">
              <a:avLst/>
            </a:prstGeom>
            <a:solidFill>
              <a:schemeClr val="accent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65" name="Rounded Rectangle 64"/>
            <p:cNvSpPr/>
            <p:nvPr/>
          </p:nvSpPr>
          <p:spPr>
            <a:xfrm>
              <a:off x="5867400" y="971550"/>
              <a:ext cx="914400" cy="289288"/>
            </a:xfrm>
            <a:prstGeom prst="roundRect">
              <a:avLst>
                <a:gd name="adj" fmla="val 41667"/>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C00000"/>
                  </a:solidFill>
                </a:rPr>
                <a:t>Honor</a:t>
              </a:r>
              <a:endParaRPr lang="en-US" sz="1400" dirty="0">
                <a:solidFill>
                  <a:srgbClr val="C00000"/>
                </a:solidFill>
              </a:endParaRPr>
            </a:p>
          </p:txBody>
        </p:sp>
      </p:grpSp>
      <p:grpSp>
        <p:nvGrpSpPr>
          <p:cNvPr id="66" name="Group 65"/>
          <p:cNvGrpSpPr/>
          <p:nvPr/>
        </p:nvGrpSpPr>
        <p:grpSpPr>
          <a:xfrm>
            <a:off x="4343400" y="2023696"/>
            <a:ext cx="1524000" cy="1005254"/>
            <a:chOff x="5562600" y="2023696"/>
            <a:chExt cx="1524000" cy="1005254"/>
          </a:xfrm>
        </p:grpSpPr>
        <p:sp>
          <p:nvSpPr>
            <p:cNvPr id="67" name="Curved Down Arrow 66"/>
            <p:cNvSpPr/>
            <p:nvPr/>
          </p:nvSpPr>
          <p:spPr>
            <a:xfrm rot="10800000">
              <a:off x="5562600" y="2023696"/>
              <a:ext cx="1524000" cy="677228"/>
            </a:xfrm>
            <a:prstGeom prst="curved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68" name="Rounded Rectangle 67"/>
            <p:cNvSpPr/>
            <p:nvPr/>
          </p:nvSpPr>
          <p:spPr>
            <a:xfrm>
              <a:off x="5867400" y="2190750"/>
              <a:ext cx="914400" cy="838200"/>
            </a:xfrm>
            <a:prstGeom prst="roundRect">
              <a:avLst>
                <a:gd name="adj" fmla="val 22576"/>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C00000"/>
                  </a:solidFill>
                </a:rPr>
                <a:t>Nurture</a:t>
              </a:r>
            </a:p>
            <a:p>
              <a:pPr algn="ctr"/>
              <a:r>
                <a:rPr lang="en-US" sz="900" dirty="0" smtClean="0">
                  <a:solidFill>
                    <a:srgbClr val="C00000"/>
                  </a:solidFill>
                </a:rPr>
                <a:t>Admonish</a:t>
              </a:r>
            </a:p>
            <a:p>
              <a:pPr algn="ctr"/>
              <a:r>
                <a:rPr lang="en-US" sz="900" dirty="0" smtClean="0">
                  <a:solidFill>
                    <a:srgbClr val="C00000"/>
                  </a:solidFill>
                </a:rPr>
                <a:t>Rule Manage</a:t>
              </a:r>
            </a:p>
            <a:p>
              <a:pPr algn="ctr"/>
              <a:r>
                <a:rPr lang="en-US" sz="900" dirty="0" smtClean="0">
                  <a:solidFill>
                    <a:srgbClr val="C00000"/>
                  </a:solidFill>
                </a:rPr>
                <a:t>Chasten</a:t>
              </a:r>
            </a:p>
            <a:p>
              <a:pPr algn="ctr"/>
              <a:r>
                <a:rPr lang="en-US" sz="900" dirty="0" smtClean="0">
                  <a:solidFill>
                    <a:srgbClr val="C00000"/>
                  </a:solidFill>
                </a:rPr>
                <a:t>Love</a:t>
              </a:r>
            </a:p>
          </p:txBody>
        </p:sp>
      </p:grpSp>
      <p:sp>
        <p:nvSpPr>
          <p:cNvPr id="57" name="Content Placeholder 51"/>
          <p:cNvSpPr>
            <a:spLocks noGrp="1"/>
          </p:cNvSpPr>
          <p:nvPr>
            <p:ph sz="half" idx="1"/>
          </p:nvPr>
        </p:nvSpPr>
        <p:spPr>
          <a:xfrm>
            <a:off x="5105400" y="2800589"/>
            <a:ext cx="4419600" cy="2133361"/>
          </a:xfrm>
        </p:spPr>
        <p:txBody>
          <a:bodyPr>
            <a:normAutofit fontScale="92500" lnSpcReduction="10000"/>
          </a:bodyPr>
          <a:lstStyle/>
          <a:p>
            <a:r>
              <a:rPr lang="en-US" sz="1400" dirty="0"/>
              <a:t>Spiritual</a:t>
            </a:r>
          </a:p>
          <a:p>
            <a:pPr lvl="1"/>
            <a:r>
              <a:rPr lang="en-US" sz="1200" dirty="0"/>
              <a:t>Provided Spiritual </a:t>
            </a:r>
            <a:r>
              <a:rPr lang="en-US" sz="1200" dirty="0" smtClean="0"/>
              <a:t>Companionship (1 Pet 3:7)</a:t>
            </a:r>
            <a:endParaRPr lang="en-US" sz="1200" dirty="0"/>
          </a:p>
          <a:p>
            <a:r>
              <a:rPr lang="en-US" sz="1400" dirty="0"/>
              <a:t>Emotional</a:t>
            </a:r>
          </a:p>
          <a:p>
            <a:pPr lvl="1"/>
            <a:r>
              <a:rPr lang="en-US" sz="1200" dirty="0"/>
              <a:t>Ego, Sense of Worth </a:t>
            </a:r>
            <a:r>
              <a:rPr lang="en-US" sz="1200" dirty="0" smtClean="0"/>
              <a:t>Bolstered (1 Pet 3:6, </a:t>
            </a:r>
            <a:r>
              <a:rPr lang="en-US" sz="1200" dirty="0" err="1" smtClean="0"/>
              <a:t>Prov</a:t>
            </a:r>
            <a:r>
              <a:rPr lang="en-US" sz="1200" dirty="0" smtClean="0"/>
              <a:t> 20:29)</a:t>
            </a:r>
            <a:endParaRPr lang="en-US" sz="1200" dirty="0"/>
          </a:p>
          <a:p>
            <a:pPr lvl="1"/>
            <a:r>
              <a:rPr lang="en-US" sz="1200" dirty="0"/>
              <a:t>Respect of Others </a:t>
            </a:r>
            <a:r>
              <a:rPr lang="en-US" sz="1200" dirty="0" smtClean="0"/>
              <a:t>Fostered (</a:t>
            </a:r>
            <a:r>
              <a:rPr lang="en-US" sz="1200" dirty="0" err="1" smtClean="0"/>
              <a:t>Prov</a:t>
            </a:r>
            <a:r>
              <a:rPr lang="en-US" sz="1200" dirty="0" smtClean="0"/>
              <a:t> 12:4, 31:23)</a:t>
            </a:r>
            <a:endParaRPr lang="en-US" sz="1200" dirty="0"/>
          </a:p>
          <a:p>
            <a:pPr lvl="1"/>
            <a:r>
              <a:rPr lang="en-US" sz="1200" dirty="0"/>
              <a:t>Comforted in </a:t>
            </a:r>
            <a:r>
              <a:rPr lang="en-US" sz="1200" dirty="0" smtClean="0"/>
              <a:t>Insecurity (Gen 24:67)</a:t>
            </a:r>
            <a:endParaRPr lang="en-US" sz="1200" dirty="0"/>
          </a:p>
          <a:p>
            <a:pPr lvl="1"/>
            <a:r>
              <a:rPr lang="en-US" sz="1200" dirty="0"/>
              <a:t>Companionship, </a:t>
            </a:r>
            <a:r>
              <a:rPr lang="en-US" sz="1200" dirty="0" smtClean="0"/>
              <a:t>Contentment (Sol 8:10)</a:t>
            </a:r>
            <a:endParaRPr lang="en-US" sz="1200" dirty="0"/>
          </a:p>
          <a:p>
            <a:r>
              <a:rPr lang="en-US" sz="1400" dirty="0"/>
              <a:t>Physical</a:t>
            </a:r>
          </a:p>
          <a:p>
            <a:pPr lvl="1"/>
            <a:r>
              <a:rPr lang="en-US" sz="1200" dirty="0"/>
              <a:t>Sexual Desires </a:t>
            </a:r>
            <a:r>
              <a:rPr lang="en-US" sz="1200" dirty="0" smtClean="0"/>
              <a:t>Satisfied (1 </a:t>
            </a:r>
            <a:r>
              <a:rPr lang="en-US" sz="1200" dirty="0" err="1" smtClean="0"/>
              <a:t>Cor</a:t>
            </a:r>
            <a:r>
              <a:rPr lang="en-US" sz="1200" dirty="0" smtClean="0"/>
              <a:t> 7:3-5, </a:t>
            </a:r>
            <a:r>
              <a:rPr lang="en-US" sz="1200" dirty="0" err="1" smtClean="0"/>
              <a:t>Prov</a:t>
            </a:r>
            <a:r>
              <a:rPr lang="en-US" sz="1200" dirty="0" smtClean="0"/>
              <a:t> 5:15-19)</a:t>
            </a:r>
            <a:endParaRPr lang="en-US" sz="1200" dirty="0"/>
          </a:p>
          <a:p>
            <a:pPr lvl="1"/>
            <a:r>
              <a:rPr lang="en-US" sz="1200" dirty="0"/>
              <a:t>Food, Clothing, </a:t>
            </a:r>
            <a:r>
              <a:rPr lang="en-US" sz="1200" dirty="0" smtClean="0"/>
              <a:t>Provision (</a:t>
            </a:r>
            <a:r>
              <a:rPr lang="en-US" sz="1200" dirty="0" err="1" smtClean="0"/>
              <a:t>Prov</a:t>
            </a:r>
            <a:r>
              <a:rPr lang="en-US" sz="1200" dirty="0" smtClean="0"/>
              <a:t> 31:13-15)</a:t>
            </a:r>
            <a:endParaRPr lang="en-US" sz="1200" dirty="0"/>
          </a:p>
          <a:p>
            <a:endParaRPr lang="en-US" sz="1200" dirty="0"/>
          </a:p>
        </p:txBody>
      </p:sp>
    </p:spTree>
    <p:extLst>
      <p:ext uri="{BB962C8B-B14F-4D97-AF65-F5344CB8AC3E}">
        <p14:creationId xmlns:p14="http://schemas.microsoft.com/office/powerpoint/2010/main" val="188289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randombar(horizontal)">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randombar(horizontal)">
                                      <p:cBhvr>
                                        <p:cTn id="22" dur="5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randombar(horizontal)">
                                      <p:cBhvr>
                                        <p:cTn id="27" dur="500"/>
                                        <p:tgtEl>
                                          <p:spTgt spid="6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500"/>
                                        <p:tgtEl>
                                          <p:spTgt spid="5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500"/>
                                        <p:tgtEl>
                                          <p:spTgt spid="5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9" grpId="0" animBg="1"/>
      <p:bldP spid="46" grpId="0"/>
      <p:bldP spid="53" grpId="0"/>
      <p:bldP spid="62"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37451543"/>
              </p:ext>
            </p:extLst>
          </p:nvPr>
        </p:nvGraphicFramePr>
        <p:xfrm>
          <a:off x="457200" y="1143000"/>
          <a:ext cx="8229600" cy="3657598"/>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xmlns="" val="20000"/>
                    </a:ext>
                  </a:extLst>
                </a:gridCol>
                <a:gridCol w="2514600">
                  <a:extLst>
                    <a:ext uri="{9D8B030D-6E8A-4147-A177-3AD203B41FA5}">
                      <a16:colId xmlns:a16="http://schemas.microsoft.com/office/drawing/2014/main" xmlns="" val="20001"/>
                    </a:ext>
                  </a:extLst>
                </a:gridCol>
                <a:gridCol w="21336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tblGrid>
              <a:tr h="261257">
                <a:tc>
                  <a:txBody>
                    <a:bodyPr/>
                    <a:lstStyle/>
                    <a:p>
                      <a:pPr algn="ctr"/>
                      <a:r>
                        <a:rPr lang="en-US" sz="1200" dirty="0"/>
                        <a:t>Session</a:t>
                      </a:r>
                    </a:p>
                  </a:txBody>
                  <a:tcPr marT="34290" marB="34290"/>
                </a:tc>
                <a:tc>
                  <a:txBody>
                    <a:bodyPr/>
                    <a:lstStyle/>
                    <a:p>
                      <a:pPr algn="ctr"/>
                      <a:r>
                        <a:rPr lang="en-US" sz="1200" dirty="0"/>
                        <a:t>Topic</a:t>
                      </a:r>
                    </a:p>
                  </a:txBody>
                  <a:tcPr marT="34290" marB="34290"/>
                </a:tc>
                <a:tc>
                  <a:txBody>
                    <a:bodyPr/>
                    <a:lstStyle/>
                    <a:p>
                      <a:pPr algn="ctr"/>
                      <a:r>
                        <a:rPr lang="en-US" sz="1200" dirty="0"/>
                        <a:t>Reading</a:t>
                      </a:r>
                    </a:p>
                  </a:txBody>
                  <a:tcPr marT="34290" marB="34290"/>
                </a:tc>
                <a:tc>
                  <a:txBody>
                    <a:bodyPr/>
                    <a:lstStyle/>
                    <a:p>
                      <a:pPr algn="ctr"/>
                      <a:r>
                        <a:rPr lang="en-US" sz="1200" dirty="0"/>
                        <a:t>Date</a:t>
                      </a:r>
                    </a:p>
                  </a:txBody>
                  <a:tcPr marT="34290" marB="34290"/>
                </a:tc>
                <a:extLst>
                  <a:ext uri="{0D108BD9-81ED-4DB2-BD59-A6C34878D82A}">
                    <a16:rowId xmlns:a16="http://schemas.microsoft.com/office/drawing/2014/main" xmlns="" val="10000"/>
                  </a:ext>
                </a:extLst>
              </a:tr>
              <a:tr h="261257">
                <a:tc>
                  <a:txBody>
                    <a:bodyPr/>
                    <a:lstStyle/>
                    <a:p>
                      <a:r>
                        <a:rPr lang="en-US" sz="1200" dirty="0"/>
                        <a:t>Lesson 1 – Grant</a:t>
                      </a:r>
                    </a:p>
                  </a:txBody>
                  <a:tcPr marT="34290" marB="34290"/>
                </a:tc>
                <a:tc>
                  <a:txBody>
                    <a:bodyPr/>
                    <a:lstStyle/>
                    <a:p>
                      <a:r>
                        <a:rPr lang="en-US" sz="1200" dirty="0"/>
                        <a:t>Introduction</a:t>
                      </a:r>
                    </a:p>
                  </a:txBody>
                  <a:tcPr marT="34290" marB="34290"/>
                </a:tc>
                <a:tc>
                  <a:txBody>
                    <a:bodyPr/>
                    <a:lstStyle/>
                    <a:p>
                      <a:endParaRPr lang="en-US" sz="1200" dirty="0"/>
                    </a:p>
                  </a:txBody>
                  <a:tcPr marT="34290" marB="34290"/>
                </a:tc>
                <a:tc>
                  <a:txBody>
                    <a:bodyPr/>
                    <a:lstStyle/>
                    <a:p>
                      <a:r>
                        <a:rPr lang="en-US" sz="1200" dirty="0"/>
                        <a:t>Sun,</a:t>
                      </a:r>
                      <a:r>
                        <a:rPr lang="en-US" sz="1200" baseline="0" dirty="0"/>
                        <a:t> </a:t>
                      </a:r>
                      <a:r>
                        <a:rPr lang="en-US" sz="1200" dirty="0"/>
                        <a:t>April 16</a:t>
                      </a:r>
                    </a:p>
                  </a:txBody>
                  <a:tcPr marT="34290" marB="34290"/>
                </a:tc>
                <a:extLst>
                  <a:ext uri="{0D108BD9-81ED-4DB2-BD59-A6C34878D82A}">
                    <a16:rowId xmlns:a16="http://schemas.microsoft.com/office/drawing/2014/main" xmlns="" val="10001"/>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2 – Grant</a:t>
                      </a:r>
                    </a:p>
                  </a:txBody>
                  <a:tcPr marT="34290" marB="34290"/>
                </a:tc>
                <a:tc>
                  <a:txBody>
                    <a:bodyPr/>
                    <a:lstStyle/>
                    <a:p>
                      <a:r>
                        <a:rPr lang="en-US" sz="1200" dirty="0"/>
                        <a:t>Creation</a:t>
                      </a:r>
                    </a:p>
                  </a:txBody>
                  <a:tcPr marT="34290" marB="34290"/>
                </a:tc>
                <a:tc>
                  <a:txBody>
                    <a:bodyPr/>
                    <a:lstStyle/>
                    <a:p>
                      <a:r>
                        <a:rPr lang="en-US" sz="1200" dirty="0"/>
                        <a:t>Gen 1:1-2:3</a:t>
                      </a:r>
                    </a:p>
                  </a:txBody>
                  <a:tcPr marT="34290" marB="34290"/>
                </a:tc>
                <a:tc>
                  <a:txBody>
                    <a:bodyPr/>
                    <a:lstStyle/>
                    <a:p>
                      <a:r>
                        <a:rPr lang="en-US" sz="1200" dirty="0"/>
                        <a:t>Wed, April 19</a:t>
                      </a:r>
                    </a:p>
                  </a:txBody>
                  <a:tcPr marT="34290" marB="34290"/>
                </a:tc>
                <a:extLst>
                  <a:ext uri="{0D108BD9-81ED-4DB2-BD59-A6C34878D82A}">
                    <a16:rowId xmlns:a16="http://schemas.microsoft.com/office/drawing/2014/main" xmlns="" val="10002"/>
                  </a:ext>
                </a:extLst>
              </a:tr>
              <a:tr h="261257">
                <a:tc>
                  <a:txBody>
                    <a:bodyPr/>
                    <a:lstStyle/>
                    <a:p>
                      <a:r>
                        <a:rPr lang="en-US" sz="1200" dirty="0"/>
                        <a:t>Lesson 3 - Sam</a:t>
                      </a:r>
                    </a:p>
                  </a:txBody>
                  <a:tcPr marT="34290" marB="34290"/>
                </a:tc>
                <a:tc>
                  <a:txBody>
                    <a:bodyPr/>
                    <a:lstStyle/>
                    <a:p>
                      <a:r>
                        <a:rPr lang="en-US" sz="1200" dirty="0"/>
                        <a:t>Adam</a:t>
                      </a:r>
                      <a:r>
                        <a:rPr lang="en-US" sz="1200" baseline="0" dirty="0"/>
                        <a:t> &amp; Eve</a:t>
                      </a:r>
                      <a:endParaRPr lang="en-US" sz="1200" dirty="0"/>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Gen 2:4-4:26</a:t>
                      </a:r>
                    </a:p>
                  </a:txBody>
                  <a:tcPr marT="34290" marB="34290"/>
                </a:tc>
                <a:tc>
                  <a:txBody>
                    <a:bodyPr/>
                    <a:lstStyle/>
                    <a:p>
                      <a:r>
                        <a:rPr lang="en-US" sz="1200" dirty="0"/>
                        <a:t>Sun, April 23</a:t>
                      </a:r>
                    </a:p>
                  </a:txBody>
                  <a:tcPr marT="34290" marB="34290"/>
                </a:tc>
                <a:extLst>
                  <a:ext uri="{0D108BD9-81ED-4DB2-BD59-A6C34878D82A}">
                    <a16:rowId xmlns:a16="http://schemas.microsoft.com/office/drawing/2014/main" xmlns="" val="10003"/>
                  </a:ext>
                </a:extLst>
              </a:tr>
              <a:tr h="261257">
                <a:tc>
                  <a:txBody>
                    <a:bodyPr/>
                    <a:lstStyle/>
                    <a:p>
                      <a:r>
                        <a:rPr lang="en-US" sz="1200" dirty="0"/>
                        <a:t>Lesson 4 - Sam</a:t>
                      </a:r>
                    </a:p>
                  </a:txBody>
                  <a:tcPr marT="34290" marB="34290"/>
                </a:tc>
                <a:tc>
                  <a:txBody>
                    <a:bodyPr/>
                    <a:lstStyle/>
                    <a:p>
                      <a:r>
                        <a:rPr lang="en-US" sz="1200" dirty="0"/>
                        <a:t>Adam</a:t>
                      </a:r>
                      <a:r>
                        <a:rPr lang="en-US" sz="1200" baseline="0" dirty="0"/>
                        <a:t> &amp; Eve – Descendants</a:t>
                      </a:r>
                      <a:endParaRPr lang="en-US" sz="1200" dirty="0"/>
                    </a:p>
                  </a:txBody>
                  <a:tcPr marT="34290" marB="34290"/>
                </a:tc>
                <a:tc>
                  <a:txBody>
                    <a:bodyPr/>
                    <a:lstStyle/>
                    <a:p>
                      <a:r>
                        <a:rPr lang="en-US" sz="1200" dirty="0"/>
                        <a:t>Gen 2:4-4:26</a:t>
                      </a:r>
                    </a:p>
                  </a:txBody>
                  <a:tcPr marT="34290" marB="34290"/>
                </a:tc>
                <a:tc>
                  <a:txBody>
                    <a:bodyPr/>
                    <a:lstStyle/>
                    <a:p>
                      <a:r>
                        <a:rPr lang="en-US" sz="1200" dirty="0"/>
                        <a:t>Wed, April 26</a:t>
                      </a:r>
                    </a:p>
                  </a:txBody>
                  <a:tcPr marT="34290" marB="34290"/>
                </a:tc>
                <a:extLst>
                  <a:ext uri="{0D108BD9-81ED-4DB2-BD59-A6C34878D82A}">
                    <a16:rowId xmlns:a16="http://schemas.microsoft.com/office/drawing/2014/main" xmlns="" val="10004"/>
                  </a:ext>
                </a:extLst>
              </a:tr>
              <a:tr h="261257">
                <a:tc>
                  <a:txBody>
                    <a:bodyPr/>
                    <a:lstStyle/>
                    <a:p>
                      <a:r>
                        <a:rPr lang="en-US" sz="1200" dirty="0"/>
                        <a:t>Lesson 5 - Danny</a:t>
                      </a:r>
                    </a:p>
                  </a:txBody>
                  <a:tcPr marT="34290" marB="34290"/>
                </a:tc>
                <a:tc>
                  <a:txBody>
                    <a:bodyPr/>
                    <a:lstStyle/>
                    <a:p>
                      <a:r>
                        <a:rPr lang="en-US" sz="1200" dirty="0"/>
                        <a:t>Science, History &amp; Genesis</a:t>
                      </a: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marT="34290" marB="34290"/>
                </a:tc>
                <a:tc>
                  <a:txBody>
                    <a:bodyPr/>
                    <a:lstStyle/>
                    <a:p>
                      <a:r>
                        <a:rPr lang="en-US" sz="1200" dirty="0"/>
                        <a:t>Sun, April 30</a:t>
                      </a:r>
                    </a:p>
                  </a:txBody>
                  <a:tcPr marT="34290" marB="34290"/>
                </a:tc>
                <a:extLst>
                  <a:ext uri="{0D108BD9-81ED-4DB2-BD59-A6C34878D82A}">
                    <a16:rowId xmlns:a16="http://schemas.microsoft.com/office/drawing/2014/main" xmlns="" val="10005"/>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6 – Grant</a:t>
                      </a:r>
                    </a:p>
                  </a:txBody>
                  <a:tcPr marT="34290" marB="34290"/>
                </a:tc>
                <a:tc>
                  <a:txBody>
                    <a:bodyPr/>
                    <a:lstStyle/>
                    <a:p>
                      <a:r>
                        <a:rPr lang="en-US" sz="1200" dirty="0"/>
                        <a:t>Key Figure:  Adam</a:t>
                      </a:r>
                    </a:p>
                  </a:txBody>
                  <a:tcPr marT="34290" marB="34290"/>
                </a:tc>
                <a:tc>
                  <a:txBody>
                    <a:bodyPr/>
                    <a:lstStyle/>
                    <a:p>
                      <a:endParaRPr lang="en-US" sz="1200"/>
                    </a:p>
                  </a:txBody>
                  <a:tcPr marT="34290" marB="34290"/>
                </a:tc>
                <a:tc>
                  <a:txBody>
                    <a:bodyPr/>
                    <a:lstStyle/>
                    <a:p>
                      <a:r>
                        <a:rPr lang="en-US" sz="1200" dirty="0"/>
                        <a:t>Wed, May 3</a:t>
                      </a:r>
                    </a:p>
                  </a:txBody>
                  <a:tcPr marT="34290" marB="34290"/>
                </a:tc>
                <a:extLst>
                  <a:ext uri="{0D108BD9-81ED-4DB2-BD59-A6C34878D82A}">
                    <a16:rowId xmlns:a16="http://schemas.microsoft.com/office/drawing/2014/main" xmlns="" val="10006"/>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7 – Grant</a:t>
                      </a:r>
                    </a:p>
                  </a:txBody>
                  <a:tcPr marT="34290" marB="34290"/>
                </a:tc>
                <a:tc>
                  <a:txBody>
                    <a:bodyPr/>
                    <a:lstStyle/>
                    <a:p>
                      <a:r>
                        <a:rPr lang="en-US" sz="1200" dirty="0"/>
                        <a:t>Noah</a:t>
                      </a:r>
                    </a:p>
                  </a:txBody>
                  <a:tcPr marT="34290" marB="34290"/>
                </a:tc>
                <a:tc>
                  <a:txBody>
                    <a:bodyPr/>
                    <a:lstStyle/>
                    <a:p>
                      <a:r>
                        <a:rPr lang="en-US" sz="1200" dirty="0"/>
                        <a:t>Gen 5:1–9:29</a:t>
                      </a:r>
                    </a:p>
                  </a:txBody>
                  <a:tcPr marT="34290" marB="34290"/>
                </a:tc>
                <a:tc>
                  <a:txBody>
                    <a:bodyPr/>
                    <a:lstStyle/>
                    <a:p>
                      <a:r>
                        <a:rPr lang="en-US" sz="1200" dirty="0"/>
                        <a:t>Sun, May</a:t>
                      </a:r>
                      <a:r>
                        <a:rPr lang="en-US" sz="1200" baseline="0" dirty="0"/>
                        <a:t> 7</a:t>
                      </a:r>
                    </a:p>
                  </a:txBody>
                  <a:tcPr marT="34290" marB="34290"/>
                </a:tc>
                <a:extLst>
                  <a:ext uri="{0D108BD9-81ED-4DB2-BD59-A6C34878D82A}">
                    <a16:rowId xmlns:a16="http://schemas.microsoft.com/office/drawing/2014/main" xmlns="" val="10007"/>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8 – Grant</a:t>
                      </a:r>
                    </a:p>
                  </a:txBody>
                  <a:tcPr marT="34290" marB="34290"/>
                </a:tc>
                <a:tc>
                  <a:txBody>
                    <a:bodyPr/>
                    <a:lstStyle/>
                    <a:p>
                      <a:r>
                        <a:rPr lang="en-US" sz="1200" dirty="0"/>
                        <a:t>Noah</a:t>
                      </a:r>
                    </a:p>
                  </a:txBody>
                  <a:tcPr marT="34290" marB="34290"/>
                </a:tc>
                <a:tc>
                  <a:txBody>
                    <a:bodyPr/>
                    <a:lstStyle/>
                    <a:p>
                      <a:r>
                        <a:rPr lang="en-US" sz="1200" dirty="0"/>
                        <a:t>Gen 5:1–9:29</a:t>
                      </a: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Wed, May 10</a:t>
                      </a:r>
                      <a:endParaRPr lang="en-US" sz="1200" dirty="0"/>
                    </a:p>
                  </a:txBody>
                  <a:tcPr marT="34290" marB="34290"/>
                </a:tc>
                <a:extLst>
                  <a:ext uri="{0D108BD9-81ED-4DB2-BD59-A6C34878D82A}">
                    <a16:rowId xmlns:a16="http://schemas.microsoft.com/office/drawing/2014/main" xmlns="" val="10008"/>
                  </a:ext>
                </a:extLst>
              </a:tr>
              <a:tr h="261257">
                <a:tc>
                  <a:txBody>
                    <a:bodyPr/>
                    <a:lstStyle/>
                    <a:p>
                      <a:r>
                        <a:rPr lang="en-US" sz="1200" dirty="0"/>
                        <a:t>Lesson 9 - Sam</a:t>
                      </a:r>
                    </a:p>
                  </a:txBody>
                  <a:tcPr marT="34290" marB="34290"/>
                </a:tc>
                <a:tc>
                  <a:txBody>
                    <a:bodyPr/>
                    <a:lstStyle/>
                    <a:p>
                      <a:r>
                        <a:rPr lang="en-US" sz="1200" dirty="0"/>
                        <a:t>After the Flood</a:t>
                      </a:r>
                    </a:p>
                  </a:txBody>
                  <a:tcPr marT="34290" marB="34290"/>
                </a:tc>
                <a:tc>
                  <a:txBody>
                    <a:bodyPr/>
                    <a:lstStyle/>
                    <a:p>
                      <a:r>
                        <a:rPr lang="en-US" sz="1200" dirty="0"/>
                        <a:t>Gen 10:1-11:26</a:t>
                      </a:r>
                    </a:p>
                  </a:txBody>
                  <a:tcPr marT="34290" marB="34290"/>
                </a:tc>
                <a:tc>
                  <a:txBody>
                    <a:bodyPr/>
                    <a:lstStyle/>
                    <a:p>
                      <a:r>
                        <a:rPr lang="en-US" sz="1200" dirty="0"/>
                        <a:t>Sun, May 14</a:t>
                      </a:r>
                    </a:p>
                  </a:txBody>
                  <a:tcPr marT="34290" marB="34290"/>
                </a:tc>
                <a:extLst>
                  <a:ext uri="{0D108BD9-81ED-4DB2-BD59-A6C34878D82A}">
                    <a16:rowId xmlns:a16="http://schemas.microsoft.com/office/drawing/2014/main" xmlns="" val="10009"/>
                  </a:ext>
                </a:extLst>
              </a:tr>
              <a:tr h="261257">
                <a:tc>
                  <a:txBody>
                    <a:bodyPr/>
                    <a:lstStyle/>
                    <a:p>
                      <a:r>
                        <a:rPr lang="en-US" sz="1200" dirty="0"/>
                        <a:t>Lesson 10 - Sam</a:t>
                      </a:r>
                    </a:p>
                  </a:txBody>
                  <a:tcPr marT="34290" marB="34290"/>
                </a:tc>
                <a:tc>
                  <a:txBody>
                    <a:bodyPr/>
                    <a:lstStyle/>
                    <a:p>
                      <a:r>
                        <a:rPr lang="en-US" sz="1200" dirty="0"/>
                        <a:t>Review</a:t>
                      </a:r>
                    </a:p>
                  </a:txBody>
                  <a:tcPr marT="34290" marB="34290"/>
                </a:tc>
                <a:tc>
                  <a:txBody>
                    <a:bodyPr/>
                    <a:lstStyle/>
                    <a:p>
                      <a:endParaRPr lang="en-US" sz="1200" dirty="0"/>
                    </a:p>
                  </a:txBody>
                  <a:tcPr marT="34290" marB="34290"/>
                </a:tc>
                <a:tc>
                  <a:txBody>
                    <a:bodyPr/>
                    <a:lstStyle/>
                    <a:p>
                      <a:r>
                        <a:rPr lang="en-US" sz="1200" dirty="0"/>
                        <a:t>Wed, May 17</a:t>
                      </a:r>
                    </a:p>
                  </a:txBody>
                  <a:tcPr marT="34290" marB="34290"/>
                </a:tc>
                <a:extLst>
                  <a:ext uri="{0D108BD9-81ED-4DB2-BD59-A6C34878D82A}">
                    <a16:rowId xmlns:a16="http://schemas.microsoft.com/office/drawing/2014/main" xmlns="" val="10010"/>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11 – Grant, Danny</a:t>
                      </a:r>
                    </a:p>
                  </a:txBody>
                  <a:tcPr marT="34290" marB="34290"/>
                </a:tc>
                <a:tc>
                  <a:txBody>
                    <a:bodyPr/>
                    <a:lstStyle/>
                    <a:p>
                      <a:r>
                        <a:rPr lang="en-US" sz="1200" dirty="0"/>
                        <a:t>Aspects</a:t>
                      </a:r>
                      <a:r>
                        <a:rPr lang="en-US" sz="1200" baseline="0" dirty="0"/>
                        <a:t> of Patriarchal Life</a:t>
                      </a:r>
                      <a:endParaRPr lang="en-US" sz="1200" dirty="0"/>
                    </a:p>
                  </a:txBody>
                  <a:tcPr marT="34290" marB="34290"/>
                </a:tc>
                <a:tc>
                  <a:txBody>
                    <a:bodyPr/>
                    <a:lstStyle/>
                    <a:p>
                      <a:endParaRPr lang="en-US" sz="1200" dirty="0"/>
                    </a:p>
                  </a:txBody>
                  <a:tcPr marT="34290" marB="34290"/>
                </a:tc>
                <a:tc>
                  <a:txBody>
                    <a:bodyPr/>
                    <a:lstStyle/>
                    <a:p>
                      <a:r>
                        <a:rPr lang="en-US" sz="1200" dirty="0"/>
                        <a:t>Sun, May 21</a:t>
                      </a:r>
                    </a:p>
                  </a:txBody>
                  <a:tcPr marT="34290" marB="34290"/>
                </a:tc>
                <a:extLst>
                  <a:ext uri="{0D108BD9-81ED-4DB2-BD59-A6C34878D82A}">
                    <a16:rowId xmlns:a16="http://schemas.microsoft.com/office/drawing/2014/main" xmlns="" val="10011"/>
                  </a:ext>
                </a:extLst>
              </a:tr>
              <a:tr h="261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Lesson 12 – Sam</a:t>
                      </a:r>
                    </a:p>
                  </a:txBody>
                  <a:tcPr marT="34290" marB="34290"/>
                </a:tc>
                <a:tc>
                  <a:txBody>
                    <a:bodyPr/>
                    <a:lstStyle/>
                    <a:p>
                      <a:r>
                        <a:rPr lang="en-US" sz="1200" dirty="0"/>
                        <a:t>Abraham</a:t>
                      </a: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Gen 11:27-25:12</a:t>
                      </a:r>
                    </a:p>
                  </a:txBody>
                  <a:tcPr marT="34290" marB="34290"/>
                </a:tc>
                <a:tc>
                  <a:txBody>
                    <a:bodyPr/>
                    <a:lstStyle/>
                    <a:p>
                      <a:r>
                        <a:rPr lang="en-US" sz="1200" dirty="0"/>
                        <a:t>Wed, May 24</a:t>
                      </a:r>
                    </a:p>
                  </a:txBody>
                  <a:tcPr marT="34290" marB="34290"/>
                </a:tc>
                <a:extLst>
                  <a:ext uri="{0D108BD9-81ED-4DB2-BD59-A6C34878D82A}">
                    <a16:rowId xmlns:a16="http://schemas.microsoft.com/office/drawing/2014/main" xmlns="" val="10012"/>
                  </a:ext>
                </a:extLst>
              </a:tr>
              <a:tr h="261257">
                <a:tc>
                  <a:txBody>
                    <a:bodyPr/>
                    <a:lstStyle/>
                    <a:p>
                      <a:r>
                        <a:rPr lang="en-US" sz="1200" dirty="0"/>
                        <a:t>Lesson 13 - Sam</a:t>
                      </a:r>
                    </a:p>
                  </a:txBody>
                  <a:tcPr marT="34290" marB="34290"/>
                </a:tc>
                <a:tc>
                  <a:txBody>
                    <a:bodyPr/>
                    <a:lstStyle/>
                    <a:p>
                      <a:r>
                        <a:rPr lang="en-US" sz="1200" dirty="0"/>
                        <a:t>Abraham</a:t>
                      </a: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Gen 11:27-25:12</a:t>
                      </a:r>
                    </a:p>
                  </a:txBody>
                  <a:tcPr marT="34290" marB="34290"/>
                </a:tc>
                <a:tc>
                  <a:txBody>
                    <a:bodyPr/>
                    <a:lstStyle/>
                    <a:p>
                      <a:r>
                        <a:rPr lang="en-US" sz="1200" dirty="0"/>
                        <a:t>Sun,</a:t>
                      </a:r>
                      <a:r>
                        <a:rPr lang="en-US" sz="1200" baseline="0" dirty="0"/>
                        <a:t> May28</a:t>
                      </a:r>
                      <a:endParaRPr lang="en-US" sz="1200" dirty="0"/>
                    </a:p>
                  </a:txBody>
                  <a:tcPr marT="34290" marB="34290"/>
                </a:tc>
                <a:extLst>
                  <a:ext uri="{0D108BD9-81ED-4DB2-BD59-A6C34878D82A}">
                    <a16:rowId xmlns:a16="http://schemas.microsoft.com/office/drawing/2014/main" xmlns="" val="10013"/>
                  </a:ext>
                </a:extLst>
              </a:tr>
            </a:tbl>
          </a:graphicData>
        </a:graphic>
      </p:graphicFrame>
      <p:sp>
        <p:nvSpPr>
          <p:cNvPr id="3" name="Title 2"/>
          <p:cNvSpPr>
            <a:spLocks noGrp="1"/>
          </p:cNvSpPr>
          <p:nvPr>
            <p:ph type="title"/>
          </p:nvPr>
        </p:nvSpPr>
        <p:spPr/>
        <p:txBody>
          <a:bodyPr/>
          <a:lstStyle/>
          <a:p>
            <a:r>
              <a:rPr lang="en-US" dirty="0"/>
              <a:t>Class Schedule,</a:t>
            </a:r>
            <a:r>
              <a:rPr lang="en-US" sz="2800" dirty="0"/>
              <a:t>  (Segment 1)</a:t>
            </a:r>
            <a:endParaRPr lang="en-US" dirty="0"/>
          </a:p>
        </p:txBody>
      </p:sp>
    </p:spTree>
    <p:extLst>
      <p:ext uri="{BB962C8B-B14F-4D97-AF65-F5344CB8AC3E}">
        <p14:creationId xmlns:p14="http://schemas.microsoft.com/office/powerpoint/2010/main" val="190148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28950"/>
            <a:ext cx="8001000" cy="1543050"/>
          </a:xfrm>
        </p:spPr>
        <p:txBody>
          <a:bodyPr>
            <a:normAutofit/>
          </a:bodyPr>
          <a:lstStyle/>
          <a:p>
            <a:r>
              <a:rPr lang="en-US" sz="1800" dirty="0" smtClean="0"/>
              <a:t>Sin “does not reign in our mortal bodies” (Rom 5:21, 6:12)</a:t>
            </a:r>
          </a:p>
          <a:p>
            <a:pPr lvl="1"/>
            <a:r>
              <a:rPr lang="en-US" sz="1600" dirty="0" smtClean="0"/>
              <a:t>The guilt of sin before God is removed </a:t>
            </a:r>
            <a:r>
              <a:rPr lang="en-US" sz="1600" dirty="0"/>
              <a:t> </a:t>
            </a:r>
            <a:r>
              <a:rPr lang="en-US" sz="1600" dirty="0" smtClean="0"/>
              <a:t>through the sacrifice of Jesus</a:t>
            </a:r>
          </a:p>
          <a:p>
            <a:pPr lvl="1"/>
            <a:r>
              <a:rPr lang="en-US" sz="1600" dirty="0" smtClean="0"/>
              <a:t>We reduce the consequences of sin in this fallen world by following God’s plans and adopting the character of His Son (Rom 8:20-23, 1 John 3:2-3)</a:t>
            </a:r>
            <a:endParaRPr lang="en-US" sz="1600" dirty="0"/>
          </a:p>
        </p:txBody>
      </p:sp>
      <p:sp>
        <p:nvSpPr>
          <p:cNvPr id="7" name="Title 6"/>
          <p:cNvSpPr>
            <a:spLocks noGrp="1"/>
          </p:cNvSpPr>
          <p:nvPr>
            <p:ph type="title"/>
          </p:nvPr>
        </p:nvSpPr>
        <p:spPr/>
        <p:txBody>
          <a:bodyPr/>
          <a:lstStyle/>
          <a:p>
            <a:r>
              <a:rPr lang="en-US" dirty="0" smtClean="0"/>
              <a:t>Family Relationships</a:t>
            </a:r>
            <a:endParaRPr lang="en-US" dirty="0"/>
          </a:p>
        </p:txBody>
      </p:sp>
      <p:sp>
        <p:nvSpPr>
          <p:cNvPr id="19" name="Content Placeholder 2"/>
          <p:cNvSpPr txBox="1">
            <a:spLocks/>
          </p:cNvSpPr>
          <p:nvPr/>
        </p:nvSpPr>
        <p:spPr>
          <a:xfrm>
            <a:off x="457200" y="1962150"/>
            <a:ext cx="3505200" cy="94737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r>
              <a:rPr lang="en-US" sz="2000" dirty="0" smtClean="0"/>
              <a:t>The Consequences of Sin are addressed… </a:t>
            </a:r>
            <a:r>
              <a:rPr lang="en-US" sz="1800" dirty="0" smtClean="0"/>
              <a:t>In God’s way</a:t>
            </a:r>
          </a:p>
        </p:txBody>
      </p:sp>
      <p:pic>
        <p:nvPicPr>
          <p:cNvPr id="2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066800"/>
            <a:ext cx="4705350" cy="163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5562600" y="971550"/>
            <a:ext cx="1524000" cy="753428"/>
            <a:chOff x="5562600" y="971550"/>
            <a:chExt cx="1524000" cy="753428"/>
          </a:xfrm>
        </p:grpSpPr>
        <p:sp>
          <p:nvSpPr>
            <p:cNvPr id="22" name="Curved Down Arrow 21"/>
            <p:cNvSpPr/>
            <p:nvPr/>
          </p:nvSpPr>
          <p:spPr>
            <a:xfrm>
              <a:off x="5562600" y="1047750"/>
              <a:ext cx="1524000" cy="677228"/>
            </a:xfrm>
            <a:prstGeom prst="curvedDownArrow">
              <a:avLst/>
            </a:prstGeom>
            <a:solidFill>
              <a:schemeClr val="accent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5" name="Rounded Rectangle 24"/>
            <p:cNvSpPr/>
            <p:nvPr/>
          </p:nvSpPr>
          <p:spPr>
            <a:xfrm>
              <a:off x="5867400" y="971550"/>
              <a:ext cx="914400" cy="289288"/>
            </a:xfrm>
            <a:prstGeom prst="roundRect">
              <a:avLst>
                <a:gd name="adj" fmla="val 41667"/>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C00000"/>
                  </a:solidFill>
                </a:rPr>
                <a:t>Submit</a:t>
              </a:r>
              <a:endParaRPr lang="en-US" sz="1400" dirty="0">
                <a:solidFill>
                  <a:srgbClr val="C00000"/>
                </a:solidFill>
              </a:endParaRPr>
            </a:p>
          </p:txBody>
        </p:sp>
      </p:grpSp>
      <p:grpSp>
        <p:nvGrpSpPr>
          <p:cNvPr id="26" name="Group 25"/>
          <p:cNvGrpSpPr/>
          <p:nvPr/>
        </p:nvGrpSpPr>
        <p:grpSpPr>
          <a:xfrm>
            <a:off x="5562600" y="2023696"/>
            <a:ext cx="1524000" cy="677228"/>
            <a:chOff x="5562600" y="2023696"/>
            <a:chExt cx="1524000" cy="677228"/>
          </a:xfrm>
        </p:grpSpPr>
        <p:sp>
          <p:nvSpPr>
            <p:cNvPr id="27" name="Curved Down Arrow 26"/>
            <p:cNvSpPr/>
            <p:nvPr/>
          </p:nvSpPr>
          <p:spPr>
            <a:xfrm rot="10800000">
              <a:off x="5562600" y="2023696"/>
              <a:ext cx="1524000" cy="677228"/>
            </a:xfrm>
            <a:prstGeom prst="curved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8" name="Rounded Rectangle 27"/>
            <p:cNvSpPr/>
            <p:nvPr/>
          </p:nvSpPr>
          <p:spPr>
            <a:xfrm>
              <a:off x="5943600" y="2403615"/>
              <a:ext cx="762000" cy="297309"/>
            </a:xfrm>
            <a:prstGeom prst="roundRect">
              <a:avLst>
                <a:gd name="adj" fmla="val 41667"/>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C00000"/>
                  </a:solidFill>
                </a:rPr>
                <a:t>Love</a:t>
              </a:r>
              <a:endParaRPr lang="en-US" sz="1400" dirty="0">
                <a:solidFill>
                  <a:srgbClr val="C00000"/>
                </a:solidFill>
              </a:endParaRPr>
            </a:p>
          </p:txBody>
        </p:sp>
      </p:grpSp>
      <p:sp>
        <p:nvSpPr>
          <p:cNvPr id="29" name="Rounded Rectangle 28"/>
          <p:cNvSpPr/>
          <p:nvPr/>
        </p:nvSpPr>
        <p:spPr>
          <a:xfrm>
            <a:off x="7086600" y="1047750"/>
            <a:ext cx="712849" cy="228600"/>
          </a:xfrm>
          <a:prstGeom prst="roundRect">
            <a:avLst>
              <a:gd name="adj" fmla="val 41667"/>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C00000"/>
                </a:solidFill>
              </a:rPr>
              <a:t>Hope</a:t>
            </a:r>
            <a:endParaRPr lang="en-US" sz="1400" dirty="0">
              <a:solidFill>
                <a:srgbClr val="C00000"/>
              </a:solidFill>
            </a:endParaRPr>
          </a:p>
        </p:txBody>
      </p:sp>
      <p:grpSp>
        <p:nvGrpSpPr>
          <p:cNvPr id="30" name="Group 29"/>
          <p:cNvGrpSpPr/>
          <p:nvPr/>
        </p:nvGrpSpPr>
        <p:grpSpPr>
          <a:xfrm>
            <a:off x="4343400" y="971550"/>
            <a:ext cx="1524000" cy="753428"/>
            <a:chOff x="5562600" y="971550"/>
            <a:chExt cx="1524000" cy="753428"/>
          </a:xfrm>
        </p:grpSpPr>
        <p:sp>
          <p:nvSpPr>
            <p:cNvPr id="31" name="Curved Down Arrow 30"/>
            <p:cNvSpPr/>
            <p:nvPr/>
          </p:nvSpPr>
          <p:spPr>
            <a:xfrm>
              <a:off x="5562600" y="1047750"/>
              <a:ext cx="1524000" cy="677228"/>
            </a:xfrm>
            <a:prstGeom prst="curvedDownArrow">
              <a:avLst/>
            </a:prstGeom>
            <a:solidFill>
              <a:schemeClr val="accent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32" name="Rounded Rectangle 31"/>
            <p:cNvSpPr/>
            <p:nvPr/>
          </p:nvSpPr>
          <p:spPr>
            <a:xfrm>
              <a:off x="5867400" y="971550"/>
              <a:ext cx="914400" cy="289288"/>
            </a:xfrm>
            <a:prstGeom prst="roundRect">
              <a:avLst>
                <a:gd name="adj" fmla="val 41667"/>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C00000"/>
                  </a:solidFill>
                </a:rPr>
                <a:t>Honor</a:t>
              </a:r>
              <a:endParaRPr lang="en-US" sz="1400" dirty="0">
                <a:solidFill>
                  <a:srgbClr val="C00000"/>
                </a:solidFill>
              </a:endParaRPr>
            </a:p>
          </p:txBody>
        </p:sp>
      </p:grpSp>
      <p:grpSp>
        <p:nvGrpSpPr>
          <p:cNvPr id="33" name="Group 32"/>
          <p:cNvGrpSpPr/>
          <p:nvPr/>
        </p:nvGrpSpPr>
        <p:grpSpPr>
          <a:xfrm>
            <a:off x="4343400" y="2023696"/>
            <a:ext cx="1524000" cy="1005254"/>
            <a:chOff x="5562600" y="2023696"/>
            <a:chExt cx="1524000" cy="1005254"/>
          </a:xfrm>
        </p:grpSpPr>
        <p:sp>
          <p:nvSpPr>
            <p:cNvPr id="34" name="Curved Down Arrow 33"/>
            <p:cNvSpPr/>
            <p:nvPr/>
          </p:nvSpPr>
          <p:spPr>
            <a:xfrm rot="10800000">
              <a:off x="5562600" y="2023696"/>
              <a:ext cx="1524000" cy="677228"/>
            </a:xfrm>
            <a:prstGeom prst="curved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35" name="Rounded Rectangle 34"/>
            <p:cNvSpPr/>
            <p:nvPr/>
          </p:nvSpPr>
          <p:spPr>
            <a:xfrm>
              <a:off x="5867400" y="2190750"/>
              <a:ext cx="914400" cy="838200"/>
            </a:xfrm>
            <a:prstGeom prst="roundRect">
              <a:avLst>
                <a:gd name="adj" fmla="val 22576"/>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C00000"/>
                  </a:solidFill>
                </a:rPr>
                <a:t>Nurture</a:t>
              </a:r>
            </a:p>
            <a:p>
              <a:pPr algn="ctr"/>
              <a:r>
                <a:rPr lang="en-US" sz="900" dirty="0" smtClean="0">
                  <a:solidFill>
                    <a:srgbClr val="C00000"/>
                  </a:solidFill>
                </a:rPr>
                <a:t>Admonish</a:t>
              </a:r>
            </a:p>
            <a:p>
              <a:pPr algn="ctr"/>
              <a:r>
                <a:rPr lang="en-US" sz="900" dirty="0" smtClean="0">
                  <a:solidFill>
                    <a:srgbClr val="C00000"/>
                  </a:solidFill>
                </a:rPr>
                <a:t>Rule Manage</a:t>
              </a:r>
            </a:p>
            <a:p>
              <a:pPr algn="ctr"/>
              <a:r>
                <a:rPr lang="en-US" sz="900" dirty="0" smtClean="0">
                  <a:solidFill>
                    <a:srgbClr val="C00000"/>
                  </a:solidFill>
                </a:rPr>
                <a:t>Chasten</a:t>
              </a:r>
            </a:p>
            <a:p>
              <a:pPr algn="ctr"/>
              <a:r>
                <a:rPr lang="en-US" sz="900" dirty="0" smtClean="0">
                  <a:solidFill>
                    <a:srgbClr val="C00000"/>
                  </a:solidFill>
                </a:rPr>
                <a:t>Love</a:t>
              </a:r>
            </a:p>
          </p:txBody>
        </p:sp>
      </p:grpSp>
    </p:spTree>
    <p:extLst>
      <p:ext uri="{BB962C8B-B14F-4D97-AF65-F5344CB8AC3E}">
        <p14:creationId xmlns:p14="http://schemas.microsoft.com/office/powerpoint/2010/main" val="91967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457200" y="342900"/>
            <a:ext cx="6248400" cy="4514850"/>
          </a:xfrm>
        </p:spPr>
        <p:txBody>
          <a:bodyPr>
            <a:normAutofit/>
          </a:bodyPr>
          <a:lstStyle/>
          <a:p>
            <a:r>
              <a:rPr lang="en-US" sz="1600" dirty="0" smtClean="0"/>
              <a:t>How is each of these “Garden Conditions” partly restored in a godly romantic love?</a:t>
            </a:r>
          </a:p>
          <a:p>
            <a:pPr lvl="1"/>
            <a:r>
              <a:rPr lang="en-US" sz="1400" dirty="0" smtClean="0"/>
              <a:t>Perfectly suited companionship</a:t>
            </a:r>
          </a:p>
          <a:p>
            <a:pPr lvl="1"/>
            <a:r>
              <a:rPr lang="en-US" sz="1400" dirty="0" smtClean="0"/>
              <a:t>No shame or embarrassment</a:t>
            </a:r>
          </a:p>
          <a:p>
            <a:pPr lvl="1"/>
            <a:r>
              <a:rPr lang="en-US" sz="1400" dirty="0" smtClean="0"/>
              <a:t>No competition or jealousy</a:t>
            </a:r>
          </a:p>
          <a:p>
            <a:pPr lvl="1"/>
            <a:r>
              <a:rPr lang="en-US" sz="1400" dirty="0" smtClean="0"/>
              <a:t>No pain, failure, disappointment</a:t>
            </a:r>
          </a:p>
          <a:p>
            <a:pPr lvl="1"/>
            <a:r>
              <a:rPr lang="en-US" sz="1400" dirty="0" smtClean="0"/>
              <a:t>No fear of separation or loss</a:t>
            </a:r>
          </a:p>
          <a:p>
            <a:pPr lvl="1"/>
            <a:r>
              <a:rPr lang="en-US" sz="1400" dirty="0" smtClean="0"/>
              <a:t>Perfect sense of value and purpose</a:t>
            </a:r>
          </a:p>
          <a:p>
            <a:endParaRPr lang="en-US" sz="1600" dirty="0" smtClean="0"/>
          </a:p>
          <a:p>
            <a:r>
              <a:rPr lang="en-US" sz="1600" dirty="0" smtClean="0"/>
              <a:t>How does sin affect family relationships? </a:t>
            </a:r>
          </a:p>
          <a:p>
            <a:endParaRPr lang="en-US" sz="1600" dirty="0"/>
          </a:p>
          <a:p>
            <a:r>
              <a:rPr lang="en-US" sz="1600" dirty="0" smtClean="0"/>
              <a:t>How does righteousness affect family relationships?</a:t>
            </a:r>
          </a:p>
          <a:p>
            <a:endParaRPr lang="en-US" sz="1600" dirty="0"/>
          </a:p>
          <a:p>
            <a:r>
              <a:rPr lang="en-US" sz="1600" dirty="0" smtClean="0"/>
              <a:t>Has God’s view of family relationships changed?  Has man’s?</a:t>
            </a:r>
            <a:endParaRPr lang="en-US" sz="1600" dirty="0"/>
          </a:p>
          <a:p>
            <a:endParaRPr lang="en-US" sz="1600" dirty="0" smtClean="0"/>
          </a:p>
          <a:p>
            <a:endParaRPr lang="en-US" sz="1600" dirty="0" smtClean="0"/>
          </a:p>
          <a:p>
            <a:endParaRPr lang="en-US" sz="1600" dirty="0"/>
          </a:p>
        </p:txBody>
      </p:sp>
      <p:sp>
        <p:nvSpPr>
          <p:cNvPr id="6" name="Text Placeholder 5"/>
          <p:cNvSpPr>
            <a:spLocks noGrp="1"/>
          </p:cNvSpPr>
          <p:nvPr>
            <p:ph type="body" idx="2"/>
          </p:nvPr>
        </p:nvSpPr>
        <p:spPr/>
        <p:txBody>
          <a:bodyPr/>
          <a:lstStyle/>
          <a:p>
            <a:endParaRPr lang="en-US" dirty="0"/>
          </a:p>
        </p:txBody>
      </p:sp>
      <p:sp>
        <p:nvSpPr>
          <p:cNvPr id="4" name="Title 3"/>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484620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tgtEl>
                                          <p:spTgt spid="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500"/>
                                        <p:tgtEl>
                                          <p:spTgt spid="5">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txEl>
                                              <p:pRg st="8" end="8"/>
                                            </p:txEl>
                                          </p:spTgt>
                                        </p:tgtEl>
                                        <p:attrNameLst>
                                          <p:attrName>style.visibility</p:attrName>
                                        </p:attrNameLst>
                                      </p:cBhvr>
                                      <p:to>
                                        <p:strVal val="visible"/>
                                      </p:to>
                                    </p:set>
                                    <p:animEffect transition="in" filter="fade">
                                      <p:cBhvr>
                                        <p:cTn id="40" dur="500"/>
                                        <p:tgtEl>
                                          <p:spTgt spid="5">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
                                            <p:txEl>
                                              <p:pRg st="10" end="10"/>
                                            </p:txEl>
                                          </p:spTgt>
                                        </p:tgtEl>
                                        <p:attrNameLst>
                                          <p:attrName>style.visibility</p:attrName>
                                        </p:attrNameLst>
                                      </p:cBhvr>
                                      <p:to>
                                        <p:strVal val="visible"/>
                                      </p:to>
                                    </p:set>
                                    <p:animEffect transition="in" filter="fade">
                                      <p:cBhvr>
                                        <p:cTn id="45" dur="500"/>
                                        <p:tgtEl>
                                          <p:spTgt spid="5">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
                                            <p:txEl>
                                              <p:pRg st="12" end="12"/>
                                            </p:txEl>
                                          </p:spTgt>
                                        </p:tgtEl>
                                        <p:attrNameLst>
                                          <p:attrName>style.visibility</p:attrName>
                                        </p:attrNameLst>
                                      </p:cBhvr>
                                      <p:to>
                                        <p:strVal val="visible"/>
                                      </p:to>
                                    </p:set>
                                    <p:animEffect transition="in" filter="fade">
                                      <p:cBhvr>
                                        <p:cTn id="50"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000" dirty="0" smtClean="0"/>
              <a:t>Cain - Adam’s first born </a:t>
            </a:r>
          </a:p>
          <a:p>
            <a:pPr lvl="1"/>
            <a:r>
              <a:rPr lang="en-US" sz="1800" dirty="0" smtClean="0"/>
              <a:t>“I have acquired a man from the Lord”</a:t>
            </a:r>
          </a:p>
          <a:p>
            <a:pPr lvl="1"/>
            <a:r>
              <a:rPr lang="en-US" sz="1800" dirty="0" smtClean="0"/>
              <a:t>A tiller of the ground, like his father</a:t>
            </a:r>
          </a:p>
          <a:p>
            <a:pPr lvl="1"/>
            <a:r>
              <a:rPr lang="en-US" sz="1800" dirty="0" smtClean="0"/>
              <a:t>Offered a sacrifice that was not accepted</a:t>
            </a:r>
          </a:p>
          <a:p>
            <a:pPr lvl="1"/>
            <a:r>
              <a:rPr lang="en-US" sz="1800" dirty="0" smtClean="0"/>
              <a:t>In the New Testament, “his works were evil” (1 John 3:12)</a:t>
            </a:r>
          </a:p>
          <a:p>
            <a:pPr lvl="1"/>
            <a:endParaRPr lang="en-US" sz="1800" dirty="0" smtClean="0"/>
          </a:p>
          <a:p>
            <a:r>
              <a:rPr lang="en-US" sz="2000" dirty="0" smtClean="0"/>
              <a:t>Abel</a:t>
            </a:r>
          </a:p>
          <a:p>
            <a:pPr lvl="1"/>
            <a:r>
              <a:rPr lang="en-US" sz="1800" dirty="0" smtClean="0"/>
              <a:t>A keeper of sheep</a:t>
            </a:r>
          </a:p>
          <a:p>
            <a:pPr lvl="1"/>
            <a:r>
              <a:rPr lang="en-US" sz="1800" dirty="0" smtClean="0"/>
              <a:t>Offered a sacrifice of firstborn and fat of the flock</a:t>
            </a:r>
          </a:p>
          <a:p>
            <a:pPr lvl="1"/>
            <a:r>
              <a:rPr lang="en-US" sz="1800" dirty="0" smtClean="0"/>
              <a:t>In the New Testament, “by faith offered a better sacrifice” (</a:t>
            </a:r>
            <a:r>
              <a:rPr lang="en-US" sz="1800" dirty="0" err="1" smtClean="0"/>
              <a:t>Heb</a:t>
            </a:r>
            <a:r>
              <a:rPr lang="en-US" sz="1800" dirty="0" smtClean="0"/>
              <a:t> 11:4)</a:t>
            </a:r>
          </a:p>
          <a:p>
            <a:pPr lvl="1"/>
            <a:r>
              <a:rPr lang="en-US" sz="1800" dirty="0" smtClean="0"/>
              <a:t>Jesus testified to his righteousness (Matt 23:35)</a:t>
            </a:r>
          </a:p>
          <a:p>
            <a:pPr lvl="1"/>
            <a:endParaRPr lang="en-US" sz="1800" dirty="0" smtClean="0"/>
          </a:p>
          <a:p>
            <a:pPr lvl="1"/>
            <a:endParaRPr lang="en-US" sz="1800" dirty="0"/>
          </a:p>
        </p:txBody>
      </p:sp>
      <p:sp>
        <p:nvSpPr>
          <p:cNvPr id="3" name="Title 2"/>
          <p:cNvSpPr>
            <a:spLocks noGrp="1"/>
          </p:cNvSpPr>
          <p:nvPr>
            <p:ph type="title"/>
          </p:nvPr>
        </p:nvSpPr>
        <p:spPr/>
        <p:txBody>
          <a:bodyPr/>
          <a:lstStyle/>
          <a:p>
            <a:r>
              <a:rPr lang="en-US" smtClean="0"/>
              <a:t>Cain and Abel</a:t>
            </a:r>
            <a:endParaRPr lang="en-US" dirty="0"/>
          </a:p>
        </p:txBody>
      </p:sp>
      <p:pic>
        <p:nvPicPr>
          <p:cNvPr id="11266" name="Picture 2" descr="Image result for cain and abel"/>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37960" y="514350"/>
            <a:ext cx="2286000" cy="2286000"/>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86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500"/>
                                        <p:tgtEl>
                                          <p:spTgt spid="2">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fade">
                                      <p:cBhvr>
                                        <p:cTn id="33" dur="500"/>
                                        <p:tgtEl>
                                          <p:spTgt spid="2">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txEl>
                                              <p:pRg st="10" end="10"/>
                                            </p:txEl>
                                          </p:spTgt>
                                        </p:tgtEl>
                                        <p:attrNameLst>
                                          <p:attrName>style.visibility</p:attrName>
                                        </p:attrNameLst>
                                      </p:cBhvr>
                                      <p:to>
                                        <p:strVal val="visible"/>
                                      </p:to>
                                    </p:set>
                                    <p:animEffect transition="in" filter="fade">
                                      <p:cBhvr>
                                        <p:cTn id="36"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lnSpcReduction="10000"/>
          </a:bodyPr>
          <a:lstStyle/>
          <a:p>
            <a:r>
              <a:rPr lang="en-US" sz="2000" dirty="0" smtClean="0"/>
              <a:t>God Speaks a Warning</a:t>
            </a:r>
          </a:p>
          <a:p>
            <a:pPr lvl="1"/>
            <a:r>
              <a:rPr lang="en-US" sz="1800" dirty="0" smtClean="0"/>
              <a:t>Notices his anger, and that his countenance has fallen</a:t>
            </a:r>
          </a:p>
          <a:p>
            <a:pPr lvl="1"/>
            <a:r>
              <a:rPr lang="en-US" sz="1800" dirty="0" smtClean="0"/>
              <a:t>If you do well, will you not be accepted?</a:t>
            </a:r>
          </a:p>
          <a:p>
            <a:pPr lvl="1"/>
            <a:r>
              <a:rPr lang="en-US" sz="1800" dirty="0" smtClean="0"/>
              <a:t>If you do not do well, Sin lies at the door</a:t>
            </a:r>
          </a:p>
          <a:p>
            <a:pPr lvl="1"/>
            <a:r>
              <a:rPr lang="en-US" sz="1800" dirty="0" smtClean="0"/>
              <a:t>It’s desire is for you, but you should rule over it</a:t>
            </a:r>
          </a:p>
          <a:p>
            <a:pPr lvl="1"/>
            <a:endParaRPr lang="en-US" sz="1800" dirty="0" smtClean="0"/>
          </a:p>
          <a:p>
            <a:r>
              <a:rPr lang="en-US" sz="2000" dirty="0" smtClean="0"/>
              <a:t>Cain Kills Abel</a:t>
            </a:r>
          </a:p>
          <a:p>
            <a:pPr lvl="1"/>
            <a:r>
              <a:rPr lang="en-US" sz="1800" dirty="0" smtClean="0"/>
              <a:t>Premeditated - he speaks to him first</a:t>
            </a:r>
          </a:p>
          <a:p>
            <a:pPr lvl="1"/>
            <a:r>
              <a:rPr lang="en-US" sz="1800" dirty="0" smtClean="0"/>
              <a:t>In secret – while in the field</a:t>
            </a:r>
          </a:p>
          <a:p>
            <a:pPr lvl="1"/>
            <a:r>
              <a:rPr lang="en-US" sz="1800" dirty="0" smtClean="0"/>
              <a:t>Lied to God about knowing where Abel was</a:t>
            </a:r>
          </a:p>
          <a:p>
            <a:pPr lvl="1"/>
            <a:r>
              <a:rPr lang="en-US" sz="1800" dirty="0" smtClean="0"/>
              <a:t>Denied responsibility – “Am I my brother’s keeper?”</a:t>
            </a:r>
          </a:p>
        </p:txBody>
      </p:sp>
      <p:sp>
        <p:nvSpPr>
          <p:cNvPr id="5" name="Title 4"/>
          <p:cNvSpPr>
            <a:spLocks noGrp="1"/>
          </p:cNvSpPr>
          <p:nvPr>
            <p:ph type="title"/>
          </p:nvPr>
        </p:nvSpPr>
        <p:spPr/>
        <p:txBody>
          <a:bodyPr/>
          <a:lstStyle/>
          <a:p>
            <a:r>
              <a:rPr lang="en-US" smtClean="0"/>
              <a:t>The Sin of Cain</a:t>
            </a:r>
            <a:endParaRPr lang="en-US"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2038350"/>
            <a:ext cx="2429774" cy="1609725"/>
          </a:xfrm>
          <a:prstGeom prst="rect">
            <a:avLst/>
          </a:prstGeom>
          <a:noFill/>
          <a:ln>
            <a:noFill/>
          </a:ln>
          <a:effectLst>
            <a:softEdge rad="508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850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fade">
                                      <p:cBhvr>
                                        <p:cTn id="24" dur="500"/>
                                        <p:tgtEl>
                                          <p:spTgt spid="6">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500"/>
                                        <p:tgtEl>
                                          <p:spTgt spid="6">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8" end="8"/>
                                            </p:txEl>
                                          </p:spTgt>
                                        </p:tgtEl>
                                        <p:attrNameLst>
                                          <p:attrName>style.visibility</p:attrName>
                                        </p:attrNameLst>
                                      </p:cBhvr>
                                      <p:to>
                                        <p:strVal val="visible"/>
                                      </p:to>
                                    </p:set>
                                    <p:animEffect transition="in" filter="fade">
                                      <p:cBhvr>
                                        <p:cTn id="30" dur="500"/>
                                        <p:tgtEl>
                                          <p:spTgt spid="6">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animEffect transition="in" filter="fade">
                                      <p:cBhvr>
                                        <p:cTn id="33" dur="500"/>
                                        <p:tgtEl>
                                          <p:spTgt spid="6">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xEl>
                                              <p:pRg st="10" end="10"/>
                                            </p:txEl>
                                          </p:spTgt>
                                        </p:tgtEl>
                                        <p:attrNameLst>
                                          <p:attrName>style.visibility</p:attrName>
                                        </p:attrNameLst>
                                      </p:cBhvr>
                                      <p:to>
                                        <p:strVal val="visible"/>
                                      </p:to>
                                    </p:set>
                                    <p:animEffect transition="in" filter="fade">
                                      <p:cBhvr>
                                        <p:cTn id="36"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143000"/>
            <a:ext cx="8229600" cy="3638550"/>
          </a:xfrm>
        </p:spPr>
        <p:txBody>
          <a:bodyPr>
            <a:normAutofit fontScale="70000" lnSpcReduction="20000"/>
          </a:bodyPr>
          <a:lstStyle/>
          <a:p>
            <a:r>
              <a:rPr lang="en-US" dirty="0" smtClean="0"/>
              <a:t>Discovery</a:t>
            </a:r>
          </a:p>
          <a:p>
            <a:pPr lvl="1"/>
            <a:r>
              <a:rPr lang="en-US" dirty="0" smtClean="0"/>
              <a:t>Where is Abel your brother?”</a:t>
            </a:r>
          </a:p>
          <a:p>
            <a:pPr lvl="1"/>
            <a:r>
              <a:rPr lang="en-US" dirty="0" smtClean="0"/>
              <a:t>“What have you done?”</a:t>
            </a:r>
          </a:p>
          <a:p>
            <a:pPr lvl="1"/>
            <a:r>
              <a:rPr lang="en-US" dirty="0" smtClean="0"/>
              <a:t>The voice of Abel’s blood cries out from the ground</a:t>
            </a:r>
          </a:p>
          <a:p>
            <a:r>
              <a:rPr lang="en-US" dirty="0" smtClean="0"/>
              <a:t>Consequences</a:t>
            </a:r>
          </a:p>
          <a:p>
            <a:pPr lvl="1"/>
            <a:r>
              <a:rPr lang="en-US" dirty="0" smtClean="0"/>
              <a:t>You are cursed from the earth</a:t>
            </a:r>
          </a:p>
          <a:p>
            <a:pPr lvl="1"/>
            <a:r>
              <a:rPr lang="en-US" dirty="0" smtClean="0"/>
              <a:t>The ground shall not yield its strength</a:t>
            </a:r>
          </a:p>
          <a:p>
            <a:pPr lvl="1"/>
            <a:r>
              <a:rPr lang="en-US" dirty="0" smtClean="0"/>
              <a:t>A fugitive and a vagabond</a:t>
            </a:r>
          </a:p>
          <a:p>
            <a:r>
              <a:rPr lang="en-US" dirty="0" smtClean="0"/>
              <a:t>Evaluation of the curse</a:t>
            </a:r>
          </a:p>
          <a:p>
            <a:pPr lvl="1"/>
            <a:r>
              <a:rPr lang="en-US" dirty="0" smtClean="0"/>
              <a:t>Punishment greater than he can bear</a:t>
            </a:r>
          </a:p>
          <a:p>
            <a:pPr lvl="1"/>
            <a:r>
              <a:rPr lang="en-US" dirty="0" smtClean="0"/>
              <a:t>Driven out from the face of the ground</a:t>
            </a:r>
          </a:p>
          <a:p>
            <a:pPr lvl="1"/>
            <a:r>
              <a:rPr lang="en-US" dirty="0" smtClean="0"/>
              <a:t>Hidden from God’s face</a:t>
            </a:r>
          </a:p>
          <a:p>
            <a:pPr lvl="1"/>
            <a:r>
              <a:rPr lang="en-US" dirty="0" smtClean="0"/>
              <a:t>A fugitive and a vagabond</a:t>
            </a:r>
          </a:p>
          <a:p>
            <a:pPr lvl="1"/>
            <a:r>
              <a:rPr lang="en-US" dirty="0" smtClean="0"/>
              <a:t>Anyone who finds him will kill him</a:t>
            </a:r>
            <a:endParaRPr lang="en-US" dirty="0"/>
          </a:p>
        </p:txBody>
      </p:sp>
      <p:sp>
        <p:nvSpPr>
          <p:cNvPr id="5" name="Title 4"/>
          <p:cNvSpPr>
            <a:spLocks noGrp="1"/>
          </p:cNvSpPr>
          <p:nvPr>
            <p:ph type="title"/>
          </p:nvPr>
        </p:nvSpPr>
        <p:spPr/>
        <p:txBody>
          <a:bodyPr/>
          <a:lstStyle/>
          <a:p>
            <a:r>
              <a:rPr lang="en-US" dirty="0" smtClean="0"/>
              <a:t>Consequences</a:t>
            </a:r>
            <a:endParaRPr lang="en-US" dirty="0"/>
          </a:p>
        </p:txBody>
      </p:sp>
      <p:cxnSp>
        <p:nvCxnSpPr>
          <p:cNvPr id="3" name="Straight Connector 2"/>
          <p:cNvCxnSpPr/>
          <p:nvPr/>
        </p:nvCxnSpPr>
        <p:spPr>
          <a:xfrm>
            <a:off x="868680" y="4602480"/>
            <a:ext cx="38862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847" r="8739"/>
          <a:stretch/>
        </p:blipFill>
        <p:spPr bwMode="auto">
          <a:xfrm>
            <a:off x="6400800" y="971550"/>
            <a:ext cx="2148840" cy="2047875"/>
          </a:xfrm>
          <a:prstGeom prst="rect">
            <a:avLst/>
          </a:prstGeom>
          <a:noFill/>
          <a:ln>
            <a:noFill/>
          </a:ln>
          <a:effectLst>
            <a:softEdge rad="1778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090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fade">
                                      <p:cBhvr>
                                        <p:cTn id="30" dur="500"/>
                                        <p:tgtEl>
                                          <p:spTgt spid="6">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fade">
                                      <p:cBhvr>
                                        <p:cTn id="35" dur="500"/>
                                        <p:tgtEl>
                                          <p:spTgt spid="6">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xEl>
                                              <p:pRg st="9" end="9"/>
                                            </p:txEl>
                                          </p:spTgt>
                                        </p:tgtEl>
                                        <p:attrNameLst>
                                          <p:attrName>style.visibility</p:attrName>
                                        </p:attrNameLst>
                                      </p:cBhvr>
                                      <p:to>
                                        <p:strVal val="visible"/>
                                      </p:to>
                                    </p:set>
                                    <p:animEffect transition="in" filter="fade">
                                      <p:cBhvr>
                                        <p:cTn id="38" dur="500"/>
                                        <p:tgtEl>
                                          <p:spTgt spid="6">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xEl>
                                              <p:pRg st="10" end="10"/>
                                            </p:txEl>
                                          </p:spTgt>
                                        </p:tgtEl>
                                        <p:attrNameLst>
                                          <p:attrName>style.visibility</p:attrName>
                                        </p:attrNameLst>
                                      </p:cBhvr>
                                      <p:to>
                                        <p:strVal val="visible"/>
                                      </p:to>
                                    </p:set>
                                    <p:animEffect transition="in" filter="fade">
                                      <p:cBhvr>
                                        <p:cTn id="41" dur="500"/>
                                        <p:tgtEl>
                                          <p:spTgt spid="6">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txEl>
                                              <p:pRg st="11" end="11"/>
                                            </p:txEl>
                                          </p:spTgt>
                                        </p:tgtEl>
                                        <p:attrNameLst>
                                          <p:attrName>style.visibility</p:attrName>
                                        </p:attrNameLst>
                                      </p:cBhvr>
                                      <p:to>
                                        <p:strVal val="visible"/>
                                      </p:to>
                                    </p:set>
                                    <p:animEffect transition="in" filter="fade">
                                      <p:cBhvr>
                                        <p:cTn id="44" dur="500"/>
                                        <p:tgtEl>
                                          <p:spTgt spid="6">
                                            <p:txEl>
                                              <p:pRg st="11" end="11"/>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animEffect transition="in" filter="fade">
                                      <p:cBhvr>
                                        <p:cTn id="47" dur="500"/>
                                        <p:tgtEl>
                                          <p:spTgt spid="6">
                                            <p:txEl>
                                              <p:pRg st="12" end="12"/>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txEl>
                                              <p:pRg st="13" end="13"/>
                                            </p:txEl>
                                          </p:spTgt>
                                        </p:tgtEl>
                                        <p:attrNameLst>
                                          <p:attrName>style.visibility</p:attrName>
                                        </p:attrNameLst>
                                      </p:cBhvr>
                                      <p:to>
                                        <p:strVal val="visible"/>
                                      </p:to>
                                    </p:set>
                                    <p:animEffect transition="in" filter="fade">
                                      <p:cBhvr>
                                        <p:cTn id="50" dur="500"/>
                                        <p:tgtEl>
                                          <p:spTgt spid="6">
                                            <p:txEl>
                                              <p:pRg st="13" end="1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left)">
                                      <p:cBhvr>
                                        <p:cTn id="5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457200" y="342900"/>
            <a:ext cx="6248400" cy="4514850"/>
          </a:xfrm>
        </p:spPr>
        <p:txBody>
          <a:bodyPr>
            <a:normAutofit/>
          </a:bodyPr>
          <a:lstStyle/>
          <a:p>
            <a:r>
              <a:rPr lang="en-US" sz="1600" dirty="0" smtClean="0"/>
              <a:t>Are we responsible for our brothers?</a:t>
            </a:r>
          </a:p>
          <a:p>
            <a:endParaRPr lang="en-US" sz="1600" dirty="0"/>
          </a:p>
          <a:p>
            <a:r>
              <a:rPr lang="en-US" sz="1600" dirty="0" smtClean="0"/>
              <a:t>What was the punishment for this murder?  Is this consistent with later law (Gen 9:5-6)?</a:t>
            </a:r>
          </a:p>
          <a:p>
            <a:endParaRPr lang="en-US" sz="1600" dirty="0"/>
          </a:p>
          <a:p>
            <a:r>
              <a:rPr lang="en-US" sz="1600" dirty="0" smtClean="0"/>
              <a:t>Why was Abel’s sacrifice accepted?</a:t>
            </a:r>
          </a:p>
          <a:p>
            <a:endParaRPr lang="en-US" sz="1600" dirty="0"/>
          </a:p>
          <a:p>
            <a:r>
              <a:rPr lang="en-US" sz="1600" dirty="0" smtClean="0"/>
              <a:t>Should Cain have been able to avoid the sin he committed?</a:t>
            </a:r>
            <a:endParaRPr lang="en-US" sz="1600" dirty="0"/>
          </a:p>
          <a:p>
            <a:endParaRPr lang="en-US" sz="1600" dirty="0" smtClean="0"/>
          </a:p>
          <a:p>
            <a:endParaRPr lang="en-US" sz="1600" dirty="0" smtClean="0"/>
          </a:p>
          <a:p>
            <a:endParaRPr lang="en-US" sz="1600" dirty="0"/>
          </a:p>
        </p:txBody>
      </p:sp>
      <p:sp>
        <p:nvSpPr>
          <p:cNvPr id="6" name="Text Placeholder 5"/>
          <p:cNvSpPr>
            <a:spLocks noGrp="1"/>
          </p:cNvSpPr>
          <p:nvPr>
            <p:ph type="body" idx="2"/>
          </p:nvPr>
        </p:nvSpPr>
        <p:spPr/>
        <p:txBody>
          <a:bodyPr/>
          <a:lstStyle/>
          <a:p>
            <a:endParaRPr lang="en-US" dirty="0"/>
          </a:p>
        </p:txBody>
      </p:sp>
      <p:sp>
        <p:nvSpPr>
          <p:cNvPr id="4" name="Title 3"/>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129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143000"/>
            <a:ext cx="8229600" cy="3638550"/>
          </a:xfrm>
        </p:spPr>
        <p:txBody>
          <a:bodyPr>
            <a:normAutofit fontScale="92500" lnSpcReduction="10000"/>
          </a:bodyPr>
          <a:lstStyle/>
          <a:p>
            <a:r>
              <a:rPr lang="en-US" sz="1800" dirty="0" smtClean="0"/>
              <a:t>Seth </a:t>
            </a:r>
          </a:p>
          <a:p>
            <a:pPr lvl="1"/>
            <a:r>
              <a:rPr lang="en-US" sz="1800" dirty="0" smtClean="0"/>
              <a:t>Another seed in place of Abel, whom Cain killed</a:t>
            </a:r>
          </a:p>
          <a:p>
            <a:pPr lvl="1"/>
            <a:r>
              <a:rPr lang="en-US" sz="1800" dirty="0" smtClean="0"/>
              <a:t>Lineage of Noah, David, and Christ through Seth</a:t>
            </a:r>
          </a:p>
          <a:p>
            <a:pPr lvl="1"/>
            <a:endParaRPr lang="en-US" sz="1800" dirty="0" smtClean="0"/>
          </a:p>
          <a:p>
            <a:r>
              <a:rPr lang="en-US" sz="1800" dirty="0"/>
              <a:t>8</a:t>
            </a:r>
            <a:r>
              <a:rPr lang="en-US" sz="1800" dirty="0" smtClean="0"/>
              <a:t>  Generations before Noah</a:t>
            </a:r>
          </a:p>
          <a:p>
            <a:pPr lvl="1"/>
            <a:r>
              <a:rPr lang="en-US" sz="1800" dirty="0" smtClean="0"/>
              <a:t>Average life span &gt;900 years</a:t>
            </a:r>
          </a:p>
          <a:p>
            <a:pPr lvl="1"/>
            <a:r>
              <a:rPr lang="en-US" sz="1800" dirty="0" smtClean="0"/>
              <a:t>1656 years from Creation to the Flood</a:t>
            </a:r>
          </a:p>
          <a:p>
            <a:pPr lvl="1"/>
            <a:endParaRPr lang="en-US" sz="1800" dirty="0" smtClean="0"/>
          </a:p>
          <a:p>
            <a:r>
              <a:rPr lang="en-US" sz="1800" dirty="0" smtClean="0"/>
              <a:t>Noah</a:t>
            </a:r>
          </a:p>
          <a:p>
            <a:pPr lvl="1"/>
            <a:r>
              <a:rPr lang="en-US" sz="1800" dirty="0" smtClean="0"/>
              <a:t>“This one will comfort us concerning our work and the toil of our hands, because of the ground which the Lord has cursed”</a:t>
            </a:r>
          </a:p>
          <a:p>
            <a:pPr lvl="1"/>
            <a:r>
              <a:rPr lang="en-US" sz="1800" dirty="0" smtClean="0"/>
              <a:t>Noah was 600 years old when the Flood came</a:t>
            </a:r>
          </a:p>
          <a:p>
            <a:pPr lvl="1"/>
            <a:endParaRPr lang="en-US" sz="1800" dirty="0" smtClean="0"/>
          </a:p>
          <a:p>
            <a:endParaRPr lang="en-US" sz="1800" dirty="0" smtClean="0"/>
          </a:p>
          <a:p>
            <a:pPr marL="365760" lvl="1" indent="0">
              <a:buNone/>
            </a:pPr>
            <a:endParaRPr lang="en-US" sz="1800" dirty="0"/>
          </a:p>
        </p:txBody>
      </p:sp>
      <p:sp>
        <p:nvSpPr>
          <p:cNvPr id="5" name="Title 4"/>
          <p:cNvSpPr>
            <a:spLocks noGrp="1"/>
          </p:cNvSpPr>
          <p:nvPr>
            <p:ph type="title"/>
          </p:nvPr>
        </p:nvSpPr>
        <p:spPr/>
        <p:txBody>
          <a:bodyPr/>
          <a:lstStyle/>
          <a:p>
            <a:r>
              <a:rPr lang="en-US" dirty="0" smtClean="0"/>
              <a:t>Generations after Adam</a:t>
            </a:r>
            <a:endParaRPr lang="en-US" dirty="0"/>
          </a:p>
        </p:txBody>
      </p:sp>
    </p:spTree>
    <p:extLst>
      <p:ext uri="{BB962C8B-B14F-4D97-AF65-F5344CB8AC3E}">
        <p14:creationId xmlns:p14="http://schemas.microsoft.com/office/powerpoint/2010/main" val="399244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a:p>
        </p:txBody>
      </p:sp>
      <p:sp>
        <p:nvSpPr>
          <p:cNvPr id="5" name="Title 4"/>
          <p:cNvSpPr>
            <a:spLocks noGrp="1"/>
          </p:cNvSpPr>
          <p:nvPr>
            <p:ph type="title"/>
          </p:nvPr>
        </p:nvSpPr>
        <p:spPr/>
        <p:txBody>
          <a:bodyPr/>
          <a:lstStyle/>
          <a:p>
            <a:r>
              <a:rPr lang="en-US" dirty="0" smtClean="0"/>
              <a:t>Genealogy of Adam</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048750" cy="531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56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143000"/>
            <a:ext cx="8229600" cy="3714750"/>
          </a:xfrm>
        </p:spPr>
        <p:txBody>
          <a:bodyPr>
            <a:normAutofit fontScale="92500" lnSpcReduction="20000"/>
          </a:bodyPr>
          <a:lstStyle/>
          <a:p>
            <a:r>
              <a:rPr lang="en-US" sz="1800" dirty="0" smtClean="0"/>
              <a:t>Which came first:  The chicken or the egg?</a:t>
            </a:r>
          </a:p>
          <a:p>
            <a:pPr lvl="1"/>
            <a:r>
              <a:rPr lang="en-US" sz="1600" dirty="0" smtClean="0"/>
              <a:t>Causality Dilemma</a:t>
            </a:r>
          </a:p>
          <a:p>
            <a:pPr lvl="1"/>
            <a:r>
              <a:rPr lang="en-US" sz="1600" dirty="0" smtClean="0"/>
              <a:t>Often represents the “unsolvable conundrum”</a:t>
            </a:r>
          </a:p>
          <a:p>
            <a:pPr lvl="1"/>
            <a:r>
              <a:rPr lang="en-US" sz="1600" dirty="0" smtClean="0"/>
              <a:t>May be an excuse to do nothing or to consider more analysis. Avoids decision or action.</a:t>
            </a:r>
          </a:p>
          <a:p>
            <a:r>
              <a:rPr lang="en-US" sz="1800" dirty="0" smtClean="0"/>
              <a:t>For the Evolutionist</a:t>
            </a:r>
          </a:p>
          <a:p>
            <a:pPr lvl="1"/>
            <a:r>
              <a:rPr lang="en-US" sz="1600" dirty="0" smtClean="0"/>
              <a:t>The explanation cannot include an all-powerful God who created</a:t>
            </a:r>
          </a:p>
          <a:p>
            <a:pPr lvl="1"/>
            <a:r>
              <a:rPr lang="en-US" sz="1600" dirty="0" smtClean="0"/>
              <a:t>Generally concludes the egg came first</a:t>
            </a:r>
          </a:p>
          <a:p>
            <a:pPr lvl="2"/>
            <a:r>
              <a:rPr lang="en-US" sz="1300" dirty="0"/>
              <a:t> </a:t>
            </a:r>
            <a:r>
              <a:rPr lang="en-US" sz="1300" dirty="0" smtClean="0"/>
              <a:t>The </a:t>
            </a:r>
            <a:r>
              <a:rPr lang="en-US" sz="1300" dirty="0"/>
              <a:t>egg came first, as the first egg-laying animals evolved millions of years prior to </a:t>
            </a:r>
            <a:r>
              <a:rPr lang="en-US" sz="1300" dirty="0" smtClean="0"/>
              <a:t>birds.</a:t>
            </a:r>
            <a:endParaRPr lang="en-US" sz="1300" dirty="0"/>
          </a:p>
          <a:p>
            <a:pPr lvl="2"/>
            <a:r>
              <a:rPr lang="en-US" sz="1300" dirty="0" smtClean="0"/>
              <a:t>“Which </a:t>
            </a:r>
            <a:r>
              <a:rPr lang="en-US" sz="1300" dirty="0"/>
              <a:t>came first: the chicken or the egg? The egg – laid by a bird that was not a </a:t>
            </a:r>
            <a:r>
              <a:rPr lang="en-US" sz="1300" dirty="0" smtClean="0"/>
              <a:t>chicken”</a:t>
            </a:r>
          </a:p>
          <a:p>
            <a:r>
              <a:rPr lang="en-US" sz="1800" dirty="0" smtClean="0"/>
              <a:t>For the Christian</a:t>
            </a:r>
          </a:p>
          <a:p>
            <a:pPr lvl="1"/>
            <a:r>
              <a:rPr lang="en-US" sz="1600" dirty="0"/>
              <a:t>So God created </a:t>
            </a:r>
            <a:r>
              <a:rPr lang="en-US" sz="1600" dirty="0" smtClean="0"/>
              <a:t>… every </a:t>
            </a:r>
            <a:r>
              <a:rPr lang="en-US" sz="1600" dirty="0"/>
              <a:t>winged bird according to its kind. And God saw that it was good. And God blessed them, saying, "Be fruitful and multiply, and </a:t>
            </a:r>
            <a:r>
              <a:rPr lang="en-US" sz="1600" dirty="0" smtClean="0"/>
              <a:t>… </a:t>
            </a:r>
            <a:r>
              <a:rPr lang="en-US" sz="1600" dirty="0"/>
              <a:t>let birds multiply on the earth." (Gen 1:21-22</a:t>
            </a:r>
            <a:r>
              <a:rPr lang="en-US" sz="1600" dirty="0" smtClean="0"/>
              <a:t>)</a:t>
            </a:r>
          </a:p>
          <a:p>
            <a:pPr lvl="1"/>
            <a:r>
              <a:rPr lang="en-US" sz="1600" dirty="0" smtClean="0"/>
              <a:t>So first the Chicken, which was commanded to be fruitful and multiply, producing the egg</a:t>
            </a:r>
          </a:p>
          <a:p>
            <a:r>
              <a:rPr lang="en-US" sz="1800" dirty="0" smtClean="0"/>
              <a:t>AND FURTHERMORE:  </a:t>
            </a:r>
          </a:p>
          <a:p>
            <a:pPr lvl="1"/>
            <a:r>
              <a:rPr lang="en-US" sz="1600" dirty="0" smtClean="0"/>
              <a:t>It’s the chicken, get on with it!  (2 Tim 2:16)</a:t>
            </a:r>
          </a:p>
          <a:p>
            <a:pPr lvl="1"/>
            <a:endParaRPr lang="en-US" sz="1600" dirty="0"/>
          </a:p>
        </p:txBody>
      </p:sp>
      <p:sp>
        <p:nvSpPr>
          <p:cNvPr id="2" name="Title 1"/>
          <p:cNvSpPr>
            <a:spLocks noGrp="1"/>
          </p:cNvSpPr>
          <p:nvPr>
            <p:ph type="title"/>
          </p:nvPr>
        </p:nvSpPr>
        <p:spPr/>
        <p:txBody>
          <a:bodyPr/>
          <a:lstStyle/>
          <a:p>
            <a:r>
              <a:rPr lang="en-US" dirty="0" smtClean="0"/>
              <a:t>Genesis Answers…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85750"/>
            <a:ext cx="2192987" cy="1363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992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fade">
                                      <p:cBhvr>
                                        <p:cTn id="30" dur="500"/>
                                        <p:tgtEl>
                                          <p:spTgt spid="4">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fade">
                                      <p:cBhvr>
                                        <p:cTn id="33" dur="500"/>
                                        <p:tgtEl>
                                          <p:spTgt spid="4">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9" end="9"/>
                                            </p:txEl>
                                          </p:spTgt>
                                        </p:tgtEl>
                                        <p:attrNameLst>
                                          <p:attrName>style.visibility</p:attrName>
                                        </p:attrNameLst>
                                      </p:cBhvr>
                                      <p:to>
                                        <p:strVal val="visible"/>
                                      </p:to>
                                    </p:set>
                                    <p:animEffect transition="in" filter="fade">
                                      <p:cBhvr>
                                        <p:cTn id="38" dur="500"/>
                                        <p:tgtEl>
                                          <p:spTgt spid="4">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Effect transition="in" filter="fade">
                                      <p:cBhvr>
                                        <p:cTn id="41" dur="500"/>
                                        <p:tgtEl>
                                          <p:spTgt spid="4">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txEl>
                                              <p:pRg st="11" end="11"/>
                                            </p:txEl>
                                          </p:spTgt>
                                        </p:tgtEl>
                                        <p:attrNameLst>
                                          <p:attrName>style.visibility</p:attrName>
                                        </p:attrNameLst>
                                      </p:cBhvr>
                                      <p:to>
                                        <p:strVal val="visible"/>
                                      </p:to>
                                    </p:set>
                                    <p:animEffect transition="in" filter="fade">
                                      <p:cBhvr>
                                        <p:cTn id="44" dur="500"/>
                                        <p:tgtEl>
                                          <p:spTgt spid="4">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
                                            <p:txEl>
                                              <p:pRg st="12" end="12"/>
                                            </p:txEl>
                                          </p:spTgt>
                                        </p:tgtEl>
                                        <p:attrNameLst>
                                          <p:attrName>style.visibility</p:attrName>
                                        </p:attrNameLst>
                                      </p:cBhvr>
                                      <p:to>
                                        <p:strVal val="visible"/>
                                      </p:to>
                                    </p:set>
                                    <p:animEffect transition="in" filter="fade">
                                      <p:cBhvr>
                                        <p:cTn id="49" dur="500"/>
                                        <p:tgtEl>
                                          <p:spTgt spid="4">
                                            <p:txEl>
                                              <p:pRg st="12" end="12"/>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
                                            <p:txEl>
                                              <p:pRg st="13" end="13"/>
                                            </p:txEl>
                                          </p:spTgt>
                                        </p:tgtEl>
                                        <p:attrNameLst>
                                          <p:attrName>style.visibility</p:attrName>
                                        </p:attrNameLst>
                                      </p:cBhvr>
                                      <p:to>
                                        <p:strVal val="visible"/>
                                      </p:to>
                                    </p:set>
                                    <p:animEffect transition="in" filter="fade">
                                      <p:cBhvr>
                                        <p:cTn id="52"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1047750"/>
            <a:ext cx="8839200" cy="3733800"/>
          </a:xfrm>
          <a:prstGeom prst="rect">
            <a:avLst/>
          </a:prstGeom>
          <a:solidFill>
            <a:schemeClr val="tx2"/>
          </a:solidFill>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old testament timelin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8205"/>
          <a:stretch/>
        </p:blipFill>
        <p:spPr bwMode="auto">
          <a:xfrm>
            <a:off x="457201" y="1657350"/>
            <a:ext cx="7162799" cy="2667000"/>
          </a:xfrm>
          <a:prstGeom prst="rect">
            <a:avLst/>
          </a:prstGeom>
          <a:noFill/>
          <a:extLst>
            <a:ext uri="{909E8E84-426E-40DD-AFC4-6F175D3DCCD1}">
              <a14:hiddenFill xmlns:a14="http://schemas.microsoft.com/office/drawing/2010/main">
                <a:solidFill>
                  <a:srgbClr val="FFFFFF"/>
                </a:solidFill>
              </a14:hiddenFill>
            </a:ext>
          </a:extLst>
        </p:spPr>
      </p:pic>
      <p:sp>
        <p:nvSpPr>
          <p:cNvPr id="9" name="Right Brace 8"/>
          <p:cNvSpPr/>
          <p:nvPr/>
        </p:nvSpPr>
        <p:spPr>
          <a:xfrm rot="5400000">
            <a:off x="971550" y="3028953"/>
            <a:ext cx="342899" cy="1371600"/>
          </a:xfrm>
          <a:prstGeom prst="rightBrace">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itle 5"/>
          <p:cNvSpPr>
            <a:spLocks noGrp="1"/>
          </p:cNvSpPr>
          <p:nvPr>
            <p:ph type="title"/>
          </p:nvPr>
        </p:nvSpPr>
        <p:spPr/>
        <p:txBody>
          <a:bodyPr/>
          <a:lstStyle/>
          <a:p>
            <a:r>
              <a:rPr lang="en-US" smtClean="0"/>
              <a:t>Old Testament Timeline</a:t>
            </a:r>
            <a:endParaRPr lang="en-US" dirty="0"/>
          </a:p>
        </p:txBody>
      </p:sp>
      <p:pic>
        <p:nvPicPr>
          <p:cNvPr id="10" name="Picture 2" descr="C:\Users\freesms\AppData\Local\Microsoft\Windows\Temporary Internet Files\Content.IE5\MZ9VF2KM\MP900384793[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041782">
            <a:off x="7623056" y="2628795"/>
            <a:ext cx="382614" cy="453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14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Genesis Answers…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733550"/>
            <a:ext cx="4305300"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1524000" y="1428750"/>
            <a:ext cx="6172200" cy="3352800"/>
          </a:xfrm>
          <a:prstGeom prst="roundRect">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The Important questions of life…</a:t>
            </a:r>
            <a:endParaRPr lang="en-US" sz="4400" dirty="0"/>
          </a:p>
        </p:txBody>
      </p:sp>
    </p:spTree>
    <p:extLst>
      <p:ext uri="{BB962C8B-B14F-4D97-AF65-F5344CB8AC3E}">
        <p14:creationId xmlns:p14="http://schemas.microsoft.com/office/powerpoint/2010/main" val="241810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3"/>
                                        </p:tgtEl>
                                      </p:cBhvr>
                                    </p:animEffect>
                                    <p:set>
                                      <p:cBhvr>
                                        <p:cTn id="7" dur="1" fill="hold">
                                          <p:stCondLst>
                                            <p:cond delay="2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Autofit/>
          </a:bodyPr>
          <a:lstStyle/>
          <a:p>
            <a:r>
              <a:rPr lang="en-US" sz="2000" dirty="0" smtClean="0"/>
              <a:t>Man was formed…</a:t>
            </a:r>
          </a:p>
          <a:p>
            <a:pPr lvl="1"/>
            <a:r>
              <a:rPr lang="en-US" sz="1800" dirty="0" smtClean="0"/>
              <a:t>From the dust of the earth</a:t>
            </a:r>
          </a:p>
          <a:p>
            <a:pPr lvl="1"/>
            <a:r>
              <a:rPr lang="en-US" sz="1800" dirty="0" smtClean="0"/>
              <a:t>In God’s image, according to His likeness</a:t>
            </a:r>
          </a:p>
          <a:p>
            <a:pPr lvl="1"/>
            <a:r>
              <a:rPr lang="en-US" sz="1800" dirty="0" smtClean="0"/>
              <a:t>With the breath of life in his nostrils</a:t>
            </a:r>
          </a:p>
          <a:p>
            <a:pPr lvl="1"/>
            <a:r>
              <a:rPr lang="en-US" sz="1800" dirty="0" smtClean="0"/>
              <a:t>Male and female</a:t>
            </a:r>
          </a:p>
          <a:p>
            <a:r>
              <a:rPr lang="en-US" sz="2000" dirty="0" smtClean="0"/>
              <a:t>With purpose…</a:t>
            </a:r>
          </a:p>
          <a:p>
            <a:pPr lvl="1"/>
            <a:r>
              <a:rPr lang="en-US" sz="1800" dirty="0" smtClean="0"/>
              <a:t>Be fruitful and multiply</a:t>
            </a:r>
          </a:p>
          <a:p>
            <a:pPr lvl="1"/>
            <a:r>
              <a:rPr lang="en-US" sz="1800" dirty="0" smtClean="0"/>
              <a:t>Fill the earth and subdue it</a:t>
            </a:r>
          </a:p>
          <a:p>
            <a:pPr lvl="1"/>
            <a:r>
              <a:rPr lang="en-US" sz="1800" dirty="0" smtClean="0"/>
              <a:t>Have dominion over fish, birds, and all creatures that move</a:t>
            </a:r>
          </a:p>
          <a:p>
            <a:pPr lvl="1"/>
            <a:r>
              <a:rPr lang="en-US" sz="1800" dirty="0" smtClean="0"/>
              <a:t>Tend the garden and care for it</a:t>
            </a:r>
          </a:p>
          <a:p>
            <a:pPr lvl="1"/>
            <a:r>
              <a:rPr lang="en-US" sz="1800" dirty="0" smtClean="0"/>
              <a:t>Allowed to eat all plants – (applied to </a:t>
            </a:r>
            <a:r>
              <a:rPr lang="en-US" sz="1800" dirty="0"/>
              <a:t>both man and </a:t>
            </a:r>
            <a:r>
              <a:rPr lang="en-US" sz="1800" dirty="0" smtClean="0"/>
              <a:t>animal)</a:t>
            </a:r>
            <a:endParaRPr lang="en-US" sz="1800" dirty="0"/>
          </a:p>
          <a:p>
            <a:pPr lvl="1"/>
            <a:endParaRPr lang="en-US" sz="1800" dirty="0"/>
          </a:p>
        </p:txBody>
      </p:sp>
      <p:sp>
        <p:nvSpPr>
          <p:cNvPr id="3" name="Title 2"/>
          <p:cNvSpPr>
            <a:spLocks noGrp="1"/>
          </p:cNvSpPr>
          <p:nvPr>
            <p:ph type="title"/>
          </p:nvPr>
        </p:nvSpPr>
        <p:spPr/>
        <p:txBody>
          <a:bodyPr/>
          <a:lstStyle/>
          <a:p>
            <a:r>
              <a:rPr lang="en-US" dirty="0" smtClean="0"/>
              <a:t>Creating Man</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1276350"/>
            <a:ext cx="2720737" cy="1905000"/>
          </a:xfrm>
          <a:prstGeom prst="rect">
            <a:avLst/>
          </a:prstGeom>
          <a:noFill/>
          <a:ln>
            <a:noFill/>
          </a:ln>
          <a:effectLst>
            <a:softEdge rad="1016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988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fade">
                                      <p:cBhvr>
                                        <p:cTn id="30" dur="500"/>
                                        <p:tgtEl>
                                          <p:spTgt spid="4">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fade">
                                      <p:cBhvr>
                                        <p:cTn id="33" dur="500"/>
                                        <p:tgtEl>
                                          <p:spTgt spid="4">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xEl>
                                              <p:pRg st="9" end="9"/>
                                            </p:txEl>
                                          </p:spTgt>
                                        </p:tgtEl>
                                        <p:attrNameLst>
                                          <p:attrName>style.visibility</p:attrName>
                                        </p:attrNameLst>
                                      </p:cBhvr>
                                      <p:to>
                                        <p:strVal val="visible"/>
                                      </p:to>
                                    </p:set>
                                    <p:animEffect transition="in" filter="fade">
                                      <p:cBhvr>
                                        <p:cTn id="36" dur="500"/>
                                        <p:tgtEl>
                                          <p:spTgt spid="4">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animEffect transition="in" filter="fade">
                                      <p:cBhvr>
                                        <p:cTn id="39"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Autofit/>
          </a:bodyPr>
          <a:lstStyle/>
          <a:p>
            <a:r>
              <a:rPr lang="en-US" sz="1800" dirty="0" smtClean="0"/>
              <a:t>The Lord God planted a garden…</a:t>
            </a:r>
          </a:p>
          <a:p>
            <a:pPr lvl="1"/>
            <a:r>
              <a:rPr lang="en-US" sz="1800" dirty="0" smtClean="0"/>
              <a:t>Eastward in Eden</a:t>
            </a:r>
          </a:p>
          <a:p>
            <a:pPr lvl="1"/>
            <a:r>
              <a:rPr lang="en-US" sz="1800" dirty="0" smtClean="0"/>
              <a:t>Near lands that were known to Moses</a:t>
            </a:r>
          </a:p>
          <a:p>
            <a:pPr lvl="1"/>
            <a:r>
              <a:rPr lang="en-US" sz="1800" dirty="0" smtClean="0"/>
              <a:t>Every tree that is pleasant to the sight and good for food</a:t>
            </a:r>
          </a:p>
          <a:p>
            <a:pPr lvl="1"/>
            <a:r>
              <a:rPr lang="en-US" sz="1800" dirty="0" smtClean="0"/>
              <a:t>The tree of the knowledge of good and evil</a:t>
            </a:r>
          </a:p>
          <a:p>
            <a:pPr lvl="1"/>
            <a:r>
              <a:rPr lang="en-US" sz="1800" dirty="0" smtClean="0"/>
              <a:t>The tree of life</a:t>
            </a:r>
          </a:p>
          <a:p>
            <a:pPr lvl="1"/>
            <a:r>
              <a:rPr lang="en-US" sz="1800" dirty="0" smtClean="0"/>
              <a:t>A river flowed out of it</a:t>
            </a:r>
          </a:p>
          <a:p>
            <a:pPr lvl="1"/>
            <a:r>
              <a:rPr lang="en-US" sz="1800" dirty="0" smtClean="0"/>
              <a:t>Watered by a mist</a:t>
            </a:r>
          </a:p>
          <a:p>
            <a:pPr lvl="1"/>
            <a:r>
              <a:rPr lang="en-US" sz="1800" dirty="0" smtClean="0"/>
              <a:t>Created on the 6</a:t>
            </a:r>
            <a:r>
              <a:rPr lang="en-US" sz="1800" baseline="30000" dirty="0" smtClean="0"/>
              <a:t>th</a:t>
            </a:r>
            <a:r>
              <a:rPr lang="en-US" sz="1800" dirty="0" smtClean="0"/>
              <a:t> day</a:t>
            </a:r>
          </a:p>
          <a:p>
            <a:pPr lvl="1"/>
            <a:r>
              <a:rPr lang="en-US" sz="1800" dirty="0" smtClean="0"/>
              <a:t>He put the man in it</a:t>
            </a:r>
          </a:p>
        </p:txBody>
      </p:sp>
      <p:sp>
        <p:nvSpPr>
          <p:cNvPr id="3" name="Title 2"/>
          <p:cNvSpPr>
            <a:spLocks noGrp="1"/>
          </p:cNvSpPr>
          <p:nvPr>
            <p:ph type="title"/>
          </p:nvPr>
        </p:nvSpPr>
        <p:spPr/>
        <p:txBody>
          <a:bodyPr/>
          <a:lstStyle/>
          <a:p>
            <a:r>
              <a:rPr lang="en-US" dirty="0" smtClean="0"/>
              <a:t>Life in the Garden</a:t>
            </a:r>
            <a:endParaRPr lang="en-US" dirty="0"/>
          </a:p>
        </p:txBody>
      </p:sp>
      <p:pic>
        <p:nvPicPr>
          <p:cNvPr id="1026" name="Picture 2" descr="Image result for garden of eden"/>
          <p:cNvPicPr>
            <a:picLocks noChangeAspect="1" noChangeArrowheads="1"/>
          </p:cNvPicPr>
          <p:nvPr/>
        </p:nvPicPr>
        <p:blipFill rotWithShape="1">
          <a:blip r:embed="rId2">
            <a:extLst>
              <a:ext uri="{28A0092B-C50C-407E-A947-70E740481C1C}">
                <a14:useLocalDpi xmlns:a14="http://schemas.microsoft.com/office/drawing/2010/main" val="0"/>
              </a:ext>
            </a:extLst>
          </a:blip>
          <a:srcRect r="25315"/>
          <a:stretch/>
        </p:blipFill>
        <p:spPr bwMode="auto">
          <a:xfrm>
            <a:off x="3930968" y="3409950"/>
            <a:ext cx="3779520" cy="1606550"/>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38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500"/>
                                        <p:tgtEl>
                                          <p:spTgt spid="4">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500"/>
                                        <p:tgtEl>
                                          <p:spTgt spid="4">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fade">
                                      <p:cBhvr>
                                        <p:cTn id="34"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Autofit/>
          </a:bodyPr>
          <a:lstStyle/>
          <a:p>
            <a:r>
              <a:rPr lang="en-US" sz="1800" dirty="0" smtClean="0"/>
              <a:t>Man was alone</a:t>
            </a:r>
          </a:p>
          <a:p>
            <a:pPr lvl="1"/>
            <a:r>
              <a:rPr lang="en-US" sz="1800" dirty="0" smtClean="0"/>
              <a:t>God would make a comparable helper</a:t>
            </a:r>
          </a:p>
          <a:p>
            <a:pPr lvl="1"/>
            <a:r>
              <a:rPr lang="en-US" sz="1800" dirty="0" smtClean="0"/>
              <a:t>Formed every bird and beast – Adam named them</a:t>
            </a:r>
          </a:p>
          <a:p>
            <a:pPr lvl="1"/>
            <a:endParaRPr lang="en-US" sz="1800" dirty="0" smtClean="0"/>
          </a:p>
          <a:p>
            <a:r>
              <a:rPr lang="en-US" sz="1800" dirty="0" smtClean="0"/>
              <a:t>Then he was not</a:t>
            </a:r>
          </a:p>
          <a:p>
            <a:pPr lvl="1"/>
            <a:r>
              <a:rPr lang="en-US" sz="1800" dirty="0" smtClean="0"/>
              <a:t>Formed women from a rib taken from Adam, Brought her to the man</a:t>
            </a:r>
          </a:p>
          <a:p>
            <a:pPr lvl="2"/>
            <a:r>
              <a:rPr lang="en-US" sz="1400" dirty="0" smtClean="0"/>
              <a:t>Bone of my bone</a:t>
            </a:r>
          </a:p>
          <a:p>
            <a:pPr lvl="2"/>
            <a:r>
              <a:rPr lang="en-US" sz="1400" dirty="0" smtClean="0"/>
              <a:t>Flesh of my flesh</a:t>
            </a:r>
          </a:p>
          <a:p>
            <a:pPr lvl="2"/>
            <a:r>
              <a:rPr lang="en-US" sz="1400" dirty="0" smtClean="0"/>
              <a:t>Called Woman</a:t>
            </a:r>
          </a:p>
          <a:p>
            <a:pPr lvl="2"/>
            <a:r>
              <a:rPr lang="en-US" sz="1400" dirty="0" smtClean="0"/>
              <a:t>Taken out of Man</a:t>
            </a:r>
          </a:p>
          <a:p>
            <a:pPr lvl="1"/>
            <a:r>
              <a:rPr lang="en-US" sz="1800" dirty="0" smtClean="0"/>
              <a:t>One flesh</a:t>
            </a:r>
          </a:p>
          <a:p>
            <a:pPr lvl="1"/>
            <a:r>
              <a:rPr lang="en-US" sz="1800" dirty="0" smtClean="0"/>
              <a:t>Naked and unashamed</a:t>
            </a:r>
          </a:p>
          <a:p>
            <a:pPr lvl="1"/>
            <a:endParaRPr lang="en-US" sz="1800" dirty="0" smtClean="0"/>
          </a:p>
          <a:p>
            <a:pPr lvl="1"/>
            <a:endParaRPr lang="en-US" sz="1800" dirty="0" smtClean="0"/>
          </a:p>
          <a:p>
            <a:pPr lvl="1"/>
            <a:endParaRPr lang="en-US" sz="1800" dirty="0" smtClean="0"/>
          </a:p>
          <a:p>
            <a:pPr lvl="1"/>
            <a:endParaRPr lang="en-US" sz="1800" dirty="0"/>
          </a:p>
        </p:txBody>
      </p:sp>
      <p:sp>
        <p:nvSpPr>
          <p:cNvPr id="3" name="Title 2"/>
          <p:cNvSpPr>
            <a:spLocks noGrp="1"/>
          </p:cNvSpPr>
          <p:nvPr>
            <p:ph type="title"/>
          </p:nvPr>
        </p:nvSpPr>
        <p:spPr/>
        <p:txBody>
          <a:bodyPr/>
          <a:lstStyle/>
          <a:p>
            <a:r>
              <a:rPr lang="en-US" smtClean="0"/>
              <a:t>But Something was NOT Good</a:t>
            </a:r>
            <a:endParaRPr lang="en-US" dirty="0"/>
          </a:p>
        </p:txBody>
      </p:sp>
      <p:pic>
        <p:nvPicPr>
          <p:cNvPr id="6" name="Picture 2" descr="Image result for garden of eden"/>
          <p:cNvPicPr>
            <a:picLocks noChangeAspect="1" noChangeArrowheads="1"/>
          </p:cNvPicPr>
          <p:nvPr/>
        </p:nvPicPr>
        <p:blipFill rotWithShape="1">
          <a:blip r:embed="rId2">
            <a:extLst>
              <a:ext uri="{28A0092B-C50C-407E-A947-70E740481C1C}">
                <a14:useLocalDpi xmlns:a14="http://schemas.microsoft.com/office/drawing/2010/main" val="0"/>
              </a:ext>
            </a:extLst>
          </a:blip>
          <a:srcRect r="25315"/>
          <a:stretch/>
        </p:blipFill>
        <p:spPr bwMode="auto">
          <a:xfrm>
            <a:off x="3930968" y="3409950"/>
            <a:ext cx="3779520" cy="1606550"/>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pic>
        <p:nvPicPr>
          <p:cNvPr id="5" name="Picture 2" descr="Image result for garden of ed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0968" y="3409950"/>
            <a:ext cx="5060632" cy="1606550"/>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6248400" y="982742"/>
            <a:ext cx="2514600" cy="1600438"/>
          </a:xfrm>
          <a:prstGeom prst="rect">
            <a:avLst/>
          </a:prstGeom>
          <a:solidFill>
            <a:schemeClr val="accent1"/>
          </a:solidFill>
          <a:effectLst>
            <a:softEdge rad="101600"/>
          </a:effectLst>
        </p:spPr>
        <p:txBody>
          <a:bodyPr wrap="square" lIns="182880" tIns="182880" rIns="182880" bIns="182880">
            <a:spAutoFit/>
          </a:bodyPr>
          <a:lstStyle/>
          <a:p>
            <a:r>
              <a:rPr lang="en-US" sz="1600" i="1" dirty="0" smtClean="0"/>
              <a:t>Then </a:t>
            </a:r>
            <a:r>
              <a:rPr lang="en-US" sz="1600" i="1" dirty="0"/>
              <a:t>God saw everything that He had made, and indeed it was very </a:t>
            </a:r>
            <a:r>
              <a:rPr lang="en-US" sz="1600" i="1" dirty="0" smtClean="0"/>
              <a:t>good… 		        (</a:t>
            </a:r>
            <a:r>
              <a:rPr lang="en-US" sz="1600" i="1" dirty="0"/>
              <a:t>Gen 1:31)</a:t>
            </a:r>
          </a:p>
        </p:txBody>
      </p:sp>
    </p:spTree>
    <p:extLst>
      <p:ext uri="{BB962C8B-B14F-4D97-AF65-F5344CB8AC3E}">
        <p14:creationId xmlns:p14="http://schemas.microsoft.com/office/powerpoint/2010/main" val="400388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fade">
                                      <p:cBhvr>
                                        <p:cTn id="30" dur="500"/>
                                        <p:tgtEl>
                                          <p:spTgt spid="4">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animEffect transition="in" filter="fade">
                                      <p:cBhvr>
                                        <p:cTn id="33" dur="500"/>
                                        <p:tgtEl>
                                          <p:spTgt spid="4">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xEl>
                                              <p:pRg st="10" end="10"/>
                                            </p:txEl>
                                          </p:spTgt>
                                        </p:tgtEl>
                                        <p:attrNameLst>
                                          <p:attrName>style.visibility</p:attrName>
                                        </p:attrNameLst>
                                      </p:cBhvr>
                                      <p:to>
                                        <p:strVal val="visible"/>
                                      </p:to>
                                    </p:set>
                                    <p:animEffect transition="in" filter="fade">
                                      <p:cBhvr>
                                        <p:cTn id="36" dur="500"/>
                                        <p:tgtEl>
                                          <p:spTgt spid="4">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xEl>
                                              <p:pRg st="11" end="11"/>
                                            </p:txEl>
                                          </p:spTgt>
                                        </p:tgtEl>
                                        <p:attrNameLst>
                                          <p:attrName>style.visibility</p:attrName>
                                        </p:attrNameLst>
                                      </p:cBhvr>
                                      <p:to>
                                        <p:strVal val="visible"/>
                                      </p:to>
                                    </p:set>
                                    <p:animEffect transition="in" filter="fade">
                                      <p:cBhvr>
                                        <p:cTn id="41" dur="500"/>
                                        <p:tgtEl>
                                          <p:spTgt spid="4">
                                            <p:txEl>
                                              <p:pRg st="11" end="11"/>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30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457200" y="342900"/>
            <a:ext cx="6248400" cy="4514850"/>
          </a:xfrm>
        </p:spPr>
        <p:txBody>
          <a:bodyPr>
            <a:normAutofit/>
          </a:bodyPr>
          <a:lstStyle/>
          <a:p>
            <a:r>
              <a:rPr lang="en-US" sz="1600" dirty="0" smtClean="0"/>
              <a:t>Man was created in God’s image.  In what ways are we like God?</a:t>
            </a:r>
            <a:r>
              <a:rPr lang="en-US" sz="1600" dirty="0"/>
              <a:t> </a:t>
            </a:r>
            <a:r>
              <a:rPr lang="en-US" sz="1600" dirty="0" smtClean="0"/>
              <a:t> Were both Man and Woman similar to God in these ways?</a:t>
            </a:r>
          </a:p>
          <a:p>
            <a:endParaRPr lang="en-US" sz="1600" dirty="0"/>
          </a:p>
          <a:p>
            <a:r>
              <a:rPr lang="en-US" sz="1600" dirty="0" smtClean="0"/>
              <a:t>What similarities did Man and Woman have with animals?  What differences?</a:t>
            </a:r>
          </a:p>
          <a:p>
            <a:endParaRPr lang="en-US" sz="1600" dirty="0"/>
          </a:p>
          <a:p>
            <a:r>
              <a:rPr lang="en-US" sz="1600" dirty="0" smtClean="0"/>
              <a:t>Why was Woman created?  Was there a need that existed?</a:t>
            </a:r>
          </a:p>
          <a:p>
            <a:endParaRPr lang="en-US" sz="1600" dirty="0"/>
          </a:p>
          <a:p>
            <a:r>
              <a:rPr lang="en-US" sz="1600" dirty="0" smtClean="0"/>
              <a:t>Did hunger or other physical desires exist in the garden?</a:t>
            </a:r>
          </a:p>
          <a:p>
            <a:endParaRPr lang="en-US" sz="1600" dirty="0"/>
          </a:p>
          <a:p>
            <a:r>
              <a:rPr lang="en-US" sz="1600" dirty="0" smtClean="0"/>
              <a:t>Were Adam and Eve married?  Did they have sexual relations?</a:t>
            </a:r>
          </a:p>
          <a:p>
            <a:endParaRPr lang="en-US" sz="1600" dirty="0"/>
          </a:p>
          <a:p>
            <a:r>
              <a:rPr lang="en-US" sz="1600" dirty="0" smtClean="0"/>
              <a:t>Were their roles different at all?</a:t>
            </a:r>
          </a:p>
          <a:p>
            <a:endParaRPr lang="en-US" sz="1600" dirty="0" smtClean="0"/>
          </a:p>
          <a:p>
            <a:endParaRPr lang="en-US" sz="1600" dirty="0"/>
          </a:p>
        </p:txBody>
      </p:sp>
      <p:sp>
        <p:nvSpPr>
          <p:cNvPr id="6" name="Text Placeholder 5"/>
          <p:cNvSpPr>
            <a:spLocks noGrp="1"/>
          </p:cNvSpPr>
          <p:nvPr>
            <p:ph type="body" idx="2"/>
          </p:nvPr>
        </p:nvSpPr>
        <p:spPr/>
        <p:txBody>
          <a:bodyPr/>
          <a:lstStyle/>
          <a:p>
            <a:endParaRPr lang="en-US" dirty="0"/>
          </a:p>
        </p:txBody>
      </p:sp>
      <p:sp>
        <p:nvSpPr>
          <p:cNvPr id="4" name="Title 3"/>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87744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fade">
                                      <p:cBhvr>
                                        <p:cTn id="3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71550"/>
            <a:ext cx="8229600" cy="3886438"/>
          </a:xfrm>
        </p:spPr>
        <p:txBody>
          <a:bodyPr>
            <a:normAutofit fontScale="92500" lnSpcReduction="10000"/>
          </a:bodyPr>
          <a:lstStyle/>
          <a:p>
            <a:r>
              <a:rPr lang="en-US" sz="2000" dirty="0" smtClean="0"/>
              <a:t>The Actors</a:t>
            </a:r>
          </a:p>
          <a:p>
            <a:pPr lvl="1"/>
            <a:r>
              <a:rPr lang="en-US" sz="1800" dirty="0" smtClean="0"/>
              <a:t>The serpent – more cunning than any beast of the field</a:t>
            </a:r>
          </a:p>
          <a:p>
            <a:pPr lvl="1"/>
            <a:r>
              <a:rPr lang="en-US" sz="1800" dirty="0" smtClean="0"/>
              <a:t>The woman –knew the command and the consequences</a:t>
            </a:r>
          </a:p>
          <a:p>
            <a:pPr lvl="1"/>
            <a:r>
              <a:rPr lang="en-US" sz="1800" dirty="0" smtClean="0"/>
              <a:t>The man – who did not lead</a:t>
            </a:r>
          </a:p>
          <a:p>
            <a:r>
              <a:rPr lang="en-US" sz="2000" dirty="0" smtClean="0"/>
              <a:t>The Terms</a:t>
            </a:r>
          </a:p>
          <a:p>
            <a:pPr lvl="1"/>
            <a:r>
              <a:rPr lang="en-US" sz="1800" dirty="0" smtClean="0"/>
              <a:t>Do not eat, lest you die</a:t>
            </a:r>
          </a:p>
          <a:p>
            <a:pPr lvl="1"/>
            <a:r>
              <a:rPr lang="en-US" sz="1800" dirty="0" smtClean="0"/>
              <a:t>But… you will become like God, knowing good and evil</a:t>
            </a:r>
          </a:p>
          <a:p>
            <a:r>
              <a:rPr lang="en-US" sz="2000" dirty="0" smtClean="0"/>
              <a:t>The Act</a:t>
            </a:r>
          </a:p>
          <a:p>
            <a:pPr lvl="1"/>
            <a:r>
              <a:rPr lang="en-US" sz="1800" dirty="0" smtClean="0"/>
              <a:t>The women saw that it was</a:t>
            </a:r>
          </a:p>
          <a:p>
            <a:pPr lvl="2"/>
            <a:r>
              <a:rPr lang="en-US" sz="1500" dirty="0" smtClean="0"/>
              <a:t>Good for food</a:t>
            </a:r>
          </a:p>
          <a:p>
            <a:pPr lvl="2"/>
            <a:r>
              <a:rPr lang="en-US" sz="1500" dirty="0" smtClean="0"/>
              <a:t>Pleasant to the eyes</a:t>
            </a:r>
          </a:p>
          <a:p>
            <a:pPr lvl="2"/>
            <a:r>
              <a:rPr lang="en-US" sz="1500" dirty="0" smtClean="0"/>
              <a:t>Desirable to make one wise</a:t>
            </a:r>
          </a:p>
          <a:p>
            <a:pPr lvl="1"/>
            <a:r>
              <a:rPr lang="en-US" sz="1800" dirty="0" smtClean="0"/>
              <a:t>She took the fruit and ate</a:t>
            </a:r>
          </a:p>
          <a:p>
            <a:pPr lvl="1"/>
            <a:r>
              <a:rPr lang="en-US" sz="1800" dirty="0" smtClean="0"/>
              <a:t>She gave to her husband with her, and he ate</a:t>
            </a:r>
          </a:p>
        </p:txBody>
      </p:sp>
      <p:sp>
        <p:nvSpPr>
          <p:cNvPr id="3" name="Title 2"/>
          <p:cNvSpPr>
            <a:spLocks noGrp="1"/>
          </p:cNvSpPr>
          <p:nvPr>
            <p:ph type="title"/>
          </p:nvPr>
        </p:nvSpPr>
        <p:spPr/>
        <p:txBody>
          <a:bodyPr/>
          <a:lstStyle/>
          <a:p>
            <a:r>
              <a:rPr lang="en-US" dirty="0" smtClean="0"/>
              <a:t>The First Sin</a:t>
            </a:r>
            <a:endParaRPr lang="en-US" dirty="0"/>
          </a:p>
        </p:txBody>
      </p:sp>
      <p:sp>
        <p:nvSpPr>
          <p:cNvPr id="2" name="Rectangle 1"/>
          <p:cNvSpPr/>
          <p:nvPr/>
        </p:nvSpPr>
        <p:spPr>
          <a:xfrm>
            <a:off x="5867400" y="3257550"/>
            <a:ext cx="3048000" cy="1600438"/>
          </a:xfrm>
          <a:prstGeom prst="rect">
            <a:avLst/>
          </a:prstGeom>
          <a:solidFill>
            <a:schemeClr val="accent1"/>
          </a:solidFill>
          <a:effectLst>
            <a:softEdge rad="101600"/>
          </a:effectLst>
        </p:spPr>
        <p:txBody>
          <a:bodyPr wrap="square" lIns="182880" tIns="182880" rIns="182880" bIns="182880">
            <a:spAutoFit/>
          </a:bodyPr>
          <a:lstStyle/>
          <a:p>
            <a:r>
              <a:rPr lang="en-US" sz="1600" i="1" dirty="0"/>
              <a:t>For all that is in the world—the lust of the flesh, the lust of the eyes, and the pride of life—is not of the Father but is of the world. </a:t>
            </a:r>
            <a:r>
              <a:rPr lang="en-US" sz="1600" i="1" dirty="0" smtClean="0"/>
              <a:t>		(</a:t>
            </a:r>
            <a:r>
              <a:rPr lang="en-US" sz="1600" i="1" dirty="0"/>
              <a:t>1Jn 2:16)</a:t>
            </a:r>
          </a:p>
        </p:txBody>
      </p:sp>
      <p:sp>
        <p:nvSpPr>
          <p:cNvPr id="8" name="Rectangle 7"/>
          <p:cNvSpPr/>
          <p:nvPr/>
        </p:nvSpPr>
        <p:spPr>
          <a:xfrm>
            <a:off x="6835140" y="819150"/>
            <a:ext cx="2057400" cy="1600438"/>
          </a:xfrm>
          <a:prstGeom prst="rect">
            <a:avLst/>
          </a:prstGeom>
          <a:solidFill>
            <a:schemeClr val="accent1"/>
          </a:solidFill>
          <a:effectLst>
            <a:softEdge rad="101600"/>
          </a:effectLst>
        </p:spPr>
        <p:txBody>
          <a:bodyPr wrap="square" lIns="182880" tIns="182880" rIns="182880" bIns="182880">
            <a:spAutoFit/>
          </a:bodyPr>
          <a:lstStyle/>
          <a:p>
            <a:r>
              <a:rPr lang="en-US" sz="1600" i="1" dirty="0"/>
              <a:t>Therefore, to him who knows to do good and does not do it, to him it is sin. </a:t>
            </a:r>
            <a:r>
              <a:rPr lang="en-US" sz="1600" i="1" dirty="0" smtClean="0"/>
              <a:t>	(</a:t>
            </a:r>
            <a:r>
              <a:rPr lang="en-US" sz="1600" i="1" dirty="0"/>
              <a:t>Jas 4:17)</a:t>
            </a:r>
          </a:p>
        </p:txBody>
      </p:sp>
    </p:spTree>
    <p:extLst>
      <p:ext uri="{BB962C8B-B14F-4D97-AF65-F5344CB8AC3E}">
        <p14:creationId xmlns:p14="http://schemas.microsoft.com/office/powerpoint/2010/main" val="222072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500"/>
                                        <p:tgtEl>
                                          <p:spTgt spid="4">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txEl>
                                              <p:pRg st="9" end="9"/>
                                            </p:txEl>
                                          </p:spTgt>
                                        </p:tgtEl>
                                        <p:attrNameLst>
                                          <p:attrName>style.visibility</p:attrName>
                                        </p:attrNameLst>
                                      </p:cBhvr>
                                      <p:to>
                                        <p:strVal val="visible"/>
                                      </p:to>
                                    </p:set>
                                    <p:animEffect transition="in" filter="fade">
                                      <p:cBhvr>
                                        <p:cTn id="38" dur="500"/>
                                        <p:tgtEl>
                                          <p:spTgt spid="4">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Effect transition="in" filter="fade">
                                      <p:cBhvr>
                                        <p:cTn id="41" dur="500"/>
                                        <p:tgtEl>
                                          <p:spTgt spid="4">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txEl>
                                              <p:pRg st="11" end="11"/>
                                            </p:txEl>
                                          </p:spTgt>
                                        </p:tgtEl>
                                        <p:attrNameLst>
                                          <p:attrName>style.visibility</p:attrName>
                                        </p:attrNameLst>
                                      </p:cBhvr>
                                      <p:to>
                                        <p:strVal val="visible"/>
                                      </p:to>
                                    </p:set>
                                    <p:animEffect transition="in" filter="fade">
                                      <p:cBhvr>
                                        <p:cTn id="44" dur="500"/>
                                        <p:tgtEl>
                                          <p:spTgt spid="4">
                                            <p:txEl>
                                              <p:pRg st="11" end="11"/>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animEffect transition="in" filter="fade">
                                      <p:cBhvr>
                                        <p:cTn id="47" dur="500"/>
                                        <p:tgtEl>
                                          <p:spTgt spid="4">
                                            <p:txEl>
                                              <p:pRg st="12" end="12"/>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
                                            <p:txEl>
                                              <p:pRg st="13" end="13"/>
                                            </p:txEl>
                                          </p:spTgt>
                                        </p:tgtEl>
                                        <p:attrNameLst>
                                          <p:attrName>style.visibility</p:attrName>
                                        </p:attrNameLst>
                                      </p:cBhvr>
                                      <p:to>
                                        <p:strVal val="visible"/>
                                      </p:to>
                                    </p:set>
                                    <p:animEffect transition="in" filter="fade">
                                      <p:cBhvr>
                                        <p:cTn id="50" dur="500"/>
                                        <p:tgtEl>
                                          <p:spTgt spid="4">
                                            <p:txEl>
                                              <p:pRg st="13" end="1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Templat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Genesis Template</Template>
  <TotalTime>1052</TotalTime>
  <Words>2918</Words>
  <Application>Microsoft Office PowerPoint</Application>
  <PresentationFormat>On-screen Show (16:9)</PresentationFormat>
  <Paragraphs>400</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Genesis Template</vt:lpstr>
      <vt:lpstr>The book of  Genesis</vt:lpstr>
      <vt:lpstr>Class Schedule,  (Segment 1)</vt:lpstr>
      <vt:lpstr>Old Testament Timeline</vt:lpstr>
      <vt:lpstr>Genesis Answers…</vt:lpstr>
      <vt:lpstr>Creating Man</vt:lpstr>
      <vt:lpstr>Life in the Garden</vt:lpstr>
      <vt:lpstr>But Something was NOT Good</vt:lpstr>
      <vt:lpstr>Questions</vt:lpstr>
      <vt:lpstr>The First Sin</vt:lpstr>
      <vt:lpstr>Discovery</vt:lpstr>
      <vt:lpstr>Consequences,  The Curse</vt:lpstr>
      <vt:lpstr>Consequences, Separation</vt:lpstr>
      <vt:lpstr>Questions</vt:lpstr>
      <vt:lpstr>Family Relationships</vt:lpstr>
      <vt:lpstr>Family Relationships</vt:lpstr>
      <vt:lpstr>God’s Design of the Family</vt:lpstr>
      <vt:lpstr>God’s Design of the Family</vt:lpstr>
      <vt:lpstr>God’s Design of the Family</vt:lpstr>
      <vt:lpstr>Family Relationships</vt:lpstr>
      <vt:lpstr>Family Relationships</vt:lpstr>
      <vt:lpstr>Questions</vt:lpstr>
      <vt:lpstr>Cain and Abel</vt:lpstr>
      <vt:lpstr>The Sin of Cain</vt:lpstr>
      <vt:lpstr>Consequences</vt:lpstr>
      <vt:lpstr>Questions</vt:lpstr>
      <vt:lpstr>Generations after Adam</vt:lpstr>
      <vt:lpstr>Genealogy of Adam</vt:lpstr>
      <vt:lpstr>Genesis Answers…</vt:lpstr>
    </vt:vector>
  </TitlesOfParts>
  <Company>AGCO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dc:title>
  <dc:creator>Sam Freesmeyer</dc:creator>
  <cp:lastModifiedBy>Sam Freesmeyer</cp:lastModifiedBy>
  <cp:revision>43</cp:revision>
  <cp:lastPrinted>2017-04-23T06:07:34Z</cp:lastPrinted>
  <dcterms:created xsi:type="dcterms:W3CDTF">2017-04-10T02:21:21Z</dcterms:created>
  <dcterms:modified xsi:type="dcterms:W3CDTF">2017-04-23T07:24:01Z</dcterms:modified>
</cp:coreProperties>
</file>