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84" r:id="rId5"/>
    <p:sldId id="285" r:id="rId6"/>
    <p:sldId id="269" r:id="rId7"/>
    <p:sldId id="286" r:id="rId8"/>
    <p:sldId id="287" r:id="rId9"/>
    <p:sldId id="270" r:id="rId10"/>
    <p:sldId id="2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8572" y="2085109"/>
            <a:ext cx="6704519" cy="2262781"/>
          </a:xfrm>
        </p:spPr>
        <p:txBody>
          <a:bodyPr/>
          <a:lstStyle/>
          <a:p>
            <a:pPr algn="ctr"/>
            <a:r>
              <a:rPr lang="en-US" dirty="0">
                <a:latin typeface="Calibri" panose="020F0502020204030204" pitchFamily="34" charset="0"/>
                <a:cs typeface="Calibri" panose="020F0502020204030204" pitchFamily="34" charset="0"/>
              </a:rPr>
              <a:t>Where Do You Turn in a Time of Trouble?</a:t>
            </a:r>
          </a:p>
        </p:txBody>
      </p:sp>
    </p:spTree>
    <p:extLst>
      <p:ext uri="{BB962C8B-B14F-4D97-AF65-F5344CB8AC3E}">
        <p14:creationId xmlns:p14="http://schemas.microsoft.com/office/powerpoint/2010/main" val="425695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83527" y="169624"/>
            <a:ext cx="6151418" cy="827904"/>
          </a:xfrm>
          <a:ln w="38100">
            <a:solidFill>
              <a:schemeClr val="accent2">
                <a:lumMod val="75000"/>
              </a:schemeClr>
            </a:solidFill>
          </a:ln>
        </p:spPr>
        <p:txBody>
          <a:bodyPr>
            <a:noAutofit/>
          </a:bodyPr>
          <a:lstStyle/>
          <a:p>
            <a:pPr algn="ctr">
              <a:defRPr/>
            </a:pPr>
            <a:r>
              <a:rPr lang="en-US" sz="4800" b="1" dirty="0">
                <a:solidFill>
                  <a:schemeClr val="accent1">
                    <a:lumMod val="50000"/>
                  </a:schemeClr>
                </a:solidFill>
                <a:latin typeface="Calibri" pitchFamily="34" charset="0"/>
              </a:rPr>
              <a:t>Ephesians 4:13-16</a:t>
            </a:r>
          </a:p>
        </p:txBody>
      </p:sp>
      <p:sp>
        <p:nvSpPr>
          <p:cNvPr id="3" name="Rectangle 3"/>
          <p:cNvSpPr>
            <a:spLocks noChangeArrowheads="1"/>
          </p:cNvSpPr>
          <p:nvPr/>
        </p:nvSpPr>
        <p:spPr bwMode="auto">
          <a:xfrm>
            <a:off x="1967344" y="1094510"/>
            <a:ext cx="10086109" cy="5509200"/>
          </a:xfrm>
          <a:prstGeom prst="rect">
            <a:avLst/>
          </a:prstGeom>
          <a:noFill/>
          <a:ln w="9525">
            <a:noFill/>
            <a:miter lim="800000"/>
            <a:headEnd/>
            <a:tailEnd/>
          </a:ln>
        </p:spPr>
        <p:txBody>
          <a:bodyPr wrap="square" anchor="t">
            <a:spAutoFit/>
          </a:bodyPr>
          <a:lstStyle/>
          <a:p>
            <a:pPr marR="0">
              <a:spcBef>
                <a:spcPts val="0"/>
              </a:spcBef>
              <a:spcAft>
                <a:spcPts val="0"/>
              </a:spcAft>
            </a:pP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13 </a:t>
            </a:r>
            <a:r>
              <a:rPr lang="en-US" sz="3200" i="1" dirty="0">
                <a:latin typeface="Calibri" panose="020F0502020204030204" pitchFamily="34" charset="0"/>
                <a:ea typeface="Times New Roman" panose="02020603050405020304" pitchFamily="18" charset="0"/>
                <a:cs typeface="Times New Roman" panose="02020603050405020304" pitchFamily="18" charset="0"/>
              </a:rPr>
              <a:t>till we all come to the unity of the faith and of the knowledge of the Son of God, to a perfect man, to the measure of the stature of the fullness of Christ; </a:t>
            </a: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14 </a:t>
            </a:r>
            <a:r>
              <a:rPr lang="en-US" sz="3200" i="1" dirty="0">
                <a:latin typeface="Calibri" panose="020F0502020204030204" pitchFamily="34" charset="0"/>
                <a:ea typeface="Times New Roman" panose="02020603050405020304" pitchFamily="18" charset="0"/>
                <a:cs typeface="Times New Roman" panose="02020603050405020304" pitchFamily="18" charset="0"/>
              </a:rPr>
              <a:t>that we should no longer be children, tossed to and </a:t>
            </a:r>
            <a:r>
              <a:rPr lang="en-US" sz="3200" i="1" dirty="0" err="1">
                <a:latin typeface="Calibri" panose="020F0502020204030204" pitchFamily="34" charset="0"/>
                <a:ea typeface="Times New Roman" panose="02020603050405020304" pitchFamily="18" charset="0"/>
                <a:cs typeface="Times New Roman" panose="02020603050405020304" pitchFamily="18" charset="0"/>
              </a:rPr>
              <a:t>fro</a:t>
            </a:r>
            <a:r>
              <a:rPr lang="en-US" sz="3200" i="1" dirty="0">
                <a:latin typeface="Calibri" panose="020F0502020204030204" pitchFamily="34" charset="0"/>
                <a:ea typeface="Times New Roman" panose="02020603050405020304" pitchFamily="18" charset="0"/>
                <a:cs typeface="Times New Roman" panose="02020603050405020304" pitchFamily="18" charset="0"/>
              </a:rPr>
              <a:t> and carried about with every wind of doctrine, by the trickery of men, in the cunning craftiness of deceitful plotting, </a:t>
            </a: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15 </a:t>
            </a:r>
            <a:r>
              <a:rPr lang="en-US" sz="3200" i="1" dirty="0">
                <a:latin typeface="Calibri" panose="020F0502020204030204" pitchFamily="34" charset="0"/>
                <a:ea typeface="Times New Roman" panose="02020603050405020304" pitchFamily="18" charset="0"/>
                <a:cs typeface="Times New Roman" panose="02020603050405020304" pitchFamily="18" charset="0"/>
              </a:rPr>
              <a:t>but, speaking the truth in love, may grow up in all things into Him who is the head—Christ— </a:t>
            </a: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16 </a:t>
            </a:r>
            <a:r>
              <a:rPr lang="en-US" sz="3200" i="1" dirty="0">
                <a:latin typeface="Calibri" panose="020F0502020204030204" pitchFamily="34" charset="0"/>
                <a:ea typeface="Times New Roman" panose="02020603050405020304" pitchFamily="18" charset="0"/>
                <a:cs typeface="Times New Roman" panose="02020603050405020304" pitchFamily="18" charset="0"/>
              </a:rPr>
              <a:t>from whom the whole body, joined and knit together by what every joint supplies, according to the effective working by which every part does its share, causes growth of the body for the edifying of itself in love.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82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2873" y="431162"/>
            <a:ext cx="9393382" cy="914400"/>
          </a:xfrm>
          <a:ln w="28575">
            <a:solidFill>
              <a:schemeClr val="accent2">
                <a:lumMod val="75000"/>
              </a:schemeClr>
            </a:solidFill>
          </a:ln>
        </p:spPr>
        <p:txBody>
          <a:bodyPr>
            <a:noAutofit/>
          </a:bodyPr>
          <a:lstStyle/>
          <a:p>
            <a:pPr algn="ctr" eaLnBrk="1" hangingPunct="1"/>
            <a:r>
              <a:rPr lang="en-US" sz="5760" dirty="0">
                <a:solidFill>
                  <a:schemeClr val="accent1">
                    <a:lumMod val="50000"/>
                  </a:schemeClr>
                </a:solidFill>
                <a:latin typeface="Calibri" pitchFamily="34" charset="0"/>
              </a:rPr>
              <a:t>Promises and Power of God</a:t>
            </a:r>
          </a:p>
        </p:txBody>
      </p:sp>
      <p:sp>
        <p:nvSpPr>
          <p:cNvPr id="53251" name="Rectangle 3"/>
          <p:cNvSpPr>
            <a:spLocks noChangeArrowheads="1"/>
          </p:cNvSpPr>
          <p:nvPr/>
        </p:nvSpPr>
        <p:spPr bwMode="auto">
          <a:xfrm>
            <a:off x="2258291" y="1497962"/>
            <a:ext cx="9698182" cy="5078313"/>
          </a:xfrm>
          <a:prstGeom prst="rect">
            <a:avLst/>
          </a:prstGeom>
          <a:noFill/>
          <a:ln w="9525">
            <a:noFill/>
            <a:miter lim="800000"/>
            <a:headEnd/>
            <a:tailEnd/>
          </a:ln>
        </p:spPr>
        <p:txBody>
          <a:bodyPr wrap="square" anchor="t">
            <a:spAutoFit/>
          </a:bodyPr>
          <a:lstStyle/>
          <a:p>
            <a:r>
              <a:rPr lang="en-US" sz="3600" i="1" baseline="30000" dirty="0">
                <a:latin typeface="Calibri"/>
                <a:ea typeface="Calibri"/>
                <a:cs typeface="Times New Roman"/>
              </a:rPr>
              <a:t> </a:t>
            </a:r>
            <a:r>
              <a:rPr lang="en-US" sz="3600" i="1" dirty="0">
                <a:latin typeface="Calibri" panose="020F0502020204030204" pitchFamily="34" charset="0"/>
                <a:ea typeface="Times New Roman" panose="02020603050405020304" pitchFamily="18" charset="0"/>
                <a:cs typeface="Times New Roman" panose="02020603050405020304" pitchFamily="18" charset="0"/>
              </a:rPr>
              <a:t>For He Himself has said, “I will never leave you nor forsake you.”</a:t>
            </a:r>
            <a:r>
              <a:rPr lang="en-US" sz="3600" dirty="0">
                <a:latin typeface="Calibri" panose="020F0502020204030204" pitchFamily="34" charset="0"/>
                <a:ea typeface="Times New Roman" panose="02020603050405020304" pitchFamily="18" charset="0"/>
                <a:cs typeface="Times New Roman" panose="02020603050405020304" pitchFamily="18" charset="0"/>
              </a:rPr>
              <a:t> – </a:t>
            </a:r>
            <a:r>
              <a:rPr lang="en-US" sz="36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Hebrews 13:5b</a:t>
            </a:r>
          </a:p>
          <a:p>
            <a:endParaRPr lang="en-US" sz="3600" dirty="0">
              <a:latin typeface="Calibri" panose="020F0502020204030204" pitchFamily="34" charset="0"/>
              <a:cs typeface="Times New Roman" panose="02020603050405020304" pitchFamily="18" charset="0"/>
            </a:endParaRPr>
          </a:p>
          <a:p>
            <a:r>
              <a:rPr lang="en-US" sz="3600" i="1" dirty="0">
                <a:latin typeface="Calibri" panose="020F0502020204030204" pitchFamily="34" charset="0"/>
                <a:ea typeface="Times New Roman" panose="02020603050405020304" pitchFamily="18" charset="0"/>
                <a:cs typeface="Times New Roman" panose="02020603050405020304" pitchFamily="18" charset="0"/>
              </a:rPr>
              <a:t>God of all comfort, </a:t>
            </a:r>
            <a:r>
              <a:rPr lang="en-US" sz="3600" b="1" i="1" baseline="30000" dirty="0">
                <a:latin typeface="Calibri" panose="020F0502020204030204" pitchFamily="34" charset="0"/>
                <a:ea typeface="Times New Roman" panose="02020603050405020304" pitchFamily="18" charset="0"/>
                <a:cs typeface="Times New Roman" panose="02020603050405020304" pitchFamily="18" charset="0"/>
              </a:rPr>
              <a:t>4 </a:t>
            </a:r>
            <a:r>
              <a:rPr lang="en-US" sz="3600" i="1" dirty="0">
                <a:latin typeface="Calibri" panose="020F0502020204030204" pitchFamily="34" charset="0"/>
                <a:ea typeface="Times New Roman" panose="02020603050405020304" pitchFamily="18" charset="0"/>
                <a:cs typeface="Times New Roman" panose="02020603050405020304" pitchFamily="18" charset="0"/>
              </a:rPr>
              <a:t>who comforts us in all our tribulation </a:t>
            </a:r>
            <a:r>
              <a:rPr lang="en-US" sz="3600" dirty="0">
                <a:latin typeface="Calibri" panose="020F0502020204030204" pitchFamily="34" charset="0"/>
                <a:ea typeface="Times New Roman" panose="02020603050405020304" pitchFamily="18" charset="0"/>
                <a:cs typeface="Times New Roman" panose="02020603050405020304" pitchFamily="18" charset="0"/>
              </a:rPr>
              <a:t>– </a:t>
            </a:r>
            <a:r>
              <a:rPr lang="en-US" sz="36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II Corinthians 1:3-4</a:t>
            </a:r>
          </a:p>
          <a:p>
            <a:endParaRPr lang="en-US" sz="3600" dirty="0">
              <a:latin typeface="Calibri" panose="020F0502020204030204" pitchFamily="34" charset="0"/>
              <a:cs typeface="Times New Roman" panose="02020603050405020304" pitchFamily="18" charset="0"/>
            </a:endParaRPr>
          </a:p>
          <a:p>
            <a:r>
              <a:rPr lang="en-US" sz="3600" b="1" i="1" baseline="30000" dirty="0">
                <a:latin typeface="Calibri" panose="020F0502020204030204" pitchFamily="34" charset="0"/>
                <a:ea typeface="Times New Roman" panose="02020603050405020304" pitchFamily="18" charset="0"/>
                <a:cs typeface="Times New Roman" panose="02020603050405020304" pitchFamily="18" charset="0"/>
              </a:rPr>
              <a:t>20 </a:t>
            </a:r>
            <a:r>
              <a:rPr lang="en-US" sz="3600" i="1" dirty="0">
                <a:latin typeface="Calibri" panose="020F0502020204030204" pitchFamily="34" charset="0"/>
                <a:ea typeface="Times New Roman" panose="02020603050405020304" pitchFamily="18" charset="0"/>
                <a:cs typeface="Times New Roman" panose="02020603050405020304" pitchFamily="18" charset="0"/>
              </a:rPr>
              <a:t>Now to Him who is able to do exceedingly abundantly above all that we ask or think, according to the power that works in us – </a:t>
            </a:r>
            <a:r>
              <a:rPr lang="en-US" sz="36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Eph. 3:20</a:t>
            </a:r>
            <a:endParaRPr lang="en-US" sz="3600" dirty="0">
              <a:solidFill>
                <a:schemeClr val="accent1">
                  <a:lumMod val="75000"/>
                </a:schemeClr>
              </a:solidFill>
              <a:latin typeface="+mj-lt"/>
            </a:endParaRPr>
          </a:p>
        </p:txBody>
      </p:sp>
    </p:spTree>
    <p:extLst>
      <p:ext uri="{BB962C8B-B14F-4D97-AF65-F5344CB8AC3E}">
        <p14:creationId xmlns:p14="http://schemas.microsoft.com/office/powerpoint/2010/main" val="19159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dissolve">
                                      <p:cBhvr>
                                        <p:cTn id="12" dur="500"/>
                                        <p:tgtEl>
                                          <p:spTgt spid="5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dissolve">
                                      <p:cBhvr>
                                        <p:cTn id="1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43694" y="334181"/>
            <a:ext cx="8595360" cy="914400"/>
          </a:xfrm>
          <a:ln w="28575">
            <a:solidFill>
              <a:schemeClr val="accent2">
                <a:lumMod val="75000"/>
              </a:schemeClr>
            </a:solidFill>
          </a:ln>
        </p:spPr>
        <p:txBody>
          <a:bodyPr>
            <a:noAutofit/>
          </a:bodyPr>
          <a:lstStyle/>
          <a:p>
            <a:pPr algn="ctr" eaLnBrk="1" hangingPunct="1"/>
            <a:r>
              <a:rPr lang="en-US" sz="5760" dirty="0">
                <a:solidFill>
                  <a:schemeClr val="accent1">
                    <a:lumMod val="50000"/>
                  </a:schemeClr>
                </a:solidFill>
                <a:latin typeface="Calibri" pitchFamily="34" charset="0"/>
              </a:rPr>
              <a:t>Ephesians 4:11-12</a:t>
            </a:r>
          </a:p>
        </p:txBody>
      </p:sp>
      <p:sp>
        <p:nvSpPr>
          <p:cNvPr id="53251" name="Rectangle 3"/>
          <p:cNvSpPr>
            <a:spLocks noChangeArrowheads="1"/>
          </p:cNvSpPr>
          <p:nvPr/>
        </p:nvSpPr>
        <p:spPr bwMode="auto">
          <a:xfrm>
            <a:off x="2543694" y="1775053"/>
            <a:ext cx="9005455" cy="2862322"/>
          </a:xfrm>
          <a:prstGeom prst="rect">
            <a:avLst/>
          </a:prstGeom>
          <a:noFill/>
          <a:ln w="9525">
            <a:noFill/>
            <a:miter lim="800000"/>
            <a:headEnd/>
            <a:tailEnd/>
          </a:ln>
        </p:spPr>
        <p:txBody>
          <a:bodyPr wrap="square" anchor="t">
            <a:spAutoFit/>
          </a:bodyPr>
          <a:lstStyle/>
          <a:p>
            <a:r>
              <a:rPr lang="en-US" sz="3600" b="1" i="1" baseline="30000" dirty="0">
                <a:latin typeface="Calibri" panose="020F0502020204030204" pitchFamily="34" charset="0"/>
                <a:ea typeface="Times New Roman" panose="02020603050405020304" pitchFamily="18" charset="0"/>
                <a:cs typeface="Times New Roman" panose="02020603050405020304" pitchFamily="18" charset="0"/>
              </a:rPr>
              <a:t>11 </a:t>
            </a:r>
            <a:r>
              <a:rPr lang="en-US" sz="3600" i="1" dirty="0">
                <a:latin typeface="Calibri" panose="020F0502020204030204" pitchFamily="34" charset="0"/>
                <a:ea typeface="Times New Roman" panose="02020603050405020304" pitchFamily="18" charset="0"/>
                <a:cs typeface="Times New Roman" panose="02020603050405020304" pitchFamily="18" charset="0"/>
              </a:rPr>
              <a:t>And He Himself gave some to be apostles, some prophets, some evangelists, and some pastors and teachers, </a:t>
            </a:r>
            <a:r>
              <a:rPr lang="en-US" sz="3600" b="1" i="1" baseline="30000" dirty="0">
                <a:latin typeface="Calibri" panose="020F0502020204030204" pitchFamily="34" charset="0"/>
                <a:ea typeface="Times New Roman" panose="02020603050405020304" pitchFamily="18" charset="0"/>
                <a:cs typeface="Times New Roman" panose="02020603050405020304" pitchFamily="18" charset="0"/>
              </a:rPr>
              <a:t>12 </a:t>
            </a:r>
            <a:r>
              <a:rPr lang="en-US" sz="3600" i="1" dirty="0">
                <a:latin typeface="Calibri" panose="020F0502020204030204" pitchFamily="34" charset="0"/>
                <a:ea typeface="Times New Roman" panose="02020603050405020304" pitchFamily="18" charset="0"/>
                <a:cs typeface="Times New Roman" panose="02020603050405020304" pitchFamily="18" charset="0"/>
              </a:rPr>
              <a:t>for the equipping of the saints for the work of ministry, for the edifying of the body of Christ</a:t>
            </a:r>
            <a:endParaRPr lang="en-US" sz="3200" dirty="0">
              <a:latin typeface="+mj-lt"/>
            </a:endParaRPr>
          </a:p>
        </p:txBody>
      </p:sp>
      <p:cxnSp>
        <p:nvCxnSpPr>
          <p:cNvPr id="3" name="Straight Connector 2"/>
          <p:cNvCxnSpPr>
            <a:cxnSpLocks/>
          </p:cNvCxnSpPr>
          <p:nvPr/>
        </p:nvCxnSpPr>
        <p:spPr>
          <a:xfrm>
            <a:off x="5915891" y="2355273"/>
            <a:ext cx="4890654"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646218" y="2854037"/>
            <a:ext cx="2660073"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43694" y="334181"/>
            <a:ext cx="8595360" cy="914400"/>
          </a:xfrm>
          <a:ln w="28575">
            <a:solidFill>
              <a:schemeClr val="accent2">
                <a:lumMod val="75000"/>
              </a:schemeClr>
            </a:solidFill>
          </a:ln>
        </p:spPr>
        <p:txBody>
          <a:bodyPr>
            <a:noAutofit/>
          </a:bodyPr>
          <a:lstStyle/>
          <a:p>
            <a:pPr algn="ctr" eaLnBrk="1" hangingPunct="1"/>
            <a:r>
              <a:rPr lang="en-US" sz="5760" dirty="0">
                <a:solidFill>
                  <a:schemeClr val="accent1">
                    <a:lumMod val="50000"/>
                  </a:schemeClr>
                </a:solidFill>
                <a:latin typeface="Calibri" pitchFamily="34" charset="0"/>
              </a:rPr>
              <a:t>Ephesians 4:11-12</a:t>
            </a:r>
          </a:p>
        </p:txBody>
      </p:sp>
      <p:sp>
        <p:nvSpPr>
          <p:cNvPr id="53251" name="Rectangle 3"/>
          <p:cNvSpPr>
            <a:spLocks noChangeArrowheads="1"/>
          </p:cNvSpPr>
          <p:nvPr/>
        </p:nvSpPr>
        <p:spPr bwMode="auto">
          <a:xfrm>
            <a:off x="2543694" y="1356510"/>
            <a:ext cx="9005455" cy="2862322"/>
          </a:xfrm>
          <a:prstGeom prst="rect">
            <a:avLst/>
          </a:prstGeom>
          <a:noFill/>
          <a:ln w="9525">
            <a:noFill/>
            <a:miter lim="800000"/>
            <a:headEnd/>
            <a:tailEnd/>
          </a:ln>
        </p:spPr>
        <p:txBody>
          <a:bodyPr wrap="square" anchor="t">
            <a:spAutoFit/>
          </a:bodyPr>
          <a:lstStyle/>
          <a:p>
            <a:r>
              <a:rPr lang="en-US" sz="3600" b="1" i="1" baseline="30000" dirty="0">
                <a:latin typeface="Calibri" panose="020F0502020204030204" pitchFamily="34" charset="0"/>
                <a:ea typeface="Times New Roman" panose="02020603050405020304" pitchFamily="18" charset="0"/>
                <a:cs typeface="Times New Roman" panose="02020603050405020304" pitchFamily="18" charset="0"/>
              </a:rPr>
              <a:t>11 </a:t>
            </a:r>
            <a:r>
              <a:rPr lang="en-US" sz="3600" i="1" dirty="0">
                <a:latin typeface="Calibri" panose="020F0502020204030204" pitchFamily="34" charset="0"/>
                <a:ea typeface="Times New Roman" panose="02020603050405020304" pitchFamily="18" charset="0"/>
                <a:cs typeface="Times New Roman" panose="02020603050405020304" pitchFamily="18" charset="0"/>
              </a:rPr>
              <a:t>And He Himself gave some to be apostles, some prophets, some evangelists, and some pastors and teachers, </a:t>
            </a:r>
            <a:r>
              <a:rPr lang="en-US" sz="3600" b="1" i="1" baseline="30000" dirty="0">
                <a:latin typeface="Calibri" panose="020F0502020204030204" pitchFamily="34" charset="0"/>
                <a:ea typeface="Times New Roman" panose="02020603050405020304" pitchFamily="18" charset="0"/>
                <a:cs typeface="Times New Roman" panose="02020603050405020304" pitchFamily="18" charset="0"/>
              </a:rPr>
              <a:t>12 </a:t>
            </a:r>
            <a:r>
              <a:rPr lang="en-US" sz="3600" i="1" dirty="0">
                <a:latin typeface="Calibri" panose="020F0502020204030204" pitchFamily="34" charset="0"/>
                <a:ea typeface="Times New Roman" panose="02020603050405020304" pitchFamily="18" charset="0"/>
                <a:cs typeface="Times New Roman" panose="02020603050405020304" pitchFamily="18" charset="0"/>
              </a:rPr>
              <a:t>for the equipping of the saints for the work of ministry, for the edifying of the body of Christ</a:t>
            </a:r>
            <a:endParaRPr lang="en-US" sz="3200" dirty="0">
              <a:latin typeface="+mj-lt"/>
            </a:endParaRPr>
          </a:p>
        </p:txBody>
      </p:sp>
      <p:cxnSp>
        <p:nvCxnSpPr>
          <p:cNvPr id="3" name="Straight Connector 2"/>
          <p:cNvCxnSpPr>
            <a:cxnSpLocks/>
          </p:cNvCxnSpPr>
          <p:nvPr/>
        </p:nvCxnSpPr>
        <p:spPr>
          <a:xfrm>
            <a:off x="5611092" y="2479964"/>
            <a:ext cx="3131127"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https://embryhills.com/media/uploads/photos/members/2045.jpg?1418740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4311" y="4160508"/>
            <a:ext cx="1707260" cy="2548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mbryhills.com/media/uploads/photos/members/2047.jpg?1361039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164" y="4144192"/>
            <a:ext cx="1713786" cy="25642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mbryhills.com/media/uploads/photos/families/861.jpg?1486762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545" y="4160310"/>
            <a:ext cx="1698767" cy="25481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mbryhills.com/media/uploads/photos/members/2338.jpg?14711198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0361" y="4160310"/>
            <a:ext cx="1694520" cy="25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dissolve">
                                      <p:cBhvr>
                                        <p:cTn id="12" dur="500"/>
                                        <p:tgtEl>
                                          <p:spTgt spid="1030"/>
                                        </p:tgtEl>
                                      </p:cBhvr>
                                    </p:animEffect>
                                  </p:childTnLst>
                                </p:cTn>
                              </p:par>
                              <p:par>
                                <p:cTn id="13" presetID="9"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dissolve">
                                      <p:cBhvr>
                                        <p:cTn id="15" dur="500"/>
                                        <p:tgtEl>
                                          <p:spTgt spid="1032"/>
                                        </p:tgtEl>
                                      </p:cBhvr>
                                    </p:animEffect>
                                  </p:childTnLst>
                                </p:cTn>
                              </p:par>
                              <p:par>
                                <p:cTn id="16" presetID="9" presetClass="entr" presetSubtype="0"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dissolve">
                                      <p:cBhvr>
                                        <p:cTn id="18" dur="500"/>
                                        <p:tgtEl>
                                          <p:spTgt spid="1034"/>
                                        </p:tgtEl>
                                      </p:cBhvr>
                                    </p:animEffect>
                                  </p:childTnLst>
                                </p:cTn>
                              </p:par>
                              <p:par>
                                <p:cTn id="19" presetID="9"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dissolv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43694" y="156300"/>
            <a:ext cx="8595360" cy="914400"/>
          </a:xfrm>
          <a:ln w="28575">
            <a:solidFill>
              <a:schemeClr val="accent2">
                <a:lumMod val="75000"/>
              </a:schemeClr>
            </a:solidFill>
          </a:ln>
        </p:spPr>
        <p:txBody>
          <a:bodyPr>
            <a:noAutofit/>
          </a:bodyPr>
          <a:lstStyle/>
          <a:p>
            <a:pPr algn="ctr" eaLnBrk="1" hangingPunct="1"/>
            <a:r>
              <a:rPr lang="en-US" sz="5760" dirty="0">
                <a:solidFill>
                  <a:schemeClr val="accent1">
                    <a:lumMod val="50000"/>
                  </a:schemeClr>
                </a:solidFill>
                <a:latin typeface="Calibri" pitchFamily="34" charset="0"/>
              </a:rPr>
              <a:t>Ephesians 4:11-12</a:t>
            </a:r>
          </a:p>
        </p:txBody>
      </p:sp>
      <p:sp>
        <p:nvSpPr>
          <p:cNvPr id="53251" name="Rectangle 3"/>
          <p:cNvSpPr>
            <a:spLocks noChangeArrowheads="1"/>
          </p:cNvSpPr>
          <p:nvPr/>
        </p:nvSpPr>
        <p:spPr bwMode="auto">
          <a:xfrm>
            <a:off x="2543694" y="1179308"/>
            <a:ext cx="9005455" cy="2062103"/>
          </a:xfrm>
          <a:prstGeom prst="rect">
            <a:avLst/>
          </a:prstGeom>
          <a:noFill/>
          <a:ln w="9525">
            <a:noFill/>
            <a:miter lim="800000"/>
            <a:headEnd/>
            <a:tailEnd/>
          </a:ln>
        </p:spPr>
        <p:txBody>
          <a:bodyPr wrap="square" anchor="t">
            <a:spAutoFit/>
          </a:bodyPr>
          <a:lstStyle/>
          <a:p>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11 </a:t>
            </a:r>
            <a:r>
              <a:rPr lang="en-US" sz="3200" i="1" dirty="0">
                <a:latin typeface="Calibri" panose="020F0502020204030204" pitchFamily="34" charset="0"/>
                <a:ea typeface="Times New Roman" panose="02020603050405020304" pitchFamily="18" charset="0"/>
                <a:cs typeface="Times New Roman" panose="02020603050405020304" pitchFamily="18" charset="0"/>
              </a:rPr>
              <a:t>And He Himself gave some to be apostles, some prophets, some evangelists, and some pastors and teachers, </a:t>
            </a: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12 </a:t>
            </a:r>
            <a:r>
              <a:rPr lang="en-US" sz="3200" i="1" dirty="0">
                <a:latin typeface="Calibri" panose="020F0502020204030204" pitchFamily="34" charset="0"/>
                <a:ea typeface="Times New Roman" panose="02020603050405020304" pitchFamily="18" charset="0"/>
                <a:cs typeface="Times New Roman" panose="02020603050405020304" pitchFamily="18" charset="0"/>
              </a:rPr>
              <a:t>for the equipping of the saints for the work of ministry, for the edifying of the body of Christ</a:t>
            </a:r>
            <a:endParaRPr lang="en-US" sz="2800" dirty="0">
              <a:latin typeface="+mj-lt"/>
            </a:endParaRPr>
          </a:p>
        </p:txBody>
      </p:sp>
      <p:cxnSp>
        <p:nvCxnSpPr>
          <p:cNvPr id="3" name="Straight Connector 2"/>
          <p:cNvCxnSpPr>
            <a:cxnSpLocks/>
          </p:cNvCxnSpPr>
          <p:nvPr/>
        </p:nvCxnSpPr>
        <p:spPr>
          <a:xfrm>
            <a:off x="8021781" y="2176282"/>
            <a:ext cx="2244437"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https://embryhills.com/media/uploads/photos/members/2084.jpg?1418740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841" y="3350018"/>
            <a:ext cx="1700569" cy="2538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mbryhills.com/media/uploads/photos/members/2045.jpg?1418740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21" y="156300"/>
            <a:ext cx="1554246" cy="23197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mbryhills.com/media/uploads/photos/members/1460.jpg?14012396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74" y="2390162"/>
            <a:ext cx="1554246" cy="2319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mbryhills.com/media/uploads/photos/members/1479.jpg?1401240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15" y="4454011"/>
            <a:ext cx="1526523" cy="22783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mbryhills.com/media/uploads/photos/members/1597.jpg?14012407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218" y="3508483"/>
            <a:ext cx="1757390" cy="26229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mbryhills.com/media/uploads/photos/members/1715.jpg?14005838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7239" y="3241411"/>
            <a:ext cx="1680581" cy="25083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mbryhills.com/media/uploads/photos/members/2074.jpg?1401241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6433" y="3625430"/>
            <a:ext cx="1757390" cy="26229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mbryhills.com/media/uploads/photos/members/1837.jpg?14005837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1801" y="3844255"/>
            <a:ext cx="1801683" cy="268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dissolve">
                                      <p:cBhvr>
                                        <p:cTn id="15" dur="500"/>
                                        <p:tgtEl>
                                          <p:spTgt spid="2052"/>
                                        </p:tgtEl>
                                      </p:cBhvr>
                                    </p:animEffect>
                                  </p:childTnLst>
                                </p:cTn>
                              </p:par>
                              <p:par>
                                <p:cTn id="16" presetID="9"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dissolve">
                                      <p:cBhvr>
                                        <p:cTn id="18" dur="500"/>
                                        <p:tgtEl>
                                          <p:spTgt spid="2050"/>
                                        </p:tgtEl>
                                      </p:cBhvr>
                                    </p:animEffect>
                                  </p:childTnLst>
                                </p:cTn>
                              </p:par>
                              <p:par>
                                <p:cTn id="19" presetID="9"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dissolve">
                                      <p:cBhvr>
                                        <p:cTn id="21" dur="500"/>
                                        <p:tgtEl>
                                          <p:spTgt spid="2056"/>
                                        </p:tgtEl>
                                      </p:cBhvr>
                                    </p:animEffect>
                                  </p:childTnLst>
                                </p:cTn>
                              </p:par>
                              <p:par>
                                <p:cTn id="22" presetID="9" presetClass="entr" presetSubtype="0"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dissolve">
                                      <p:cBhvr>
                                        <p:cTn id="24" dur="500"/>
                                        <p:tgtEl>
                                          <p:spTgt spid="2058"/>
                                        </p:tgtEl>
                                      </p:cBhvr>
                                    </p:animEffect>
                                  </p:childTnLst>
                                </p:cTn>
                              </p:par>
                              <p:par>
                                <p:cTn id="25" presetID="9" presetClass="entr" presetSubtype="0" fill="hold" nodeType="with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dissolve">
                                      <p:cBhvr>
                                        <p:cTn id="27" dur="500"/>
                                        <p:tgtEl>
                                          <p:spTgt spid="2060"/>
                                        </p:tgtEl>
                                      </p:cBhvr>
                                    </p:animEffect>
                                  </p:childTnLst>
                                </p:cTn>
                              </p:par>
                              <p:par>
                                <p:cTn id="28" presetID="9" presetClass="entr" presetSubtype="0" fill="hold" nodeType="with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dissolve">
                                      <p:cBhvr>
                                        <p:cTn id="30" dur="500"/>
                                        <p:tgtEl>
                                          <p:spTgt spid="2054"/>
                                        </p:tgtEl>
                                      </p:cBhvr>
                                    </p:animEffect>
                                  </p:childTnLst>
                                </p:cTn>
                              </p:par>
                              <p:par>
                                <p:cTn id="31" presetID="9"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83527" y="391296"/>
            <a:ext cx="6151418" cy="827904"/>
          </a:xfrm>
          <a:ln w="38100">
            <a:solidFill>
              <a:schemeClr val="accent2">
                <a:lumMod val="75000"/>
              </a:schemeClr>
            </a:solidFill>
          </a:ln>
        </p:spPr>
        <p:txBody>
          <a:bodyPr>
            <a:noAutofit/>
          </a:bodyPr>
          <a:lstStyle/>
          <a:p>
            <a:pPr algn="ctr">
              <a:defRPr/>
            </a:pPr>
            <a:r>
              <a:rPr lang="en-US" sz="4800" b="1" dirty="0">
                <a:solidFill>
                  <a:schemeClr val="accent1">
                    <a:lumMod val="50000"/>
                  </a:schemeClr>
                </a:solidFill>
                <a:latin typeface="Calibri" pitchFamily="34" charset="0"/>
              </a:rPr>
              <a:t>Focus on the Weak</a:t>
            </a:r>
          </a:p>
        </p:txBody>
      </p:sp>
      <p:sp>
        <p:nvSpPr>
          <p:cNvPr id="3" name="Rectangle 3"/>
          <p:cNvSpPr>
            <a:spLocks noChangeArrowheads="1"/>
          </p:cNvSpPr>
          <p:nvPr/>
        </p:nvSpPr>
        <p:spPr bwMode="auto">
          <a:xfrm>
            <a:off x="2119746" y="1775053"/>
            <a:ext cx="9490364" cy="3170099"/>
          </a:xfrm>
          <a:prstGeom prst="rect">
            <a:avLst/>
          </a:prstGeom>
          <a:noFill/>
          <a:ln w="9525">
            <a:noFill/>
            <a:miter lim="800000"/>
            <a:headEnd/>
            <a:tailEnd/>
          </a:ln>
        </p:spPr>
        <p:txBody>
          <a:bodyPr wrap="square" anchor="t">
            <a:spAutoFit/>
          </a:bodyPr>
          <a:lstStyle/>
          <a:p>
            <a:pPr marL="457200" marR="0">
              <a:spcBef>
                <a:spcPts val="0"/>
              </a:spcBef>
              <a:spcAft>
                <a:spcPts val="0"/>
              </a:spcAft>
            </a:pPr>
            <a:r>
              <a:rPr lang="en-US" sz="4000" b="1" i="1" baseline="30000" dirty="0">
                <a:latin typeface="Calibri" panose="020F0502020204030204" pitchFamily="34" charset="0"/>
                <a:ea typeface="Times New Roman" panose="02020603050405020304" pitchFamily="18" charset="0"/>
                <a:cs typeface="Times New Roman" panose="02020603050405020304" pitchFamily="18" charset="0"/>
              </a:rPr>
              <a:t>35 </a:t>
            </a:r>
            <a:r>
              <a:rPr lang="en-US" sz="4000" i="1" dirty="0">
                <a:latin typeface="Calibri" panose="020F0502020204030204" pitchFamily="34" charset="0"/>
                <a:ea typeface="Times New Roman" panose="02020603050405020304" pitchFamily="18" charset="0"/>
                <a:cs typeface="Times New Roman" panose="02020603050405020304" pitchFamily="18" charset="0"/>
              </a:rPr>
              <a:t>I have shown you in every way, by laboring like this, that you must support the weak. And remember the words of the Lord Jesus, that He said, ‘It is more blessed to give than to receive.’” </a:t>
            </a:r>
            <a:r>
              <a:rPr lang="en-US" sz="4000" dirty="0">
                <a:latin typeface="Calibri" panose="020F0502020204030204" pitchFamily="34" charset="0"/>
                <a:ea typeface="Times New Roman" panose="02020603050405020304" pitchFamily="18" charset="0"/>
                <a:cs typeface="Times New Roman" panose="02020603050405020304" pitchFamily="18" charset="0"/>
              </a:rPr>
              <a:t>– Acts 20:35</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22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83527" y="391296"/>
            <a:ext cx="6151418" cy="827904"/>
          </a:xfrm>
          <a:ln w="38100">
            <a:solidFill>
              <a:schemeClr val="accent2">
                <a:lumMod val="75000"/>
              </a:schemeClr>
            </a:solidFill>
          </a:ln>
        </p:spPr>
        <p:txBody>
          <a:bodyPr>
            <a:noAutofit/>
          </a:bodyPr>
          <a:lstStyle/>
          <a:p>
            <a:pPr algn="ctr">
              <a:defRPr/>
            </a:pPr>
            <a:r>
              <a:rPr lang="en-US" sz="4800" b="1" dirty="0">
                <a:solidFill>
                  <a:schemeClr val="accent1">
                    <a:lumMod val="50000"/>
                  </a:schemeClr>
                </a:solidFill>
                <a:latin typeface="Calibri" pitchFamily="34" charset="0"/>
              </a:rPr>
              <a:t>Focus on the Weak</a:t>
            </a:r>
          </a:p>
        </p:txBody>
      </p:sp>
      <p:sp>
        <p:nvSpPr>
          <p:cNvPr id="3" name="Rectangle 3"/>
          <p:cNvSpPr>
            <a:spLocks noChangeArrowheads="1"/>
          </p:cNvSpPr>
          <p:nvPr/>
        </p:nvSpPr>
        <p:spPr bwMode="auto">
          <a:xfrm>
            <a:off x="2119746" y="1348800"/>
            <a:ext cx="9490364" cy="5016758"/>
          </a:xfrm>
          <a:prstGeom prst="rect">
            <a:avLst/>
          </a:prstGeom>
          <a:noFill/>
          <a:ln w="9525">
            <a:noFill/>
            <a:miter lim="800000"/>
            <a:headEnd/>
            <a:tailEnd/>
          </a:ln>
        </p:spPr>
        <p:txBody>
          <a:bodyPr wrap="square" anchor="t">
            <a:spAutoFit/>
          </a:bodyPr>
          <a:lstStyle/>
          <a:p>
            <a:pPr marL="55563" marR="0">
              <a:spcBef>
                <a:spcPts val="0"/>
              </a:spcBef>
              <a:spcAft>
                <a:spcPts val="0"/>
              </a:spcAft>
            </a:pP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4 </a:t>
            </a:r>
            <a:r>
              <a:rPr lang="en-US" sz="3200" i="1" dirty="0">
                <a:latin typeface="Calibri" panose="020F0502020204030204" pitchFamily="34" charset="0"/>
                <a:ea typeface="Times New Roman" panose="02020603050405020304" pitchFamily="18" charset="0"/>
                <a:cs typeface="Times New Roman" panose="02020603050405020304" pitchFamily="18" charset="0"/>
              </a:rPr>
              <a:t>The weak you have not strengthened, the sick you have not healed, the injured you have not bound up, the strayed you have not brought back, the lost you have not sought, and with force and harshness you have ruled them. </a:t>
            </a: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5 </a:t>
            </a:r>
            <a:r>
              <a:rPr lang="en-US" sz="3200" i="1" dirty="0">
                <a:latin typeface="Calibri" panose="020F0502020204030204" pitchFamily="34" charset="0"/>
                <a:ea typeface="Times New Roman" panose="02020603050405020304" pitchFamily="18" charset="0"/>
                <a:cs typeface="Times New Roman" panose="02020603050405020304" pitchFamily="18" charset="0"/>
              </a:rPr>
              <a:t>So they were scattered, because there was no shepherd, and they became food for all the wild beasts. My sheep were scattered; </a:t>
            </a:r>
            <a:r>
              <a:rPr lang="en-US" sz="3200" b="1" i="1" baseline="30000" dirty="0">
                <a:latin typeface="Calibri" panose="020F0502020204030204" pitchFamily="34" charset="0"/>
                <a:ea typeface="Times New Roman" panose="02020603050405020304" pitchFamily="18" charset="0"/>
                <a:cs typeface="Times New Roman" panose="02020603050405020304" pitchFamily="18" charset="0"/>
              </a:rPr>
              <a:t>6 </a:t>
            </a:r>
            <a:r>
              <a:rPr lang="en-US" sz="3200" i="1" dirty="0">
                <a:latin typeface="Calibri" panose="020F0502020204030204" pitchFamily="34" charset="0"/>
                <a:ea typeface="Times New Roman" panose="02020603050405020304" pitchFamily="18" charset="0"/>
                <a:cs typeface="Times New Roman" panose="02020603050405020304" pitchFamily="18" charset="0"/>
              </a:rPr>
              <a:t>they wandered over all the mountains and on every high hill. My sheep were scattered over all the face of the earth, with none to search or seek for them. </a:t>
            </a:r>
            <a:r>
              <a:rPr lang="en-US" sz="3200"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32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Ezekiel 34:4-6</a:t>
            </a:r>
            <a:endParaRPr lang="en-US" sz="3200" b="1" dirty="0">
              <a:solidFill>
                <a:schemeClr val="accent1">
                  <a:lumMod val="75000"/>
                </a:schemeClr>
              </a:solidFill>
              <a:effectLst/>
              <a:latin typeface="Times New Roman" panose="02020603050405020304" pitchFamily="18" charset="0"/>
              <a:ea typeface="Times New Roman" panose="02020603050405020304" pitchFamily="18" charset="0"/>
            </a:endParaRPr>
          </a:p>
        </p:txBody>
      </p:sp>
      <p:cxnSp>
        <p:nvCxnSpPr>
          <p:cNvPr id="4" name="Straight Connector 3"/>
          <p:cNvCxnSpPr>
            <a:cxnSpLocks/>
          </p:cNvCxnSpPr>
          <p:nvPr/>
        </p:nvCxnSpPr>
        <p:spPr>
          <a:xfrm>
            <a:off x="2521527" y="1856510"/>
            <a:ext cx="1593273"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8714509" y="1856510"/>
            <a:ext cx="1302327"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5029200" y="2355274"/>
            <a:ext cx="1925782"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2272145" y="2840182"/>
            <a:ext cx="1302327"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8132618" y="2854037"/>
            <a:ext cx="1302327"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8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131126" y="252750"/>
            <a:ext cx="7190509" cy="730922"/>
          </a:xfrm>
          <a:ln w="38100">
            <a:solidFill>
              <a:schemeClr val="accent2">
                <a:lumMod val="75000"/>
              </a:schemeClr>
            </a:solidFill>
          </a:ln>
        </p:spPr>
        <p:txBody>
          <a:bodyPr>
            <a:noAutofit/>
          </a:bodyPr>
          <a:lstStyle/>
          <a:p>
            <a:pPr algn="ctr">
              <a:defRPr/>
            </a:pPr>
            <a:r>
              <a:rPr lang="en-US" sz="4800" b="1" dirty="0">
                <a:solidFill>
                  <a:schemeClr val="accent1">
                    <a:lumMod val="50000"/>
                  </a:schemeClr>
                </a:solidFill>
                <a:latin typeface="Calibri" pitchFamily="34" charset="0"/>
              </a:rPr>
              <a:t>God’s Care For the Hurting</a:t>
            </a:r>
          </a:p>
        </p:txBody>
      </p:sp>
      <p:sp>
        <p:nvSpPr>
          <p:cNvPr id="3" name="Rectangle 3"/>
          <p:cNvSpPr>
            <a:spLocks noChangeArrowheads="1"/>
          </p:cNvSpPr>
          <p:nvPr/>
        </p:nvSpPr>
        <p:spPr bwMode="auto">
          <a:xfrm>
            <a:off x="2119746" y="1427250"/>
            <a:ext cx="9490364" cy="5262979"/>
          </a:xfrm>
          <a:prstGeom prst="rect">
            <a:avLst/>
          </a:prstGeom>
          <a:noFill/>
          <a:ln w="9525">
            <a:noFill/>
            <a:miter lim="800000"/>
            <a:headEnd/>
            <a:tailEnd/>
          </a:ln>
        </p:spPr>
        <p:txBody>
          <a:bodyPr wrap="square" anchor="t">
            <a:spAutoFit/>
          </a:bodyPr>
          <a:lstStyle/>
          <a:p>
            <a:pPr marR="0">
              <a:spcBef>
                <a:spcPts val="0"/>
              </a:spcBef>
              <a:spcAft>
                <a:spcPts val="0"/>
              </a:spcAft>
            </a:pPr>
            <a:r>
              <a:rPr lang="en-US" sz="2800" b="1" i="1" baseline="30000" dirty="0">
                <a:latin typeface="Calibri" panose="020F0502020204030204" pitchFamily="34" charset="0"/>
                <a:ea typeface="Times New Roman" panose="02020603050405020304" pitchFamily="18" charset="0"/>
                <a:cs typeface="Times New Roman" panose="02020603050405020304" pitchFamily="18" charset="0"/>
              </a:rPr>
              <a:t>16 </a:t>
            </a:r>
            <a:r>
              <a:rPr lang="en-US" sz="2800" i="1" dirty="0">
                <a:latin typeface="Calibri" panose="020F0502020204030204" pitchFamily="34" charset="0"/>
                <a:ea typeface="Times New Roman" panose="02020603050405020304" pitchFamily="18" charset="0"/>
                <a:cs typeface="Times New Roman" panose="02020603050405020304" pitchFamily="18" charset="0"/>
              </a:rPr>
              <a:t>I will seek the lost, and I will bring back the strayed, and I will bind up the injured, and I will strengthen the weak, </a:t>
            </a:r>
            <a:r>
              <a:rPr lang="en-US" sz="28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800" b="1"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i="1" dirty="0">
                <a:latin typeface="Calibri" panose="020F0502020204030204" pitchFamily="34" charset="0"/>
                <a:ea typeface="Times New Roman" panose="02020603050405020304" pitchFamily="18" charset="0"/>
                <a:cs typeface="Times New Roman" panose="02020603050405020304" pitchFamily="18" charset="0"/>
              </a:rPr>
              <a:t>so will I seek out my sheep, and I will rescue them from all places where they have been scattered on a day of clouds and thick darkness. </a:t>
            </a:r>
            <a:r>
              <a:rPr lang="en-US" sz="2800" b="1" i="1" baseline="30000" dirty="0">
                <a:latin typeface="Calibri" panose="020F0502020204030204" pitchFamily="34" charset="0"/>
                <a:ea typeface="Times New Roman" panose="02020603050405020304" pitchFamily="18" charset="0"/>
                <a:cs typeface="Times New Roman" panose="02020603050405020304" pitchFamily="18" charset="0"/>
              </a:rPr>
              <a:t>13 </a:t>
            </a:r>
            <a:r>
              <a:rPr lang="en-US" sz="2800" i="1" dirty="0">
                <a:latin typeface="Calibri" panose="020F0502020204030204" pitchFamily="34" charset="0"/>
                <a:ea typeface="Times New Roman" panose="02020603050405020304" pitchFamily="18" charset="0"/>
                <a:cs typeface="Times New Roman" panose="02020603050405020304" pitchFamily="18" charset="0"/>
              </a:rPr>
              <a:t>And I will bring them out from the peoples and gather them from the countries, and will bring them into their own land. And I will feed them on the mountains of Israel, by the ravines, and in all the inhabited places of the country. </a:t>
            </a:r>
            <a:r>
              <a:rPr lang="en-US" sz="2800" b="1" i="1" baseline="30000" dirty="0">
                <a:latin typeface="Calibri" panose="020F0502020204030204" pitchFamily="34" charset="0"/>
                <a:ea typeface="Times New Roman" panose="02020603050405020304" pitchFamily="18" charset="0"/>
                <a:cs typeface="Times New Roman" panose="02020603050405020304" pitchFamily="18" charset="0"/>
              </a:rPr>
              <a:t>14 </a:t>
            </a:r>
            <a:r>
              <a:rPr lang="en-US" sz="2800" i="1" dirty="0">
                <a:latin typeface="Calibri" panose="020F0502020204030204" pitchFamily="34" charset="0"/>
                <a:ea typeface="Times New Roman" panose="02020603050405020304" pitchFamily="18" charset="0"/>
                <a:cs typeface="Times New Roman" panose="02020603050405020304" pitchFamily="18" charset="0"/>
              </a:rPr>
              <a:t>I will feed them with good pasture, and on the mountain heights of Israel shall be their grazing land. There they shall lie down in good grazing land, and on rich pasture they shall feed</a:t>
            </a:r>
            <a:endParaRPr lang="en-US" sz="2800" b="1" dirty="0">
              <a:solidFill>
                <a:schemeClr val="accent1">
                  <a:lumMod val="75000"/>
                </a:schemeClr>
              </a:solidFill>
              <a:effectLst/>
              <a:latin typeface="Times New Roman" panose="02020603050405020304" pitchFamily="18" charset="0"/>
              <a:ea typeface="Times New Roman" panose="02020603050405020304" pitchFamily="18" charset="0"/>
            </a:endParaRPr>
          </a:p>
        </p:txBody>
      </p:sp>
      <p:cxnSp>
        <p:nvCxnSpPr>
          <p:cNvPr id="4" name="Straight Connector 3"/>
          <p:cNvCxnSpPr>
            <a:cxnSpLocks/>
          </p:cNvCxnSpPr>
          <p:nvPr/>
        </p:nvCxnSpPr>
        <p:spPr>
          <a:xfrm>
            <a:off x="3948545" y="1884219"/>
            <a:ext cx="12330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8229599" y="1884219"/>
            <a:ext cx="1717963"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415145" y="2327565"/>
            <a:ext cx="163483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8118763" y="2327565"/>
            <a:ext cx="1371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1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70116" y="391296"/>
            <a:ext cx="8800407" cy="822959"/>
          </a:xfrm>
          <a:ln w="38100">
            <a:solidFill>
              <a:schemeClr val="accent2">
                <a:lumMod val="75000"/>
              </a:schemeClr>
            </a:solidFill>
          </a:ln>
        </p:spPr>
        <p:txBody>
          <a:bodyPr>
            <a:noAutofit/>
          </a:bodyPr>
          <a:lstStyle/>
          <a:p>
            <a:pPr algn="ctr">
              <a:defRPr/>
            </a:pPr>
            <a:r>
              <a:rPr lang="en-US" sz="4800" b="1" dirty="0">
                <a:solidFill>
                  <a:schemeClr val="accent1">
                    <a:lumMod val="50000"/>
                  </a:schemeClr>
                </a:solidFill>
                <a:latin typeface="Calibri" pitchFamily="34" charset="0"/>
              </a:rPr>
              <a:t>Excuses for Avoiding Elders</a:t>
            </a:r>
          </a:p>
        </p:txBody>
      </p:sp>
      <p:sp>
        <p:nvSpPr>
          <p:cNvPr id="47107" name="Rectangle 3"/>
          <p:cNvSpPr>
            <a:spLocks noGrp="1" noChangeArrowheads="1"/>
          </p:cNvSpPr>
          <p:nvPr>
            <p:ph sz="half" idx="1"/>
          </p:nvPr>
        </p:nvSpPr>
        <p:spPr>
          <a:xfrm>
            <a:off x="1970116" y="1767839"/>
            <a:ext cx="10058400" cy="4369724"/>
          </a:xfrm>
        </p:spPr>
        <p:txBody>
          <a:bodyPr>
            <a:normAutofit/>
          </a:bodyPr>
          <a:lstStyle/>
          <a:p>
            <a:pPr marL="621030" indent="-621030">
              <a:buFont typeface="+mj-lt"/>
              <a:buAutoNum type="arabicPeriod"/>
            </a:pPr>
            <a:r>
              <a:rPr lang="en-US" sz="4000" dirty="0">
                <a:latin typeface="Calibri" pitchFamily="34" charset="0"/>
              </a:rPr>
              <a:t>I know what they will say</a:t>
            </a:r>
          </a:p>
          <a:p>
            <a:pPr marL="621030" indent="-621030">
              <a:buFont typeface="+mj-lt"/>
              <a:buAutoNum type="arabicPeriod"/>
            </a:pPr>
            <a:r>
              <a:rPr lang="en-US" sz="4000" dirty="0">
                <a:latin typeface="Calibri" pitchFamily="34" charset="0"/>
              </a:rPr>
              <a:t>They won’t understand me – they are nothing like me</a:t>
            </a:r>
          </a:p>
          <a:p>
            <a:pPr marL="621030" indent="-621030">
              <a:buFont typeface="+mj-lt"/>
              <a:buAutoNum type="arabicPeriod"/>
            </a:pPr>
            <a:r>
              <a:rPr lang="en-US" sz="4000" dirty="0">
                <a:latin typeface="Calibri" pitchFamily="34" charset="0"/>
              </a:rPr>
              <a:t>They are too busy or won’t have time or concern for me</a:t>
            </a:r>
          </a:p>
          <a:p>
            <a:endParaRPr lang="en-US" sz="4800" dirty="0">
              <a:latin typeface="Calibri" pitchFamily="34" charset="0"/>
            </a:endParaRPr>
          </a:p>
          <a:p>
            <a:pPr eaLnBrk="1" hangingPunct="1">
              <a:buFont typeface="Wingdings" pitchFamily="2" charset="2"/>
              <a:buNone/>
              <a:defRPr/>
            </a:pPr>
            <a:endParaRPr lang="en-US" sz="4800" dirty="0">
              <a:latin typeface="Calibri" pitchFamily="34" charset="0"/>
            </a:endParaRPr>
          </a:p>
          <a:p>
            <a:pPr eaLnBrk="1" hangingPunct="1">
              <a:defRPr/>
            </a:pPr>
            <a:endParaRPr lang="en-US" sz="4320" dirty="0">
              <a:latin typeface="Calibri" pitchFamily="34" charset="0"/>
            </a:endParaRPr>
          </a:p>
          <a:p>
            <a:pPr eaLnBrk="1" hangingPunct="1">
              <a:defRPr/>
            </a:pPr>
            <a:endParaRPr lang="en-US" sz="4320" dirty="0">
              <a:latin typeface="AGaramond" pitchFamily="18" charset="0"/>
            </a:endParaRPr>
          </a:p>
        </p:txBody>
      </p:sp>
    </p:spTree>
    <p:extLst>
      <p:ext uri="{BB962C8B-B14F-4D97-AF65-F5344CB8AC3E}">
        <p14:creationId xmlns:p14="http://schemas.microsoft.com/office/powerpoint/2010/main" val="42612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2005</TotalTime>
  <Words>82</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AGaramond</vt:lpstr>
      <vt:lpstr>Arial</vt:lpstr>
      <vt:lpstr>Calibri</vt:lpstr>
      <vt:lpstr>Century Gothic</vt:lpstr>
      <vt:lpstr>Times New Roman</vt:lpstr>
      <vt:lpstr>Wingdings</vt:lpstr>
      <vt:lpstr>Wingdings 3</vt:lpstr>
      <vt:lpstr>Wisp</vt:lpstr>
      <vt:lpstr>Where Do You Turn in a Time of Trouble?</vt:lpstr>
      <vt:lpstr>Promises and Power of God</vt:lpstr>
      <vt:lpstr>Ephesians 4:11-12</vt:lpstr>
      <vt:lpstr>Ephesians 4:11-12</vt:lpstr>
      <vt:lpstr>Ephesians 4:11-12</vt:lpstr>
      <vt:lpstr>Focus on the Weak</vt:lpstr>
      <vt:lpstr>Focus on the Weak</vt:lpstr>
      <vt:lpstr>God’s Care For the Hurting</vt:lpstr>
      <vt:lpstr>Excuses for Avoiding Elders</vt:lpstr>
      <vt:lpstr>Ephesians 4:13-16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Mission of Marriage</dc:title>
  <dc:creator>Russ LaGrone</dc:creator>
  <cp:lastModifiedBy>Russ LaGrone</cp:lastModifiedBy>
  <cp:revision>29</cp:revision>
  <dcterms:created xsi:type="dcterms:W3CDTF">2017-02-04T16:01:37Z</dcterms:created>
  <dcterms:modified xsi:type="dcterms:W3CDTF">2017-04-16T12:15:07Z</dcterms:modified>
</cp:coreProperties>
</file>