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Thanks to the Holy Spirit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2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16:13-14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3369" y="2039815"/>
            <a:ext cx="104804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13 </a:t>
            </a:r>
            <a:r>
              <a:rPr lang="en-US" sz="3600" dirty="0"/>
              <a:t>However, when He, the Spirit of truth, has come, He will guide you into all truth; for He will not speak on His own </a:t>
            </a:r>
            <a:r>
              <a:rPr lang="en-US" sz="3600" i="1" dirty="0"/>
              <a:t>authority,</a:t>
            </a:r>
            <a:r>
              <a:rPr lang="en-US" sz="3600" dirty="0"/>
              <a:t> but whatever He hears He will speak; and He will tell you things to come. </a:t>
            </a:r>
            <a:r>
              <a:rPr lang="en-US" sz="3600" baseline="30000" dirty="0"/>
              <a:t>14 </a:t>
            </a:r>
            <a:r>
              <a:rPr lang="en-US" sz="3600" dirty="0"/>
              <a:t>He will glorify Me, for He will take of what is Mine and declare </a:t>
            </a:r>
            <a:r>
              <a:rPr lang="en-US" sz="3600" i="1" dirty="0"/>
              <a:t>it</a:t>
            </a:r>
            <a:r>
              <a:rPr lang="en-US" sz="3600" dirty="0"/>
              <a:t> to you. </a:t>
            </a:r>
          </a:p>
        </p:txBody>
      </p:sp>
      <p:sp>
        <p:nvSpPr>
          <p:cNvPr id="6" name="Oval 5"/>
          <p:cNvSpPr/>
          <p:nvPr/>
        </p:nvSpPr>
        <p:spPr>
          <a:xfrm>
            <a:off x="4192172" y="2039815"/>
            <a:ext cx="759655" cy="57677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79615" y="2079671"/>
            <a:ext cx="759655" cy="57677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3" y="2616591"/>
            <a:ext cx="759655" cy="57677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8129" y="3171199"/>
            <a:ext cx="759655" cy="57677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04892" y="3171200"/>
            <a:ext cx="759655" cy="57677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649873" y="3193367"/>
            <a:ext cx="759655" cy="57677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50990" y="3711528"/>
            <a:ext cx="759655" cy="57677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199977" y="3713871"/>
            <a:ext cx="759655" cy="57677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99276" y="4288304"/>
            <a:ext cx="759655" cy="57677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9298745" y="2616591"/>
            <a:ext cx="914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1742050" y="3154787"/>
            <a:ext cx="98708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8915987" y="3113863"/>
            <a:ext cx="98708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7664547" y="3711528"/>
            <a:ext cx="98708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965979" y="4241413"/>
            <a:ext cx="113010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4459455" y="4232038"/>
            <a:ext cx="60491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1012872" y="4806470"/>
            <a:ext cx="108321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5064367" y="4806470"/>
            <a:ext cx="80186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9755945" y="4785377"/>
            <a:ext cx="138332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34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Holy Spirit in John 12—16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25216" cy="47439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 is the Spirit of Truth;</a:t>
            </a:r>
          </a:p>
          <a:p>
            <a:r>
              <a:rPr lang="en-US" dirty="0"/>
              <a:t>He would guide into all truth;</a:t>
            </a:r>
          </a:p>
          <a:p>
            <a:r>
              <a:rPr lang="en-US" dirty="0"/>
              <a:t> He would bring to memory Christ’s teaching;</a:t>
            </a:r>
          </a:p>
          <a:p>
            <a:r>
              <a:rPr lang="en-US" dirty="0"/>
              <a:t> He would show things to come; </a:t>
            </a:r>
          </a:p>
          <a:p>
            <a:r>
              <a:rPr lang="en-US" dirty="0"/>
              <a:t>He would glorify Christ;</a:t>
            </a:r>
          </a:p>
          <a:p>
            <a:r>
              <a:rPr lang="en-US" dirty="0"/>
              <a:t> He would speak not of Himself but of Christ; </a:t>
            </a:r>
          </a:p>
          <a:p>
            <a:r>
              <a:rPr lang="en-US" dirty="0"/>
              <a:t>He would bear witness to Christ;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319840" y="1825624"/>
            <a:ext cx="5033960" cy="47439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 would enable disciples to do greater works than those of Christ;</a:t>
            </a:r>
          </a:p>
          <a:p>
            <a:r>
              <a:rPr lang="en-US" dirty="0"/>
              <a:t> He would convict the world of sin, of righteousness and of judgment; </a:t>
            </a:r>
          </a:p>
          <a:p>
            <a:r>
              <a:rPr lang="en-US" dirty="0"/>
              <a:t>He would come because Christ was going away; </a:t>
            </a:r>
          </a:p>
          <a:p>
            <a:r>
              <a:rPr lang="en-US" dirty="0"/>
              <a:t>He was another Comforter; </a:t>
            </a:r>
          </a:p>
          <a:p>
            <a:r>
              <a:rPr lang="en-US" dirty="0"/>
              <a:t>He would abide with disciples forever.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2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dirty="0"/>
              <a:t>Thanks to the Holy Spirit I </a:t>
            </a:r>
            <a:r>
              <a:rPr lang="en-US" b="1" dirty="0">
                <a:solidFill>
                  <a:srgbClr val="FFFF00"/>
                </a:solidFill>
              </a:rPr>
              <a:t>KNOW: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98786" y="2858354"/>
            <a:ext cx="10846189" cy="4351338"/>
          </a:xfrm>
        </p:spPr>
        <p:txBody>
          <a:bodyPr>
            <a:normAutofit/>
          </a:bodyPr>
          <a:lstStyle/>
          <a:p>
            <a:r>
              <a:rPr lang="en-US" sz="3600" b="1" dirty="0"/>
              <a:t>Where I came from </a:t>
            </a:r>
            <a:r>
              <a:rPr lang="en-US" sz="3600" dirty="0"/>
              <a:t>(Genesis 1:1)</a:t>
            </a:r>
          </a:p>
          <a:p>
            <a:r>
              <a:rPr lang="en-US" sz="3600" b="1" dirty="0"/>
              <a:t>Who I am </a:t>
            </a:r>
            <a:r>
              <a:rPr lang="en-US" sz="3600" dirty="0"/>
              <a:t>(Genesis 1:27; 2:7).</a:t>
            </a:r>
          </a:p>
          <a:p>
            <a:r>
              <a:rPr lang="en-US" sz="3600" b="1" dirty="0"/>
              <a:t>What I am to accomplish </a:t>
            </a:r>
            <a:r>
              <a:rPr lang="en-US" sz="3600" dirty="0"/>
              <a:t>(Romans 8:29).</a:t>
            </a:r>
          </a:p>
          <a:p>
            <a:r>
              <a:rPr lang="en-US" sz="3600" b="1" dirty="0"/>
              <a:t>The Character of His Son </a:t>
            </a:r>
            <a:r>
              <a:rPr lang="en-US" sz="3600" dirty="0"/>
              <a:t>(Mark 1:1)</a:t>
            </a:r>
            <a:endParaRPr lang="en-US" sz="3600" b="1" dirty="0"/>
          </a:p>
          <a:p>
            <a:r>
              <a:rPr lang="en-US" sz="3600" b="1" dirty="0"/>
              <a:t>The Future </a:t>
            </a:r>
            <a:r>
              <a:rPr lang="en-US" sz="3600" dirty="0"/>
              <a:t>(Hebrews 9:27; John 5:28-29)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4904" y="1951355"/>
            <a:ext cx="8736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He has given us the Bible </a:t>
            </a:r>
            <a:r>
              <a:rPr lang="en-US" sz="3600" dirty="0"/>
              <a:t>(2 Timothy 3:16-17)</a:t>
            </a:r>
          </a:p>
        </p:txBody>
      </p:sp>
    </p:spTree>
    <p:extLst>
      <p:ext uri="{BB962C8B-B14F-4D97-AF65-F5344CB8AC3E}">
        <p14:creationId xmlns:p14="http://schemas.microsoft.com/office/powerpoint/2010/main" val="41131292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dirty="0"/>
              <a:t>Thanks to the Holy Spirit I </a:t>
            </a:r>
            <a:r>
              <a:rPr lang="en-US" b="1" dirty="0">
                <a:solidFill>
                  <a:srgbClr val="FFFF00"/>
                </a:solidFill>
              </a:rPr>
              <a:t>BELIEVE: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785" y="2914623"/>
            <a:ext cx="11162128" cy="4351338"/>
          </a:xfrm>
        </p:spPr>
        <p:txBody>
          <a:bodyPr>
            <a:normAutofit/>
          </a:bodyPr>
          <a:lstStyle/>
          <a:p>
            <a:r>
              <a:rPr lang="en-US" sz="3600" b="1" dirty="0"/>
              <a:t>Prophecy </a:t>
            </a:r>
            <a:r>
              <a:rPr lang="en-US" sz="3600" dirty="0"/>
              <a:t>(Deuteronomy 18:21-22)</a:t>
            </a:r>
          </a:p>
          <a:p>
            <a:r>
              <a:rPr lang="en-US" sz="3600" b="1" dirty="0"/>
              <a:t>Miracles of Jesus </a:t>
            </a:r>
            <a:r>
              <a:rPr lang="en-US" sz="3600" dirty="0"/>
              <a:t>(John 5:36; Matthew 3:16; 12:18-21, 28) </a:t>
            </a:r>
          </a:p>
          <a:p>
            <a:r>
              <a:rPr lang="en-US" sz="3600" b="1" dirty="0"/>
              <a:t>Miracles of the Witnesses </a:t>
            </a:r>
            <a:r>
              <a:rPr lang="en-US" sz="3600" dirty="0"/>
              <a:t>(Hebrews 2:3-4)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02169" y="1979490"/>
            <a:ext cx="6357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His miracles confirm His words.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072954" y="4949615"/>
            <a:ext cx="9931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Miracles are the only explanation for the spread of the gospel in the first century!                                                              </a:t>
            </a:r>
            <a:r>
              <a:rPr lang="en-US" sz="3200" i="1" dirty="0"/>
              <a:t>See Acts 8:6-8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9073350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09902" y="1459942"/>
            <a:ext cx="5840416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500" b="1" dirty="0"/>
              <a:t>Works of the Flesh </a:t>
            </a:r>
            <a:r>
              <a:rPr lang="en-US" sz="3600" dirty="0"/>
              <a:t>(Gal 5:19-21)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09602" y="2514600"/>
            <a:ext cx="4876799" cy="4171496"/>
          </a:xfrm>
        </p:spPr>
        <p:txBody>
          <a:bodyPr>
            <a:noAutofit/>
          </a:bodyPr>
          <a:lstStyle/>
          <a:p>
            <a:r>
              <a:rPr lang="en-US" dirty="0"/>
              <a:t>adultery, fornication, uncleanness, lewdness, </a:t>
            </a:r>
            <a:r>
              <a:rPr lang="en-US" baseline="30000" dirty="0"/>
              <a:t>20 </a:t>
            </a:r>
            <a:r>
              <a:rPr lang="en-US" dirty="0"/>
              <a:t>idolatry, sorcery, hatred, contentions, jealousies, outbursts of wrath, selfish ambitions, dissensions, heresies, </a:t>
            </a:r>
            <a:r>
              <a:rPr lang="en-US" baseline="30000" dirty="0"/>
              <a:t>21 </a:t>
            </a:r>
            <a:r>
              <a:rPr lang="en-US" dirty="0"/>
              <a:t>envy, murders, drunkenness, revelries, and the like;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6319839" y="1456313"/>
            <a:ext cx="5422217" cy="823912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Fruit of the Spirit</a:t>
            </a:r>
            <a:r>
              <a:rPr lang="en-US" sz="3200" dirty="0"/>
              <a:t> (Gal. 5:22-23)</a:t>
            </a:r>
            <a:endParaRPr lang="en-US" sz="32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6319840" y="2280224"/>
            <a:ext cx="5422216" cy="4577775"/>
          </a:xfrm>
        </p:spPr>
        <p:txBody>
          <a:bodyPr>
            <a:normAutofit/>
          </a:bodyPr>
          <a:lstStyle/>
          <a:p>
            <a:r>
              <a:rPr lang="en-US" dirty="0"/>
              <a:t>love</a:t>
            </a:r>
          </a:p>
          <a:p>
            <a:r>
              <a:rPr lang="en-US" dirty="0"/>
              <a:t> joy </a:t>
            </a:r>
          </a:p>
          <a:p>
            <a:r>
              <a:rPr lang="en-US" dirty="0"/>
              <a:t>peace </a:t>
            </a:r>
          </a:p>
          <a:p>
            <a:r>
              <a:rPr lang="en-US" dirty="0"/>
              <a:t>longsuffering </a:t>
            </a:r>
          </a:p>
          <a:p>
            <a:r>
              <a:rPr lang="en-US" dirty="0"/>
              <a:t>kindness </a:t>
            </a:r>
          </a:p>
          <a:p>
            <a:r>
              <a:rPr lang="en-US" dirty="0"/>
              <a:t>goodness </a:t>
            </a:r>
          </a:p>
          <a:p>
            <a:r>
              <a:rPr lang="en-US" dirty="0"/>
              <a:t>faithfulness </a:t>
            </a:r>
            <a:r>
              <a:rPr lang="en-US" baseline="30000" dirty="0"/>
              <a:t> </a:t>
            </a:r>
          </a:p>
          <a:p>
            <a:r>
              <a:rPr lang="en-US" dirty="0"/>
              <a:t>gentleness </a:t>
            </a:r>
          </a:p>
          <a:p>
            <a:r>
              <a:rPr lang="en-US" dirty="0"/>
              <a:t>self-control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3522" y="1868269"/>
            <a:ext cx="6357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No, I cannot perform miracles!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9030947" y="2514600"/>
            <a:ext cx="24788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Wherever  I encounter these among Christians  I can thank the Holy Spirit.</a:t>
            </a:r>
          </a:p>
        </p:txBody>
      </p:sp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91188"/>
          </a:xfrm>
          <a:ln w="3810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Thanks to the Holy Spirit I </a:t>
            </a:r>
            <a:r>
              <a:rPr lang="en-US" b="1" dirty="0">
                <a:solidFill>
                  <a:srgbClr val="FFFF00"/>
                </a:solidFill>
              </a:rPr>
              <a:t>Bear Fruit:</a:t>
            </a:r>
          </a:p>
        </p:txBody>
      </p:sp>
    </p:spTree>
    <p:extLst>
      <p:ext uri="{BB962C8B-B14F-4D97-AF65-F5344CB8AC3E}">
        <p14:creationId xmlns:p14="http://schemas.microsoft.com/office/powerpoint/2010/main" val="9248078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  <p:bldP spid="14" grpId="0" build="p"/>
      <p:bldP spid="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6612" y="292554"/>
            <a:ext cx="10515600" cy="3534344"/>
          </a:xfrm>
        </p:spPr>
        <p:txBody>
          <a:bodyPr>
            <a:normAutofit/>
          </a:bodyPr>
          <a:lstStyle/>
          <a:p>
            <a:r>
              <a:rPr lang="en-US" sz="6000" b="1" dirty="0"/>
              <a:t>The Holy Spirit Works through His Word!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>
          <a:xfrm>
            <a:off x="838200" y="2851949"/>
            <a:ext cx="10514012" cy="1263786"/>
          </a:xfrm>
        </p:spPr>
        <p:txBody>
          <a:bodyPr>
            <a:normAutofit/>
          </a:bodyPr>
          <a:lstStyle/>
          <a:p>
            <a:r>
              <a:rPr lang="en-US" sz="3600" i="1" dirty="0"/>
              <a:t>Do we question the influence of </a:t>
            </a:r>
            <a:r>
              <a:rPr lang="en-US" sz="3600" b="1" i="1" dirty="0"/>
              <a:t>Charles Darwin </a:t>
            </a:r>
            <a:r>
              <a:rPr lang="en-US" sz="3600" i="1" dirty="0"/>
              <a:t>because we only have his writings?</a:t>
            </a:r>
          </a:p>
        </p:txBody>
      </p:sp>
      <p:sp>
        <p:nvSpPr>
          <p:cNvPr id="17" name="Text Placeholder 15"/>
          <p:cNvSpPr txBox="1">
            <a:spLocks/>
          </p:cNvSpPr>
          <p:nvPr/>
        </p:nvSpPr>
        <p:spPr>
          <a:xfrm>
            <a:off x="838200" y="3741958"/>
            <a:ext cx="10514012" cy="1263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i="1" dirty="0"/>
              <a:t>Or </a:t>
            </a:r>
            <a:r>
              <a:rPr lang="en-US" sz="3600" b="1" i="1" dirty="0"/>
              <a:t>Karl Marx?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0496" y="4716907"/>
            <a:ext cx="106317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If mere men could influence the world so significantly by their words, how much more the Holy Spirit recording the words of God! </a:t>
            </a:r>
            <a:r>
              <a:rPr lang="en-US" sz="3600" dirty="0"/>
              <a:t>(Romans 1:16)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3275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284</TotalTime>
  <Words>360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Depth</vt:lpstr>
      <vt:lpstr>Thanks to the Holy Spirit</vt:lpstr>
      <vt:lpstr>John 16:13-14</vt:lpstr>
      <vt:lpstr>The Holy Spirit in John 12—16 </vt:lpstr>
      <vt:lpstr>Thanks to the Holy Spirit I KNOW:</vt:lpstr>
      <vt:lpstr>Thanks to the Holy Spirit I BELIEVE:</vt:lpstr>
      <vt:lpstr>Thanks to the Holy Spirit I Bear Fruit:</vt:lpstr>
      <vt:lpstr>The Holy Spirit Works through His Word!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Thanks to the Holy Spirit</dc:title>
  <dc:creator>Sewell</dc:creator>
  <cp:lastModifiedBy>Brad Beutjer</cp:lastModifiedBy>
  <cp:revision>20</cp:revision>
  <dcterms:created xsi:type="dcterms:W3CDTF">2017-05-06T20:20:53Z</dcterms:created>
  <dcterms:modified xsi:type="dcterms:W3CDTF">2017-05-07T21:46:00Z</dcterms:modified>
</cp:coreProperties>
</file>