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331" r:id="rId3"/>
    <p:sldId id="277" r:id="rId4"/>
    <p:sldId id="278" r:id="rId5"/>
    <p:sldId id="280" r:id="rId6"/>
    <p:sldId id="279" r:id="rId7"/>
    <p:sldId id="281" r:id="rId8"/>
    <p:sldId id="258" r:id="rId9"/>
    <p:sldId id="259" r:id="rId10"/>
    <p:sldId id="260" r:id="rId11"/>
    <p:sldId id="293" r:id="rId12"/>
    <p:sldId id="263" r:id="rId13"/>
    <p:sldId id="282" r:id="rId14"/>
    <p:sldId id="283" r:id="rId15"/>
    <p:sldId id="285" r:id="rId16"/>
    <p:sldId id="284" r:id="rId17"/>
    <p:sldId id="286" r:id="rId18"/>
    <p:sldId id="264" r:id="rId19"/>
    <p:sldId id="289" r:id="rId20"/>
    <p:sldId id="288" r:id="rId21"/>
    <p:sldId id="287" r:id="rId22"/>
    <p:sldId id="290" r:id="rId23"/>
    <p:sldId id="291" r:id="rId24"/>
    <p:sldId id="294" r:id="rId25"/>
    <p:sldId id="297" r:id="rId26"/>
    <p:sldId id="298" r:id="rId27"/>
    <p:sldId id="295" r:id="rId28"/>
    <p:sldId id="303" r:id="rId29"/>
    <p:sldId id="300" r:id="rId30"/>
    <p:sldId id="302" r:id="rId31"/>
    <p:sldId id="299" r:id="rId32"/>
    <p:sldId id="265" r:id="rId33"/>
    <p:sldId id="296" r:id="rId34"/>
    <p:sldId id="266" r:id="rId35"/>
    <p:sldId id="304" r:id="rId36"/>
    <p:sldId id="306" r:id="rId37"/>
    <p:sldId id="312" r:id="rId38"/>
    <p:sldId id="307" r:id="rId39"/>
    <p:sldId id="308" r:id="rId40"/>
    <p:sldId id="309" r:id="rId41"/>
    <p:sldId id="268" r:id="rId42"/>
    <p:sldId id="311" r:id="rId43"/>
    <p:sldId id="313" r:id="rId44"/>
    <p:sldId id="270" r:id="rId45"/>
    <p:sldId id="315" r:id="rId46"/>
    <p:sldId id="316" r:id="rId47"/>
    <p:sldId id="317" r:id="rId48"/>
    <p:sldId id="318" r:id="rId49"/>
    <p:sldId id="314" r:id="rId50"/>
    <p:sldId id="319" r:id="rId51"/>
    <p:sldId id="320" r:id="rId52"/>
    <p:sldId id="321" r:id="rId53"/>
    <p:sldId id="322" r:id="rId54"/>
    <p:sldId id="323" r:id="rId55"/>
    <p:sldId id="324" r:id="rId56"/>
    <p:sldId id="271" r:id="rId57"/>
    <p:sldId id="272" r:id="rId58"/>
    <p:sldId id="325" r:id="rId59"/>
    <p:sldId id="326" r:id="rId60"/>
    <p:sldId id="327" r:id="rId61"/>
    <p:sldId id="329" r:id="rId62"/>
    <p:sldId id="275" r:id="rId63"/>
    <p:sldId id="330"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94660"/>
  </p:normalViewPr>
  <p:slideViewPr>
    <p:cSldViewPr snapToGrid="0" snapToObjects="1">
      <p:cViewPr>
        <p:scale>
          <a:sx n="100" d="100"/>
          <a:sy n="100" d="100"/>
        </p:scale>
        <p:origin x="-480"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4E674E-434C-E946-A464-7DD4A23C9837}" type="datetimeFigureOut">
              <a:rPr lang="en-US" smtClean="0"/>
              <a:pPr/>
              <a:t>6/8/17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E674E-434C-E946-A464-7DD4A23C9837}" type="datetimeFigureOut">
              <a:rPr lang="en-US" smtClean="0"/>
              <a:pPr/>
              <a:t>6/8/17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E674E-434C-E946-A464-7DD4A23C9837}" type="datetimeFigureOut">
              <a:rPr lang="en-US" smtClean="0"/>
              <a:pPr/>
              <a:t>6/8/17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E674E-434C-E946-A464-7DD4A23C9837}" type="datetimeFigureOut">
              <a:rPr lang="en-US" smtClean="0"/>
              <a:pPr/>
              <a:t>6/8/17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4E674E-434C-E946-A464-7DD4A23C9837}" type="datetimeFigureOut">
              <a:rPr lang="en-US" smtClean="0"/>
              <a:pPr/>
              <a:t>6/8/17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4E674E-434C-E946-A464-7DD4A23C9837}" type="datetimeFigureOut">
              <a:rPr lang="en-US" smtClean="0"/>
              <a:pPr/>
              <a:t>6/8/17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4E674E-434C-E946-A464-7DD4A23C9837}" type="datetimeFigureOut">
              <a:rPr lang="en-US" smtClean="0"/>
              <a:pPr/>
              <a:t>6/8/17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4E674E-434C-E946-A464-7DD4A23C9837}" type="datetimeFigureOut">
              <a:rPr lang="en-US" smtClean="0"/>
              <a:pPr/>
              <a:t>6/8/17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E674E-434C-E946-A464-7DD4A23C9837}" type="datetimeFigureOut">
              <a:rPr lang="en-US" smtClean="0"/>
              <a:pPr/>
              <a:t>6/8/17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4E674E-434C-E946-A464-7DD4A23C9837}" type="datetimeFigureOut">
              <a:rPr lang="en-US" smtClean="0"/>
              <a:pPr/>
              <a:t>6/8/17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4E674E-434C-E946-A464-7DD4A23C9837}" type="datetimeFigureOut">
              <a:rPr lang="en-US" smtClean="0"/>
              <a:pPr/>
              <a:t>6/8/17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69A8F-C4E1-3043-9DA8-1997106A8D80}"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E674E-434C-E946-A464-7DD4A23C9837}" type="datetimeFigureOut">
              <a:rPr lang="en-US" smtClean="0"/>
              <a:pPr/>
              <a:t>6/8/17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9A8F-C4E1-3043-9DA8-1997106A8D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1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3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4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4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4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4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4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1124067" y="1778000"/>
            <a:ext cx="6904988" cy="3139321"/>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DOESN’T SCIENCE PROVE THAT GOD ISN’T REAL?</a:t>
            </a:r>
            <a:endParaRPr lang="en-US" sz="6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pexels-photo-112640.jpg"/>
          <p:cNvPicPr>
            <a:picLocks noChangeAspect="1"/>
          </p:cNvPicPr>
          <p:nvPr/>
        </p:nvPicPr>
        <p:blipFill>
          <a:blip r:embed="rId2"/>
          <a:stretch>
            <a:fillRect/>
          </a:stretch>
        </p:blipFill>
        <p:spPr>
          <a:xfrm>
            <a:off x="0" y="0"/>
            <a:ext cx="4354418" cy="2913529"/>
          </a:xfrm>
          <a:prstGeom prst="rect">
            <a:avLst/>
          </a:prstGeom>
        </p:spPr>
      </p:pic>
      <p:pic>
        <p:nvPicPr>
          <p:cNvPr id="5" name="Picture 4" descr="AAEAAQAAAAAAAAhHAAAAJDhjNDdmN2E3LWU2NTItNGViZS1hZGU5LWMzMzI4MDVkNjExOQ.jpg"/>
          <p:cNvPicPr>
            <a:picLocks noChangeAspect="1"/>
          </p:cNvPicPr>
          <p:nvPr/>
        </p:nvPicPr>
        <p:blipFill>
          <a:blip r:embed="rId3"/>
          <a:stretch>
            <a:fillRect/>
          </a:stretch>
        </p:blipFill>
        <p:spPr>
          <a:xfrm>
            <a:off x="0" y="2913529"/>
            <a:ext cx="6883101" cy="3944471"/>
          </a:xfrm>
          <a:prstGeom prst="rect">
            <a:avLst/>
          </a:prstGeom>
        </p:spPr>
      </p:pic>
      <p:pic>
        <p:nvPicPr>
          <p:cNvPr id="4" name="Picture 3" descr="Digital-Heart-Diagram-Printable-Template.jpg"/>
          <p:cNvPicPr>
            <a:picLocks noChangeAspect="1"/>
          </p:cNvPicPr>
          <p:nvPr/>
        </p:nvPicPr>
        <p:blipFill>
          <a:blip r:embed="rId4"/>
          <a:stretch>
            <a:fillRect/>
          </a:stretch>
        </p:blipFill>
        <p:spPr>
          <a:xfrm>
            <a:off x="4823729" y="0"/>
            <a:ext cx="4320271" cy="4320272"/>
          </a:xfrm>
          <a:prstGeom prst="rect">
            <a:avLst/>
          </a:prstGeom>
        </p:spPr>
      </p:pic>
      <p:pic>
        <p:nvPicPr>
          <p:cNvPr id="17410" name="Picture 2"/>
          <p:cNvPicPr>
            <a:picLocks noChangeAspect="1" noChangeArrowheads="1"/>
          </p:cNvPicPr>
          <p:nvPr/>
        </p:nvPicPr>
        <p:blipFill>
          <a:blip r:embed="rId5"/>
          <a:srcRect/>
          <a:stretch>
            <a:fillRect/>
          </a:stretch>
        </p:blipFill>
        <p:spPr bwMode="auto">
          <a:xfrm>
            <a:off x="4631764" y="4320272"/>
            <a:ext cx="4512235" cy="253772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pexels-photo-112640.jpg"/>
          <p:cNvPicPr>
            <a:picLocks noChangeAspect="1"/>
          </p:cNvPicPr>
          <p:nvPr/>
        </p:nvPicPr>
        <p:blipFill>
          <a:blip r:embed="rId2"/>
          <a:stretch>
            <a:fillRect/>
          </a:stretch>
        </p:blipFill>
        <p:spPr>
          <a:xfrm>
            <a:off x="0" y="0"/>
            <a:ext cx="4354418" cy="2913529"/>
          </a:xfrm>
          <a:prstGeom prst="rect">
            <a:avLst/>
          </a:prstGeom>
        </p:spPr>
      </p:pic>
      <p:pic>
        <p:nvPicPr>
          <p:cNvPr id="5" name="Picture 4" descr="AAEAAQAAAAAAAAhHAAAAJDhjNDdmN2E3LWU2NTItNGViZS1hZGU5LWMzMzI4MDVkNjExOQ.jpg"/>
          <p:cNvPicPr>
            <a:picLocks noChangeAspect="1"/>
          </p:cNvPicPr>
          <p:nvPr/>
        </p:nvPicPr>
        <p:blipFill>
          <a:blip r:embed="rId3"/>
          <a:stretch>
            <a:fillRect/>
          </a:stretch>
        </p:blipFill>
        <p:spPr>
          <a:xfrm>
            <a:off x="0" y="2913529"/>
            <a:ext cx="6883101" cy="3944471"/>
          </a:xfrm>
          <a:prstGeom prst="rect">
            <a:avLst/>
          </a:prstGeom>
        </p:spPr>
      </p:pic>
      <p:pic>
        <p:nvPicPr>
          <p:cNvPr id="4" name="Picture 3" descr="Digital-Heart-Diagram-Printable-Template.jpg"/>
          <p:cNvPicPr>
            <a:picLocks noChangeAspect="1"/>
          </p:cNvPicPr>
          <p:nvPr/>
        </p:nvPicPr>
        <p:blipFill>
          <a:blip r:embed="rId4"/>
          <a:stretch>
            <a:fillRect/>
          </a:stretch>
        </p:blipFill>
        <p:spPr>
          <a:xfrm>
            <a:off x="4823729" y="0"/>
            <a:ext cx="4320271" cy="4320272"/>
          </a:xfrm>
          <a:prstGeom prst="rect">
            <a:avLst/>
          </a:prstGeom>
        </p:spPr>
      </p:pic>
      <p:pic>
        <p:nvPicPr>
          <p:cNvPr id="17410" name="Picture 2"/>
          <p:cNvPicPr>
            <a:picLocks noChangeAspect="1" noChangeArrowheads="1"/>
          </p:cNvPicPr>
          <p:nvPr/>
        </p:nvPicPr>
        <p:blipFill>
          <a:blip r:embed="rId5"/>
          <a:srcRect/>
          <a:stretch>
            <a:fillRect/>
          </a:stretch>
        </p:blipFill>
        <p:spPr bwMode="auto">
          <a:xfrm>
            <a:off x="4631764" y="4320272"/>
            <a:ext cx="4512235" cy="2537727"/>
          </a:xfrm>
          <a:prstGeom prst="rect">
            <a:avLst/>
          </a:prstGeom>
          <a:noFill/>
          <a:ln w="9525">
            <a:noFill/>
            <a:miter lim="800000"/>
            <a:headEnd/>
            <a:tailEnd/>
          </a:ln>
          <a:effectLst/>
        </p:spPr>
      </p:pic>
      <p:sp>
        <p:nvSpPr>
          <p:cNvPr id="6" name="Rectangle 5"/>
          <p:cNvSpPr/>
          <p:nvPr/>
        </p:nvSpPr>
        <p:spPr>
          <a:xfrm>
            <a:off x="0" y="0"/>
            <a:ext cx="9143999" cy="6857999"/>
          </a:xfrm>
          <a:prstGeom prst="rect">
            <a:avLst/>
          </a:prstGeom>
          <a:solidFill>
            <a:schemeClr val="tx1">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24067" y="1956300"/>
            <a:ext cx="6904988" cy="3046988"/>
          </a:xfrm>
          <a:prstGeom prst="rect">
            <a:avLst/>
          </a:prstGeom>
          <a:noFill/>
        </p:spPr>
        <p:txBody>
          <a:bodyPr wrap="square" rtlCol="0">
            <a:spAutoFit/>
          </a:bodyPr>
          <a:lstStyle/>
          <a:p>
            <a:pPr algn="ctr"/>
            <a:r>
              <a:rPr lang="en-US" sz="9600" dirty="0" smtClean="0">
                <a:solidFill>
                  <a:schemeClr val="bg1"/>
                </a:solidFill>
                <a:latin typeface="Avenir Next Condensed Demi Bold"/>
                <a:cs typeface="Avenir Next Condensed Demi Bold"/>
              </a:rPr>
              <a:t>HOW DID THIS COME TO BE?</a:t>
            </a:r>
            <a:endParaRPr lang="en-US" sz="9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4890425" y="437978"/>
            <a:ext cx="3853947" cy="6032420"/>
          </a:xfrm>
          <a:prstGeom prst="rect">
            <a:avLst/>
          </a:prstGeom>
          <a:noFill/>
        </p:spPr>
        <p:txBody>
          <a:bodyPr wrap="square" rtlCol="0">
            <a:spAutoFit/>
          </a:bodyPr>
          <a:lstStyle/>
          <a:p>
            <a:pPr algn="ctr">
              <a:spcBef>
                <a:spcPts val="3600"/>
              </a:spcBef>
            </a:pPr>
            <a:r>
              <a:rPr lang="en-US" sz="6600" dirty="0" smtClean="0">
                <a:solidFill>
                  <a:schemeClr val="bg1"/>
                </a:solidFill>
                <a:latin typeface="Avenir Next Condensed Demi Bold"/>
                <a:cs typeface="Avenir Next Condensed Demi Bold"/>
              </a:rPr>
              <a:t>CHARLES DARWIN</a:t>
            </a:r>
          </a:p>
          <a:p>
            <a:pPr algn="ctr">
              <a:spcBef>
                <a:spcPts val="3600"/>
              </a:spcBef>
            </a:pPr>
            <a:r>
              <a:rPr lang="en-US" sz="3200" dirty="0" smtClean="0">
                <a:solidFill>
                  <a:schemeClr val="bg1"/>
                </a:solidFill>
                <a:latin typeface="Avenir Next Condensed Demi Bold"/>
                <a:cs typeface="Avenir Next Condensed Demi Bold"/>
              </a:rPr>
              <a:t>&amp;</a:t>
            </a:r>
          </a:p>
          <a:p>
            <a:pPr algn="ctr">
              <a:spcBef>
                <a:spcPts val="3600"/>
              </a:spcBef>
            </a:pPr>
            <a:r>
              <a:rPr lang="en-US" sz="5400" dirty="0" smtClean="0">
                <a:solidFill>
                  <a:schemeClr val="bg1"/>
                </a:solidFill>
                <a:latin typeface="Avenir Next Condensed Demi Bold"/>
                <a:cs typeface="Avenir Next Condensed Demi Bold"/>
              </a:rPr>
              <a:t>THE THEORY OF EVOLUTION</a:t>
            </a:r>
            <a:endParaRPr lang="en-US" sz="5400" dirty="0">
              <a:solidFill>
                <a:schemeClr val="bg1"/>
              </a:solidFill>
              <a:latin typeface="Avenir Next Condensed Demi Bold"/>
              <a:cs typeface="Avenir Next Condensed Demi Bold"/>
            </a:endParaRPr>
          </a:p>
        </p:txBody>
      </p:sp>
      <p:pic>
        <p:nvPicPr>
          <p:cNvPr id="3" name="Picture 2" descr="charles_darwin2_by_zuzahin-d6qvxfj.jpg"/>
          <p:cNvPicPr>
            <a:picLocks noChangeAspect="1"/>
          </p:cNvPicPr>
          <p:nvPr/>
        </p:nvPicPr>
        <p:blipFill>
          <a:blip r:embed="rId2"/>
          <a:stretch>
            <a:fillRect/>
          </a:stretch>
        </p:blipFill>
        <p:spPr>
          <a:xfrm>
            <a:off x="0" y="0"/>
            <a:ext cx="4423280" cy="6849642"/>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1890_Voyage_F59_602.jpg"/>
          <p:cNvPicPr>
            <a:picLocks noChangeAspect="1"/>
          </p:cNvPicPr>
          <p:nvPr/>
        </p:nvPicPr>
        <p:blipFill>
          <a:blip r:embed="rId2"/>
          <a:stretch>
            <a:fillRect/>
          </a:stretch>
        </p:blipFill>
        <p:spPr>
          <a:xfrm>
            <a:off x="861299" y="1446550"/>
            <a:ext cx="7430526" cy="5389699"/>
          </a:xfrm>
          <a:prstGeom prst="rect">
            <a:avLst/>
          </a:prstGeom>
        </p:spPr>
      </p:pic>
      <p:sp>
        <p:nvSpPr>
          <p:cNvPr id="4" name="TextBox 3"/>
          <p:cNvSpPr txBox="1"/>
          <p:nvPr/>
        </p:nvSpPr>
        <p:spPr>
          <a:xfrm>
            <a:off x="1124067" y="0"/>
            <a:ext cx="6904988" cy="1446550"/>
          </a:xfrm>
          <a:prstGeom prst="rect">
            <a:avLst/>
          </a:prstGeom>
          <a:noFill/>
        </p:spPr>
        <p:txBody>
          <a:bodyPr wrap="square" rtlCol="0">
            <a:spAutoFit/>
          </a:bodyPr>
          <a:lstStyle/>
          <a:p>
            <a:pPr algn="ctr"/>
            <a:r>
              <a:rPr lang="en-US" sz="4400" dirty="0" smtClean="0">
                <a:solidFill>
                  <a:schemeClr val="bg1"/>
                </a:solidFill>
                <a:latin typeface="Avenir Next Condensed Demi Bold"/>
                <a:cs typeface="Avenir Next Condensed Demi Bold"/>
              </a:rPr>
              <a:t>Voyage of the </a:t>
            </a:r>
            <a:r>
              <a:rPr lang="en-US" sz="4400" i="1" dirty="0" smtClean="0">
                <a:solidFill>
                  <a:schemeClr val="bg1"/>
                </a:solidFill>
                <a:latin typeface="Avenir Next Condensed Demi Bold"/>
                <a:cs typeface="Avenir Next Condensed Demi Bold"/>
              </a:rPr>
              <a:t>Beagle</a:t>
            </a:r>
            <a:endParaRPr lang="en-US" sz="4400" dirty="0" smtClean="0">
              <a:solidFill>
                <a:schemeClr val="bg1"/>
              </a:solidFill>
              <a:latin typeface="Avenir Next Condensed Demi Bold"/>
              <a:cs typeface="Avenir Next Condensed Demi Bold"/>
            </a:endParaRPr>
          </a:p>
          <a:p>
            <a:pPr algn="ctr"/>
            <a:r>
              <a:rPr lang="en-US" sz="4400" dirty="0" smtClean="0">
                <a:solidFill>
                  <a:schemeClr val="bg1"/>
                </a:solidFill>
                <a:latin typeface="Avenir Next Condensed Demi Bold"/>
                <a:cs typeface="Avenir Next Condensed Demi Bold"/>
              </a:rPr>
              <a:t>(1831-1836)</a:t>
            </a:r>
            <a:endParaRPr lang="en-US" sz="44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1a2a6a2af5c78371a083574a4dcfdc48.gif"/>
          <p:cNvPicPr>
            <a:picLocks noChangeAspect="1"/>
          </p:cNvPicPr>
          <p:nvPr/>
        </p:nvPicPr>
        <p:blipFill>
          <a:blip r:embed="rId2"/>
          <a:stretch>
            <a:fillRect/>
          </a:stretch>
        </p:blipFill>
        <p:spPr>
          <a:xfrm>
            <a:off x="919691" y="6799"/>
            <a:ext cx="7290018" cy="6851201"/>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Picture 4"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3" name="Rectangle 2"/>
          <p:cNvSpPr/>
          <p:nvPr/>
        </p:nvSpPr>
        <p:spPr>
          <a:xfrm>
            <a:off x="452546" y="510974"/>
            <a:ext cx="8233431" cy="4524316"/>
          </a:xfrm>
          <a:prstGeom prst="rect">
            <a:avLst/>
          </a:prstGeom>
        </p:spPr>
        <p:txBody>
          <a:bodyPr wrap="square">
            <a:spAutoFit/>
          </a:bodyPr>
          <a:lstStyle/>
          <a:p>
            <a:r>
              <a:rPr lang="en-US" sz="3600" dirty="0" smtClean="0">
                <a:solidFill>
                  <a:schemeClr val="bg1"/>
                </a:solidFill>
                <a:latin typeface="Avenir Next Condensed Regular"/>
                <a:cs typeface="Avenir Next Condensed Regular"/>
              </a:rPr>
              <a:t>“Slow though the process of selection may be, if feeble man can do much by his powers of artificial selection, </a:t>
            </a:r>
            <a:r>
              <a:rPr lang="en-US" sz="3600" b="1" dirty="0" smtClean="0">
                <a:solidFill>
                  <a:schemeClr val="bg1"/>
                </a:solidFill>
                <a:latin typeface="Avenir Next Condensed Regular"/>
                <a:cs typeface="Avenir Next Condensed Regular"/>
              </a:rPr>
              <a:t>I can see no limit to the amount of change</a:t>
            </a:r>
            <a:r>
              <a:rPr lang="en-US" sz="3600" dirty="0" smtClean="0">
                <a:solidFill>
                  <a:schemeClr val="bg1"/>
                </a:solidFill>
                <a:latin typeface="Avenir Next Condensed Regular"/>
                <a:cs typeface="Avenir Next Condensed Regular"/>
              </a:rPr>
              <a:t>, to the beauty and infinite complexity of the </a:t>
            </a:r>
            <a:r>
              <a:rPr lang="en-US" sz="3600" dirty="0" err="1" smtClean="0">
                <a:solidFill>
                  <a:schemeClr val="bg1"/>
                </a:solidFill>
                <a:latin typeface="Avenir Next Condensed Regular"/>
                <a:cs typeface="Avenir Next Condensed Regular"/>
              </a:rPr>
              <a:t>coadaptations</a:t>
            </a:r>
            <a:r>
              <a:rPr lang="en-US" sz="3600" dirty="0" smtClean="0">
                <a:solidFill>
                  <a:schemeClr val="bg1"/>
                </a:solidFill>
                <a:latin typeface="Avenir Next Condensed Regular"/>
                <a:cs typeface="Avenir Next Condensed Regular"/>
              </a:rPr>
              <a:t> between all organic beings, one with another and with their physical conditions of life, which may be effected in the long course of time by nature's power of selection.”</a:t>
            </a:r>
            <a:endParaRPr lang="en-US" sz="3600" dirty="0">
              <a:solidFill>
                <a:schemeClr val="bg1"/>
              </a:solidFill>
              <a:latin typeface="Avenir Next Condensed Regular"/>
              <a:cs typeface="Avenir Next Condensed Regular"/>
            </a:endParaRPr>
          </a:p>
        </p:txBody>
      </p:sp>
      <p:sp>
        <p:nvSpPr>
          <p:cNvPr id="4" name="TextBox 3"/>
          <p:cNvSpPr txBox="1"/>
          <p:nvPr/>
        </p:nvSpPr>
        <p:spPr>
          <a:xfrm>
            <a:off x="1202535" y="5737104"/>
            <a:ext cx="7941465" cy="584776"/>
          </a:xfrm>
          <a:prstGeom prst="rect">
            <a:avLst/>
          </a:prstGeom>
          <a:noFill/>
        </p:spPr>
        <p:txBody>
          <a:bodyPr wrap="square" rtlCol="0">
            <a:spAutoFit/>
          </a:bodyPr>
          <a:lstStyle/>
          <a:p>
            <a:pPr algn="r"/>
            <a:r>
              <a:rPr lang="en-US" sz="3200" dirty="0" smtClean="0">
                <a:solidFill>
                  <a:srgbClr val="FFFFFF"/>
                </a:solidFill>
                <a:latin typeface="Avenir Next Condensed Regular"/>
                <a:cs typeface="Avenir Next Condensed Regular"/>
              </a:rPr>
              <a:t>-Charles Darwin (1872), </a:t>
            </a:r>
            <a:r>
              <a:rPr lang="en-US" sz="3200" i="1" dirty="0" smtClean="0">
                <a:solidFill>
                  <a:srgbClr val="FFFFFF"/>
                </a:solidFill>
                <a:latin typeface="Avenir Next Condensed Regular"/>
                <a:cs typeface="Avenir Next Condensed Regular"/>
              </a:rPr>
              <a:t>Origin of Species</a:t>
            </a:r>
            <a:r>
              <a:rPr lang="en-US" sz="3200" dirty="0" smtClean="0">
                <a:solidFill>
                  <a:srgbClr val="FFFFFF"/>
                </a:solidFill>
                <a:latin typeface="Avenir Next Condensed Regular"/>
                <a:cs typeface="Avenir Next Condensed Regular"/>
              </a:rPr>
              <a:t>, </a:t>
            </a:r>
            <a:r>
              <a:rPr lang="en-US" sz="3200" dirty="0" err="1" smtClean="0">
                <a:solidFill>
                  <a:srgbClr val="FFFFFF"/>
                </a:solidFill>
                <a:latin typeface="Avenir Next Condensed Regular"/>
                <a:cs typeface="Avenir Next Condensed Regular"/>
              </a:rPr>
              <a:t>p</a:t>
            </a:r>
            <a:r>
              <a:rPr lang="en-US" sz="3200" dirty="0" smtClean="0">
                <a:solidFill>
                  <a:srgbClr val="FFFFFF"/>
                </a:solidFill>
                <a:latin typeface="Avenir Next Condensed Regular"/>
                <a:cs typeface="Avenir Next Condensed Regular"/>
              </a:rPr>
              <a:t>. 109 </a:t>
            </a:r>
            <a:endParaRPr lang="en-US" sz="32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1837_NotebookB_CUL-DAR121.-_040.jpg"/>
          <p:cNvPicPr>
            <a:picLocks noChangeAspect="1"/>
          </p:cNvPicPr>
          <p:nvPr/>
        </p:nvPicPr>
        <p:blipFill>
          <a:blip r:embed="rId2"/>
          <a:stretch>
            <a:fillRect/>
          </a:stretch>
        </p:blipFill>
        <p:spPr>
          <a:xfrm>
            <a:off x="379555" y="0"/>
            <a:ext cx="3926938" cy="6804694"/>
          </a:xfrm>
          <a:prstGeom prst="rect">
            <a:avLst/>
          </a:prstGeom>
        </p:spPr>
      </p:pic>
      <p:pic>
        <p:nvPicPr>
          <p:cNvPr id="3" name="Picture 2" descr="1859_Origin_F373_008.jpg"/>
          <p:cNvPicPr>
            <a:picLocks noChangeAspect="1"/>
          </p:cNvPicPr>
          <p:nvPr/>
        </p:nvPicPr>
        <p:blipFill>
          <a:blip r:embed="rId3"/>
          <a:stretch>
            <a:fillRect/>
          </a:stretch>
        </p:blipFill>
        <p:spPr>
          <a:xfrm>
            <a:off x="4759042" y="-52908"/>
            <a:ext cx="3990806" cy="6910908"/>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81fwUociBqL._SL1200_.jpg"/>
          <p:cNvPicPr>
            <a:picLocks noChangeAspect="1"/>
          </p:cNvPicPr>
          <p:nvPr/>
        </p:nvPicPr>
        <p:blipFill>
          <a:blip r:embed="rId2"/>
          <a:stretch>
            <a:fillRect/>
          </a:stretch>
        </p:blipFill>
        <p:spPr>
          <a:xfrm>
            <a:off x="0" y="0"/>
            <a:ext cx="4572000" cy="6858000"/>
          </a:xfrm>
          <a:prstGeom prst="rect">
            <a:avLst/>
          </a:prstGeom>
        </p:spPr>
      </p:pic>
      <p:sp>
        <p:nvSpPr>
          <p:cNvPr id="5" name="TextBox 4"/>
          <p:cNvSpPr txBox="1"/>
          <p:nvPr/>
        </p:nvSpPr>
        <p:spPr>
          <a:xfrm>
            <a:off x="4875826" y="408779"/>
            <a:ext cx="4078396" cy="2554545"/>
          </a:xfrm>
          <a:prstGeom prst="rect">
            <a:avLst/>
          </a:prstGeom>
          <a:noFill/>
        </p:spPr>
        <p:txBody>
          <a:bodyPr wrap="square" rtlCol="0">
            <a:spAutoFit/>
          </a:bodyPr>
          <a:lstStyle/>
          <a:p>
            <a:pPr algn="ctr"/>
            <a:r>
              <a:rPr lang="en-US" sz="4000" dirty="0" smtClean="0">
                <a:solidFill>
                  <a:srgbClr val="FFFFFF"/>
                </a:solidFill>
                <a:latin typeface="Avenir Next Condensed Regular"/>
                <a:cs typeface="Avenir Next Condensed Regular"/>
              </a:rPr>
              <a:t>Mechanism</a:t>
            </a:r>
          </a:p>
          <a:p>
            <a:pPr algn="ctr"/>
            <a:r>
              <a:rPr lang="en-US" sz="4000" dirty="0" smtClean="0">
                <a:solidFill>
                  <a:srgbClr val="FFFFFF"/>
                </a:solidFill>
                <a:latin typeface="Avenir Next Condensed Regular"/>
                <a:cs typeface="Avenir Next Condensed Regular"/>
              </a:rPr>
              <a:t>=</a:t>
            </a:r>
          </a:p>
          <a:p>
            <a:pPr algn="ctr"/>
            <a:r>
              <a:rPr lang="en-US" sz="4000" dirty="0" smtClean="0">
                <a:solidFill>
                  <a:srgbClr val="FFFFFF"/>
                </a:solidFill>
                <a:latin typeface="Avenir Next Condensed Regular"/>
                <a:cs typeface="Avenir Next Condensed Regular"/>
              </a:rPr>
              <a:t>Variation and Natural Selection</a:t>
            </a:r>
            <a:endParaRPr lang="en-US" sz="4000" dirty="0">
              <a:solidFill>
                <a:srgbClr val="FFFFFF"/>
              </a:solidFill>
              <a:latin typeface="Avenir Next Condensed Regular"/>
              <a:cs typeface="Avenir Next Condensed Regular"/>
            </a:endParaRPr>
          </a:p>
        </p:txBody>
      </p:sp>
      <p:sp>
        <p:nvSpPr>
          <p:cNvPr id="6" name="TextBox 5"/>
          <p:cNvSpPr txBox="1"/>
          <p:nvPr/>
        </p:nvSpPr>
        <p:spPr>
          <a:xfrm>
            <a:off x="4875826" y="4189986"/>
            <a:ext cx="4078396" cy="1938992"/>
          </a:xfrm>
          <a:prstGeom prst="rect">
            <a:avLst/>
          </a:prstGeom>
          <a:noFill/>
        </p:spPr>
        <p:txBody>
          <a:bodyPr wrap="square" rtlCol="0">
            <a:spAutoFit/>
          </a:bodyPr>
          <a:lstStyle/>
          <a:p>
            <a:pPr algn="ctr"/>
            <a:r>
              <a:rPr lang="en-US" sz="4000" dirty="0" smtClean="0">
                <a:solidFill>
                  <a:srgbClr val="FFFFFF"/>
                </a:solidFill>
                <a:latin typeface="Avenir Next Condensed Regular"/>
                <a:cs typeface="Avenir Next Condensed Regular"/>
              </a:rPr>
              <a:t>Requires step-by-step evolutionary pathways</a:t>
            </a:r>
            <a:endParaRPr lang="en-US" sz="40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1124067" y="1255536"/>
            <a:ext cx="6904988" cy="4154983"/>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PROBLEM 1:</a:t>
            </a:r>
          </a:p>
          <a:p>
            <a:pPr algn="ctr"/>
            <a:r>
              <a:rPr lang="en-US" sz="6600" dirty="0" smtClean="0">
                <a:solidFill>
                  <a:schemeClr val="bg1"/>
                </a:solidFill>
                <a:latin typeface="Avenir Next Condensed Demi Bold"/>
                <a:cs typeface="Avenir Next Condensed Demi Bold"/>
              </a:rPr>
              <a:t>MICROEVOLUTION vs. MACROEVOLUTION</a:t>
            </a:r>
            <a:endParaRPr lang="en-US" sz="6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0" name="Picture 9"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5" name="Rectangle 4"/>
          <p:cNvSpPr/>
          <p:nvPr/>
        </p:nvSpPr>
        <p:spPr>
          <a:xfrm>
            <a:off x="277367" y="233588"/>
            <a:ext cx="8627586" cy="6124754"/>
          </a:xfrm>
          <a:prstGeom prst="rect">
            <a:avLst/>
          </a:prstGeom>
        </p:spPr>
        <p:txBody>
          <a:bodyPr wrap="square">
            <a:spAutoFit/>
          </a:bodyPr>
          <a:lstStyle/>
          <a:p>
            <a:r>
              <a:rPr lang="en-US" sz="2800" dirty="0" smtClean="0">
                <a:solidFill>
                  <a:srgbClr val="FFFFFF"/>
                </a:solidFill>
                <a:latin typeface="Avenir Next Condensed Regular"/>
                <a:cs typeface="Avenir Next Condensed Regular"/>
              </a:rPr>
              <a:t>And God said, “Let the earth sprout vegetation, plants yielding seed, and fruit trees bearing fruit in which is their seed, </a:t>
            </a:r>
            <a:r>
              <a:rPr lang="en-US" sz="2800" i="1" dirty="0" smtClean="0">
                <a:solidFill>
                  <a:srgbClr val="FFFFFF"/>
                </a:solidFill>
                <a:latin typeface="Avenir Next Condensed Regular"/>
                <a:cs typeface="Avenir Next Condensed Regular"/>
              </a:rPr>
              <a:t>each according to its kind</a:t>
            </a:r>
            <a:r>
              <a:rPr lang="en-US" sz="2800" dirty="0" smtClean="0">
                <a:solidFill>
                  <a:srgbClr val="FFFFFF"/>
                </a:solidFill>
                <a:latin typeface="Avenir Next Condensed Regular"/>
                <a:cs typeface="Avenir Next Condensed Regular"/>
              </a:rPr>
              <a:t>, on the earth.” And it was so. The earth brought forth vegetation, plants yielding seed </a:t>
            </a:r>
            <a:r>
              <a:rPr lang="en-US" sz="2800" i="1" dirty="0" smtClean="0">
                <a:solidFill>
                  <a:srgbClr val="FFFFFF"/>
                </a:solidFill>
                <a:latin typeface="Avenir Next Condensed Regular"/>
                <a:cs typeface="Avenir Next Condensed Regular"/>
              </a:rPr>
              <a:t>according to their own kinds</a:t>
            </a:r>
            <a:r>
              <a:rPr lang="en-US" sz="2800" dirty="0" smtClean="0">
                <a:solidFill>
                  <a:srgbClr val="FFFFFF"/>
                </a:solidFill>
                <a:latin typeface="Avenir Next Condensed Regular"/>
                <a:cs typeface="Avenir Next Condensed Regular"/>
              </a:rPr>
              <a:t>, and trees bearing fruit in which is their seed, </a:t>
            </a:r>
            <a:r>
              <a:rPr lang="en-US" sz="2800" i="1" dirty="0" smtClean="0">
                <a:solidFill>
                  <a:srgbClr val="FFFFFF"/>
                </a:solidFill>
                <a:latin typeface="Avenir Next Condensed Regular"/>
                <a:cs typeface="Avenir Next Condensed Regular"/>
              </a:rPr>
              <a:t>each according to its kind</a:t>
            </a:r>
            <a:r>
              <a:rPr lang="en-US" sz="2800" dirty="0" smtClean="0">
                <a:solidFill>
                  <a:srgbClr val="FFFFFF"/>
                </a:solidFill>
                <a:latin typeface="Avenir Next Condensed Regular"/>
                <a:cs typeface="Avenir Next Condensed Regular"/>
              </a:rPr>
              <a:t>. And God saw that it was good. And there was evening and there was morning, the third day…</a:t>
            </a:r>
          </a:p>
          <a:p>
            <a:endParaRPr lang="en-US" sz="2800" dirty="0" smtClean="0">
              <a:solidFill>
                <a:srgbClr val="FFFFFF"/>
              </a:solidFill>
              <a:latin typeface="Avenir Next Condensed Regular"/>
              <a:cs typeface="Avenir Next Condensed Regular"/>
            </a:endParaRPr>
          </a:p>
          <a:p>
            <a:r>
              <a:rPr lang="en-US" sz="2800" dirty="0" smtClean="0">
                <a:solidFill>
                  <a:srgbClr val="FFFFFF"/>
                </a:solidFill>
                <a:latin typeface="Avenir Next Condensed Regular"/>
                <a:cs typeface="Avenir Next Condensed Regular"/>
              </a:rPr>
              <a:t>And God said, “Let the earth bring forth living </a:t>
            </a:r>
            <a:r>
              <a:rPr lang="en-US" sz="2800" i="1" dirty="0" smtClean="0">
                <a:solidFill>
                  <a:srgbClr val="FFFFFF"/>
                </a:solidFill>
                <a:latin typeface="Avenir Next Condensed Regular"/>
                <a:cs typeface="Avenir Next Condensed Regular"/>
              </a:rPr>
              <a:t>creatures according to their kinds</a:t>
            </a:r>
            <a:r>
              <a:rPr lang="en-US" sz="2800" dirty="0" smtClean="0">
                <a:solidFill>
                  <a:srgbClr val="FFFFFF"/>
                </a:solidFill>
                <a:latin typeface="Avenir Next Condensed Regular"/>
                <a:cs typeface="Avenir Next Condensed Regular"/>
              </a:rPr>
              <a:t>—livestock and creeping things and beasts of the earth </a:t>
            </a:r>
            <a:r>
              <a:rPr lang="en-US" sz="2800" i="1" dirty="0" smtClean="0">
                <a:solidFill>
                  <a:srgbClr val="FFFFFF"/>
                </a:solidFill>
                <a:latin typeface="Avenir Next Condensed Regular"/>
                <a:cs typeface="Avenir Next Condensed Regular"/>
              </a:rPr>
              <a:t>according to their kinds</a:t>
            </a:r>
            <a:r>
              <a:rPr lang="en-US" sz="2800" dirty="0" smtClean="0">
                <a:solidFill>
                  <a:srgbClr val="FFFFFF"/>
                </a:solidFill>
                <a:latin typeface="Avenir Next Condensed Regular"/>
                <a:cs typeface="Avenir Next Condensed Regular"/>
              </a:rPr>
              <a:t>.” And it was so. And God made the beasts of the earth </a:t>
            </a:r>
            <a:r>
              <a:rPr lang="en-US" sz="2800" i="1" dirty="0" smtClean="0">
                <a:solidFill>
                  <a:srgbClr val="FFFFFF"/>
                </a:solidFill>
                <a:latin typeface="Avenir Next Condensed Regular"/>
                <a:cs typeface="Avenir Next Condensed Regular"/>
              </a:rPr>
              <a:t>according to their kinds </a:t>
            </a:r>
            <a:r>
              <a:rPr lang="en-US" sz="2800" dirty="0" smtClean="0">
                <a:solidFill>
                  <a:srgbClr val="FFFFFF"/>
                </a:solidFill>
                <a:latin typeface="Avenir Next Condensed Regular"/>
                <a:cs typeface="Avenir Next Condensed Regular"/>
              </a:rPr>
              <a:t>and the </a:t>
            </a:r>
            <a:r>
              <a:rPr lang="en-US" sz="2800" i="1" dirty="0" smtClean="0">
                <a:solidFill>
                  <a:srgbClr val="FFFFFF"/>
                </a:solidFill>
                <a:latin typeface="Avenir Next Condensed Regular"/>
                <a:cs typeface="Avenir Next Condensed Regular"/>
              </a:rPr>
              <a:t>livestock according to their kinds</a:t>
            </a:r>
            <a:r>
              <a:rPr lang="en-US" sz="2800" dirty="0" smtClean="0">
                <a:solidFill>
                  <a:srgbClr val="FFFFFF"/>
                </a:solidFill>
                <a:latin typeface="Avenir Next Condensed Regular"/>
                <a:cs typeface="Avenir Next Condensed Regular"/>
              </a:rPr>
              <a:t>, and everything that creeps on the ground </a:t>
            </a:r>
            <a:r>
              <a:rPr lang="en-US" sz="2800" i="1" dirty="0" smtClean="0">
                <a:solidFill>
                  <a:srgbClr val="FFFFFF"/>
                </a:solidFill>
                <a:latin typeface="Avenir Next Condensed Regular"/>
                <a:cs typeface="Avenir Next Condensed Regular"/>
              </a:rPr>
              <a:t>according to its kind</a:t>
            </a:r>
            <a:r>
              <a:rPr lang="en-US" sz="2800" dirty="0" smtClean="0">
                <a:solidFill>
                  <a:srgbClr val="FFFFFF"/>
                </a:solidFill>
                <a:latin typeface="Avenir Next Condensed Regular"/>
                <a:cs typeface="Avenir Next Condensed Regular"/>
              </a:rPr>
              <a:t>. And God saw that it was good.</a:t>
            </a:r>
            <a:endParaRPr lang="en-US" sz="2800" dirty="0">
              <a:solidFill>
                <a:srgbClr val="FFFFFF"/>
              </a:solidFill>
              <a:latin typeface="Avenir Next Condensed Regular"/>
              <a:cs typeface="Avenir Next Condensed Regular"/>
            </a:endParaRPr>
          </a:p>
        </p:txBody>
      </p:sp>
      <p:sp>
        <p:nvSpPr>
          <p:cNvPr id="9" name="TextBox 8"/>
          <p:cNvSpPr txBox="1"/>
          <p:nvPr/>
        </p:nvSpPr>
        <p:spPr>
          <a:xfrm>
            <a:off x="6420243" y="6358342"/>
            <a:ext cx="2723757" cy="461665"/>
          </a:xfrm>
          <a:prstGeom prst="rect">
            <a:avLst/>
          </a:prstGeom>
          <a:noFill/>
        </p:spPr>
        <p:txBody>
          <a:bodyPr wrap="none" rtlCol="0">
            <a:spAutoFit/>
          </a:bodyPr>
          <a:lstStyle/>
          <a:p>
            <a:pPr algn="r"/>
            <a:r>
              <a:rPr lang="en-US" sz="2400" dirty="0" smtClean="0">
                <a:solidFill>
                  <a:srgbClr val="FFFFFF"/>
                </a:solidFill>
                <a:latin typeface="Avenir Next Condensed Regular"/>
                <a:cs typeface="Avenir Next Condensed Regular"/>
              </a:rPr>
              <a:t>Genesis 1:11-13, 24-25</a:t>
            </a:r>
            <a:endParaRPr lang="en-US" sz="24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Picture 4"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1668462"/>
          </a:xfrm>
        </p:spPr>
        <p:txBody>
          <a:bodyPr>
            <a:normAutofit/>
          </a:bodyPr>
          <a:lstStyle/>
          <a:p>
            <a:r>
              <a:rPr lang="en-US" sz="8800" dirty="0" smtClean="0">
                <a:solidFill>
                  <a:srgbClr val="FFFFFF"/>
                </a:solidFill>
                <a:latin typeface="Avenir Next Condensed Demi Bold"/>
                <a:cs typeface="Avenir Next Condensed Demi Bold"/>
              </a:rPr>
              <a:t>SCIENCE</a:t>
            </a:r>
            <a:endParaRPr lang="en-US" sz="8800" dirty="0">
              <a:solidFill>
                <a:srgbClr val="FFFFFF"/>
              </a:solidFill>
              <a:latin typeface="Avenir Next Condensed Demi Bold"/>
              <a:cs typeface="Avenir Next Condensed Demi Bold"/>
            </a:endParaRPr>
          </a:p>
        </p:txBody>
      </p:sp>
      <p:sp>
        <p:nvSpPr>
          <p:cNvPr id="3" name="Content Placeholder 2"/>
          <p:cNvSpPr>
            <a:spLocks noGrp="1"/>
          </p:cNvSpPr>
          <p:nvPr>
            <p:ph idx="1"/>
          </p:nvPr>
        </p:nvSpPr>
        <p:spPr>
          <a:xfrm>
            <a:off x="457200" y="2273300"/>
            <a:ext cx="8229600" cy="3852863"/>
          </a:xfrm>
        </p:spPr>
        <p:txBody>
          <a:bodyPr>
            <a:noAutofit/>
          </a:bodyPr>
          <a:lstStyle/>
          <a:p>
            <a:r>
              <a:rPr lang="en-US" dirty="0" smtClean="0">
                <a:solidFill>
                  <a:srgbClr val="FFFFFF"/>
                </a:solidFill>
                <a:latin typeface="Avenir Next Condensed Regular"/>
                <a:cs typeface="Avenir Next Condensed Regular"/>
              </a:rPr>
              <a:t>“The intellectual and practical activity encompassing the systematic study of the structure and </a:t>
            </a:r>
            <a:r>
              <a:rPr lang="en-US" dirty="0" err="1" smtClean="0">
                <a:solidFill>
                  <a:srgbClr val="FFFFFF"/>
                </a:solidFill>
                <a:latin typeface="Avenir Next Condensed Regular"/>
                <a:cs typeface="Avenir Next Condensed Regular"/>
              </a:rPr>
              <a:t>behaviour</a:t>
            </a:r>
            <a:r>
              <a:rPr lang="en-US" dirty="0" smtClean="0">
                <a:solidFill>
                  <a:srgbClr val="FFFFFF"/>
                </a:solidFill>
                <a:latin typeface="Avenir Next Condensed Regular"/>
                <a:cs typeface="Avenir Next Condensed Regular"/>
              </a:rPr>
              <a:t> of the physical and natural world through observation and experiment” (Oxford Dictionaries)</a:t>
            </a:r>
          </a:p>
          <a:p>
            <a:endParaRPr lang="en-US" dirty="0" smtClean="0">
              <a:solidFill>
                <a:srgbClr val="FFFFFF"/>
              </a:solidFill>
              <a:latin typeface="Avenir Next Condensed Regular"/>
              <a:cs typeface="Avenir Next Condensed Regular"/>
            </a:endParaRPr>
          </a:p>
          <a:p>
            <a:r>
              <a:rPr lang="en-US" dirty="0" smtClean="0">
                <a:solidFill>
                  <a:srgbClr val="FFFFFF"/>
                </a:solidFill>
                <a:latin typeface="Avenir Next Condensed Regular"/>
                <a:cs typeface="Avenir Next Condensed Regular"/>
              </a:rPr>
              <a:t>Philosophical presuppositions?</a:t>
            </a:r>
            <a:endParaRPr lang="en-US"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bredss.jpg"/>
          <p:cNvPicPr>
            <a:picLocks noChangeAspect="1"/>
          </p:cNvPicPr>
          <p:nvPr/>
        </p:nvPicPr>
        <p:blipFill>
          <a:blip r:embed="rId2"/>
          <a:stretch>
            <a:fillRect/>
          </a:stretch>
        </p:blipFill>
        <p:spPr>
          <a:xfrm>
            <a:off x="177923" y="266700"/>
            <a:ext cx="4261691" cy="6388100"/>
          </a:xfrm>
          <a:prstGeom prst="rect">
            <a:avLst/>
          </a:prstGeom>
        </p:spPr>
      </p:pic>
      <p:pic>
        <p:nvPicPr>
          <p:cNvPr id="5" name="Picture 4" descr="1a2a6a2af5c78371a083574a4dcfdc48.gif"/>
          <p:cNvPicPr>
            <a:picLocks noChangeAspect="1"/>
          </p:cNvPicPr>
          <p:nvPr/>
        </p:nvPicPr>
        <p:blipFill>
          <a:blip r:embed="rId3"/>
          <a:stretch>
            <a:fillRect/>
          </a:stretch>
        </p:blipFill>
        <p:spPr>
          <a:xfrm>
            <a:off x="4622800" y="1057946"/>
            <a:ext cx="4368800" cy="4105823"/>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Picture 5" descr="Canis.jpg"/>
          <p:cNvPicPr>
            <a:picLocks noChangeAspect="1"/>
          </p:cNvPicPr>
          <p:nvPr/>
        </p:nvPicPr>
        <p:blipFill>
          <a:blip r:embed="rId2"/>
          <a:stretch>
            <a:fillRect/>
          </a:stretch>
        </p:blipFill>
        <p:spPr>
          <a:xfrm>
            <a:off x="0" y="0"/>
            <a:ext cx="4772025" cy="6858000"/>
          </a:xfrm>
          <a:prstGeom prst="rect">
            <a:avLst/>
          </a:prstGeom>
        </p:spPr>
      </p:pic>
      <p:sp>
        <p:nvSpPr>
          <p:cNvPr id="7" name="TextBox 6"/>
          <p:cNvSpPr txBox="1"/>
          <p:nvPr/>
        </p:nvSpPr>
        <p:spPr>
          <a:xfrm>
            <a:off x="5154706" y="832158"/>
            <a:ext cx="3630706" cy="5262980"/>
          </a:xfrm>
          <a:prstGeom prst="rect">
            <a:avLst/>
          </a:prstGeom>
          <a:noFill/>
        </p:spPr>
        <p:txBody>
          <a:bodyPr wrap="square" rtlCol="0">
            <a:spAutoFit/>
          </a:bodyPr>
          <a:lstStyle/>
          <a:p>
            <a:r>
              <a:rPr lang="en-US" sz="2800" i="1" dirty="0" err="1" smtClean="0">
                <a:solidFill>
                  <a:srgbClr val="FFFFFF"/>
                </a:solidFill>
                <a:latin typeface="Avenir Next Condensed Regular"/>
                <a:cs typeface="Avenir Next Condensed Regular"/>
              </a:rPr>
              <a:t>Canis</a:t>
            </a:r>
            <a:r>
              <a:rPr lang="en-US" sz="2800" i="1" dirty="0" smtClean="0">
                <a:solidFill>
                  <a:srgbClr val="FFFFFF"/>
                </a:solidFill>
                <a:latin typeface="Avenir Next Condensed Regular"/>
                <a:cs typeface="Avenir Next Condensed Regular"/>
              </a:rPr>
              <a:t> </a:t>
            </a:r>
            <a:r>
              <a:rPr lang="en-US" sz="2800" dirty="0" smtClean="0">
                <a:solidFill>
                  <a:srgbClr val="FFFFFF"/>
                </a:solidFill>
                <a:latin typeface="Avenir Next Condensed Regular"/>
                <a:cs typeface="Avenir Next Condensed Regular"/>
              </a:rPr>
              <a:t>is a genus of </a:t>
            </a:r>
            <a:r>
              <a:rPr lang="en-US" sz="2800" dirty="0" err="1" smtClean="0">
                <a:solidFill>
                  <a:srgbClr val="FFFFFF"/>
                </a:solidFill>
                <a:latin typeface="Avenir Next Condensed Regular"/>
                <a:cs typeface="Avenir Next Condensed Regular"/>
              </a:rPr>
              <a:t>canids</a:t>
            </a:r>
            <a:r>
              <a:rPr lang="en-US" sz="2800" dirty="0" smtClean="0">
                <a:solidFill>
                  <a:srgbClr val="FFFFFF"/>
                </a:solidFill>
                <a:latin typeface="Avenir Next Condensed Regular"/>
                <a:cs typeface="Avenir Next Condensed Regular"/>
              </a:rPr>
              <a:t> containing multiple extant species, such as wolves, dogs and coyotes. Species of this genus are distinguished by their moderate to large size, their massive, well-developed skulls and dentition, long legs, and comparatively short ears and tails.</a:t>
            </a:r>
            <a:endParaRPr lang="en-US" sz="2800" dirty="0">
              <a:solidFill>
                <a:srgbClr val="FFFFFF"/>
              </a:solidFill>
              <a:latin typeface="Avenir Next Condensed Regular"/>
              <a:cs typeface="Avenir Next Condensed Regular"/>
            </a:endParaRPr>
          </a:p>
        </p:txBody>
      </p:sp>
      <p:sp>
        <p:nvSpPr>
          <p:cNvPr id="8" name="TextBox 7"/>
          <p:cNvSpPr txBox="1"/>
          <p:nvPr/>
        </p:nvSpPr>
        <p:spPr>
          <a:xfrm>
            <a:off x="7516631" y="6488668"/>
            <a:ext cx="1692378" cy="369332"/>
          </a:xfrm>
          <a:prstGeom prst="rect">
            <a:avLst/>
          </a:prstGeom>
          <a:noFill/>
        </p:spPr>
        <p:txBody>
          <a:bodyPr wrap="none" rtlCol="0">
            <a:spAutoFit/>
          </a:bodyPr>
          <a:lstStyle/>
          <a:p>
            <a:r>
              <a:rPr lang="en-US" i="1" dirty="0" smtClean="0">
                <a:solidFill>
                  <a:srgbClr val="FFFFFF"/>
                </a:solidFill>
              </a:rPr>
              <a:t>from Wikipedia</a:t>
            </a:r>
            <a:endParaRPr lang="en-US" i="1" dirty="0">
              <a:solidFill>
                <a:srgbClr val="FFFFFF"/>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canine-family-tree.jpg"/>
          <p:cNvPicPr>
            <a:picLocks noChangeAspect="1"/>
          </p:cNvPicPr>
          <p:nvPr/>
        </p:nvPicPr>
        <p:blipFill>
          <a:blip r:embed="rId2"/>
          <a:stretch>
            <a:fillRect/>
          </a:stretch>
        </p:blipFill>
        <p:spPr>
          <a:xfrm>
            <a:off x="0" y="1803400"/>
            <a:ext cx="9144000" cy="5054600"/>
          </a:xfrm>
          <a:prstGeom prst="rect">
            <a:avLst/>
          </a:prstGeom>
        </p:spPr>
      </p:pic>
      <p:sp>
        <p:nvSpPr>
          <p:cNvPr id="4" name="TextBox 3"/>
          <p:cNvSpPr txBox="1"/>
          <p:nvPr/>
        </p:nvSpPr>
        <p:spPr>
          <a:xfrm>
            <a:off x="531566" y="175191"/>
            <a:ext cx="8084694" cy="1446550"/>
          </a:xfrm>
          <a:prstGeom prst="rect">
            <a:avLst/>
          </a:prstGeom>
          <a:noFill/>
        </p:spPr>
        <p:txBody>
          <a:bodyPr wrap="square" rtlCol="0">
            <a:spAutoFit/>
          </a:bodyPr>
          <a:lstStyle/>
          <a:p>
            <a:r>
              <a:rPr lang="en-US" sz="4000" b="1" dirty="0" smtClean="0">
                <a:solidFill>
                  <a:srgbClr val="FFFFFF"/>
                </a:solidFill>
                <a:latin typeface="Avenir Next Condensed Regular"/>
                <a:cs typeface="Avenir Next Condensed Regular"/>
              </a:rPr>
              <a:t>Microevolution</a:t>
            </a:r>
          </a:p>
          <a:p>
            <a:r>
              <a:rPr lang="en-US" sz="2400" dirty="0" smtClean="0">
                <a:solidFill>
                  <a:srgbClr val="FFFFFF"/>
                </a:solidFill>
                <a:latin typeface="Avenir Next Condensed Regular"/>
                <a:cs typeface="Avenir Next Condensed Regular"/>
              </a:rPr>
              <a:t>Evolutionary change within a species or small group of organisms, especially over a short period.</a:t>
            </a:r>
            <a:endParaRPr lang="en-US" sz="24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1809" y="1883304"/>
            <a:ext cx="3813424" cy="2185214"/>
          </a:xfrm>
          <a:prstGeom prst="rect">
            <a:avLst/>
          </a:prstGeom>
          <a:noFill/>
        </p:spPr>
        <p:txBody>
          <a:bodyPr wrap="square" rtlCol="0">
            <a:spAutoFit/>
          </a:bodyPr>
          <a:lstStyle/>
          <a:p>
            <a:r>
              <a:rPr lang="en-US" sz="4000" b="1" dirty="0" smtClean="0">
                <a:solidFill>
                  <a:srgbClr val="FFFFFF"/>
                </a:solidFill>
                <a:latin typeface="Avenir Next Condensed Regular"/>
                <a:cs typeface="Avenir Next Condensed Regular"/>
              </a:rPr>
              <a:t>Macroevolution</a:t>
            </a:r>
          </a:p>
          <a:p>
            <a:r>
              <a:rPr lang="en-US" sz="2400" dirty="0" smtClean="0">
                <a:solidFill>
                  <a:srgbClr val="FFFFFF"/>
                </a:solidFill>
                <a:latin typeface="Avenir Next Condensed Regular"/>
                <a:cs typeface="Avenir Next Condensed Regular"/>
              </a:rPr>
              <a:t>Major evolutionary change, especially with regard to the evolution of whole taxonomic groups over long periods of time.</a:t>
            </a:r>
            <a:endParaRPr lang="en-US" sz="2400" dirty="0">
              <a:solidFill>
                <a:srgbClr val="FFFFFF"/>
              </a:solidFill>
              <a:latin typeface="Avenir Next Condensed Regular"/>
              <a:cs typeface="Avenir Next Condensed Regular"/>
            </a:endParaRPr>
          </a:p>
        </p:txBody>
      </p:sp>
      <p:pic>
        <p:nvPicPr>
          <p:cNvPr id="5" name="Picture 4" descr="81fwUociBqL._SL1200_.jpg"/>
          <p:cNvPicPr>
            <a:picLocks noChangeAspect="1"/>
          </p:cNvPicPr>
          <p:nvPr/>
        </p:nvPicPr>
        <p:blipFill>
          <a:blip r:embed="rId2"/>
          <a:stretch>
            <a:fillRect/>
          </a:stretch>
        </p:blipFill>
        <p:spPr>
          <a:xfrm>
            <a:off x="0" y="0"/>
            <a:ext cx="4572000" cy="6858000"/>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4" name="TextBox 3"/>
          <p:cNvSpPr txBox="1"/>
          <p:nvPr/>
        </p:nvSpPr>
        <p:spPr>
          <a:xfrm>
            <a:off x="729915" y="437978"/>
            <a:ext cx="7693294" cy="5693867"/>
          </a:xfrm>
          <a:prstGeom prst="rect">
            <a:avLst/>
          </a:prstGeom>
          <a:noFill/>
        </p:spPr>
        <p:txBody>
          <a:bodyPr wrap="square" rtlCol="0">
            <a:spAutoFit/>
          </a:bodyPr>
          <a:lstStyle/>
          <a:p>
            <a:r>
              <a:rPr lang="en-US" sz="2800" dirty="0" smtClean="0">
                <a:solidFill>
                  <a:srgbClr val="FFFFFF"/>
                </a:solidFill>
                <a:latin typeface="Avenir Next Condensed Regular"/>
                <a:cs typeface="Avenir Next Condensed Regular"/>
              </a:rPr>
              <a:t>“A wide spectrum of researchers – ranging from geologists and paleontologists, through ecologists and population geneticists, to embryologists and molecular biologists – gathered at Chicago’s Field Museum of Natural History under the simple conference title: Macroevolution. Their task was to consider the mechanisms that underlie the origin of species and the evolutionary relationship between species… The central question of the Chicago conference was whether the mechanisms underlying microevolution can be extrapolated to explain the phenomena of macroevolution. At the risk of doing violence to the positions of some of the people at the meeting, </a:t>
            </a:r>
            <a:r>
              <a:rPr lang="en-US" sz="2800" b="1" dirty="0" smtClean="0">
                <a:solidFill>
                  <a:srgbClr val="FFFFFF"/>
                </a:solidFill>
                <a:latin typeface="Avenir Next Condensed Regular"/>
                <a:cs typeface="Avenir Next Condensed Regular"/>
              </a:rPr>
              <a:t>the answer can be given as a clear, No.</a:t>
            </a:r>
            <a:r>
              <a:rPr lang="en-US" sz="2800" dirty="0" smtClean="0">
                <a:solidFill>
                  <a:srgbClr val="FFFFFF"/>
                </a:solidFill>
                <a:latin typeface="Avenir Next Condensed Regular"/>
                <a:cs typeface="Avenir Next Condensed Regular"/>
              </a:rPr>
              <a:t>”</a:t>
            </a:r>
            <a:endParaRPr lang="en-US" sz="2800" dirty="0">
              <a:solidFill>
                <a:srgbClr val="FFFFFF"/>
              </a:solidFill>
              <a:latin typeface="Avenir Next Condensed Regular"/>
              <a:cs typeface="Avenir Next Condensed Regular"/>
            </a:endParaRPr>
          </a:p>
        </p:txBody>
      </p:sp>
      <p:sp>
        <p:nvSpPr>
          <p:cNvPr id="6" name="TextBox 5"/>
          <p:cNvSpPr txBox="1"/>
          <p:nvPr/>
        </p:nvSpPr>
        <p:spPr>
          <a:xfrm>
            <a:off x="3805432" y="6165502"/>
            <a:ext cx="5338568" cy="461665"/>
          </a:xfrm>
          <a:prstGeom prst="rect">
            <a:avLst/>
          </a:prstGeom>
          <a:noFill/>
        </p:spPr>
        <p:txBody>
          <a:bodyPr wrap="none" rtlCol="0">
            <a:spAutoFit/>
          </a:bodyPr>
          <a:lstStyle/>
          <a:p>
            <a:pPr algn="r"/>
            <a:r>
              <a:rPr lang="en-US" sz="2400" dirty="0" smtClean="0">
                <a:solidFill>
                  <a:srgbClr val="FFFFFF"/>
                </a:solidFill>
                <a:latin typeface="Avenir Next Condensed Regular"/>
                <a:cs typeface="Avenir Next Condensed Regular"/>
              </a:rPr>
              <a:t>– Roger Lewin,1980 (Nov 21). </a:t>
            </a:r>
            <a:r>
              <a:rPr lang="en-US" sz="2400" i="1" dirty="0" smtClean="0">
                <a:solidFill>
                  <a:srgbClr val="FFFFFF"/>
                </a:solidFill>
                <a:latin typeface="Avenir Next Condensed Regular"/>
                <a:cs typeface="Avenir Next Condensed Regular"/>
              </a:rPr>
              <a:t>Science </a:t>
            </a:r>
            <a:r>
              <a:rPr lang="en-US" sz="2400" dirty="0" smtClean="0">
                <a:solidFill>
                  <a:srgbClr val="FFFFFF"/>
                </a:solidFill>
                <a:latin typeface="Avenir Next Condensed Regular"/>
                <a:cs typeface="Avenir Next Condensed Regular"/>
              </a:rPr>
              <a:t>210:883.</a:t>
            </a:r>
            <a:endParaRPr lang="en-US" sz="24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525502" y="0"/>
            <a:ext cx="4713497" cy="861774"/>
          </a:xfrm>
          <a:prstGeom prst="rect">
            <a:avLst/>
          </a:prstGeom>
          <a:noFill/>
        </p:spPr>
        <p:txBody>
          <a:bodyPr wrap="square" rtlCol="0">
            <a:spAutoFit/>
          </a:bodyPr>
          <a:lstStyle/>
          <a:p>
            <a:pPr algn="ctr"/>
            <a:r>
              <a:rPr lang="en-US" sz="3200" dirty="0" smtClean="0">
                <a:solidFill>
                  <a:schemeClr val="bg1"/>
                </a:solidFill>
                <a:latin typeface="Avenir Next Condensed Medium"/>
                <a:cs typeface="Avenir Next Condensed Medium"/>
              </a:rPr>
              <a:t>“The Cambrian Explosion”</a:t>
            </a:r>
          </a:p>
          <a:p>
            <a:endParaRPr lang="en-US" dirty="0"/>
          </a:p>
        </p:txBody>
      </p:sp>
      <p:pic>
        <p:nvPicPr>
          <p:cNvPr id="8" name="Picture 7" descr="life_timeline-14978A697C052769D13.jpg"/>
          <p:cNvPicPr>
            <a:picLocks noChangeAspect="1"/>
          </p:cNvPicPr>
          <p:nvPr/>
        </p:nvPicPr>
        <p:blipFill>
          <a:blip r:embed="rId2"/>
          <a:stretch>
            <a:fillRect/>
          </a:stretch>
        </p:blipFill>
        <p:spPr>
          <a:xfrm>
            <a:off x="0" y="613587"/>
            <a:ext cx="9144000" cy="3860800"/>
          </a:xfrm>
          <a:prstGeom prst="rect">
            <a:avLst/>
          </a:prstGeom>
        </p:spPr>
      </p:pic>
      <p:sp>
        <p:nvSpPr>
          <p:cNvPr id="9" name="TextBox 8"/>
          <p:cNvSpPr txBox="1"/>
          <p:nvPr/>
        </p:nvSpPr>
        <p:spPr>
          <a:xfrm>
            <a:off x="282242" y="4474387"/>
            <a:ext cx="8685357" cy="2246769"/>
          </a:xfrm>
          <a:prstGeom prst="rect">
            <a:avLst/>
          </a:prstGeom>
          <a:noFill/>
        </p:spPr>
        <p:txBody>
          <a:bodyPr wrap="square" rtlCol="0">
            <a:spAutoFit/>
          </a:bodyPr>
          <a:lstStyle/>
          <a:p>
            <a:pPr marL="166688" indent="-166688">
              <a:buFont typeface="Arial"/>
              <a:buChar char="•"/>
            </a:pPr>
            <a:r>
              <a:rPr lang="en-US" sz="2800" dirty="0" smtClean="0">
                <a:solidFill>
                  <a:srgbClr val="FFFFFF"/>
                </a:solidFill>
                <a:latin typeface="Avenir Next Condensed Regular"/>
                <a:cs typeface="Avenir Next Condensed Regular"/>
              </a:rPr>
              <a:t>Rocks older than about 600 million years? Few </a:t>
            </a:r>
            <a:r>
              <a:rPr lang="en-US" sz="2800" dirty="0" err="1" smtClean="0">
                <a:solidFill>
                  <a:srgbClr val="FFFFFF"/>
                </a:solidFill>
                <a:latin typeface="Avenir Next Condensed Regular"/>
                <a:cs typeface="Avenir Next Condensed Regular"/>
              </a:rPr>
              <a:t>multicellular</a:t>
            </a:r>
            <a:r>
              <a:rPr lang="en-US" sz="2800" dirty="0" smtClean="0">
                <a:solidFill>
                  <a:srgbClr val="FFFFFF"/>
                </a:solidFill>
                <a:latin typeface="Avenir Next Condensed Regular"/>
                <a:cs typeface="Avenir Next Condensed Regular"/>
              </a:rPr>
              <a:t> creatures</a:t>
            </a:r>
          </a:p>
          <a:p>
            <a:pPr marL="166688" indent="-166688">
              <a:buFont typeface="Arial"/>
              <a:buChar char="•"/>
            </a:pPr>
            <a:r>
              <a:rPr lang="en-US" sz="2800" dirty="0" smtClean="0">
                <a:solidFill>
                  <a:srgbClr val="FFFFFF"/>
                </a:solidFill>
                <a:latin typeface="Avenir Next Condensed Regular"/>
                <a:cs typeface="Avenir Next Condensed Regular"/>
              </a:rPr>
              <a:t>In rocks slightly younger, many fossilized animals, widely differing body plans</a:t>
            </a:r>
          </a:p>
          <a:p>
            <a:pPr marL="166688" indent="-166688">
              <a:buFont typeface="Arial"/>
              <a:buChar char="•"/>
            </a:pPr>
            <a:r>
              <a:rPr lang="en-US" sz="2800" dirty="0" smtClean="0">
                <a:solidFill>
                  <a:srgbClr val="FFFFFF"/>
                </a:solidFill>
                <a:latin typeface="Avenir Next Condensed Regular"/>
                <a:cs typeface="Avenir Next Condensed Regular"/>
              </a:rPr>
              <a:t>Estimated time = 10 – 50 million years</a:t>
            </a:r>
            <a:endParaRPr lang="en-US" sz="28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cambrian-explosion-Denver.jpg"/>
          <p:cNvPicPr>
            <a:picLocks noChangeAspect="1"/>
          </p:cNvPicPr>
          <p:nvPr/>
        </p:nvPicPr>
        <p:blipFill>
          <a:blip r:embed="rId2"/>
          <a:stretch>
            <a:fillRect/>
          </a:stretch>
        </p:blipFill>
        <p:spPr>
          <a:xfrm>
            <a:off x="0" y="0"/>
            <a:ext cx="9144000" cy="6858000"/>
          </a:xfrm>
          <a:prstGeom prst="rect">
            <a:avLst/>
          </a:prstGeom>
        </p:spPr>
      </p:pic>
      <p:pic>
        <p:nvPicPr>
          <p:cNvPr id="4" name="Picture 3" descr="670464fc35232f2ae637243af4353230.jpg"/>
          <p:cNvPicPr>
            <a:picLocks noChangeAspect="1"/>
          </p:cNvPicPr>
          <p:nvPr/>
        </p:nvPicPr>
        <p:blipFill>
          <a:blip r:embed="rId3"/>
          <a:stretch>
            <a:fillRect/>
          </a:stretch>
        </p:blipFill>
        <p:spPr>
          <a:xfrm>
            <a:off x="2142970" y="1024576"/>
            <a:ext cx="4447986" cy="58334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4" name="TextBox 3"/>
          <p:cNvSpPr txBox="1"/>
          <p:nvPr/>
        </p:nvSpPr>
        <p:spPr>
          <a:xfrm>
            <a:off x="729915" y="622300"/>
            <a:ext cx="7693294" cy="4832093"/>
          </a:xfrm>
          <a:prstGeom prst="rect">
            <a:avLst/>
          </a:prstGeom>
          <a:noFill/>
        </p:spPr>
        <p:txBody>
          <a:bodyPr wrap="square" rtlCol="0">
            <a:spAutoFit/>
          </a:bodyPr>
          <a:lstStyle/>
          <a:p>
            <a:r>
              <a:rPr lang="en-US" sz="2800" dirty="0" smtClean="0">
                <a:solidFill>
                  <a:srgbClr val="FFFFFF"/>
                </a:solidFill>
                <a:latin typeface="Avenir Next Condensed Regular"/>
                <a:cs typeface="Avenir Next Condensed Regular"/>
              </a:rPr>
              <a:t>“Ironically, we have come full circle from Darwin’s day.  When Darwin first proposed his theory a big difficulty was the estimated age of the earth.  Nineteenth-century physicists thought the earth was only about a hundred million years old, yet Darwin thought natural selection would require much more time to produce life.  At first he was proven right; the earth is now known to be much older.  With the discovery of the biological Big Bang, however, the window of time for life to go from simple to complex has shrunk to much less than nineteenth-century estimates of the earth’s age.”</a:t>
            </a:r>
            <a:endParaRPr lang="en-US" sz="2800" dirty="0">
              <a:solidFill>
                <a:srgbClr val="FFFFFF"/>
              </a:solidFill>
              <a:latin typeface="Avenir Next Condensed Regular"/>
              <a:cs typeface="Avenir Next Condensed Regular"/>
            </a:endParaRPr>
          </a:p>
        </p:txBody>
      </p:sp>
      <p:sp>
        <p:nvSpPr>
          <p:cNvPr id="6" name="TextBox 5"/>
          <p:cNvSpPr txBox="1"/>
          <p:nvPr/>
        </p:nvSpPr>
        <p:spPr>
          <a:xfrm>
            <a:off x="3885130" y="6165502"/>
            <a:ext cx="5258870" cy="461665"/>
          </a:xfrm>
          <a:prstGeom prst="rect">
            <a:avLst/>
          </a:prstGeom>
          <a:noFill/>
        </p:spPr>
        <p:txBody>
          <a:bodyPr wrap="none" rtlCol="0">
            <a:spAutoFit/>
          </a:bodyPr>
          <a:lstStyle/>
          <a:p>
            <a:pPr algn="r"/>
            <a:r>
              <a:rPr lang="en-US" sz="2400" dirty="0" smtClean="0">
                <a:solidFill>
                  <a:srgbClr val="FFFFFF"/>
                </a:solidFill>
                <a:latin typeface="Avenir Next Condensed Regular"/>
                <a:cs typeface="Avenir Next Condensed Regular"/>
              </a:rPr>
              <a:t>-Michael </a:t>
            </a:r>
            <a:r>
              <a:rPr lang="en-US" sz="2400" dirty="0" err="1" smtClean="0">
                <a:solidFill>
                  <a:srgbClr val="FFFFFF"/>
                </a:solidFill>
                <a:latin typeface="Avenir Next Condensed Regular"/>
                <a:cs typeface="Avenir Next Condensed Regular"/>
              </a:rPr>
              <a:t>Behe</a:t>
            </a:r>
            <a:r>
              <a:rPr lang="en-US" sz="2400" dirty="0" smtClean="0">
                <a:solidFill>
                  <a:srgbClr val="FFFFFF"/>
                </a:solidFill>
                <a:latin typeface="Avenir Next Condensed Regular"/>
                <a:cs typeface="Avenir Next Condensed Regular"/>
              </a:rPr>
              <a:t> (2006), </a:t>
            </a:r>
            <a:r>
              <a:rPr lang="en-US" sz="2400" i="1" dirty="0" smtClean="0">
                <a:solidFill>
                  <a:srgbClr val="FFFFFF"/>
                </a:solidFill>
                <a:latin typeface="Avenir Next Condensed Regular"/>
                <a:cs typeface="Avenir Next Condensed Regular"/>
              </a:rPr>
              <a:t>Darwin’s Black Box</a:t>
            </a:r>
            <a:r>
              <a:rPr lang="en-US" sz="2400" dirty="0" smtClean="0">
                <a:solidFill>
                  <a:srgbClr val="FFFFFF"/>
                </a:solidFill>
                <a:latin typeface="Avenir Next Condensed Regular"/>
                <a:cs typeface="Avenir Next Condensed Regular"/>
              </a:rPr>
              <a:t>, </a:t>
            </a:r>
            <a:r>
              <a:rPr lang="en-US" sz="2400" dirty="0" err="1" smtClean="0">
                <a:solidFill>
                  <a:srgbClr val="FFFFFF"/>
                </a:solidFill>
                <a:latin typeface="Avenir Next Condensed Regular"/>
                <a:cs typeface="Avenir Next Condensed Regular"/>
              </a:rPr>
              <a:t>p</a:t>
            </a:r>
            <a:r>
              <a:rPr lang="en-US" sz="2400" dirty="0" smtClean="0">
                <a:solidFill>
                  <a:srgbClr val="FFFFFF"/>
                </a:solidFill>
                <a:latin typeface="Avenir Next Condensed Regular"/>
                <a:cs typeface="Avenir Next Condensed Regular"/>
              </a:rPr>
              <a:t>. 28</a:t>
            </a:r>
            <a:endParaRPr lang="en-US" sz="24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1213" y="984885"/>
            <a:ext cx="5453287" cy="3108544"/>
          </a:xfrm>
          <a:prstGeom prst="rect">
            <a:avLst/>
          </a:prstGeom>
          <a:noFill/>
        </p:spPr>
        <p:txBody>
          <a:bodyPr wrap="square" rtlCol="0">
            <a:spAutoFit/>
          </a:bodyPr>
          <a:lstStyle/>
          <a:p>
            <a:r>
              <a:rPr lang="en-US" sz="2800" dirty="0" smtClean="0">
                <a:solidFill>
                  <a:srgbClr val="FFFFFF"/>
                </a:solidFill>
                <a:latin typeface="Avenir Next Condensed Regular"/>
                <a:cs typeface="Avenir Next Condensed Regular"/>
              </a:rPr>
              <a:t>“the change from species to species is not a change involving more and more additional atomistic changes, but a complete change of the primary pattern or reaction system into a new one, which afterwards may again produce </a:t>
            </a:r>
            <a:r>
              <a:rPr lang="en-US" sz="2800" dirty="0" err="1" smtClean="0">
                <a:solidFill>
                  <a:srgbClr val="FFFFFF"/>
                </a:solidFill>
                <a:latin typeface="Avenir Next Condensed Regular"/>
                <a:cs typeface="Avenir Next Condensed Regular"/>
              </a:rPr>
              <a:t>intraspecific</a:t>
            </a:r>
            <a:r>
              <a:rPr lang="en-US" sz="2800" dirty="0" smtClean="0">
                <a:solidFill>
                  <a:srgbClr val="FFFFFF"/>
                </a:solidFill>
                <a:latin typeface="Avenir Next Condensed Regular"/>
                <a:cs typeface="Avenir Next Condensed Regular"/>
              </a:rPr>
              <a:t> variation by </a:t>
            </a:r>
            <a:r>
              <a:rPr lang="en-US" sz="2800" dirty="0" err="1" smtClean="0">
                <a:solidFill>
                  <a:srgbClr val="FFFFFF"/>
                </a:solidFill>
                <a:latin typeface="Avenir Next Condensed Regular"/>
                <a:cs typeface="Avenir Next Condensed Regular"/>
              </a:rPr>
              <a:t>micromutation</a:t>
            </a:r>
            <a:r>
              <a:rPr lang="en-US" sz="2800" dirty="0" smtClean="0">
                <a:solidFill>
                  <a:srgbClr val="FFFFFF"/>
                </a:solidFill>
                <a:latin typeface="Avenir Next Condensed Regular"/>
                <a:cs typeface="Avenir Next Condensed Regular"/>
              </a:rPr>
              <a:t>."</a:t>
            </a:r>
            <a:endParaRPr lang="en-US" sz="2800" dirty="0">
              <a:solidFill>
                <a:srgbClr val="FFFFFF"/>
              </a:solidFill>
              <a:latin typeface="Avenir Next Condensed Regular"/>
              <a:cs typeface="Avenir Next Condensed Regular"/>
            </a:endParaRPr>
          </a:p>
        </p:txBody>
      </p:sp>
      <p:sp>
        <p:nvSpPr>
          <p:cNvPr id="6" name="TextBox 5"/>
          <p:cNvSpPr txBox="1"/>
          <p:nvPr/>
        </p:nvSpPr>
        <p:spPr>
          <a:xfrm>
            <a:off x="2425700" y="4093429"/>
            <a:ext cx="6718300" cy="461665"/>
          </a:xfrm>
          <a:prstGeom prst="rect">
            <a:avLst/>
          </a:prstGeom>
          <a:noFill/>
        </p:spPr>
        <p:txBody>
          <a:bodyPr wrap="square" rtlCol="0">
            <a:spAutoFit/>
          </a:bodyPr>
          <a:lstStyle/>
          <a:p>
            <a:pPr algn="r"/>
            <a:r>
              <a:rPr lang="en-US" sz="2400" dirty="0" smtClean="0">
                <a:solidFill>
                  <a:srgbClr val="FFFFFF"/>
                </a:solidFill>
                <a:latin typeface="Avenir Next Condensed Regular"/>
                <a:cs typeface="Avenir Next Condensed Regular"/>
              </a:rPr>
              <a:t>-Richard Goldschmidt (1940), </a:t>
            </a:r>
            <a:r>
              <a:rPr lang="en-US" sz="2400" i="1" dirty="0" smtClean="0">
                <a:solidFill>
                  <a:srgbClr val="FFFFFF"/>
                </a:solidFill>
                <a:latin typeface="Avenir Next Condensed Regular"/>
                <a:cs typeface="Avenir Next Condensed Regular"/>
              </a:rPr>
              <a:t>The Material Basis of Evolution</a:t>
            </a:r>
            <a:endParaRPr lang="en-US" sz="2400" dirty="0">
              <a:solidFill>
                <a:srgbClr val="FFFFFF"/>
              </a:solidFill>
              <a:latin typeface="Avenir Next Condensed Regular"/>
              <a:cs typeface="Avenir Next Condensed Regular"/>
            </a:endParaRPr>
          </a:p>
        </p:txBody>
      </p:sp>
      <p:sp>
        <p:nvSpPr>
          <p:cNvPr id="5" name="TextBox 4"/>
          <p:cNvSpPr txBox="1"/>
          <p:nvPr/>
        </p:nvSpPr>
        <p:spPr>
          <a:xfrm>
            <a:off x="0" y="0"/>
            <a:ext cx="8692485" cy="984885"/>
          </a:xfrm>
          <a:prstGeom prst="rect">
            <a:avLst/>
          </a:prstGeom>
          <a:noFill/>
        </p:spPr>
        <p:txBody>
          <a:bodyPr wrap="none" rtlCol="0">
            <a:spAutoFit/>
          </a:bodyPr>
          <a:lstStyle/>
          <a:p>
            <a:r>
              <a:rPr lang="en-US" sz="4000" b="1" dirty="0" smtClean="0">
                <a:solidFill>
                  <a:schemeClr val="bg1"/>
                </a:solidFill>
                <a:latin typeface="Avenir Next Condensed Regular"/>
                <a:cs typeface="Avenir Next Condensed Regular"/>
              </a:rPr>
              <a:t>Alternative Theories to Pure Darwinism…</a:t>
            </a:r>
          </a:p>
          <a:p>
            <a:endParaRPr lang="en-US" dirty="0"/>
          </a:p>
        </p:txBody>
      </p:sp>
      <p:sp>
        <p:nvSpPr>
          <p:cNvPr id="9" name="TextBox 8"/>
          <p:cNvSpPr txBox="1"/>
          <p:nvPr/>
        </p:nvSpPr>
        <p:spPr>
          <a:xfrm>
            <a:off x="5765799" y="1600200"/>
            <a:ext cx="2616201" cy="1600438"/>
          </a:xfrm>
          <a:prstGeom prst="rect">
            <a:avLst/>
          </a:prstGeom>
          <a:noFill/>
        </p:spPr>
        <p:txBody>
          <a:bodyPr wrap="square" rtlCol="0">
            <a:spAutoFit/>
          </a:bodyPr>
          <a:lstStyle/>
          <a:p>
            <a:pPr algn="ctr"/>
            <a:r>
              <a:rPr lang="en-US" sz="4000" dirty="0" smtClean="0">
                <a:solidFill>
                  <a:schemeClr val="bg1"/>
                </a:solidFill>
                <a:latin typeface="Avenir Next Condensed Regular"/>
                <a:cs typeface="Avenir Next Condensed Regular"/>
              </a:rPr>
              <a:t>“Hopeful Monster”</a:t>
            </a:r>
          </a:p>
          <a:p>
            <a:pPr algn="ctr"/>
            <a:endParaRPr lang="en-US" dirty="0"/>
          </a:p>
        </p:txBody>
      </p:sp>
      <p:sp>
        <p:nvSpPr>
          <p:cNvPr id="10" name="TextBox 9"/>
          <p:cNvSpPr txBox="1"/>
          <p:nvPr/>
        </p:nvSpPr>
        <p:spPr>
          <a:xfrm>
            <a:off x="223613" y="5272395"/>
            <a:ext cx="7693294" cy="523220"/>
          </a:xfrm>
          <a:prstGeom prst="rect">
            <a:avLst/>
          </a:prstGeom>
          <a:noFill/>
        </p:spPr>
        <p:txBody>
          <a:bodyPr wrap="square" rtlCol="0">
            <a:spAutoFit/>
          </a:bodyPr>
          <a:lstStyle/>
          <a:p>
            <a:r>
              <a:rPr lang="en-US" sz="2800" dirty="0" smtClean="0">
                <a:solidFill>
                  <a:srgbClr val="FFFFFF"/>
                </a:solidFill>
                <a:latin typeface="Avenir Next Condensed Regular"/>
                <a:cs typeface="Avenir Next Condensed Regular"/>
              </a:rPr>
              <a:t>“Punctuated Equilibrium”</a:t>
            </a:r>
            <a:endParaRPr lang="en-US" sz="2800" dirty="0">
              <a:solidFill>
                <a:srgbClr val="FFFFFF"/>
              </a:solidFill>
              <a:latin typeface="Avenir Next Condensed Regular"/>
              <a:cs typeface="Avenir Next Condensed Regular"/>
            </a:endParaRPr>
          </a:p>
        </p:txBody>
      </p:sp>
      <p:sp>
        <p:nvSpPr>
          <p:cNvPr id="11" name="TextBox 10"/>
          <p:cNvSpPr txBox="1"/>
          <p:nvPr/>
        </p:nvSpPr>
        <p:spPr>
          <a:xfrm>
            <a:off x="2425700" y="5795615"/>
            <a:ext cx="4933949" cy="461665"/>
          </a:xfrm>
          <a:prstGeom prst="rect">
            <a:avLst/>
          </a:prstGeom>
          <a:noFill/>
        </p:spPr>
        <p:txBody>
          <a:bodyPr wrap="square" rtlCol="0">
            <a:spAutoFit/>
          </a:bodyPr>
          <a:lstStyle/>
          <a:p>
            <a:pPr algn="r"/>
            <a:r>
              <a:rPr lang="en-US" sz="2400" dirty="0" smtClean="0">
                <a:solidFill>
                  <a:srgbClr val="FFFFFF"/>
                </a:solidFill>
                <a:latin typeface="Avenir Next Condensed Regular"/>
                <a:cs typeface="Avenir Next Condensed Regular"/>
              </a:rPr>
              <a:t>- Stephen J. Gould &amp; Niles </a:t>
            </a:r>
            <a:r>
              <a:rPr lang="en-US" sz="2400" dirty="0" err="1" smtClean="0">
                <a:solidFill>
                  <a:srgbClr val="FFFFFF"/>
                </a:solidFill>
                <a:latin typeface="Avenir Next Condensed Regular"/>
                <a:cs typeface="Avenir Next Condensed Regular"/>
              </a:rPr>
              <a:t>Eldredge</a:t>
            </a:r>
            <a:r>
              <a:rPr lang="en-US" sz="2400" dirty="0" smtClean="0">
                <a:solidFill>
                  <a:srgbClr val="FFFFFF"/>
                </a:solidFill>
                <a:latin typeface="Avenir Next Condensed Regular"/>
                <a:cs typeface="Avenir Next Condensed Regular"/>
              </a:rPr>
              <a:t> (1972)</a:t>
            </a:r>
            <a:endParaRPr lang="en-US" sz="24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hopefulmonster.jpg"/>
          <p:cNvPicPr>
            <a:picLocks noChangeAspect="1"/>
          </p:cNvPicPr>
          <p:nvPr/>
        </p:nvPicPr>
        <p:blipFill>
          <a:blip r:embed="rId2"/>
          <a:stretch>
            <a:fillRect/>
          </a:stretch>
        </p:blipFill>
        <p:spPr>
          <a:xfrm>
            <a:off x="1012694" y="0"/>
            <a:ext cx="7231274" cy="6857999"/>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Picture 5" descr="soledad-2300582.jpg"/>
          <p:cNvPicPr>
            <a:picLocks noChangeAspect="1"/>
          </p:cNvPicPr>
          <p:nvPr/>
        </p:nvPicPr>
        <p:blipFill>
          <a:blip r:embed="rId2"/>
          <a:stretch>
            <a:fillRect/>
          </a:stretch>
        </p:blipFill>
        <p:spPr>
          <a:xfrm>
            <a:off x="875897" y="1345931"/>
            <a:ext cx="8268103" cy="5512069"/>
          </a:xfrm>
          <a:prstGeom prst="rect">
            <a:avLst/>
          </a:prstGeom>
        </p:spPr>
      </p:pic>
      <p:sp>
        <p:nvSpPr>
          <p:cNvPr id="7" name="TextBox 6"/>
          <p:cNvSpPr txBox="1"/>
          <p:nvPr/>
        </p:nvSpPr>
        <p:spPr>
          <a:xfrm>
            <a:off x="0" y="0"/>
            <a:ext cx="5576544" cy="2677656"/>
          </a:xfrm>
          <a:prstGeom prst="rect">
            <a:avLst/>
          </a:prstGeom>
          <a:noFill/>
        </p:spPr>
        <p:txBody>
          <a:bodyPr wrap="square" rtlCol="0">
            <a:spAutoFit/>
          </a:bodyPr>
          <a:lstStyle/>
          <a:p>
            <a:r>
              <a:rPr lang="en-US" sz="2400" dirty="0" smtClean="0">
                <a:solidFill>
                  <a:schemeClr val="bg1"/>
                </a:solidFill>
                <a:latin typeface="Avenir Next Condensed Regular"/>
                <a:cs typeface="Avenir Next Condensed Regular"/>
              </a:rPr>
              <a:t>“This argument… is like the drunk who insisted on looking for his lost car keys only under the streetlight on the grounds that the light was better there.  In fact, it would go the drunk one better: it would insist that because the keys would be hard to find in the dark, they </a:t>
            </a:r>
            <a:r>
              <a:rPr lang="en-US" sz="2400" i="1" dirty="0" smtClean="0">
                <a:solidFill>
                  <a:schemeClr val="bg1"/>
                </a:solidFill>
                <a:latin typeface="Avenir Next Condensed Regular"/>
                <a:cs typeface="Avenir Next Condensed Regular"/>
              </a:rPr>
              <a:t>must </a:t>
            </a:r>
            <a:r>
              <a:rPr lang="en-US" sz="2400" dirty="0" smtClean="0">
                <a:solidFill>
                  <a:schemeClr val="bg1"/>
                </a:solidFill>
                <a:latin typeface="Avenir Next Condensed Regular"/>
                <a:cs typeface="Avenir Next Condensed Regular"/>
              </a:rPr>
              <a:t>be under the light.”</a:t>
            </a:r>
          </a:p>
          <a:p>
            <a:pPr algn="r"/>
            <a:r>
              <a:rPr lang="en-US" sz="2400" dirty="0" smtClean="0">
                <a:solidFill>
                  <a:schemeClr val="bg1"/>
                </a:solidFill>
                <a:latin typeface="Avenir Next Condensed Regular"/>
                <a:cs typeface="Avenir Next Condensed Regular"/>
              </a:rPr>
              <a:t>- Alvin </a:t>
            </a:r>
            <a:r>
              <a:rPr lang="en-US" sz="2400" dirty="0" err="1" smtClean="0">
                <a:solidFill>
                  <a:schemeClr val="bg1"/>
                </a:solidFill>
                <a:latin typeface="Avenir Next Condensed Regular"/>
                <a:cs typeface="Avenir Next Condensed Regular"/>
              </a:rPr>
              <a:t>Plantinga</a:t>
            </a:r>
            <a:endParaRPr lang="en-US" sz="2400" dirty="0">
              <a:solidFill>
                <a:schemeClr val="bg1"/>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4" name="TextBox 3"/>
          <p:cNvSpPr txBox="1"/>
          <p:nvPr/>
        </p:nvSpPr>
        <p:spPr>
          <a:xfrm>
            <a:off x="729915" y="437978"/>
            <a:ext cx="7693294" cy="5262980"/>
          </a:xfrm>
          <a:prstGeom prst="rect">
            <a:avLst/>
          </a:prstGeom>
          <a:noFill/>
        </p:spPr>
        <p:txBody>
          <a:bodyPr wrap="square" rtlCol="0">
            <a:spAutoFit/>
          </a:bodyPr>
          <a:lstStyle/>
          <a:p>
            <a:r>
              <a:rPr lang="en-US" sz="2800" dirty="0" smtClean="0">
                <a:solidFill>
                  <a:srgbClr val="FFFFFF"/>
                </a:solidFill>
                <a:latin typeface="Avenir Next Condensed Regular"/>
                <a:cs typeface="Avenir Next Condensed Regular"/>
              </a:rPr>
              <a:t>“No wonder paleontologists shied away from evolution for so long.  </a:t>
            </a:r>
            <a:r>
              <a:rPr lang="en-US" sz="2800" b="1" dirty="0" smtClean="0">
                <a:solidFill>
                  <a:srgbClr val="FFFFFF"/>
                </a:solidFill>
                <a:latin typeface="Avenir Next Condensed Regular"/>
                <a:cs typeface="Avenir Next Condensed Regular"/>
              </a:rPr>
              <a:t>It never seems to happen</a:t>
            </a:r>
            <a:r>
              <a:rPr lang="en-US" sz="2800" dirty="0" smtClean="0">
                <a:solidFill>
                  <a:srgbClr val="FFFFFF"/>
                </a:solidFill>
                <a:latin typeface="Avenir Next Condensed Regular"/>
                <a:cs typeface="Avenir Next Condensed Regular"/>
              </a:rPr>
              <a:t>.  Assiduous collecting up cliff faces yields zigzags, minor oscillations, and the very occasional slight accumulation of change––over millions of years, at a rate too slow to account for all the prodigious change that has occurred in evolutionary history.  When we do see the introduction of evolutionary novelty, it usually shows up with a bang, and often with no firm evidence that the fossils did not evolve elsewhere!  Evolution cannot forever be going on somewhere else.  Yet that’s how the fossil record has struck many a forlorn paleontologist looking to learn something about evolution.”</a:t>
            </a:r>
            <a:endParaRPr lang="en-US" sz="2800" dirty="0">
              <a:solidFill>
                <a:srgbClr val="FFFFFF"/>
              </a:solidFill>
              <a:latin typeface="Avenir Next Condensed Regular"/>
              <a:cs typeface="Avenir Next Condensed Regular"/>
            </a:endParaRPr>
          </a:p>
        </p:txBody>
      </p:sp>
      <p:sp>
        <p:nvSpPr>
          <p:cNvPr id="6" name="TextBox 5"/>
          <p:cNvSpPr txBox="1"/>
          <p:nvPr/>
        </p:nvSpPr>
        <p:spPr>
          <a:xfrm>
            <a:off x="4440668" y="6165502"/>
            <a:ext cx="4703332" cy="461665"/>
          </a:xfrm>
          <a:prstGeom prst="rect">
            <a:avLst/>
          </a:prstGeom>
          <a:noFill/>
        </p:spPr>
        <p:txBody>
          <a:bodyPr wrap="none" rtlCol="0">
            <a:spAutoFit/>
          </a:bodyPr>
          <a:lstStyle/>
          <a:p>
            <a:pPr algn="r"/>
            <a:r>
              <a:rPr lang="en-US" sz="2400" dirty="0" smtClean="0">
                <a:solidFill>
                  <a:srgbClr val="FFFFFF"/>
                </a:solidFill>
                <a:latin typeface="Avenir Next Condensed Regular"/>
                <a:cs typeface="Avenir Next Condensed Regular"/>
              </a:rPr>
              <a:t>-Niles </a:t>
            </a:r>
            <a:r>
              <a:rPr lang="en-US" sz="2400" dirty="0" err="1" smtClean="0">
                <a:solidFill>
                  <a:srgbClr val="FFFFFF"/>
                </a:solidFill>
                <a:latin typeface="Avenir Next Condensed Regular"/>
                <a:cs typeface="Avenir Next Condensed Regular"/>
              </a:rPr>
              <a:t>Eldredge</a:t>
            </a:r>
            <a:r>
              <a:rPr lang="en-US" sz="2400" dirty="0" smtClean="0">
                <a:solidFill>
                  <a:srgbClr val="FFFFFF"/>
                </a:solidFill>
                <a:latin typeface="Avenir Next Condensed Regular"/>
                <a:cs typeface="Avenir Next Condensed Regular"/>
              </a:rPr>
              <a:t>, </a:t>
            </a:r>
            <a:r>
              <a:rPr lang="en-US" sz="2400" i="1" dirty="0" smtClean="0">
                <a:solidFill>
                  <a:srgbClr val="FFFFFF"/>
                </a:solidFill>
                <a:latin typeface="Avenir Next Condensed Regular"/>
                <a:cs typeface="Avenir Next Condensed Regular"/>
              </a:rPr>
              <a:t>Reinventing Darwin</a:t>
            </a:r>
            <a:r>
              <a:rPr lang="en-US" sz="2400" dirty="0" smtClean="0">
                <a:solidFill>
                  <a:srgbClr val="FFFFFF"/>
                </a:solidFill>
                <a:latin typeface="Avenir Next Condensed Regular"/>
                <a:cs typeface="Avenir Next Condensed Regular"/>
              </a:rPr>
              <a:t>, </a:t>
            </a:r>
            <a:r>
              <a:rPr lang="en-US" sz="2400" dirty="0" err="1" smtClean="0">
                <a:solidFill>
                  <a:srgbClr val="FFFFFF"/>
                </a:solidFill>
                <a:latin typeface="Avenir Next Condensed Regular"/>
                <a:cs typeface="Avenir Next Condensed Regular"/>
              </a:rPr>
              <a:t>p</a:t>
            </a:r>
            <a:r>
              <a:rPr lang="en-US" sz="2400" dirty="0" smtClean="0">
                <a:solidFill>
                  <a:srgbClr val="FFFFFF"/>
                </a:solidFill>
                <a:latin typeface="Avenir Next Condensed Regular"/>
                <a:cs typeface="Avenir Next Condensed Regular"/>
              </a:rPr>
              <a:t>. 95</a:t>
            </a:r>
            <a:endParaRPr lang="en-US" sz="24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4" name="TextBox 3"/>
          <p:cNvSpPr txBox="1"/>
          <p:nvPr/>
        </p:nvSpPr>
        <p:spPr>
          <a:xfrm>
            <a:off x="729915" y="990600"/>
            <a:ext cx="7693294" cy="3539431"/>
          </a:xfrm>
          <a:prstGeom prst="rect">
            <a:avLst/>
          </a:prstGeom>
          <a:noFill/>
        </p:spPr>
        <p:txBody>
          <a:bodyPr wrap="square" rtlCol="0">
            <a:spAutoFit/>
          </a:bodyPr>
          <a:lstStyle/>
          <a:p>
            <a:r>
              <a:rPr lang="en-US" sz="2800" dirty="0" smtClean="0">
                <a:solidFill>
                  <a:srgbClr val="FFFFFF"/>
                </a:solidFill>
                <a:latin typeface="Avenir Next Condensed Regular"/>
                <a:cs typeface="Avenir Next Condensed Regular"/>
              </a:rPr>
              <a:t>“It is now approximately half a century since the neo-Darwinian synthesis was formulated.  A great deal of research has been carried on within the paradigm it defines.  Yet the successes of the theory are limited to the minutiae of evolution, such as the adaptive change in coloration of moths; while it has remarkably little to say on the questions which interest us most, such as how there came to be moths in the first place.”</a:t>
            </a:r>
            <a:endParaRPr lang="en-US" sz="2800" dirty="0">
              <a:solidFill>
                <a:srgbClr val="FFFFFF"/>
              </a:solidFill>
              <a:latin typeface="Avenir Next Condensed Regular"/>
              <a:cs typeface="Avenir Next Condensed Regular"/>
            </a:endParaRPr>
          </a:p>
        </p:txBody>
      </p:sp>
      <p:sp>
        <p:nvSpPr>
          <p:cNvPr id="6" name="TextBox 5"/>
          <p:cNvSpPr txBox="1"/>
          <p:nvPr/>
        </p:nvSpPr>
        <p:spPr>
          <a:xfrm>
            <a:off x="3098800" y="5334505"/>
            <a:ext cx="6045200" cy="1200328"/>
          </a:xfrm>
          <a:prstGeom prst="rect">
            <a:avLst/>
          </a:prstGeom>
          <a:noFill/>
        </p:spPr>
        <p:txBody>
          <a:bodyPr wrap="square" rtlCol="0">
            <a:spAutoFit/>
          </a:bodyPr>
          <a:lstStyle/>
          <a:p>
            <a:pPr algn="r"/>
            <a:r>
              <a:rPr lang="en-US" sz="2400" dirty="0" smtClean="0">
                <a:solidFill>
                  <a:srgbClr val="FFFFFF"/>
                </a:solidFill>
                <a:latin typeface="Avenir Next Condensed Regular"/>
                <a:cs typeface="Avenir Next Condensed Regular"/>
              </a:rPr>
              <a:t>– Ho, M.W., and Saunders, P.T. (1979) “Beyond Neo-Darwinism––An Epigenetic Approach to Evolution,” </a:t>
            </a:r>
            <a:r>
              <a:rPr lang="en-US" sz="2400" i="1" dirty="0" smtClean="0">
                <a:solidFill>
                  <a:srgbClr val="FFFFFF"/>
                </a:solidFill>
                <a:latin typeface="Avenir Next Condensed Regular"/>
                <a:cs typeface="Avenir Next Condensed Regular"/>
              </a:rPr>
              <a:t>Journal of Theoretical Biology 78</a:t>
            </a:r>
            <a:r>
              <a:rPr lang="en-US" sz="2400" dirty="0" smtClean="0">
                <a:solidFill>
                  <a:srgbClr val="FFFFFF"/>
                </a:solidFill>
                <a:latin typeface="Avenir Next Condensed Regular"/>
                <a:cs typeface="Avenir Next Condensed Regular"/>
              </a:rPr>
              <a:t>, 589. </a:t>
            </a:r>
            <a:endParaRPr lang="en-US" sz="24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1124067" y="1956300"/>
            <a:ext cx="6904988" cy="3139321"/>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PROBLEM 2:</a:t>
            </a:r>
          </a:p>
          <a:p>
            <a:pPr algn="ctr"/>
            <a:r>
              <a:rPr lang="en-US" sz="6600" dirty="0" smtClean="0">
                <a:solidFill>
                  <a:schemeClr val="bg1"/>
                </a:solidFill>
                <a:latin typeface="Avenir Next Condensed Demi Bold"/>
                <a:cs typeface="Avenir Next Condensed Demi Bold"/>
              </a:rPr>
              <a:t>EVIDENCE IN BIOCHEMISTRY</a:t>
            </a:r>
            <a:endParaRPr lang="en-US" sz="6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4" name="TextBox 3"/>
          <p:cNvSpPr txBox="1"/>
          <p:nvPr/>
        </p:nvSpPr>
        <p:spPr>
          <a:xfrm>
            <a:off x="901699" y="1549400"/>
            <a:ext cx="7521509" cy="2862322"/>
          </a:xfrm>
          <a:prstGeom prst="rect">
            <a:avLst/>
          </a:prstGeom>
          <a:noFill/>
        </p:spPr>
        <p:txBody>
          <a:bodyPr wrap="square" rtlCol="0">
            <a:spAutoFit/>
          </a:bodyPr>
          <a:lstStyle/>
          <a:p>
            <a:r>
              <a:rPr lang="en-US" sz="3600" dirty="0" smtClean="0">
                <a:solidFill>
                  <a:srgbClr val="FFFFFF"/>
                </a:solidFill>
                <a:latin typeface="Avenir Next Condensed Regular"/>
                <a:cs typeface="Avenir Next Condensed Regular"/>
              </a:rPr>
              <a:t>”If it could be demonstrated that any complex organ existed which could not possibly have been formed by numerous, successive, slight modifications, my theory would absolutely break down.”</a:t>
            </a:r>
            <a:endParaRPr lang="en-US" sz="3600" dirty="0">
              <a:solidFill>
                <a:srgbClr val="FFFFFF"/>
              </a:solidFill>
              <a:latin typeface="Avenir Next Condensed Regular"/>
              <a:cs typeface="Avenir Next Condensed Regular"/>
            </a:endParaRPr>
          </a:p>
        </p:txBody>
      </p:sp>
      <p:sp>
        <p:nvSpPr>
          <p:cNvPr id="6" name="TextBox 5"/>
          <p:cNvSpPr txBox="1"/>
          <p:nvPr/>
        </p:nvSpPr>
        <p:spPr>
          <a:xfrm>
            <a:off x="3505200" y="5558998"/>
            <a:ext cx="5638800" cy="830997"/>
          </a:xfrm>
          <a:prstGeom prst="rect">
            <a:avLst/>
          </a:prstGeom>
          <a:noFill/>
        </p:spPr>
        <p:txBody>
          <a:bodyPr wrap="square" rtlCol="0">
            <a:spAutoFit/>
          </a:bodyPr>
          <a:lstStyle/>
          <a:p>
            <a:pPr algn="r"/>
            <a:r>
              <a:rPr lang="en-US" sz="2400" dirty="0" smtClean="0">
                <a:solidFill>
                  <a:srgbClr val="FFFFFF"/>
                </a:solidFill>
                <a:latin typeface="Avenir Next Condensed Regular"/>
                <a:cs typeface="Avenir Next Condensed Regular"/>
              </a:rPr>
              <a:t>– Charles Darwin (1872) </a:t>
            </a:r>
            <a:r>
              <a:rPr lang="en-US" sz="2400" i="1" dirty="0" smtClean="0">
                <a:solidFill>
                  <a:srgbClr val="FFFFFF"/>
                </a:solidFill>
                <a:latin typeface="Avenir Next Condensed Regular"/>
                <a:cs typeface="Avenir Next Condensed Regular"/>
              </a:rPr>
              <a:t>Origin of Species</a:t>
            </a:r>
            <a:r>
              <a:rPr lang="en-US" sz="2400" dirty="0" smtClean="0">
                <a:solidFill>
                  <a:srgbClr val="FFFFFF"/>
                </a:solidFill>
                <a:latin typeface="Avenir Next Condensed Regular"/>
                <a:cs typeface="Avenir Next Condensed Regular"/>
              </a:rPr>
              <a:t>, 6</a:t>
            </a:r>
            <a:r>
              <a:rPr lang="en-US" sz="2400" baseline="30000" dirty="0" smtClean="0">
                <a:solidFill>
                  <a:srgbClr val="FFFFFF"/>
                </a:solidFill>
                <a:latin typeface="Avenir Next Condensed Regular"/>
                <a:cs typeface="Avenir Next Condensed Regular"/>
              </a:rPr>
              <a:t>th</a:t>
            </a:r>
            <a:r>
              <a:rPr lang="en-US" sz="2400" dirty="0" smtClean="0">
                <a:solidFill>
                  <a:srgbClr val="FFFFFF"/>
                </a:solidFill>
                <a:latin typeface="Avenir Next Condensed Regular"/>
                <a:cs typeface="Avenir Next Condensed Regular"/>
              </a:rPr>
              <a:t> ed. (1988), New York University Press, New York, </a:t>
            </a:r>
            <a:r>
              <a:rPr lang="en-US" sz="2400" dirty="0" err="1" smtClean="0">
                <a:solidFill>
                  <a:srgbClr val="FFFFFF"/>
                </a:solidFill>
                <a:latin typeface="Avenir Next Condensed Regular"/>
                <a:cs typeface="Avenir Next Condensed Regular"/>
              </a:rPr>
              <a:t>p</a:t>
            </a:r>
            <a:r>
              <a:rPr lang="en-US" sz="2400" dirty="0" smtClean="0">
                <a:solidFill>
                  <a:srgbClr val="FFFFFF"/>
                </a:solidFill>
                <a:latin typeface="Avenir Next Condensed Regular"/>
                <a:cs typeface="Avenir Next Condensed Regular"/>
              </a:rPr>
              <a:t>. 154</a:t>
            </a:r>
            <a:endParaRPr lang="en-US" sz="24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90500" y="35004"/>
            <a:ext cx="8775700" cy="1107996"/>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IRREDUCIBLE COMPLEXITY</a:t>
            </a:r>
            <a:endParaRPr lang="en-US" sz="6600" dirty="0">
              <a:solidFill>
                <a:schemeClr val="bg1"/>
              </a:solidFill>
              <a:latin typeface="Avenir Next Condensed Demi Bold"/>
              <a:cs typeface="Avenir Next Condensed Demi Bold"/>
            </a:endParaRPr>
          </a:p>
        </p:txBody>
      </p:sp>
      <p:sp>
        <p:nvSpPr>
          <p:cNvPr id="3" name="TextBox 2"/>
          <p:cNvSpPr txBox="1"/>
          <p:nvPr/>
        </p:nvSpPr>
        <p:spPr>
          <a:xfrm>
            <a:off x="190500" y="1143000"/>
            <a:ext cx="8775700" cy="1200328"/>
          </a:xfrm>
          <a:prstGeom prst="rect">
            <a:avLst/>
          </a:prstGeom>
          <a:noFill/>
        </p:spPr>
        <p:txBody>
          <a:bodyPr wrap="square" rtlCol="0">
            <a:spAutoFit/>
          </a:bodyPr>
          <a:lstStyle/>
          <a:p>
            <a:pPr algn="ctr"/>
            <a:r>
              <a:rPr lang="en-US" sz="2400" dirty="0" smtClean="0">
                <a:solidFill>
                  <a:srgbClr val="FFFFFF"/>
                </a:solidFill>
                <a:latin typeface="Avenir Next Condensed Regular"/>
                <a:cs typeface="Avenir Next Condensed Regular"/>
              </a:rPr>
              <a:t>a single system composed of several well-matched, interacting parts that contribute to the basic function, wherein the removal of any one of the parts causes the system to effectively cease functioning</a:t>
            </a:r>
            <a:endParaRPr lang="en-US" sz="2400" dirty="0">
              <a:solidFill>
                <a:srgbClr val="FFFFFF"/>
              </a:solidFill>
              <a:latin typeface="Avenir Next Condensed Regular"/>
              <a:cs typeface="Avenir Next Condensed Regular"/>
            </a:endParaRPr>
          </a:p>
        </p:txBody>
      </p:sp>
      <p:pic>
        <p:nvPicPr>
          <p:cNvPr id="4" name="Picture 3" descr="mousetrap.jpg"/>
          <p:cNvPicPr>
            <a:picLocks noChangeAspect="1"/>
          </p:cNvPicPr>
          <p:nvPr/>
        </p:nvPicPr>
        <p:blipFill>
          <a:blip r:embed="rId2"/>
          <a:stretch>
            <a:fillRect/>
          </a:stretch>
        </p:blipFill>
        <p:spPr>
          <a:xfrm>
            <a:off x="1397000" y="2676624"/>
            <a:ext cx="6390472" cy="3759101"/>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90500" y="228600"/>
            <a:ext cx="8775700" cy="1107996"/>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PHYSICAL PRECURSORS?</a:t>
            </a:r>
            <a:endParaRPr lang="en-US" sz="6600" dirty="0">
              <a:solidFill>
                <a:schemeClr val="bg1"/>
              </a:solidFill>
              <a:latin typeface="Avenir Next Condensed Demi Bold"/>
              <a:cs typeface="Avenir Next Condensed Demi Bold"/>
            </a:endParaRPr>
          </a:p>
        </p:txBody>
      </p:sp>
      <p:pic>
        <p:nvPicPr>
          <p:cNvPr id="6" name="Picture 5" descr="cutting-board-1-.jpg"/>
          <p:cNvPicPr>
            <a:picLocks noChangeAspect="1"/>
          </p:cNvPicPr>
          <p:nvPr/>
        </p:nvPicPr>
        <p:blipFill>
          <a:blip r:embed="rId2"/>
          <a:stretch>
            <a:fillRect/>
          </a:stretch>
        </p:blipFill>
        <p:spPr>
          <a:xfrm>
            <a:off x="342900" y="2032001"/>
            <a:ext cx="1777998" cy="2012372"/>
          </a:xfrm>
          <a:prstGeom prst="rect">
            <a:avLst/>
          </a:prstGeom>
        </p:spPr>
      </p:pic>
      <p:pic>
        <p:nvPicPr>
          <p:cNvPr id="7" name="Picture 6" descr="mouse-trap.jpg"/>
          <p:cNvPicPr>
            <a:picLocks noChangeAspect="1"/>
          </p:cNvPicPr>
          <p:nvPr/>
        </p:nvPicPr>
        <p:blipFill>
          <a:blip r:embed="rId3"/>
          <a:stretch>
            <a:fillRect/>
          </a:stretch>
        </p:blipFill>
        <p:spPr>
          <a:xfrm>
            <a:off x="6934027" y="2032001"/>
            <a:ext cx="2032173" cy="2032173"/>
          </a:xfrm>
          <a:prstGeom prst="rect">
            <a:avLst/>
          </a:prstGeom>
        </p:spPr>
      </p:pic>
      <p:sp>
        <p:nvSpPr>
          <p:cNvPr id="8" name="Rectangle 7"/>
          <p:cNvSpPr/>
          <p:nvPr/>
        </p:nvSpPr>
        <p:spPr>
          <a:xfrm>
            <a:off x="2438400" y="2032000"/>
            <a:ext cx="1892300" cy="20123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86300" y="2051801"/>
            <a:ext cx="1892300" cy="20123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438400" y="2247900"/>
            <a:ext cx="1892300" cy="1569660"/>
          </a:xfrm>
          <a:prstGeom prst="rect">
            <a:avLst/>
          </a:prstGeom>
          <a:noFill/>
        </p:spPr>
        <p:txBody>
          <a:bodyPr wrap="square" rtlCol="0">
            <a:spAutoFit/>
          </a:bodyPr>
          <a:lstStyle/>
          <a:p>
            <a:pPr algn="ctr"/>
            <a:r>
              <a:rPr lang="en-US" sz="9600" dirty="0" smtClean="0">
                <a:latin typeface="Avenir Next Condensed Regular"/>
                <a:cs typeface="Avenir Next Condensed Regular"/>
              </a:rPr>
              <a:t>?</a:t>
            </a:r>
            <a:endParaRPr lang="en-US" sz="9600" dirty="0">
              <a:latin typeface="Avenir Next Condensed Regular"/>
              <a:cs typeface="Avenir Next Condensed Regular"/>
            </a:endParaRPr>
          </a:p>
        </p:txBody>
      </p:sp>
      <p:sp>
        <p:nvSpPr>
          <p:cNvPr id="11" name="TextBox 10"/>
          <p:cNvSpPr txBox="1"/>
          <p:nvPr/>
        </p:nvSpPr>
        <p:spPr>
          <a:xfrm>
            <a:off x="4686300" y="2247900"/>
            <a:ext cx="1892300" cy="1569660"/>
          </a:xfrm>
          <a:prstGeom prst="rect">
            <a:avLst/>
          </a:prstGeom>
          <a:noFill/>
        </p:spPr>
        <p:txBody>
          <a:bodyPr wrap="square" rtlCol="0">
            <a:spAutoFit/>
          </a:bodyPr>
          <a:lstStyle/>
          <a:p>
            <a:pPr algn="ctr"/>
            <a:r>
              <a:rPr lang="en-US" sz="9600" dirty="0" smtClean="0">
                <a:latin typeface="Avenir Next Condensed Regular"/>
                <a:cs typeface="Avenir Next Condensed Regular"/>
              </a:rPr>
              <a:t>?</a:t>
            </a:r>
            <a:endParaRPr lang="en-US" sz="9600" dirty="0">
              <a:latin typeface="Avenir Next Condensed Regular"/>
              <a:cs typeface="Avenir Next Condensed Regular"/>
            </a:endParaRPr>
          </a:p>
        </p:txBody>
      </p:sp>
      <p:sp>
        <p:nvSpPr>
          <p:cNvPr id="12" name="Right Arrow 11"/>
          <p:cNvSpPr/>
          <p:nvPr/>
        </p:nvSpPr>
        <p:spPr>
          <a:xfrm>
            <a:off x="1143000" y="4495800"/>
            <a:ext cx="7086600" cy="1625600"/>
          </a:xfrm>
          <a:prstGeom prst="rightArrow">
            <a:avLst>
              <a:gd name="adj1" fmla="val 51658"/>
              <a:gd name="adj2" fmla="val 50000"/>
            </a:avLst>
          </a:prstGeom>
          <a:solidFill>
            <a:schemeClr val="accent5">
              <a:lumMod val="50000"/>
            </a:schemeClr>
          </a:solidFill>
          <a:ln>
            <a:solidFill>
              <a:schemeClr val="bg1"/>
            </a:solidFill>
          </a:ln>
          <a:effectLst>
            <a:glow rad="292100">
              <a:srgbClr val="FFFF00">
                <a:alpha val="7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latin typeface="Avenir Next Condensed Regular"/>
                <a:cs typeface="Avenir Next Condensed Regular"/>
              </a:rPr>
              <a:t>“numerous, successive, slight modifications”</a:t>
            </a:r>
            <a:endParaRPr lang="en-US" sz="2800" dirty="0">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90500" y="228600"/>
            <a:ext cx="8775700" cy="1107996"/>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PHYSICAL PRECURSORS?</a:t>
            </a:r>
            <a:endParaRPr lang="en-US" sz="6600" dirty="0">
              <a:solidFill>
                <a:schemeClr val="bg1"/>
              </a:solidFill>
              <a:latin typeface="Avenir Next Condensed Demi Bold"/>
              <a:cs typeface="Avenir Next Condensed Demi Bold"/>
            </a:endParaRPr>
          </a:p>
        </p:txBody>
      </p:sp>
      <p:sp>
        <p:nvSpPr>
          <p:cNvPr id="11" name="TextBox 10"/>
          <p:cNvSpPr txBox="1"/>
          <p:nvPr/>
        </p:nvSpPr>
        <p:spPr>
          <a:xfrm>
            <a:off x="4686300" y="2247900"/>
            <a:ext cx="1892300" cy="1569660"/>
          </a:xfrm>
          <a:prstGeom prst="rect">
            <a:avLst/>
          </a:prstGeom>
          <a:noFill/>
        </p:spPr>
        <p:txBody>
          <a:bodyPr wrap="square" rtlCol="0">
            <a:spAutoFit/>
          </a:bodyPr>
          <a:lstStyle/>
          <a:p>
            <a:pPr algn="ctr"/>
            <a:r>
              <a:rPr lang="en-US" sz="9600" dirty="0" smtClean="0">
                <a:latin typeface="Avenir Next Condensed Regular"/>
                <a:cs typeface="Avenir Next Condensed Regular"/>
              </a:rPr>
              <a:t>?</a:t>
            </a:r>
            <a:endParaRPr lang="en-US" sz="9600" dirty="0">
              <a:latin typeface="Avenir Next Condensed Regular"/>
              <a:cs typeface="Avenir Next Condensed Regular"/>
            </a:endParaRPr>
          </a:p>
        </p:txBody>
      </p:sp>
      <p:sp>
        <p:nvSpPr>
          <p:cNvPr id="12" name="Right Arrow 11"/>
          <p:cNvSpPr/>
          <p:nvPr/>
        </p:nvSpPr>
        <p:spPr>
          <a:xfrm>
            <a:off x="1143000" y="4495800"/>
            <a:ext cx="7086600" cy="1625600"/>
          </a:xfrm>
          <a:prstGeom prst="rightArrow">
            <a:avLst>
              <a:gd name="adj1" fmla="val 51658"/>
              <a:gd name="adj2" fmla="val 50000"/>
            </a:avLst>
          </a:prstGeom>
          <a:solidFill>
            <a:schemeClr val="accent5">
              <a:lumMod val="50000"/>
            </a:schemeClr>
          </a:solidFill>
          <a:ln>
            <a:solidFill>
              <a:schemeClr val="bg1"/>
            </a:solidFill>
          </a:ln>
          <a:effectLst>
            <a:glow rad="292100">
              <a:srgbClr val="FFFF00">
                <a:alpha val="7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latin typeface="Avenir Next Condensed Regular"/>
                <a:cs typeface="Avenir Next Condensed Regular"/>
              </a:rPr>
              <a:t>“numerous, successive, slight modifications”</a:t>
            </a:r>
            <a:endParaRPr lang="en-US" sz="2800" dirty="0">
              <a:latin typeface="Avenir Next Condensed Regular"/>
              <a:cs typeface="Avenir Next Condensed Regular"/>
            </a:endParaRPr>
          </a:p>
        </p:txBody>
      </p:sp>
      <p:sp>
        <p:nvSpPr>
          <p:cNvPr id="14" name="Rectangle 13"/>
          <p:cNvSpPr/>
          <p:nvPr/>
        </p:nvSpPr>
        <p:spPr>
          <a:xfrm>
            <a:off x="2783886" y="1862842"/>
            <a:ext cx="2918414" cy="22138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160201113353-modern-motorcycle-style-13-super-169.jpg"/>
          <p:cNvPicPr>
            <a:picLocks noChangeAspect="1"/>
          </p:cNvPicPr>
          <p:nvPr/>
        </p:nvPicPr>
        <p:blipFill>
          <a:blip r:embed="rId2"/>
          <a:srcRect l="6545" t="11632" r="6545"/>
          <a:stretch>
            <a:fillRect/>
          </a:stretch>
        </p:blipFill>
        <p:spPr>
          <a:xfrm>
            <a:off x="5048780" y="1862842"/>
            <a:ext cx="3917420" cy="2213858"/>
          </a:xfrm>
          <a:prstGeom prst="rect">
            <a:avLst/>
          </a:prstGeom>
        </p:spPr>
      </p:pic>
      <p:sp>
        <p:nvSpPr>
          <p:cNvPr id="16" name="TextBox 15"/>
          <p:cNvSpPr txBox="1"/>
          <p:nvPr/>
        </p:nvSpPr>
        <p:spPr>
          <a:xfrm>
            <a:off x="3405288" y="2184400"/>
            <a:ext cx="1892300" cy="1569660"/>
          </a:xfrm>
          <a:prstGeom prst="rect">
            <a:avLst/>
          </a:prstGeom>
          <a:noFill/>
        </p:spPr>
        <p:txBody>
          <a:bodyPr wrap="square" rtlCol="0">
            <a:spAutoFit/>
          </a:bodyPr>
          <a:lstStyle/>
          <a:p>
            <a:pPr algn="ctr"/>
            <a:r>
              <a:rPr lang="en-US" sz="9600" dirty="0" smtClean="0">
                <a:latin typeface="Avenir Next Condensed Regular"/>
                <a:cs typeface="Avenir Next Condensed Regular"/>
              </a:rPr>
              <a:t>?</a:t>
            </a:r>
            <a:endParaRPr lang="en-US" sz="9600" dirty="0">
              <a:latin typeface="Avenir Next Condensed Regular"/>
              <a:cs typeface="Avenir Next Condensed Regular"/>
            </a:endParaRPr>
          </a:p>
        </p:txBody>
      </p:sp>
      <p:pic>
        <p:nvPicPr>
          <p:cNvPr id="13" name="Picture 12" descr="state_bicycle_fixie_fixed_gear_ashton_4_large.jpg"/>
          <p:cNvPicPr>
            <a:picLocks noChangeAspect="1"/>
          </p:cNvPicPr>
          <p:nvPr/>
        </p:nvPicPr>
        <p:blipFill>
          <a:blip r:embed="rId3"/>
          <a:stretch>
            <a:fillRect/>
          </a:stretch>
        </p:blipFill>
        <p:spPr>
          <a:xfrm>
            <a:off x="168695" y="1862842"/>
            <a:ext cx="3320788" cy="2213858"/>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1124067" y="1663700"/>
            <a:ext cx="6904988" cy="3139321"/>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EXAMPLE 1: BACTERIAL FLAGELLUM</a:t>
            </a:r>
            <a:endParaRPr lang="en-US" sz="6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 name="Picture 8" descr="2- better flagella.jpg"/>
          <p:cNvPicPr>
            <a:picLocks noChangeAspect="1"/>
          </p:cNvPicPr>
          <p:nvPr/>
        </p:nvPicPr>
        <p:blipFill>
          <a:blip r:embed="rId2"/>
          <a:stretch>
            <a:fillRect/>
          </a:stretch>
        </p:blipFill>
        <p:spPr>
          <a:xfrm>
            <a:off x="0" y="165854"/>
            <a:ext cx="9144000" cy="6525615"/>
          </a:xfrm>
          <a:prstGeom prst="rect">
            <a:avLst/>
          </a:prstGeom>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4686300" y="2247900"/>
            <a:ext cx="1892300" cy="1569660"/>
          </a:xfrm>
          <a:prstGeom prst="rect">
            <a:avLst/>
          </a:prstGeom>
          <a:noFill/>
        </p:spPr>
        <p:txBody>
          <a:bodyPr wrap="square" rtlCol="0">
            <a:spAutoFit/>
          </a:bodyPr>
          <a:lstStyle/>
          <a:p>
            <a:pPr algn="ctr"/>
            <a:r>
              <a:rPr lang="en-US" sz="9600" dirty="0" smtClean="0">
                <a:latin typeface="Avenir Next Condensed Regular"/>
                <a:cs typeface="Avenir Next Condensed Regular"/>
              </a:rPr>
              <a:t>?</a:t>
            </a:r>
            <a:endParaRPr lang="en-US" sz="9600" dirty="0">
              <a:latin typeface="Avenir Next Condensed Regular"/>
              <a:cs typeface="Avenir Next Condensed Regular"/>
            </a:endParaRPr>
          </a:p>
        </p:txBody>
      </p:sp>
      <p:pic>
        <p:nvPicPr>
          <p:cNvPr id="7" name="Picture 6" descr="aHO1Lz.gif"/>
          <p:cNvPicPr>
            <a:picLocks noChangeAspect="1"/>
          </p:cNvPicPr>
          <p:nvPr/>
        </p:nvPicPr>
        <p:blipFill>
          <a:blip r:embed="rId2"/>
          <a:stretch>
            <a:fillRect/>
          </a:stretch>
        </p:blipFill>
        <p:spPr>
          <a:xfrm>
            <a:off x="0" y="844550"/>
            <a:ext cx="9144000" cy="508635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583931" y="1445326"/>
            <a:ext cx="7883074" cy="4216539"/>
          </a:xfrm>
          <a:prstGeom prst="rect">
            <a:avLst/>
          </a:prstGeom>
          <a:noFill/>
        </p:spPr>
        <p:txBody>
          <a:bodyPr wrap="square" rtlCol="0">
            <a:spAutoFit/>
          </a:bodyPr>
          <a:lstStyle/>
          <a:p>
            <a:pPr algn="ctr"/>
            <a:r>
              <a:rPr lang="en-US" sz="4000" dirty="0" smtClean="0">
                <a:solidFill>
                  <a:schemeClr val="bg1"/>
                </a:solidFill>
                <a:latin typeface="Avenir Next Condensed Regular"/>
                <a:cs typeface="Avenir Next Condensed Regular"/>
              </a:rPr>
              <a:t>“When I look at your heavens, the work of your fingers, the moon and the stars, which you have set in place, what is man that you are mindful of him, and the son of man that you care for him?” </a:t>
            </a:r>
          </a:p>
          <a:p>
            <a:pPr algn="ctr"/>
            <a:endParaRPr lang="en-US" sz="4000" dirty="0" smtClean="0">
              <a:solidFill>
                <a:schemeClr val="bg1"/>
              </a:solidFill>
              <a:latin typeface="Avenir Next Condensed Regular"/>
              <a:cs typeface="Avenir Next Condensed Regular"/>
            </a:endParaRPr>
          </a:p>
          <a:p>
            <a:pPr algn="r"/>
            <a:r>
              <a:rPr lang="en-US" sz="2800" dirty="0" smtClean="0">
                <a:solidFill>
                  <a:schemeClr val="bg1"/>
                </a:solidFill>
                <a:latin typeface="Avenir Next Condensed Regular"/>
                <a:cs typeface="Avenir Next Condensed Regular"/>
              </a:rPr>
              <a:t>(Psalm 8:3-4)</a:t>
            </a:r>
            <a:endParaRPr lang="en-US" sz="2800" dirty="0">
              <a:solidFill>
                <a:schemeClr val="bg1"/>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4686300" y="2247900"/>
            <a:ext cx="1892300" cy="1569660"/>
          </a:xfrm>
          <a:prstGeom prst="rect">
            <a:avLst/>
          </a:prstGeom>
          <a:noFill/>
        </p:spPr>
        <p:txBody>
          <a:bodyPr wrap="square" rtlCol="0">
            <a:spAutoFit/>
          </a:bodyPr>
          <a:lstStyle/>
          <a:p>
            <a:pPr algn="ctr"/>
            <a:r>
              <a:rPr lang="en-US" sz="9600" dirty="0" smtClean="0">
                <a:latin typeface="Avenir Next Condensed Regular"/>
                <a:cs typeface="Avenir Next Condensed Regular"/>
              </a:rPr>
              <a:t>?</a:t>
            </a:r>
            <a:endParaRPr lang="en-US" sz="9600" dirty="0">
              <a:latin typeface="Avenir Next Condensed Regular"/>
              <a:cs typeface="Avenir Next Condensed Regular"/>
            </a:endParaRPr>
          </a:p>
        </p:txBody>
      </p:sp>
      <p:pic>
        <p:nvPicPr>
          <p:cNvPr id="6" name="Picture 5" descr="flag_labels.jpg"/>
          <p:cNvPicPr>
            <a:picLocks noChangeAspect="1"/>
          </p:cNvPicPr>
          <p:nvPr/>
        </p:nvPicPr>
        <p:blipFill>
          <a:blip r:embed="rId2"/>
          <a:stretch>
            <a:fillRect/>
          </a:stretch>
        </p:blipFill>
        <p:spPr>
          <a:xfrm>
            <a:off x="0" y="482600"/>
            <a:ext cx="9144000" cy="6096000"/>
          </a:xfrm>
          <a:prstGeom prst="rect">
            <a:avLst/>
          </a:prstGeom>
        </p:spPr>
      </p:pic>
      <p:sp>
        <p:nvSpPr>
          <p:cNvPr id="4" name="TextBox 3"/>
          <p:cNvSpPr txBox="1"/>
          <p:nvPr/>
        </p:nvSpPr>
        <p:spPr>
          <a:xfrm>
            <a:off x="946150" y="2006600"/>
            <a:ext cx="7073900" cy="3046988"/>
          </a:xfrm>
          <a:prstGeom prst="rect">
            <a:avLst/>
          </a:prstGeom>
          <a:noFill/>
          <a:ln w="196850" cmpd="sng">
            <a:solidFill>
              <a:srgbClr val="FF0000"/>
            </a:solidFill>
          </a:ln>
          <a:effectLst>
            <a:glow rad="139700">
              <a:schemeClr val="tx1">
                <a:alpha val="80000"/>
              </a:schemeClr>
            </a:glow>
          </a:effectLst>
        </p:spPr>
        <p:txBody>
          <a:bodyPr wrap="square" rtlCol="0">
            <a:spAutoFit/>
          </a:bodyPr>
          <a:lstStyle/>
          <a:p>
            <a:pPr algn="ctr"/>
            <a:r>
              <a:rPr lang="en-US" sz="9600" b="1" dirty="0" smtClean="0">
                <a:solidFill>
                  <a:srgbClr val="FF0000"/>
                </a:solidFill>
                <a:effectLst>
                  <a:glow rad="152400">
                    <a:schemeClr val="tx1">
                      <a:alpha val="80000"/>
                    </a:schemeClr>
                  </a:glow>
                </a:effectLst>
                <a:latin typeface="Avenir Next Condensed Regular"/>
                <a:cs typeface="Avenir Next Condensed Regular"/>
              </a:rPr>
              <a:t>IRREDUCIBLY COMPLEX</a:t>
            </a:r>
            <a:endParaRPr lang="en-US" sz="9600" b="1" dirty="0">
              <a:solidFill>
                <a:srgbClr val="FF0000"/>
              </a:solidFill>
              <a:effectLst>
                <a:glow rad="152400">
                  <a:schemeClr val="tx1">
                    <a:alpha val="80000"/>
                  </a:schemeClr>
                </a:glow>
              </a:effectLst>
              <a:latin typeface="Avenir Next Condensed Regular"/>
              <a:cs typeface="Avenir Next Condensed Regul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124067" y="2667000"/>
            <a:ext cx="6904988" cy="1323439"/>
          </a:xfrm>
          <a:prstGeom prst="rect">
            <a:avLst/>
          </a:prstGeom>
          <a:noFill/>
        </p:spPr>
        <p:txBody>
          <a:bodyPr wrap="square" rtlCol="0">
            <a:spAutoFit/>
          </a:bodyPr>
          <a:lstStyle/>
          <a:p>
            <a:pPr algn="ctr"/>
            <a:r>
              <a:rPr lang="en-US" sz="8000" dirty="0" smtClean="0">
                <a:solidFill>
                  <a:schemeClr val="bg1"/>
                </a:solidFill>
                <a:latin typeface="Avenir Next Condensed Demi Bold"/>
                <a:cs typeface="Avenir Next Condensed Demi Bold"/>
              </a:rPr>
              <a:t>IT GETS WORSE…</a:t>
            </a:r>
            <a:endParaRPr lang="en-US" sz="80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124067" y="355600"/>
            <a:ext cx="6904988" cy="1107996"/>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IT GETS WORSE…</a:t>
            </a:r>
            <a:endParaRPr lang="en-US" sz="6600" dirty="0">
              <a:solidFill>
                <a:schemeClr val="bg1"/>
              </a:solidFill>
              <a:latin typeface="Avenir Next Condensed Demi Bold"/>
              <a:cs typeface="Avenir Next Condensed Demi Bold"/>
            </a:endParaRPr>
          </a:p>
        </p:txBody>
      </p:sp>
      <p:pic>
        <p:nvPicPr>
          <p:cNvPr id="3" name="Picture 2" descr="Rube+Goldberg+gets+his+think-tank+working+and+evolves+the+simplified+pencil-sharpener..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GettyImages-173298630-56beec5d5f9b5829f866c97e.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1124067" y="1333500"/>
            <a:ext cx="6904988" cy="4154983"/>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EXAMPLE 2</a:t>
            </a:r>
            <a:r>
              <a:rPr lang="en-US" sz="6600" smtClean="0">
                <a:solidFill>
                  <a:schemeClr val="bg1"/>
                </a:solidFill>
                <a:latin typeface="Avenir Next Condensed Demi Bold"/>
                <a:cs typeface="Avenir Next Condensed Demi Bold"/>
              </a:rPr>
              <a:t>: </a:t>
            </a:r>
            <a:r>
              <a:rPr lang="en-US" sz="6600" smtClean="0">
                <a:solidFill>
                  <a:schemeClr val="bg1"/>
                </a:solidFill>
                <a:latin typeface="Avenir Next Condensed Demi Bold"/>
                <a:cs typeface="Avenir Next Condensed Demi Bold"/>
              </a:rPr>
              <a:t>MAMALIAN </a:t>
            </a:r>
            <a:r>
              <a:rPr lang="en-US" sz="6600" dirty="0" smtClean="0">
                <a:solidFill>
                  <a:schemeClr val="bg1"/>
                </a:solidFill>
                <a:latin typeface="Avenir Next Condensed Demi Bold"/>
                <a:cs typeface="Avenir Next Condensed Demi Bold"/>
              </a:rPr>
              <a:t>BLOOD CLOTTING (COAGULATION)</a:t>
            </a:r>
            <a:endParaRPr lang="en-US" sz="6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Picture 5" descr="GettyImages-173298630-56beec5d5f9b5829f866c97e.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7" name="TextBox 6"/>
          <p:cNvSpPr txBox="1"/>
          <p:nvPr/>
        </p:nvSpPr>
        <p:spPr>
          <a:xfrm>
            <a:off x="6136430" y="749300"/>
            <a:ext cx="3007570" cy="5324534"/>
          </a:xfrm>
          <a:prstGeom prst="rect">
            <a:avLst/>
          </a:prstGeom>
          <a:noFill/>
        </p:spPr>
        <p:txBody>
          <a:bodyPr wrap="square" rtlCol="0">
            <a:spAutoFit/>
          </a:bodyPr>
          <a:lstStyle/>
          <a:p>
            <a:pPr marL="228600" indent="-228600">
              <a:spcBef>
                <a:spcPts val="1200"/>
              </a:spcBef>
              <a:buFont typeface="Arial"/>
              <a:buChar char="•"/>
            </a:pPr>
            <a:r>
              <a:rPr lang="en-US" sz="3200" dirty="0" smtClean="0">
                <a:solidFill>
                  <a:srgbClr val="FFFFFF"/>
                </a:solidFill>
                <a:latin typeface="Avenir Next Condensed Regular"/>
                <a:cs typeface="Avenir Next Condensed Regular"/>
              </a:rPr>
              <a:t>Fibrinogen = 6 protein chains (twin pairs of 3 different proteins)</a:t>
            </a:r>
          </a:p>
          <a:p>
            <a:pPr marL="228600" indent="-228600">
              <a:spcBef>
                <a:spcPts val="1200"/>
              </a:spcBef>
              <a:buFont typeface="Arial"/>
              <a:buChar char="•"/>
            </a:pPr>
            <a:r>
              <a:rPr lang="en-US" sz="3200" dirty="0" smtClean="0">
                <a:solidFill>
                  <a:srgbClr val="FFFFFF"/>
                </a:solidFill>
                <a:latin typeface="Avenir Next Condensed Regular"/>
                <a:cs typeface="Avenir Next Condensed Regular"/>
              </a:rPr>
              <a:t>Makes fibers that form a clot</a:t>
            </a:r>
          </a:p>
          <a:p>
            <a:pPr marL="228600" indent="-228600">
              <a:spcBef>
                <a:spcPts val="1200"/>
              </a:spcBef>
              <a:buFont typeface="Arial"/>
              <a:buChar char="•"/>
            </a:pPr>
            <a:r>
              <a:rPr lang="en-US" sz="3200" dirty="0" smtClean="0">
                <a:solidFill>
                  <a:srgbClr val="FFFFFF"/>
                </a:solidFill>
                <a:latin typeface="Avenir Next Condensed Regular"/>
                <a:cs typeface="Avenir Next Condensed Regular"/>
              </a:rPr>
              <a:t>Sliced by </a:t>
            </a:r>
            <a:r>
              <a:rPr lang="en-US" sz="3200" b="1" dirty="0" smtClean="0">
                <a:solidFill>
                  <a:srgbClr val="FFFFFF"/>
                </a:solidFill>
                <a:latin typeface="Avenir Next Condensed Regular"/>
                <a:cs typeface="Avenir Next Condensed Regular"/>
              </a:rPr>
              <a:t>thrombin </a:t>
            </a:r>
            <a:r>
              <a:rPr lang="en-US" sz="3200" dirty="0" smtClean="0">
                <a:solidFill>
                  <a:srgbClr val="FFFFFF"/>
                </a:solidFill>
                <a:latin typeface="Avenir Next Condensed Regular"/>
                <a:cs typeface="Avenir Next Condensed Regular"/>
              </a:rPr>
              <a:t>to form fibrin (with sticky ends)</a:t>
            </a:r>
            <a:endParaRPr lang="en-US" sz="3200" dirty="0">
              <a:solidFill>
                <a:srgbClr val="FFFFFF"/>
              </a:solidFill>
              <a:latin typeface="Avenir Next Condensed Regular"/>
              <a:cs typeface="Avenir Next Condensed Regular"/>
            </a:endParaRPr>
          </a:p>
        </p:txBody>
      </p:sp>
      <p:pic>
        <p:nvPicPr>
          <p:cNvPr id="8" name="Picture 7" descr="fibrinogen-cleave.jpg"/>
          <p:cNvPicPr>
            <a:picLocks noChangeAspect="1"/>
          </p:cNvPicPr>
          <p:nvPr/>
        </p:nvPicPr>
        <p:blipFill>
          <a:blip r:embed="rId3"/>
          <a:stretch>
            <a:fillRect/>
          </a:stretch>
        </p:blipFill>
        <p:spPr>
          <a:xfrm>
            <a:off x="0" y="1015663"/>
            <a:ext cx="6136430" cy="4787900"/>
          </a:xfrm>
          <a:prstGeom prst="rect">
            <a:avLst/>
          </a:prstGeom>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Picture 4" descr="98328-050-4F03CFD9.jpg"/>
          <p:cNvPicPr>
            <a:picLocks noChangeAspect="1"/>
          </p:cNvPicPr>
          <p:nvPr/>
        </p:nvPicPr>
        <p:blipFill>
          <a:blip r:embed="rId2"/>
          <a:stretch>
            <a:fillRect/>
          </a:stretch>
        </p:blipFill>
        <p:spPr>
          <a:xfrm>
            <a:off x="1079500" y="0"/>
            <a:ext cx="6858000" cy="6858000"/>
          </a:xfrm>
          <a:prstGeom prst="rect">
            <a:avLst/>
          </a:prstGeom>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Picture 5" descr="GettyImages-173298630-56beec5d5f9b5829f866c97e.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5" name="Picture 4" descr="screen_shot_2014-09-15_at_103620_am-14879F55D9E52BBA2FC.png"/>
          <p:cNvPicPr>
            <a:picLocks noChangeAspect="1"/>
          </p:cNvPicPr>
          <p:nvPr/>
        </p:nvPicPr>
        <p:blipFill>
          <a:blip r:embed="rId3"/>
          <a:stretch>
            <a:fillRect/>
          </a:stretch>
        </p:blipFill>
        <p:spPr>
          <a:xfrm>
            <a:off x="0" y="609599"/>
            <a:ext cx="9144000" cy="5634507"/>
          </a:xfrm>
          <a:prstGeom prst="rect">
            <a:avLst/>
          </a:prstGeom>
        </p:spPr>
      </p:pic>
      <p:sp>
        <p:nvSpPr>
          <p:cNvPr id="10" name="8-Point Star 9"/>
          <p:cNvSpPr/>
          <p:nvPr/>
        </p:nvSpPr>
        <p:spPr>
          <a:xfrm>
            <a:off x="3225800" y="2108200"/>
            <a:ext cx="2273300" cy="2247900"/>
          </a:xfrm>
          <a:prstGeom prst="star8">
            <a:avLst/>
          </a:prstGeom>
          <a:solidFill>
            <a:schemeClr val="tx2">
              <a:lumMod val="50000"/>
            </a:schemeClr>
          </a:solidFill>
          <a:ln>
            <a:noFill/>
          </a:ln>
          <a:effectLst>
            <a:glow rad="190500">
              <a:schemeClr val="accent3">
                <a:lumMod val="5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Avenir Next Condensed Regular"/>
                <a:cs typeface="Avenir Next Condensed Regular"/>
              </a:rPr>
              <a:t>STUART</a:t>
            </a:r>
          </a:p>
          <a:p>
            <a:pPr algn="ctr"/>
            <a:r>
              <a:rPr lang="en-US" sz="4000" dirty="0" smtClean="0">
                <a:latin typeface="Avenir Next Condensed Regular"/>
                <a:cs typeface="Avenir Next Condensed Regular"/>
              </a:rPr>
              <a:t>FACTOR</a:t>
            </a:r>
            <a:endParaRPr lang="en-US" sz="4000" dirty="0">
              <a:latin typeface="Avenir Next Condensed Regular"/>
              <a:cs typeface="Avenir Next Condensed Regular"/>
            </a:endParaRPr>
          </a:p>
        </p:txBody>
      </p:sp>
      <p:sp>
        <p:nvSpPr>
          <p:cNvPr id="12" name="Explosion 2 11"/>
          <p:cNvSpPr/>
          <p:nvPr/>
        </p:nvSpPr>
        <p:spPr>
          <a:xfrm>
            <a:off x="2806700" y="990600"/>
            <a:ext cx="3263900" cy="1803400"/>
          </a:xfrm>
          <a:prstGeom prst="irregularSeal2">
            <a:avLst/>
          </a:prstGeom>
          <a:solidFill>
            <a:srgbClr val="FFFF00"/>
          </a:solidFill>
          <a:ln>
            <a:noFill/>
          </a:ln>
          <a:effectLst>
            <a:glow rad="1270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latin typeface="Avenir Next Condensed Regular"/>
                <a:cs typeface="Avenir Next Condensed Regular"/>
              </a:rPr>
              <a:t>ACCELERIN</a:t>
            </a:r>
            <a:endParaRPr lang="en-US" sz="2400" dirty="0">
              <a:solidFill>
                <a:schemeClr val="tx1"/>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Picture 5" descr="GettyImages-173298630-56beec5d5f9b5829f866c97e.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9" name="Picture 8" descr="screen_shot_2014-09-15_at_103620_am-14879F55D9E52BBA2FC.png"/>
          <p:cNvPicPr>
            <a:picLocks noChangeAspect="1"/>
          </p:cNvPicPr>
          <p:nvPr/>
        </p:nvPicPr>
        <p:blipFill>
          <a:blip r:embed="rId3"/>
          <a:srcRect l="54507" t="8229" r="2535" b="4114"/>
          <a:stretch>
            <a:fillRect/>
          </a:stretch>
        </p:blipFill>
        <p:spPr>
          <a:xfrm>
            <a:off x="2480946" y="501782"/>
            <a:ext cx="3928108" cy="4938999"/>
          </a:xfrm>
          <a:prstGeom prst="rect">
            <a:avLst/>
          </a:prstGeom>
        </p:spPr>
      </p:pic>
      <p:sp>
        <p:nvSpPr>
          <p:cNvPr id="7" name="Explosion 2 6"/>
          <p:cNvSpPr/>
          <p:nvPr/>
        </p:nvSpPr>
        <p:spPr>
          <a:xfrm>
            <a:off x="5105400" y="1524000"/>
            <a:ext cx="3873500" cy="2819400"/>
          </a:xfrm>
          <a:prstGeom prst="irregularSeal2">
            <a:avLst/>
          </a:prstGeom>
          <a:solidFill>
            <a:srgbClr val="FFFF00"/>
          </a:solidFill>
          <a:ln>
            <a:noFill/>
          </a:ln>
          <a:effectLst>
            <a:glow rad="1270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Avenir Next Condensed Regular"/>
                <a:cs typeface="Avenir Next Condensed Regular"/>
              </a:rPr>
              <a:t>ACCELERIN</a:t>
            </a:r>
            <a:endParaRPr lang="en-US" sz="2800" dirty="0">
              <a:solidFill>
                <a:schemeClr val="tx1"/>
              </a:solidFill>
              <a:latin typeface="Avenir Next Condensed Regular"/>
              <a:cs typeface="Avenir Next Condensed Regular"/>
            </a:endParaRPr>
          </a:p>
        </p:txBody>
      </p:sp>
      <p:sp>
        <p:nvSpPr>
          <p:cNvPr id="8" name="Explosion 2 7"/>
          <p:cNvSpPr/>
          <p:nvPr/>
        </p:nvSpPr>
        <p:spPr>
          <a:xfrm>
            <a:off x="0" y="1676400"/>
            <a:ext cx="3873500" cy="2819400"/>
          </a:xfrm>
          <a:prstGeom prst="irregularSeal2">
            <a:avLst/>
          </a:prstGeom>
          <a:solidFill>
            <a:schemeClr val="accent6">
              <a:lumMod val="20000"/>
              <a:lumOff val="80000"/>
            </a:schemeClr>
          </a:solidFill>
          <a:ln>
            <a:noFill/>
          </a:ln>
          <a:effectLst>
            <a:glow rad="1270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venir Next Condensed Regular"/>
                <a:cs typeface="Avenir Next Condensed Regular"/>
              </a:rPr>
              <a:t>PROACCELERIN</a:t>
            </a:r>
            <a:endParaRPr lang="en-US" sz="2000" dirty="0">
              <a:solidFill>
                <a:schemeClr val="tx1"/>
              </a:solidFill>
              <a:latin typeface="Avenir Next Condensed Regular"/>
              <a:cs typeface="Avenir Next Condensed Regular"/>
            </a:endParaRPr>
          </a:p>
        </p:txBody>
      </p:sp>
      <p:sp>
        <p:nvSpPr>
          <p:cNvPr id="11" name="TextBox 10"/>
          <p:cNvSpPr txBox="1"/>
          <p:nvPr/>
        </p:nvSpPr>
        <p:spPr>
          <a:xfrm>
            <a:off x="2209800" y="6045200"/>
            <a:ext cx="184666" cy="369332"/>
          </a:xfrm>
          <a:prstGeom prst="rect">
            <a:avLst/>
          </a:prstGeom>
          <a:noFill/>
        </p:spPr>
        <p:txBody>
          <a:bodyPr wrap="none" rtlCol="0">
            <a:spAutoFit/>
          </a:bodyPr>
          <a:lstStyle/>
          <a:p>
            <a:endParaRPr lang="en-US"/>
          </a:p>
        </p:txBody>
      </p:sp>
      <p:sp>
        <p:nvSpPr>
          <p:cNvPr id="10" name="TextBox 9"/>
          <p:cNvSpPr txBox="1"/>
          <p:nvPr/>
        </p:nvSpPr>
        <p:spPr>
          <a:xfrm>
            <a:off x="3022600" y="5842000"/>
            <a:ext cx="3111404" cy="769441"/>
          </a:xfrm>
          <a:prstGeom prst="rect">
            <a:avLst/>
          </a:prstGeom>
          <a:noFill/>
        </p:spPr>
        <p:txBody>
          <a:bodyPr wrap="none" rtlCol="0">
            <a:spAutoFit/>
          </a:bodyPr>
          <a:lstStyle/>
          <a:p>
            <a:r>
              <a:rPr lang="en-US" sz="4400" dirty="0" smtClean="0">
                <a:solidFill>
                  <a:schemeClr val="bg1"/>
                </a:solidFill>
                <a:latin typeface="Avenir Next Condensed Regular"/>
                <a:cs typeface="Avenir Next Condensed Regular"/>
              </a:rPr>
              <a:t>“auto-catalytic”</a:t>
            </a:r>
            <a:endParaRPr lang="en-US" sz="4400" dirty="0">
              <a:solidFill>
                <a:schemeClr val="bg1"/>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360"/>
                                          </p:val>
                                        </p:tav>
                                        <p:tav tm="100000">
                                          <p:val>
                                            <p:fltVal val="0"/>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Picture 5" descr="GettyImages-173298630-56beec5d5f9b5829f866c97e.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11" name="TextBox 10"/>
          <p:cNvSpPr txBox="1"/>
          <p:nvPr/>
        </p:nvSpPr>
        <p:spPr>
          <a:xfrm>
            <a:off x="2209800" y="6045200"/>
            <a:ext cx="184666" cy="369332"/>
          </a:xfrm>
          <a:prstGeom prst="rect">
            <a:avLst/>
          </a:prstGeom>
          <a:noFill/>
        </p:spPr>
        <p:txBody>
          <a:bodyPr wrap="none" rtlCol="0">
            <a:spAutoFit/>
          </a:bodyPr>
          <a:lstStyle/>
          <a:p>
            <a:endParaRPr lang="en-US"/>
          </a:p>
        </p:txBody>
      </p:sp>
      <p:pic>
        <p:nvPicPr>
          <p:cNvPr id="12" name="Picture 11" descr="5236bf3593758ce89ae29d23512da954.jpg"/>
          <p:cNvPicPr>
            <a:picLocks noChangeAspect="1"/>
          </p:cNvPicPr>
          <p:nvPr/>
        </p:nvPicPr>
        <p:blipFill>
          <a:blip r:embed="rId3"/>
          <a:stretch>
            <a:fillRect/>
          </a:stretch>
        </p:blipFill>
        <p:spPr>
          <a:xfrm>
            <a:off x="4895850" y="0"/>
            <a:ext cx="4248150" cy="6858000"/>
          </a:xfrm>
          <a:prstGeom prst="rect">
            <a:avLst/>
          </a:prstGeom>
        </p:spPr>
      </p:pic>
      <p:sp>
        <p:nvSpPr>
          <p:cNvPr id="13" name="TextBox 12"/>
          <p:cNvSpPr txBox="1"/>
          <p:nvPr/>
        </p:nvSpPr>
        <p:spPr>
          <a:xfrm>
            <a:off x="311150" y="292100"/>
            <a:ext cx="3797300" cy="2585323"/>
          </a:xfrm>
          <a:prstGeom prst="rect">
            <a:avLst/>
          </a:prstGeom>
          <a:noFill/>
        </p:spPr>
        <p:txBody>
          <a:bodyPr wrap="square" rtlCol="0">
            <a:spAutoFit/>
          </a:bodyPr>
          <a:lstStyle/>
          <a:p>
            <a:r>
              <a:rPr lang="en-US" sz="5400" dirty="0" smtClean="0">
                <a:solidFill>
                  <a:srgbClr val="FFFFFF"/>
                </a:solidFill>
                <a:latin typeface="Avenir Next Condensed Regular"/>
                <a:cs typeface="Avenir Next Condensed Regular"/>
              </a:rPr>
              <a:t>How is Stuart Factor (X) activated?</a:t>
            </a:r>
            <a:endParaRPr lang="en-US" sz="5400" dirty="0">
              <a:solidFill>
                <a:srgbClr val="FFFFFF"/>
              </a:solidFill>
              <a:latin typeface="Avenir Next Condensed Regular"/>
              <a:cs typeface="Avenir Next Condensed Regular"/>
            </a:endParaRPr>
          </a:p>
        </p:txBody>
      </p:sp>
      <p:sp>
        <p:nvSpPr>
          <p:cNvPr id="14" name="TextBox 13"/>
          <p:cNvSpPr txBox="1"/>
          <p:nvPr/>
        </p:nvSpPr>
        <p:spPr>
          <a:xfrm>
            <a:off x="311150" y="4127500"/>
            <a:ext cx="3797300" cy="1323439"/>
          </a:xfrm>
          <a:prstGeom prst="rect">
            <a:avLst/>
          </a:prstGeom>
          <a:noFill/>
        </p:spPr>
        <p:txBody>
          <a:bodyPr wrap="square" rtlCol="0">
            <a:spAutoFit/>
          </a:bodyPr>
          <a:lstStyle/>
          <a:p>
            <a:r>
              <a:rPr lang="en-US" sz="4000" b="1" dirty="0" smtClean="0">
                <a:solidFill>
                  <a:srgbClr val="FFFFFF"/>
                </a:solidFill>
                <a:latin typeface="Avenir Next Condensed Regular"/>
                <a:cs typeface="Avenir Next Condensed Regular"/>
              </a:rPr>
              <a:t>Remember Rube Goldberg?</a:t>
            </a:r>
            <a:endParaRPr lang="en-US" sz="4000" b="1" dirty="0">
              <a:solidFill>
                <a:srgbClr val="FFFFFF"/>
              </a:solidFill>
              <a:latin typeface="Avenir Next Condensed Regular"/>
              <a:cs typeface="Avenir Next Condensed Regular"/>
            </a:endParaRPr>
          </a:p>
        </p:txBody>
      </p:sp>
      <p:sp>
        <p:nvSpPr>
          <p:cNvPr id="15" name="TextBox 14"/>
          <p:cNvSpPr txBox="1"/>
          <p:nvPr/>
        </p:nvSpPr>
        <p:spPr>
          <a:xfrm>
            <a:off x="1041400" y="2006600"/>
            <a:ext cx="7073900" cy="3046988"/>
          </a:xfrm>
          <a:prstGeom prst="rect">
            <a:avLst/>
          </a:prstGeom>
          <a:noFill/>
          <a:ln w="196850" cmpd="sng">
            <a:solidFill>
              <a:srgbClr val="FF0000"/>
            </a:solidFill>
          </a:ln>
          <a:effectLst>
            <a:glow rad="139700">
              <a:schemeClr val="tx1">
                <a:alpha val="80000"/>
              </a:schemeClr>
            </a:glow>
          </a:effectLst>
        </p:spPr>
        <p:txBody>
          <a:bodyPr wrap="square" rtlCol="0">
            <a:spAutoFit/>
          </a:bodyPr>
          <a:lstStyle/>
          <a:p>
            <a:pPr algn="ctr"/>
            <a:r>
              <a:rPr lang="en-US" sz="9600" b="1" dirty="0" smtClean="0">
                <a:solidFill>
                  <a:srgbClr val="FF0000"/>
                </a:solidFill>
                <a:effectLst>
                  <a:glow rad="152400">
                    <a:schemeClr val="tx1">
                      <a:alpha val="80000"/>
                    </a:schemeClr>
                  </a:glow>
                </a:effectLst>
                <a:latin typeface="Avenir Next Condensed Regular"/>
                <a:cs typeface="Avenir Next Condensed Regular"/>
              </a:rPr>
              <a:t>IRREDUCIBLY COMPLEX</a:t>
            </a:r>
            <a:endParaRPr lang="en-US" sz="9600" b="1" dirty="0">
              <a:solidFill>
                <a:srgbClr val="FF0000"/>
              </a:solidFill>
              <a:effectLst>
                <a:glow rad="152400">
                  <a:schemeClr val="tx1">
                    <a:alpha val="80000"/>
                  </a:schemeClr>
                </a:glow>
              </a:effectLst>
              <a:latin typeface="Avenir Next Condensed Regular"/>
              <a:cs typeface="Avenir Next Condensed Regul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900" decel="100000" fill="hold"/>
                                        <p:tgtEl>
                                          <p:spTgt spid="14"/>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8" presetClass="entr" presetSubtype="0" accel="5000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9"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20" dur="1000" fill="hold"/>
                                        <p:tgtEl>
                                          <p:spTgt spid="15"/>
                                        </p:tgtEl>
                                        <p:attrNameLst>
                                          <p:attrName>ppt_y</p:attrName>
                                        </p:attrNameLst>
                                      </p:cBhvr>
                                      <p:tavLst>
                                        <p:tav tm="0">
                                          <p:val>
                                            <p:strVal val="#ppt_y"/>
                                          </p:val>
                                        </p:tav>
                                        <p:tav tm="100000">
                                          <p:val>
                                            <p:strVal val="#ppt_y"/>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gettyimages-92883894.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1124067" y="876300"/>
            <a:ext cx="6904988" cy="5170646"/>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EXAMPLE 3:</a:t>
            </a:r>
          </a:p>
          <a:p>
            <a:pPr algn="ctr"/>
            <a:r>
              <a:rPr lang="en-US" sz="6600" dirty="0" smtClean="0">
                <a:solidFill>
                  <a:schemeClr val="bg1"/>
                </a:solidFill>
                <a:latin typeface="Avenir Next Condensed Demi Bold"/>
                <a:cs typeface="Avenir Next Condensed Demi Bold"/>
              </a:rPr>
              <a:t>GENETIC </a:t>
            </a:r>
            <a:r>
              <a:rPr lang="en-US" sz="6600" dirty="0" smtClean="0">
                <a:solidFill>
                  <a:schemeClr val="bg1"/>
                </a:solidFill>
                <a:latin typeface="Avenir Next Condensed Demi Bold"/>
                <a:cs typeface="Avenir Next Condensed Demi Bold"/>
              </a:rPr>
              <a:t>TRANSCRIPTION, TRANSLATION, REPLICATION</a:t>
            </a:r>
            <a:endParaRPr lang="en-US" sz="6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583931" y="1766510"/>
            <a:ext cx="7883074" cy="3416320"/>
          </a:xfrm>
          <a:prstGeom prst="rect">
            <a:avLst/>
          </a:prstGeom>
          <a:noFill/>
        </p:spPr>
        <p:txBody>
          <a:bodyPr wrap="square" rtlCol="0">
            <a:spAutoFit/>
          </a:bodyPr>
          <a:lstStyle/>
          <a:p>
            <a:pPr algn="ctr"/>
            <a:r>
              <a:rPr lang="en-US" sz="4000" dirty="0" smtClean="0">
                <a:solidFill>
                  <a:schemeClr val="bg1"/>
                </a:solidFill>
                <a:latin typeface="Avenir Next Condensed Regular"/>
                <a:cs typeface="Avenir Next Condensed Regular"/>
              </a:rPr>
              <a:t>“The heavens declare the glory of God, and the sky above proclaims his handiwork.  Day to day pours out speech, </a:t>
            </a:r>
            <a:r>
              <a:rPr lang="en-US" sz="4000" smtClean="0">
                <a:solidFill>
                  <a:schemeClr val="bg1"/>
                </a:solidFill>
                <a:latin typeface="Avenir Next Condensed Regular"/>
                <a:cs typeface="Avenir Next Condensed Regular"/>
              </a:rPr>
              <a:t>and night </a:t>
            </a:r>
            <a:r>
              <a:rPr lang="en-US" sz="4000" dirty="0" smtClean="0">
                <a:solidFill>
                  <a:schemeClr val="bg1"/>
                </a:solidFill>
                <a:latin typeface="Avenir Next Condensed Regular"/>
                <a:cs typeface="Avenir Next Condensed Regular"/>
              </a:rPr>
              <a:t>to night reveals knowledge”</a:t>
            </a:r>
          </a:p>
          <a:p>
            <a:pPr algn="r"/>
            <a:endParaRPr lang="en-US" sz="2800" dirty="0" smtClean="0">
              <a:solidFill>
                <a:schemeClr val="bg1"/>
              </a:solidFill>
              <a:latin typeface="Avenir Next Condensed Regular"/>
              <a:cs typeface="Avenir Next Condensed Regular"/>
            </a:endParaRPr>
          </a:p>
          <a:p>
            <a:pPr algn="r"/>
            <a:r>
              <a:rPr lang="en-US" sz="2800" dirty="0" smtClean="0">
                <a:solidFill>
                  <a:schemeClr val="bg1"/>
                </a:solidFill>
                <a:latin typeface="Avenir Next Condensed Regular"/>
                <a:cs typeface="Avenir Next Condensed Regular"/>
              </a:rPr>
              <a:t>(Psalm 19:1-2).</a:t>
            </a:r>
            <a:endParaRPr lang="en-US" sz="2800" dirty="0">
              <a:solidFill>
                <a:schemeClr val="bg1"/>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gettyimages-92883894.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4" name="Picture 3" descr="Chemical-structure-of-DNA.png"/>
          <p:cNvPicPr>
            <a:picLocks noChangeAspect="1"/>
          </p:cNvPicPr>
          <p:nvPr/>
        </p:nvPicPr>
        <p:blipFill>
          <a:blip r:embed="rId3"/>
          <a:stretch>
            <a:fillRect/>
          </a:stretch>
        </p:blipFill>
        <p:spPr>
          <a:xfrm>
            <a:off x="0" y="225424"/>
            <a:ext cx="9144000" cy="6467476"/>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gettyimages-92883894.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5" name="Picture 4" descr="RNA-codons-aminoacids.svg.png"/>
          <p:cNvPicPr>
            <a:picLocks noChangeAspect="1"/>
          </p:cNvPicPr>
          <p:nvPr/>
        </p:nvPicPr>
        <p:blipFill>
          <a:blip r:embed="rId3"/>
          <a:stretch>
            <a:fillRect/>
          </a:stretch>
        </p:blipFill>
        <p:spPr>
          <a:xfrm>
            <a:off x="0" y="0"/>
            <a:ext cx="9144000" cy="2444750"/>
          </a:xfrm>
          <a:prstGeom prst="rect">
            <a:avLst/>
          </a:prstGeom>
          <a:solidFill>
            <a:schemeClr val="bg1"/>
          </a:solidFill>
        </p:spPr>
      </p:pic>
      <p:pic>
        <p:nvPicPr>
          <p:cNvPr id="7" name="Picture 6" descr="MGA2-03-28_mtDNA_code.jpg"/>
          <p:cNvPicPr>
            <a:picLocks noChangeAspect="1"/>
          </p:cNvPicPr>
          <p:nvPr/>
        </p:nvPicPr>
        <p:blipFill>
          <a:blip r:embed="rId4"/>
          <a:stretch>
            <a:fillRect/>
          </a:stretch>
        </p:blipFill>
        <p:spPr>
          <a:xfrm>
            <a:off x="0" y="2403856"/>
            <a:ext cx="5219700" cy="4454144"/>
          </a:xfrm>
          <a:prstGeom prst="rect">
            <a:avLst/>
          </a:prstGeom>
        </p:spPr>
      </p:pic>
      <p:sp>
        <p:nvSpPr>
          <p:cNvPr id="9" name="TextBox 8"/>
          <p:cNvSpPr txBox="1"/>
          <p:nvPr/>
        </p:nvSpPr>
        <p:spPr>
          <a:xfrm>
            <a:off x="5219700" y="2692400"/>
            <a:ext cx="3924300" cy="4001096"/>
          </a:xfrm>
          <a:prstGeom prst="rect">
            <a:avLst/>
          </a:prstGeom>
          <a:noFill/>
        </p:spPr>
        <p:txBody>
          <a:bodyPr wrap="square" rtlCol="0">
            <a:spAutoFit/>
          </a:bodyPr>
          <a:lstStyle/>
          <a:p>
            <a:pPr marL="228600" indent="-228600">
              <a:spcBef>
                <a:spcPts val="1200"/>
              </a:spcBef>
              <a:buFont typeface="Arial"/>
              <a:buChar char="•"/>
            </a:pPr>
            <a:r>
              <a:rPr lang="en-US" sz="2800" dirty="0" smtClean="0">
                <a:solidFill>
                  <a:srgbClr val="FFFFFF"/>
                </a:solidFill>
                <a:latin typeface="Avenir Next Condensed Regular"/>
                <a:cs typeface="Avenir Next Condensed Regular"/>
              </a:rPr>
              <a:t>Bases code for 20 amino acids</a:t>
            </a:r>
          </a:p>
          <a:p>
            <a:pPr marL="228600" indent="-228600">
              <a:spcBef>
                <a:spcPts val="1200"/>
              </a:spcBef>
              <a:buFont typeface="Arial"/>
              <a:buChar char="•"/>
            </a:pPr>
            <a:r>
              <a:rPr lang="en-US" sz="2800" dirty="0" smtClean="0">
                <a:solidFill>
                  <a:srgbClr val="FFFFFF"/>
                </a:solidFill>
                <a:latin typeface="Avenir Next Condensed Regular"/>
                <a:cs typeface="Avenir Next Condensed Regular"/>
              </a:rPr>
              <a:t>Amino acids make up proteins</a:t>
            </a:r>
          </a:p>
          <a:p>
            <a:pPr marL="228600" indent="-228600">
              <a:spcBef>
                <a:spcPts val="1200"/>
              </a:spcBef>
              <a:buFont typeface="Arial"/>
              <a:buChar char="•"/>
            </a:pPr>
            <a:r>
              <a:rPr lang="en-US" sz="2800" dirty="0" smtClean="0">
                <a:solidFill>
                  <a:srgbClr val="FFFFFF"/>
                </a:solidFill>
                <a:latin typeface="Avenir Next Condensed Regular"/>
                <a:cs typeface="Avenir Next Condensed Regular"/>
              </a:rPr>
              <a:t>Proteins make up enzymes and cell components </a:t>
            </a:r>
          </a:p>
          <a:p>
            <a:pPr marL="228600" indent="-228600">
              <a:spcBef>
                <a:spcPts val="1200"/>
              </a:spcBef>
              <a:buFont typeface="Arial"/>
              <a:buChar char="•"/>
            </a:pPr>
            <a:r>
              <a:rPr lang="en-US" sz="2800" dirty="0" smtClean="0">
                <a:solidFill>
                  <a:srgbClr val="FFFFFF"/>
                </a:solidFill>
                <a:latin typeface="Avenir Next Condensed Regular"/>
                <a:cs typeface="Avenir Next Condensed Regular"/>
              </a:rPr>
              <a:t>A programming language in the cell!</a:t>
            </a:r>
            <a:endParaRPr lang="en-US" sz="28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gettyimages-92883894.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5" name="Picture 4" descr="url.png"/>
          <p:cNvPicPr>
            <a:picLocks noChangeAspect="1"/>
          </p:cNvPicPr>
          <p:nvPr/>
        </p:nvPicPr>
        <p:blipFill>
          <a:blip r:embed="rId3"/>
          <a:stretch>
            <a:fillRect/>
          </a:stretch>
        </p:blipFill>
        <p:spPr>
          <a:xfrm>
            <a:off x="1714500" y="0"/>
            <a:ext cx="6073776" cy="6858000"/>
          </a:xfrm>
          <a:prstGeom prst="rect">
            <a:avLst/>
          </a:prstGeom>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gettyimages-92883894.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4" name="Picture 3" descr="picture7136736675881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gettyimages-92883894.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5" name="Picture 4" descr="maxresdefault.jpg"/>
          <p:cNvPicPr>
            <a:picLocks noChangeAspect="1"/>
          </p:cNvPicPr>
          <p:nvPr/>
        </p:nvPicPr>
        <p:blipFill>
          <a:blip r:embed="rId3"/>
          <a:stretch>
            <a:fillRect/>
          </a:stretch>
        </p:blipFill>
        <p:spPr>
          <a:xfrm>
            <a:off x="0" y="341313"/>
            <a:ext cx="9144000" cy="5946775"/>
          </a:xfrm>
          <a:prstGeom prst="rect">
            <a:avLst/>
          </a:prstGeom>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gettyimages-92883894.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6" name="Picture 5" descr="DNA_Replication_Summary.jpg"/>
          <p:cNvPicPr>
            <a:picLocks noChangeAspect="1"/>
          </p:cNvPicPr>
          <p:nvPr/>
        </p:nvPicPr>
        <p:blipFill>
          <a:blip r:embed="rId3"/>
          <a:stretch>
            <a:fillRect/>
          </a:stretch>
        </p:blipFill>
        <p:spPr>
          <a:xfrm>
            <a:off x="0" y="0"/>
            <a:ext cx="9144000" cy="5594350"/>
          </a:xfrm>
          <a:prstGeom prst="rect">
            <a:avLst/>
          </a:prstGeom>
        </p:spPr>
      </p:pic>
      <p:sp>
        <p:nvSpPr>
          <p:cNvPr id="7" name="TextBox 6"/>
          <p:cNvSpPr txBox="1"/>
          <p:nvPr/>
        </p:nvSpPr>
        <p:spPr>
          <a:xfrm>
            <a:off x="0" y="5594350"/>
            <a:ext cx="9144000" cy="1200328"/>
          </a:xfrm>
          <a:prstGeom prst="rect">
            <a:avLst/>
          </a:prstGeom>
          <a:noFill/>
        </p:spPr>
        <p:txBody>
          <a:bodyPr wrap="square" rtlCol="0">
            <a:spAutoFit/>
          </a:bodyPr>
          <a:lstStyle/>
          <a:p>
            <a:r>
              <a:rPr lang="en-US" sz="2400" b="1" u="sng" dirty="0" smtClean="0">
                <a:solidFill>
                  <a:srgbClr val="FFFFFF"/>
                </a:solidFill>
                <a:latin typeface="Avenir Next Condensed Regular"/>
                <a:cs typeface="Avenir Next Condensed Regular"/>
              </a:rPr>
              <a:t>Replication Machinery Involved:  </a:t>
            </a:r>
            <a:r>
              <a:rPr lang="en-US" sz="2400" dirty="0" smtClean="0">
                <a:solidFill>
                  <a:srgbClr val="FFFFFF"/>
                </a:solidFill>
                <a:latin typeface="Avenir Next Condensed Regular"/>
                <a:cs typeface="Avenir Next Condensed Regular"/>
              </a:rPr>
              <a:t>DNA </a:t>
            </a:r>
            <a:r>
              <a:rPr lang="en-US" sz="2400" dirty="0" err="1" smtClean="0">
                <a:solidFill>
                  <a:srgbClr val="FFFFFF"/>
                </a:solidFill>
                <a:latin typeface="Avenir Next Condensed Regular"/>
                <a:cs typeface="Avenir Next Condensed Regular"/>
              </a:rPr>
              <a:t>Helicase</a:t>
            </a:r>
            <a:r>
              <a:rPr lang="en-US" sz="2400" dirty="0" smtClean="0">
                <a:solidFill>
                  <a:srgbClr val="FFFFFF"/>
                </a:solidFill>
                <a:latin typeface="Avenir Next Condensed Regular"/>
                <a:cs typeface="Avenir Next Condensed Regular"/>
              </a:rPr>
              <a:t>, DNA Polymerase, DNA clamp, Single-Strand Binding Proteins, </a:t>
            </a:r>
            <a:r>
              <a:rPr lang="en-US" sz="2400" dirty="0" err="1" smtClean="0">
                <a:solidFill>
                  <a:srgbClr val="FFFFFF"/>
                </a:solidFill>
                <a:latin typeface="Avenir Next Condensed Regular"/>
                <a:cs typeface="Avenir Next Condensed Regular"/>
              </a:rPr>
              <a:t>Topisomerase</a:t>
            </a:r>
            <a:r>
              <a:rPr lang="en-US" sz="2400" dirty="0" smtClean="0">
                <a:solidFill>
                  <a:srgbClr val="FFFFFF"/>
                </a:solidFill>
                <a:latin typeface="Avenir Next Condensed Regular"/>
                <a:cs typeface="Avenir Next Condensed Regular"/>
              </a:rPr>
              <a:t>, DNA </a:t>
            </a:r>
            <a:r>
              <a:rPr lang="en-US" sz="2400" dirty="0" err="1" smtClean="0">
                <a:solidFill>
                  <a:srgbClr val="FFFFFF"/>
                </a:solidFill>
                <a:latin typeface="Avenir Next Condensed Regular"/>
                <a:cs typeface="Avenir Next Condensed Regular"/>
              </a:rPr>
              <a:t>Gyrase</a:t>
            </a:r>
            <a:r>
              <a:rPr lang="en-US" sz="2400" dirty="0" smtClean="0">
                <a:solidFill>
                  <a:srgbClr val="FFFFFF"/>
                </a:solidFill>
                <a:latin typeface="Avenir Next Condensed Regular"/>
                <a:cs typeface="Avenir Next Condensed Regular"/>
              </a:rPr>
              <a:t>, DNA </a:t>
            </a:r>
            <a:r>
              <a:rPr lang="en-US" sz="2400" dirty="0" err="1" smtClean="0">
                <a:solidFill>
                  <a:srgbClr val="FFFFFF"/>
                </a:solidFill>
                <a:latin typeface="Avenir Next Condensed Regular"/>
                <a:cs typeface="Avenir Next Condensed Regular"/>
              </a:rPr>
              <a:t>Ligase</a:t>
            </a:r>
            <a:r>
              <a:rPr lang="en-US" sz="2400" dirty="0" smtClean="0">
                <a:solidFill>
                  <a:srgbClr val="FFFFFF"/>
                </a:solidFill>
                <a:latin typeface="Avenir Next Condensed Regular"/>
                <a:cs typeface="Avenir Next Condensed Regular"/>
              </a:rPr>
              <a:t>, </a:t>
            </a:r>
            <a:r>
              <a:rPr lang="en-US" sz="2400" dirty="0" err="1" smtClean="0">
                <a:solidFill>
                  <a:srgbClr val="FFFFFF"/>
                </a:solidFill>
                <a:latin typeface="Avenir Next Condensed Regular"/>
                <a:cs typeface="Avenir Next Condensed Regular"/>
              </a:rPr>
              <a:t>Primase</a:t>
            </a:r>
            <a:r>
              <a:rPr lang="en-US" sz="2400" dirty="0" smtClean="0">
                <a:solidFill>
                  <a:srgbClr val="FFFFFF"/>
                </a:solidFill>
                <a:latin typeface="Avenir Next Condensed Regular"/>
                <a:cs typeface="Avenir Next Condensed Regular"/>
              </a:rPr>
              <a:t>, Telomerase, etc.</a:t>
            </a:r>
            <a:endParaRPr lang="en-US" sz="2400" dirty="0">
              <a:solidFill>
                <a:srgbClr val="FFFFFF"/>
              </a:solidFill>
              <a:latin typeface="Avenir Next Condensed Regular"/>
              <a:cs typeface="Avenir Next Condensed Regular"/>
            </a:endParaRPr>
          </a:p>
        </p:txBody>
      </p:sp>
      <p:sp>
        <p:nvSpPr>
          <p:cNvPr id="8" name="TextBox 7"/>
          <p:cNvSpPr txBox="1"/>
          <p:nvPr/>
        </p:nvSpPr>
        <p:spPr>
          <a:xfrm>
            <a:off x="1041400" y="1765300"/>
            <a:ext cx="7073900" cy="3046988"/>
          </a:xfrm>
          <a:prstGeom prst="rect">
            <a:avLst/>
          </a:prstGeom>
          <a:noFill/>
          <a:ln w="196850" cmpd="sng">
            <a:solidFill>
              <a:srgbClr val="FF0000"/>
            </a:solidFill>
          </a:ln>
          <a:effectLst>
            <a:glow rad="139700">
              <a:schemeClr val="tx1">
                <a:alpha val="80000"/>
              </a:schemeClr>
            </a:glow>
          </a:effectLst>
        </p:spPr>
        <p:txBody>
          <a:bodyPr wrap="square" rtlCol="0">
            <a:spAutoFit/>
          </a:bodyPr>
          <a:lstStyle/>
          <a:p>
            <a:pPr algn="ctr"/>
            <a:r>
              <a:rPr lang="en-US" sz="9600" b="1" dirty="0" smtClean="0">
                <a:solidFill>
                  <a:srgbClr val="FF0000"/>
                </a:solidFill>
                <a:effectLst>
                  <a:glow rad="152400">
                    <a:schemeClr val="tx1">
                      <a:alpha val="80000"/>
                    </a:schemeClr>
                  </a:glow>
                </a:effectLst>
                <a:latin typeface="Avenir Next Condensed Regular"/>
                <a:cs typeface="Avenir Next Condensed Regular"/>
              </a:rPr>
              <a:t>IRREDUCIBLY COMPLEX</a:t>
            </a:r>
            <a:endParaRPr lang="en-US" sz="9600" b="1" dirty="0">
              <a:solidFill>
                <a:srgbClr val="FF0000"/>
              </a:solidFill>
              <a:effectLst>
                <a:glow rad="152400">
                  <a:schemeClr val="tx1">
                    <a:alpha val="80000"/>
                  </a:schemeClr>
                </a:glow>
              </a:effectLst>
              <a:latin typeface="Avenir Next Condensed Regular"/>
              <a:cs typeface="Avenir Next Condensed Regul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8"/>
                                        </p:tgtEl>
                                        <p:attrNameLst>
                                          <p:attrName>ppt_y</p:attrName>
                                        </p:attrNameLst>
                                      </p:cBhvr>
                                      <p:tavLst>
                                        <p:tav tm="0">
                                          <p:val>
                                            <p:strVal val="#ppt_y"/>
                                          </p:val>
                                        </p:tav>
                                        <p:tav tm="100000">
                                          <p:val>
                                            <p:strVal val="#ppt_y"/>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1124067" y="1803400"/>
            <a:ext cx="6904988" cy="3139321"/>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IMPLICATIONS OF EVIDENCE? INTELLIGENT DESIGN</a:t>
            </a:r>
            <a:endParaRPr lang="en-US" sz="6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1124067" y="1790700"/>
            <a:ext cx="6904988" cy="3139321"/>
          </a:xfrm>
          <a:prstGeom prst="rect">
            <a:avLst/>
          </a:prstGeom>
          <a:noFill/>
        </p:spPr>
        <p:txBody>
          <a:bodyPr wrap="square" rtlCol="0">
            <a:spAutoFit/>
          </a:bodyPr>
          <a:lstStyle/>
          <a:p>
            <a:pPr algn="ctr"/>
            <a:r>
              <a:rPr lang="en-US" sz="6600" dirty="0" smtClean="0">
                <a:solidFill>
                  <a:schemeClr val="bg1"/>
                </a:solidFill>
                <a:latin typeface="Avenir Next Condensed Demi Bold"/>
                <a:cs typeface="Avenir Next Condensed Demi Bold"/>
              </a:rPr>
              <a:t>EVOLUTION OF THE EYE &amp; DARWIN’S THEORY</a:t>
            </a:r>
            <a:endParaRPr lang="en-US" sz="6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ciliary-body-aqueous-iris-anterior-chamber-cornea-pupil-lens-posterior-chamber-canal-human-eyeball-anatomy-conjunctive-ora-serrata-schlemm-rectus-.jpg"/>
          <p:cNvPicPr>
            <a:picLocks noChangeAspect="1"/>
          </p:cNvPicPr>
          <p:nvPr/>
        </p:nvPicPr>
        <p:blipFill>
          <a:blip r:embed="rId2"/>
          <a:stretch>
            <a:fillRect/>
          </a:stretch>
        </p:blipFill>
        <p:spPr>
          <a:xfrm>
            <a:off x="0" y="155724"/>
            <a:ext cx="9144000" cy="6558644"/>
          </a:xfrm>
          <a:prstGeom prst="rect">
            <a:avLst/>
          </a:prstGeom>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EyeEvolution.jpg"/>
          <p:cNvPicPr>
            <a:picLocks noChangeAspect="1"/>
          </p:cNvPicPr>
          <p:nvPr/>
        </p:nvPicPr>
        <p:blipFill>
          <a:blip r:embed="rId2"/>
          <a:stretch>
            <a:fillRect/>
          </a:stretch>
        </p:blipFill>
        <p:spPr>
          <a:xfrm>
            <a:off x="0" y="603250"/>
            <a:ext cx="9144000" cy="5676900"/>
          </a:xfrm>
          <a:prstGeom prst="rect">
            <a:avLst/>
          </a:prstGeom>
        </p:spPr>
      </p:pic>
      <p:sp>
        <p:nvSpPr>
          <p:cNvPr id="5" name="Donut 4"/>
          <p:cNvSpPr/>
          <p:nvPr/>
        </p:nvSpPr>
        <p:spPr>
          <a:xfrm>
            <a:off x="101600" y="431800"/>
            <a:ext cx="3340100" cy="2705100"/>
          </a:xfrm>
          <a:prstGeom prst="donut">
            <a:avLst>
              <a:gd name="adj" fmla="val 3831"/>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583931" y="1109543"/>
            <a:ext cx="7883074" cy="4832093"/>
          </a:xfrm>
          <a:prstGeom prst="rect">
            <a:avLst/>
          </a:prstGeom>
          <a:noFill/>
        </p:spPr>
        <p:txBody>
          <a:bodyPr wrap="square" rtlCol="0">
            <a:spAutoFit/>
          </a:bodyPr>
          <a:lstStyle/>
          <a:p>
            <a:pPr algn="ctr"/>
            <a:r>
              <a:rPr lang="en-US" sz="3600" dirty="0" smtClean="0">
                <a:solidFill>
                  <a:schemeClr val="bg1"/>
                </a:solidFill>
                <a:latin typeface="Avenir Next Condensed Regular"/>
                <a:cs typeface="Avenir Next Condensed Regular"/>
              </a:rPr>
              <a:t>“For what can be known about God is plain to them, because God has shown it to them.  For his invisible attributes, namely, his eternal power and divine nature, have been clearly perceived, ever since the creation of the world, in the things that have been made.  So they are without excuse” </a:t>
            </a:r>
          </a:p>
          <a:p>
            <a:pPr algn="r"/>
            <a:endParaRPr lang="en-US" sz="2800" dirty="0" smtClean="0">
              <a:solidFill>
                <a:schemeClr val="bg1"/>
              </a:solidFill>
              <a:latin typeface="Avenir Next Condensed Regular"/>
              <a:cs typeface="Avenir Next Condensed Regular"/>
            </a:endParaRPr>
          </a:p>
          <a:p>
            <a:pPr algn="r"/>
            <a:r>
              <a:rPr lang="en-US" sz="2800" dirty="0" smtClean="0">
                <a:solidFill>
                  <a:schemeClr val="bg1"/>
                </a:solidFill>
                <a:latin typeface="Avenir Next Condensed Regular"/>
                <a:cs typeface="Avenir Next Condensed Regular"/>
              </a:rPr>
              <a:t>(Romans 1:19-20).</a:t>
            </a:r>
            <a:endParaRPr lang="en-US" sz="2800" dirty="0">
              <a:solidFill>
                <a:schemeClr val="bg1"/>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Picture 5"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3" name="Picture 2" descr="figure_33_24.jpg"/>
          <p:cNvPicPr>
            <a:picLocks noChangeAspect="1"/>
          </p:cNvPicPr>
          <p:nvPr/>
        </p:nvPicPr>
        <p:blipFill>
          <a:blip r:embed="rId3"/>
          <a:stretch>
            <a:fillRect/>
          </a:stretch>
        </p:blipFill>
        <p:spPr>
          <a:xfrm>
            <a:off x="-1" y="1854200"/>
            <a:ext cx="9140237" cy="4406900"/>
          </a:xfrm>
          <a:prstGeom prst="rect">
            <a:avLst/>
          </a:prstGeom>
        </p:spPr>
      </p:pic>
      <p:sp>
        <p:nvSpPr>
          <p:cNvPr id="5" name="TextBox 4"/>
          <p:cNvSpPr txBox="1"/>
          <p:nvPr/>
        </p:nvSpPr>
        <p:spPr>
          <a:xfrm>
            <a:off x="0" y="0"/>
            <a:ext cx="9140236" cy="1569660"/>
          </a:xfrm>
          <a:prstGeom prst="rect">
            <a:avLst/>
          </a:prstGeom>
          <a:noFill/>
        </p:spPr>
        <p:txBody>
          <a:bodyPr wrap="square" rtlCol="0">
            <a:spAutoFit/>
          </a:bodyPr>
          <a:lstStyle/>
          <a:p>
            <a:pPr algn="ctr"/>
            <a:r>
              <a:rPr lang="en-US" sz="4800" dirty="0" smtClean="0">
                <a:solidFill>
                  <a:srgbClr val="FFFFFF"/>
                </a:solidFill>
                <a:latin typeface="Avenir Next Condensed Medium"/>
                <a:cs typeface="Avenir Next Condensed Medium"/>
              </a:rPr>
              <a:t>Visual Signal Transduction</a:t>
            </a:r>
          </a:p>
          <a:p>
            <a:pPr algn="ctr"/>
            <a:r>
              <a:rPr lang="en-US" sz="4800" dirty="0" smtClean="0">
                <a:solidFill>
                  <a:srgbClr val="FFFFFF"/>
                </a:solidFill>
                <a:latin typeface="Avenir Next Condensed Medium"/>
                <a:cs typeface="Avenir Next Condensed Medium"/>
              </a:rPr>
              <a:t>(Biochemistry of Vision)</a:t>
            </a:r>
            <a:endParaRPr lang="en-US" sz="4800" dirty="0">
              <a:solidFill>
                <a:srgbClr val="FFFFFF"/>
              </a:solidFill>
              <a:latin typeface="Avenir Next Condensed Medium"/>
              <a:cs typeface="Avenir Next Condensed Medium"/>
            </a:endParaRPr>
          </a:p>
        </p:txBody>
      </p:sp>
      <p:sp>
        <p:nvSpPr>
          <p:cNvPr id="7" name="TextBox 6"/>
          <p:cNvSpPr txBox="1"/>
          <p:nvPr/>
        </p:nvSpPr>
        <p:spPr>
          <a:xfrm>
            <a:off x="1041400" y="2095500"/>
            <a:ext cx="7073900" cy="3046988"/>
          </a:xfrm>
          <a:prstGeom prst="rect">
            <a:avLst/>
          </a:prstGeom>
          <a:noFill/>
          <a:ln w="196850" cmpd="sng">
            <a:solidFill>
              <a:srgbClr val="FF0000"/>
            </a:solidFill>
          </a:ln>
          <a:effectLst>
            <a:glow rad="139700">
              <a:schemeClr val="tx1">
                <a:alpha val="80000"/>
              </a:schemeClr>
            </a:glow>
          </a:effectLst>
        </p:spPr>
        <p:txBody>
          <a:bodyPr wrap="square" rtlCol="0">
            <a:spAutoFit/>
          </a:bodyPr>
          <a:lstStyle/>
          <a:p>
            <a:pPr algn="ctr"/>
            <a:r>
              <a:rPr lang="en-US" sz="9600" b="1" dirty="0" smtClean="0">
                <a:solidFill>
                  <a:srgbClr val="FF0000"/>
                </a:solidFill>
                <a:effectLst>
                  <a:glow rad="152400">
                    <a:schemeClr val="tx1">
                      <a:alpha val="80000"/>
                    </a:schemeClr>
                  </a:glow>
                </a:effectLst>
                <a:latin typeface="Avenir Next Condensed Regular"/>
                <a:cs typeface="Avenir Next Condensed Regular"/>
              </a:rPr>
              <a:t>IRREDUCIBLY COMPLEX</a:t>
            </a:r>
            <a:endParaRPr lang="en-US" sz="9600" b="1" dirty="0">
              <a:solidFill>
                <a:srgbClr val="FF0000"/>
              </a:solidFill>
              <a:effectLst>
                <a:glow rad="152400">
                  <a:schemeClr val="tx1">
                    <a:alpha val="80000"/>
                  </a:schemeClr>
                </a:glow>
              </a:effectLst>
              <a:latin typeface="Avenir Next Condensed Regular"/>
              <a:cs typeface="Avenir Next Condensed Regul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7"/>
                                        </p:tgtEl>
                                        <p:attrNameLst>
                                          <p:attrName>ppt_y</p:attrName>
                                        </p:attrNameLst>
                                      </p:cBhvr>
                                      <p:tavLst>
                                        <p:tav tm="0">
                                          <p:val>
                                            <p:strVal val="#ppt_y"/>
                                          </p:val>
                                        </p:tav>
                                        <p:tav tm="100000">
                                          <p:val>
                                            <p:strVal val="#ppt_y"/>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Picture 4"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1668462"/>
          </a:xfrm>
        </p:spPr>
        <p:txBody>
          <a:bodyPr>
            <a:normAutofit/>
          </a:bodyPr>
          <a:lstStyle/>
          <a:p>
            <a:r>
              <a:rPr lang="en-US" sz="8800" dirty="0" smtClean="0">
                <a:solidFill>
                  <a:srgbClr val="FFFFFF"/>
                </a:solidFill>
                <a:latin typeface="Avenir Next Condensed Demi Bold"/>
                <a:cs typeface="Avenir Next Condensed Demi Bold"/>
              </a:rPr>
              <a:t>SCIENCE</a:t>
            </a:r>
            <a:endParaRPr lang="en-US" sz="8800" dirty="0">
              <a:solidFill>
                <a:srgbClr val="FFFFFF"/>
              </a:solidFill>
              <a:latin typeface="Avenir Next Condensed Demi Bold"/>
              <a:cs typeface="Avenir Next Condensed Demi Bold"/>
            </a:endParaRPr>
          </a:p>
        </p:txBody>
      </p:sp>
      <p:sp>
        <p:nvSpPr>
          <p:cNvPr id="3" name="Content Placeholder 2"/>
          <p:cNvSpPr>
            <a:spLocks noGrp="1"/>
          </p:cNvSpPr>
          <p:nvPr>
            <p:ph idx="1"/>
          </p:nvPr>
        </p:nvSpPr>
        <p:spPr>
          <a:xfrm>
            <a:off x="457200" y="2273300"/>
            <a:ext cx="8229600" cy="3852863"/>
          </a:xfrm>
        </p:spPr>
        <p:txBody>
          <a:bodyPr>
            <a:noAutofit/>
          </a:bodyPr>
          <a:lstStyle/>
          <a:p>
            <a:r>
              <a:rPr lang="en-US" dirty="0" smtClean="0">
                <a:solidFill>
                  <a:srgbClr val="FFFFFF"/>
                </a:solidFill>
                <a:latin typeface="Avenir Next Condensed Regular"/>
                <a:cs typeface="Avenir Next Condensed Regular"/>
              </a:rPr>
              <a:t>“The intellectual and practical activity encompassing the systematic study of the structure and </a:t>
            </a:r>
            <a:r>
              <a:rPr lang="en-US" dirty="0" err="1" smtClean="0">
                <a:solidFill>
                  <a:srgbClr val="FFFFFF"/>
                </a:solidFill>
                <a:latin typeface="Avenir Next Condensed Regular"/>
                <a:cs typeface="Avenir Next Condensed Regular"/>
              </a:rPr>
              <a:t>behaviour</a:t>
            </a:r>
            <a:r>
              <a:rPr lang="en-US" dirty="0" smtClean="0">
                <a:solidFill>
                  <a:srgbClr val="FFFFFF"/>
                </a:solidFill>
                <a:latin typeface="Avenir Next Condensed Regular"/>
                <a:cs typeface="Avenir Next Condensed Regular"/>
              </a:rPr>
              <a:t> of the physical and natural world through observation and experiment” (Oxford Dictionaries)</a:t>
            </a:r>
          </a:p>
          <a:p>
            <a:endParaRPr lang="en-US" dirty="0" smtClean="0">
              <a:solidFill>
                <a:srgbClr val="FFFFFF"/>
              </a:solidFill>
              <a:latin typeface="Avenir Next Condensed Regular"/>
              <a:cs typeface="Avenir Next Condensed Regular"/>
            </a:endParaRPr>
          </a:p>
          <a:p>
            <a:r>
              <a:rPr lang="en-US" dirty="0" smtClean="0">
                <a:solidFill>
                  <a:srgbClr val="FFFFFF"/>
                </a:solidFill>
                <a:latin typeface="Avenir Next Condensed Regular"/>
                <a:cs typeface="Avenir Next Condensed Regular"/>
              </a:rPr>
              <a:t>Philosophical presuppositions?</a:t>
            </a:r>
            <a:endParaRPr lang="en-US"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descr="depositphotos_53258119-stock-photo-light-brown-recycled-paper-texture.jpg"/>
          <p:cNvPicPr>
            <a:picLocks noChangeAspect="1"/>
          </p:cNvPicPr>
          <p:nvPr/>
        </p:nvPicPr>
        <p:blipFill>
          <a:blip r:embed="rId2">
            <a:alphaModFix amt="25000"/>
          </a:blip>
          <a:stretch>
            <a:fillRect/>
          </a:stretch>
        </p:blipFill>
        <p:spPr>
          <a:xfrm>
            <a:off x="0" y="0"/>
            <a:ext cx="9144000" cy="6858000"/>
          </a:xfrm>
          <a:prstGeom prst="rect">
            <a:avLst/>
          </a:prstGeom>
        </p:spPr>
      </p:pic>
      <p:sp>
        <p:nvSpPr>
          <p:cNvPr id="3" name="Title 2"/>
          <p:cNvSpPr>
            <a:spLocks noGrp="1"/>
          </p:cNvSpPr>
          <p:nvPr>
            <p:ph type="title"/>
          </p:nvPr>
        </p:nvSpPr>
        <p:spPr>
          <a:xfrm>
            <a:off x="457200" y="419100"/>
            <a:ext cx="8229600" cy="1143000"/>
          </a:xfrm>
        </p:spPr>
        <p:txBody>
          <a:bodyPr>
            <a:normAutofit/>
          </a:bodyPr>
          <a:lstStyle/>
          <a:p>
            <a:r>
              <a:rPr lang="en-US" sz="6000" dirty="0" smtClean="0">
                <a:solidFill>
                  <a:srgbClr val="FFFFFF"/>
                </a:solidFill>
                <a:latin typeface="Avenir Next Condensed Medium"/>
                <a:cs typeface="Avenir Next Condensed Medium"/>
              </a:rPr>
              <a:t>CONCLUSIONS</a:t>
            </a:r>
            <a:endParaRPr lang="en-US" sz="6000" dirty="0">
              <a:solidFill>
                <a:srgbClr val="FFFFFF"/>
              </a:solidFill>
              <a:latin typeface="Avenir Next Condensed Medium"/>
              <a:cs typeface="Avenir Next Condensed Medium"/>
            </a:endParaRPr>
          </a:p>
        </p:txBody>
      </p:sp>
      <p:sp>
        <p:nvSpPr>
          <p:cNvPr id="4" name="Content Placeholder 3"/>
          <p:cNvSpPr>
            <a:spLocks noGrp="1"/>
          </p:cNvSpPr>
          <p:nvPr>
            <p:ph idx="1"/>
          </p:nvPr>
        </p:nvSpPr>
        <p:spPr>
          <a:xfrm>
            <a:off x="457200" y="1752600"/>
            <a:ext cx="8229600" cy="4525963"/>
          </a:xfrm>
        </p:spPr>
        <p:txBody>
          <a:bodyPr>
            <a:noAutofit/>
          </a:bodyPr>
          <a:lstStyle/>
          <a:p>
            <a:pPr marL="514350" indent="-514350">
              <a:spcBef>
                <a:spcPts val="1968"/>
              </a:spcBef>
              <a:buFont typeface="+mj-lt"/>
              <a:buAutoNum type="arabicPeriod"/>
            </a:pPr>
            <a:r>
              <a:rPr lang="en-US" sz="2800" dirty="0" smtClean="0">
                <a:solidFill>
                  <a:srgbClr val="FFFFFF"/>
                </a:solidFill>
                <a:latin typeface="Avenir Next Condensed Regular"/>
                <a:cs typeface="Avenir Next Condensed Regular"/>
              </a:rPr>
              <a:t>Science cannot explain the origin or the diversity of life on earth.</a:t>
            </a:r>
          </a:p>
          <a:p>
            <a:pPr marL="514350" indent="-514350">
              <a:spcBef>
                <a:spcPts val="1968"/>
              </a:spcBef>
              <a:buFont typeface="+mj-lt"/>
              <a:buAutoNum type="arabicPeriod"/>
            </a:pPr>
            <a:r>
              <a:rPr lang="en-US" sz="2800" dirty="0" smtClean="0">
                <a:solidFill>
                  <a:srgbClr val="FFFFFF"/>
                </a:solidFill>
                <a:latin typeface="Avenir Next Condensed Regular"/>
                <a:cs typeface="Avenir Next Condensed Regular"/>
              </a:rPr>
              <a:t>Modern biochemical science reveals life to be much more complex than Darwin ever understood it to be when he proposed his theory of evolution in the 19</a:t>
            </a:r>
            <a:r>
              <a:rPr lang="en-US" sz="2800" baseline="30000" dirty="0" smtClean="0">
                <a:solidFill>
                  <a:srgbClr val="FFFFFF"/>
                </a:solidFill>
                <a:latin typeface="Avenir Next Condensed Regular"/>
                <a:cs typeface="Avenir Next Condensed Regular"/>
              </a:rPr>
              <a:t>th</a:t>
            </a:r>
            <a:r>
              <a:rPr lang="en-US" sz="2800" dirty="0" smtClean="0">
                <a:solidFill>
                  <a:srgbClr val="FFFFFF"/>
                </a:solidFill>
                <a:latin typeface="Avenir Next Condensed Regular"/>
                <a:cs typeface="Avenir Next Condensed Regular"/>
              </a:rPr>
              <a:t> century.</a:t>
            </a:r>
          </a:p>
          <a:p>
            <a:pPr marL="514350" indent="-514350">
              <a:spcBef>
                <a:spcPts val="1968"/>
              </a:spcBef>
              <a:buFont typeface="+mj-lt"/>
              <a:buAutoNum type="arabicPeriod"/>
            </a:pPr>
            <a:r>
              <a:rPr lang="en-US" sz="2800" dirty="0" smtClean="0">
                <a:solidFill>
                  <a:srgbClr val="FFFFFF"/>
                </a:solidFill>
                <a:latin typeface="Avenir Next Condensed Regular"/>
                <a:cs typeface="Avenir Next Condensed Regular"/>
              </a:rPr>
              <a:t>Science cannot disprove the activity of forces beyond natural processes, but our observations can lead us to rationally infer their effect and the necessity of their existence (Intelligent Design).</a:t>
            </a:r>
            <a:endParaRPr lang="en-US" sz="2800" dirty="0">
              <a:solidFill>
                <a:srgbClr val="FFFFFF"/>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1000"/>
                                        <p:tgtEl>
                                          <p:spTgt spid="4">
                                            <p:txEl>
                                              <p:pRg st="2" end="2"/>
                                            </p:txEl>
                                          </p:spTgt>
                                        </p:tgtEl>
                                      </p:cBhvr>
                                    </p:animEffect>
                                    <p:anim calcmode="lin" valueType="num">
                                      <p:cBhvr>
                                        <p:cTn id="2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 name="Picture 8"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pic>
        <p:nvPicPr>
          <p:cNvPr id="8" name="Picture 7" descr="Darwins-Black-Box-The-Biochemical-Challenge-to-Evolution.jpg"/>
          <p:cNvPicPr>
            <a:picLocks noChangeAspect="1"/>
          </p:cNvPicPr>
          <p:nvPr/>
        </p:nvPicPr>
        <p:blipFill>
          <a:blip r:embed="rId3"/>
          <a:stretch>
            <a:fillRect/>
          </a:stretch>
        </p:blipFill>
        <p:spPr>
          <a:xfrm>
            <a:off x="2564247" y="355600"/>
            <a:ext cx="4023877" cy="6146799"/>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tarantula-nebula-1245253.jpg"/>
          <p:cNvPicPr>
            <a:picLocks noChangeAspect="1"/>
          </p:cNvPicPr>
          <p:nvPr/>
        </p:nvPicPr>
        <p:blipFill>
          <a:blip r:embed="rId2">
            <a:alphaModFix amt="35000"/>
          </a:blip>
          <a:stretch>
            <a:fillRect/>
          </a:stretch>
        </p:blipFill>
        <p:spPr>
          <a:xfrm>
            <a:off x="0" y="0"/>
            <a:ext cx="9144000" cy="6858000"/>
          </a:xfrm>
          <a:prstGeom prst="rect">
            <a:avLst/>
          </a:prstGeom>
        </p:spPr>
      </p:pic>
      <p:sp>
        <p:nvSpPr>
          <p:cNvPr id="5" name="TextBox 4"/>
          <p:cNvSpPr txBox="1"/>
          <p:nvPr/>
        </p:nvSpPr>
        <p:spPr>
          <a:xfrm>
            <a:off x="583931" y="554772"/>
            <a:ext cx="7883074" cy="6063198"/>
          </a:xfrm>
          <a:prstGeom prst="rect">
            <a:avLst/>
          </a:prstGeom>
          <a:noFill/>
        </p:spPr>
        <p:txBody>
          <a:bodyPr wrap="square" rtlCol="0">
            <a:spAutoFit/>
          </a:bodyPr>
          <a:lstStyle/>
          <a:p>
            <a:pPr algn="ctr"/>
            <a:r>
              <a:rPr lang="en-US" sz="4000" dirty="0" smtClean="0">
                <a:solidFill>
                  <a:schemeClr val="bg1"/>
                </a:solidFill>
                <a:latin typeface="Avenir Next Condensed Regular"/>
                <a:cs typeface="Avenir Next Condensed Regular"/>
              </a:rPr>
              <a:t>“Where were you when I laid the foundation of the earth?  Tell me, if you have understanding.  Who determined its measurements– surely you know!  Or who stretched the line upon it?  On what were its bases sunk, or who laid its cornerstone, when the morning stars sang together and all the sons of God shouted for joy?”</a:t>
            </a:r>
          </a:p>
          <a:p>
            <a:pPr algn="ctr"/>
            <a:endParaRPr lang="en-US" sz="4000" dirty="0" smtClean="0">
              <a:solidFill>
                <a:schemeClr val="bg1"/>
              </a:solidFill>
              <a:latin typeface="Avenir Next Condensed Regular"/>
              <a:cs typeface="Avenir Next Condensed Regular"/>
            </a:endParaRPr>
          </a:p>
          <a:p>
            <a:pPr algn="r"/>
            <a:r>
              <a:rPr lang="en-US" sz="2800" dirty="0" smtClean="0">
                <a:solidFill>
                  <a:schemeClr val="bg1"/>
                </a:solidFill>
                <a:latin typeface="Avenir Next Condensed Regular"/>
                <a:cs typeface="Avenir Next Condensed Regular"/>
              </a:rPr>
              <a:t>(Job 38:4-7)</a:t>
            </a:r>
            <a:endParaRPr lang="en-US" sz="2800" dirty="0">
              <a:solidFill>
                <a:schemeClr val="bg1"/>
              </a:solidFill>
              <a:latin typeface="Avenir Next Condensed Regular"/>
              <a:cs typeface="Avenir Next Condensed Regular"/>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672353"/>
            <a:ext cx="9144000" cy="5603611"/>
          </a:xfrm>
          <a:prstGeom prst="rect">
            <a:avLst/>
          </a:prstGeom>
          <a:noFill/>
          <a:ln w="9525">
            <a:noFill/>
            <a:miter lim="800000"/>
            <a:headEnd/>
            <a:tailEnd/>
          </a:ln>
          <a:effectLst/>
        </p:spPr>
      </p:pic>
      <p:sp>
        <p:nvSpPr>
          <p:cNvPr id="3" name="TextBox 2"/>
          <p:cNvSpPr txBox="1"/>
          <p:nvPr/>
        </p:nvSpPr>
        <p:spPr>
          <a:xfrm>
            <a:off x="7226150" y="3811012"/>
            <a:ext cx="1917850" cy="3046988"/>
          </a:xfrm>
          <a:prstGeom prst="rect">
            <a:avLst/>
          </a:prstGeom>
          <a:noFill/>
        </p:spPr>
        <p:txBody>
          <a:bodyPr wrap="square" rtlCol="0">
            <a:spAutoFit/>
          </a:bodyPr>
          <a:lstStyle/>
          <a:p>
            <a:r>
              <a:rPr lang="en-US" sz="4800" dirty="0" smtClean="0">
                <a:solidFill>
                  <a:schemeClr val="bg1"/>
                </a:solidFill>
                <a:latin typeface="Avenir Next Condensed Demi Bold"/>
                <a:cs typeface="Avenir Next Condensed Demi Bold"/>
              </a:rPr>
              <a:t>HOW DOES THIS WORK?</a:t>
            </a:r>
            <a:endParaRPr lang="en-US" sz="48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alphaModFix amt="47000"/>
          </a:blip>
          <a:srcRect/>
          <a:stretch>
            <a:fillRect/>
          </a:stretch>
        </p:blipFill>
        <p:spPr bwMode="auto">
          <a:xfrm>
            <a:off x="0" y="672353"/>
            <a:ext cx="9144000" cy="5603611"/>
          </a:xfrm>
          <a:prstGeom prst="rect">
            <a:avLst/>
          </a:prstGeom>
          <a:noFill/>
          <a:ln w="9525">
            <a:noFill/>
            <a:miter lim="800000"/>
            <a:headEnd/>
            <a:tailEnd/>
          </a:ln>
          <a:effectLst/>
        </p:spPr>
      </p:pic>
      <p:sp>
        <p:nvSpPr>
          <p:cNvPr id="5" name="TextBox 4"/>
          <p:cNvSpPr txBox="1"/>
          <p:nvPr/>
        </p:nvSpPr>
        <p:spPr>
          <a:xfrm>
            <a:off x="1124067" y="1956300"/>
            <a:ext cx="6904988" cy="3046988"/>
          </a:xfrm>
          <a:prstGeom prst="rect">
            <a:avLst/>
          </a:prstGeom>
          <a:noFill/>
        </p:spPr>
        <p:txBody>
          <a:bodyPr wrap="square" rtlCol="0">
            <a:spAutoFit/>
          </a:bodyPr>
          <a:lstStyle/>
          <a:p>
            <a:pPr algn="ctr"/>
            <a:r>
              <a:rPr lang="en-US" sz="9600" dirty="0" smtClean="0">
                <a:solidFill>
                  <a:schemeClr val="bg1"/>
                </a:solidFill>
                <a:latin typeface="Avenir Next Condensed Demi Bold"/>
                <a:cs typeface="Avenir Next Condensed Demi Bold"/>
              </a:rPr>
              <a:t>HOW DID THIS COME TO BE?</a:t>
            </a:r>
            <a:endParaRPr lang="en-US" sz="9600" dirty="0">
              <a:solidFill>
                <a:schemeClr val="bg1"/>
              </a:solidFill>
              <a:latin typeface="Avenir Next Condensed Demi Bold"/>
              <a:cs typeface="Avenir Next Condensed Demi Bold"/>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1288</TotalTime>
  <Words>1822</Words>
  <Application>Microsoft Macintosh PowerPoint</Application>
  <PresentationFormat>On-screen Show (4:3)</PresentationFormat>
  <Paragraphs>117</Paragraphs>
  <Slides>63</Slides>
  <Notes>0</Notes>
  <HiddenSlides>0</HiddenSlides>
  <MMClips>0</MMClips>
  <ScaleCrop>false</ScaleCrop>
  <HeadingPairs>
    <vt:vector size="4" baseType="variant">
      <vt:variant>
        <vt:lpstr>Design Template</vt:lpstr>
      </vt:variant>
      <vt:variant>
        <vt:i4>1</vt:i4>
      </vt:variant>
      <vt:variant>
        <vt:lpstr>Slide Titles</vt:lpstr>
      </vt:variant>
      <vt:variant>
        <vt:i4>63</vt:i4>
      </vt:variant>
    </vt:vector>
  </HeadingPairs>
  <TitlesOfParts>
    <vt:vector size="64" baseType="lpstr">
      <vt:lpstr>Office Theme</vt:lpstr>
      <vt:lpstr>Slide 1</vt:lpstr>
      <vt:lpstr>SCIENCE</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SCIENCE</vt:lpstr>
      <vt:lpstr>CONCLUSIONS</vt:lpstr>
      <vt:lpstr>Slide 63</vt:lpstr>
    </vt:vector>
  </TitlesOfParts>
  <Company>Auburn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Doesn’t Science Prove That God Isn’t Real?</dc:title>
  <dc:creator>Joshua Carter</dc:creator>
  <cp:lastModifiedBy>Joshua Carter</cp:lastModifiedBy>
  <cp:revision>86</cp:revision>
  <dcterms:created xsi:type="dcterms:W3CDTF">2017-06-08T13:16:58Z</dcterms:created>
  <dcterms:modified xsi:type="dcterms:W3CDTF">2017-06-08T18:05:23Z</dcterms:modified>
</cp:coreProperties>
</file>