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60" r:id="rId4"/>
    <p:sldId id="261" r:id="rId5"/>
    <p:sldId id="259" r:id="rId6"/>
    <p:sldId id="262" r:id="rId7"/>
    <p:sldId id="264" r:id="rId8"/>
    <p:sldId id="265" r:id="rId9"/>
    <p:sldId id="266" r:id="rId10"/>
    <p:sldId id="267" r:id="rId11"/>
    <p:sldId id="268" r:id="rId12"/>
    <p:sldId id="273" r:id="rId13"/>
    <p:sldId id="269" r:id="rId14"/>
    <p:sldId id="270" r:id="rId15"/>
    <p:sldId id="271" r:id="rId16"/>
    <p:sldId id="272" r:id="rId17"/>
    <p:sldId id="274" r:id="rId18"/>
    <p:sldId id="275" r:id="rId19"/>
    <p:sldId id="276" r:id="rId20"/>
    <p:sldId id="277" r:id="rId21"/>
    <p:sldId id="279"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077" autoAdjust="0"/>
  </p:normalViewPr>
  <p:slideViewPr>
    <p:cSldViewPr snapToGrid="0">
      <p:cViewPr>
        <p:scale>
          <a:sx n="50" d="100"/>
          <a:sy n="50" d="100"/>
        </p:scale>
        <p:origin x="1416" y="-41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3DA753E1-A89C-4315-B1AF-E3F3C168292B}" type="pres">
      <dgm:prSet presAssocID="{84DF54BC-19B0-494B-92F4-A297167773A2}" presName="linear" presStyleCnt="0">
        <dgm:presLayoutVars>
          <dgm:animLvl val="lvl"/>
          <dgm:resizeHandles val="exact"/>
        </dgm:presLayoutVars>
      </dgm:prSet>
      <dgm:spPr/>
    </dgm:pt>
  </dgm:ptLst>
  <dgm:cxnLst>
    <dgm:cxn modelId="{F1F44E92-2ABA-4D85-B78A-ACD4ED1C5EF4}" type="presOf" srcId="{84DF54BC-19B0-494B-92F4-A297167773A2}" destId="{3DA753E1-A89C-4315-B1AF-E3F3C168292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13254-FF73-4F32-9753-88CED8FAB380}" type="doc">
      <dgm:prSet loTypeId="urn:diagrams.loki3.com/VaryingWidthList" loCatId="list" qsTypeId="urn:microsoft.com/office/officeart/2005/8/quickstyle/simple2" qsCatId="simple" csTypeId="urn:microsoft.com/office/officeart/2005/8/colors/accent2_2" csCatId="accent2" phldr="1"/>
      <dgm:spPr/>
    </dgm:pt>
    <dgm:pt modelId="{9DD75BB3-C713-413C-9C74-B899A70C68E7}">
      <dgm:prSet phldrT="[Text]" custT="1"/>
      <dgm:spPr/>
      <dgm:t>
        <a:bodyPr/>
        <a:lstStyle/>
        <a:p>
          <a:r>
            <a:rPr lang="en-US" sz="4000" dirty="0"/>
            <a:t>God is faithful to His choice</a:t>
          </a:r>
        </a:p>
      </dgm:t>
    </dgm:pt>
    <dgm:pt modelId="{4E3B6051-85B0-42CA-9558-F6319F2D6D0A}" type="parTrans" cxnId="{D6917D9E-1424-462D-B9DD-EC38FD34FCB9}">
      <dgm:prSet/>
      <dgm:spPr/>
      <dgm:t>
        <a:bodyPr/>
        <a:lstStyle/>
        <a:p>
          <a:endParaRPr lang="en-US"/>
        </a:p>
      </dgm:t>
    </dgm:pt>
    <dgm:pt modelId="{9391E04E-98EC-4729-B977-9AA4A374E938}" type="sibTrans" cxnId="{D6917D9E-1424-462D-B9DD-EC38FD34FCB9}">
      <dgm:prSet/>
      <dgm:spPr/>
      <dgm:t>
        <a:bodyPr/>
        <a:lstStyle/>
        <a:p>
          <a:endParaRPr lang="en-US"/>
        </a:p>
      </dgm:t>
    </dgm:pt>
    <dgm:pt modelId="{020AF954-99EB-403F-8548-473F9B5A92BB}">
      <dgm:prSet phldrT="[Text]" custT="1"/>
      <dgm:spPr/>
      <dgm:t>
        <a:bodyPr/>
        <a:lstStyle/>
        <a:p>
          <a:r>
            <a:rPr lang="en-US" sz="4000" dirty="0"/>
            <a:t>God’s choice is not a guarantee of a ‘good life’</a:t>
          </a:r>
        </a:p>
      </dgm:t>
    </dgm:pt>
    <dgm:pt modelId="{39891394-EB08-43D4-AE97-F0F215D649C5}" type="parTrans" cxnId="{345EB667-F516-4B5E-B799-E824DF3373D0}">
      <dgm:prSet/>
      <dgm:spPr/>
      <dgm:t>
        <a:bodyPr/>
        <a:lstStyle/>
        <a:p>
          <a:endParaRPr lang="en-US"/>
        </a:p>
      </dgm:t>
    </dgm:pt>
    <dgm:pt modelId="{0FCAA2EC-6513-4240-9FDD-DD1C7861C727}" type="sibTrans" cxnId="{345EB667-F516-4B5E-B799-E824DF3373D0}">
      <dgm:prSet/>
      <dgm:spPr/>
      <dgm:t>
        <a:bodyPr/>
        <a:lstStyle/>
        <a:p>
          <a:endParaRPr lang="en-US"/>
        </a:p>
      </dgm:t>
    </dgm:pt>
    <dgm:pt modelId="{AA6FFE81-9318-4E56-B567-3BDDC9995DD1}" type="pres">
      <dgm:prSet presAssocID="{38613254-FF73-4F32-9753-88CED8FAB380}" presName="Name0" presStyleCnt="0">
        <dgm:presLayoutVars>
          <dgm:resizeHandles/>
        </dgm:presLayoutVars>
      </dgm:prSet>
      <dgm:spPr/>
    </dgm:pt>
    <dgm:pt modelId="{E0F290E7-6D61-4F9A-9B70-7102983D4C95}" type="pres">
      <dgm:prSet presAssocID="{9DD75BB3-C713-413C-9C74-B899A70C68E7}" presName="text" presStyleLbl="node1" presStyleIdx="0" presStyleCnt="2" custScaleX="143877">
        <dgm:presLayoutVars>
          <dgm:bulletEnabled val="1"/>
        </dgm:presLayoutVars>
      </dgm:prSet>
      <dgm:spPr/>
    </dgm:pt>
    <dgm:pt modelId="{BFDDF98A-24B8-4359-A4C6-C86413D02C63}" type="pres">
      <dgm:prSet presAssocID="{9391E04E-98EC-4729-B977-9AA4A374E938}" presName="space" presStyleCnt="0"/>
      <dgm:spPr/>
    </dgm:pt>
    <dgm:pt modelId="{D872B03F-5842-49B7-9118-876AB39319E0}" type="pres">
      <dgm:prSet presAssocID="{020AF954-99EB-403F-8548-473F9B5A92BB}" presName="text" presStyleLbl="node1" presStyleIdx="1" presStyleCnt="2">
        <dgm:presLayoutVars>
          <dgm:bulletEnabled val="1"/>
        </dgm:presLayoutVars>
      </dgm:prSet>
      <dgm:spPr/>
    </dgm:pt>
  </dgm:ptLst>
  <dgm:cxnLst>
    <dgm:cxn modelId="{EBA4D131-730C-40F8-862B-0577E7810285}" type="presOf" srcId="{9DD75BB3-C713-413C-9C74-B899A70C68E7}" destId="{E0F290E7-6D61-4F9A-9B70-7102983D4C95}" srcOrd="0" destOrd="0" presId="urn:diagrams.loki3.com/VaryingWidthList"/>
    <dgm:cxn modelId="{345EB667-F516-4B5E-B799-E824DF3373D0}" srcId="{38613254-FF73-4F32-9753-88CED8FAB380}" destId="{020AF954-99EB-403F-8548-473F9B5A92BB}" srcOrd="1" destOrd="0" parTransId="{39891394-EB08-43D4-AE97-F0F215D649C5}" sibTransId="{0FCAA2EC-6513-4240-9FDD-DD1C7861C727}"/>
    <dgm:cxn modelId="{B2FB9882-FB4C-498A-B51A-0541DB0CD8BC}" type="presOf" srcId="{020AF954-99EB-403F-8548-473F9B5A92BB}" destId="{D872B03F-5842-49B7-9118-876AB39319E0}" srcOrd="0" destOrd="0" presId="urn:diagrams.loki3.com/VaryingWidthList"/>
    <dgm:cxn modelId="{D6917D9E-1424-462D-B9DD-EC38FD34FCB9}" srcId="{38613254-FF73-4F32-9753-88CED8FAB380}" destId="{9DD75BB3-C713-413C-9C74-B899A70C68E7}" srcOrd="0" destOrd="0" parTransId="{4E3B6051-85B0-42CA-9558-F6319F2D6D0A}" sibTransId="{9391E04E-98EC-4729-B977-9AA4A374E938}"/>
    <dgm:cxn modelId="{0B718DC4-5450-483A-B4D2-CE55FCA6C4E7}" type="presOf" srcId="{38613254-FF73-4F32-9753-88CED8FAB380}" destId="{AA6FFE81-9318-4E56-B567-3BDDC9995DD1}" srcOrd="0" destOrd="0" presId="urn:diagrams.loki3.com/VaryingWidthList"/>
    <dgm:cxn modelId="{751D5C62-7AC9-40EC-A049-F2A9ADC39428}" type="presParOf" srcId="{AA6FFE81-9318-4E56-B567-3BDDC9995DD1}" destId="{E0F290E7-6D61-4F9A-9B70-7102983D4C95}" srcOrd="0" destOrd="0" presId="urn:diagrams.loki3.com/VaryingWidthList"/>
    <dgm:cxn modelId="{8DF703D6-9924-42CF-A9D0-2462E8BF215A}" type="presParOf" srcId="{AA6FFE81-9318-4E56-B567-3BDDC9995DD1}" destId="{BFDDF98A-24B8-4359-A4C6-C86413D02C63}" srcOrd="1" destOrd="0" presId="urn:diagrams.loki3.com/VaryingWidthList"/>
    <dgm:cxn modelId="{4CABD5FD-B4BF-435A-9868-F8100DC233AB}" type="presParOf" srcId="{AA6FFE81-9318-4E56-B567-3BDDC9995DD1}" destId="{D872B03F-5842-49B7-9118-876AB39319E0}"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AC27D-6563-4F1D-9478-B0B47086A0D6}" type="doc">
      <dgm:prSet loTypeId="urn:microsoft.com/office/officeart/2008/layout/VerticalCurvedList" loCatId="list" qsTypeId="urn:microsoft.com/office/officeart/2005/8/quickstyle/3d2" qsCatId="3D" csTypeId="urn:microsoft.com/office/officeart/2005/8/colors/accent3_2" csCatId="accent3" phldr="1"/>
      <dgm:spPr/>
      <dgm:t>
        <a:bodyPr/>
        <a:lstStyle/>
        <a:p>
          <a:endParaRPr lang="en-US"/>
        </a:p>
      </dgm:t>
    </dgm:pt>
    <dgm:pt modelId="{3EFDB6AC-6D04-4DB0-BB97-2D07A36EB52F}">
      <dgm:prSet phldrT="[Text]"/>
      <dgm:spPr/>
      <dgm:t>
        <a:bodyPr/>
        <a:lstStyle/>
        <a:p>
          <a:r>
            <a:rPr lang="en-US" dirty="0"/>
            <a:t>Conflict w/ Esau 25:19-28:9</a:t>
          </a:r>
        </a:p>
      </dgm:t>
    </dgm:pt>
    <dgm:pt modelId="{4648D048-DAFA-404A-B886-170F17CD6BE4}" type="parTrans" cxnId="{5524E12A-6E0A-4ACA-BEAA-E836E0EF1031}">
      <dgm:prSet/>
      <dgm:spPr/>
      <dgm:t>
        <a:bodyPr/>
        <a:lstStyle/>
        <a:p>
          <a:endParaRPr lang="en-US"/>
        </a:p>
      </dgm:t>
    </dgm:pt>
    <dgm:pt modelId="{BAC4CB46-56A6-4D20-ACD6-C5A56400FE7D}" type="sibTrans" cxnId="{5524E12A-6E0A-4ACA-BEAA-E836E0EF1031}">
      <dgm:prSet/>
      <dgm:spPr/>
      <dgm:t>
        <a:bodyPr/>
        <a:lstStyle/>
        <a:p>
          <a:endParaRPr lang="en-US"/>
        </a:p>
      </dgm:t>
    </dgm:pt>
    <dgm:pt modelId="{46A9235E-4638-4096-B330-F0A0C54E2B66}">
      <dgm:prSet phldrT="[Text]"/>
      <dgm:spPr/>
      <dgm:t>
        <a:bodyPr/>
        <a:lstStyle/>
        <a:p>
          <a:r>
            <a:rPr lang="en-US" dirty="0"/>
            <a:t>Conflict w/ Laban 29:1-30</a:t>
          </a:r>
        </a:p>
      </dgm:t>
    </dgm:pt>
    <dgm:pt modelId="{D995D020-DD39-4365-A500-847C76CD5DE4}" type="parTrans" cxnId="{299561DD-2ED2-4A85-8D9F-F40763D52AD3}">
      <dgm:prSet/>
      <dgm:spPr/>
      <dgm:t>
        <a:bodyPr/>
        <a:lstStyle/>
        <a:p>
          <a:endParaRPr lang="en-US"/>
        </a:p>
      </dgm:t>
    </dgm:pt>
    <dgm:pt modelId="{B95A8A3F-69D8-45F8-9716-5ECCE8B2779A}" type="sibTrans" cxnId="{299561DD-2ED2-4A85-8D9F-F40763D52AD3}">
      <dgm:prSet/>
      <dgm:spPr/>
      <dgm:t>
        <a:bodyPr/>
        <a:lstStyle/>
        <a:p>
          <a:endParaRPr lang="en-US"/>
        </a:p>
      </dgm:t>
    </dgm:pt>
    <dgm:pt modelId="{AE4D5829-A4CE-4386-ABB2-918E6F7FACBD}">
      <dgm:prSet phldrT="[Text]"/>
      <dgm:spPr/>
      <dgm:t>
        <a:bodyPr/>
        <a:lstStyle/>
        <a:p>
          <a:r>
            <a:rPr lang="en-US" dirty="0"/>
            <a:t>Escape from Laban 30:25-31:55</a:t>
          </a:r>
        </a:p>
      </dgm:t>
    </dgm:pt>
    <dgm:pt modelId="{BDD29725-5C9A-4F91-A601-D67500811F01}" type="parTrans" cxnId="{D5FE0CB2-D1E3-46CF-A692-694B94DCB6A0}">
      <dgm:prSet/>
      <dgm:spPr/>
      <dgm:t>
        <a:bodyPr/>
        <a:lstStyle/>
        <a:p>
          <a:endParaRPr lang="en-US"/>
        </a:p>
      </dgm:t>
    </dgm:pt>
    <dgm:pt modelId="{97D9F525-C8BA-45A6-9FF6-E793242B064A}" type="sibTrans" cxnId="{D5FE0CB2-D1E3-46CF-A692-694B94DCB6A0}">
      <dgm:prSet/>
      <dgm:spPr/>
      <dgm:t>
        <a:bodyPr/>
        <a:lstStyle/>
        <a:p>
          <a:endParaRPr lang="en-US"/>
        </a:p>
      </dgm:t>
    </dgm:pt>
    <dgm:pt modelId="{B5AE70D5-6C8A-4621-AC5E-E540A5E88AAC}">
      <dgm:prSet/>
      <dgm:spPr/>
      <dgm:t>
        <a:bodyPr/>
        <a:lstStyle/>
        <a:p>
          <a:r>
            <a:rPr lang="en-US" dirty="0"/>
            <a:t>Reconciliation w/ Esau 32-33:17</a:t>
          </a:r>
        </a:p>
      </dgm:t>
    </dgm:pt>
    <dgm:pt modelId="{F8E896B8-FFBF-41D2-BF5F-39AF86996E8D}" type="parTrans" cxnId="{4D6FC6DD-789C-441C-BF87-BE8B672FF6AF}">
      <dgm:prSet/>
      <dgm:spPr/>
      <dgm:t>
        <a:bodyPr/>
        <a:lstStyle/>
        <a:p>
          <a:endParaRPr lang="en-US"/>
        </a:p>
      </dgm:t>
    </dgm:pt>
    <dgm:pt modelId="{98597789-D653-461C-895D-9BB71C9F854F}" type="sibTrans" cxnId="{4D6FC6DD-789C-441C-BF87-BE8B672FF6AF}">
      <dgm:prSet/>
      <dgm:spPr/>
      <dgm:t>
        <a:bodyPr/>
        <a:lstStyle/>
        <a:p>
          <a:endParaRPr lang="en-US"/>
        </a:p>
      </dgm:t>
    </dgm:pt>
    <dgm:pt modelId="{59C6B093-0744-48F1-90F3-2E631AC7EFA3}" type="pres">
      <dgm:prSet presAssocID="{E15AC27D-6563-4F1D-9478-B0B47086A0D6}" presName="Name0" presStyleCnt="0">
        <dgm:presLayoutVars>
          <dgm:chMax val="7"/>
          <dgm:chPref val="7"/>
          <dgm:dir/>
        </dgm:presLayoutVars>
      </dgm:prSet>
      <dgm:spPr/>
    </dgm:pt>
    <dgm:pt modelId="{66F28464-3A06-43E3-9091-F119B1C9E5E5}" type="pres">
      <dgm:prSet presAssocID="{E15AC27D-6563-4F1D-9478-B0B47086A0D6}" presName="Name1" presStyleCnt="0"/>
      <dgm:spPr/>
    </dgm:pt>
    <dgm:pt modelId="{F8F71AF6-EDD2-4295-87CD-7507B883689C}" type="pres">
      <dgm:prSet presAssocID="{E15AC27D-6563-4F1D-9478-B0B47086A0D6}" presName="cycle" presStyleCnt="0"/>
      <dgm:spPr/>
    </dgm:pt>
    <dgm:pt modelId="{7E96F671-B36B-4D1F-9733-C939E49F5559}" type="pres">
      <dgm:prSet presAssocID="{E15AC27D-6563-4F1D-9478-B0B47086A0D6}" presName="srcNode" presStyleLbl="node1" presStyleIdx="0" presStyleCnt="4"/>
      <dgm:spPr/>
    </dgm:pt>
    <dgm:pt modelId="{75606955-D68E-4C26-9965-C283B37EA2D6}" type="pres">
      <dgm:prSet presAssocID="{E15AC27D-6563-4F1D-9478-B0B47086A0D6}" presName="conn" presStyleLbl="parChTrans1D2" presStyleIdx="0" presStyleCnt="1"/>
      <dgm:spPr/>
    </dgm:pt>
    <dgm:pt modelId="{78BA5B74-98B2-4197-899D-2FA3F6D52492}" type="pres">
      <dgm:prSet presAssocID="{E15AC27D-6563-4F1D-9478-B0B47086A0D6}" presName="extraNode" presStyleLbl="node1" presStyleIdx="0" presStyleCnt="4"/>
      <dgm:spPr/>
    </dgm:pt>
    <dgm:pt modelId="{5B79555F-C9F7-4725-A9F7-77866FF5FEA3}" type="pres">
      <dgm:prSet presAssocID="{E15AC27D-6563-4F1D-9478-B0B47086A0D6}" presName="dstNode" presStyleLbl="node1" presStyleIdx="0" presStyleCnt="4"/>
      <dgm:spPr/>
    </dgm:pt>
    <dgm:pt modelId="{2AD55511-D571-473B-BE6E-28BA0E5F2E3F}" type="pres">
      <dgm:prSet presAssocID="{3EFDB6AC-6D04-4DB0-BB97-2D07A36EB52F}" presName="text_1" presStyleLbl="node1" presStyleIdx="0" presStyleCnt="4">
        <dgm:presLayoutVars>
          <dgm:bulletEnabled val="1"/>
        </dgm:presLayoutVars>
      </dgm:prSet>
      <dgm:spPr/>
    </dgm:pt>
    <dgm:pt modelId="{019E8ACF-0D12-402B-B0C9-86B0D728DB44}" type="pres">
      <dgm:prSet presAssocID="{3EFDB6AC-6D04-4DB0-BB97-2D07A36EB52F}" presName="accent_1" presStyleCnt="0"/>
      <dgm:spPr/>
    </dgm:pt>
    <dgm:pt modelId="{D89305FB-89E5-404D-B720-A7EEBB916187}" type="pres">
      <dgm:prSet presAssocID="{3EFDB6AC-6D04-4DB0-BB97-2D07A36EB52F}" presName="accentRepeatNode" presStyleLbl="solidFgAcc1" presStyleIdx="0" presStyleCnt="4"/>
      <dgm:spPr/>
    </dgm:pt>
    <dgm:pt modelId="{16EBDB00-660D-40DE-BC2A-53BF4999B65A}" type="pres">
      <dgm:prSet presAssocID="{46A9235E-4638-4096-B330-F0A0C54E2B66}" presName="text_2" presStyleLbl="node1" presStyleIdx="1" presStyleCnt="4">
        <dgm:presLayoutVars>
          <dgm:bulletEnabled val="1"/>
        </dgm:presLayoutVars>
      </dgm:prSet>
      <dgm:spPr/>
    </dgm:pt>
    <dgm:pt modelId="{0C33D363-FF4E-484E-A15A-C579B471AACF}" type="pres">
      <dgm:prSet presAssocID="{46A9235E-4638-4096-B330-F0A0C54E2B66}" presName="accent_2" presStyleCnt="0"/>
      <dgm:spPr/>
    </dgm:pt>
    <dgm:pt modelId="{D77EE4A4-A2E8-49E7-B9BA-5360A8731FFF}" type="pres">
      <dgm:prSet presAssocID="{46A9235E-4638-4096-B330-F0A0C54E2B66}" presName="accentRepeatNode" presStyleLbl="solidFgAcc1" presStyleIdx="1" presStyleCnt="4"/>
      <dgm:spPr/>
    </dgm:pt>
    <dgm:pt modelId="{4D333B7B-59CC-4C4F-B165-37C7E97DD542}" type="pres">
      <dgm:prSet presAssocID="{AE4D5829-A4CE-4386-ABB2-918E6F7FACBD}" presName="text_3" presStyleLbl="node1" presStyleIdx="2" presStyleCnt="4">
        <dgm:presLayoutVars>
          <dgm:bulletEnabled val="1"/>
        </dgm:presLayoutVars>
      </dgm:prSet>
      <dgm:spPr/>
    </dgm:pt>
    <dgm:pt modelId="{B65081D3-579E-42CC-A428-A4D1257F6BB0}" type="pres">
      <dgm:prSet presAssocID="{AE4D5829-A4CE-4386-ABB2-918E6F7FACBD}" presName="accent_3" presStyleCnt="0"/>
      <dgm:spPr/>
    </dgm:pt>
    <dgm:pt modelId="{0AF95EE0-2903-4A96-9ED5-2F659339D7C5}" type="pres">
      <dgm:prSet presAssocID="{AE4D5829-A4CE-4386-ABB2-918E6F7FACBD}" presName="accentRepeatNode" presStyleLbl="solidFgAcc1" presStyleIdx="2" presStyleCnt="4"/>
      <dgm:spPr/>
    </dgm:pt>
    <dgm:pt modelId="{B07AA5CB-3708-470D-A818-790C40DEB6A9}" type="pres">
      <dgm:prSet presAssocID="{B5AE70D5-6C8A-4621-AC5E-E540A5E88AAC}" presName="text_4" presStyleLbl="node1" presStyleIdx="3" presStyleCnt="4">
        <dgm:presLayoutVars>
          <dgm:bulletEnabled val="1"/>
        </dgm:presLayoutVars>
      </dgm:prSet>
      <dgm:spPr/>
    </dgm:pt>
    <dgm:pt modelId="{1613929F-22EF-4733-899C-DDF21268E940}" type="pres">
      <dgm:prSet presAssocID="{B5AE70D5-6C8A-4621-AC5E-E540A5E88AAC}" presName="accent_4" presStyleCnt="0"/>
      <dgm:spPr/>
    </dgm:pt>
    <dgm:pt modelId="{C15D5EC7-270C-4FA6-8026-88C2C07AC16D}" type="pres">
      <dgm:prSet presAssocID="{B5AE70D5-6C8A-4621-AC5E-E540A5E88AAC}" presName="accentRepeatNode" presStyleLbl="solidFgAcc1" presStyleIdx="3" presStyleCnt="4"/>
      <dgm:spPr/>
    </dgm:pt>
  </dgm:ptLst>
  <dgm:cxnLst>
    <dgm:cxn modelId="{5524E12A-6E0A-4ACA-BEAA-E836E0EF1031}" srcId="{E15AC27D-6563-4F1D-9478-B0B47086A0D6}" destId="{3EFDB6AC-6D04-4DB0-BB97-2D07A36EB52F}" srcOrd="0" destOrd="0" parTransId="{4648D048-DAFA-404A-B886-170F17CD6BE4}" sibTransId="{BAC4CB46-56A6-4D20-ACD6-C5A56400FE7D}"/>
    <dgm:cxn modelId="{B4D7442C-E584-4482-9018-1C820173BBCC}" type="presOf" srcId="{AE4D5829-A4CE-4386-ABB2-918E6F7FACBD}" destId="{4D333B7B-59CC-4C4F-B165-37C7E97DD542}" srcOrd="0" destOrd="0" presId="urn:microsoft.com/office/officeart/2008/layout/VerticalCurvedList"/>
    <dgm:cxn modelId="{38253164-52C4-4DB6-9F7D-B8A0D2E7C19F}" type="presOf" srcId="{B5AE70D5-6C8A-4621-AC5E-E540A5E88AAC}" destId="{B07AA5CB-3708-470D-A818-790C40DEB6A9}" srcOrd="0" destOrd="0" presId="urn:microsoft.com/office/officeart/2008/layout/VerticalCurvedList"/>
    <dgm:cxn modelId="{0450BB53-5EAE-4EB7-8572-B2CC012D72DD}" type="presOf" srcId="{46A9235E-4638-4096-B330-F0A0C54E2B66}" destId="{16EBDB00-660D-40DE-BC2A-53BF4999B65A}" srcOrd="0" destOrd="0" presId="urn:microsoft.com/office/officeart/2008/layout/VerticalCurvedList"/>
    <dgm:cxn modelId="{3E1EAC85-1E3F-4E50-9EFD-924CE1143AE7}" type="presOf" srcId="{3EFDB6AC-6D04-4DB0-BB97-2D07A36EB52F}" destId="{2AD55511-D571-473B-BE6E-28BA0E5F2E3F}" srcOrd="0" destOrd="0" presId="urn:microsoft.com/office/officeart/2008/layout/VerticalCurvedList"/>
    <dgm:cxn modelId="{1ED76EA3-396C-4608-BED2-81206DEE5BCC}" type="presOf" srcId="{BAC4CB46-56A6-4D20-ACD6-C5A56400FE7D}" destId="{75606955-D68E-4C26-9965-C283B37EA2D6}" srcOrd="0" destOrd="0" presId="urn:microsoft.com/office/officeart/2008/layout/VerticalCurvedList"/>
    <dgm:cxn modelId="{D5FE0CB2-D1E3-46CF-A692-694B94DCB6A0}" srcId="{E15AC27D-6563-4F1D-9478-B0B47086A0D6}" destId="{AE4D5829-A4CE-4386-ABB2-918E6F7FACBD}" srcOrd="2" destOrd="0" parTransId="{BDD29725-5C9A-4F91-A601-D67500811F01}" sibTransId="{97D9F525-C8BA-45A6-9FF6-E793242B064A}"/>
    <dgm:cxn modelId="{299561DD-2ED2-4A85-8D9F-F40763D52AD3}" srcId="{E15AC27D-6563-4F1D-9478-B0B47086A0D6}" destId="{46A9235E-4638-4096-B330-F0A0C54E2B66}" srcOrd="1" destOrd="0" parTransId="{D995D020-DD39-4365-A500-847C76CD5DE4}" sibTransId="{B95A8A3F-69D8-45F8-9716-5ECCE8B2779A}"/>
    <dgm:cxn modelId="{4D6FC6DD-789C-441C-BF87-BE8B672FF6AF}" srcId="{E15AC27D-6563-4F1D-9478-B0B47086A0D6}" destId="{B5AE70D5-6C8A-4621-AC5E-E540A5E88AAC}" srcOrd="3" destOrd="0" parTransId="{F8E896B8-FFBF-41D2-BF5F-39AF86996E8D}" sibTransId="{98597789-D653-461C-895D-9BB71C9F854F}"/>
    <dgm:cxn modelId="{237A03EC-E4A7-4044-A534-81BFE5C41E46}" type="presOf" srcId="{E15AC27D-6563-4F1D-9478-B0B47086A0D6}" destId="{59C6B093-0744-48F1-90F3-2E631AC7EFA3}" srcOrd="0" destOrd="0" presId="urn:microsoft.com/office/officeart/2008/layout/VerticalCurvedList"/>
    <dgm:cxn modelId="{485847C4-76E6-4ACD-AD99-AB83EEEE1769}" type="presParOf" srcId="{59C6B093-0744-48F1-90F3-2E631AC7EFA3}" destId="{66F28464-3A06-43E3-9091-F119B1C9E5E5}" srcOrd="0" destOrd="0" presId="urn:microsoft.com/office/officeart/2008/layout/VerticalCurvedList"/>
    <dgm:cxn modelId="{ECFEEEA8-27A6-4249-88A2-22DE3A8A94D2}" type="presParOf" srcId="{66F28464-3A06-43E3-9091-F119B1C9E5E5}" destId="{F8F71AF6-EDD2-4295-87CD-7507B883689C}" srcOrd="0" destOrd="0" presId="urn:microsoft.com/office/officeart/2008/layout/VerticalCurvedList"/>
    <dgm:cxn modelId="{28AE57B0-3CBB-4931-BC24-E3CC8541F22C}" type="presParOf" srcId="{F8F71AF6-EDD2-4295-87CD-7507B883689C}" destId="{7E96F671-B36B-4D1F-9733-C939E49F5559}" srcOrd="0" destOrd="0" presId="urn:microsoft.com/office/officeart/2008/layout/VerticalCurvedList"/>
    <dgm:cxn modelId="{98131FC3-BDCB-4A40-9F41-39FDE5831031}" type="presParOf" srcId="{F8F71AF6-EDD2-4295-87CD-7507B883689C}" destId="{75606955-D68E-4C26-9965-C283B37EA2D6}" srcOrd="1" destOrd="0" presId="urn:microsoft.com/office/officeart/2008/layout/VerticalCurvedList"/>
    <dgm:cxn modelId="{7CBCA48F-6C38-4ECE-9618-E6537812BE7A}" type="presParOf" srcId="{F8F71AF6-EDD2-4295-87CD-7507B883689C}" destId="{78BA5B74-98B2-4197-899D-2FA3F6D52492}" srcOrd="2" destOrd="0" presId="urn:microsoft.com/office/officeart/2008/layout/VerticalCurvedList"/>
    <dgm:cxn modelId="{1C45650D-D936-43CB-A8C7-68CE0AE12680}" type="presParOf" srcId="{F8F71AF6-EDD2-4295-87CD-7507B883689C}" destId="{5B79555F-C9F7-4725-A9F7-77866FF5FEA3}" srcOrd="3" destOrd="0" presId="urn:microsoft.com/office/officeart/2008/layout/VerticalCurvedList"/>
    <dgm:cxn modelId="{CCAFAAEC-0A86-45A3-9ED7-14C6780D8D46}" type="presParOf" srcId="{66F28464-3A06-43E3-9091-F119B1C9E5E5}" destId="{2AD55511-D571-473B-BE6E-28BA0E5F2E3F}" srcOrd="1" destOrd="0" presId="urn:microsoft.com/office/officeart/2008/layout/VerticalCurvedList"/>
    <dgm:cxn modelId="{AA29F2B8-399F-42CB-AC8B-8D1E90A7A2AE}" type="presParOf" srcId="{66F28464-3A06-43E3-9091-F119B1C9E5E5}" destId="{019E8ACF-0D12-402B-B0C9-86B0D728DB44}" srcOrd="2" destOrd="0" presId="urn:microsoft.com/office/officeart/2008/layout/VerticalCurvedList"/>
    <dgm:cxn modelId="{A1381DAA-6A16-47CA-8317-EBCB48B47C13}" type="presParOf" srcId="{019E8ACF-0D12-402B-B0C9-86B0D728DB44}" destId="{D89305FB-89E5-404D-B720-A7EEBB916187}" srcOrd="0" destOrd="0" presId="urn:microsoft.com/office/officeart/2008/layout/VerticalCurvedList"/>
    <dgm:cxn modelId="{356F20F6-CA3F-4807-A254-97CE0D93AE82}" type="presParOf" srcId="{66F28464-3A06-43E3-9091-F119B1C9E5E5}" destId="{16EBDB00-660D-40DE-BC2A-53BF4999B65A}" srcOrd="3" destOrd="0" presId="urn:microsoft.com/office/officeart/2008/layout/VerticalCurvedList"/>
    <dgm:cxn modelId="{49B9AEBA-5909-4B2C-B2D6-E79ACDB448ED}" type="presParOf" srcId="{66F28464-3A06-43E3-9091-F119B1C9E5E5}" destId="{0C33D363-FF4E-484E-A15A-C579B471AACF}" srcOrd="4" destOrd="0" presId="urn:microsoft.com/office/officeart/2008/layout/VerticalCurvedList"/>
    <dgm:cxn modelId="{B5730E69-917A-48DF-8144-A34882B99F44}" type="presParOf" srcId="{0C33D363-FF4E-484E-A15A-C579B471AACF}" destId="{D77EE4A4-A2E8-49E7-B9BA-5360A8731FFF}" srcOrd="0" destOrd="0" presId="urn:microsoft.com/office/officeart/2008/layout/VerticalCurvedList"/>
    <dgm:cxn modelId="{257C33CB-57EC-40DF-9E3C-87F47389B7B2}" type="presParOf" srcId="{66F28464-3A06-43E3-9091-F119B1C9E5E5}" destId="{4D333B7B-59CC-4C4F-B165-37C7E97DD542}" srcOrd="5" destOrd="0" presId="urn:microsoft.com/office/officeart/2008/layout/VerticalCurvedList"/>
    <dgm:cxn modelId="{E6CF175B-0E02-4EEF-89BB-9F1325503F02}" type="presParOf" srcId="{66F28464-3A06-43E3-9091-F119B1C9E5E5}" destId="{B65081D3-579E-42CC-A428-A4D1257F6BB0}" srcOrd="6" destOrd="0" presId="urn:microsoft.com/office/officeart/2008/layout/VerticalCurvedList"/>
    <dgm:cxn modelId="{C878E203-F9B7-4DE1-9AFF-1FBF2915914E}" type="presParOf" srcId="{B65081D3-579E-42CC-A428-A4D1257F6BB0}" destId="{0AF95EE0-2903-4A96-9ED5-2F659339D7C5}" srcOrd="0" destOrd="0" presId="urn:microsoft.com/office/officeart/2008/layout/VerticalCurvedList"/>
    <dgm:cxn modelId="{A5E01C5A-7595-4C2E-B027-B617D06BF888}" type="presParOf" srcId="{66F28464-3A06-43E3-9091-F119B1C9E5E5}" destId="{B07AA5CB-3708-470D-A818-790C40DEB6A9}" srcOrd="7" destOrd="0" presId="urn:microsoft.com/office/officeart/2008/layout/VerticalCurvedList"/>
    <dgm:cxn modelId="{595160BE-4CF6-4692-B676-1ABC145E83D1}" type="presParOf" srcId="{66F28464-3A06-43E3-9091-F119B1C9E5E5}" destId="{1613929F-22EF-4733-899C-DDF21268E940}" srcOrd="8" destOrd="0" presId="urn:microsoft.com/office/officeart/2008/layout/VerticalCurvedList"/>
    <dgm:cxn modelId="{52515059-6F2E-4D5C-9A1A-84FAC32CC44C}" type="presParOf" srcId="{1613929F-22EF-4733-899C-DDF21268E940}" destId="{C15D5EC7-270C-4FA6-8026-88C2C07AC1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8613254-FF73-4F32-9753-88CED8FAB380}" type="doc">
      <dgm:prSet loTypeId="urn:diagrams.loki3.com/VaryingWidthList" loCatId="list" qsTypeId="urn:microsoft.com/office/officeart/2005/8/quickstyle/simple2" qsCatId="simple" csTypeId="urn:microsoft.com/office/officeart/2005/8/colors/accent2_2" csCatId="accent2" phldr="1"/>
      <dgm:spPr/>
    </dgm:pt>
    <dgm:pt modelId="{9DD75BB3-C713-413C-9C74-B899A70C68E7}">
      <dgm:prSet phldrT="[Text]" custT="1"/>
      <dgm:spPr/>
      <dgm:t>
        <a:bodyPr/>
        <a:lstStyle/>
        <a:p>
          <a:r>
            <a:rPr lang="en-US" sz="4000" dirty="0"/>
            <a:t>God is faithful to His choice</a:t>
          </a:r>
        </a:p>
      </dgm:t>
    </dgm:pt>
    <dgm:pt modelId="{4E3B6051-85B0-42CA-9558-F6319F2D6D0A}" type="parTrans" cxnId="{D6917D9E-1424-462D-B9DD-EC38FD34FCB9}">
      <dgm:prSet/>
      <dgm:spPr/>
      <dgm:t>
        <a:bodyPr/>
        <a:lstStyle/>
        <a:p>
          <a:endParaRPr lang="en-US"/>
        </a:p>
      </dgm:t>
    </dgm:pt>
    <dgm:pt modelId="{9391E04E-98EC-4729-B977-9AA4A374E938}" type="sibTrans" cxnId="{D6917D9E-1424-462D-B9DD-EC38FD34FCB9}">
      <dgm:prSet/>
      <dgm:spPr/>
      <dgm:t>
        <a:bodyPr/>
        <a:lstStyle/>
        <a:p>
          <a:endParaRPr lang="en-US"/>
        </a:p>
      </dgm:t>
    </dgm:pt>
    <dgm:pt modelId="{020AF954-99EB-403F-8548-473F9B5A92BB}">
      <dgm:prSet phldrT="[Text]" custT="1"/>
      <dgm:spPr/>
      <dgm:t>
        <a:bodyPr/>
        <a:lstStyle/>
        <a:p>
          <a:r>
            <a:rPr lang="en-US" sz="4000" dirty="0"/>
            <a:t>God’s choice is not a guarantee of a ‘good life’</a:t>
          </a:r>
        </a:p>
      </dgm:t>
    </dgm:pt>
    <dgm:pt modelId="{39891394-EB08-43D4-AE97-F0F215D649C5}" type="parTrans" cxnId="{345EB667-F516-4B5E-B799-E824DF3373D0}">
      <dgm:prSet/>
      <dgm:spPr/>
      <dgm:t>
        <a:bodyPr/>
        <a:lstStyle/>
        <a:p>
          <a:endParaRPr lang="en-US"/>
        </a:p>
      </dgm:t>
    </dgm:pt>
    <dgm:pt modelId="{0FCAA2EC-6513-4240-9FDD-DD1C7861C727}" type="sibTrans" cxnId="{345EB667-F516-4B5E-B799-E824DF3373D0}">
      <dgm:prSet/>
      <dgm:spPr/>
      <dgm:t>
        <a:bodyPr/>
        <a:lstStyle/>
        <a:p>
          <a:endParaRPr lang="en-US"/>
        </a:p>
      </dgm:t>
    </dgm:pt>
    <dgm:pt modelId="{AA6FFE81-9318-4E56-B567-3BDDC9995DD1}" type="pres">
      <dgm:prSet presAssocID="{38613254-FF73-4F32-9753-88CED8FAB380}" presName="Name0" presStyleCnt="0">
        <dgm:presLayoutVars>
          <dgm:resizeHandles/>
        </dgm:presLayoutVars>
      </dgm:prSet>
      <dgm:spPr/>
    </dgm:pt>
    <dgm:pt modelId="{E0F290E7-6D61-4F9A-9B70-7102983D4C95}" type="pres">
      <dgm:prSet presAssocID="{9DD75BB3-C713-413C-9C74-B899A70C68E7}" presName="text" presStyleLbl="node1" presStyleIdx="0" presStyleCnt="2" custScaleX="143877">
        <dgm:presLayoutVars>
          <dgm:bulletEnabled val="1"/>
        </dgm:presLayoutVars>
      </dgm:prSet>
      <dgm:spPr/>
    </dgm:pt>
    <dgm:pt modelId="{BFDDF98A-24B8-4359-A4C6-C86413D02C63}" type="pres">
      <dgm:prSet presAssocID="{9391E04E-98EC-4729-B977-9AA4A374E938}" presName="space" presStyleCnt="0"/>
      <dgm:spPr/>
    </dgm:pt>
    <dgm:pt modelId="{D872B03F-5842-49B7-9118-876AB39319E0}" type="pres">
      <dgm:prSet presAssocID="{020AF954-99EB-403F-8548-473F9B5A92BB}" presName="text" presStyleLbl="node1" presStyleIdx="1" presStyleCnt="2">
        <dgm:presLayoutVars>
          <dgm:bulletEnabled val="1"/>
        </dgm:presLayoutVars>
      </dgm:prSet>
      <dgm:spPr/>
    </dgm:pt>
  </dgm:ptLst>
  <dgm:cxnLst>
    <dgm:cxn modelId="{EBA4D131-730C-40F8-862B-0577E7810285}" type="presOf" srcId="{9DD75BB3-C713-413C-9C74-B899A70C68E7}" destId="{E0F290E7-6D61-4F9A-9B70-7102983D4C95}" srcOrd="0" destOrd="0" presId="urn:diagrams.loki3.com/VaryingWidthList"/>
    <dgm:cxn modelId="{345EB667-F516-4B5E-B799-E824DF3373D0}" srcId="{38613254-FF73-4F32-9753-88CED8FAB380}" destId="{020AF954-99EB-403F-8548-473F9B5A92BB}" srcOrd="1" destOrd="0" parTransId="{39891394-EB08-43D4-AE97-F0F215D649C5}" sibTransId="{0FCAA2EC-6513-4240-9FDD-DD1C7861C727}"/>
    <dgm:cxn modelId="{B2FB9882-FB4C-498A-B51A-0541DB0CD8BC}" type="presOf" srcId="{020AF954-99EB-403F-8548-473F9B5A92BB}" destId="{D872B03F-5842-49B7-9118-876AB39319E0}" srcOrd="0" destOrd="0" presId="urn:diagrams.loki3.com/VaryingWidthList"/>
    <dgm:cxn modelId="{D6917D9E-1424-462D-B9DD-EC38FD34FCB9}" srcId="{38613254-FF73-4F32-9753-88CED8FAB380}" destId="{9DD75BB3-C713-413C-9C74-B899A70C68E7}" srcOrd="0" destOrd="0" parTransId="{4E3B6051-85B0-42CA-9558-F6319F2D6D0A}" sibTransId="{9391E04E-98EC-4729-B977-9AA4A374E938}"/>
    <dgm:cxn modelId="{0B718DC4-5450-483A-B4D2-CE55FCA6C4E7}" type="presOf" srcId="{38613254-FF73-4F32-9753-88CED8FAB380}" destId="{AA6FFE81-9318-4E56-B567-3BDDC9995DD1}" srcOrd="0" destOrd="0" presId="urn:diagrams.loki3.com/VaryingWidthList"/>
    <dgm:cxn modelId="{751D5C62-7AC9-40EC-A049-F2A9ADC39428}" type="presParOf" srcId="{AA6FFE81-9318-4E56-B567-3BDDC9995DD1}" destId="{E0F290E7-6D61-4F9A-9B70-7102983D4C95}" srcOrd="0" destOrd="0" presId="urn:diagrams.loki3.com/VaryingWidthList"/>
    <dgm:cxn modelId="{8DF703D6-9924-42CF-A9D0-2462E8BF215A}" type="presParOf" srcId="{AA6FFE81-9318-4E56-B567-3BDDC9995DD1}" destId="{BFDDF98A-24B8-4359-A4C6-C86413D02C63}" srcOrd="1" destOrd="0" presId="urn:diagrams.loki3.com/VaryingWidthList"/>
    <dgm:cxn modelId="{4CABD5FD-B4BF-435A-9868-F8100DC233AB}" type="presParOf" srcId="{AA6FFE81-9318-4E56-B567-3BDDC9995DD1}" destId="{D872B03F-5842-49B7-9118-876AB39319E0}"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290E7-6D61-4F9A-9B70-7102983D4C95}">
      <dsp:nvSpPr>
        <dsp:cNvPr id="0" name=""/>
        <dsp:cNvSpPr/>
      </dsp:nvSpPr>
      <dsp:spPr>
        <a:xfrm>
          <a:off x="156117" y="55"/>
          <a:ext cx="3560955" cy="223018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t>God is faithful to His choice</a:t>
          </a:r>
        </a:p>
      </dsp:txBody>
      <dsp:txXfrm>
        <a:off x="156117" y="55"/>
        <a:ext cx="3560955" cy="2230189"/>
      </dsp:txXfrm>
    </dsp:sp>
    <dsp:sp modelId="{D872B03F-5842-49B7-9118-876AB39319E0}">
      <dsp:nvSpPr>
        <dsp:cNvPr id="0" name=""/>
        <dsp:cNvSpPr/>
      </dsp:nvSpPr>
      <dsp:spPr>
        <a:xfrm>
          <a:off x="139517" y="2341754"/>
          <a:ext cx="3594154" cy="223018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t>God’s choice is not a guarantee of a ‘good life’</a:t>
          </a:r>
        </a:p>
      </dsp:txBody>
      <dsp:txXfrm>
        <a:off x="139517" y="2341754"/>
        <a:ext cx="3594154" cy="2230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955-D68E-4C26-9965-C283B37EA2D6}">
      <dsp:nvSpPr>
        <dsp:cNvPr id="0" name=""/>
        <dsp:cNvSpPr/>
      </dsp:nvSpPr>
      <dsp:spPr>
        <a:xfrm>
          <a:off x="-5169077" y="-791784"/>
          <a:ext cx="6155568" cy="6155568"/>
        </a:xfrm>
        <a:prstGeom prst="blockArc">
          <a:avLst>
            <a:gd name="adj1" fmla="val 18900000"/>
            <a:gd name="adj2" fmla="val 2700000"/>
            <a:gd name="adj3" fmla="val 351"/>
          </a:avLst>
        </a:prstGeom>
        <a:noFill/>
        <a:ln w="381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D55511-D571-473B-BE6E-28BA0E5F2E3F}">
      <dsp:nvSpPr>
        <dsp:cNvPr id="0" name=""/>
        <dsp:cNvSpPr/>
      </dsp:nvSpPr>
      <dsp:spPr>
        <a:xfrm>
          <a:off x="516519" y="351495"/>
          <a:ext cx="733020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Conflict w/ Esau 25:19-28:9</a:t>
          </a:r>
        </a:p>
      </dsp:txBody>
      <dsp:txXfrm>
        <a:off x="516519" y="351495"/>
        <a:ext cx="7330202" cy="703356"/>
      </dsp:txXfrm>
    </dsp:sp>
    <dsp:sp modelId="{D89305FB-89E5-404D-B720-A7EEBB916187}">
      <dsp:nvSpPr>
        <dsp:cNvPr id="0" name=""/>
        <dsp:cNvSpPr/>
      </dsp:nvSpPr>
      <dsp:spPr>
        <a:xfrm>
          <a:off x="76921" y="263575"/>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6EBDB00-660D-40DE-BC2A-53BF4999B65A}">
      <dsp:nvSpPr>
        <dsp:cNvPr id="0" name=""/>
        <dsp:cNvSpPr/>
      </dsp:nvSpPr>
      <dsp:spPr>
        <a:xfrm>
          <a:off x="919770" y="1406712"/>
          <a:ext cx="692695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Conflict w/ Laban 29:1-30</a:t>
          </a:r>
        </a:p>
      </dsp:txBody>
      <dsp:txXfrm>
        <a:off x="919770" y="1406712"/>
        <a:ext cx="6926952" cy="703356"/>
      </dsp:txXfrm>
    </dsp:sp>
    <dsp:sp modelId="{D77EE4A4-A2E8-49E7-B9BA-5360A8731FFF}">
      <dsp:nvSpPr>
        <dsp:cNvPr id="0" name=""/>
        <dsp:cNvSpPr/>
      </dsp:nvSpPr>
      <dsp:spPr>
        <a:xfrm>
          <a:off x="480172" y="1318793"/>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D333B7B-59CC-4C4F-B165-37C7E97DD542}">
      <dsp:nvSpPr>
        <dsp:cNvPr id="0" name=""/>
        <dsp:cNvSpPr/>
      </dsp:nvSpPr>
      <dsp:spPr>
        <a:xfrm>
          <a:off x="919770" y="2461930"/>
          <a:ext cx="692695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Escape from Laban 30:25-31:55</a:t>
          </a:r>
        </a:p>
      </dsp:txBody>
      <dsp:txXfrm>
        <a:off x="919770" y="2461930"/>
        <a:ext cx="6926952" cy="703356"/>
      </dsp:txXfrm>
    </dsp:sp>
    <dsp:sp modelId="{0AF95EE0-2903-4A96-9ED5-2F659339D7C5}">
      <dsp:nvSpPr>
        <dsp:cNvPr id="0" name=""/>
        <dsp:cNvSpPr/>
      </dsp:nvSpPr>
      <dsp:spPr>
        <a:xfrm>
          <a:off x="480172" y="2374011"/>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07AA5CB-3708-470D-A818-790C40DEB6A9}">
      <dsp:nvSpPr>
        <dsp:cNvPr id="0" name=""/>
        <dsp:cNvSpPr/>
      </dsp:nvSpPr>
      <dsp:spPr>
        <a:xfrm>
          <a:off x="516519" y="3517148"/>
          <a:ext cx="7330202" cy="703356"/>
        </a:xfrm>
        <a:prstGeom prst="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289"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t>Reconciliation w/ Esau 32-33:17</a:t>
          </a:r>
        </a:p>
      </dsp:txBody>
      <dsp:txXfrm>
        <a:off x="516519" y="3517148"/>
        <a:ext cx="7330202" cy="703356"/>
      </dsp:txXfrm>
    </dsp:sp>
    <dsp:sp modelId="{C15D5EC7-270C-4FA6-8026-88C2C07AC16D}">
      <dsp:nvSpPr>
        <dsp:cNvPr id="0" name=""/>
        <dsp:cNvSpPr/>
      </dsp:nvSpPr>
      <dsp:spPr>
        <a:xfrm>
          <a:off x="76921" y="3429228"/>
          <a:ext cx="879195" cy="87919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a:outerShdw blurRad="95000" rotWithShape="0">
            <a:srgbClr val="000000">
              <a:alpha val="50000"/>
            </a:srgbClr>
          </a:outerShdw>
          <a:softEdge rad="12700"/>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290E7-6D61-4F9A-9B70-7102983D4C95}">
      <dsp:nvSpPr>
        <dsp:cNvPr id="0" name=""/>
        <dsp:cNvSpPr/>
      </dsp:nvSpPr>
      <dsp:spPr>
        <a:xfrm>
          <a:off x="156117" y="55"/>
          <a:ext cx="3560955" cy="223018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t>God is faithful to His choice</a:t>
          </a:r>
        </a:p>
      </dsp:txBody>
      <dsp:txXfrm>
        <a:off x="156117" y="55"/>
        <a:ext cx="3560955" cy="2230189"/>
      </dsp:txXfrm>
    </dsp:sp>
    <dsp:sp modelId="{D872B03F-5842-49B7-9118-876AB39319E0}">
      <dsp:nvSpPr>
        <dsp:cNvPr id="0" name=""/>
        <dsp:cNvSpPr/>
      </dsp:nvSpPr>
      <dsp:spPr>
        <a:xfrm>
          <a:off x="139517" y="2341754"/>
          <a:ext cx="3594154" cy="223018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t>God’s choice is not a guarantee of a ‘good life’</a:t>
          </a:r>
        </a:p>
      </dsp:txBody>
      <dsp:txXfrm>
        <a:off x="139517" y="2341754"/>
        <a:ext cx="3594154" cy="2230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1747D-6341-4B9E-AEDC-F9D27C022B26}" type="datetimeFigureOut">
              <a:rPr lang="en-US" smtClean="0"/>
              <a:t>7/1/2017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F2BDC-51FC-46E0-8181-485F63CFCC2C}" type="slidenum">
              <a:rPr lang="en-US" smtClean="0"/>
              <a:t>‹#›</a:t>
            </a:fld>
            <a:endParaRPr lang="en-US"/>
          </a:p>
        </p:txBody>
      </p:sp>
    </p:spTree>
    <p:extLst>
      <p:ext uri="{BB962C8B-B14F-4D97-AF65-F5344CB8AC3E}">
        <p14:creationId xmlns:p14="http://schemas.microsoft.com/office/powerpoint/2010/main" val="402857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00734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these births are within the womb destined by God. God is already disclosing to their mother, the course that these two lives will have. It is not insignificant that God’s choice here overrules the cultural law of ‘primogeniture’ – that is, the privileging of the first-born. That concept wasn’t just a convenient way of doing things, it was a fundamental conviction and procedure at that time. And yet God elects to overturn that concept here by blessing the younger over the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Esau’s name appears to be given in consideration of the fact that he is hairy and red (not necessarily that he has red hair). The Hebrew terms separately for those two attributes are direct etymological referents of Esau’s ancestral nation Edom, and the location where he comes to live </a:t>
            </a:r>
            <a:r>
              <a:rPr lang="en-US" dirty="0" err="1"/>
              <a:t>Seir</a:t>
            </a:r>
            <a:r>
              <a:rPr lang="en-US" dirty="0"/>
              <a:t>. Esau is described as one who is skillful and experienced in hunting. Because Isaac, we are told, has an appetite for game/meat, he prefers/loves Esau.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Jacob comes from the womb second – but fighting all the way. The significant act of holding on to his brother’s heel is presented as an act of conflict, as if Jacob is still wrestling with Esau to be the first one born. The action leads to his name, a verbal form of the Hebrew noun ‘heel’ which means ‘to follow closely’ in the sense of attempting to restrain, hold back, overtake, or supplant.’ Jacob, we are told, is a man who stayed within the tent home, and thus was preferred by his mother. The word in v. 27 sometimes translated ‘quiet’ or ‘mild’ is a word that in other contexts in the Bible refers to moral integrity – e. g of Job as ‘blameless’ in Job 1:8. But that isn’t the sense here since a) that doesn’t contrast well with Esau as a hunter, and b) Jacob is anything but blameless. Here it means something like ‘naïve to ways of the outside world (as exemplified by Esau) – he is therefore settled, not adventurous.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10</a:t>
            </a:fld>
            <a:endParaRPr lang="en-US"/>
          </a:p>
        </p:txBody>
      </p:sp>
    </p:spTree>
    <p:extLst>
      <p:ext uri="{BB962C8B-B14F-4D97-AF65-F5344CB8AC3E}">
        <p14:creationId xmlns:p14="http://schemas.microsoft.com/office/powerpoint/2010/main" val="4121482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Genesis has already had two cases of fraternal rivalry – Cain v. Abel and Ishmael v. Isaac. In both cases, the elder brother emerges unfavorably. This case is no different. </a:t>
            </a:r>
          </a:p>
          <a:p>
            <a:endParaRPr lang="en-US" dirty="0"/>
          </a:p>
          <a:p>
            <a:r>
              <a:rPr lang="en-US" dirty="0"/>
              <a:t>Esau apparently wasn’t that skilled – he comes home one day with nothing. This is really expressed in the Hebrew. For one, the verb for eat connotes the action of gulping down, as if Esau is going to eat the whole bowl in one swallow. Second, the phrase ‘the red stuff’ – it is actually repeated in the Hebrew, indicating that Esau doesn’t care what it is, he just wants it now!</a:t>
            </a:r>
          </a:p>
          <a:p>
            <a:endParaRPr lang="en-US" dirty="0"/>
          </a:p>
          <a:p>
            <a:r>
              <a:rPr lang="en-US" dirty="0"/>
              <a:t>Here we have a second explanation for the origins of Esau’s name – again the connection of the notion of ‘red,’ this time with Edom, the name of the people whom Esau will bear. </a:t>
            </a:r>
          </a:p>
          <a:p>
            <a:endParaRPr lang="en-US" dirty="0"/>
          </a:p>
          <a:p>
            <a:r>
              <a:rPr lang="en-US" dirty="0"/>
              <a:t>Jacob immediately responds by asking him for his birthright. Birthright is exclusively associated with the firstborn male of any family. In Hebrew usage, this person is often expressed in relation to the father with the phrase ‘the first issue of his strength.’ or with the mother with the phrase ‘the first to open the womb.’ So there was a recognized significance to being the first born. And this came with special privileges. Deut. 21:15-17 demonstrates that a father is obligated to acknowledge his firstborn son as the principal heir, which resulted in an inheritance twice as large as that given to any other children.) This is what Jacob is bartering for here – the double-portion of his father’s inheritance (which is large because we know of Isaac’s wealth.</a:t>
            </a:r>
          </a:p>
          <a:p>
            <a:r>
              <a:rPr lang="en-US" dirty="0"/>
              <a:t>My understanding is that while they are often connected, the birthright is separate from the blessing of the father. </a:t>
            </a:r>
          </a:p>
          <a:p>
            <a:endParaRPr lang="en-US" dirty="0"/>
          </a:p>
          <a:p>
            <a:r>
              <a:rPr lang="en-US" dirty="0"/>
              <a:t>Esau agrees and Jacob confirms the action with Esau’s oath, swearing to give up his birthright. The deal is done. The actions of Esau are highlighted by the concluding statement. Esau quickly eats and goes away, seemingly without regret, and thus we are told he ‘despised/spurned/repudiated’ his birthright. </a:t>
            </a:r>
          </a:p>
        </p:txBody>
      </p:sp>
      <p:sp>
        <p:nvSpPr>
          <p:cNvPr id="4" name="Slide Number Placeholder 3"/>
          <p:cNvSpPr>
            <a:spLocks noGrp="1"/>
          </p:cNvSpPr>
          <p:nvPr>
            <p:ph type="sldNum" sz="quarter" idx="10"/>
          </p:nvPr>
        </p:nvSpPr>
        <p:spPr/>
        <p:txBody>
          <a:bodyPr/>
          <a:lstStyle/>
          <a:p>
            <a:fld id="{219F2BDC-51FC-46E0-8181-485F63CFCC2C}" type="slidenum">
              <a:rPr lang="en-US" smtClean="0"/>
              <a:t>11</a:t>
            </a:fld>
            <a:endParaRPr lang="en-US"/>
          </a:p>
        </p:txBody>
      </p:sp>
    </p:spTree>
    <p:extLst>
      <p:ext uri="{BB962C8B-B14F-4D97-AF65-F5344CB8AC3E}">
        <p14:creationId xmlns:p14="http://schemas.microsoft.com/office/powerpoint/2010/main" val="89008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72976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at this point Jacob has only half of what he needs. He also needs to overcome his father’s love of Esau to receive the family blessing. </a:t>
            </a:r>
          </a:p>
          <a:p>
            <a:endParaRPr lang="en-US" dirty="0"/>
          </a:p>
          <a:p>
            <a:r>
              <a:rPr lang="en-US" dirty="0"/>
              <a:t>Isaac, old and blind, sends out Esau to hunt so that he may prepare what amounts to Isaac’s final meal with the intention that he will bless Esau upon eating it. </a:t>
            </a:r>
          </a:p>
          <a:p>
            <a:endParaRPr lang="en-US" dirty="0"/>
          </a:p>
          <a:p>
            <a:r>
              <a:rPr lang="en-US" dirty="0"/>
              <a:t>The notion of the blessing here is foreign to our rational individualistic culture. Our is one in which initiative to make one’s own way in the world is privileged. A person has a say in the outcome of their own life, and is a direct result of the choices that a person makes. But the blessing from a father to a son functions another way – to establish the identity of the child and set his destiny for him. What Jacob will be is established and set in motion by these words. Thus, parents have a direct say in the destinies of the lives of their children. And of course, the blessing of this family is all the more important, because the blessing carries with it the hope of fulfillment of God’s promises to Abraham. </a:t>
            </a:r>
          </a:p>
          <a:p>
            <a:r>
              <a:rPr lang="en-US" dirty="0"/>
              <a:t>This is something which we don’t have a good understanding today. I think we identify with Esau once the deed has been done and discovered when he says “Bless me also father!” and “Do you only have one blessing?” Why can’t Isaac renege on what has been done, considering that cheating was definitively involved? The answer is because that’s not how the act of blessing works. The words and actions of Isaac cannot be dismissed or undone because the words themselves have a genuine power and authority. Once they are spoken, the cannot be taken back. Isaac can no more take back his blessing than he can make himself see again. </a:t>
            </a:r>
          </a:p>
          <a:p>
            <a:endParaRPr lang="en-US" dirty="0"/>
          </a:p>
          <a:p>
            <a:r>
              <a:rPr lang="en-US" dirty="0"/>
              <a:t>[[Why does Rebekah initiate the deception?]]</a:t>
            </a:r>
          </a:p>
          <a:p>
            <a:pPr marL="171450" indent="-171450">
              <a:buFontTx/>
              <a:buChar char="-"/>
            </a:pPr>
            <a:r>
              <a:rPr lang="en-US" dirty="0"/>
              <a:t>She refers to Isaac/Esau as ‘your father/brother’</a:t>
            </a:r>
          </a:p>
          <a:p>
            <a:pPr marL="171450" indent="-171450">
              <a:buFontTx/>
              <a:buChar char="-"/>
            </a:pPr>
            <a:r>
              <a:rPr lang="en-US" dirty="0"/>
              <a:t>The deception is elaborate – she cooks a meal, and makes Jacob up in goat hair and Esau’s clothing. </a:t>
            </a:r>
          </a:p>
          <a:p>
            <a:pPr marL="0" indent="0">
              <a:buFontTx/>
              <a:buNone/>
            </a:pPr>
            <a:endParaRPr lang="en-US" dirty="0"/>
          </a:p>
          <a:p>
            <a:pPr marL="0" indent="0">
              <a:buFontTx/>
              <a:buNone/>
            </a:pPr>
            <a:r>
              <a:rPr lang="en-US" dirty="0"/>
              <a:t>[[How would you describe Jacob’s willingness to go along with this?]]</a:t>
            </a:r>
          </a:p>
          <a:p>
            <a:pPr marL="171450" indent="-171450">
              <a:buFontTx/>
              <a:buChar char="-"/>
            </a:pPr>
            <a:r>
              <a:rPr lang="en-US" dirty="0"/>
              <a:t>His concern is not about whether to go through with it, but rather how they’ll get away with it. </a:t>
            </a:r>
          </a:p>
          <a:p>
            <a:pPr marL="171450" lvl="0" indent="-171450">
              <a:buFontTx/>
              <a:buChar char="-"/>
            </a:pPr>
            <a:r>
              <a:rPr lang="en-US" dirty="0"/>
              <a:t>He is worried that the ruse will bring a curse upon him, rather than a blessing</a:t>
            </a:r>
          </a:p>
          <a:p>
            <a:pPr marL="0" lvl="0"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13</a:t>
            </a:fld>
            <a:endParaRPr lang="en-US"/>
          </a:p>
        </p:txBody>
      </p:sp>
    </p:spTree>
    <p:extLst>
      <p:ext uri="{BB962C8B-B14F-4D97-AF65-F5344CB8AC3E}">
        <p14:creationId xmlns:p14="http://schemas.microsoft.com/office/powerpoint/2010/main" val="1768856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dirty="0"/>
              <a:t>[[What two lies does Jacob tell?]]</a:t>
            </a:r>
          </a:p>
          <a:p>
            <a:pPr marL="0" lvl="0" indent="0">
              <a:buFontTx/>
              <a:buNone/>
            </a:pPr>
            <a:endParaRPr lang="en-US" dirty="0"/>
          </a:p>
          <a:p>
            <a:pPr marL="0" lvl="0" indent="0">
              <a:buFontTx/>
              <a:buNone/>
            </a:pPr>
            <a:r>
              <a:rPr lang="en-US" dirty="0"/>
              <a:t>Despite the elaborate rues, Isaac remains suspicious – Jacob has to answer for his supposed whereabouts, the speed with which the food was prepared, and his tone of voice…And in v. 23-4 when most bibles say that Isaac blesses Jacob (actually, this should probably be taken as ‘he was about to bless him’ or ‘was on the verge of blessing him’), he asks him a second time, just to make sure he really is Esau. J</a:t>
            </a:r>
          </a:p>
          <a:p>
            <a:pPr marL="0" lvl="0" indent="0">
              <a:buFontTx/>
              <a:buNone/>
            </a:pPr>
            <a:endParaRPr lang="en-US" dirty="0"/>
          </a:p>
          <a:p>
            <a:pPr marL="0" lvl="0" indent="0">
              <a:buFontTx/>
              <a:buNone/>
            </a:pPr>
            <a:r>
              <a:rPr lang="en-US" dirty="0"/>
              <a:t>The blessing has 3 parts</a:t>
            </a:r>
          </a:p>
          <a:p>
            <a:pPr marL="228600" lvl="0" indent="-228600">
              <a:buFontTx/>
              <a:buAutoNum type="arabicParenR"/>
            </a:pPr>
            <a:r>
              <a:rPr lang="en-US" dirty="0"/>
              <a:t>The basis for the blessing – this is maybe the high point of the irony in this story. Because Jacob smells like a fertile field which has been blessed by God, his blessing is of a type which will follow suit. </a:t>
            </a:r>
          </a:p>
          <a:p>
            <a:pPr marL="228600" lvl="0" indent="-228600">
              <a:buFontTx/>
              <a:buAutoNum type="arabicParenR"/>
            </a:pPr>
            <a:r>
              <a:rPr lang="en-US" dirty="0"/>
              <a:t>A statement of what Jacob will receive – phrases about dew of heaven, fatness of earth, grain and wine are predictions of wealth and fertility. For the most part, Jacob becomes a herdsman, not a farmer, but like his father, he too will be physically blessed</a:t>
            </a:r>
          </a:p>
          <a:p>
            <a:pPr marL="228600" lvl="0" indent="-228600">
              <a:buFontTx/>
              <a:buAutoNum type="arabicParenR"/>
            </a:pPr>
            <a:r>
              <a:rPr lang="en-US" dirty="0"/>
              <a:t>A statement of his position over others, which we be manifested in his future descendants – This is not just a statement about Jacob, but about the nation which will bear his later name of Israel – other nations are to serve them, and they will be lord over their brothers (particularly Esau/Edom). And the final statement strongly alludes to the original promise to Abraham, that those who curse him will be cursed and those who bless him will be blessed. </a:t>
            </a:r>
          </a:p>
        </p:txBody>
      </p:sp>
      <p:sp>
        <p:nvSpPr>
          <p:cNvPr id="4" name="Slide Number Placeholder 3"/>
          <p:cNvSpPr>
            <a:spLocks noGrp="1"/>
          </p:cNvSpPr>
          <p:nvPr>
            <p:ph type="sldNum" sz="quarter" idx="10"/>
          </p:nvPr>
        </p:nvSpPr>
        <p:spPr/>
        <p:txBody>
          <a:bodyPr/>
          <a:lstStyle/>
          <a:p>
            <a:fld id="{219F2BDC-51FC-46E0-8181-485F63CFCC2C}" type="slidenum">
              <a:rPr lang="en-US" smtClean="0"/>
              <a:t>14</a:t>
            </a:fld>
            <a:endParaRPr lang="en-US"/>
          </a:p>
        </p:txBody>
      </p:sp>
    </p:spTree>
    <p:extLst>
      <p:ext uri="{BB962C8B-B14F-4D97-AF65-F5344CB8AC3E}">
        <p14:creationId xmlns:p14="http://schemas.microsoft.com/office/powerpoint/2010/main" val="279925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The action in the story is quite vivid here – picturing Esau returning just as Jacob leaves. </a:t>
            </a:r>
          </a:p>
          <a:p>
            <a:pPr marL="171450" lvl="0" indent="-171450">
              <a:buFontTx/>
              <a:buChar char="-"/>
            </a:pPr>
            <a:r>
              <a:rPr lang="en-US" dirty="0"/>
              <a:t>Esau’s reaction tells that he understands the importance of the deception which Isaac has discovered and revealed. In fact, the descriptions of the reactions are grammatically identical, indicating that they mourn not only equally but together over this fraud. </a:t>
            </a:r>
          </a:p>
          <a:p>
            <a:pPr marL="171450" lvl="0" indent="-171450">
              <a:buFontTx/>
              <a:buChar char="-"/>
            </a:pPr>
            <a:r>
              <a:rPr lang="en-US" dirty="0"/>
              <a:t>Again, Isaac makes no attempt to rescind the blessing. It is irrevocable. It is important here, to underscore the point earlier, that Isaac does not do this because he has an insight into the divine will. He does not appeal to God’s word to Rebekah (if he even knows it), or that it must be God’s will that this happened. No, the blessing is what the blessing is because that’s the way blessings go…</a:t>
            </a:r>
          </a:p>
          <a:p>
            <a:pPr marL="171450" lvl="0" indent="-171450">
              <a:buFontTx/>
              <a:buChar char="-"/>
            </a:pPr>
            <a:r>
              <a:rPr lang="en-US" dirty="0"/>
              <a:t>Jacob open admits that the blessing was taken deceit, though he does not implicate Rebekah (if he even knows to)</a:t>
            </a:r>
          </a:p>
          <a:p>
            <a:pPr marL="171450" lvl="0" indent="-171450">
              <a:buFontTx/>
              <a:buChar char="-"/>
            </a:pPr>
            <a:r>
              <a:rPr lang="en-US" dirty="0"/>
              <a:t>Esau ties this event with the taking of his birthright, suggesting that at least Esau sees Jacob acting deviously in both cases. </a:t>
            </a:r>
          </a:p>
          <a:p>
            <a:pPr marL="171450" lvl="0" indent="-171450">
              <a:buFontTx/>
              <a:buChar char="-"/>
            </a:pPr>
            <a:r>
              <a:rPr lang="en-US" dirty="0"/>
              <a:t>Esau sees that Jacob has earned his name – he is the ‘heel-grabber,’ the ‘</a:t>
            </a:r>
            <a:r>
              <a:rPr lang="en-US" dirty="0" err="1"/>
              <a:t>supplanter</a:t>
            </a:r>
            <a:r>
              <a:rPr lang="en-US" dirty="0"/>
              <a:t>’</a:t>
            </a:r>
          </a:p>
          <a:p>
            <a:pPr marL="171450" lvl="0" indent="-171450">
              <a:buFontTx/>
              <a:buChar char="-"/>
            </a:pPr>
            <a:r>
              <a:rPr lang="en-US" dirty="0"/>
              <a:t>Esau is given a loose kind of blessing in the end</a:t>
            </a:r>
          </a:p>
          <a:p>
            <a:pPr marL="628650" lvl="1" indent="-171450">
              <a:buFontTx/>
              <a:buChar char="-"/>
            </a:pPr>
            <a:r>
              <a:rPr lang="en-US" dirty="0"/>
              <a:t>He will be a predator, a man of the sword, living by violence</a:t>
            </a:r>
          </a:p>
          <a:p>
            <a:pPr marL="628650" lvl="1" indent="-171450">
              <a:buFontTx/>
              <a:buChar char="-"/>
            </a:pPr>
            <a:r>
              <a:rPr lang="en-US" dirty="0"/>
              <a:t>Like Jacob this concerns not only himself but his future people – there will come a time when they will break loose from their brother. </a:t>
            </a:r>
          </a:p>
          <a:p>
            <a:pPr marL="1085850" lvl="2" indent="-171450">
              <a:buFontTx/>
              <a:buChar char="-"/>
            </a:pPr>
            <a:r>
              <a:rPr lang="en-US" dirty="0"/>
              <a:t>May refer to Edom’s independence from Israel during the reign of </a:t>
            </a:r>
            <a:r>
              <a:rPr lang="en-US" dirty="0" err="1"/>
              <a:t>Jehoram</a:t>
            </a:r>
            <a:r>
              <a:rPr lang="en-US" dirty="0"/>
              <a:t> King of Judah as told in 2 Kings/2 Chronicles</a:t>
            </a:r>
          </a:p>
        </p:txBody>
      </p:sp>
      <p:sp>
        <p:nvSpPr>
          <p:cNvPr id="4" name="Slide Number Placeholder 3"/>
          <p:cNvSpPr>
            <a:spLocks noGrp="1"/>
          </p:cNvSpPr>
          <p:nvPr>
            <p:ph type="sldNum" sz="quarter" idx="10"/>
          </p:nvPr>
        </p:nvSpPr>
        <p:spPr/>
        <p:txBody>
          <a:bodyPr/>
          <a:lstStyle/>
          <a:p>
            <a:fld id="{219F2BDC-51FC-46E0-8181-485F63CFCC2C}" type="slidenum">
              <a:rPr lang="en-US" smtClean="0"/>
              <a:t>15</a:t>
            </a:fld>
            <a:endParaRPr lang="en-US"/>
          </a:p>
        </p:txBody>
      </p:sp>
    </p:spTree>
    <p:extLst>
      <p:ext uri="{BB962C8B-B14F-4D97-AF65-F5344CB8AC3E}">
        <p14:creationId xmlns:p14="http://schemas.microsoft.com/office/powerpoint/2010/main" val="3432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stories at the end of 27 and beginning of 28 give different reasons for Jacob going off to Haran/</a:t>
            </a:r>
            <a:r>
              <a:rPr lang="en-US" dirty="0" err="1"/>
              <a:t>Padan</a:t>
            </a:r>
            <a:r>
              <a:rPr lang="en-US" dirty="0"/>
              <a:t>-Aram. </a:t>
            </a:r>
          </a:p>
          <a:p>
            <a:pPr marL="171450" indent="-171450">
              <a:buFontTx/>
              <a:buChar char="-"/>
            </a:pPr>
            <a:r>
              <a:rPr lang="en-US" dirty="0"/>
              <a:t>Ch. 27 states that Esau was plotting to kill Jacob after Isaac died. For a second time, Rebekah is able to learn the truth beforehand, and warns him to run to her brother Laban in Haran</a:t>
            </a:r>
          </a:p>
          <a:p>
            <a:pPr marL="628650" lvl="1" indent="-171450">
              <a:buFontTx/>
              <a:buChar char="-"/>
            </a:pPr>
            <a:r>
              <a:rPr lang="en-US" dirty="0"/>
              <a:t>She states that he should go for ‘a while…until she is able to bring him back.’ We should note that Jacob ends up being gone for 20 years – and we not told that he ever sees his mother again after this. </a:t>
            </a:r>
          </a:p>
          <a:p>
            <a:pPr marL="628650" lvl="1" indent="-171450">
              <a:buFontTx/>
              <a:buChar char="-"/>
            </a:pPr>
            <a:r>
              <a:rPr lang="en-US" dirty="0"/>
              <a:t>In addition, Isaac apparently doesn’t die during that time, or for some time long afterwards, in fact….when Isaac does finally die, the reconciled brothers will bury him together. </a:t>
            </a:r>
          </a:p>
          <a:p>
            <a:pPr marL="171450" lvl="0" indent="-171450">
              <a:buFontTx/>
              <a:buChar char="-"/>
            </a:pPr>
            <a:r>
              <a:rPr lang="en-US" dirty="0"/>
              <a:t>Ch. 28 tells us that Jacob should go to Laban in order to seek a wife</a:t>
            </a:r>
          </a:p>
          <a:p>
            <a:pPr marL="628650" lvl="1" indent="-171450">
              <a:buFontTx/>
              <a:buChar char="-"/>
            </a:pPr>
            <a:r>
              <a:rPr lang="en-US" dirty="0"/>
              <a:t>Here Isaac has no qualms over the deception used to procure the blessing, and Isaac again blesses Jacob, wishing upon him the blessing of Abraham, that he would return to take possession of the land. </a:t>
            </a:r>
          </a:p>
          <a:p>
            <a:pPr marL="628650" lvl="1" indent="-171450">
              <a:buFontTx/>
              <a:buChar char="-"/>
            </a:pPr>
            <a:endParaRPr lang="en-US" dirty="0"/>
          </a:p>
          <a:p>
            <a:pPr marL="0" lvl="0" indent="0">
              <a:buFontTx/>
              <a:buNone/>
            </a:pPr>
            <a:r>
              <a:rPr lang="en-US" dirty="0"/>
              <a:t>The other subplot to this story that we have not touched on is that Esau is already married, and married to foreign women from among the Hittites. We are told that upon Jacob leaving to find a wife from among the family, that he makes an attempt at the same, marrying an Ishmaelite woman. </a:t>
            </a:r>
          </a:p>
          <a:p>
            <a:pPr marL="0" lvl="0" indent="0">
              <a:buFontTx/>
              <a:buNone/>
            </a:pPr>
            <a:r>
              <a:rPr lang="en-US" dirty="0"/>
              <a:t>- It is important that though Esau leaves the story for a while, he will return later, and will be painted in a more sympathetic light. Not only does he forgive Jacob, but his full line of descendants and the kingly class among them is given in chapter 36 at the end of the Jacob cycle. </a:t>
            </a:r>
          </a:p>
        </p:txBody>
      </p:sp>
      <p:sp>
        <p:nvSpPr>
          <p:cNvPr id="4" name="Slide Number Placeholder 3"/>
          <p:cNvSpPr>
            <a:spLocks noGrp="1"/>
          </p:cNvSpPr>
          <p:nvPr>
            <p:ph type="sldNum" sz="quarter" idx="10"/>
          </p:nvPr>
        </p:nvSpPr>
        <p:spPr/>
        <p:txBody>
          <a:bodyPr/>
          <a:lstStyle/>
          <a:p>
            <a:fld id="{219F2BDC-51FC-46E0-8181-485F63CFCC2C}" type="slidenum">
              <a:rPr lang="en-US" smtClean="0"/>
              <a:t>16</a:t>
            </a:fld>
            <a:endParaRPr lang="en-US"/>
          </a:p>
        </p:txBody>
      </p:sp>
    </p:spTree>
    <p:extLst>
      <p:ext uri="{BB962C8B-B14F-4D97-AF65-F5344CB8AC3E}">
        <p14:creationId xmlns:p14="http://schemas.microsoft.com/office/powerpoint/2010/main" val="222010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should be noted that when Jacob leaves for Bethel he is already, pretty old – he is somewhere between 40-70 years old. And he has never encountered YHWH at this point in his life. That might seem strange considering that God has chosen Jacob from birth to the be the one to carry forward the covenant. </a:t>
            </a:r>
          </a:p>
          <a:p>
            <a:endParaRPr lang="en-US" dirty="0"/>
          </a:p>
          <a:p>
            <a:r>
              <a:rPr lang="en-US" dirty="0"/>
              <a:t>Jacob comes to ‘a certain place’ – we are not told the name of the place until the conclusion of the story. This suggests that Jacob is really nowhere – he is in an undefined, uncharted spot. This is reinforced by the detail that there is no place to stay, so that he uses a stone for a pillow. Jacob is on the run and he is alone. </a:t>
            </a:r>
          </a:p>
          <a:p>
            <a:endParaRPr lang="en-US" dirty="0"/>
          </a:p>
          <a:p>
            <a:r>
              <a:rPr lang="en-US" dirty="0"/>
              <a:t>One interesting note from the Hebrew text here that is probably not reflected in your English translations: The verb tenses in v. 10-11 (left/went/came/stayed/put/lay down/dreamed (v.12)) are all (essentially) indicative, past tense verbs – that is they state what happened. But w/ the description of the dream in v. 12, starting with the word ‘Look!’ or ‘Behold!,’ the verbs change to participles, thus describing the action as present, and encouraging us to see what he sees: (“And behold, a stairway setting upon the earth, and the top of it reaching to heaven. And behold, the angels of God ascending and descending on it. And Behold, the LORD standing above it, saying…)</a:t>
            </a:r>
          </a:p>
          <a:p>
            <a:endParaRPr lang="en-US" dirty="0"/>
          </a:p>
          <a:p>
            <a:r>
              <a:rPr lang="en-US" dirty="0"/>
              <a:t>Here we have another instance of God appearing in a dream. [[When did that happen before?]] With Abimelech in </a:t>
            </a:r>
            <a:r>
              <a:rPr lang="en-US" dirty="0" err="1"/>
              <a:t>ch.</a:t>
            </a:r>
            <a:r>
              <a:rPr lang="en-US" dirty="0"/>
              <a:t> 20. </a:t>
            </a:r>
          </a:p>
          <a:p>
            <a:endParaRPr lang="en-US" dirty="0"/>
          </a:p>
          <a:p>
            <a:r>
              <a:rPr lang="en-US" dirty="0"/>
              <a:t>The Dream itself is strange. We have God’s angels or messengers (we’ve already encountered these before as well!) going up and down on a ladder, or stairway. Traditionally, this has been read as a ladder, but as stairways are easier to imagine and to paint, that’s more to some. Some have suggested that ‘ladder’ doesn’t make sense because a ladder doesn’t really allow for two-way traffic, but then I would suggest that more important than that is why winged angels would need either one. </a:t>
            </a:r>
          </a:p>
          <a:p>
            <a:endParaRPr lang="en-US" dirty="0"/>
          </a:p>
          <a:p>
            <a:r>
              <a:rPr lang="en-US" dirty="0"/>
              <a:t>But the dream is important too…</a:t>
            </a:r>
            <a:r>
              <a:rPr lang="en-US" b="1" dirty="0"/>
              <a:t>[[Does the description ‘there was a ladder set upon the earth, and the top of it reached to heaven’ remind you of anything?]] </a:t>
            </a:r>
            <a:r>
              <a:rPr lang="en-US" dirty="0"/>
              <a:t>But here we have angels coming down to earth and go back up to heaven </a:t>
            </a:r>
            <a:r>
              <a:rPr lang="en-US" b="1" dirty="0"/>
              <a:t>[[What does that mean?]] </a:t>
            </a:r>
            <a:r>
              <a:rPr lang="en-US" dirty="0"/>
              <a:t>Whereas at Babel you had men attempting to reach up to heaven, I think this dream gives us a window into the realities of the spiritual realm. Heaven and earth are already connected, they already overlap, and here are God’s messengers coming down to do God’s will and returning back to God. God is not in the world, but he is not separate from the world either. And now, despite Jacob’s isolation, God is reaching down to interject himself into Jacob’s life – He is not alone! </a:t>
            </a:r>
          </a:p>
          <a:p>
            <a:endParaRPr lang="en-US" dirty="0"/>
          </a:p>
          <a:p>
            <a:r>
              <a:rPr lang="en-US" dirty="0"/>
              <a:t>This is suggested by the looseness of the preposition in v. 13 – most translations position God as ‘above it’ that is, at the top of the ladder. But the preposition there could also read ‘over him,’ suggesting that YHWH speaks at Jacob’s side a the bottom of the ladder. </a:t>
            </a:r>
          </a:p>
          <a:p>
            <a:endParaRPr lang="en-US" dirty="0"/>
          </a:p>
          <a:p>
            <a:r>
              <a:rPr lang="en-US" dirty="0"/>
              <a:t>YHWH then repeats the promises given to Jacob’s father and grandfather – the promise of the land for his descendants, the numerous descendants, as the dust of the earth, and again, that all the families of the earth will be blessed in him/them. Jacob is now the bearer of the promises and the covenant. It is interesting that YHWH does not make any mention of stolen blessing from Isaac. These promises are not just the next step in the line of Abraham – these are a fresh start for Jacob personally. Thus, God says in v. 15 “Behold, I am with you and will keep you wherever you go, and will bring you back to this land. For I will not leave you until I have done what I have promised you.’ Notice there that six times God is the subject of what he will do to/for Jacob. The emphasis is upon God as the protector of Jacob’s life. </a:t>
            </a:r>
          </a:p>
          <a:p>
            <a:endParaRPr lang="en-US" dirty="0"/>
          </a:p>
          <a:p>
            <a:r>
              <a:rPr lang="en-US" dirty="0"/>
              <a:t>And Jacob surely gets the significance of all this: </a:t>
            </a:r>
          </a:p>
          <a:p>
            <a:pPr marL="171450" indent="-171450">
              <a:buFontTx/>
              <a:buChar char="-"/>
            </a:pPr>
            <a:r>
              <a:rPr lang="en-US" dirty="0"/>
              <a:t>This place is a sacred place: Surely, the LORD is in this place! This place is the ‘house of God,’ the ‘gate of heaven!’ Bethel would become one of the leading Israelite cities under the divided kingdom, and one of its most important holy places (for better or worse!)</a:t>
            </a:r>
          </a:p>
          <a:p>
            <a:pPr marL="171450" indent="-171450">
              <a:buFontTx/>
              <a:buChar char="-"/>
            </a:pPr>
            <a:r>
              <a:rPr lang="en-US" dirty="0"/>
              <a:t>Thus the stone pillow is made a monument, a visual symbol of the encounter. </a:t>
            </a:r>
          </a:p>
          <a:p>
            <a:pPr marL="171450" indent="-171450">
              <a:buFontTx/>
              <a:buChar char="-"/>
            </a:pPr>
            <a:r>
              <a:rPr lang="en-US" dirty="0"/>
              <a:t>He names the place ‘Bethel’ (lit. ‘house of God’) </a:t>
            </a:r>
          </a:p>
          <a:p>
            <a:pPr marL="171450" indent="-171450">
              <a:buFontTx/>
              <a:buChar char="-"/>
            </a:pPr>
            <a:r>
              <a:rPr lang="en-US" dirty="0"/>
              <a:t>Jacob makes his own vow</a:t>
            </a:r>
          </a:p>
          <a:p>
            <a:pPr marL="628650" lvl="1" indent="-171450">
              <a:buFontTx/>
              <a:buChar char="-"/>
            </a:pPr>
            <a:r>
              <a:rPr lang="en-US" dirty="0"/>
              <a:t>Focuses on the more immediate aspects of God’s promise to him in v. 15-16. </a:t>
            </a:r>
          </a:p>
          <a:p>
            <a:pPr marL="628650" lvl="1" indent="-171450">
              <a:buFontTx/>
              <a:buChar char="-"/>
            </a:pPr>
            <a:r>
              <a:rPr lang="en-US" dirty="0"/>
              <a:t>Calls for God’s protection and provision, and return to his homeland</a:t>
            </a:r>
          </a:p>
          <a:p>
            <a:pPr marL="628650" lvl="1" indent="-171450">
              <a:buFontTx/>
              <a:buChar char="-"/>
            </a:pPr>
            <a:r>
              <a:rPr lang="en-US" dirty="0"/>
              <a:t>Promises devotion to God expressed in the tithe. </a:t>
            </a:r>
          </a:p>
          <a:p>
            <a:pPr marL="628650" lvl="1" indent="-171450">
              <a:buFontTx/>
              <a:buChar char="-"/>
            </a:pPr>
            <a:r>
              <a:rPr lang="en-US" dirty="0"/>
              <a:t>We shouldn’t read too much into the conditional form of the statement</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17</a:t>
            </a:fld>
            <a:endParaRPr lang="en-US"/>
          </a:p>
        </p:txBody>
      </p:sp>
    </p:spTree>
    <p:extLst>
      <p:ext uri="{BB962C8B-B14F-4D97-AF65-F5344CB8AC3E}">
        <p14:creationId xmlns:p14="http://schemas.microsoft.com/office/powerpoint/2010/main" val="4102929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Padan</a:t>
            </a:r>
            <a:r>
              <a:rPr lang="en-US" dirty="0"/>
              <a:t>-Aram is ‘the East’ in Genesis geography</a:t>
            </a:r>
          </a:p>
          <a:p>
            <a:pPr marL="171450" indent="-171450">
              <a:buFontTx/>
              <a:buChar char="-"/>
            </a:pPr>
            <a:endParaRPr lang="en-US" dirty="0"/>
          </a:p>
          <a:p>
            <a:pPr marL="0" indent="0">
              <a:buFontTx/>
              <a:buNone/>
            </a:pPr>
            <a:r>
              <a:rPr lang="en-US" dirty="0"/>
              <a:t>This story is intended to be funny…</a:t>
            </a:r>
          </a:p>
          <a:p>
            <a:pPr marL="171450" indent="-171450">
              <a:buFontTx/>
              <a:buChar char="-"/>
            </a:pPr>
            <a:r>
              <a:rPr lang="en-US" dirty="0"/>
              <a:t>He is looking for Laban and asks the shepherds about him</a:t>
            </a:r>
          </a:p>
          <a:p>
            <a:pPr marL="171450" indent="-171450">
              <a:buFontTx/>
              <a:buChar char="-"/>
            </a:pPr>
            <a:r>
              <a:rPr lang="en-US" dirty="0"/>
              <a:t>But he finds Rachel at the well. This is pretty typical – we’ve already seen Isaac’s wife found at the well, now Jacob will find his there too. </a:t>
            </a:r>
          </a:p>
          <a:p>
            <a:pPr marL="171450" indent="-171450">
              <a:buFontTx/>
              <a:buChar char="-"/>
            </a:pPr>
            <a:r>
              <a:rPr lang="en-US" dirty="0"/>
              <a:t>In a feat of herculean strength, he is able to move the stone from the well by himself when he sees Rachel. </a:t>
            </a:r>
          </a:p>
          <a:p>
            <a:pPr marL="628650" lvl="1" indent="-171450">
              <a:buFontTx/>
              <a:buChar char="-"/>
            </a:pPr>
            <a:r>
              <a:rPr lang="en-US" dirty="0"/>
              <a:t>This reminds me of John 21 – when the disciples encounter the resurrected Jesus after fishing. Having caught a net-load of fish, it says the disciples brought the boat up to the shoreline. But then when Jesus asked for some of the fish, Peter – the most enthusiastic – goes back onto the boat, grabs the entire net of 153 large fish, and drags them up to where Jesus is on the shore, and the net was not broken. </a:t>
            </a:r>
          </a:p>
          <a:p>
            <a:pPr marL="171450" lvl="0" indent="-171450">
              <a:buFontTx/>
              <a:buChar char="-"/>
            </a:pPr>
            <a:r>
              <a:rPr lang="en-US" dirty="0"/>
              <a:t>This is juxtaposed by the next action, in which he kisses Rachel and cries. </a:t>
            </a:r>
          </a:p>
          <a:p>
            <a:pPr marL="628650" lvl="1" indent="-171450">
              <a:buFontTx/>
              <a:buChar char="-"/>
            </a:pPr>
            <a:r>
              <a:rPr lang="en-US" dirty="0"/>
              <a:t>This kiss is probably not a romantic kiss, but a kiss of greeting (although it is strange for it to involve a woman), much like the kiss between Jacob and Laban to follow. </a:t>
            </a:r>
          </a:p>
          <a:p>
            <a:pPr marL="628650" lvl="1" indent="-171450">
              <a:buFontTx/>
              <a:buChar char="-"/>
            </a:pPr>
            <a:r>
              <a:rPr lang="en-US" dirty="0"/>
              <a:t>The crying is probably due to the successful end of his journey (remember it’s a long way from Beer-</a:t>
            </a:r>
            <a:r>
              <a:rPr lang="en-US" dirty="0" err="1"/>
              <a:t>Sheeba</a:t>
            </a:r>
            <a:r>
              <a:rPr lang="en-US" dirty="0"/>
              <a:t> in south Canaan to </a:t>
            </a:r>
            <a:r>
              <a:rPr lang="en-US" dirty="0" err="1"/>
              <a:t>Padan</a:t>
            </a:r>
            <a:r>
              <a:rPr lang="en-US" dirty="0"/>
              <a:t>-Aram)…either that or because he had thrown out his back rolling the stone away</a:t>
            </a:r>
          </a:p>
          <a:p>
            <a:pPr marL="171450" lvl="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18</a:t>
            </a:fld>
            <a:endParaRPr lang="en-US"/>
          </a:p>
        </p:txBody>
      </p:sp>
    </p:spTree>
    <p:extLst>
      <p:ext uri="{BB962C8B-B14F-4D97-AF65-F5344CB8AC3E}">
        <p14:creationId xmlns:p14="http://schemas.microsoft.com/office/powerpoint/2010/main" val="4271731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Although we could have mentioned this before, the way women are treated in this story offends our modern sensibilities, with women used as wages and as sexual bait for trickery, we aren’t told about the perspectives of these women to these arrangements until later in which we find out about their rivalry over bearing children…these kinds of issues are difficult, unfortunately that can’t be our focus in a class of this scope. I would say, that there are several other places in the biblical story where other women are held up in a positive light. We shouldn’t use a text like this to promote the idea that women are wholly degraded by the Bible, because that just isn’t true. </a:t>
            </a:r>
          </a:p>
          <a:p>
            <a:pPr marL="0" indent="0">
              <a:buFontTx/>
              <a:buNone/>
            </a:pPr>
            <a:endParaRPr lang="en-US" dirty="0"/>
          </a:p>
          <a:p>
            <a:pPr marL="171450" indent="-171450">
              <a:buFontTx/>
              <a:buChar char="-"/>
            </a:pPr>
            <a:r>
              <a:rPr lang="en-US" dirty="0"/>
              <a:t>Jacob agrees to work 7 years in Laban’s house, with his payment to be eventual marriage to Rachel. It is unclear the meaning/intention of Laban’s statement in v. 15, or why 7 years is the contract term for a wife. </a:t>
            </a:r>
          </a:p>
          <a:p>
            <a:pPr marL="171450" indent="-171450">
              <a:buFontTx/>
              <a:buChar char="-"/>
            </a:pPr>
            <a:r>
              <a:rPr lang="en-US" dirty="0"/>
              <a:t>It is clear why Jacob agrees to this – he finds Rachel physically attractive. We are told that Leah has ‘weak’ eyes – it’s not clear what this means, but it could mean that she had youthful eyes. Regardless, he loves Rachel because she is beautiful in form and appearance – another translation states she is ‘shapely and attractive.’ </a:t>
            </a:r>
          </a:p>
          <a:p>
            <a:pPr marL="171450" indent="-171450">
              <a:buFontTx/>
              <a:buChar char="-"/>
            </a:pPr>
            <a:r>
              <a:rPr lang="en-US" dirty="0"/>
              <a:t>Laban’s deception of Jacob is set up in v. 19 when he implies that the terms of the agreement are acceptable to him</a:t>
            </a:r>
          </a:p>
          <a:p>
            <a:pPr marL="171450" indent="-171450">
              <a:buFontTx/>
              <a:buChar char="-"/>
            </a:pPr>
            <a:r>
              <a:rPr lang="en-US" dirty="0"/>
              <a:t>V. 20 is a rare example of a statement of romantic love in the OT. </a:t>
            </a:r>
          </a:p>
          <a:p>
            <a:pPr marL="171450" indent="-171450">
              <a:buFontTx/>
              <a:buChar char="-"/>
            </a:pPr>
            <a:endParaRPr lang="en-US" dirty="0"/>
          </a:p>
          <a:p>
            <a:pPr marL="171450" indent="-171450">
              <a:buFontTx/>
              <a:buChar char="-"/>
            </a:pPr>
            <a:r>
              <a:rPr lang="en-US" dirty="0"/>
              <a:t>Jacob calls on Laban to give Rachel to him</a:t>
            </a:r>
          </a:p>
          <a:p>
            <a:pPr marL="628650" lvl="1" indent="-171450">
              <a:buFontTx/>
              <a:buChar char="-"/>
            </a:pPr>
            <a:r>
              <a:rPr lang="en-US" dirty="0"/>
              <a:t>The language here is fairly demanding, indicating Jacob’s sense of right</a:t>
            </a:r>
          </a:p>
          <a:p>
            <a:pPr marL="628650" lvl="1" indent="-171450">
              <a:buFontTx/>
              <a:buChar char="-"/>
            </a:pPr>
            <a:r>
              <a:rPr lang="en-US" dirty="0"/>
              <a:t>He calls Rachel his wife, and makes a strong indication of his intentions. </a:t>
            </a:r>
          </a:p>
          <a:p>
            <a:pPr marL="628650" lvl="1" indent="-171450">
              <a:buFontTx/>
              <a:buChar char="-"/>
            </a:pPr>
            <a:r>
              <a:rPr lang="en-US" dirty="0"/>
              <a:t>The procedure here – the party, the giving of the woman – is a bit strange. It is not clear how the ceremony works. </a:t>
            </a:r>
          </a:p>
          <a:p>
            <a:pPr marL="171450" lvl="0" indent="-171450">
              <a:buFontTx/>
              <a:buChar char="-"/>
            </a:pPr>
            <a:r>
              <a:rPr lang="en-US" dirty="0"/>
              <a:t>Laban delivers Leah to Jacob and the two are intimate during the night. </a:t>
            </a:r>
          </a:p>
          <a:p>
            <a:pPr marL="171450" lvl="0" indent="-171450">
              <a:buFontTx/>
              <a:buChar char="-"/>
            </a:pPr>
            <a:r>
              <a:rPr lang="en-US" dirty="0"/>
              <a:t>Jacob does not realize the deception until the morning. (It was dark, perhaps he was drunk)…”Behold, it was Leah!!”</a:t>
            </a:r>
          </a:p>
          <a:p>
            <a:pPr marL="0" lvl="0" indent="0">
              <a:buFontTx/>
              <a:buNone/>
            </a:pPr>
            <a:r>
              <a:rPr lang="en-US" dirty="0"/>
              <a:t>[[What are the parallels between this story and Jacob’s taking of the blessing?]]</a:t>
            </a:r>
          </a:p>
          <a:p>
            <a:pPr marL="171450" lvl="0" indent="-171450">
              <a:buFontTx/>
              <a:buChar char="-"/>
            </a:pPr>
            <a:r>
              <a:rPr lang="en-US" dirty="0"/>
              <a:t>Pretending to be another person</a:t>
            </a:r>
          </a:p>
          <a:p>
            <a:pPr marL="171450" lvl="0" indent="-171450">
              <a:buFontTx/>
              <a:buChar char="-"/>
            </a:pPr>
            <a:r>
              <a:rPr lang="en-US" dirty="0"/>
              <a:t>In the presence of the one tricked</a:t>
            </a:r>
          </a:p>
          <a:p>
            <a:pPr marL="171450" lvl="0" indent="-171450">
              <a:buFontTx/>
              <a:buChar char="-"/>
            </a:pPr>
            <a:r>
              <a:rPr lang="en-US" dirty="0"/>
              <a:t>Both involve not being able to see</a:t>
            </a:r>
          </a:p>
          <a:p>
            <a:pPr marL="171450" lvl="0" indent="-171450">
              <a:buFontTx/>
              <a:buChar char="-"/>
            </a:pPr>
            <a:r>
              <a:rPr lang="en-US" dirty="0"/>
              <a:t>Jacob pretends to be his older brother / Leah pretends to be her older sister</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dirty="0"/>
              <a:t> </a:t>
            </a:r>
          </a:p>
        </p:txBody>
      </p:sp>
      <p:sp>
        <p:nvSpPr>
          <p:cNvPr id="4" name="Slide Number Placeholder 3"/>
          <p:cNvSpPr>
            <a:spLocks noGrp="1"/>
          </p:cNvSpPr>
          <p:nvPr>
            <p:ph type="sldNum" sz="quarter" idx="10"/>
          </p:nvPr>
        </p:nvSpPr>
        <p:spPr/>
        <p:txBody>
          <a:bodyPr/>
          <a:lstStyle/>
          <a:p>
            <a:fld id="{219F2BDC-51FC-46E0-8181-485F63CFCC2C}" type="slidenum">
              <a:rPr lang="en-US" smtClean="0"/>
              <a:t>19</a:t>
            </a:fld>
            <a:endParaRPr lang="en-US"/>
          </a:p>
        </p:txBody>
      </p:sp>
    </p:spTree>
    <p:extLst>
      <p:ext uri="{BB962C8B-B14F-4D97-AF65-F5344CB8AC3E}">
        <p14:creationId xmlns:p14="http://schemas.microsoft.com/office/powerpoint/2010/main" val="171581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C9734-CD8F-4C44-9FA0-F9F990CDD9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50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[[How does Jacob’s offense at this action strike you? Is he justified in his anger?]]</a:t>
            </a:r>
          </a:p>
          <a:p>
            <a:pPr marL="0" indent="0">
              <a:buFontTx/>
              <a:buNone/>
            </a:pPr>
            <a:endParaRPr lang="en-US" dirty="0"/>
          </a:p>
          <a:p>
            <a:pPr marL="171450" indent="-171450">
              <a:buFontTx/>
              <a:buChar char="-"/>
            </a:pPr>
            <a:r>
              <a:rPr lang="en-US" dirty="0"/>
              <a:t>Laban appeals to cultural custom as a defense for his action. Despite his earlier indication that he would give Rachel, he now suggests that he was not able to give Rachel before Leah. In doing so, he ironically calls Leah ‘the firstborn.’ </a:t>
            </a:r>
          </a:p>
          <a:p>
            <a:pPr marL="628650" lvl="1" indent="-171450">
              <a:buFontTx/>
              <a:buChar char="-"/>
            </a:pPr>
            <a:r>
              <a:rPr lang="en-US" dirty="0"/>
              <a:t>However, the resulting offer in v. 27 to have Jacob work for another 7 years indicates his real motives – he gets to double up on Jacob’s contract!</a:t>
            </a:r>
          </a:p>
          <a:p>
            <a:pPr marL="171450" indent="-171450">
              <a:buFontTx/>
              <a:buChar char="-"/>
            </a:pPr>
            <a:endParaRPr lang="en-US" dirty="0"/>
          </a:p>
          <a:p>
            <a:pPr marL="171450" indent="-171450">
              <a:buFontTx/>
              <a:buChar char="-"/>
            </a:pPr>
            <a:r>
              <a:rPr lang="en-US" dirty="0"/>
              <a:t>Jacob is able to take Rachel as his wife prior to that time, and the story tells us in v. 30 that Jacob loved Rachel more than Leah – literally that he ‘hated’ Leah. </a:t>
            </a:r>
          </a:p>
          <a:p>
            <a:pPr marL="628650" lvl="1" indent="-171450">
              <a:buFontTx/>
              <a:buChar char="-"/>
            </a:pPr>
            <a:r>
              <a:rPr lang="en-US" dirty="0"/>
              <a:t>Here is one more parallel with the earlier story. Parental favoritism has turned into marital favoritism. </a:t>
            </a:r>
          </a:p>
          <a:p>
            <a:pPr marL="0" indent="0">
              <a:buFontTx/>
              <a:buNone/>
            </a:pPr>
            <a:endParaRPr lang="en-US" dirty="0"/>
          </a:p>
          <a:p>
            <a:pPr marL="0" indent="0">
              <a:buFontTx/>
              <a:buNone/>
            </a:pPr>
            <a:endParaRPr lang="en-US" dirty="0"/>
          </a:p>
          <a:p>
            <a:pPr marL="171450" indent="-171450">
              <a:buFontTx/>
              <a:buChar char="-"/>
            </a:pPr>
            <a:endParaRPr lang="en-US" dirty="0"/>
          </a:p>
          <a:p>
            <a:pPr marL="171450" indent="-171450">
              <a:buFontTx/>
              <a:buChar char="-"/>
            </a:pPr>
            <a:endParaRPr lang="en-US" dirty="0"/>
          </a:p>
          <a:p>
            <a:pPr marL="0" indent="0">
              <a:buFontTx/>
              <a:buNone/>
            </a:pPr>
            <a:endParaRPr lang="en-US" dirty="0"/>
          </a:p>
          <a:p>
            <a:pPr marL="0" indent="0">
              <a:buFontTx/>
              <a:buNone/>
            </a:pPr>
            <a:endParaRPr lang="en-US" dirty="0"/>
          </a:p>
          <a:p>
            <a:pPr marL="0" indent="0">
              <a:buFontTx/>
              <a:buNone/>
            </a:pPr>
            <a:endParaRPr lang="en-US" dirty="0"/>
          </a:p>
          <a:p>
            <a:pPr marL="0" indent="0">
              <a:buFontTx/>
              <a:buNone/>
            </a:pPr>
            <a:r>
              <a:rPr lang="en-US" dirty="0"/>
              <a:t> </a:t>
            </a:r>
          </a:p>
        </p:txBody>
      </p:sp>
      <p:sp>
        <p:nvSpPr>
          <p:cNvPr id="4" name="Slide Number Placeholder 3"/>
          <p:cNvSpPr>
            <a:spLocks noGrp="1"/>
          </p:cNvSpPr>
          <p:nvPr>
            <p:ph type="sldNum" sz="quarter" idx="10"/>
          </p:nvPr>
        </p:nvSpPr>
        <p:spPr/>
        <p:txBody>
          <a:bodyPr/>
          <a:lstStyle/>
          <a:p>
            <a:fld id="{219F2BDC-51FC-46E0-8181-485F63CFCC2C}" type="slidenum">
              <a:rPr lang="en-US" smtClean="0"/>
              <a:t>20</a:t>
            </a:fld>
            <a:endParaRPr lang="en-US"/>
          </a:p>
        </p:txBody>
      </p:sp>
    </p:spTree>
    <p:extLst>
      <p:ext uri="{BB962C8B-B14F-4D97-AF65-F5344CB8AC3E}">
        <p14:creationId xmlns:p14="http://schemas.microsoft.com/office/powerpoint/2010/main" val="273493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8898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Chapters 29 and 30 of Genesis relate the births of Jacob’s children and the significance of their names. </a:t>
            </a:r>
          </a:p>
          <a:p>
            <a:endParaRPr lang="en-US" dirty="0"/>
          </a:p>
          <a:p>
            <a:r>
              <a:rPr lang="en-US" dirty="0"/>
              <a:t>Two significant themes in these chapters: </a:t>
            </a:r>
          </a:p>
          <a:p>
            <a:r>
              <a:rPr lang="en-US" dirty="0"/>
              <a:t>1. Despite the fact that Jacob loves Rachel, she is barren – a familiar theme in Genesis as we’ve seen. God looks favorably upon Leah, and grants here the privilege of children. </a:t>
            </a:r>
          </a:p>
          <a:p>
            <a:endParaRPr lang="en-US" dirty="0"/>
          </a:p>
          <a:p>
            <a:r>
              <a:rPr lang="en-US" dirty="0"/>
              <a:t>2. This leads to a sibling rivalry between the two sisters, resulting in 13 children born to Jacob – 12 sons and a daughter (who we’ll meet later). These 12 sons will be important at the end of Genesis when Jacob gives out the blessing before he dies. </a:t>
            </a:r>
          </a:p>
          <a:p>
            <a:endParaRPr lang="en-US" dirty="0"/>
          </a:p>
          <a:p>
            <a:r>
              <a:rPr lang="en-US" dirty="0"/>
              <a:t>6 children born to Leah</a:t>
            </a:r>
          </a:p>
          <a:p>
            <a:r>
              <a:rPr lang="en-US" dirty="0"/>
              <a:t>2 to Rachel’s maid Bilhah</a:t>
            </a:r>
          </a:p>
          <a:p>
            <a:r>
              <a:rPr lang="en-US" dirty="0"/>
              <a:t>2 to Leah’s maid </a:t>
            </a:r>
            <a:r>
              <a:rPr lang="en-US" dirty="0" err="1"/>
              <a:t>Zilpah</a:t>
            </a:r>
            <a:endParaRPr lang="en-US" dirty="0"/>
          </a:p>
          <a:p>
            <a:r>
              <a:rPr lang="en-US" dirty="0"/>
              <a:t>Finally…2 to Rachel herself. These two Joseph and Benjamin will be the object of Jacob’s affection, a problem which will result in the downfall of Jacob’s life. </a:t>
            </a:r>
          </a:p>
          <a:p>
            <a:endParaRPr lang="en-US" dirty="0"/>
          </a:p>
          <a:p>
            <a:r>
              <a:rPr lang="en-US" dirty="0"/>
              <a:t>And of course Joseph will be the primary character in the final act in the narrative of Genesis. </a:t>
            </a:r>
          </a:p>
        </p:txBody>
      </p:sp>
      <p:sp>
        <p:nvSpPr>
          <p:cNvPr id="4" name="Slide Number Placeholder 3"/>
          <p:cNvSpPr>
            <a:spLocks noGrp="1"/>
          </p:cNvSpPr>
          <p:nvPr>
            <p:ph type="sldNum" sz="quarter" idx="10"/>
          </p:nvPr>
        </p:nvSpPr>
        <p:spPr/>
        <p:txBody>
          <a:bodyPr/>
          <a:lstStyle/>
          <a:p>
            <a:fld id="{219F2BDC-51FC-46E0-8181-485F63CFCC2C}" type="slidenum">
              <a:rPr lang="en-US" smtClean="0"/>
              <a:t>22</a:t>
            </a:fld>
            <a:endParaRPr lang="en-US"/>
          </a:p>
        </p:txBody>
      </p:sp>
    </p:spTree>
    <p:extLst>
      <p:ext uri="{BB962C8B-B14F-4D97-AF65-F5344CB8AC3E}">
        <p14:creationId xmlns:p14="http://schemas.microsoft.com/office/powerpoint/2010/main" val="164003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Jacob sees the birth of a son to Rachel as a reason to go back home…</a:t>
            </a:r>
          </a:p>
          <a:p>
            <a:r>
              <a:rPr lang="en-US" dirty="0"/>
              <a:t>- Jacob calls on Laban to allow him to take his family and leave</a:t>
            </a:r>
          </a:p>
          <a:p>
            <a:pPr marL="0" indent="0">
              <a:buFontTx/>
              <a:buNone/>
            </a:pPr>
            <a:r>
              <a:rPr lang="en-US" dirty="0"/>
              <a:t>- Laban apparently refuses the request without explicitly saying so, instead asking Jacob to stay with him and name his pay. </a:t>
            </a:r>
          </a:p>
          <a:p>
            <a:pPr marL="628650" lvl="1" indent="-171450">
              <a:buFontTx/>
              <a:buChar char="-"/>
            </a:pPr>
            <a:r>
              <a:rPr lang="en-US" dirty="0"/>
              <a:t>Laban appeals to Jacob on the basis that Jacob’s God YHWH had blessed him. </a:t>
            </a:r>
          </a:p>
          <a:p>
            <a:pPr marL="628650" lvl="1" indent="-171450">
              <a:buFontTx/>
              <a:buChar char="-"/>
            </a:pPr>
            <a:r>
              <a:rPr lang="en-US" dirty="0"/>
              <a:t>V. 27 suggests that Laban has become rich himself, and many translations indicate that this is through some form of divination, or pagan magic. It’s not clear what that means or how that would have worked. It isn’t even clear that’s what the text actually means here. Regardless, Laban doesn’t attribute his wealth to his own doing, but to Jacob’s presence in his household. </a:t>
            </a:r>
          </a:p>
          <a:p>
            <a:pPr marL="171450" lvl="0" indent="-171450">
              <a:buFontTx/>
              <a:buChar char="-"/>
            </a:pPr>
            <a:r>
              <a:rPr lang="en-US" dirty="0"/>
              <a:t>Jacob agrees to stay with Laban, but looks to increase his own families assets by asking for a portion of Laban’s flock. He asks for the spotted, multicolored sheep and goats and the black sheep. In the Mediterranean world sheep are normally white and goats are normally black, so Jacob is asking for the irregular animals. These are more rare, and so they make up a smaller portion of the flock, and as a result are harder to breed. </a:t>
            </a:r>
          </a:p>
          <a:p>
            <a:pPr marL="628650" lvl="1" indent="-171450">
              <a:buFontTx/>
              <a:buChar char="-"/>
            </a:pPr>
            <a:r>
              <a:rPr lang="en-US" dirty="0"/>
              <a:t>He allows Laban to account for what Jacob keeps and ‘audit’ his flocks. Jacob claims that his ‘righteousness’ will be upheld – a statement ironic in two ways, because 1. Jacob has been unrighteous before, and 2. because Laban is perhaps more unrighteous even than Jacob</a:t>
            </a:r>
          </a:p>
        </p:txBody>
      </p:sp>
      <p:sp>
        <p:nvSpPr>
          <p:cNvPr id="4" name="Slide Number Placeholder 3"/>
          <p:cNvSpPr>
            <a:spLocks noGrp="1"/>
          </p:cNvSpPr>
          <p:nvPr>
            <p:ph type="sldNum" sz="quarter" idx="10"/>
          </p:nvPr>
        </p:nvSpPr>
        <p:spPr/>
        <p:txBody>
          <a:bodyPr/>
          <a:lstStyle/>
          <a:p>
            <a:fld id="{219F2BDC-51FC-46E0-8181-485F63CFCC2C}" type="slidenum">
              <a:rPr lang="en-US" smtClean="0"/>
              <a:t>23</a:t>
            </a:fld>
            <a:endParaRPr lang="en-US"/>
          </a:p>
        </p:txBody>
      </p:sp>
    </p:spTree>
    <p:extLst>
      <p:ext uri="{BB962C8B-B14F-4D97-AF65-F5344CB8AC3E}">
        <p14:creationId xmlns:p14="http://schemas.microsoft.com/office/powerpoint/2010/main" val="2169283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Laban Agree to Jacob’s requested wage? What does he do to his flock?]]</a:t>
            </a:r>
          </a:p>
          <a:p>
            <a:endParaRPr lang="en-US" dirty="0"/>
          </a:p>
          <a:p>
            <a:pPr marL="171450" indent="-171450">
              <a:buFontTx/>
              <a:buChar char="-"/>
            </a:pPr>
            <a:r>
              <a:rPr lang="en-US" dirty="0"/>
              <a:t>Laban undercuts the deal he makes with Jacob by designating those portions of the flock that would have been given to Jacob as belonging to his sons. And then they go 3-days journey away from Jacob so that he can’t chase them down. Thus, Jacob doesn’t get the portion of the flock that he would have intended – the wage he asked for is virtually nothing. </a:t>
            </a:r>
          </a:p>
          <a:p>
            <a:pPr marL="171450" indent="-171450">
              <a:buFontTx/>
              <a:buChar char="-"/>
            </a:pPr>
            <a:r>
              <a:rPr lang="en-US" dirty="0"/>
              <a:t>The account here of what Jacob does in response is interesting. This is certainly meant to the turn the tables back onto Laban’s for his dishonesty in the previous agreement. It is not clear whether this is also an act of trickery, or genetic ingenuity, or his own brand of magic, or all three… He takes shoots from nearby trees, and peels them in such a way as to put white stripes in them and fixes them inside the water troughs that the animals drink from. Then, the animals come to drink, and to mate, and the result is that these all white sheep and all black goats end up breeding multicolored sheep and goats. On top of that, Jacob starts to selectively breed the animals this way so that he reserves the best of the flock for himself. </a:t>
            </a:r>
          </a:p>
          <a:p>
            <a:pPr marL="171450" indent="-171450">
              <a:buFontTx/>
              <a:buChar char="-"/>
            </a:pPr>
            <a:r>
              <a:rPr lang="en-US" dirty="0"/>
              <a:t>And so Jacob makes himself rich at the expense of Laban’s own flock                      </a:t>
            </a:r>
          </a:p>
        </p:txBody>
      </p:sp>
      <p:sp>
        <p:nvSpPr>
          <p:cNvPr id="4" name="Slide Number Placeholder 3"/>
          <p:cNvSpPr>
            <a:spLocks noGrp="1"/>
          </p:cNvSpPr>
          <p:nvPr>
            <p:ph type="sldNum" sz="quarter" idx="10"/>
          </p:nvPr>
        </p:nvSpPr>
        <p:spPr/>
        <p:txBody>
          <a:bodyPr/>
          <a:lstStyle/>
          <a:p>
            <a:fld id="{219F2BDC-51FC-46E0-8181-485F63CFCC2C}" type="slidenum">
              <a:rPr lang="en-US" smtClean="0"/>
              <a:t>24</a:t>
            </a:fld>
            <a:endParaRPr lang="en-US"/>
          </a:p>
        </p:txBody>
      </p:sp>
    </p:spTree>
    <p:extLst>
      <p:ext uri="{BB962C8B-B14F-4D97-AF65-F5344CB8AC3E}">
        <p14:creationId xmlns:p14="http://schemas.microsoft.com/office/powerpoint/2010/main" val="336235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with the increase of his herds and wealth comes the decrease of his reputation in the eyes of Laban. Laban’s sons are able to see what Jacob has and feel he has in some way cheated Laban – in reality this might involve more jealousy than retribution. But this comes to affect Laban’s view of Jacob as well, and even Jacob is able to perceive it.</a:t>
            </a:r>
          </a:p>
          <a:p>
            <a:r>
              <a:rPr lang="en-US" b="1" dirty="0"/>
              <a:t>[[What is your perception of Laban’s character?]]</a:t>
            </a:r>
          </a:p>
          <a:p>
            <a:r>
              <a:rPr lang="en-US" dirty="0"/>
              <a:t>The change in Laban’s mind here appears to be directly tied to what financial gain he gets out of their relationship. That seems to have been Laban’s major character trait all along – someone who is willing to take advantage of people when they bring him benefit, but apparently now ready to discard them once they don’t. </a:t>
            </a:r>
          </a:p>
          <a:p>
            <a:endParaRPr lang="en-US" dirty="0"/>
          </a:p>
          <a:p>
            <a:r>
              <a:rPr lang="en-US" dirty="0"/>
              <a:t>Despite Laban’s change, the disposition of God has not changed toward Jacob during his time in Haran. God calls to Jacob to leave and then when Jacob </a:t>
            </a:r>
            <a:r>
              <a:rPr lang="en-US" dirty="0" err="1"/>
              <a:t>disucsses</a:t>
            </a:r>
            <a:r>
              <a:rPr lang="en-US" dirty="0"/>
              <a:t> his plans w/ his wives he tells them of another dream he has from God which references the goat breeding and calls on him to “return to the land of your kindred.”</a:t>
            </a:r>
          </a:p>
          <a:p>
            <a:endParaRPr lang="en-US" dirty="0"/>
          </a:p>
          <a:p>
            <a:r>
              <a:rPr lang="en-US" dirty="0"/>
              <a:t>Jacob defends himself to L&amp;R about Laban’s unfair practices, and somewhat surprisingly, I think – they agree! They are perhaps more harsh even than Jacob, saying that he has treated them as foreign women to has made money off of them and taken what should have been theirs in the first place. Thus, they tacitly acknowledge Jacob’s God, giving their consent to go along with his plan to follow God and leave. </a:t>
            </a:r>
          </a:p>
          <a:p>
            <a:endParaRPr lang="en-US" dirty="0"/>
          </a:p>
          <a:p>
            <a:pPr marL="171450" indent="-171450">
              <a:buFontTx/>
              <a:buChar char="-"/>
            </a:pPr>
            <a:r>
              <a:rPr lang="en-US" dirty="0"/>
              <a:t>v. 17-18 clearly make the point that what Jacob is doing is legitimate in terms of what he takes with him when he goes. Jacob came into Laban’s house empty-handed, but he will leave it with a good amount of wealth. </a:t>
            </a:r>
          </a:p>
          <a:p>
            <a:pPr marL="171450" indent="-171450">
              <a:buFontTx/>
              <a:buChar char="-"/>
            </a:pPr>
            <a:r>
              <a:rPr lang="en-US" dirty="0"/>
              <a:t>And although, unknowingly, he will leave with something else – foreign gods. With Laban away from the homestead, Rachel goes into his house and steals his gods. </a:t>
            </a:r>
          </a:p>
          <a:p>
            <a:pPr marL="628650" lvl="1" indent="-171450">
              <a:buFontTx/>
              <a:buChar char="-"/>
            </a:pPr>
            <a:r>
              <a:rPr lang="en-US" dirty="0"/>
              <a:t>What does this mean? So one thing that becomes very clear in this story and what follows is that Laban is a kind of polytheist, as most of the other peoples of his time and place. The various gods that Laban is devoted to may have been YHWH, on some level (that isn’t uncommon in the OT, to have foreigners acknowledge YHWH as God without becoming an Israelite or giving up their other Gods.), but would have included other gods, of various types, origins and abilities. It seems that what Rachel has taken here are the representations of ‘household’ Gods – personal deities which would have been thought to control and protect the welfare of the homestead, the family, and the family business. </a:t>
            </a:r>
          </a:p>
          <a:p>
            <a:pPr marL="628650" lvl="1" indent="-171450">
              <a:buFontTx/>
              <a:buChar char="-"/>
            </a:pPr>
            <a:r>
              <a:rPr lang="en-US" dirty="0"/>
              <a:t>What we are not told is why Rachel would do this. There are a number of possibilities. </a:t>
            </a:r>
            <a:r>
              <a:rPr lang="en-US" b="1" dirty="0"/>
              <a:t>[[Why do you think she would do this?]]</a:t>
            </a:r>
          </a:p>
          <a:p>
            <a:pPr marL="1085850" lvl="2" indent="-171450">
              <a:buFontTx/>
              <a:buChar char="-"/>
            </a:pPr>
            <a:r>
              <a:rPr lang="en-US" dirty="0"/>
              <a:t>A way of acknowledging YHWH as God? </a:t>
            </a:r>
          </a:p>
          <a:p>
            <a:pPr marL="1085850" lvl="2" indent="-171450">
              <a:buFontTx/>
              <a:buChar char="-"/>
            </a:pPr>
            <a:r>
              <a:rPr lang="en-US" dirty="0"/>
              <a:t>A way of acknowledging the power of these gods to give protection to Jacob?</a:t>
            </a:r>
          </a:p>
          <a:p>
            <a:pPr marL="1085850" lvl="2" indent="-171450">
              <a:buFontTx/>
              <a:buChar char="-"/>
            </a:pPr>
            <a:r>
              <a:rPr lang="en-US" dirty="0"/>
              <a:t>A way of preserving Jacob’s portion of the household property?</a:t>
            </a:r>
          </a:p>
          <a:p>
            <a:pPr marL="1085850" lvl="2" indent="-171450">
              <a:buFontTx/>
              <a:buChar char="-"/>
            </a:pPr>
            <a:r>
              <a:rPr lang="en-US" dirty="0"/>
              <a:t>A calling card left out of spite or vindictiveness? </a:t>
            </a:r>
          </a:p>
          <a:p>
            <a:pPr marL="1085850" lvl="2" indent="-171450">
              <a:buFontTx/>
              <a:buChar char="-"/>
            </a:pPr>
            <a:r>
              <a:rPr lang="en-US" dirty="0"/>
              <a:t>A bargaining chip? </a:t>
            </a:r>
          </a:p>
          <a:p>
            <a:pPr marL="1085850" lvl="2" indent="-171450">
              <a:buFontTx/>
              <a:buChar char="-"/>
            </a:pPr>
            <a:r>
              <a:rPr lang="en-US" dirty="0"/>
              <a:t>An asset for monetary value? </a:t>
            </a:r>
          </a:p>
          <a:p>
            <a:pPr marL="171450" lvl="0" indent="-171450">
              <a:buFontTx/>
              <a:buChar char="-"/>
            </a:pPr>
            <a:r>
              <a:rPr lang="en-US" dirty="0"/>
              <a:t>From the perspective of the story, we might speculate on the reason for Rachel’s action, but from the standpoint of the telling of the story, the reason for this detail in v.19 is to set up the next comment in v.20. Your bible might say that Jacob deceived or tricked Laban by not telling him that he was leaving. That’s an accurate translation, the idea here is that Jacob is plotting his escape and resorts to lack of information to be able to make the getaway…but the phrase here is literally ‘ Jacob stole Laban’s heart.’ The idea is that this act is a punch to the gut of Laban, and deliberately so – Jacob leaves with no indication. </a:t>
            </a:r>
          </a:p>
          <a:p>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25</a:t>
            </a:fld>
            <a:endParaRPr lang="en-US"/>
          </a:p>
        </p:txBody>
      </p:sp>
    </p:spTree>
    <p:extLst>
      <p:ext uri="{BB962C8B-B14F-4D97-AF65-F5344CB8AC3E}">
        <p14:creationId xmlns:p14="http://schemas.microsoft.com/office/powerpoint/2010/main" val="1662617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Jacob is 3 days out before Laban knows he has left, and Laban goes after him…</a:t>
            </a:r>
          </a:p>
          <a:p>
            <a:r>
              <a:rPr lang="en-US" dirty="0"/>
              <a:t>- Again we have God appearing in dreams – in this case to Laban to warn him not to harm Jacob. Here we continue to see God’s provision and watchfulness for Jacob</a:t>
            </a:r>
          </a:p>
          <a:p>
            <a:pPr marL="171450" indent="-171450">
              <a:buFontTx/>
              <a:buChar char="-"/>
            </a:pPr>
            <a:r>
              <a:rPr lang="en-US" dirty="0"/>
              <a:t>Laban overtakes Jacob in the hill country of Gilead, which is on the west side of the Jordan, so Jacob is at least 2/3 of the way home. </a:t>
            </a:r>
          </a:p>
          <a:p>
            <a:pPr marL="171450" indent="-171450">
              <a:buFontTx/>
              <a:buChar char="-"/>
            </a:pPr>
            <a:r>
              <a:rPr lang="en-US" dirty="0"/>
              <a:t>Laban upbraids Jacob for his behavior, expressing his anger at Jacob’s dishonest and expression of care for him and his family</a:t>
            </a:r>
          </a:p>
          <a:p>
            <a:pPr marL="628650" lvl="1" indent="-171450">
              <a:buFontTx/>
              <a:buChar char="-"/>
            </a:pPr>
            <a:r>
              <a:rPr lang="en-US" dirty="0"/>
              <a:t>It is highly unlikely, however, that this is a genuine response</a:t>
            </a:r>
          </a:p>
          <a:p>
            <a:pPr marL="628650" lvl="1" indent="-171450">
              <a:buFontTx/>
              <a:buChar char="-"/>
            </a:pPr>
            <a:r>
              <a:rPr lang="en-US" dirty="0"/>
              <a:t>Laban expresses his right as the head of household to punish them, but Laban respects Jacob’s God and heeds his warning</a:t>
            </a:r>
          </a:p>
          <a:p>
            <a:pPr marL="457200" lvl="1"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26</a:t>
            </a:fld>
            <a:endParaRPr lang="en-US"/>
          </a:p>
        </p:txBody>
      </p:sp>
    </p:spTree>
    <p:extLst>
      <p:ext uri="{BB962C8B-B14F-4D97-AF65-F5344CB8AC3E}">
        <p14:creationId xmlns:p14="http://schemas.microsoft.com/office/powerpoint/2010/main" val="756085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Laban equally accuses Jacob of stealing his gods. Jacob allows Laban to search for them, unknowingly putting his wife in danger by calling for death upon the one who has them. As a result, Rachel becomes the deceiver in this story – of her own father – pretending to be weary and not able to rise from the place where she was sitting on them. </a:t>
            </a:r>
          </a:p>
          <a:p>
            <a:pPr marL="171450" indent="-171450">
              <a:buFontTx/>
              <a:buChar char="-"/>
            </a:pPr>
            <a:r>
              <a:rPr lang="en-US" dirty="0"/>
              <a:t>There is something in this episode that is subtly critical of false gods – you have Jacob’s God who appears in dreams and directs the actions of mean, and you have Laban’s gods which can’t be found to help, because a menstruating (that is, ritually unclean) woman is sitting on them. </a:t>
            </a:r>
          </a:p>
          <a:p>
            <a:pPr marL="171450" indent="-171450">
              <a:buFontTx/>
              <a:buChar char="-"/>
            </a:pPr>
            <a:endParaRPr lang="en-US" dirty="0"/>
          </a:p>
          <a:p>
            <a:pPr marL="0" indent="0">
              <a:buFontTx/>
              <a:buNone/>
            </a:pPr>
            <a:r>
              <a:rPr lang="en-US" dirty="0"/>
              <a:t>Laban is not able to find them, which then angers Jacob more and gives him opportunity to launch into a defense against his uncle and father in law. In this speech, Jacob:</a:t>
            </a:r>
          </a:p>
          <a:p>
            <a:pPr marL="171450" indent="-171450">
              <a:buFontTx/>
              <a:buChar char="-"/>
            </a:pPr>
            <a:r>
              <a:rPr lang="en-US" dirty="0"/>
              <a:t>Appeals to his loyalty to Laban, his proficiency with Laban’s flock</a:t>
            </a:r>
          </a:p>
          <a:p>
            <a:pPr marL="171450" indent="-171450">
              <a:buFontTx/>
              <a:buChar char="-"/>
            </a:pPr>
            <a:r>
              <a:rPr lang="en-US" dirty="0"/>
              <a:t>Accuses Laban of deceptive payment/wages</a:t>
            </a:r>
          </a:p>
          <a:p>
            <a:pPr marL="171450" indent="-171450">
              <a:buFontTx/>
              <a:buChar char="-"/>
            </a:pPr>
            <a:r>
              <a:rPr lang="en-US" dirty="0"/>
              <a:t>And appeals to his God, the God of his fathers, as the one who guided Jacob and judged against Laban in the dream</a:t>
            </a:r>
          </a:p>
          <a:p>
            <a:pPr marL="171450" indent="-171450">
              <a:buFontTx/>
              <a:buChar char="-"/>
            </a:pPr>
            <a:endParaRPr lang="en-US" dirty="0"/>
          </a:p>
          <a:p>
            <a:pPr marL="0" indent="0">
              <a:buFontTx/>
              <a:buNone/>
            </a:pPr>
            <a:r>
              <a:rPr lang="en-US" dirty="0"/>
              <a:t>Here there is an interesting reference to God as ‘the Fear or Dreaded One’ of Isaac. This suggests that the God of Isaac is one who creates fear and dread, as apparently evidenced by Laban’s dream. The connection to Isaac, may be way of recalling the connection Laban had with Isaac, since his sister Rebekah became Isaac’s wife. </a:t>
            </a:r>
          </a:p>
        </p:txBody>
      </p:sp>
      <p:sp>
        <p:nvSpPr>
          <p:cNvPr id="4" name="Slide Number Placeholder 3"/>
          <p:cNvSpPr>
            <a:spLocks noGrp="1"/>
          </p:cNvSpPr>
          <p:nvPr>
            <p:ph type="sldNum" sz="quarter" idx="10"/>
          </p:nvPr>
        </p:nvSpPr>
        <p:spPr/>
        <p:txBody>
          <a:bodyPr/>
          <a:lstStyle/>
          <a:p>
            <a:fld id="{219F2BDC-51FC-46E0-8181-485F63CFCC2C}" type="slidenum">
              <a:rPr lang="en-US" smtClean="0"/>
              <a:t>27</a:t>
            </a:fld>
            <a:endParaRPr lang="en-US"/>
          </a:p>
        </p:txBody>
      </p:sp>
    </p:spTree>
    <p:extLst>
      <p:ext uri="{BB962C8B-B14F-4D97-AF65-F5344CB8AC3E}">
        <p14:creationId xmlns:p14="http://schemas.microsoft.com/office/powerpoint/2010/main" val="1406763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Laban is clearly reluctant to let Jacob leave. He reasserts his rights in v. 43, but given that he is resigned to the outcome, suggests a covenant between himself and Jacob to settle the matter. </a:t>
            </a:r>
          </a:p>
          <a:p>
            <a:pPr marL="171450" indent="-171450">
              <a:buFontTx/>
              <a:buChar char="-"/>
            </a:pPr>
            <a:r>
              <a:rPr lang="en-US" dirty="0"/>
              <a:t>With this suggestion, Laban is tacitly acknowledging Jacob as independent from his household. </a:t>
            </a:r>
          </a:p>
          <a:p>
            <a:pPr marL="171450" indent="-171450">
              <a:buFontTx/>
              <a:buChar char="-"/>
            </a:pPr>
            <a:r>
              <a:rPr lang="en-US" dirty="0"/>
              <a:t>However, this is likely a way for him to still feel in control of the situation, as if this were his idea all along. </a:t>
            </a:r>
          </a:p>
          <a:p>
            <a:pPr marL="0" indent="0">
              <a:buFontTx/>
              <a:buNone/>
            </a:pPr>
            <a:endParaRPr lang="en-US" dirty="0"/>
          </a:p>
          <a:p>
            <a:pPr marL="0" indent="0">
              <a:buFontTx/>
              <a:buNone/>
            </a:pPr>
            <a:r>
              <a:rPr lang="en-US" dirty="0"/>
              <a:t>The covenant established between Laban and Jacob is marked by the pillar and mound of stones. We have already seen Jacob do this once before after seeing God at Bethel. </a:t>
            </a:r>
          </a:p>
          <a:p>
            <a:pPr marL="171450" indent="-171450">
              <a:buFontTx/>
              <a:buChar char="-"/>
            </a:pPr>
            <a:r>
              <a:rPr lang="en-US" dirty="0"/>
              <a:t>For Jacob, this pillar and mound serves a similar purpose, as a memorial of God’s goodness and protection over him. Laban appears to see it differently. For him, this is a physical marker of YHWH’s presence to watch over Jacob, not with the promise of provision, but as a threat – specifically that he not mistreat Laban’s daughters or grandchildren. </a:t>
            </a:r>
          </a:p>
          <a:p>
            <a:pPr marL="171450" indent="-171450">
              <a:buFontTx/>
              <a:buChar char="-"/>
            </a:pPr>
            <a:r>
              <a:rPr lang="en-US" dirty="0"/>
              <a:t>It also serves as a border between their two peoples, that they not pass the way of each other with malicious intent</a:t>
            </a:r>
          </a:p>
          <a:p>
            <a:pPr marL="171450" indent="-171450">
              <a:buFontTx/>
              <a:buChar char="-"/>
            </a:pPr>
            <a:r>
              <a:rPr lang="en-US" dirty="0"/>
              <a:t>Thus the covenant is meant for peace justice</a:t>
            </a:r>
          </a:p>
          <a:p>
            <a:pPr marL="171450" indent="-171450">
              <a:buFontTx/>
              <a:buChar char="-"/>
            </a:pPr>
            <a:r>
              <a:rPr lang="en-US" dirty="0"/>
              <a:t>Laban invokes not only the God of Jacob, YHWH, but also the ‘God of </a:t>
            </a:r>
            <a:r>
              <a:rPr lang="en-US" dirty="0" err="1"/>
              <a:t>Nahor</a:t>
            </a:r>
            <a:r>
              <a:rPr lang="en-US" dirty="0"/>
              <a:t>,’ which probably refers not to God, but to a separate </a:t>
            </a:r>
            <a:r>
              <a:rPr lang="en-US" dirty="0" err="1"/>
              <a:t>diety</a:t>
            </a:r>
            <a:r>
              <a:rPr lang="en-US" dirty="0"/>
              <a:t> recognized by Abraham’s distant family</a:t>
            </a:r>
          </a:p>
          <a:p>
            <a:pPr marL="171450" indent="-171450">
              <a:buFontTx/>
              <a:buChar char="-"/>
            </a:pPr>
            <a:r>
              <a:rPr lang="en-US" dirty="0"/>
              <a:t>It is commemorated with a meal</a:t>
            </a:r>
          </a:p>
          <a:p>
            <a:pPr marL="0" indent="0">
              <a:buFontTx/>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28</a:t>
            </a:fld>
            <a:endParaRPr lang="en-US"/>
          </a:p>
        </p:txBody>
      </p:sp>
    </p:spTree>
    <p:extLst>
      <p:ext uri="{BB962C8B-B14F-4D97-AF65-F5344CB8AC3E}">
        <p14:creationId xmlns:p14="http://schemas.microsoft.com/office/powerpoint/2010/main" val="1780811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Jacob is afraid of Esau’s intentions – the messengers don’t make them clear!</a:t>
            </a:r>
          </a:p>
          <a:p>
            <a:pPr marL="171450" indent="-171450">
              <a:buFontTx/>
              <a:buChar char="-"/>
            </a:pPr>
            <a:r>
              <a:rPr lang="en-US" dirty="0"/>
              <a:t>Jacob’s grandfather had once rescued lot with 318 men, now Esau brings 400 on what Jacob assumes is a mission of destruction</a:t>
            </a:r>
          </a:p>
          <a:p>
            <a:pPr marL="628650" lvl="1" indent="-171450">
              <a:buFontTx/>
              <a:buChar char="-"/>
            </a:pPr>
            <a:r>
              <a:rPr lang="en-US" dirty="0"/>
              <a:t>‘coming to meet you’ in v. 6 is a phrase that in other places in the OT refers to engagement in battle. </a:t>
            </a:r>
          </a:p>
          <a:p>
            <a:pPr marL="171450" lvl="0" indent="-171450">
              <a:buFontTx/>
              <a:buChar char="-"/>
            </a:pPr>
            <a:endParaRPr lang="en-US" dirty="0"/>
          </a:p>
          <a:p>
            <a:pPr marL="0" lvl="0" indent="0">
              <a:buFontTx/>
              <a:buNone/>
            </a:pPr>
            <a:r>
              <a:rPr lang="en-US" dirty="0"/>
              <a:t>Jacob has three strategies to get out of his predicament. </a:t>
            </a:r>
          </a:p>
          <a:p>
            <a:pPr marL="228600" lvl="0" indent="-228600">
              <a:buFontTx/>
              <a:buAutoNum type="arabicParenR"/>
            </a:pPr>
            <a:r>
              <a:rPr lang="en-US" dirty="0"/>
              <a:t>He divides up his family into two camps. This is an effort to preserve something of his home and possessions. It appears that Jacob is willing to sacrifice half of what he has so that the other half may escape. </a:t>
            </a:r>
          </a:p>
          <a:p>
            <a:pPr marL="228600" lvl="0" indent="-228600">
              <a:buFontTx/>
              <a:buAutoNum type="arabicParenR"/>
            </a:pPr>
            <a:r>
              <a:rPr lang="en-US" dirty="0"/>
              <a:t>Pray! </a:t>
            </a:r>
          </a:p>
          <a:p>
            <a:pPr marL="228600" lvl="0" indent="-228600">
              <a:buFontTx/>
              <a:buAutoNum type="arabicParenR"/>
            </a:pPr>
            <a:r>
              <a:rPr lang="en-US" dirty="0"/>
              <a:t>Give Esau gifts</a:t>
            </a:r>
          </a:p>
          <a:p>
            <a:pPr marL="228600" lvl="0" indent="-228600">
              <a:buFontTx/>
              <a:buAutoNum type="arabicParenR"/>
            </a:pPr>
            <a:endParaRPr lang="en-US" dirty="0"/>
          </a:p>
          <a:p>
            <a:pPr marL="0" lvl="0" indent="0">
              <a:buFontTx/>
              <a:buNone/>
            </a:pPr>
            <a:r>
              <a:rPr lang="en-US" b="1" dirty="0"/>
              <a:t>[[What do you see in Jacob’s prayer? Would you say he is changed?]]</a:t>
            </a:r>
          </a:p>
          <a:p>
            <a:pPr marL="0" lvl="0" indent="0">
              <a:buFontTx/>
              <a:buNone/>
            </a:pPr>
            <a:r>
              <a:rPr lang="en-US" b="0" dirty="0"/>
              <a:t>Jacob’s prayer is certainly positive, but doesn’t indicate a changed man – Jacob doesn’t change until he has meets God. That comes during the night. </a:t>
            </a:r>
          </a:p>
          <a:p>
            <a:pPr marL="0" lvl="0" indent="0">
              <a:buFontTx/>
              <a:buNone/>
            </a:pPr>
            <a:endParaRPr lang="en-US" b="0" dirty="0"/>
          </a:p>
          <a:p>
            <a:pPr marL="0" lvl="0" indent="0">
              <a:buFontTx/>
              <a:buNone/>
            </a:pPr>
            <a:r>
              <a:rPr lang="en-US" b="0" dirty="0"/>
              <a:t>When Jacob gives Esau gifts, he gives a substantial amount of animals and does it in a way as to try to appease Esau, sending them in waves to try to overwhelm Esau, with the promise that Jacob is coming behind. </a:t>
            </a:r>
          </a:p>
          <a:p>
            <a:pPr marL="0" lvl="0" indent="0">
              <a:buFontTx/>
              <a:buNone/>
            </a:pPr>
            <a:r>
              <a:rPr lang="en-US" b="0" dirty="0"/>
              <a:t>There is a heavy emphasis in v. 21-22 on the word ‘face.’ it actually appears in the Hebrew 5 times. It reads literally as “For Jacob reasoned: ‘I may be able to cover his face with gifts that go before my face. Then later when I see his face, perhaps he will raise my face, so the gifts went on ahead of his face…” </a:t>
            </a:r>
          </a:p>
          <a:p>
            <a:pPr marL="0" lvl="0" indent="0">
              <a:buFontTx/>
              <a:buNone/>
            </a:pPr>
            <a:r>
              <a:rPr lang="en-US" b="0" dirty="0"/>
              <a:t>There are two reason’s for this: 1) it confirms that Jacob is not actually ready to ‘face’ his brother, that he wants to hide in the back and see how things play out. 2) Linguistically, it sets up the real encounter Jacob is about to have – not with Esau, but with the face of God Himself.</a:t>
            </a:r>
          </a:p>
          <a:p>
            <a:pPr marL="0" lvl="0" indent="0">
              <a:buFontTx/>
              <a:buNone/>
            </a:pPr>
            <a:endParaRPr lang="en-US" b="1" dirty="0"/>
          </a:p>
        </p:txBody>
      </p:sp>
      <p:sp>
        <p:nvSpPr>
          <p:cNvPr id="4" name="Slide Number Placeholder 3"/>
          <p:cNvSpPr>
            <a:spLocks noGrp="1"/>
          </p:cNvSpPr>
          <p:nvPr>
            <p:ph type="sldNum" sz="quarter" idx="10"/>
          </p:nvPr>
        </p:nvSpPr>
        <p:spPr/>
        <p:txBody>
          <a:bodyPr/>
          <a:lstStyle/>
          <a:p>
            <a:fld id="{219F2BDC-51FC-46E0-8181-485F63CFCC2C}" type="slidenum">
              <a:rPr lang="en-US" smtClean="0"/>
              <a:t>29</a:t>
            </a:fld>
            <a:endParaRPr lang="en-US"/>
          </a:p>
        </p:txBody>
      </p:sp>
    </p:spTree>
    <p:extLst>
      <p:ext uri="{BB962C8B-B14F-4D97-AF65-F5344CB8AC3E}">
        <p14:creationId xmlns:p14="http://schemas.microsoft.com/office/powerpoint/2010/main" val="132903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68410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717632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this story, we’ve seen Jacob manipulate his way through relationships, whether that be capitalizing on the weakness of his brother for his birthright, deceiving his father for the blessing, gaining wealth at the expense of his uncle. Jacob is a man who, through whatever means necessary, always seems to come out on top – he is the ‘</a:t>
            </a:r>
            <a:r>
              <a:rPr lang="en-US" dirty="0" err="1"/>
              <a:t>supplanter</a:t>
            </a:r>
            <a:r>
              <a:rPr lang="en-US" dirty="0"/>
              <a:t>’ – even though it results in conflict and fear. Jacob’s reward for getting the best of his family is that he ends up on the run from them. </a:t>
            </a:r>
          </a:p>
          <a:p>
            <a:endParaRPr lang="en-US" dirty="0"/>
          </a:p>
          <a:p>
            <a:r>
              <a:rPr lang="en-US" dirty="0"/>
              <a:t>And yet at the background of this life of Jacob is Jacob’s God, who chose Jacob to bear the burden of this life of blessing. God loved Jacob from the beginning, set things in motion for these events to occur, announced himself to Jacob at Bethel and watched over Jacob during his time in Laban’s household. </a:t>
            </a:r>
          </a:p>
          <a:p>
            <a:endParaRPr lang="en-US" dirty="0"/>
          </a:p>
          <a:p>
            <a:r>
              <a:rPr lang="en-US" dirty="0"/>
              <a:t>These two ideas go back to the two lessons that we suggested at the beginning of this unit of stories. 1) God is faithful to his sovereign choice.  2) God’s choice is not a guarantee of a ‘good life.’ I hope you can see, as we have seen with Jacob, that these two ideas are likely to produce conflict and contention. I would suggest probably everyone here, in one way or another, has felt the tension of the conflict that these two ideas create. We trust in God to provide, and he does provide, but not in ways that are always easy to deal with. Faithfulness to God is not always the ability to stand in partnership with God against the evils of the world – sometimes faithfulness feels more like a wrestling match with God himself. </a:t>
            </a:r>
          </a:p>
          <a:p>
            <a:endParaRPr lang="en-US" dirty="0"/>
          </a:p>
          <a:p>
            <a:r>
              <a:rPr lang="en-US" dirty="0"/>
              <a:t>For that reason, Jacob’s encounter at Peniel with the man who seems to be God (the designation is intentionally ambiguous in the story), is I think the defining moment in the story of Jacob in Genesis. In this story, we have a microcosm of the way Jacob has lived his life – in contention with others –on this occasion he has the strength to outlast his opponent but cannot overcome him. In the end, he leaves with a blessing – a blessing consisting of a new name and new limp, a bodily injury. They are markers of a new identity for Jacob – not one which necessarily transforms his character or life (Jacob isn’t having a conversion moment here) – but which embraces his life of conflict as an indication of God’s faithfulness, memorializes the conflict which has now extended itself even upon God, and warns him that he cannot prevail upon God and come away unscathed. Thus, the outcome of this encounter is for Jacob both a Magnificent Defeat and Crippling Victory. Jacob’s faithfulness to God is evidenced by failure to overcome him, but his unwillingness to let God go…</a:t>
            </a:r>
          </a:p>
          <a:p>
            <a:endParaRPr lang="en-US" dirty="0"/>
          </a:p>
          <a:p>
            <a:r>
              <a:rPr lang="en-US" dirty="0"/>
              <a:t>And because this is certainly in view within the whole narrative of Genesis, the story sets that identity upon the nation of Israel. If ever a people wrestled with God it was his own people of Israel. Jacob is the namesake for that people who went back and forth with God in their faithfulness to him and infidelity against his law, in their devotion and violation against him. This story is formative for the identity of all God’s people, of whatever time and place.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085A-DD55-45F2-81AB-915EFBCA8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770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part of Jacob’s plan to divide up his camp as a measure of protection against the potential attack of Esau, Jacob takes his immediate family and has them cross over the river Jabbok. </a:t>
            </a:r>
          </a:p>
          <a:p>
            <a:pPr marL="628650" lvl="1" indent="-171450">
              <a:buFontTx/>
              <a:buChar char="-"/>
            </a:pPr>
            <a:r>
              <a:rPr lang="en-US" dirty="0"/>
              <a:t>You can probably hear the consonantal similarity between Jabbok and Jacob. The same is true for the work ‘wrestle’ [</a:t>
            </a:r>
            <a:r>
              <a:rPr lang="en-US" dirty="0" err="1"/>
              <a:t>yeabeq</a:t>
            </a:r>
            <a:r>
              <a:rPr lang="en-US" dirty="0"/>
              <a:t>]</a:t>
            </a:r>
          </a:p>
          <a:p>
            <a:pPr marL="171450" lvl="0" indent="-171450">
              <a:buFontTx/>
              <a:buChar char="-"/>
            </a:pPr>
            <a:r>
              <a:rPr lang="en-US" dirty="0"/>
              <a:t>The setting for the encounter is pretty impressive, this river is situated in deep cut canyons in the eastern part of Canaan, and this takes place at night. With his family safely across the river, Jacob is now alone. We’ve seen before God appear to Jacob in a dream while he is alone. </a:t>
            </a:r>
          </a:p>
          <a:p>
            <a:pPr marL="171450" lvl="0" indent="-171450">
              <a:buFontTx/>
              <a:buChar char="-"/>
            </a:pPr>
            <a:endParaRPr lang="en-US" dirty="0"/>
          </a:p>
          <a:p>
            <a:pPr marL="171450" lvl="0" indent="-171450">
              <a:buFontTx/>
              <a:buChar char="-"/>
            </a:pPr>
            <a:r>
              <a:rPr lang="en-US" dirty="0"/>
              <a:t>The text is pretty abrupt here in introducing the wrestling match. Apparently it comes upon us the reader as quickly as it did upon Jacob. No introductions are given, or reasons for this taking place…it just happens. </a:t>
            </a:r>
          </a:p>
          <a:p>
            <a:pPr marL="171450" lvl="0" indent="-171450">
              <a:buFontTx/>
              <a:buChar char="-"/>
            </a:pPr>
            <a:r>
              <a:rPr lang="en-US" b="1" dirty="0"/>
              <a:t>[[Who is the man Jacob wrestles with?]] </a:t>
            </a:r>
            <a:r>
              <a:rPr lang="en-US" dirty="0"/>
              <a:t>The text calls him a ‘man’ on multiple occasions. There is actually a reference to this event in the prophet Hosea where he identifies the man as an angel of God. At the conclusion of this, Jacob is going to make a reference to having seen the face of God. </a:t>
            </a:r>
          </a:p>
          <a:p>
            <a:pPr marL="628650" lvl="1" indent="-171450">
              <a:buFontTx/>
              <a:buChar char="-"/>
            </a:pPr>
            <a:r>
              <a:rPr lang="en-US" dirty="0"/>
              <a:t>We’ve seen this before where men are messengers or angels, but then also God, or at least the idea of seeing God is hinted at. We haven’t really talked about this so far, but in the Pentateuch, and especially Genesis, these individuals – whether men or angels – appear as manifestations of God in the world. We often thing of angels as God’s representatives, but in Genesis they are more like representations of God. </a:t>
            </a:r>
          </a:p>
          <a:p>
            <a:pPr marL="171450" lvl="0" indent="-171450">
              <a:buFontTx/>
              <a:buChar char="-"/>
            </a:pPr>
            <a:endParaRPr lang="en-US" dirty="0"/>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32</a:t>
            </a:fld>
            <a:endParaRPr lang="en-US"/>
          </a:p>
        </p:txBody>
      </p:sp>
    </p:spTree>
    <p:extLst>
      <p:ext uri="{BB962C8B-B14F-4D97-AF65-F5344CB8AC3E}">
        <p14:creationId xmlns:p14="http://schemas.microsoft.com/office/powerpoint/2010/main" val="415531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This wrestling match lasts all night long…this is some battle! </a:t>
            </a:r>
          </a:p>
          <a:p>
            <a:pPr marL="171450" lvl="0" indent="-171450">
              <a:buFontTx/>
              <a:buChar char="-"/>
            </a:pPr>
            <a:r>
              <a:rPr lang="en-US" dirty="0"/>
              <a:t>In the end, this divine man cannot overcome Jacob…this is some show of strength and stamina!</a:t>
            </a:r>
          </a:p>
          <a:p>
            <a:pPr marL="171450" lvl="0" indent="-171450">
              <a:buFontTx/>
              <a:buChar char="-"/>
            </a:pPr>
            <a:r>
              <a:rPr lang="en-US" dirty="0"/>
              <a:t>The decisive blow is then made when the man ‘touched the hollow of Jacob’s thigh,’ thus putting it out of joint. </a:t>
            </a:r>
          </a:p>
          <a:p>
            <a:pPr marL="171450" lvl="0" indent="-171450">
              <a:buFontTx/>
              <a:buChar char="-"/>
            </a:pPr>
            <a:r>
              <a:rPr lang="en-US" dirty="0"/>
              <a:t>And yet Jacob seems to not the man go, he’s still got him in some kind of hold. The man demands to let him go – there may or may not be some significance to the fact that morning has come and the man/angel must leave…</a:t>
            </a:r>
          </a:p>
          <a:p>
            <a:pPr marL="171450" lvl="0" indent="-171450">
              <a:buFontTx/>
              <a:buChar char="-"/>
            </a:pPr>
            <a:r>
              <a:rPr lang="en-US" dirty="0"/>
              <a:t>Jacob demands that he receive a blessing…before he could take a blessing through deception, now he attempts to gain it through strength</a:t>
            </a:r>
          </a:p>
          <a:p>
            <a:pPr marL="628650" lvl="1" indent="-171450">
              <a:buFontTx/>
              <a:buChar char="-"/>
            </a:pPr>
            <a:r>
              <a:rPr lang="en-US" dirty="0"/>
              <a:t>in asking for a blessing, Jacob seems to be asking for a submission – he wants the man to tap out. Jacob wants to be declared the winner. </a:t>
            </a:r>
          </a:p>
          <a:p>
            <a:pPr marL="171450" lvl="0" indent="-171450">
              <a:buFontTx/>
              <a:buChar char="-"/>
            </a:pPr>
            <a:r>
              <a:rPr lang="en-US" dirty="0"/>
              <a:t>What he receives in response is a blessing of sorts…</a:t>
            </a:r>
          </a:p>
          <a:p>
            <a:pPr marL="628650" lvl="1" indent="-171450">
              <a:buFontTx/>
              <a:buChar char="-"/>
            </a:pPr>
            <a:r>
              <a:rPr lang="en-US" dirty="0"/>
              <a:t>The man asks Jacob his name…[[Does the man know his name? Why ask him?]] The man knows who Jacob is…the point of asking the name is not for introductions, but to draw out the meaning of the name. Jacob isn’t sharing information, he is declaring that the name Jacob fits him – he is the </a:t>
            </a:r>
            <a:r>
              <a:rPr lang="en-US" dirty="0" err="1"/>
              <a:t>supplanter</a:t>
            </a:r>
            <a:r>
              <a:rPr lang="en-US" dirty="0"/>
              <a:t> – or at least has been up to now. </a:t>
            </a:r>
          </a:p>
          <a:p>
            <a:pPr marL="628650" lvl="1" indent="-171450">
              <a:buFontTx/>
              <a:buChar char="-"/>
            </a:pPr>
            <a:r>
              <a:rPr lang="en-US" dirty="0"/>
              <a:t>But now, in biblical idiom, the man says ‘it shall be said no more of you Jacob,’ but ‘Israel’ </a:t>
            </a:r>
          </a:p>
          <a:p>
            <a:pPr marL="1085850" lvl="2" indent="-171450">
              <a:buFontTx/>
              <a:buChar char="-"/>
            </a:pPr>
            <a:r>
              <a:rPr lang="en-US" dirty="0"/>
              <a:t>The word Israel actually has a disputed meaning among scholars of ancient Hebrew. It’s original meaning is ‘El/Elohim rules or heals’</a:t>
            </a:r>
          </a:p>
          <a:p>
            <a:pPr marL="1085850" lvl="2" indent="-171450">
              <a:buFontTx/>
              <a:buChar char="-"/>
            </a:pPr>
            <a:r>
              <a:rPr lang="en-US" dirty="0"/>
              <a:t>As most name meanings have in the OT, the name’s significant comes from its phonetic connection to another word, in this case the Hebrew word ‘</a:t>
            </a:r>
            <a:r>
              <a:rPr lang="en-US" dirty="0" err="1"/>
              <a:t>sara</a:t>
            </a:r>
            <a:r>
              <a:rPr lang="en-US" dirty="0"/>
              <a:t>’ for ‘struggle.’ Thus Israel is the one who </a:t>
            </a:r>
            <a:r>
              <a:rPr lang="en-US" dirty="0" err="1"/>
              <a:t>stuggles</a:t>
            </a:r>
            <a:r>
              <a:rPr lang="en-US" dirty="0"/>
              <a:t>, or strives with God. </a:t>
            </a:r>
          </a:p>
          <a:p>
            <a:pPr marL="1085850" lvl="2" indent="-171450">
              <a:buFontTx/>
              <a:buChar char="-"/>
            </a:pPr>
            <a:r>
              <a:rPr lang="en-US" dirty="0"/>
              <a:t>As we suggested earlier, this new name is a memorialization of his conflict with God, at the same time embracing God’s provision for him in his life. </a:t>
            </a:r>
          </a:p>
          <a:p>
            <a:pPr marL="628650" lvl="1" indent="-171450">
              <a:buFontTx/>
              <a:buChar char="-"/>
            </a:pPr>
            <a:r>
              <a:rPr lang="en-US" dirty="0"/>
              <a:t>The man says the name is given because he has striven with God and men and has prevailed. </a:t>
            </a:r>
            <a:r>
              <a:rPr lang="en-US" b="1" dirty="0"/>
              <a:t>[[How had Jacob prevailed against God?]] </a:t>
            </a:r>
            <a:r>
              <a:rPr lang="en-US" b="0" dirty="0"/>
              <a:t>Not because he defeats God, but because he would not let God go…Jacob’s demand for blessing – his insistence to come out on top, despite being at disadvantage is the mark of his character. </a:t>
            </a: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33</a:t>
            </a:fld>
            <a:endParaRPr lang="en-US"/>
          </a:p>
        </p:txBody>
      </p:sp>
    </p:spTree>
    <p:extLst>
      <p:ext uri="{BB962C8B-B14F-4D97-AF65-F5344CB8AC3E}">
        <p14:creationId xmlns:p14="http://schemas.microsoft.com/office/powerpoint/2010/main" val="1042418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a:t>Jacob asks for the man’s name, but is shut down. The man will not return Jacob’s concession. </a:t>
            </a:r>
            <a:r>
              <a:rPr lang="en-US" b="1" dirty="0"/>
              <a:t>[[Why not?]]</a:t>
            </a:r>
          </a:p>
          <a:p>
            <a:pPr marL="628650" lvl="1" indent="-171450">
              <a:buFontTx/>
              <a:buChar char="-"/>
            </a:pPr>
            <a:r>
              <a:rPr lang="en-US" b="0" dirty="0"/>
              <a:t>The response from the man may be a way of asking “Don’t you already know who I am?”</a:t>
            </a:r>
          </a:p>
          <a:p>
            <a:pPr marL="171450" lvl="0" indent="-171450">
              <a:buFontTx/>
              <a:buChar char="-"/>
            </a:pPr>
            <a:r>
              <a:rPr lang="en-US" b="0" dirty="0"/>
              <a:t>I take ‘And there he blessed him’ as at least encompassing their conversation and the designation of Jacob’s new name. </a:t>
            </a:r>
          </a:p>
          <a:p>
            <a:pPr marL="171450" lvl="0" indent="-171450">
              <a:buFontTx/>
              <a:buChar char="-"/>
            </a:pPr>
            <a:endParaRPr lang="en-US" b="0" dirty="0"/>
          </a:p>
          <a:p>
            <a:pPr marL="171450" lvl="0" indent="-171450">
              <a:buFontTx/>
              <a:buChar char="-"/>
            </a:pPr>
            <a:r>
              <a:rPr lang="en-US" b="0" dirty="0"/>
              <a:t>Jacob names the place Peniel, meaning literally the ‘face of God,’ stating that his encounter is essentially seeing God face to face</a:t>
            </a:r>
          </a:p>
          <a:p>
            <a:pPr marL="628650" lvl="1" indent="-171450">
              <a:buFontTx/>
              <a:buChar char="-"/>
            </a:pPr>
            <a:r>
              <a:rPr lang="en-US" b="0" dirty="0"/>
              <a:t>This expression is probably not to be taken literally, but indicative of a direct, unmediated encounter with God</a:t>
            </a:r>
          </a:p>
          <a:p>
            <a:pPr marL="628650" lvl="1" indent="-171450">
              <a:buFontTx/>
              <a:buChar char="-"/>
            </a:pPr>
            <a:r>
              <a:rPr lang="en-US" b="0" dirty="0"/>
              <a:t>Jacob recognizes God’s preservation of his life, not just in this moment, but up to this moment as well. </a:t>
            </a:r>
          </a:p>
          <a:p>
            <a:pPr marL="171450" lvl="0" indent="-171450">
              <a:buFontTx/>
              <a:buChar char="-"/>
            </a:pPr>
            <a:r>
              <a:rPr lang="en-US" b="0" dirty="0"/>
              <a:t>Thus Jacob leaves that place, and he will return to family to go meet his brother in the confidence of God’s protection, and with the limp to prove it. </a:t>
            </a:r>
          </a:p>
          <a:p>
            <a:pPr marL="171450" lvl="0" indent="-171450">
              <a:buFontTx/>
              <a:buChar char="-"/>
            </a:pPr>
            <a:endParaRPr lang="en-US" b="0" dirty="0"/>
          </a:p>
        </p:txBody>
      </p:sp>
      <p:sp>
        <p:nvSpPr>
          <p:cNvPr id="4" name="Slide Number Placeholder 3"/>
          <p:cNvSpPr>
            <a:spLocks noGrp="1"/>
          </p:cNvSpPr>
          <p:nvPr>
            <p:ph type="sldNum" sz="quarter" idx="10"/>
          </p:nvPr>
        </p:nvSpPr>
        <p:spPr/>
        <p:txBody>
          <a:bodyPr/>
          <a:lstStyle/>
          <a:p>
            <a:fld id="{219F2BDC-51FC-46E0-8181-485F63CFCC2C}" type="slidenum">
              <a:rPr lang="en-US" smtClean="0"/>
              <a:t>34</a:t>
            </a:fld>
            <a:endParaRPr lang="en-US"/>
          </a:p>
        </p:txBody>
      </p:sp>
    </p:spTree>
    <p:extLst>
      <p:ext uri="{BB962C8B-B14F-4D97-AF65-F5344CB8AC3E}">
        <p14:creationId xmlns:p14="http://schemas.microsoft.com/office/powerpoint/2010/main" val="3679979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story is told really well, there is a fair amount of tension. We don’t know what Esau’s attitude toward Jacob is until Jacob does. </a:t>
            </a:r>
          </a:p>
          <a:p>
            <a:endParaRPr lang="en-US" dirty="0"/>
          </a:p>
          <a:p>
            <a:pPr marL="171450" indent="-171450">
              <a:buFontTx/>
              <a:buChar char="-"/>
            </a:pPr>
            <a:r>
              <a:rPr lang="en-US" dirty="0"/>
              <a:t>Jacob leads his family out…before remember he was afraid to see his brother’s face, and was on the run…now he is at the front of the party</a:t>
            </a:r>
          </a:p>
          <a:p>
            <a:pPr marL="171450" indent="-171450">
              <a:buFontTx/>
              <a:buChar char="-"/>
            </a:pPr>
            <a:r>
              <a:rPr lang="en-US" dirty="0"/>
              <a:t>Esau’s reaction is totally positive. Jacob needed God’s intervention to stop </a:t>
            </a:r>
            <a:r>
              <a:rPr lang="en-US" dirty="0" err="1"/>
              <a:t>retailiation</a:t>
            </a:r>
            <a:r>
              <a:rPr lang="en-US" dirty="0"/>
              <a:t> from Laban – not so for Esau. Esau has seemingly forgiven and forgotten any wrong that Jacob perpetrated against him. </a:t>
            </a:r>
          </a:p>
          <a:p>
            <a:pPr marL="628650" lvl="1" indent="-171450">
              <a:buFontTx/>
              <a:buChar char="-"/>
            </a:pPr>
            <a:r>
              <a:rPr lang="en-US" dirty="0"/>
              <a:t>The embrace and weep together</a:t>
            </a:r>
          </a:p>
          <a:p>
            <a:pPr marL="628650" lvl="1" indent="-171450">
              <a:buFontTx/>
              <a:buChar char="-"/>
            </a:pPr>
            <a:r>
              <a:rPr lang="en-US" dirty="0"/>
              <a:t>Esau refuses Jacob’s gift and invites him to his home. </a:t>
            </a:r>
          </a:p>
          <a:p>
            <a:pPr marL="171450" lvl="0" indent="-171450">
              <a:buFontTx/>
              <a:buChar char="-"/>
            </a:pPr>
            <a:endParaRPr lang="en-US" dirty="0"/>
          </a:p>
          <a:p>
            <a:pPr marL="171450" indent="-171450">
              <a:buFontTx/>
              <a:buChar char="-"/>
            </a:pPr>
            <a:r>
              <a:rPr lang="en-US" dirty="0"/>
              <a:t>Jacob’s response is less enthusiastic</a:t>
            </a:r>
          </a:p>
          <a:p>
            <a:pPr marL="628650" lvl="1" indent="-171450">
              <a:buFontTx/>
              <a:buChar char="-"/>
            </a:pPr>
            <a:r>
              <a:rPr lang="en-US" dirty="0"/>
              <a:t>He speaks of God’s bring Jacob success, but skims over much of the details</a:t>
            </a:r>
          </a:p>
          <a:p>
            <a:pPr marL="628650" lvl="1" indent="-171450">
              <a:buFontTx/>
              <a:buChar char="-"/>
            </a:pPr>
            <a:r>
              <a:rPr lang="en-US" dirty="0"/>
              <a:t>He demands that Esau accept his gift – this is probably a way of recompensing him for the stolen birthright/blessing</a:t>
            </a:r>
          </a:p>
          <a:p>
            <a:pPr marL="628650" lvl="1" indent="-171450">
              <a:buFontTx/>
              <a:buChar char="-"/>
            </a:pPr>
            <a:r>
              <a:rPr lang="en-US" dirty="0"/>
              <a:t>He refuses Esau’s hospitality and assistance. </a:t>
            </a:r>
          </a:p>
          <a:p>
            <a:pPr marL="628650" lvl="1" indent="-171450">
              <a:buFontTx/>
              <a:buChar char="-"/>
            </a:pPr>
            <a:endParaRPr lang="en-US" dirty="0"/>
          </a:p>
          <a:p>
            <a:pPr marL="171450" lvl="0" indent="-171450">
              <a:buFontTx/>
              <a:buChar char="-"/>
            </a:pPr>
            <a:r>
              <a:rPr lang="en-US" dirty="0"/>
              <a:t>Esau comes off as a good guy in this story. </a:t>
            </a:r>
          </a:p>
          <a:p>
            <a:pPr marL="171450" lvl="0" indent="-171450">
              <a:buFontTx/>
              <a:buChar char="-"/>
            </a:pPr>
            <a:endParaRPr lang="en-US" dirty="0"/>
          </a:p>
          <a:p>
            <a:pPr marL="171450" lvl="0" indent="-171450">
              <a:buFontTx/>
              <a:buChar char="-"/>
            </a:pPr>
            <a:r>
              <a:rPr lang="en-US" dirty="0"/>
              <a:t>Meanwhile Jacob fids his way down to Shechem and for the first time in 20 years is back in the land of his father and grandfather. He buys land in the area and his family sets up their own homestead in the land. God had promised to protect Jacob until he returned. God has kept his promise. </a:t>
            </a:r>
          </a:p>
        </p:txBody>
      </p:sp>
      <p:sp>
        <p:nvSpPr>
          <p:cNvPr id="4" name="Slide Number Placeholder 3"/>
          <p:cNvSpPr>
            <a:spLocks noGrp="1"/>
          </p:cNvSpPr>
          <p:nvPr>
            <p:ph type="sldNum" sz="quarter" idx="10"/>
          </p:nvPr>
        </p:nvSpPr>
        <p:spPr/>
        <p:txBody>
          <a:bodyPr/>
          <a:lstStyle/>
          <a:p>
            <a:fld id="{219F2BDC-51FC-46E0-8181-485F63CFCC2C}" type="slidenum">
              <a:rPr lang="en-US" smtClean="0"/>
              <a:t>35</a:t>
            </a:fld>
            <a:endParaRPr lang="en-US"/>
          </a:p>
        </p:txBody>
      </p:sp>
    </p:spTree>
    <p:extLst>
      <p:ext uri="{BB962C8B-B14F-4D97-AF65-F5344CB8AC3E}">
        <p14:creationId xmlns:p14="http://schemas.microsoft.com/office/powerpoint/2010/main" val="3801465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other events: </a:t>
            </a:r>
          </a:p>
          <a:p>
            <a:endParaRPr lang="en-US" dirty="0"/>
          </a:p>
          <a:p>
            <a:r>
              <a:rPr lang="en-US" dirty="0"/>
              <a:t>1) Dinah is violated and her brothers, Jacob’s sons, enact revenge on the inhabitants of Shechem</a:t>
            </a:r>
          </a:p>
          <a:p>
            <a:r>
              <a:rPr lang="en-US" dirty="0"/>
              <a:t>2) Jacob returns to Bethel to have God confirm the covenant promises to him</a:t>
            </a:r>
          </a:p>
          <a:p>
            <a:endParaRPr lang="en-US" dirty="0"/>
          </a:p>
          <a:p>
            <a:r>
              <a:rPr lang="en-US" dirty="0"/>
              <a:t>After the Esau genealogy in </a:t>
            </a:r>
            <a:r>
              <a:rPr lang="en-US" dirty="0" err="1"/>
              <a:t>ch.</a:t>
            </a:r>
            <a:r>
              <a:rPr lang="en-US" dirty="0"/>
              <a:t> 36, the Jacob narrative concludes in 37:1 – “Jacob lived in the land of his father’s </a:t>
            </a:r>
            <a:r>
              <a:rPr lang="en-US" dirty="0" err="1"/>
              <a:t>sojournings</a:t>
            </a:r>
            <a:r>
              <a:rPr lang="en-US" dirty="0"/>
              <a:t>, in the land of Canaan.”</a:t>
            </a:r>
          </a:p>
        </p:txBody>
      </p:sp>
      <p:sp>
        <p:nvSpPr>
          <p:cNvPr id="4" name="Slide Number Placeholder 3"/>
          <p:cNvSpPr>
            <a:spLocks noGrp="1"/>
          </p:cNvSpPr>
          <p:nvPr>
            <p:ph type="sldNum" sz="quarter" idx="10"/>
          </p:nvPr>
        </p:nvSpPr>
        <p:spPr/>
        <p:txBody>
          <a:bodyPr/>
          <a:lstStyle/>
          <a:p>
            <a:fld id="{219F2BDC-51FC-46E0-8181-485F63CFCC2C}" type="slidenum">
              <a:rPr lang="en-US" smtClean="0"/>
              <a:t>36</a:t>
            </a:fld>
            <a:endParaRPr lang="en-US"/>
          </a:p>
        </p:txBody>
      </p:sp>
    </p:spTree>
    <p:extLst>
      <p:ext uri="{BB962C8B-B14F-4D97-AF65-F5344CB8AC3E}">
        <p14:creationId xmlns:p14="http://schemas.microsoft.com/office/powerpoint/2010/main" val="6079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20993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18586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things we have mentioned thus far are true either because of or in spite of the fact that Jacob is not a good guy in  traditional sense in the story of the bible. Jacob is a schemer, a scoundrel, a rascal, a rogue, and a mama’s boy. He provides little, if any, example of exemplary behavior. One commentator puts it this way: “The narrative about Jacob portrays Israel in its earthiest and most scandalous appearance in Genesis. The narrative is not edifying in any conventional religious or moral sense. Indeed, if one comes to the narrative with such an agenda, the narrative is offensive.” </a:t>
            </a:r>
          </a:p>
          <a:p>
            <a:endParaRPr lang="en-US" dirty="0"/>
          </a:p>
          <a:p>
            <a:r>
              <a:rPr lang="en-US" dirty="0"/>
              <a:t>And so this batch of stories presents us with a problem…what do we take from Jacob as a whole? I would suggest two major lessons. 1) God is faithful to his sovereign choice. We’ve already said that the major theme of the Patriarchal history is that of divine promise – within that context God acts in ways which we may not understand, but which serve his eternal purpose. And no matter what, God will continue to act in accordance with those promises. That is precisely the point Paul makes about God’s choice of Jacob in Romans 9, saying that God’s choice is not because of works, but because of him who calls. For that reason, I think it is important to remind ourselves that God’s choice to bless Abraham through the covenant promises was not based on Abraham’s righteousness or faithfulness. Abraham only showed righteousness as a response to God’s choice, not as a prerequisite to it. God’s choice to bless Abraham is just as much about God’s grace as his choice of Jacob. 2) God’s sovereign election is not a guarantee of earthly blessing and what we might call a ‘good life’ (although sometimes it is, we’ll see that in a moment w/ Isaac), but in fact may bring with it conflict. Jacob’s life is marked by conflict – in his stolen blessing from Esau, his treachery both from and towards his uncle Laban, and even in his wrestling with God. Jacob is an example that God’s ‘plan’ often works through a lifetime of pain - and this is exactly why, I think, Jacob turns out to be perfect namesake for Israel. A people who indeed wrestled with God for their entire existence could have no better person to embody their history. </a:t>
            </a:r>
          </a:p>
          <a:p>
            <a:endParaRPr lang="en-US" dirty="0"/>
          </a:p>
          <a:p>
            <a:r>
              <a:rPr lang="en-US" dirty="0"/>
              <a:t>A few points that are interesting to contrast this unit with the Abraham unit we just came through: 1) Whereas the overarching issues in the Abraham narrative have to do with the father-son relationship, Jacob deals with other familial conflicts, not only between he and his uncle, but most notably with his brother Esau. 2) Whereas Abraham dwells and lives mostly with the promised land of Canaan, Jacob’s journey takes him back to Haran, out of the land, and back to it. 3) Inasmuch as promise and blessing can be distinguished, Abraham deals more with the notion of promise, whereas Jacob deals more with blessing. Promise is more vertical/religious, where blessing is more horizontal/earthly, 4) The character of Abraham deals mostly in sacrifice, whereas the character of Jacob deals mostly in trickery and deceitfulness.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085A-DD55-45F2-81AB-915EFBCA8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8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outline of this section, the bulk of the account we have goes from chapters 25 through 33, and deal with Jacob’s conflicts with Esau and Laban, and you can see here that the story starts and ends with Esau and that the conflict and escape from Laban is in the middle. </a:t>
            </a:r>
          </a:p>
          <a:p>
            <a:r>
              <a:rPr lang="en-US" dirty="0"/>
              <a:t>Between these sections are very significant occurrences. On his way to Laban Jacob encounters YHWH at Bethel. That’s the story of the angels going up and down the ladder or stairway. Within Laban’s household we’re told about the children that Jacob has by his wives and servants – these of course become more significant near the end of Jacob’s life. Thirdly, just before he reconciles with Esau, Jacob encounters God again at </a:t>
            </a:r>
            <a:r>
              <a:rPr lang="en-US" dirty="0" err="1"/>
              <a:t>Penu’el</a:t>
            </a:r>
            <a:r>
              <a:rPr lang="en-US" dirty="0"/>
              <a:t> and wrestles with him there. These three narratives I think are the redemption of Jacob, because these are the times when we really see God actively working toward the eventual establishment of his people Israel.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085A-DD55-45F2-81AB-915EFBCA8D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44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story here? </a:t>
            </a:r>
          </a:p>
          <a:p>
            <a:pPr marL="228600" indent="-228600">
              <a:buAutoNum type="alphaLcParenR"/>
            </a:pPr>
            <a:r>
              <a:rPr lang="en-US" dirty="0"/>
              <a:t>The juxtaposition of Isaac as trickster here, and yet being tricked in the next chapter is emphasized. </a:t>
            </a:r>
          </a:p>
          <a:p>
            <a:pPr marL="228600" indent="-228600">
              <a:buAutoNum type="alphaLcParenR"/>
            </a:pPr>
            <a:r>
              <a:rPr lang="en-US" dirty="0"/>
              <a:t>The pattern of conflict-resolution fits nicely with the Jacob story</a:t>
            </a:r>
          </a:p>
          <a:p>
            <a:pPr marL="228600" indent="-228600">
              <a:buAutoNum type="alphaLcParenR"/>
            </a:pPr>
            <a:r>
              <a:rPr lang="en-US" dirty="0"/>
              <a:t>Shows the wealth of Isaac, which emphasizes the birthright Esau has just given up</a:t>
            </a:r>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8</a:t>
            </a:fld>
            <a:endParaRPr lang="en-US"/>
          </a:p>
        </p:txBody>
      </p:sp>
    </p:spTree>
    <p:extLst>
      <p:ext uri="{BB962C8B-B14F-4D97-AF65-F5344CB8AC3E}">
        <p14:creationId xmlns:p14="http://schemas.microsoft.com/office/powerpoint/2010/main" val="358882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of Esau and Jacob begins with a familiar problem – barrenness, but it is more quickly overcome in this case, and in double measure!</a:t>
            </a:r>
          </a:p>
          <a:p>
            <a:endParaRPr lang="en-US" dirty="0"/>
          </a:p>
          <a:p>
            <a:r>
              <a:rPr lang="en-US" dirty="0"/>
              <a:t>Rebekah is disturbed by the activity proceeding in her womb, and so she goes to ‘consult with’ or ‘inquire of’ the LORD. </a:t>
            </a:r>
          </a:p>
          <a:p>
            <a:endParaRPr lang="en-US" dirty="0"/>
          </a:p>
          <a:p>
            <a:r>
              <a:rPr lang="en-US" dirty="0"/>
              <a:t>[[What are 3 things revealed to Rebekah?]]</a:t>
            </a:r>
          </a:p>
          <a:p>
            <a:pPr marL="171450" indent="-171450">
              <a:buFontTx/>
              <a:buChar char="-"/>
            </a:pPr>
            <a:r>
              <a:rPr lang="en-US" dirty="0"/>
              <a:t>She is having twin boys</a:t>
            </a:r>
          </a:p>
          <a:p>
            <a:pPr marL="171450" indent="-171450">
              <a:buFontTx/>
              <a:buChar char="-"/>
            </a:pPr>
            <a:r>
              <a:rPr lang="en-US" dirty="0"/>
              <a:t>These are designated as the ancestors of two future nations. </a:t>
            </a:r>
          </a:p>
          <a:p>
            <a:pPr marL="171450" indent="-171450">
              <a:buFontTx/>
              <a:buChar char="-"/>
            </a:pPr>
            <a:r>
              <a:rPr lang="en-US" dirty="0"/>
              <a:t>The older son will serve the younger. It should be noted that this ‘prophetic’ word from God here has double meaning. First, that Jacob, not Esau, will receive the rights and blessings of the firstborn son. Second, that Edom would serve Israel. Of course, Paul gives this verse a 3</a:t>
            </a:r>
            <a:r>
              <a:rPr lang="en-US" baseline="30000" dirty="0"/>
              <a:t>rd</a:t>
            </a:r>
            <a:r>
              <a:rPr lang="en-US" dirty="0"/>
              <a:t> meaning in Romans 9, as a precedent for God’s choice to reveal the Gospel to Gentiles. </a:t>
            </a:r>
          </a:p>
          <a:p>
            <a:pPr marL="171450" indent="-171450">
              <a:buFontTx/>
              <a:buChar char="-"/>
            </a:pPr>
            <a:endParaRPr lang="en-US" dirty="0"/>
          </a:p>
          <a:p>
            <a:pPr marL="0" indent="0">
              <a:buFontTx/>
              <a:buNone/>
            </a:pPr>
            <a:r>
              <a:rPr lang="en-US" dirty="0"/>
              <a:t>Thus, these births are within the womb destined by God. God is already disclosing to their mother, the course that these two lives will have. It is not insignificant that God’s choice here overrules the cultural law of ‘primogeniture’ – that is, the privileging of the first-born. That concept wasn’t just a convenient way of doing things, it was a fundamental conviction and procedure at that time. And yet God elects to overturn that concept here by blessing the younger over the older. </a:t>
            </a:r>
          </a:p>
          <a:p>
            <a:pPr marL="0" indent="0">
              <a:buFontTx/>
              <a:buNone/>
            </a:pPr>
            <a:endParaRPr lang="en-US" dirty="0"/>
          </a:p>
        </p:txBody>
      </p:sp>
      <p:sp>
        <p:nvSpPr>
          <p:cNvPr id="4" name="Slide Number Placeholder 3"/>
          <p:cNvSpPr>
            <a:spLocks noGrp="1"/>
          </p:cNvSpPr>
          <p:nvPr>
            <p:ph type="sldNum" sz="quarter" idx="10"/>
          </p:nvPr>
        </p:nvSpPr>
        <p:spPr/>
        <p:txBody>
          <a:bodyPr/>
          <a:lstStyle/>
          <a:p>
            <a:fld id="{219F2BDC-51FC-46E0-8181-485F63CFCC2C}" type="slidenum">
              <a:rPr lang="en-US" smtClean="0"/>
              <a:t>9</a:t>
            </a:fld>
            <a:endParaRPr lang="en-US"/>
          </a:p>
        </p:txBody>
      </p:sp>
    </p:spTree>
    <p:extLst>
      <p:ext uri="{BB962C8B-B14F-4D97-AF65-F5344CB8AC3E}">
        <p14:creationId xmlns:p14="http://schemas.microsoft.com/office/powerpoint/2010/main" val="152407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933" spc="133" baseline="0">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64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fld id="{BE6B978C-0CB9-4202-BF3C-2CA359CD3374}" type="datetimeFigureOut">
              <a:rPr lang="en-US" smtClean="0"/>
              <a:t>7/1/2017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704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1" cy="2219691"/>
          </a:xfrm>
        </p:spPr>
        <p:txBody>
          <a:bodyPr lIns="68580" tIns="34290" rIns="68580" bIns="34290"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1" cy="955565"/>
          </a:xfrm>
        </p:spPr>
        <p:txBody>
          <a:bodyPr lIns="68580" tIns="34290" rIns="68580" bIns="34290">
            <a:normAutofit/>
          </a:bodyPr>
          <a:lstStyle>
            <a:lvl1pPr marL="0" indent="0" algn="l">
              <a:spcBef>
                <a:spcPts val="0"/>
              </a:spcBef>
              <a:buNone/>
              <a:defRPr sz="1867"/>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1"/>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1"/>
            <a:ext cx="1747524" cy="2292095"/>
          </a:xfrm>
          <a:prstGeom prst="rect">
            <a:avLst/>
          </a:prstGeom>
        </p:spPr>
      </p:pic>
      <p:grpSp>
        <p:nvGrpSpPr>
          <p:cNvPr id="13" name="Group 12"/>
          <p:cNvGrpSpPr/>
          <p:nvPr/>
        </p:nvGrpSpPr>
        <p:grpSpPr>
          <a:xfrm rot="10800000">
            <a:off x="0" y="5645511"/>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5"/>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spTree>
    <p:extLst>
      <p:ext uri="{BB962C8B-B14F-4D97-AF65-F5344CB8AC3E}">
        <p14:creationId xmlns:p14="http://schemas.microsoft.com/office/powerpoint/2010/main" val="35754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7/1/2017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7435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7/1/2017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64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667" spc="133" baseline="0">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2"/>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8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7/1/2017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1535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7/1/2017</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baseline="0">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74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7/1/2017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2228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7/1/2017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extLst>
      <p:ext uri="{BB962C8B-B14F-4D97-AF65-F5344CB8AC3E}">
        <p14:creationId xmlns:p14="http://schemas.microsoft.com/office/powerpoint/2010/main" val="31702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333"/>
              </a:spcAft>
              <a:buNone/>
              <a:defRPr sz="2133">
                <a:solidFill>
                  <a:schemeClr val="tx2"/>
                </a:solidFill>
              </a:defRPr>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7/1/2017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26204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267">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333"/>
              </a:spcAft>
              <a:buFontTx/>
              <a:buNone/>
              <a:defRPr sz="2133" b="0">
                <a:solidFill>
                  <a:schemeClr val="tx2"/>
                </a:solidFill>
              </a:defRPr>
            </a:lvl1pPr>
            <a:lvl2pPr>
              <a:defRPr sz="1600"/>
            </a:lvl2pPr>
            <a:lvl3pPr>
              <a:defRPr sz="1333"/>
            </a:lvl3pPr>
            <a:lvl4pPr>
              <a:defRPr sz="1200"/>
            </a:lvl4pPr>
            <a:lvl5pPr>
              <a:defRPr sz="12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7/1/2017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5526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600">
                <a:solidFill>
                  <a:schemeClr val="tx2"/>
                </a:solidFill>
              </a:defRPr>
            </a:lvl1pPr>
          </a:lstStyle>
          <a:p>
            <a:fld id="{BE6B978C-0CB9-4202-BF3C-2CA359CD3374}" type="datetimeFigureOut">
              <a:rPr lang="en-US" smtClean="0"/>
              <a:t>7/1/2017</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6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2133"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41307870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5600" b="0" kern="1200" spc="-13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Jacob</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0A40-7F56-4B4E-B491-E2ABC687DB95}"/>
              </a:ext>
            </a:extLst>
          </p:cNvPr>
          <p:cNvSpPr>
            <a:spLocks noGrp="1"/>
          </p:cNvSpPr>
          <p:nvPr>
            <p:ph type="title"/>
          </p:nvPr>
        </p:nvSpPr>
        <p:spPr/>
        <p:txBody>
          <a:bodyPr/>
          <a:lstStyle/>
          <a:p>
            <a:r>
              <a:rPr lang="en-US" dirty="0"/>
              <a:t>The Birth of Esau &amp; Jacob</a:t>
            </a:r>
          </a:p>
        </p:txBody>
      </p:sp>
      <p:sp>
        <p:nvSpPr>
          <p:cNvPr id="3" name="Content Placeholder 2">
            <a:extLst>
              <a:ext uri="{FF2B5EF4-FFF2-40B4-BE49-F238E27FC236}">
                <a16:creationId xmlns:a16="http://schemas.microsoft.com/office/drawing/2014/main" id="{BF47379A-A703-482A-B717-0D3D5556BCBE}"/>
              </a:ext>
            </a:extLst>
          </p:cNvPr>
          <p:cNvSpPr>
            <a:spLocks noGrp="1"/>
          </p:cNvSpPr>
          <p:nvPr>
            <p:ph sz="half" idx="1"/>
          </p:nvPr>
        </p:nvSpPr>
        <p:spPr>
          <a:xfrm>
            <a:off x="609599" y="1524000"/>
            <a:ext cx="7981508" cy="4572000"/>
          </a:xfrm>
        </p:spPr>
        <p:txBody>
          <a:bodyPr>
            <a:normAutofit lnSpcReduction="10000"/>
          </a:bodyPr>
          <a:lstStyle/>
          <a:p>
            <a:r>
              <a:rPr lang="en-US" dirty="0"/>
              <a:t>God’s choice overturns ‘primogeniture’</a:t>
            </a:r>
          </a:p>
          <a:p>
            <a:r>
              <a:rPr lang="en-US" dirty="0"/>
              <a:t>Esau</a:t>
            </a:r>
          </a:p>
          <a:p>
            <a:pPr lvl="1"/>
            <a:r>
              <a:rPr lang="en-US" dirty="0"/>
              <a:t>Red/ruddy</a:t>
            </a:r>
          </a:p>
          <a:p>
            <a:pPr lvl="1"/>
            <a:r>
              <a:rPr lang="en-US" dirty="0"/>
              <a:t>Hairy</a:t>
            </a:r>
          </a:p>
          <a:p>
            <a:pPr lvl="1"/>
            <a:r>
              <a:rPr lang="en-US" dirty="0"/>
              <a:t>Hunter</a:t>
            </a:r>
          </a:p>
          <a:p>
            <a:r>
              <a:rPr lang="en-US" dirty="0"/>
              <a:t>Jacob</a:t>
            </a:r>
          </a:p>
          <a:p>
            <a:pPr lvl="1"/>
            <a:r>
              <a:rPr lang="en-US" dirty="0"/>
              <a:t>Grabbing onto his brother’s heel</a:t>
            </a:r>
          </a:p>
          <a:p>
            <a:pPr lvl="1"/>
            <a:r>
              <a:rPr lang="en-US" dirty="0"/>
              <a:t>Mild-mannered</a:t>
            </a:r>
          </a:p>
          <a:p>
            <a:endParaRPr lang="en-US" dirty="0"/>
          </a:p>
          <a:p>
            <a:pPr lvl="1"/>
            <a:endParaRPr lang="en-US" dirty="0"/>
          </a:p>
        </p:txBody>
      </p:sp>
      <p:pic>
        <p:nvPicPr>
          <p:cNvPr id="1026" name="Picture 2" descr="Image result for jacob &amp; esau heel">
            <a:extLst>
              <a:ext uri="{FF2B5EF4-FFF2-40B4-BE49-F238E27FC236}">
                <a16:creationId xmlns:a16="http://schemas.microsoft.com/office/drawing/2014/main" id="{73B08DE0-7398-42C1-8191-740CDF4AC948}"/>
              </a:ext>
            </a:extLst>
          </p:cNvPr>
          <p:cNvPicPr>
            <a:picLocks noGrp="1" noChangeAspect="1" noChangeArrowheads="1"/>
          </p:cNvPicPr>
          <p:nvPr>
            <p:ph sz="half" idx="2"/>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933374" y="1524000"/>
            <a:ext cx="2649026" cy="4572000"/>
          </a:xfrm>
          <a:prstGeom prst="roundRect">
            <a:avLst>
              <a:gd name="adj" fmla="val 4167"/>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229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8002B-0AF3-4588-9715-AA6B9A51632F}"/>
              </a:ext>
            </a:extLst>
          </p:cNvPr>
          <p:cNvSpPr>
            <a:spLocks noGrp="1"/>
          </p:cNvSpPr>
          <p:nvPr>
            <p:ph type="title"/>
          </p:nvPr>
        </p:nvSpPr>
        <p:spPr/>
        <p:txBody>
          <a:bodyPr/>
          <a:lstStyle/>
          <a:p>
            <a:r>
              <a:rPr lang="en-US" dirty="0"/>
              <a:t>Esau Sells the Birthright</a:t>
            </a:r>
          </a:p>
        </p:txBody>
      </p:sp>
      <p:sp>
        <p:nvSpPr>
          <p:cNvPr id="4" name="Content Placeholder 3">
            <a:extLst>
              <a:ext uri="{FF2B5EF4-FFF2-40B4-BE49-F238E27FC236}">
                <a16:creationId xmlns:a16="http://schemas.microsoft.com/office/drawing/2014/main" id="{E209D02C-B055-48D8-88A4-97225034F337}"/>
              </a:ext>
            </a:extLst>
          </p:cNvPr>
          <p:cNvSpPr>
            <a:spLocks noGrp="1"/>
          </p:cNvSpPr>
          <p:nvPr>
            <p:ph sz="half" idx="2"/>
          </p:nvPr>
        </p:nvSpPr>
        <p:spPr>
          <a:xfrm>
            <a:off x="3934046" y="1524000"/>
            <a:ext cx="7676801" cy="4572000"/>
          </a:xfrm>
        </p:spPr>
        <p:txBody>
          <a:bodyPr>
            <a:normAutofit fontScale="92500" lnSpcReduction="10000"/>
          </a:bodyPr>
          <a:lstStyle/>
          <a:p>
            <a:r>
              <a:rPr lang="en-US" dirty="0"/>
              <a:t>Esau the Hunter is famished</a:t>
            </a:r>
          </a:p>
          <a:p>
            <a:r>
              <a:rPr lang="en-US" dirty="0"/>
              <a:t>‘The red stuff…the red stuff!’</a:t>
            </a:r>
          </a:p>
          <a:p>
            <a:pPr lvl="1"/>
            <a:r>
              <a:rPr lang="en-US" dirty="0"/>
              <a:t>Edom</a:t>
            </a:r>
          </a:p>
          <a:p>
            <a:r>
              <a:rPr lang="en-US" dirty="0"/>
              <a:t>Birthright</a:t>
            </a:r>
          </a:p>
          <a:p>
            <a:pPr lvl="1"/>
            <a:r>
              <a:rPr lang="en-US" dirty="0"/>
              <a:t>Reserved for the firstborn male</a:t>
            </a:r>
          </a:p>
          <a:p>
            <a:pPr lvl="1"/>
            <a:r>
              <a:rPr lang="en-US" dirty="0"/>
              <a:t>Double portion of inheritance</a:t>
            </a:r>
          </a:p>
          <a:p>
            <a:r>
              <a:rPr lang="en-US" dirty="0"/>
              <a:t>Jacob seals the transaction with Esau’s oath</a:t>
            </a:r>
          </a:p>
          <a:p>
            <a:r>
              <a:rPr lang="en-US" dirty="0"/>
              <a:t>Esau ‘disregarded’ his birthright. </a:t>
            </a:r>
          </a:p>
          <a:p>
            <a:pPr lvl="1"/>
            <a:endParaRPr lang="en-US" dirty="0"/>
          </a:p>
          <a:p>
            <a:endParaRPr lang="en-US" dirty="0"/>
          </a:p>
        </p:txBody>
      </p:sp>
      <p:pic>
        <p:nvPicPr>
          <p:cNvPr id="2050" name="Picture 2" descr="Image result for bread and lentil stew">
            <a:extLst>
              <a:ext uri="{FF2B5EF4-FFF2-40B4-BE49-F238E27FC236}">
                <a16:creationId xmlns:a16="http://schemas.microsoft.com/office/drawing/2014/main" id="{1E057D46-9683-45BF-B5D7-D117B492104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3005470" cy="3537098"/>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2541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Jacob</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839131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BDD3E-F145-43E7-816F-1AEFE7F31378}"/>
              </a:ext>
            </a:extLst>
          </p:cNvPr>
          <p:cNvSpPr>
            <a:spLocks noGrp="1"/>
          </p:cNvSpPr>
          <p:nvPr>
            <p:ph idx="1"/>
          </p:nvPr>
        </p:nvSpPr>
        <p:spPr/>
        <p:txBody>
          <a:bodyPr>
            <a:normAutofit lnSpcReduction="10000"/>
          </a:bodyPr>
          <a:lstStyle/>
          <a:p>
            <a:r>
              <a:rPr lang="en-US" dirty="0"/>
              <a:t>Aged and blind Isaac prepares to bless Esau</a:t>
            </a:r>
          </a:p>
          <a:p>
            <a:r>
              <a:rPr lang="en-US" dirty="0"/>
              <a:t>Blessing</a:t>
            </a:r>
          </a:p>
          <a:p>
            <a:pPr lvl="1"/>
            <a:r>
              <a:rPr lang="en-US" dirty="0"/>
              <a:t>Sets identity/destiny of the child</a:t>
            </a:r>
          </a:p>
          <a:p>
            <a:pPr lvl="1"/>
            <a:r>
              <a:rPr lang="en-US" dirty="0"/>
              <a:t>Intergenerational</a:t>
            </a:r>
          </a:p>
          <a:p>
            <a:pPr lvl="1"/>
            <a:r>
              <a:rPr lang="en-US" dirty="0"/>
              <a:t>Holds genuine power</a:t>
            </a:r>
          </a:p>
          <a:p>
            <a:r>
              <a:rPr lang="en-US" dirty="0"/>
              <a:t>Rebekah initiates the trickery</a:t>
            </a:r>
          </a:p>
          <a:p>
            <a:pPr lvl="1"/>
            <a:r>
              <a:rPr lang="en-US" dirty="0"/>
              <a:t>Food / Skin / Clothing</a:t>
            </a:r>
          </a:p>
          <a:p>
            <a:r>
              <a:rPr lang="en-US" dirty="0"/>
              <a:t>Jacob is readily complicit</a:t>
            </a:r>
          </a:p>
          <a:p>
            <a:endParaRPr lang="en-US" dirty="0"/>
          </a:p>
          <a:p>
            <a:pPr lvl="1"/>
            <a:endParaRPr lang="en-US" dirty="0"/>
          </a:p>
        </p:txBody>
      </p:sp>
      <p:sp>
        <p:nvSpPr>
          <p:cNvPr id="3" name="Title 2">
            <a:extLst>
              <a:ext uri="{FF2B5EF4-FFF2-40B4-BE49-F238E27FC236}">
                <a16:creationId xmlns:a16="http://schemas.microsoft.com/office/drawing/2014/main" id="{34A64013-BB74-459C-8B6E-995AC9CDEF85}"/>
              </a:ext>
            </a:extLst>
          </p:cNvPr>
          <p:cNvSpPr>
            <a:spLocks noGrp="1"/>
          </p:cNvSpPr>
          <p:nvPr>
            <p:ph type="title"/>
          </p:nvPr>
        </p:nvSpPr>
        <p:spPr/>
        <p:txBody>
          <a:bodyPr/>
          <a:lstStyle/>
          <a:p>
            <a:r>
              <a:rPr lang="en-US" dirty="0"/>
              <a:t>Jacob Steals the Blessing</a:t>
            </a:r>
          </a:p>
        </p:txBody>
      </p:sp>
      <p:pic>
        <p:nvPicPr>
          <p:cNvPr id="1026" name="Picture 2" descr="Image result for jacob and isaac">
            <a:extLst>
              <a:ext uri="{FF2B5EF4-FFF2-40B4-BE49-F238E27FC236}">
                <a16:creationId xmlns:a16="http://schemas.microsoft.com/office/drawing/2014/main" id="{61661ED0-10D0-4CC2-BB99-92423FBE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3413658"/>
            <a:ext cx="4450080" cy="2682342"/>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322898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BDD3E-F145-43E7-816F-1AEFE7F31378}"/>
              </a:ext>
            </a:extLst>
          </p:cNvPr>
          <p:cNvSpPr>
            <a:spLocks noGrp="1"/>
          </p:cNvSpPr>
          <p:nvPr>
            <p:ph idx="1"/>
          </p:nvPr>
        </p:nvSpPr>
        <p:spPr/>
        <p:txBody>
          <a:bodyPr>
            <a:normAutofit lnSpcReduction="10000"/>
          </a:bodyPr>
          <a:lstStyle/>
          <a:p>
            <a:r>
              <a:rPr lang="en-US" dirty="0"/>
              <a:t>Jacob tells two lies:</a:t>
            </a:r>
          </a:p>
          <a:p>
            <a:pPr lvl="1"/>
            <a:r>
              <a:rPr lang="en-US" dirty="0"/>
              <a:t>Purposely identifies himself as Esau</a:t>
            </a:r>
          </a:p>
          <a:p>
            <a:pPr lvl="1"/>
            <a:r>
              <a:rPr lang="en-US" dirty="0"/>
              <a:t>Appeals to YHWH’s aid to explain himself</a:t>
            </a:r>
          </a:p>
          <a:p>
            <a:r>
              <a:rPr lang="en-US" dirty="0" err="1"/>
              <a:t>Issac</a:t>
            </a:r>
            <a:r>
              <a:rPr lang="en-US" dirty="0"/>
              <a:t> remains suspicious</a:t>
            </a:r>
          </a:p>
          <a:p>
            <a:r>
              <a:rPr lang="en-US" dirty="0"/>
              <a:t>3 parts to the blessing</a:t>
            </a:r>
          </a:p>
          <a:p>
            <a:pPr lvl="1"/>
            <a:r>
              <a:rPr lang="en-US" dirty="0"/>
              <a:t>Basis for the blessing</a:t>
            </a:r>
          </a:p>
          <a:p>
            <a:pPr lvl="1"/>
            <a:r>
              <a:rPr lang="en-US" dirty="0"/>
              <a:t>What Jacob will receive</a:t>
            </a:r>
          </a:p>
          <a:p>
            <a:pPr lvl="1"/>
            <a:r>
              <a:rPr lang="en-US" dirty="0"/>
              <a:t>Jacob’s future descendants</a:t>
            </a:r>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4A64013-BB74-459C-8B6E-995AC9CDEF85}"/>
              </a:ext>
            </a:extLst>
          </p:cNvPr>
          <p:cNvSpPr>
            <a:spLocks noGrp="1"/>
          </p:cNvSpPr>
          <p:nvPr>
            <p:ph type="title"/>
          </p:nvPr>
        </p:nvSpPr>
        <p:spPr/>
        <p:txBody>
          <a:bodyPr/>
          <a:lstStyle/>
          <a:p>
            <a:r>
              <a:rPr lang="en-US" dirty="0"/>
              <a:t>Jacob Steals the Blessing</a:t>
            </a:r>
          </a:p>
        </p:txBody>
      </p:sp>
      <p:pic>
        <p:nvPicPr>
          <p:cNvPr id="1026" name="Picture 2" descr="Image result for jacob and isaac">
            <a:extLst>
              <a:ext uri="{FF2B5EF4-FFF2-40B4-BE49-F238E27FC236}">
                <a16:creationId xmlns:a16="http://schemas.microsoft.com/office/drawing/2014/main" id="{61661ED0-10D0-4CC2-BB99-92423FBE0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20" y="3413658"/>
            <a:ext cx="4450080" cy="2682342"/>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225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DBDD3E-F145-43E7-816F-1AEFE7F31378}"/>
              </a:ext>
            </a:extLst>
          </p:cNvPr>
          <p:cNvSpPr>
            <a:spLocks noGrp="1"/>
          </p:cNvSpPr>
          <p:nvPr>
            <p:ph idx="1"/>
          </p:nvPr>
        </p:nvSpPr>
        <p:spPr/>
        <p:txBody>
          <a:bodyPr>
            <a:normAutofit/>
          </a:bodyPr>
          <a:lstStyle/>
          <a:p>
            <a:r>
              <a:rPr lang="en-US" dirty="0"/>
              <a:t>Jacob leaves quickly and Esau returns ready to receive the blessing</a:t>
            </a:r>
          </a:p>
          <a:p>
            <a:r>
              <a:rPr lang="en-US" dirty="0"/>
              <a:t>Esau matches his father’s distress</a:t>
            </a:r>
          </a:p>
          <a:p>
            <a:pPr>
              <a:spcBef>
                <a:spcPts val="0"/>
              </a:spcBef>
            </a:pPr>
            <a:r>
              <a:rPr lang="en-US" dirty="0"/>
              <a:t>Isaac maintains and repeats the blessing to Jacob</a:t>
            </a:r>
          </a:p>
          <a:p>
            <a:pPr>
              <a:spcBef>
                <a:spcPts val="0"/>
              </a:spcBef>
            </a:pPr>
            <a:r>
              <a:rPr lang="en-US" dirty="0"/>
              <a:t>Esau connects Jacob’s actions with his birthright also</a:t>
            </a:r>
          </a:p>
          <a:p>
            <a:pPr>
              <a:spcBef>
                <a:spcPts val="0"/>
              </a:spcBef>
            </a:pPr>
            <a:r>
              <a:rPr lang="en-US" dirty="0"/>
              <a:t>Esau is given a ‘blessing’ of his own</a:t>
            </a:r>
          </a:p>
          <a:p>
            <a:pPr lvl="1">
              <a:spcBef>
                <a:spcPts val="0"/>
              </a:spcBef>
            </a:pPr>
            <a:r>
              <a:rPr lang="en-US" dirty="0"/>
              <a:t>Esau will become a man of the sword (i.e. war/plunder)</a:t>
            </a:r>
          </a:p>
          <a:p>
            <a:pPr lvl="1">
              <a:spcBef>
                <a:spcPts val="0"/>
              </a:spcBef>
            </a:pPr>
            <a:r>
              <a:rPr lang="en-US" dirty="0"/>
              <a:t>His people will not serve Israel forever</a:t>
            </a:r>
          </a:p>
          <a:p>
            <a:pPr marL="0" indent="0">
              <a:spcBef>
                <a:spcPts val="0"/>
              </a:spcBef>
              <a:buNone/>
            </a:pPr>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34A64013-BB74-459C-8B6E-995AC9CDEF85}"/>
              </a:ext>
            </a:extLst>
          </p:cNvPr>
          <p:cNvSpPr>
            <a:spLocks noGrp="1"/>
          </p:cNvSpPr>
          <p:nvPr>
            <p:ph type="title"/>
          </p:nvPr>
        </p:nvSpPr>
        <p:spPr/>
        <p:txBody>
          <a:bodyPr/>
          <a:lstStyle/>
          <a:p>
            <a:r>
              <a:rPr lang="en-US" dirty="0"/>
              <a:t>Isaac and Esau Mourn </a:t>
            </a:r>
          </a:p>
        </p:txBody>
      </p:sp>
    </p:spTree>
    <p:extLst>
      <p:ext uri="{BB962C8B-B14F-4D97-AF65-F5344CB8AC3E}">
        <p14:creationId xmlns:p14="http://schemas.microsoft.com/office/powerpoint/2010/main" val="35614900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2ACC7-DC6A-49ED-B113-B4C1DE220F35}"/>
              </a:ext>
            </a:extLst>
          </p:cNvPr>
          <p:cNvSpPr>
            <a:spLocks noGrp="1"/>
          </p:cNvSpPr>
          <p:nvPr>
            <p:ph idx="1"/>
          </p:nvPr>
        </p:nvSpPr>
        <p:spPr/>
        <p:txBody>
          <a:bodyPr/>
          <a:lstStyle/>
          <a:p>
            <a:r>
              <a:rPr lang="en-US" dirty="0"/>
              <a:t>Two stories give independent reasons for Jacob leaving his home and running off to </a:t>
            </a:r>
            <a:r>
              <a:rPr lang="en-US" dirty="0" err="1"/>
              <a:t>Padan</a:t>
            </a:r>
            <a:r>
              <a:rPr lang="en-US" dirty="0"/>
              <a:t>-Aram</a:t>
            </a:r>
          </a:p>
          <a:p>
            <a:pPr lvl="1"/>
            <a:r>
              <a:rPr lang="en-US" dirty="0"/>
              <a:t>Esau plots to kill Jacob</a:t>
            </a:r>
          </a:p>
          <a:p>
            <a:pPr lvl="1"/>
            <a:r>
              <a:rPr lang="en-US" dirty="0"/>
              <a:t>Jacob should find a wife</a:t>
            </a:r>
          </a:p>
          <a:p>
            <a:r>
              <a:rPr lang="en-US" dirty="0"/>
              <a:t>Esau’s wives</a:t>
            </a:r>
          </a:p>
          <a:p>
            <a:pPr lvl="1"/>
            <a:r>
              <a:rPr lang="en-US" dirty="0"/>
              <a:t>Esau had 2 wives from among the Hittite women</a:t>
            </a:r>
          </a:p>
          <a:p>
            <a:pPr lvl="1"/>
            <a:r>
              <a:rPr lang="en-US" dirty="0"/>
              <a:t>In response to Jacob search for a wife, Esau marries an Ishmaelite woman</a:t>
            </a:r>
          </a:p>
        </p:txBody>
      </p:sp>
      <p:sp>
        <p:nvSpPr>
          <p:cNvPr id="3" name="Title 2">
            <a:extLst>
              <a:ext uri="{FF2B5EF4-FFF2-40B4-BE49-F238E27FC236}">
                <a16:creationId xmlns:a16="http://schemas.microsoft.com/office/drawing/2014/main" id="{3CC869AC-C2C5-48AE-91F1-E5B35BB6809A}"/>
              </a:ext>
            </a:extLst>
          </p:cNvPr>
          <p:cNvSpPr>
            <a:spLocks noGrp="1"/>
          </p:cNvSpPr>
          <p:nvPr>
            <p:ph type="title"/>
          </p:nvPr>
        </p:nvSpPr>
        <p:spPr/>
        <p:txBody>
          <a:bodyPr/>
          <a:lstStyle/>
          <a:p>
            <a:r>
              <a:rPr lang="en-US" dirty="0"/>
              <a:t>The Separation of Jacob &amp; Esau</a:t>
            </a:r>
          </a:p>
        </p:txBody>
      </p:sp>
    </p:spTree>
    <p:extLst>
      <p:ext uri="{BB962C8B-B14F-4D97-AF65-F5344CB8AC3E}">
        <p14:creationId xmlns:p14="http://schemas.microsoft.com/office/powerpoint/2010/main" val="4392016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158-8085-4020-8BCD-85A076D75C51}"/>
              </a:ext>
            </a:extLst>
          </p:cNvPr>
          <p:cNvSpPr>
            <a:spLocks noGrp="1"/>
          </p:cNvSpPr>
          <p:nvPr>
            <p:ph type="title"/>
          </p:nvPr>
        </p:nvSpPr>
        <p:spPr/>
        <p:txBody>
          <a:bodyPr/>
          <a:lstStyle/>
          <a:p>
            <a:r>
              <a:rPr lang="en-US" dirty="0"/>
              <a:t>Encounter at Bethel</a:t>
            </a:r>
          </a:p>
        </p:txBody>
      </p:sp>
      <p:sp>
        <p:nvSpPr>
          <p:cNvPr id="3" name="Content Placeholder 2">
            <a:extLst>
              <a:ext uri="{FF2B5EF4-FFF2-40B4-BE49-F238E27FC236}">
                <a16:creationId xmlns:a16="http://schemas.microsoft.com/office/drawing/2014/main" id="{D91DB8D4-3FEE-4C1F-BFED-0EB2C3FB38D1}"/>
              </a:ext>
            </a:extLst>
          </p:cNvPr>
          <p:cNvSpPr>
            <a:spLocks noGrp="1"/>
          </p:cNvSpPr>
          <p:nvPr>
            <p:ph sz="half" idx="1"/>
          </p:nvPr>
        </p:nvSpPr>
        <p:spPr>
          <a:xfrm>
            <a:off x="609599" y="1524000"/>
            <a:ext cx="7815943" cy="4572000"/>
          </a:xfrm>
        </p:spPr>
        <p:txBody>
          <a:bodyPr>
            <a:normAutofit fontScale="92500" lnSpcReduction="10000"/>
          </a:bodyPr>
          <a:lstStyle/>
          <a:p>
            <a:r>
              <a:rPr lang="en-US" dirty="0"/>
              <a:t>Jacob comes to Nowhere</a:t>
            </a:r>
          </a:p>
          <a:p>
            <a:pPr lvl="1"/>
            <a:r>
              <a:rPr lang="en-US" dirty="0"/>
              <a:t>‘A Certain Place’</a:t>
            </a:r>
          </a:p>
          <a:p>
            <a:pPr lvl="1"/>
            <a:r>
              <a:rPr lang="en-US" dirty="0"/>
              <a:t>Stone Pillow</a:t>
            </a:r>
          </a:p>
          <a:p>
            <a:r>
              <a:rPr lang="en-US" dirty="0"/>
              <a:t>The Dream</a:t>
            </a:r>
          </a:p>
          <a:p>
            <a:pPr lvl="1"/>
            <a:r>
              <a:rPr lang="en-US" dirty="0"/>
              <a:t>Ladder/Stairway</a:t>
            </a:r>
          </a:p>
          <a:p>
            <a:pPr lvl="1"/>
            <a:r>
              <a:rPr lang="en-US" dirty="0"/>
              <a:t>Angels ascending/descending</a:t>
            </a:r>
          </a:p>
          <a:p>
            <a:pPr lvl="1"/>
            <a:r>
              <a:rPr lang="en-US" dirty="0"/>
              <a:t>YHWH stands ‘above it’ / ‘beside him’</a:t>
            </a:r>
          </a:p>
          <a:p>
            <a:pPr lvl="1"/>
            <a:r>
              <a:rPr lang="en-US" dirty="0"/>
              <a:t>Promises Repeated</a:t>
            </a:r>
          </a:p>
          <a:p>
            <a:r>
              <a:rPr lang="en-US" dirty="0"/>
              <a:t>Jacob makes a vow at ‘Bethel’ </a:t>
            </a:r>
          </a:p>
          <a:p>
            <a:endParaRPr lang="en-US" dirty="0"/>
          </a:p>
          <a:p>
            <a:endParaRPr lang="en-US" dirty="0"/>
          </a:p>
          <a:p>
            <a:endParaRPr lang="en-US" dirty="0"/>
          </a:p>
        </p:txBody>
      </p:sp>
      <p:pic>
        <p:nvPicPr>
          <p:cNvPr id="1026" name="Picture 2" descr="Image result for Jacob at bethel">
            <a:extLst>
              <a:ext uri="{FF2B5EF4-FFF2-40B4-BE49-F238E27FC236}">
                <a16:creationId xmlns:a16="http://schemas.microsoft.com/office/drawing/2014/main" id="{3FCD2FAF-29ED-464A-9EC9-81009BA68C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25542" y="1524000"/>
            <a:ext cx="3185433" cy="4571999"/>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95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A10A6D-B775-4583-83C0-7EF2E15EDF50}"/>
              </a:ext>
            </a:extLst>
          </p:cNvPr>
          <p:cNvSpPr>
            <a:spLocks noGrp="1"/>
          </p:cNvSpPr>
          <p:nvPr>
            <p:ph idx="1"/>
          </p:nvPr>
        </p:nvSpPr>
        <p:spPr>
          <a:xfrm>
            <a:off x="4164037" y="1524000"/>
            <a:ext cx="7418363" cy="4572000"/>
          </a:xfrm>
        </p:spPr>
        <p:txBody>
          <a:bodyPr>
            <a:normAutofit fontScale="92500"/>
          </a:bodyPr>
          <a:lstStyle/>
          <a:p>
            <a:r>
              <a:rPr lang="en-US" dirty="0"/>
              <a:t>Jacob reaches ‘the East’</a:t>
            </a:r>
          </a:p>
          <a:p>
            <a:r>
              <a:rPr lang="en-US" dirty="0"/>
              <a:t>Inquires of Laban (lit. Is peace to him?)…</a:t>
            </a:r>
          </a:p>
          <a:p>
            <a:r>
              <a:rPr lang="en-US" dirty="0"/>
              <a:t>…but encounters Rachel at the well</a:t>
            </a:r>
          </a:p>
          <a:p>
            <a:r>
              <a:rPr lang="en-US" dirty="0"/>
              <a:t>Jacob moves the well stone by himself…</a:t>
            </a:r>
          </a:p>
          <a:p>
            <a:r>
              <a:rPr lang="en-US" dirty="0"/>
              <a:t>Then kisses Rachel, and cries.</a:t>
            </a:r>
          </a:p>
          <a:p>
            <a:r>
              <a:rPr lang="en-US" dirty="0"/>
              <a:t>Laban comes and invites Jacob into his house. </a:t>
            </a:r>
          </a:p>
          <a:p>
            <a:endParaRPr lang="en-US" dirty="0"/>
          </a:p>
          <a:p>
            <a:endParaRPr lang="en-US" dirty="0"/>
          </a:p>
        </p:txBody>
      </p:sp>
      <p:sp>
        <p:nvSpPr>
          <p:cNvPr id="3" name="Title 2">
            <a:extLst>
              <a:ext uri="{FF2B5EF4-FFF2-40B4-BE49-F238E27FC236}">
                <a16:creationId xmlns:a16="http://schemas.microsoft.com/office/drawing/2014/main" id="{8437BBCB-2E4C-4135-8A14-741CFAC2AA31}"/>
              </a:ext>
            </a:extLst>
          </p:cNvPr>
          <p:cNvSpPr>
            <a:spLocks noGrp="1"/>
          </p:cNvSpPr>
          <p:nvPr>
            <p:ph type="title"/>
          </p:nvPr>
        </p:nvSpPr>
        <p:spPr/>
        <p:txBody>
          <a:bodyPr/>
          <a:lstStyle/>
          <a:p>
            <a:r>
              <a:rPr lang="en-US" dirty="0"/>
              <a:t>Jacob Meets Rachel &amp; Laban</a:t>
            </a:r>
          </a:p>
        </p:txBody>
      </p:sp>
      <p:pic>
        <p:nvPicPr>
          <p:cNvPr id="3074" name="Picture 2" descr="Image result for jacob and rachel">
            <a:extLst>
              <a:ext uri="{FF2B5EF4-FFF2-40B4-BE49-F238E27FC236}">
                <a16:creationId xmlns:a16="http://schemas.microsoft.com/office/drawing/2014/main" id="{9E4A9AA2-7674-499C-A2F5-2222C7D47C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b="7841"/>
          <a:stretch/>
        </p:blipFill>
        <p:spPr bwMode="auto">
          <a:xfrm>
            <a:off x="848751" y="1779563"/>
            <a:ext cx="3202745" cy="38123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70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8C-41C9-4839-AC8A-20D7693E8896}"/>
              </a:ext>
            </a:extLst>
          </p:cNvPr>
          <p:cNvSpPr>
            <a:spLocks noGrp="1"/>
          </p:cNvSpPr>
          <p:nvPr>
            <p:ph type="title"/>
          </p:nvPr>
        </p:nvSpPr>
        <p:spPr/>
        <p:txBody>
          <a:bodyPr/>
          <a:lstStyle/>
          <a:p>
            <a:r>
              <a:rPr lang="en-US" dirty="0"/>
              <a:t>The Deceiver is Deceived</a:t>
            </a:r>
          </a:p>
        </p:txBody>
      </p:sp>
      <p:sp>
        <p:nvSpPr>
          <p:cNvPr id="3" name="Content Placeholder 2">
            <a:extLst>
              <a:ext uri="{FF2B5EF4-FFF2-40B4-BE49-F238E27FC236}">
                <a16:creationId xmlns:a16="http://schemas.microsoft.com/office/drawing/2014/main" id="{F4EFC987-1E1C-4589-B945-F3EEA91E5CDB}"/>
              </a:ext>
            </a:extLst>
          </p:cNvPr>
          <p:cNvSpPr>
            <a:spLocks noGrp="1"/>
          </p:cNvSpPr>
          <p:nvPr>
            <p:ph sz="half" idx="1"/>
          </p:nvPr>
        </p:nvSpPr>
        <p:spPr>
          <a:xfrm>
            <a:off x="609599" y="1524000"/>
            <a:ext cx="6611008" cy="4572000"/>
          </a:xfrm>
        </p:spPr>
        <p:txBody>
          <a:bodyPr/>
          <a:lstStyle/>
          <a:p>
            <a:r>
              <a:rPr lang="en-US" dirty="0"/>
              <a:t>Jacob agrees to work for Laban for his daughter Rachel</a:t>
            </a:r>
          </a:p>
          <a:p>
            <a:r>
              <a:rPr lang="en-US" dirty="0"/>
              <a:t>He loves Rachel’s physical appearance</a:t>
            </a:r>
          </a:p>
          <a:p>
            <a:r>
              <a:rPr lang="en-US" dirty="0"/>
              <a:t>When Jacob calls for Rachel’s hand, Laban throws a party</a:t>
            </a:r>
          </a:p>
          <a:p>
            <a:r>
              <a:rPr lang="en-US" dirty="0"/>
              <a:t>Laban delivers Leah to Jacob</a:t>
            </a:r>
          </a:p>
        </p:txBody>
      </p:sp>
      <p:pic>
        <p:nvPicPr>
          <p:cNvPr id="2050" name="Picture 2" descr="Detail from a painting by Joseph Fuhrich: note the contrast between Rachel (left) and Leah (right)">
            <a:extLst>
              <a:ext uri="{FF2B5EF4-FFF2-40B4-BE49-F238E27FC236}">
                <a16:creationId xmlns:a16="http://schemas.microsoft.com/office/drawing/2014/main" id="{29136791-A75A-45E5-B5DE-15AAD7E8D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78"/>
          <a:stretch/>
        </p:blipFill>
        <p:spPr bwMode="auto">
          <a:xfrm>
            <a:off x="7641020" y="1534510"/>
            <a:ext cx="3941380" cy="457200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31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sz="half" idx="1"/>
            <p:extLst/>
          </p:nvPr>
        </p:nvGraphicFramePr>
        <p:xfrm>
          <a:off x="6270914" y="1641763"/>
          <a:ext cx="4914900" cy="817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09600" y="152400"/>
            <a:ext cx="10972800" cy="1219200"/>
          </a:xfrm>
        </p:spPr>
        <p:txBody>
          <a:bodyPr/>
          <a:lstStyle/>
          <a:p>
            <a:r>
              <a:rPr lang="en-US" dirty="0"/>
              <a:t>Overview of Chapters 12-50</a:t>
            </a:r>
          </a:p>
        </p:txBody>
      </p:sp>
      <p:sp>
        <p:nvSpPr>
          <p:cNvPr id="7" name="Content Placeholder 6"/>
          <p:cNvSpPr>
            <a:spLocks noGrp="1"/>
          </p:cNvSpPr>
          <p:nvPr>
            <p:ph sz="half" idx="2"/>
          </p:nvPr>
        </p:nvSpPr>
        <p:spPr>
          <a:xfrm>
            <a:off x="767660" y="1641764"/>
            <a:ext cx="4914900" cy="4571999"/>
          </a:xfrm>
        </p:spPr>
        <p:txBody>
          <a:bodyPr>
            <a:normAutofit fontScale="92500" lnSpcReduction="10000"/>
          </a:bodyPr>
          <a:lstStyle/>
          <a:p>
            <a:r>
              <a:rPr lang="en-US" sz="2800" dirty="0"/>
              <a:t>Establishes God’s plan to redeem his creation through a single entity: Abraham&gt;Israel</a:t>
            </a:r>
          </a:p>
          <a:p>
            <a:r>
              <a:rPr lang="en-US" sz="2800" dirty="0"/>
              <a:t>Characterized by God’s gracious covenant with his chosen people and their response of faithfulness. </a:t>
            </a:r>
          </a:p>
          <a:p>
            <a:r>
              <a:rPr lang="en-US" sz="2800" dirty="0"/>
              <a:t>Consists of Three Parts</a:t>
            </a:r>
          </a:p>
          <a:p>
            <a:pPr lvl="1"/>
            <a:r>
              <a:rPr lang="en-US" sz="2400" dirty="0" err="1"/>
              <a:t>Abra</a:t>
            </a:r>
            <a:r>
              <a:rPr lang="en-US" sz="2400" dirty="0"/>
              <a:t>(ha)m Cycle: 11:27-25:18</a:t>
            </a:r>
          </a:p>
          <a:p>
            <a:pPr lvl="1"/>
            <a:r>
              <a:rPr lang="en-US" sz="2400" dirty="0"/>
              <a:t>Jacob/Israel Cycle: 25:19-37:1</a:t>
            </a:r>
          </a:p>
          <a:p>
            <a:pPr lvl="1"/>
            <a:r>
              <a:rPr lang="en-US" sz="2400" dirty="0"/>
              <a:t>Joseph Cycle: 37:2-50:26</a:t>
            </a:r>
          </a:p>
        </p:txBody>
      </p:sp>
      <p:grpSp>
        <p:nvGrpSpPr>
          <p:cNvPr id="15" name="Group 14"/>
          <p:cNvGrpSpPr/>
          <p:nvPr/>
        </p:nvGrpSpPr>
        <p:grpSpPr>
          <a:xfrm>
            <a:off x="6298623" y="1626873"/>
            <a:ext cx="4914900" cy="832668"/>
            <a:chOff x="0" y="0"/>
            <a:chExt cx="4914900" cy="832668"/>
          </a:xfrm>
          <a:scene3d>
            <a:camera prst="orthographicFront">
              <a:rot lat="0" lon="0" rev="0"/>
            </a:camera>
            <a:lightRig rig="contrasting" dir="t">
              <a:rot lat="0" lon="0" rev="1200000"/>
            </a:lightRig>
          </a:scene3d>
        </p:grpSpPr>
        <p:sp>
          <p:nvSpPr>
            <p:cNvPr id="16" name="Rectangle: Rounded Corners 15"/>
            <p:cNvSpPr/>
            <p:nvPr/>
          </p:nvSpPr>
          <p:spPr>
            <a:xfrm>
              <a:off x="0" y="0"/>
              <a:ext cx="4914900" cy="832668"/>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Rounded Corners 4"/>
            <p:cNvSpPr txBox="1"/>
            <p:nvPr/>
          </p:nvSpPr>
          <p:spPr>
            <a:xfrm>
              <a:off x="40648" y="40648"/>
              <a:ext cx="4833604" cy="7513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l" defTabSz="1511300" rtl="0" eaLnBrk="1" fontAlgn="auto" latinLnBrk="0" hangingPunct="1">
                <a:lnSpc>
                  <a:spcPct val="90000"/>
                </a:lnSpc>
                <a:spcBef>
                  <a:spcPct val="0"/>
                </a:spcBef>
                <a:spcAft>
                  <a:spcPct val="350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nstantia"/>
                  <a:ea typeface="+mn-ea"/>
                  <a:cs typeface="+mn-cs"/>
                </a:rPr>
                <a:t>12-50 Patriarchal History</a:t>
              </a:r>
            </a:p>
          </p:txBody>
        </p:sp>
      </p:grpSp>
      <p:grpSp>
        <p:nvGrpSpPr>
          <p:cNvPr id="26" name="Group 25"/>
          <p:cNvGrpSpPr/>
          <p:nvPr/>
        </p:nvGrpSpPr>
        <p:grpSpPr>
          <a:xfrm>
            <a:off x="5447488" y="2729703"/>
            <a:ext cx="6134911" cy="3484059"/>
            <a:chOff x="5786870" y="3068529"/>
            <a:chExt cx="6292212" cy="2635876"/>
          </a:xfrm>
        </p:grpSpPr>
        <p:sp>
          <p:nvSpPr>
            <p:cNvPr id="27" name="Freeform: Shape 26"/>
            <p:cNvSpPr/>
            <p:nvPr/>
          </p:nvSpPr>
          <p:spPr>
            <a:xfrm>
              <a:off x="10392719" y="3312318"/>
              <a:ext cx="1686363" cy="423103"/>
            </a:xfrm>
            <a:custGeom>
              <a:avLst/>
              <a:gdLst>
                <a:gd name="connsiteX0" fmla="*/ 0 w 1473519"/>
                <a:gd name="connsiteY0" fmla="*/ 0 h 435600"/>
                <a:gd name="connsiteX1" fmla="*/ 1473519 w 1473519"/>
                <a:gd name="connsiteY1" fmla="*/ 0 h 435600"/>
                <a:gd name="connsiteX2" fmla="*/ 1473519 w 1473519"/>
                <a:gd name="connsiteY2" fmla="*/ 435600 h 435600"/>
                <a:gd name="connsiteX3" fmla="*/ 0 w 1473519"/>
                <a:gd name="connsiteY3" fmla="*/ 435600 h 435600"/>
                <a:gd name="connsiteX4" fmla="*/ 0 w 1473519"/>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19" h="435600">
                  <a:moveTo>
                    <a:pt x="0" y="0"/>
                  </a:moveTo>
                  <a:lnTo>
                    <a:pt x="1473519" y="0"/>
                  </a:lnTo>
                  <a:lnTo>
                    <a:pt x="1473519"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Abraham</a:t>
              </a:r>
              <a:endParaRPr kumimoji="0" lang="en-US" sz="22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endParaRPr>
            </a:p>
          </p:txBody>
        </p:sp>
        <p:sp>
          <p:nvSpPr>
            <p:cNvPr id="28" name="Left Brace 27"/>
            <p:cNvSpPr/>
            <p:nvPr/>
          </p:nvSpPr>
          <p:spPr>
            <a:xfrm rot="10800000">
              <a:off x="10098017" y="3068529"/>
              <a:ext cx="294703" cy="843975"/>
            </a:xfrm>
            <a:prstGeom prst="leftBrace">
              <a:avLst>
                <a:gd name="adj1" fmla="val 35000"/>
                <a:gd name="adj2" fmla="val 50000"/>
              </a:avLst>
            </a:prstGeom>
            <a:scene3d>
              <a:camera prst="orthographicFront"/>
              <a:lightRig rig="flat" dir="t"/>
            </a:scene3d>
            <a:sp3d prstMaterial="matte"/>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29" name="Freeform: Shape 28"/>
            <p:cNvSpPr/>
            <p:nvPr/>
          </p:nvSpPr>
          <p:spPr>
            <a:xfrm>
              <a:off x="5786870" y="3068529"/>
              <a:ext cx="4181081" cy="843975"/>
            </a:xfrm>
            <a:custGeom>
              <a:avLst/>
              <a:gdLst>
                <a:gd name="connsiteX0" fmla="*/ 0 w 4007973"/>
                <a:gd name="connsiteY0" fmla="*/ 0 h 843975"/>
                <a:gd name="connsiteX1" fmla="*/ 4007973 w 4007973"/>
                <a:gd name="connsiteY1" fmla="*/ 0 h 843975"/>
                <a:gd name="connsiteX2" fmla="*/ 4007973 w 4007973"/>
                <a:gd name="connsiteY2" fmla="*/ 843975 h 843975"/>
                <a:gd name="connsiteX3" fmla="*/ 0 w 4007973"/>
                <a:gd name="connsiteY3" fmla="*/ 843975 h 843975"/>
                <a:gd name="connsiteX4" fmla="*/ 0 w 4007973"/>
                <a:gd name="connsiteY4" fmla="*/ 0 h 84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3" h="843975">
                  <a:moveTo>
                    <a:pt x="0" y="0"/>
                  </a:moveTo>
                  <a:lnTo>
                    <a:pt x="4007973" y="0"/>
                  </a:lnTo>
                  <a:lnTo>
                    <a:pt x="4007973" y="843975"/>
                  </a:lnTo>
                  <a:lnTo>
                    <a:pt x="0" y="843975"/>
                  </a:lnTo>
                  <a:lnTo>
                    <a:pt x="0" y="0"/>
                  </a:lnTo>
                  <a:close/>
                </a:path>
              </a:pathLst>
            </a:cu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0"/>
                <a:satOff val="0"/>
                <a:lumOff val="0"/>
                <a:alphaOff val="0"/>
              </a:schemeClr>
            </a:fillRef>
            <a:effectRef idx="2">
              <a:schemeClr val="accent2">
                <a:shade val="80000"/>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Promise/Covenant</a:t>
              </a:r>
            </a:p>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Preservation of Heir (</a:t>
              </a:r>
              <a:r>
                <a:rPr kumimoji="0" lang="en-US" sz="2400" b="0" i="0" u="none" strike="noStrike" kern="1200" cap="none" spc="0" normalizeH="0" baseline="0" noProof="0" dirty="0" err="1">
                  <a:ln>
                    <a:noFill/>
                  </a:ln>
                  <a:solidFill>
                    <a:prstClr val="white"/>
                  </a:solidFill>
                  <a:effectLst/>
                  <a:uLnTx/>
                  <a:uFillTx/>
                  <a:latin typeface="Constantia"/>
                  <a:ea typeface="+mn-ea"/>
                  <a:cs typeface="+mn-cs"/>
                </a:rPr>
                <a:t>Issac</a:t>
              </a:r>
              <a:r>
                <a:rPr kumimoji="0" lang="en-US" sz="2400" b="0" i="0" u="none" strike="noStrike" kern="1200" cap="none" spc="0" normalizeH="0" baseline="0" noProof="0" dirty="0">
                  <a:ln>
                    <a:noFill/>
                  </a:ln>
                  <a:solidFill>
                    <a:prstClr val="white"/>
                  </a:solidFill>
                  <a:effectLst/>
                  <a:uLnTx/>
                  <a:uFillTx/>
                  <a:latin typeface="Constantia"/>
                  <a:ea typeface="+mn-ea"/>
                  <a:cs typeface="+mn-cs"/>
                </a:rPr>
                <a:t>)</a:t>
              </a:r>
            </a:p>
          </p:txBody>
        </p:sp>
        <p:sp>
          <p:nvSpPr>
            <p:cNvPr id="30" name="Freeform: Shape 29"/>
            <p:cNvSpPr/>
            <p:nvPr/>
          </p:nvSpPr>
          <p:spPr>
            <a:xfrm>
              <a:off x="10392719" y="4235493"/>
              <a:ext cx="1686363" cy="423103"/>
            </a:xfrm>
            <a:custGeom>
              <a:avLst/>
              <a:gdLst>
                <a:gd name="connsiteX0" fmla="*/ 0 w 1473519"/>
                <a:gd name="connsiteY0" fmla="*/ 0 h 435600"/>
                <a:gd name="connsiteX1" fmla="*/ 1473519 w 1473519"/>
                <a:gd name="connsiteY1" fmla="*/ 0 h 435600"/>
                <a:gd name="connsiteX2" fmla="*/ 1473519 w 1473519"/>
                <a:gd name="connsiteY2" fmla="*/ 435600 h 435600"/>
                <a:gd name="connsiteX3" fmla="*/ 0 w 1473519"/>
                <a:gd name="connsiteY3" fmla="*/ 435600 h 435600"/>
                <a:gd name="connsiteX4" fmla="*/ 0 w 1473519"/>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19" h="435600">
                  <a:moveTo>
                    <a:pt x="0" y="0"/>
                  </a:moveTo>
                  <a:lnTo>
                    <a:pt x="1473519" y="0"/>
                  </a:lnTo>
                  <a:lnTo>
                    <a:pt x="1473519"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Jacob</a:t>
              </a:r>
              <a:endParaRPr kumimoji="0" lang="en-US" sz="22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endParaRPr>
            </a:p>
          </p:txBody>
        </p:sp>
        <p:sp>
          <p:nvSpPr>
            <p:cNvPr id="31" name="Left Brace 30"/>
            <p:cNvSpPr/>
            <p:nvPr/>
          </p:nvSpPr>
          <p:spPr>
            <a:xfrm rot="10800000">
              <a:off x="10098017" y="3991704"/>
              <a:ext cx="294703" cy="843975"/>
            </a:xfrm>
            <a:prstGeom prst="leftBrace">
              <a:avLst>
                <a:gd name="adj1" fmla="val 35000"/>
                <a:gd name="adj2" fmla="val 50000"/>
              </a:avLst>
            </a:prstGeom>
            <a:scene3d>
              <a:camera prst="orthographicFront"/>
              <a:lightRig rig="flat" dir="t"/>
            </a:scene3d>
            <a:sp3d prstMaterial="matte"/>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32" name="Freeform: Shape 31"/>
            <p:cNvSpPr/>
            <p:nvPr/>
          </p:nvSpPr>
          <p:spPr>
            <a:xfrm>
              <a:off x="5959978" y="3991704"/>
              <a:ext cx="4007973" cy="843975"/>
            </a:xfrm>
            <a:custGeom>
              <a:avLst/>
              <a:gdLst>
                <a:gd name="connsiteX0" fmla="*/ 0 w 4007973"/>
                <a:gd name="connsiteY0" fmla="*/ 0 h 843975"/>
                <a:gd name="connsiteX1" fmla="*/ 4007973 w 4007973"/>
                <a:gd name="connsiteY1" fmla="*/ 0 h 843975"/>
                <a:gd name="connsiteX2" fmla="*/ 4007973 w 4007973"/>
                <a:gd name="connsiteY2" fmla="*/ 843975 h 843975"/>
                <a:gd name="connsiteX3" fmla="*/ 0 w 4007973"/>
                <a:gd name="connsiteY3" fmla="*/ 843975 h 843975"/>
                <a:gd name="connsiteX4" fmla="*/ 0 w 4007973"/>
                <a:gd name="connsiteY4" fmla="*/ 0 h 843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3" h="843975">
                  <a:moveTo>
                    <a:pt x="0" y="0"/>
                  </a:moveTo>
                  <a:lnTo>
                    <a:pt x="4007973" y="0"/>
                  </a:lnTo>
                  <a:lnTo>
                    <a:pt x="4007973" y="843975"/>
                  </a:lnTo>
                  <a:lnTo>
                    <a:pt x="0" y="843975"/>
                  </a:lnTo>
                  <a:lnTo>
                    <a:pt x="0" y="0"/>
                  </a:lnTo>
                  <a:close/>
                </a:path>
              </a:pathLst>
            </a:cu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181989"/>
                <a:satOff val="7449"/>
                <a:lumOff val="11913"/>
                <a:alphaOff val="0"/>
              </a:schemeClr>
            </a:fillRef>
            <a:effectRef idx="2">
              <a:schemeClr val="accent2">
                <a:shade val="80000"/>
                <a:hueOff val="-181989"/>
                <a:satOff val="7449"/>
                <a:lumOff val="11913"/>
                <a:alphaOff val="0"/>
              </a:schemeClr>
            </a:effectRef>
            <a:fontRef idx="minor">
              <a:schemeClr val="lt1"/>
            </a:fontRef>
          </p:style>
          <p:txBody>
            <a:bodyPr spcFirstLastPara="0" vert="horz" wrap="square" lIns="83820" tIns="83820" rIns="83820" bIns="83820" numCol="1" spcCol="1270" anchor="ctr" anchorCtr="0">
              <a:noAutofit/>
            </a:bodyPr>
            <a:lstStyle/>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Takeover of Blessing</a:t>
              </a:r>
            </a:p>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Travails in Laban’s House</a:t>
              </a:r>
            </a:p>
          </p:txBody>
        </p:sp>
        <p:sp>
          <p:nvSpPr>
            <p:cNvPr id="33" name="Freeform: Shape 32"/>
            <p:cNvSpPr/>
            <p:nvPr/>
          </p:nvSpPr>
          <p:spPr>
            <a:xfrm>
              <a:off x="10392719" y="5131443"/>
              <a:ext cx="1686363" cy="423103"/>
            </a:xfrm>
            <a:custGeom>
              <a:avLst/>
              <a:gdLst>
                <a:gd name="connsiteX0" fmla="*/ 0 w 1473519"/>
                <a:gd name="connsiteY0" fmla="*/ 0 h 435600"/>
                <a:gd name="connsiteX1" fmla="*/ 1473519 w 1473519"/>
                <a:gd name="connsiteY1" fmla="*/ 0 h 435600"/>
                <a:gd name="connsiteX2" fmla="*/ 1473519 w 1473519"/>
                <a:gd name="connsiteY2" fmla="*/ 435600 h 435600"/>
                <a:gd name="connsiteX3" fmla="*/ 0 w 1473519"/>
                <a:gd name="connsiteY3" fmla="*/ 435600 h 435600"/>
                <a:gd name="connsiteX4" fmla="*/ 0 w 1473519"/>
                <a:gd name="connsiteY4" fmla="*/ 0 h 43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519" h="435600">
                  <a:moveTo>
                    <a:pt x="0" y="0"/>
                  </a:moveTo>
                  <a:lnTo>
                    <a:pt x="1473519" y="0"/>
                  </a:lnTo>
                  <a:lnTo>
                    <a:pt x="1473519" y="435600"/>
                  </a:lnTo>
                  <a:lnTo>
                    <a:pt x="0" y="435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55880" rIns="156464" bIns="55880" numCol="1" spcCol="1270" anchor="ctr"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Joseph</a:t>
              </a:r>
              <a:endParaRPr kumimoji="0" lang="en-US" sz="22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endParaRPr>
            </a:p>
          </p:txBody>
        </p:sp>
        <p:sp>
          <p:nvSpPr>
            <p:cNvPr id="34" name="Left Brace 33"/>
            <p:cNvSpPr/>
            <p:nvPr/>
          </p:nvSpPr>
          <p:spPr>
            <a:xfrm rot="10800000">
              <a:off x="10098017" y="4914880"/>
              <a:ext cx="294703" cy="789525"/>
            </a:xfrm>
            <a:prstGeom prst="leftBrace">
              <a:avLst>
                <a:gd name="adj1" fmla="val 35000"/>
                <a:gd name="adj2" fmla="val 50000"/>
              </a:avLst>
            </a:prstGeom>
            <a:scene3d>
              <a:camera prst="orthographicFront"/>
              <a:lightRig rig="flat" dir="t"/>
            </a:scene3d>
            <a:sp3d prstMaterial="matte"/>
          </p:spPr>
          <p:style>
            <a:lnRef idx="2">
              <a:schemeClr val="accent2">
                <a:shade val="80000"/>
                <a:hueOff val="0"/>
                <a:satOff val="0"/>
                <a:lumOff val="0"/>
                <a:alphaOff val="0"/>
              </a:schemeClr>
            </a:lnRef>
            <a:fillRef idx="0">
              <a:schemeClr val="accent2">
                <a:shade val="80000"/>
                <a:hueOff val="0"/>
                <a:satOff val="0"/>
                <a:lumOff val="0"/>
                <a:alphaOff val="0"/>
              </a:schemeClr>
            </a:fillRef>
            <a:effectRef idx="0">
              <a:schemeClr val="accent2">
                <a:shade val="80000"/>
                <a:hueOff val="0"/>
                <a:satOff val="0"/>
                <a:lumOff val="0"/>
                <a:alphaOff val="0"/>
              </a:schemeClr>
            </a:effectRef>
            <a:fontRef idx="minor">
              <a:schemeClr val="tx1">
                <a:hueOff val="0"/>
                <a:satOff val="0"/>
                <a:lumOff val="0"/>
                <a:alphaOff val="0"/>
              </a:schemeClr>
            </a:fontRef>
          </p:style>
        </p:sp>
        <p:sp>
          <p:nvSpPr>
            <p:cNvPr id="35" name="Freeform: Shape 34"/>
            <p:cNvSpPr/>
            <p:nvPr/>
          </p:nvSpPr>
          <p:spPr>
            <a:xfrm>
              <a:off x="5959979" y="4914880"/>
              <a:ext cx="4007973" cy="789525"/>
            </a:xfrm>
            <a:custGeom>
              <a:avLst/>
              <a:gdLst>
                <a:gd name="connsiteX0" fmla="*/ 0 w 4007973"/>
                <a:gd name="connsiteY0" fmla="*/ 0 h 789525"/>
                <a:gd name="connsiteX1" fmla="*/ 4007973 w 4007973"/>
                <a:gd name="connsiteY1" fmla="*/ 0 h 789525"/>
                <a:gd name="connsiteX2" fmla="*/ 4007973 w 4007973"/>
                <a:gd name="connsiteY2" fmla="*/ 789525 h 789525"/>
                <a:gd name="connsiteX3" fmla="*/ 0 w 4007973"/>
                <a:gd name="connsiteY3" fmla="*/ 789525 h 789525"/>
                <a:gd name="connsiteX4" fmla="*/ 0 w 4007973"/>
                <a:gd name="connsiteY4" fmla="*/ 0 h 78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3" h="789525">
                  <a:moveTo>
                    <a:pt x="0" y="0"/>
                  </a:moveTo>
                  <a:lnTo>
                    <a:pt x="4007973" y="0"/>
                  </a:lnTo>
                  <a:lnTo>
                    <a:pt x="4007973" y="789525"/>
                  </a:lnTo>
                  <a:lnTo>
                    <a:pt x="0" y="789525"/>
                  </a:lnTo>
                  <a:lnTo>
                    <a:pt x="0" y="0"/>
                  </a:lnTo>
                  <a:close/>
                </a:path>
              </a:pathLst>
            </a:custGeom>
            <a:no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shade val="80000"/>
                <a:hueOff val="-363978"/>
                <a:satOff val="14898"/>
                <a:lumOff val="23825"/>
                <a:alphaOff val="0"/>
              </a:schemeClr>
            </a:fillRef>
            <a:effectRef idx="2">
              <a:schemeClr val="accent2">
                <a:shade val="80000"/>
                <a:hueOff val="-363978"/>
                <a:satOff val="14898"/>
                <a:lumOff val="23825"/>
                <a:alphaOff val="0"/>
              </a:schemeClr>
            </a:effectRef>
            <a:fontRef idx="minor">
              <a:schemeClr val="lt1"/>
            </a:fontRef>
          </p:style>
          <p:txBody>
            <a:bodyPr spcFirstLastPara="0" vert="horz" wrap="square" lIns="83820" tIns="83820" rIns="83820" bIns="83820" numCol="1" spcCol="1270" anchor="ctr" anchorCtr="0">
              <a:noAutofit/>
            </a:bodyPr>
            <a:lstStyle/>
            <a:p>
              <a:pPr marL="228600" marR="0" lvl="1" indent="-228600" algn="r" defTabSz="977900" rtl="0" eaLnBrk="1" fontAlgn="auto" latinLnBrk="0" hangingPunct="1">
                <a:lnSpc>
                  <a:spcPct val="90000"/>
                </a:lnSpc>
                <a:spcBef>
                  <a:spcPct val="0"/>
                </a:spcBef>
                <a:spcAft>
                  <a:spcPct val="15000"/>
                </a:spcAft>
                <a:buClrTx/>
                <a:buSzTx/>
                <a:buFontTx/>
                <a:buChar char="•"/>
                <a:tabLst/>
                <a:defRPr/>
              </a:pPr>
              <a:r>
                <a:rPr kumimoji="0" lang="en-US" sz="2400" b="0" i="0" u="none" strike="noStrike" kern="1200" cap="none" spc="0" normalizeH="0" baseline="0" noProof="0" dirty="0">
                  <a:ln>
                    <a:noFill/>
                  </a:ln>
                  <a:solidFill>
                    <a:prstClr val="white"/>
                  </a:solidFill>
                  <a:effectLst/>
                  <a:uLnTx/>
                  <a:uFillTx/>
                  <a:latin typeface="Constantia"/>
                  <a:ea typeface="+mn-ea"/>
                  <a:cs typeface="+mn-cs"/>
                </a:rPr>
                <a:t>The Dreamer Estranged &amp; Reconciled to his Brothers</a:t>
              </a:r>
            </a:p>
          </p:txBody>
        </p:sp>
      </p:grpSp>
    </p:spTree>
    <p:extLst>
      <p:ext uri="{BB962C8B-B14F-4D97-AF65-F5344CB8AC3E}">
        <p14:creationId xmlns:p14="http://schemas.microsoft.com/office/powerpoint/2010/main" val="2837305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688C-41C9-4839-AC8A-20D7693E8896}"/>
              </a:ext>
            </a:extLst>
          </p:cNvPr>
          <p:cNvSpPr>
            <a:spLocks noGrp="1"/>
          </p:cNvSpPr>
          <p:nvPr>
            <p:ph type="title"/>
          </p:nvPr>
        </p:nvSpPr>
        <p:spPr/>
        <p:txBody>
          <a:bodyPr/>
          <a:lstStyle/>
          <a:p>
            <a:r>
              <a:rPr lang="en-US" dirty="0"/>
              <a:t>The Deceiver is Deceived</a:t>
            </a:r>
          </a:p>
        </p:txBody>
      </p:sp>
      <p:sp>
        <p:nvSpPr>
          <p:cNvPr id="3" name="Content Placeholder 2">
            <a:extLst>
              <a:ext uri="{FF2B5EF4-FFF2-40B4-BE49-F238E27FC236}">
                <a16:creationId xmlns:a16="http://schemas.microsoft.com/office/drawing/2014/main" id="{F4EFC987-1E1C-4589-B945-F3EEA91E5CDB}"/>
              </a:ext>
            </a:extLst>
          </p:cNvPr>
          <p:cNvSpPr>
            <a:spLocks noGrp="1"/>
          </p:cNvSpPr>
          <p:nvPr>
            <p:ph sz="half" idx="1"/>
          </p:nvPr>
        </p:nvSpPr>
        <p:spPr>
          <a:xfrm>
            <a:off x="609599" y="1524000"/>
            <a:ext cx="6611008" cy="4572000"/>
          </a:xfrm>
        </p:spPr>
        <p:txBody>
          <a:bodyPr>
            <a:normAutofit lnSpcReduction="10000"/>
          </a:bodyPr>
          <a:lstStyle/>
          <a:p>
            <a:r>
              <a:rPr lang="en-US" dirty="0"/>
              <a:t>Jacob discovers the ruse and is angry! </a:t>
            </a:r>
          </a:p>
          <a:p>
            <a:r>
              <a:rPr lang="en-US" dirty="0"/>
              <a:t>Laban appeals to cultural custom as a defense</a:t>
            </a:r>
          </a:p>
          <a:p>
            <a:r>
              <a:rPr lang="en-US" dirty="0"/>
              <a:t>Jacob takes Rachel as his wife also, but works another 7 years</a:t>
            </a:r>
          </a:p>
          <a:p>
            <a:r>
              <a:rPr lang="en-US" dirty="0"/>
              <a:t>Jacob loved Rachel more than Leah</a:t>
            </a:r>
          </a:p>
          <a:p>
            <a:endParaRPr lang="en-US" dirty="0"/>
          </a:p>
        </p:txBody>
      </p:sp>
      <p:pic>
        <p:nvPicPr>
          <p:cNvPr id="2050" name="Picture 2" descr="Detail from a painting by Joseph Fuhrich: note the contrast between Rachel (left) and Leah (right)">
            <a:extLst>
              <a:ext uri="{FF2B5EF4-FFF2-40B4-BE49-F238E27FC236}">
                <a16:creationId xmlns:a16="http://schemas.microsoft.com/office/drawing/2014/main" id="{29136791-A75A-45E5-B5DE-15AAD7E8D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78"/>
          <a:stretch/>
        </p:blipFill>
        <p:spPr bwMode="auto">
          <a:xfrm>
            <a:off x="7641020" y="1534510"/>
            <a:ext cx="3941380" cy="4572000"/>
          </a:xfrm>
          <a:prstGeom prst="round2DiagRect">
            <a:avLst>
              <a:gd name="adj1" fmla="val 16667"/>
              <a:gd name="adj2" fmla="val 0"/>
            </a:avLst>
          </a:prstGeom>
          <a:ln w="88900" cap="sq">
            <a:solidFill>
              <a:schemeClr val="accent2"/>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Jacob</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106848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AFFDFAD-12D4-4FA0-A36E-1470834311F2}"/>
              </a:ext>
            </a:extLst>
          </p:cNvPr>
          <p:cNvSpPr/>
          <p:nvPr/>
        </p:nvSpPr>
        <p:spPr>
          <a:xfrm>
            <a:off x="1183019"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Reuben</a:t>
            </a:r>
          </a:p>
        </p:txBody>
      </p:sp>
      <p:sp>
        <p:nvSpPr>
          <p:cNvPr id="8" name="Freeform: Shape 7">
            <a:extLst>
              <a:ext uri="{FF2B5EF4-FFF2-40B4-BE49-F238E27FC236}">
                <a16:creationId xmlns:a16="http://schemas.microsoft.com/office/drawing/2014/main" id="{054E9F5A-CAE7-4349-A7D2-9560D0E8BD7B}"/>
              </a:ext>
            </a:extLst>
          </p:cNvPr>
          <p:cNvSpPr/>
          <p:nvPr/>
        </p:nvSpPr>
        <p:spPr>
          <a:xfrm>
            <a:off x="3696637"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Simeon</a:t>
            </a:r>
          </a:p>
        </p:txBody>
      </p:sp>
      <p:sp>
        <p:nvSpPr>
          <p:cNvPr id="9" name="Freeform: Shape 8">
            <a:extLst>
              <a:ext uri="{FF2B5EF4-FFF2-40B4-BE49-F238E27FC236}">
                <a16:creationId xmlns:a16="http://schemas.microsoft.com/office/drawing/2014/main" id="{A4E06286-F8BE-493E-AE33-2BCDA9C8764F}"/>
              </a:ext>
            </a:extLst>
          </p:cNvPr>
          <p:cNvSpPr/>
          <p:nvPr/>
        </p:nvSpPr>
        <p:spPr>
          <a:xfrm>
            <a:off x="6210255"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4"/>
          </a:fillRef>
          <a:effectRef idx="1">
            <a:schemeClr val="accent4"/>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Dan</a:t>
            </a:r>
          </a:p>
        </p:txBody>
      </p:sp>
      <p:sp>
        <p:nvSpPr>
          <p:cNvPr id="10" name="Freeform: Shape 9">
            <a:extLst>
              <a:ext uri="{FF2B5EF4-FFF2-40B4-BE49-F238E27FC236}">
                <a16:creationId xmlns:a16="http://schemas.microsoft.com/office/drawing/2014/main" id="{75C4DA02-BD98-4F0D-9063-64483C43EA2E}"/>
              </a:ext>
            </a:extLst>
          </p:cNvPr>
          <p:cNvSpPr/>
          <p:nvPr/>
        </p:nvSpPr>
        <p:spPr>
          <a:xfrm>
            <a:off x="8723873" y="152489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4"/>
          </a:fillRef>
          <a:effectRef idx="1">
            <a:schemeClr val="accent4"/>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Naphtali</a:t>
            </a:r>
          </a:p>
        </p:txBody>
      </p:sp>
      <p:sp>
        <p:nvSpPr>
          <p:cNvPr id="11" name="Freeform: Shape 10">
            <a:extLst>
              <a:ext uri="{FF2B5EF4-FFF2-40B4-BE49-F238E27FC236}">
                <a16:creationId xmlns:a16="http://schemas.microsoft.com/office/drawing/2014/main" id="{86D21E4B-A0A8-45AB-91F6-EA9C957AC2C3}"/>
              </a:ext>
            </a:extLst>
          </p:cNvPr>
          <p:cNvSpPr/>
          <p:nvPr/>
        </p:nvSpPr>
        <p:spPr>
          <a:xfrm>
            <a:off x="1183019"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Levi</a:t>
            </a:r>
          </a:p>
        </p:txBody>
      </p:sp>
      <p:sp>
        <p:nvSpPr>
          <p:cNvPr id="12" name="Freeform: Shape 11">
            <a:extLst>
              <a:ext uri="{FF2B5EF4-FFF2-40B4-BE49-F238E27FC236}">
                <a16:creationId xmlns:a16="http://schemas.microsoft.com/office/drawing/2014/main" id="{A5420FAC-927B-4791-83B2-916421CF3DAA}"/>
              </a:ext>
            </a:extLst>
          </p:cNvPr>
          <p:cNvSpPr/>
          <p:nvPr/>
        </p:nvSpPr>
        <p:spPr>
          <a:xfrm>
            <a:off x="3696637"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Judah</a:t>
            </a:r>
          </a:p>
        </p:txBody>
      </p:sp>
      <p:sp>
        <p:nvSpPr>
          <p:cNvPr id="13" name="Freeform: Shape 12">
            <a:extLst>
              <a:ext uri="{FF2B5EF4-FFF2-40B4-BE49-F238E27FC236}">
                <a16:creationId xmlns:a16="http://schemas.microsoft.com/office/drawing/2014/main" id="{1BBAA91B-D56F-42B7-A122-7CD5319F8C4B}"/>
              </a:ext>
            </a:extLst>
          </p:cNvPr>
          <p:cNvSpPr/>
          <p:nvPr/>
        </p:nvSpPr>
        <p:spPr>
          <a:xfrm>
            <a:off x="6210255"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3"/>
          </a:fillRef>
          <a:effectRef idx="1">
            <a:schemeClr val="accent3"/>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Gad</a:t>
            </a:r>
          </a:p>
        </p:txBody>
      </p:sp>
      <p:sp>
        <p:nvSpPr>
          <p:cNvPr id="14" name="Freeform: Shape 13">
            <a:extLst>
              <a:ext uri="{FF2B5EF4-FFF2-40B4-BE49-F238E27FC236}">
                <a16:creationId xmlns:a16="http://schemas.microsoft.com/office/drawing/2014/main" id="{614F9077-C66A-40E2-BB62-354F14534F4C}"/>
              </a:ext>
            </a:extLst>
          </p:cNvPr>
          <p:cNvSpPr/>
          <p:nvPr/>
        </p:nvSpPr>
        <p:spPr>
          <a:xfrm>
            <a:off x="8723873" y="3124467"/>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3"/>
          </a:fillRef>
          <a:effectRef idx="1">
            <a:schemeClr val="accent3"/>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Asher</a:t>
            </a:r>
          </a:p>
        </p:txBody>
      </p:sp>
      <p:sp>
        <p:nvSpPr>
          <p:cNvPr id="15" name="Freeform: Shape 14">
            <a:extLst>
              <a:ext uri="{FF2B5EF4-FFF2-40B4-BE49-F238E27FC236}">
                <a16:creationId xmlns:a16="http://schemas.microsoft.com/office/drawing/2014/main" id="{04758BEB-5E1A-48B1-B284-4B9AB68E250C}"/>
              </a:ext>
            </a:extLst>
          </p:cNvPr>
          <p:cNvSpPr/>
          <p:nvPr/>
        </p:nvSpPr>
        <p:spPr>
          <a:xfrm>
            <a:off x="1183019"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Issachar</a:t>
            </a:r>
          </a:p>
        </p:txBody>
      </p:sp>
      <p:sp>
        <p:nvSpPr>
          <p:cNvPr id="16" name="Freeform: Shape 15">
            <a:extLst>
              <a:ext uri="{FF2B5EF4-FFF2-40B4-BE49-F238E27FC236}">
                <a16:creationId xmlns:a16="http://schemas.microsoft.com/office/drawing/2014/main" id="{DB529F44-9BA2-4F62-AC4A-3D41BD857601}"/>
              </a:ext>
            </a:extLst>
          </p:cNvPr>
          <p:cNvSpPr/>
          <p:nvPr/>
        </p:nvSpPr>
        <p:spPr>
          <a:xfrm>
            <a:off x="3696637"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scene3d>
            <a:camera prst="orthographicFront"/>
            <a:lightRig rig="threePt" dir="t">
              <a:rot lat="0" lon="0" rev="7500000"/>
            </a:lightRig>
          </a:scene3d>
          <a:sp3d prstMaterial="plastic">
            <a:bevelT w="127000" h="25400" prst="relaxedInset"/>
          </a:sp3d>
        </p:spPr>
        <p:style>
          <a:lnRef idx="3">
            <a:schemeClr val="lt1"/>
          </a:lnRef>
          <a:fillRef idx="1">
            <a:schemeClr val="accent2"/>
          </a:fillRef>
          <a:effectRef idx="1">
            <a:schemeClr val="accent2"/>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Zebulun</a:t>
            </a:r>
          </a:p>
        </p:txBody>
      </p:sp>
      <p:sp>
        <p:nvSpPr>
          <p:cNvPr id="17" name="Freeform: Shape 16">
            <a:extLst>
              <a:ext uri="{FF2B5EF4-FFF2-40B4-BE49-F238E27FC236}">
                <a16:creationId xmlns:a16="http://schemas.microsoft.com/office/drawing/2014/main" id="{CE34B192-EE8C-4B16-AE0C-A638B1075BE1}"/>
              </a:ext>
            </a:extLst>
          </p:cNvPr>
          <p:cNvSpPr/>
          <p:nvPr/>
        </p:nvSpPr>
        <p:spPr>
          <a:xfrm>
            <a:off x="6210255"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ln w="76200">
            <a:solidFill>
              <a:srgbClr val="FFC000"/>
            </a:solidFill>
          </a:ln>
          <a:scene3d>
            <a:camera prst="orthographicFront"/>
            <a:lightRig rig="threePt" dir="t">
              <a:rot lat="0" lon="0" rev="7500000"/>
            </a:lightRig>
          </a:scene3d>
          <a:sp3d prstMaterial="plastic">
            <a:bevelT w="127000" h="25400" prst="relaxedInset"/>
          </a:sp3d>
        </p:spPr>
        <p:style>
          <a:lnRef idx="3">
            <a:schemeClr val="lt1"/>
          </a:lnRef>
          <a:fillRef idx="1">
            <a:schemeClr val="accent6"/>
          </a:fillRef>
          <a:effectRef idx="1">
            <a:schemeClr val="accent6"/>
          </a:effectRef>
          <a:fontRef idx="minor">
            <a:schemeClr val="lt1"/>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Joseph</a:t>
            </a:r>
          </a:p>
        </p:txBody>
      </p:sp>
      <p:sp>
        <p:nvSpPr>
          <p:cNvPr id="18" name="Freeform: Shape 17">
            <a:extLst>
              <a:ext uri="{FF2B5EF4-FFF2-40B4-BE49-F238E27FC236}">
                <a16:creationId xmlns:a16="http://schemas.microsoft.com/office/drawing/2014/main" id="{EDF66C76-D3CE-4BCC-80DE-6366B987EA2C}"/>
              </a:ext>
            </a:extLst>
          </p:cNvPr>
          <p:cNvSpPr/>
          <p:nvPr/>
        </p:nvSpPr>
        <p:spPr>
          <a:xfrm>
            <a:off x="8723873" y="4724042"/>
            <a:ext cx="2285107" cy="1371064"/>
          </a:xfrm>
          <a:custGeom>
            <a:avLst/>
            <a:gdLst>
              <a:gd name="connsiteX0" fmla="*/ 228515 w 2285107"/>
              <a:gd name="connsiteY0" fmla="*/ 0 h 1371064"/>
              <a:gd name="connsiteX1" fmla="*/ 2056592 w 2285107"/>
              <a:gd name="connsiteY1" fmla="*/ 0 h 1371064"/>
              <a:gd name="connsiteX2" fmla="*/ 2285107 w 2285107"/>
              <a:gd name="connsiteY2" fmla="*/ 228515 h 1371064"/>
              <a:gd name="connsiteX3" fmla="*/ 2285107 w 2285107"/>
              <a:gd name="connsiteY3" fmla="*/ 1371064 h 1371064"/>
              <a:gd name="connsiteX4" fmla="*/ 2285107 w 2285107"/>
              <a:gd name="connsiteY4" fmla="*/ 1371064 h 1371064"/>
              <a:gd name="connsiteX5" fmla="*/ 0 w 2285107"/>
              <a:gd name="connsiteY5" fmla="*/ 1371064 h 1371064"/>
              <a:gd name="connsiteX6" fmla="*/ 0 w 2285107"/>
              <a:gd name="connsiteY6" fmla="*/ 1371064 h 1371064"/>
              <a:gd name="connsiteX7" fmla="*/ 0 w 2285107"/>
              <a:gd name="connsiteY7" fmla="*/ 228515 h 1371064"/>
              <a:gd name="connsiteX8" fmla="*/ 228515 w 2285107"/>
              <a:gd name="connsiteY8" fmla="*/ 0 h 137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107" h="1371064">
                <a:moveTo>
                  <a:pt x="228515" y="0"/>
                </a:moveTo>
                <a:lnTo>
                  <a:pt x="2056592" y="0"/>
                </a:lnTo>
                <a:lnTo>
                  <a:pt x="2285107" y="228515"/>
                </a:lnTo>
                <a:lnTo>
                  <a:pt x="2285107" y="1371064"/>
                </a:lnTo>
                <a:lnTo>
                  <a:pt x="2285107" y="1371064"/>
                </a:lnTo>
                <a:lnTo>
                  <a:pt x="0" y="1371064"/>
                </a:lnTo>
                <a:lnTo>
                  <a:pt x="0" y="1371064"/>
                </a:lnTo>
                <a:lnTo>
                  <a:pt x="0" y="228515"/>
                </a:lnTo>
                <a:lnTo>
                  <a:pt x="228515" y="0"/>
                </a:lnTo>
                <a:close/>
              </a:path>
            </a:pathLst>
          </a:custGeom>
          <a:noFill/>
          <a:ln w="57150"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spcFirstLastPara="0" vert="horz" wrap="square" lIns="243798" tIns="243798" rIns="24379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Benjamin</a:t>
            </a:r>
          </a:p>
        </p:txBody>
      </p:sp>
      <p:sp>
        <p:nvSpPr>
          <p:cNvPr id="3" name="Title 2">
            <a:extLst>
              <a:ext uri="{FF2B5EF4-FFF2-40B4-BE49-F238E27FC236}">
                <a16:creationId xmlns:a16="http://schemas.microsoft.com/office/drawing/2014/main" id="{90B9642D-C14F-4E13-8AC1-2874C1840D2F}"/>
              </a:ext>
            </a:extLst>
          </p:cNvPr>
          <p:cNvSpPr>
            <a:spLocks noGrp="1"/>
          </p:cNvSpPr>
          <p:nvPr>
            <p:ph type="title"/>
          </p:nvPr>
        </p:nvSpPr>
        <p:spPr/>
        <p:txBody>
          <a:bodyPr/>
          <a:lstStyle/>
          <a:p>
            <a:r>
              <a:rPr lang="en-US" dirty="0"/>
              <a:t>The 12 Sons of Jacob</a:t>
            </a:r>
          </a:p>
        </p:txBody>
      </p:sp>
    </p:spTree>
    <p:extLst>
      <p:ext uri="{BB962C8B-B14F-4D97-AF65-F5344CB8AC3E}">
        <p14:creationId xmlns:p14="http://schemas.microsoft.com/office/powerpoint/2010/main" val="41275008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543CA-7732-44EB-B86A-823FF1BA789C}"/>
              </a:ext>
            </a:extLst>
          </p:cNvPr>
          <p:cNvSpPr>
            <a:spLocks noGrp="1"/>
          </p:cNvSpPr>
          <p:nvPr>
            <p:ph idx="1"/>
          </p:nvPr>
        </p:nvSpPr>
        <p:spPr/>
        <p:txBody>
          <a:bodyPr/>
          <a:lstStyle/>
          <a:p>
            <a:r>
              <a:rPr lang="en-US" dirty="0"/>
              <a:t>Jacob requests to go home</a:t>
            </a:r>
          </a:p>
          <a:p>
            <a:r>
              <a:rPr lang="en-US" dirty="0"/>
              <a:t>Laban will do anything to </a:t>
            </a:r>
          </a:p>
          <a:p>
            <a:pPr marL="0" indent="0">
              <a:spcBef>
                <a:spcPts val="0"/>
              </a:spcBef>
              <a:buNone/>
            </a:pPr>
            <a:r>
              <a:rPr lang="en-US" dirty="0"/>
              <a:t>    make sure he stays</a:t>
            </a:r>
          </a:p>
          <a:p>
            <a:pPr lvl="1"/>
            <a:r>
              <a:rPr lang="en-US" dirty="0"/>
              <a:t>Appeals to YHWH’s blessing</a:t>
            </a:r>
          </a:p>
          <a:p>
            <a:r>
              <a:rPr lang="en-US" dirty="0"/>
              <a:t>Jacob asks for a portion of    </a:t>
            </a:r>
          </a:p>
          <a:p>
            <a:pPr marL="0" indent="0">
              <a:spcBef>
                <a:spcPts val="0"/>
              </a:spcBef>
              <a:buNone/>
            </a:pPr>
            <a:r>
              <a:rPr lang="en-US" dirty="0"/>
              <a:t>    Laban’s flock</a:t>
            </a:r>
          </a:p>
          <a:p>
            <a:pPr lvl="1">
              <a:spcBef>
                <a:spcPts val="0"/>
              </a:spcBef>
            </a:pPr>
            <a:r>
              <a:rPr lang="en-US" dirty="0"/>
              <a:t>The ‘irregular’ animals</a:t>
            </a:r>
          </a:p>
          <a:p>
            <a:pPr lvl="1">
              <a:spcBef>
                <a:spcPts val="0"/>
              </a:spcBef>
            </a:pPr>
            <a:r>
              <a:rPr lang="en-US" dirty="0"/>
              <a:t>He allows Laban to ‘audit’ his flocks</a:t>
            </a:r>
          </a:p>
        </p:txBody>
      </p:sp>
      <p:sp>
        <p:nvSpPr>
          <p:cNvPr id="3" name="Title 2">
            <a:extLst>
              <a:ext uri="{FF2B5EF4-FFF2-40B4-BE49-F238E27FC236}">
                <a16:creationId xmlns:a16="http://schemas.microsoft.com/office/drawing/2014/main" id="{925323FD-485D-43ED-AF97-E588361AE188}"/>
              </a:ext>
            </a:extLst>
          </p:cNvPr>
          <p:cNvSpPr>
            <a:spLocks noGrp="1"/>
          </p:cNvSpPr>
          <p:nvPr>
            <p:ph type="title"/>
          </p:nvPr>
        </p:nvSpPr>
        <p:spPr/>
        <p:txBody>
          <a:bodyPr/>
          <a:lstStyle/>
          <a:p>
            <a:r>
              <a:rPr lang="en-US" dirty="0"/>
              <a:t>Tricks with Sheep &amp; Goats</a:t>
            </a:r>
          </a:p>
        </p:txBody>
      </p:sp>
      <p:pic>
        <p:nvPicPr>
          <p:cNvPr id="1028" name="Picture 4" descr="Related image">
            <a:extLst>
              <a:ext uri="{FF2B5EF4-FFF2-40B4-BE49-F238E27FC236}">
                <a16:creationId xmlns:a16="http://schemas.microsoft.com/office/drawing/2014/main" id="{2E531DC7-33DF-4E48-9D69-17C3AB539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24000"/>
            <a:ext cx="4572000" cy="3429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9978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1+#ppt_w/2"/>
                                          </p:val>
                                        </p:tav>
                                        <p:tav tm="100000">
                                          <p:val>
                                            <p:strVal val="#ppt_x"/>
                                          </p:val>
                                        </p:tav>
                                      </p:tavLst>
                                    </p:anim>
                                    <p:anim calcmode="lin" valueType="num">
                                      <p:cBhvr additive="base">
                                        <p:cTn id="2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3543CA-7732-44EB-B86A-823FF1BA789C}"/>
              </a:ext>
            </a:extLst>
          </p:cNvPr>
          <p:cNvSpPr>
            <a:spLocks noGrp="1"/>
          </p:cNvSpPr>
          <p:nvPr>
            <p:ph idx="1"/>
          </p:nvPr>
        </p:nvSpPr>
        <p:spPr>
          <a:xfrm>
            <a:off x="609600" y="1523999"/>
            <a:ext cx="10972800" cy="4955177"/>
          </a:xfrm>
        </p:spPr>
        <p:txBody>
          <a:bodyPr>
            <a:normAutofit/>
          </a:bodyPr>
          <a:lstStyle/>
          <a:p>
            <a:r>
              <a:rPr lang="en-US" dirty="0"/>
              <a:t>Laban undercuts the deal</a:t>
            </a:r>
          </a:p>
          <a:p>
            <a:pPr lvl="1"/>
            <a:r>
              <a:rPr lang="en-US" dirty="0"/>
              <a:t>Jacob’s portion is given to Laban’s sons</a:t>
            </a:r>
          </a:p>
          <a:p>
            <a:r>
              <a:rPr lang="en-US" dirty="0"/>
              <a:t>Jacob shows ingenuity/ trickery/ (magic?) of his own</a:t>
            </a:r>
          </a:p>
          <a:p>
            <a:pPr lvl="1">
              <a:spcBef>
                <a:spcPts val="0"/>
              </a:spcBef>
            </a:pPr>
            <a:r>
              <a:rPr lang="en-US" dirty="0"/>
              <a:t>Uses white tree branches to affect breeding patterns</a:t>
            </a:r>
          </a:p>
          <a:p>
            <a:pPr lvl="1">
              <a:spcBef>
                <a:spcPts val="0"/>
              </a:spcBef>
            </a:pPr>
            <a:r>
              <a:rPr lang="en-US" dirty="0"/>
              <a:t>Selectively breeds the best of the flock </a:t>
            </a:r>
          </a:p>
          <a:p>
            <a:pPr>
              <a:spcBef>
                <a:spcPts val="0"/>
              </a:spcBef>
            </a:pPr>
            <a:r>
              <a:rPr lang="en-US" dirty="0"/>
              <a:t>Jacob uses Laban’s flock to make himself rich	</a:t>
            </a:r>
          </a:p>
        </p:txBody>
      </p:sp>
      <p:sp>
        <p:nvSpPr>
          <p:cNvPr id="3" name="Title 2">
            <a:extLst>
              <a:ext uri="{FF2B5EF4-FFF2-40B4-BE49-F238E27FC236}">
                <a16:creationId xmlns:a16="http://schemas.microsoft.com/office/drawing/2014/main" id="{925323FD-485D-43ED-AF97-E588361AE188}"/>
              </a:ext>
            </a:extLst>
          </p:cNvPr>
          <p:cNvSpPr>
            <a:spLocks noGrp="1"/>
          </p:cNvSpPr>
          <p:nvPr>
            <p:ph type="title"/>
          </p:nvPr>
        </p:nvSpPr>
        <p:spPr/>
        <p:txBody>
          <a:bodyPr/>
          <a:lstStyle/>
          <a:p>
            <a:r>
              <a:rPr lang="en-US" dirty="0"/>
              <a:t>Tricks with Sheep &amp; Goats</a:t>
            </a:r>
          </a:p>
        </p:txBody>
      </p:sp>
      <p:sp>
        <p:nvSpPr>
          <p:cNvPr id="4" name="AutoShape 2" descr="Image result for goat herd">
            <a:extLst>
              <a:ext uri="{FF2B5EF4-FFF2-40B4-BE49-F238E27FC236}">
                <a16:creationId xmlns:a16="http://schemas.microsoft.com/office/drawing/2014/main" id="{5A1BE4D7-ADF6-4D03-8140-5D635E2D73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4" descr="Image result for goat herd">
            <a:extLst>
              <a:ext uri="{FF2B5EF4-FFF2-40B4-BE49-F238E27FC236}">
                <a16:creationId xmlns:a16="http://schemas.microsoft.com/office/drawing/2014/main" id="{28CEABE1-E7C1-4FD9-8AA5-7515EA6AA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166" y="4911635"/>
            <a:ext cx="10855234" cy="156754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04A67B-92BA-4A62-A96F-0A648DA13801}"/>
              </a:ext>
            </a:extLst>
          </p:cNvPr>
          <p:cNvSpPr>
            <a:spLocks noGrp="1"/>
          </p:cNvSpPr>
          <p:nvPr>
            <p:ph idx="1"/>
          </p:nvPr>
        </p:nvSpPr>
        <p:spPr/>
        <p:txBody>
          <a:bodyPr>
            <a:normAutofit fontScale="92500" lnSpcReduction="20000"/>
          </a:bodyPr>
          <a:lstStyle/>
          <a:p>
            <a:r>
              <a:rPr lang="en-US" dirty="0"/>
              <a:t>Jacob perceives Laban’s change in favor for him</a:t>
            </a:r>
          </a:p>
          <a:p>
            <a:r>
              <a:rPr lang="en-US" dirty="0"/>
              <a:t>YHWH calls on Jacob to remember the promise and return home</a:t>
            </a:r>
          </a:p>
          <a:p>
            <a:pPr lvl="1"/>
            <a:r>
              <a:rPr lang="en-US" dirty="0"/>
              <a:t>“I will be with you”</a:t>
            </a:r>
          </a:p>
          <a:p>
            <a:pPr lvl="1"/>
            <a:r>
              <a:rPr lang="en-US" dirty="0"/>
              <a:t>Another dream from “The God of Bethel”</a:t>
            </a:r>
          </a:p>
          <a:p>
            <a:r>
              <a:rPr lang="en-US" dirty="0"/>
              <a:t>Leah &amp; Rachel acknowledge the wrong of their father</a:t>
            </a:r>
          </a:p>
          <a:p>
            <a:pPr lvl="1"/>
            <a:r>
              <a:rPr lang="en-US" dirty="0"/>
              <a:t>Regarded as ‘foreigners’</a:t>
            </a:r>
          </a:p>
          <a:p>
            <a:pPr lvl="1"/>
            <a:r>
              <a:rPr lang="en-US" dirty="0"/>
              <a:t>‘Devoured’ the inheritance</a:t>
            </a:r>
          </a:p>
          <a:p>
            <a:r>
              <a:rPr lang="en-US" dirty="0"/>
              <a:t>Jacob leaves with </a:t>
            </a:r>
            <a:r>
              <a:rPr lang="en-US" b="1" dirty="0">
                <a:ln w="22225">
                  <a:solidFill>
                    <a:schemeClr val="accent2"/>
                  </a:solidFill>
                  <a:prstDash val="solid"/>
                </a:ln>
                <a:solidFill>
                  <a:schemeClr val="accent2">
                    <a:lumMod val="40000"/>
                    <a:lumOff val="60000"/>
                  </a:schemeClr>
                </a:solidFill>
              </a:rPr>
              <a:t>HIS</a:t>
            </a:r>
            <a:r>
              <a:rPr lang="en-US" dirty="0"/>
              <a:t> family on </a:t>
            </a:r>
            <a:r>
              <a:rPr lang="en-US" b="1" dirty="0">
                <a:ln w="22225">
                  <a:solidFill>
                    <a:schemeClr val="accent2"/>
                  </a:solidFill>
                  <a:prstDash val="solid"/>
                </a:ln>
                <a:solidFill>
                  <a:schemeClr val="accent2">
                    <a:lumMod val="40000"/>
                    <a:lumOff val="60000"/>
                  </a:schemeClr>
                </a:solidFill>
              </a:rPr>
              <a:t>HIS</a:t>
            </a:r>
            <a:r>
              <a:rPr lang="en-US" dirty="0"/>
              <a:t> property</a:t>
            </a:r>
          </a:p>
          <a:p>
            <a:r>
              <a:rPr lang="en-US" dirty="0"/>
              <a:t>Rachel steals Laban’s gods // Jacob ‘steals Laban’s heart’</a:t>
            </a:r>
          </a:p>
          <a:p>
            <a:endParaRPr lang="en-US" dirty="0"/>
          </a:p>
          <a:p>
            <a:pPr lvl="1"/>
            <a:endParaRPr lang="en-US" dirty="0"/>
          </a:p>
          <a:p>
            <a:endParaRPr lang="en-US" dirty="0"/>
          </a:p>
        </p:txBody>
      </p:sp>
      <p:sp>
        <p:nvSpPr>
          <p:cNvPr id="3" name="Title 2">
            <a:extLst>
              <a:ext uri="{FF2B5EF4-FFF2-40B4-BE49-F238E27FC236}">
                <a16:creationId xmlns:a16="http://schemas.microsoft.com/office/drawing/2014/main" id="{65E056D0-BD1A-48A5-BD9B-E07B1510361A}"/>
              </a:ext>
            </a:extLst>
          </p:cNvPr>
          <p:cNvSpPr>
            <a:spLocks noGrp="1"/>
          </p:cNvSpPr>
          <p:nvPr>
            <p:ph type="title"/>
          </p:nvPr>
        </p:nvSpPr>
        <p:spPr/>
        <p:txBody>
          <a:bodyPr/>
          <a:lstStyle/>
          <a:p>
            <a:r>
              <a:rPr lang="en-US" dirty="0"/>
              <a:t>Jacob’s Flight From Laban</a:t>
            </a:r>
          </a:p>
        </p:txBody>
      </p:sp>
    </p:spTree>
    <p:extLst>
      <p:ext uri="{BB962C8B-B14F-4D97-AF65-F5344CB8AC3E}">
        <p14:creationId xmlns:p14="http://schemas.microsoft.com/office/powerpoint/2010/main" val="2701674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EFC24-540F-4995-AB44-CA00100E782E}"/>
              </a:ext>
            </a:extLst>
          </p:cNvPr>
          <p:cNvSpPr>
            <a:spLocks noGrp="1"/>
          </p:cNvSpPr>
          <p:nvPr>
            <p:ph idx="1"/>
          </p:nvPr>
        </p:nvSpPr>
        <p:spPr>
          <a:xfrm>
            <a:off x="609600" y="1524000"/>
            <a:ext cx="7228114" cy="4572000"/>
          </a:xfrm>
        </p:spPr>
        <p:txBody>
          <a:bodyPr/>
          <a:lstStyle/>
          <a:p>
            <a:r>
              <a:rPr lang="en-US" dirty="0"/>
              <a:t>While chasing Jacob down, God appears to Laban in a dream to warn him about harming Jacob</a:t>
            </a:r>
          </a:p>
          <a:p>
            <a:r>
              <a:rPr lang="en-US" dirty="0"/>
              <a:t>Laban charges Jacob with deceit and foolishness</a:t>
            </a:r>
          </a:p>
          <a:p>
            <a:pPr lvl="1"/>
            <a:r>
              <a:rPr lang="en-US" dirty="0"/>
              <a:t>‘Deceived Me’</a:t>
            </a:r>
          </a:p>
          <a:p>
            <a:pPr lvl="1"/>
            <a:r>
              <a:rPr lang="en-US" dirty="0"/>
              <a:t>‘Carried away my daughters’</a:t>
            </a:r>
          </a:p>
          <a:p>
            <a:pPr lvl="1"/>
            <a:r>
              <a:rPr lang="en-US" dirty="0"/>
              <a:t>‘Flee secretly’</a:t>
            </a:r>
          </a:p>
          <a:p>
            <a:endParaRPr lang="en-US" dirty="0"/>
          </a:p>
        </p:txBody>
      </p:sp>
      <p:sp>
        <p:nvSpPr>
          <p:cNvPr id="3" name="Title 2">
            <a:extLst>
              <a:ext uri="{FF2B5EF4-FFF2-40B4-BE49-F238E27FC236}">
                <a16:creationId xmlns:a16="http://schemas.microsoft.com/office/drawing/2014/main" id="{1BA6DE3D-05AE-4CD9-AA19-9FA4F74C639F}"/>
              </a:ext>
            </a:extLst>
          </p:cNvPr>
          <p:cNvSpPr>
            <a:spLocks noGrp="1"/>
          </p:cNvSpPr>
          <p:nvPr>
            <p:ph type="title"/>
          </p:nvPr>
        </p:nvSpPr>
        <p:spPr/>
        <p:txBody>
          <a:bodyPr/>
          <a:lstStyle/>
          <a:p>
            <a:r>
              <a:rPr lang="en-US" dirty="0"/>
              <a:t>Laban &amp; Jacob Reconcile </a:t>
            </a:r>
          </a:p>
        </p:txBody>
      </p:sp>
      <p:pic>
        <p:nvPicPr>
          <p:cNvPr id="2050" name="Picture 2" descr="http://www.swartzentrover.com/cotor/bible/bible/bible%20atlas/038.jpg">
            <a:extLst>
              <a:ext uri="{FF2B5EF4-FFF2-40B4-BE49-F238E27FC236}">
                <a16:creationId xmlns:a16="http://schemas.microsoft.com/office/drawing/2014/main" id="{A174DE9D-6C5A-4D8B-9E8B-EC2E1FFB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4" y="1524000"/>
            <a:ext cx="3437981" cy="449926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504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EFC24-540F-4995-AB44-CA00100E782E}"/>
              </a:ext>
            </a:extLst>
          </p:cNvPr>
          <p:cNvSpPr>
            <a:spLocks noGrp="1"/>
          </p:cNvSpPr>
          <p:nvPr>
            <p:ph idx="1"/>
          </p:nvPr>
        </p:nvSpPr>
        <p:spPr>
          <a:xfrm>
            <a:off x="609600" y="1524000"/>
            <a:ext cx="10972800" cy="4572000"/>
          </a:xfrm>
        </p:spPr>
        <p:txBody>
          <a:bodyPr/>
          <a:lstStyle/>
          <a:p>
            <a:r>
              <a:rPr lang="en-US" dirty="0"/>
              <a:t>Laban is allowed to search for his missing gods</a:t>
            </a:r>
          </a:p>
          <a:p>
            <a:pPr lvl="1"/>
            <a:r>
              <a:rPr lang="en-US" dirty="0"/>
              <a:t>Rachel becomes the deceiver</a:t>
            </a:r>
          </a:p>
          <a:p>
            <a:r>
              <a:rPr lang="en-US" dirty="0"/>
              <a:t>Jacob gives a comprehensive defense to Laban</a:t>
            </a:r>
          </a:p>
          <a:p>
            <a:pPr lvl="1"/>
            <a:r>
              <a:rPr lang="en-US" dirty="0"/>
              <a:t>Appeals to his loyalty in hard conditions</a:t>
            </a:r>
          </a:p>
          <a:p>
            <a:pPr lvl="1"/>
            <a:r>
              <a:rPr lang="en-US" dirty="0"/>
              <a:t>Accuses him of deceptive wages</a:t>
            </a:r>
          </a:p>
          <a:p>
            <a:pPr lvl="1"/>
            <a:r>
              <a:rPr lang="en-US" dirty="0"/>
              <a:t>Attributes his success, and the dream, to God’s justice</a:t>
            </a:r>
          </a:p>
          <a:p>
            <a:pPr lvl="1"/>
            <a:r>
              <a:rPr lang="en-US" dirty="0"/>
              <a:t>‘The Fear of Isaac’</a:t>
            </a:r>
          </a:p>
        </p:txBody>
      </p:sp>
      <p:sp>
        <p:nvSpPr>
          <p:cNvPr id="3" name="Title 2">
            <a:extLst>
              <a:ext uri="{FF2B5EF4-FFF2-40B4-BE49-F238E27FC236}">
                <a16:creationId xmlns:a16="http://schemas.microsoft.com/office/drawing/2014/main" id="{1BA6DE3D-05AE-4CD9-AA19-9FA4F74C639F}"/>
              </a:ext>
            </a:extLst>
          </p:cNvPr>
          <p:cNvSpPr>
            <a:spLocks noGrp="1"/>
          </p:cNvSpPr>
          <p:nvPr>
            <p:ph type="title"/>
          </p:nvPr>
        </p:nvSpPr>
        <p:spPr/>
        <p:txBody>
          <a:bodyPr/>
          <a:lstStyle/>
          <a:p>
            <a:r>
              <a:rPr lang="en-US" dirty="0"/>
              <a:t>Laban &amp; Jacob Reconcile </a:t>
            </a:r>
          </a:p>
        </p:txBody>
      </p:sp>
    </p:spTree>
    <p:extLst>
      <p:ext uri="{BB962C8B-B14F-4D97-AF65-F5344CB8AC3E}">
        <p14:creationId xmlns:p14="http://schemas.microsoft.com/office/powerpoint/2010/main" val="174301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EFC24-540F-4995-AB44-CA00100E782E}"/>
              </a:ext>
            </a:extLst>
          </p:cNvPr>
          <p:cNvSpPr>
            <a:spLocks noGrp="1"/>
          </p:cNvSpPr>
          <p:nvPr>
            <p:ph idx="1"/>
          </p:nvPr>
        </p:nvSpPr>
        <p:spPr>
          <a:xfrm>
            <a:off x="609599" y="1524000"/>
            <a:ext cx="8482149" cy="4572000"/>
          </a:xfrm>
        </p:spPr>
        <p:txBody>
          <a:bodyPr>
            <a:normAutofit fontScale="92500"/>
          </a:bodyPr>
          <a:lstStyle/>
          <a:p>
            <a:r>
              <a:rPr lang="en-US" sz="3600" dirty="0"/>
              <a:t>Laban reluctantly agrees to let Jacob go</a:t>
            </a:r>
          </a:p>
          <a:p>
            <a:r>
              <a:rPr lang="en-US" sz="3600" dirty="0"/>
              <a:t>A covenant is established between the two</a:t>
            </a:r>
          </a:p>
          <a:p>
            <a:pPr lvl="1"/>
            <a:r>
              <a:rPr lang="en-US" dirty="0"/>
              <a:t>Marked by a pillar and mound of stones</a:t>
            </a:r>
          </a:p>
          <a:p>
            <a:pPr lvl="1"/>
            <a:r>
              <a:rPr lang="en-US" dirty="0"/>
              <a:t>To watch over Jacob (as protection / threat)</a:t>
            </a:r>
          </a:p>
          <a:p>
            <a:pPr lvl="1"/>
            <a:r>
              <a:rPr lang="en-US" dirty="0"/>
              <a:t>As a border between their two peoples</a:t>
            </a:r>
          </a:p>
          <a:p>
            <a:pPr lvl="1"/>
            <a:r>
              <a:rPr lang="en-US" dirty="0"/>
              <a:t>To establish peace and justice between them</a:t>
            </a:r>
          </a:p>
          <a:p>
            <a:pPr lvl="1"/>
            <a:r>
              <a:rPr lang="en-US" dirty="0"/>
              <a:t>Invokes the gods of Jacob and </a:t>
            </a:r>
            <a:r>
              <a:rPr lang="en-US" dirty="0" err="1"/>
              <a:t>Nahor</a:t>
            </a:r>
            <a:endParaRPr lang="en-US" dirty="0"/>
          </a:p>
          <a:p>
            <a:pPr lvl="1"/>
            <a:r>
              <a:rPr lang="en-US" dirty="0"/>
              <a:t>Commemorated with a meal</a:t>
            </a:r>
          </a:p>
        </p:txBody>
      </p:sp>
      <p:sp>
        <p:nvSpPr>
          <p:cNvPr id="3" name="Title 2">
            <a:extLst>
              <a:ext uri="{FF2B5EF4-FFF2-40B4-BE49-F238E27FC236}">
                <a16:creationId xmlns:a16="http://schemas.microsoft.com/office/drawing/2014/main" id="{1BA6DE3D-05AE-4CD9-AA19-9FA4F74C639F}"/>
              </a:ext>
            </a:extLst>
          </p:cNvPr>
          <p:cNvSpPr>
            <a:spLocks noGrp="1"/>
          </p:cNvSpPr>
          <p:nvPr>
            <p:ph type="title"/>
          </p:nvPr>
        </p:nvSpPr>
        <p:spPr/>
        <p:txBody>
          <a:bodyPr/>
          <a:lstStyle/>
          <a:p>
            <a:r>
              <a:rPr lang="en-US" dirty="0"/>
              <a:t>Laban &amp; Jacob Reconcile </a:t>
            </a:r>
          </a:p>
        </p:txBody>
      </p:sp>
      <p:pic>
        <p:nvPicPr>
          <p:cNvPr id="3074" name="Picture 2" descr="Image result for jacob and laban covenant">
            <a:extLst>
              <a:ext uri="{FF2B5EF4-FFF2-40B4-BE49-F238E27FC236}">
                <a16:creationId xmlns:a16="http://schemas.microsoft.com/office/drawing/2014/main" id="{DDC52262-AE70-4379-AFD9-C9D995A27420}"/>
              </a:ext>
            </a:extLst>
          </p:cNvPr>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9091748" y="1676400"/>
            <a:ext cx="2490652" cy="4419600"/>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63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FD25B0-613D-462E-BD89-3BA79AA77D4D}"/>
              </a:ext>
            </a:extLst>
          </p:cNvPr>
          <p:cNvSpPr>
            <a:spLocks noGrp="1"/>
          </p:cNvSpPr>
          <p:nvPr>
            <p:ph idx="1"/>
          </p:nvPr>
        </p:nvSpPr>
        <p:spPr/>
        <p:txBody>
          <a:bodyPr>
            <a:normAutofit fontScale="92500" lnSpcReduction="20000"/>
          </a:bodyPr>
          <a:lstStyle/>
          <a:p>
            <a:r>
              <a:rPr lang="en-US" dirty="0"/>
              <a:t>Jacob sends word to Esau of his successful return</a:t>
            </a:r>
          </a:p>
          <a:p>
            <a:r>
              <a:rPr lang="en-US" dirty="0"/>
              <a:t>Jacob has three strategies: </a:t>
            </a:r>
          </a:p>
          <a:p>
            <a:pPr lvl="1"/>
            <a:r>
              <a:rPr lang="en-US" dirty="0"/>
              <a:t>Divide up his people into two camps</a:t>
            </a:r>
          </a:p>
          <a:p>
            <a:pPr lvl="1"/>
            <a:r>
              <a:rPr lang="en-US" dirty="0"/>
              <a:t>PRAY!</a:t>
            </a:r>
          </a:p>
          <a:p>
            <a:pPr lvl="1"/>
            <a:r>
              <a:rPr lang="en-US" dirty="0"/>
              <a:t>Gifts</a:t>
            </a:r>
          </a:p>
          <a:p>
            <a:r>
              <a:rPr lang="en-US" dirty="0"/>
              <a:t>Jacob’s Prayer</a:t>
            </a:r>
          </a:p>
          <a:p>
            <a:pPr lvl="1"/>
            <a:r>
              <a:rPr lang="en-US" dirty="0"/>
              <a:t>Invokes YHWH as the God of his fathers Abraham/Isaac</a:t>
            </a:r>
          </a:p>
          <a:p>
            <a:pPr lvl="1"/>
            <a:r>
              <a:rPr lang="en-US" dirty="0"/>
              <a:t>Recalls God’s promises</a:t>
            </a:r>
          </a:p>
          <a:p>
            <a:pPr lvl="1"/>
            <a:r>
              <a:rPr lang="en-US" dirty="0"/>
              <a:t>Expresses humility and concern</a:t>
            </a:r>
          </a:p>
          <a:p>
            <a:r>
              <a:rPr lang="en-US" dirty="0"/>
              <a:t>Jacob gives gifts to Esau to appease him (lit. ‘cover his face’)</a:t>
            </a:r>
          </a:p>
          <a:p>
            <a:endParaRPr lang="en-US" dirty="0"/>
          </a:p>
          <a:p>
            <a:endParaRPr lang="en-US" dirty="0"/>
          </a:p>
        </p:txBody>
      </p:sp>
      <p:sp>
        <p:nvSpPr>
          <p:cNvPr id="3" name="Title 2">
            <a:extLst>
              <a:ext uri="{FF2B5EF4-FFF2-40B4-BE49-F238E27FC236}">
                <a16:creationId xmlns:a16="http://schemas.microsoft.com/office/drawing/2014/main" id="{1F4FD2EC-88B6-462E-B6C9-9FE3D4A40FE9}"/>
              </a:ext>
            </a:extLst>
          </p:cNvPr>
          <p:cNvSpPr>
            <a:spLocks noGrp="1"/>
          </p:cNvSpPr>
          <p:nvPr>
            <p:ph type="title"/>
          </p:nvPr>
        </p:nvSpPr>
        <p:spPr/>
        <p:txBody>
          <a:bodyPr/>
          <a:lstStyle/>
          <a:p>
            <a:r>
              <a:rPr lang="en-US" dirty="0"/>
              <a:t>Jacob Prepares to Meet Esau</a:t>
            </a:r>
          </a:p>
        </p:txBody>
      </p:sp>
    </p:spTree>
    <p:extLst>
      <p:ext uri="{BB962C8B-B14F-4D97-AF65-F5344CB8AC3E}">
        <p14:creationId xmlns:p14="http://schemas.microsoft.com/office/powerpoint/2010/main" val="18952913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Ins="91440" bIns="45720" anchor="b" anchorCtr="0">
            <a:normAutofit/>
          </a:bodyPr>
          <a:lstStyle/>
          <a:p>
            <a:r>
              <a:rPr lang="en-US" dirty="0"/>
              <a:t>Themes &amp; Theology</a:t>
            </a:r>
          </a:p>
        </p:txBody>
      </p:sp>
      <p:pic>
        <p:nvPicPr>
          <p:cNvPr id="8" name="Picture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600200"/>
            <a:ext cx="3356864" cy="4267200"/>
          </a:xfrm>
          <a:prstGeom prst="rect">
            <a:avLst/>
          </a:prstGeom>
          <a:ln w="88900" cap="sq" cmpd="thickThin">
            <a:solidFill>
              <a:schemeClr val="accent2"/>
            </a:solidFill>
            <a:prstDash val="solid"/>
            <a:miter lim="800000"/>
          </a:ln>
          <a:effectLst>
            <a:innerShdw blurRad="76200">
              <a:srgbClr val="000000"/>
            </a:innerShdw>
          </a:effectLst>
        </p:spPr>
      </p:pic>
      <p:sp>
        <p:nvSpPr>
          <p:cNvPr id="3" name="Text Placeholder 2"/>
          <p:cNvSpPr>
            <a:spLocks noGrp="1"/>
          </p:cNvSpPr>
          <p:nvPr>
            <p:ph sz="half" idx="2"/>
          </p:nvPr>
        </p:nvSpPr>
        <p:spPr>
          <a:xfrm>
            <a:off x="4673600" y="1498600"/>
            <a:ext cx="6908800" cy="4978400"/>
          </a:xfrm>
        </p:spPr>
        <p:txBody>
          <a:bodyPr vert="horz" lIns="91440" tIns="45720" rIns="91440" bIns="45720">
            <a:noAutofit/>
          </a:bodyPr>
          <a:lstStyle/>
          <a:p>
            <a:pPr marL="285744" indent="-285744">
              <a:buFont typeface="Arial" panose="020B0604020202020204" pitchFamily="34" charset="0"/>
              <a:buChar char="•"/>
            </a:pPr>
            <a:r>
              <a:rPr lang="en-US" sz="3733" dirty="0">
                <a:latin typeface="High Tower Text" panose="02040502050506030303" pitchFamily="18" charset="0"/>
              </a:rPr>
              <a:t>God as Creator</a:t>
            </a:r>
          </a:p>
          <a:p>
            <a:pPr marL="285744" indent="-285744">
              <a:buFont typeface="Arial" panose="020B0604020202020204" pitchFamily="34" charset="0"/>
              <a:buChar char="•"/>
            </a:pPr>
            <a:r>
              <a:rPr lang="en-US" sz="3733" dirty="0">
                <a:latin typeface="High Tower Text" panose="02040502050506030303" pitchFamily="18" charset="0"/>
              </a:rPr>
              <a:t>The unifying theme of the Patriarchal History is divine promise.  </a:t>
            </a:r>
          </a:p>
          <a:p>
            <a:pPr marL="742932" lvl="1" indent="-285744">
              <a:buFont typeface="Arial" panose="020B0604020202020204" pitchFamily="34" charset="0"/>
              <a:buChar char="•"/>
            </a:pPr>
            <a:r>
              <a:rPr lang="en-US" dirty="0">
                <a:latin typeface="High Tower Text" panose="02040502050506030303" pitchFamily="18" charset="0"/>
              </a:rPr>
              <a:t>Sovereign</a:t>
            </a:r>
          </a:p>
          <a:p>
            <a:pPr marL="742932" lvl="1" indent="-285744">
              <a:buFont typeface="Arial" panose="020B0604020202020204" pitchFamily="34" charset="0"/>
              <a:buChar char="•"/>
            </a:pPr>
            <a:r>
              <a:rPr lang="en-US" dirty="0">
                <a:latin typeface="High Tower Text" panose="02040502050506030303" pitchFamily="18" charset="0"/>
              </a:rPr>
              <a:t>Faithfulness </a:t>
            </a:r>
          </a:p>
          <a:p>
            <a:pPr marL="742932" lvl="1" indent="-285744">
              <a:buFont typeface="Arial" panose="020B0604020202020204" pitchFamily="34" charset="0"/>
              <a:buChar char="•"/>
            </a:pPr>
            <a:r>
              <a:rPr lang="en-US" dirty="0">
                <a:latin typeface="High Tower Text" panose="02040502050506030303" pitchFamily="18" charset="0"/>
              </a:rPr>
              <a:t>Marked by Covenant</a:t>
            </a:r>
          </a:p>
        </p:txBody>
      </p:sp>
    </p:spTree>
    <p:extLst>
      <p:ext uri="{BB962C8B-B14F-4D97-AF65-F5344CB8AC3E}">
        <p14:creationId xmlns:p14="http://schemas.microsoft.com/office/powerpoint/2010/main" val="16883521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Jacob</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3800728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 Cycle</a:t>
            </a:r>
          </a:p>
        </p:txBody>
      </p:sp>
      <p:graphicFrame>
        <p:nvGraphicFramePr>
          <p:cNvPr id="5" name="Content Placeholder 4">
            <a:extLst>
              <a:ext uri="{FF2B5EF4-FFF2-40B4-BE49-F238E27FC236}">
                <a16:creationId xmlns:a16="http://schemas.microsoft.com/office/drawing/2014/main" id="{BA0AABEB-39A4-4539-881E-7F5C743451F2}"/>
              </a:ext>
            </a:extLst>
          </p:cNvPr>
          <p:cNvGraphicFramePr>
            <a:graphicFrameLocks noGrp="1"/>
          </p:cNvGraphicFramePr>
          <p:nvPr>
            <p:ph sz="half" idx="1"/>
            <p:extLst/>
          </p:nvPr>
        </p:nvGraphicFramePr>
        <p:xfrm>
          <a:off x="609601" y="1524000"/>
          <a:ext cx="387319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Notched Right 3">
            <a:extLst>
              <a:ext uri="{FF2B5EF4-FFF2-40B4-BE49-F238E27FC236}">
                <a16:creationId xmlns:a16="http://schemas.microsoft.com/office/drawing/2014/main" id="{B5DFF0A7-7592-4B29-BEB8-4B36AF73F1F6}"/>
              </a:ext>
            </a:extLst>
          </p:cNvPr>
          <p:cNvSpPr/>
          <p:nvPr/>
        </p:nvSpPr>
        <p:spPr>
          <a:xfrm>
            <a:off x="4658024" y="3348335"/>
            <a:ext cx="2167319" cy="1015663"/>
          </a:xfrm>
          <a:prstGeom prst="notched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28" name="Picture 4" descr="Related image">
            <a:extLst>
              <a:ext uri="{FF2B5EF4-FFF2-40B4-BE49-F238E27FC236}">
                <a16:creationId xmlns:a16="http://schemas.microsoft.com/office/drawing/2014/main" id="{37466ED3-702E-4CD5-90CC-858454F1C2C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6352"/>
          <a:stretch/>
        </p:blipFill>
        <p:spPr bwMode="auto">
          <a:xfrm>
            <a:off x="7105706" y="1504973"/>
            <a:ext cx="4476694" cy="4702386"/>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2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1+#ppt_w/2"/>
                                          </p:val>
                                        </p:tav>
                                        <p:tav tm="100000">
                                          <p:val>
                                            <p:strVal val="#ppt_x"/>
                                          </p:val>
                                        </p:tav>
                                      </p:tavLst>
                                    </p:anim>
                                    <p:anim calcmode="lin" valueType="num">
                                      <p:cBhvr additive="base">
                                        <p:cTn id="21"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B60F4-D573-4FDE-B188-A0317A4210B5}"/>
              </a:ext>
            </a:extLst>
          </p:cNvPr>
          <p:cNvSpPr>
            <a:spLocks noGrp="1"/>
          </p:cNvSpPr>
          <p:nvPr>
            <p:ph idx="1"/>
          </p:nvPr>
        </p:nvSpPr>
        <p:spPr>
          <a:xfrm>
            <a:off x="609601" y="1524000"/>
            <a:ext cx="7556204" cy="4572000"/>
          </a:xfrm>
        </p:spPr>
        <p:txBody>
          <a:bodyPr/>
          <a:lstStyle/>
          <a:p>
            <a:r>
              <a:rPr lang="en-US" dirty="0"/>
              <a:t>Jacob’s family are fleeing from Esau </a:t>
            </a:r>
          </a:p>
          <a:p>
            <a:r>
              <a:rPr lang="en-US" dirty="0"/>
              <a:t>Setting: In a river canyon at night</a:t>
            </a:r>
          </a:p>
          <a:p>
            <a:pPr lvl="1">
              <a:spcAft>
                <a:spcPts val="600"/>
              </a:spcAft>
            </a:pPr>
            <a:r>
              <a:rPr lang="en-US" dirty="0"/>
              <a:t>Jacob is alone</a:t>
            </a:r>
          </a:p>
          <a:p>
            <a:pPr marL="0" indent="0" algn="ctr">
              <a:buNone/>
            </a:pPr>
            <a:r>
              <a:rPr lang="en-US" sz="3200" b="1" dirty="0">
                <a:solidFill>
                  <a:schemeClr val="accent3"/>
                </a:solidFill>
              </a:rPr>
              <a:t> Who is the man Jacob wrestles with?</a:t>
            </a:r>
          </a:p>
          <a:p>
            <a:pPr>
              <a:spcBef>
                <a:spcPts val="1200"/>
              </a:spcBef>
            </a:pPr>
            <a:endParaRPr lang="en-US" dirty="0"/>
          </a:p>
        </p:txBody>
      </p:sp>
      <p:sp>
        <p:nvSpPr>
          <p:cNvPr id="3" name="Title 2">
            <a:extLst>
              <a:ext uri="{FF2B5EF4-FFF2-40B4-BE49-F238E27FC236}">
                <a16:creationId xmlns:a16="http://schemas.microsoft.com/office/drawing/2014/main" id="{AA56E726-3A40-49F2-9C21-584A8A27160A}"/>
              </a:ext>
            </a:extLst>
          </p:cNvPr>
          <p:cNvSpPr>
            <a:spLocks noGrp="1"/>
          </p:cNvSpPr>
          <p:nvPr>
            <p:ph type="title"/>
          </p:nvPr>
        </p:nvSpPr>
        <p:spPr/>
        <p:txBody>
          <a:bodyPr/>
          <a:lstStyle/>
          <a:p>
            <a:r>
              <a:rPr lang="en-US" dirty="0"/>
              <a:t>Encounter at Peniel</a:t>
            </a:r>
          </a:p>
        </p:txBody>
      </p:sp>
      <p:pic>
        <p:nvPicPr>
          <p:cNvPr id="2050" name="Picture 2" descr="Image result for jacob wrestle">
            <a:extLst>
              <a:ext uri="{FF2B5EF4-FFF2-40B4-BE49-F238E27FC236}">
                <a16:creationId xmlns:a16="http://schemas.microsoft.com/office/drawing/2014/main" id="{CCDCAA76-903F-48F9-BB62-C8E7057C1E6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070" t="4178" r="9701" b="8357"/>
          <a:stretch/>
        </p:blipFill>
        <p:spPr bwMode="auto">
          <a:xfrm>
            <a:off x="8463643" y="1524000"/>
            <a:ext cx="3118757" cy="4572000"/>
          </a:xfrm>
          <a:prstGeom prst="roundRect">
            <a:avLst>
              <a:gd name="adj" fmla="val 4167"/>
            </a:avLst>
          </a:prstGeom>
          <a:solidFill>
            <a:srgbClr val="FFFFFF"/>
          </a:solidFill>
          <a:ln w="76200" cap="sq">
            <a:solidFill>
              <a:schemeClr val="accent2"/>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Rectangle: Rounded Corners 3">
            <a:extLst>
              <a:ext uri="{FF2B5EF4-FFF2-40B4-BE49-F238E27FC236}">
                <a16:creationId xmlns:a16="http://schemas.microsoft.com/office/drawing/2014/main" id="{BEED73C0-A1EA-46B4-8A0B-0FF510FD7271}"/>
              </a:ext>
            </a:extLst>
          </p:cNvPr>
          <p:cNvSpPr/>
          <p:nvPr/>
        </p:nvSpPr>
        <p:spPr>
          <a:xfrm>
            <a:off x="609599" y="4231758"/>
            <a:ext cx="7556205" cy="2016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 the womb [Jacob] took his brother by the heel,    and in his manhood he stove with God. </a:t>
            </a:r>
          </a:p>
          <a:p>
            <a:pPr algn="ctr"/>
            <a:r>
              <a:rPr lang="en-US" sz="2400" b="1" dirty="0">
                <a:solidFill>
                  <a:schemeClr val="tx2">
                    <a:lumMod val="90000"/>
                  </a:schemeClr>
                </a:solidFill>
              </a:rPr>
              <a:t>He strove with the angel and prevailed</a:t>
            </a:r>
            <a:r>
              <a:rPr lang="en-US" sz="2400" dirty="0"/>
              <a:t>;                            he wept and sought his favor”</a:t>
            </a:r>
          </a:p>
          <a:p>
            <a:pPr algn="ctr"/>
            <a:r>
              <a:rPr lang="en-US" sz="2400" dirty="0"/>
              <a:t>Hosea 12:3-4</a:t>
            </a:r>
          </a:p>
        </p:txBody>
      </p:sp>
    </p:spTree>
    <p:extLst>
      <p:ext uri="{BB962C8B-B14F-4D97-AF65-F5344CB8AC3E}">
        <p14:creationId xmlns:p14="http://schemas.microsoft.com/office/powerpoint/2010/main" val="42230079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B60F4-D573-4FDE-B188-A0317A4210B5}"/>
              </a:ext>
            </a:extLst>
          </p:cNvPr>
          <p:cNvSpPr>
            <a:spLocks noGrp="1"/>
          </p:cNvSpPr>
          <p:nvPr>
            <p:ph idx="1"/>
          </p:nvPr>
        </p:nvSpPr>
        <p:spPr>
          <a:xfrm>
            <a:off x="609600" y="1524000"/>
            <a:ext cx="7854043" cy="4572000"/>
          </a:xfrm>
        </p:spPr>
        <p:txBody>
          <a:bodyPr>
            <a:normAutofit lnSpcReduction="10000"/>
          </a:bodyPr>
          <a:lstStyle/>
          <a:p>
            <a:r>
              <a:rPr lang="en-US" dirty="0"/>
              <a:t>The match lasts all night</a:t>
            </a:r>
          </a:p>
          <a:p>
            <a:r>
              <a:rPr lang="en-US" dirty="0"/>
              <a:t>Jacob wrestles the man to a draw</a:t>
            </a:r>
          </a:p>
          <a:p>
            <a:r>
              <a:rPr lang="en-US" dirty="0"/>
              <a:t>The man ‘touched the hollow of his</a:t>
            </a:r>
          </a:p>
          <a:p>
            <a:pPr marL="0" indent="0">
              <a:spcBef>
                <a:spcPts val="0"/>
              </a:spcBef>
              <a:buNone/>
            </a:pPr>
            <a:r>
              <a:rPr lang="en-US" dirty="0"/>
              <a:t>    thigh,’ thus putting it ‘out of joint.’</a:t>
            </a:r>
          </a:p>
          <a:p>
            <a:r>
              <a:rPr lang="en-US" dirty="0"/>
              <a:t>Jacob demands a blessing</a:t>
            </a:r>
          </a:p>
          <a:p>
            <a:r>
              <a:rPr lang="en-US" dirty="0"/>
              <a:t>He receives a new name, ‘Israel’</a:t>
            </a:r>
          </a:p>
          <a:p>
            <a:pPr lvl="1"/>
            <a:r>
              <a:rPr lang="en-US" dirty="0"/>
              <a:t>‘God rules’</a:t>
            </a:r>
          </a:p>
          <a:p>
            <a:pPr lvl="1"/>
            <a:r>
              <a:rPr lang="en-US" dirty="0"/>
              <a:t>‘He who strives with God’</a:t>
            </a:r>
          </a:p>
          <a:p>
            <a:pPr lvl="1"/>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AA56E726-3A40-49F2-9C21-584A8A27160A}"/>
              </a:ext>
            </a:extLst>
          </p:cNvPr>
          <p:cNvSpPr>
            <a:spLocks noGrp="1"/>
          </p:cNvSpPr>
          <p:nvPr>
            <p:ph type="title"/>
          </p:nvPr>
        </p:nvSpPr>
        <p:spPr/>
        <p:txBody>
          <a:bodyPr/>
          <a:lstStyle/>
          <a:p>
            <a:r>
              <a:rPr lang="en-US" dirty="0"/>
              <a:t>Encounter at Peniel</a:t>
            </a:r>
          </a:p>
        </p:txBody>
      </p:sp>
      <p:pic>
        <p:nvPicPr>
          <p:cNvPr id="2050" name="Picture 2" descr="Image result for jacob wrestle">
            <a:extLst>
              <a:ext uri="{FF2B5EF4-FFF2-40B4-BE49-F238E27FC236}">
                <a16:creationId xmlns:a16="http://schemas.microsoft.com/office/drawing/2014/main" id="{CCDCAA76-903F-48F9-BB62-C8E7057C1E6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070" t="4178" r="9701" b="8357"/>
          <a:stretch/>
        </p:blipFill>
        <p:spPr bwMode="auto">
          <a:xfrm>
            <a:off x="8463643" y="1524000"/>
            <a:ext cx="3118757" cy="4572000"/>
          </a:xfrm>
          <a:prstGeom prst="roundRect">
            <a:avLst>
              <a:gd name="adj" fmla="val 4167"/>
            </a:avLst>
          </a:prstGeom>
          <a:solidFill>
            <a:srgbClr val="FFFFFF"/>
          </a:solidFill>
          <a:ln w="76200" cap="sq">
            <a:solidFill>
              <a:schemeClr val="accent2"/>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1467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B60F4-D573-4FDE-B188-A0317A4210B5}"/>
              </a:ext>
            </a:extLst>
          </p:cNvPr>
          <p:cNvSpPr>
            <a:spLocks noGrp="1"/>
          </p:cNvSpPr>
          <p:nvPr>
            <p:ph idx="1"/>
          </p:nvPr>
        </p:nvSpPr>
        <p:spPr>
          <a:xfrm>
            <a:off x="609600" y="1524000"/>
            <a:ext cx="7854043" cy="4572000"/>
          </a:xfrm>
        </p:spPr>
        <p:txBody>
          <a:bodyPr>
            <a:normAutofit/>
          </a:bodyPr>
          <a:lstStyle/>
          <a:p>
            <a:r>
              <a:rPr lang="en-US" dirty="0"/>
              <a:t>Jacob asks for the man’s name in return</a:t>
            </a:r>
          </a:p>
          <a:p>
            <a:pPr lvl="1"/>
            <a:r>
              <a:rPr lang="en-US" dirty="0"/>
              <a:t>“Why do you ask my name?”</a:t>
            </a:r>
          </a:p>
          <a:p>
            <a:r>
              <a:rPr lang="en-US" dirty="0"/>
              <a:t>Jacob names the spot ‘Peniel’</a:t>
            </a:r>
          </a:p>
          <a:p>
            <a:pPr lvl="1"/>
            <a:r>
              <a:rPr lang="en-US" dirty="0"/>
              <a:t>‘I have seen God face to face’</a:t>
            </a:r>
          </a:p>
          <a:p>
            <a:pPr lvl="1"/>
            <a:r>
              <a:rPr lang="en-US" dirty="0"/>
              <a:t>‘My life has been preserved’</a:t>
            </a:r>
          </a:p>
          <a:p>
            <a:r>
              <a:rPr lang="en-US" dirty="0"/>
              <a:t>Jacob limps away to meet Esau</a:t>
            </a:r>
          </a:p>
          <a:p>
            <a:pPr lvl="1"/>
            <a:endParaRPr lang="en-US" dirty="0"/>
          </a:p>
          <a:p>
            <a:endParaRPr lang="en-US" dirty="0"/>
          </a:p>
          <a:p>
            <a:pPr lvl="1"/>
            <a:endParaRPr lang="en-US" dirty="0"/>
          </a:p>
          <a:p>
            <a:endParaRPr lang="en-US" dirty="0"/>
          </a:p>
          <a:p>
            <a:endParaRPr lang="en-US" dirty="0"/>
          </a:p>
        </p:txBody>
      </p:sp>
      <p:sp>
        <p:nvSpPr>
          <p:cNvPr id="3" name="Title 2">
            <a:extLst>
              <a:ext uri="{FF2B5EF4-FFF2-40B4-BE49-F238E27FC236}">
                <a16:creationId xmlns:a16="http://schemas.microsoft.com/office/drawing/2014/main" id="{AA56E726-3A40-49F2-9C21-584A8A27160A}"/>
              </a:ext>
            </a:extLst>
          </p:cNvPr>
          <p:cNvSpPr>
            <a:spLocks noGrp="1"/>
          </p:cNvSpPr>
          <p:nvPr>
            <p:ph type="title"/>
          </p:nvPr>
        </p:nvSpPr>
        <p:spPr/>
        <p:txBody>
          <a:bodyPr/>
          <a:lstStyle/>
          <a:p>
            <a:r>
              <a:rPr lang="en-US" dirty="0"/>
              <a:t>Encounter at Peniel</a:t>
            </a:r>
          </a:p>
        </p:txBody>
      </p:sp>
      <p:pic>
        <p:nvPicPr>
          <p:cNvPr id="2050" name="Picture 2" descr="Image result for jacob wrestle">
            <a:extLst>
              <a:ext uri="{FF2B5EF4-FFF2-40B4-BE49-F238E27FC236}">
                <a16:creationId xmlns:a16="http://schemas.microsoft.com/office/drawing/2014/main" id="{CCDCAA76-903F-48F9-BB62-C8E7057C1E62}"/>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070" t="4178" r="9701" b="8357"/>
          <a:stretch/>
        </p:blipFill>
        <p:spPr bwMode="auto">
          <a:xfrm>
            <a:off x="8463643" y="1524000"/>
            <a:ext cx="3118757" cy="4572000"/>
          </a:xfrm>
          <a:prstGeom prst="roundRect">
            <a:avLst>
              <a:gd name="adj" fmla="val 4167"/>
            </a:avLst>
          </a:prstGeom>
          <a:solidFill>
            <a:srgbClr val="FFFFFF"/>
          </a:solidFill>
          <a:ln w="76200" cap="sq">
            <a:solidFill>
              <a:schemeClr val="accent2"/>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5816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A9B57-ED4C-4964-8C80-2D175D87A805}"/>
              </a:ext>
            </a:extLst>
          </p:cNvPr>
          <p:cNvSpPr>
            <a:spLocks noGrp="1"/>
          </p:cNvSpPr>
          <p:nvPr>
            <p:ph idx="1"/>
          </p:nvPr>
        </p:nvSpPr>
        <p:spPr/>
        <p:txBody>
          <a:bodyPr>
            <a:normAutofit fontScale="92500" lnSpcReduction="10000"/>
          </a:bodyPr>
          <a:lstStyle/>
          <a:p>
            <a:r>
              <a:rPr lang="en-US" dirty="0"/>
              <a:t>Jacob leads his family out to meet Esau</a:t>
            </a:r>
          </a:p>
          <a:p>
            <a:r>
              <a:rPr lang="en-US" dirty="0"/>
              <a:t>Esau’s reaction is overwhelmingly positive</a:t>
            </a:r>
          </a:p>
          <a:p>
            <a:pPr lvl="1"/>
            <a:r>
              <a:rPr lang="en-US" dirty="0"/>
              <a:t>Embrace / Wept</a:t>
            </a:r>
          </a:p>
          <a:p>
            <a:pPr lvl="1"/>
            <a:r>
              <a:rPr lang="en-US" dirty="0"/>
              <a:t>Refuses Jacob’s gift</a:t>
            </a:r>
          </a:p>
          <a:p>
            <a:pPr lvl="1"/>
            <a:r>
              <a:rPr lang="en-US" dirty="0"/>
              <a:t>Invitation to hospitality</a:t>
            </a:r>
          </a:p>
          <a:p>
            <a:r>
              <a:rPr lang="en-US" dirty="0"/>
              <a:t>Jacob’s reaction remains defensive</a:t>
            </a:r>
          </a:p>
          <a:p>
            <a:pPr lvl="1"/>
            <a:r>
              <a:rPr lang="en-US" dirty="0"/>
              <a:t>Attributes all success / family to God</a:t>
            </a:r>
          </a:p>
          <a:p>
            <a:pPr lvl="1"/>
            <a:r>
              <a:rPr lang="en-US" dirty="0"/>
              <a:t>Imposes upon Esau to accept the gift</a:t>
            </a:r>
          </a:p>
          <a:p>
            <a:pPr lvl="1"/>
            <a:r>
              <a:rPr lang="en-US" dirty="0"/>
              <a:t>Rejects Esau’s offer for hospitality and assistance</a:t>
            </a:r>
          </a:p>
          <a:p>
            <a:endParaRPr lang="en-US" dirty="0"/>
          </a:p>
          <a:p>
            <a:endParaRPr lang="en-US" dirty="0"/>
          </a:p>
        </p:txBody>
      </p:sp>
      <p:sp>
        <p:nvSpPr>
          <p:cNvPr id="3" name="Title 2">
            <a:extLst>
              <a:ext uri="{FF2B5EF4-FFF2-40B4-BE49-F238E27FC236}">
                <a16:creationId xmlns:a16="http://schemas.microsoft.com/office/drawing/2014/main" id="{1965629A-3EEC-4DE1-948C-2456AC29D271}"/>
              </a:ext>
            </a:extLst>
          </p:cNvPr>
          <p:cNvSpPr>
            <a:spLocks noGrp="1"/>
          </p:cNvSpPr>
          <p:nvPr>
            <p:ph type="title"/>
          </p:nvPr>
        </p:nvSpPr>
        <p:spPr/>
        <p:txBody>
          <a:bodyPr/>
          <a:lstStyle/>
          <a:p>
            <a:r>
              <a:rPr lang="en-US" dirty="0"/>
              <a:t>Reconciliation with Esau</a:t>
            </a:r>
          </a:p>
        </p:txBody>
      </p:sp>
    </p:spTree>
    <p:extLst>
      <p:ext uri="{BB962C8B-B14F-4D97-AF65-F5344CB8AC3E}">
        <p14:creationId xmlns:p14="http://schemas.microsoft.com/office/powerpoint/2010/main" val="28579404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C93267-810F-49CB-A9AA-867D5EDDD9C2}"/>
              </a:ext>
            </a:extLst>
          </p:cNvPr>
          <p:cNvSpPr>
            <a:spLocks noGrp="1"/>
          </p:cNvSpPr>
          <p:nvPr>
            <p:ph idx="1"/>
          </p:nvPr>
        </p:nvSpPr>
        <p:spPr>
          <a:xfrm>
            <a:off x="609600" y="1524000"/>
            <a:ext cx="10972800" cy="4572000"/>
          </a:xfrm>
        </p:spPr>
        <p:txBody>
          <a:bodyPr>
            <a:normAutofit fontScale="92500" lnSpcReduction="10000"/>
          </a:bodyPr>
          <a:lstStyle/>
          <a:p>
            <a:r>
              <a:rPr lang="en-US" dirty="0"/>
              <a:t>Jacob’s only daughter Dinah is violated</a:t>
            </a:r>
          </a:p>
          <a:p>
            <a:pPr lvl="1"/>
            <a:r>
              <a:rPr lang="en-US" dirty="0"/>
              <a:t>Jacob’s sons act deceptively in vengeance </a:t>
            </a:r>
          </a:p>
          <a:p>
            <a:pPr lvl="1"/>
            <a:r>
              <a:rPr lang="en-US" dirty="0"/>
              <a:t>The men of Shechem are circumcised</a:t>
            </a:r>
          </a:p>
          <a:p>
            <a:pPr lvl="1"/>
            <a:r>
              <a:rPr lang="en-US" dirty="0"/>
              <a:t>Simeon &amp; Levi, lead a massacre of the men of the city</a:t>
            </a:r>
          </a:p>
          <a:p>
            <a:pPr lvl="1"/>
            <a:r>
              <a:rPr lang="en-US" dirty="0"/>
              <a:t>Jacob’s family become a pariah among the people of the land</a:t>
            </a:r>
          </a:p>
          <a:p>
            <a:r>
              <a:rPr lang="en-US" dirty="0"/>
              <a:t>Jacob Returns to Bethel</a:t>
            </a:r>
          </a:p>
          <a:p>
            <a:pPr lvl="1"/>
            <a:r>
              <a:rPr lang="en-US" dirty="0"/>
              <a:t>Rids the family of foreign gods</a:t>
            </a:r>
          </a:p>
          <a:p>
            <a:pPr lvl="1"/>
            <a:r>
              <a:rPr lang="en-US" dirty="0"/>
              <a:t>Jacob to Israel is confirmed</a:t>
            </a:r>
          </a:p>
          <a:p>
            <a:pPr lvl="1"/>
            <a:r>
              <a:rPr lang="en-US" dirty="0"/>
              <a:t>God repeats the covenant promises to Jacob </a:t>
            </a:r>
          </a:p>
        </p:txBody>
      </p:sp>
      <p:sp>
        <p:nvSpPr>
          <p:cNvPr id="3" name="Title 2">
            <a:extLst>
              <a:ext uri="{FF2B5EF4-FFF2-40B4-BE49-F238E27FC236}">
                <a16:creationId xmlns:a16="http://schemas.microsoft.com/office/drawing/2014/main" id="{A7368B22-CD6A-45D1-881A-9EB7CB127827}"/>
              </a:ext>
            </a:extLst>
          </p:cNvPr>
          <p:cNvSpPr>
            <a:spLocks noGrp="1"/>
          </p:cNvSpPr>
          <p:nvPr>
            <p:ph type="title"/>
          </p:nvPr>
        </p:nvSpPr>
        <p:spPr/>
        <p:txBody>
          <a:bodyPr/>
          <a:lstStyle/>
          <a:p>
            <a:r>
              <a:rPr lang="en-US" dirty="0"/>
              <a:t>Two Other Events</a:t>
            </a:r>
          </a:p>
        </p:txBody>
      </p:sp>
    </p:spTree>
    <p:extLst>
      <p:ext uri="{BB962C8B-B14F-4D97-AF65-F5344CB8AC3E}">
        <p14:creationId xmlns:p14="http://schemas.microsoft.com/office/powerpoint/2010/main" val="291703675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rIns="91440" bIns="45720" anchor="b" anchorCtr="0">
            <a:normAutofit/>
          </a:bodyPr>
          <a:lstStyle/>
          <a:p>
            <a:r>
              <a:rPr lang="en-US"/>
              <a:t>Themes &amp; Theology</a:t>
            </a:r>
            <a:endParaRPr lang="en-US" dirty="0"/>
          </a:p>
        </p:txBody>
      </p:sp>
      <p:pic>
        <p:nvPicPr>
          <p:cNvPr id="8" name="Picture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600200"/>
            <a:ext cx="3356864" cy="4267200"/>
          </a:xfrm>
          <a:prstGeom prst="rect">
            <a:avLst/>
          </a:prstGeom>
          <a:ln w="88900" cap="sq" cmpd="thickThin">
            <a:solidFill>
              <a:schemeClr val="accent2"/>
            </a:solidFill>
            <a:prstDash val="solid"/>
            <a:miter lim="800000"/>
          </a:ln>
          <a:effectLst>
            <a:innerShdw blurRad="76200">
              <a:srgbClr val="000000"/>
            </a:innerShdw>
          </a:effectLst>
        </p:spPr>
      </p:pic>
      <p:sp>
        <p:nvSpPr>
          <p:cNvPr id="3" name="Text Placeholder 2"/>
          <p:cNvSpPr>
            <a:spLocks noGrp="1"/>
          </p:cNvSpPr>
          <p:nvPr>
            <p:ph sz="half" idx="2"/>
          </p:nvPr>
        </p:nvSpPr>
        <p:spPr>
          <a:xfrm>
            <a:off x="4673600" y="1498600"/>
            <a:ext cx="6908800" cy="4978400"/>
          </a:xfrm>
        </p:spPr>
        <p:txBody>
          <a:bodyPr vert="horz" lIns="91440" tIns="45720" rIns="91440" bIns="45720">
            <a:noAutofit/>
          </a:bodyPr>
          <a:lstStyle/>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God’s people as keepers of creation</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Abraham and descendants as ‘tricksters’ </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Reversals/The Younger over the Older</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Name Meanings 	</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Ancestry</a:t>
            </a:r>
          </a:p>
          <a:p>
            <a:pPr marL="285744" indent="-285744">
              <a:buClr>
                <a:srgbClr val="F3A447"/>
              </a:buClr>
              <a:buFont typeface="Arial" panose="020B0604020202020204" pitchFamily="34" charset="0"/>
              <a:buChar char="•"/>
            </a:pPr>
            <a:r>
              <a:rPr lang="en-US" sz="3200" dirty="0">
                <a:solidFill>
                  <a:prstClr val="white"/>
                </a:solidFill>
                <a:latin typeface="High Tower Text" panose="02040502050506030303" pitchFamily="18" charset="0"/>
              </a:rPr>
              <a:t>Land</a:t>
            </a:r>
            <a:endParaRPr lang="en-US" sz="3200" dirty="0">
              <a:latin typeface="High Tower Text" panose="02040502050506030303" pitchFamily="18" charset="0"/>
            </a:endParaRPr>
          </a:p>
          <a:p>
            <a:pPr marL="285744" indent="-285744">
              <a:buFont typeface="Arial" panose="020B0604020202020204" pitchFamily="34" charset="0"/>
              <a:buChar char="•"/>
            </a:pPr>
            <a:endParaRPr lang="en-US" sz="3200" dirty="0">
              <a:latin typeface="High Tower Text" panose="02040502050506030303" pitchFamily="18" charset="0"/>
            </a:endParaRPr>
          </a:p>
        </p:txBody>
      </p:sp>
    </p:spTree>
    <p:extLst>
      <p:ext uri="{BB962C8B-B14F-4D97-AF65-F5344CB8AC3E}">
        <p14:creationId xmlns:p14="http://schemas.microsoft.com/office/powerpoint/2010/main" val="263165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r>
              <a:rPr lang="en-US" dirty="0"/>
              <a:t>Geography</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9020" t="12351" r="1761"/>
          <a:stretch/>
        </p:blipFill>
        <p:spPr>
          <a:xfrm>
            <a:off x="1104901" y="1612669"/>
            <a:ext cx="9980681" cy="4559532"/>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373112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 Cycle</a:t>
            </a:r>
          </a:p>
        </p:txBody>
      </p:sp>
      <p:graphicFrame>
        <p:nvGraphicFramePr>
          <p:cNvPr id="5" name="Content Placeholder 4">
            <a:extLst>
              <a:ext uri="{FF2B5EF4-FFF2-40B4-BE49-F238E27FC236}">
                <a16:creationId xmlns:a16="http://schemas.microsoft.com/office/drawing/2014/main" id="{BA0AABEB-39A4-4539-881E-7F5C743451F2}"/>
              </a:ext>
            </a:extLst>
          </p:cNvPr>
          <p:cNvGraphicFramePr>
            <a:graphicFrameLocks noGrp="1"/>
          </p:cNvGraphicFramePr>
          <p:nvPr>
            <p:ph sz="half" idx="1"/>
            <p:extLst>
              <p:ext uri="{D42A27DB-BD31-4B8C-83A1-F6EECF244321}">
                <p14:modId xmlns:p14="http://schemas.microsoft.com/office/powerpoint/2010/main" val="166642000"/>
              </p:ext>
            </p:extLst>
          </p:nvPr>
        </p:nvGraphicFramePr>
        <p:xfrm>
          <a:off x="609601" y="1524000"/>
          <a:ext cx="387319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1">
            <a:extLst>
              <a:ext uri="{FF2B5EF4-FFF2-40B4-BE49-F238E27FC236}">
                <a16:creationId xmlns:a16="http://schemas.microsoft.com/office/drawing/2014/main" id="{849A0BC3-AE79-486B-B07A-6C0263339914}"/>
              </a:ext>
            </a:extLst>
          </p:cNvPr>
          <p:cNvSpPr txBox="1">
            <a:spLocks/>
          </p:cNvSpPr>
          <p:nvPr/>
        </p:nvSpPr>
        <p:spPr>
          <a:xfrm>
            <a:off x="4908060" y="1468244"/>
            <a:ext cx="3435926" cy="762000"/>
          </a:xfrm>
          <a:prstGeom prst="rect">
            <a:avLst/>
          </a:prstGeom>
        </p:spPr>
        <p:txBody>
          <a:bodyPr vert="horz">
            <a:normAutofit/>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pPr marL="0" indent="0">
              <a:buNone/>
            </a:pPr>
            <a:r>
              <a:rPr lang="en-US" b="1" dirty="0">
                <a:ln w="6600">
                  <a:solidFill>
                    <a:schemeClr val="accent2"/>
                  </a:solidFill>
                  <a:prstDash val="solid"/>
                </a:ln>
                <a:solidFill>
                  <a:srgbClr val="FFFFFF"/>
                </a:solidFill>
                <a:effectLst>
                  <a:outerShdw dist="38100" dir="2700000" algn="tl" rotWithShape="0">
                    <a:schemeClr val="accent2"/>
                  </a:outerShdw>
                </a:effectLst>
              </a:rPr>
              <a:t>Abraham</a:t>
            </a:r>
          </a:p>
        </p:txBody>
      </p:sp>
      <p:sp>
        <p:nvSpPr>
          <p:cNvPr id="11" name="Content Placeholder 2">
            <a:extLst>
              <a:ext uri="{FF2B5EF4-FFF2-40B4-BE49-F238E27FC236}">
                <a16:creationId xmlns:a16="http://schemas.microsoft.com/office/drawing/2014/main" id="{C59BE150-3C26-4177-8204-C15EE4FB3B66}"/>
              </a:ext>
            </a:extLst>
          </p:cNvPr>
          <p:cNvSpPr txBox="1">
            <a:spLocks/>
          </p:cNvSpPr>
          <p:nvPr/>
        </p:nvSpPr>
        <p:spPr>
          <a:xfrm>
            <a:off x="4906536" y="2270547"/>
            <a:ext cx="3434576" cy="3913632"/>
          </a:xfrm>
          <a:prstGeom prst="rect">
            <a:avLst/>
          </a:prstGeom>
        </p:spPr>
        <p:txBody>
          <a:bodyPr vert="horz">
            <a:normAutofit/>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r>
              <a:rPr lang="en-US" dirty="0"/>
              <a:t>Father-Son Relationship</a:t>
            </a:r>
          </a:p>
          <a:p>
            <a:r>
              <a:rPr lang="en-US" dirty="0"/>
              <a:t>Sojourn within Canaan</a:t>
            </a:r>
          </a:p>
          <a:p>
            <a:r>
              <a:rPr lang="en-US" dirty="0"/>
              <a:t>Promise</a:t>
            </a:r>
          </a:p>
          <a:p>
            <a:r>
              <a:rPr lang="en-US" dirty="0"/>
              <a:t>Sacrifice</a:t>
            </a:r>
          </a:p>
        </p:txBody>
      </p:sp>
      <p:sp>
        <p:nvSpPr>
          <p:cNvPr id="12" name="Content Placeholder 3">
            <a:extLst>
              <a:ext uri="{FF2B5EF4-FFF2-40B4-BE49-F238E27FC236}">
                <a16:creationId xmlns:a16="http://schemas.microsoft.com/office/drawing/2014/main" id="{E61C88B7-7571-4A67-97D9-B4760E8EEC02}"/>
              </a:ext>
            </a:extLst>
          </p:cNvPr>
          <p:cNvSpPr txBox="1">
            <a:spLocks/>
          </p:cNvSpPr>
          <p:nvPr/>
        </p:nvSpPr>
        <p:spPr>
          <a:xfrm>
            <a:off x="8341112" y="2270547"/>
            <a:ext cx="3434576" cy="3913632"/>
          </a:xfrm>
          <a:prstGeom prst="rect">
            <a:avLst/>
          </a:prstGeom>
        </p:spPr>
        <p:txBody>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r>
              <a:rPr lang="en-US" dirty="0"/>
              <a:t>Brother Relationship</a:t>
            </a:r>
          </a:p>
          <a:p>
            <a:r>
              <a:rPr lang="en-US" dirty="0"/>
              <a:t>Sojourn away from / back to Canaan</a:t>
            </a:r>
          </a:p>
          <a:p>
            <a:r>
              <a:rPr lang="en-US" dirty="0"/>
              <a:t>Blessing</a:t>
            </a:r>
          </a:p>
          <a:p>
            <a:r>
              <a:rPr lang="en-US" dirty="0"/>
              <a:t>Trickery</a:t>
            </a:r>
          </a:p>
          <a:p>
            <a:endParaRPr lang="en-US" dirty="0"/>
          </a:p>
        </p:txBody>
      </p:sp>
      <p:sp>
        <p:nvSpPr>
          <p:cNvPr id="13" name="Text Placeholder 5">
            <a:extLst>
              <a:ext uri="{FF2B5EF4-FFF2-40B4-BE49-F238E27FC236}">
                <a16:creationId xmlns:a16="http://schemas.microsoft.com/office/drawing/2014/main" id="{B7C6558C-E253-44D5-B3FF-DC83D2BA4587}"/>
              </a:ext>
            </a:extLst>
          </p:cNvPr>
          <p:cNvSpPr txBox="1">
            <a:spLocks/>
          </p:cNvSpPr>
          <p:nvPr/>
        </p:nvSpPr>
        <p:spPr>
          <a:xfrm>
            <a:off x="8341112" y="1468244"/>
            <a:ext cx="3435926" cy="762000"/>
          </a:xfrm>
          <a:prstGeom prst="rect">
            <a:avLst/>
          </a:prstGeom>
        </p:spPr>
        <p:txBody>
          <a:bodyPr/>
          <a:lst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a:lstStyle>
          <a:p>
            <a:pPr marL="0" indent="0">
              <a:buNone/>
            </a:pPr>
            <a:r>
              <a:rPr lang="en-US" b="1" dirty="0">
                <a:ln w="6600">
                  <a:solidFill>
                    <a:schemeClr val="accent2"/>
                  </a:solidFill>
                  <a:prstDash val="solid"/>
                </a:ln>
                <a:solidFill>
                  <a:srgbClr val="FFFFFF"/>
                </a:solidFill>
                <a:effectLst>
                  <a:outerShdw dist="38100" dir="2700000" algn="tl" rotWithShape="0">
                    <a:schemeClr val="accent2"/>
                  </a:outerShdw>
                </a:effectLst>
              </a:rPr>
              <a:t>Jacob</a:t>
            </a:r>
          </a:p>
        </p:txBody>
      </p:sp>
      <p:cxnSp>
        <p:nvCxnSpPr>
          <p:cNvPr id="15" name="Straight Connector 14">
            <a:extLst>
              <a:ext uri="{FF2B5EF4-FFF2-40B4-BE49-F238E27FC236}">
                <a16:creationId xmlns:a16="http://schemas.microsoft.com/office/drawing/2014/main" id="{60E98BB6-F65A-4244-886D-2826D954AEF7}"/>
              </a:ext>
            </a:extLst>
          </p:cNvPr>
          <p:cNvCxnSpPr/>
          <p:nvPr/>
        </p:nvCxnSpPr>
        <p:spPr>
          <a:xfrm flipH="1">
            <a:off x="4906536" y="2203640"/>
            <a:ext cx="686915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690348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Jacob Outline</a:t>
            </a:r>
          </a:p>
        </p:txBody>
      </p:sp>
      <p:graphicFrame>
        <p:nvGraphicFramePr>
          <p:cNvPr id="7" name="Content Placeholder 6">
            <a:extLst>
              <a:ext uri="{FF2B5EF4-FFF2-40B4-BE49-F238E27FC236}">
                <a16:creationId xmlns:a16="http://schemas.microsoft.com/office/drawing/2014/main" id="{38DE8402-4527-4A7D-90F3-BF50FB0F237E}"/>
              </a:ext>
            </a:extLst>
          </p:cNvPr>
          <p:cNvGraphicFramePr>
            <a:graphicFrameLocks noGrp="1"/>
          </p:cNvGraphicFramePr>
          <p:nvPr>
            <p:ph sz="half" idx="2"/>
            <p:extLst>
              <p:ext uri="{D42A27DB-BD31-4B8C-83A1-F6EECF244321}">
                <p14:modId xmlns:p14="http://schemas.microsoft.com/office/powerpoint/2010/main" val="2097652149"/>
              </p:ext>
            </p:extLst>
          </p:nvPr>
        </p:nvGraphicFramePr>
        <p:xfrm>
          <a:off x="609600" y="1371600"/>
          <a:ext cx="790993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Pentagon 3">
            <a:extLst>
              <a:ext uri="{FF2B5EF4-FFF2-40B4-BE49-F238E27FC236}">
                <a16:creationId xmlns:a16="http://schemas.microsoft.com/office/drawing/2014/main" id="{9BD079CB-7A38-404B-9A5E-FA8E50B3DFB7}"/>
              </a:ext>
            </a:extLst>
          </p:cNvPr>
          <p:cNvSpPr/>
          <p:nvPr/>
        </p:nvSpPr>
        <p:spPr>
          <a:xfrm flipH="1">
            <a:off x="8675649" y="1854820"/>
            <a:ext cx="2564780" cy="120433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Meeting at Bethel</a:t>
            </a:r>
          </a:p>
          <a:p>
            <a:pPr algn="ctr"/>
            <a:r>
              <a:rPr lang="en-US" sz="2400" dirty="0"/>
              <a:t>28:10-22</a:t>
            </a:r>
          </a:p>
        </p:txBody>
      </p:sp>
      <p:sp>
        <p:nvSpPr>
          <p:cNvPr id="8" name="Arrow: Pentagon 7">
            <a:extLst>
              <a:ext uri="{FF2B5EF4-FFF2-40B4-BE49-F238E27FC236}">
                <a16:creationId xmlns:a16="http://schemas.microsoft.com/office/drawing/2014/main" id="{D5751D3E-4440-46C1-9A52-C737D2C9EAD5}"/>
              </a:ext>
            </a:extLst>
          </p:cNvPr>
          <p:cNvSpPr/>
          <p:nvPr/>
        </p:nvSpPr>
        <p:spPr>
          <a:xfrm flipH="1">
            <a:off x="8675649" y="3059152"/>
            <a:ext cx="2564780" cy="120433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Birth of Children</a:t>
            </a:r>
          </a:p>
          <a:p>
            <a:pPr algn="ctr"/>
            <a:r>
              <a:rPr lang="en-US" sz="2400" dirty="0"/>
              <a:t>29:31-30:24</a:t>
            </a:r>
          </a:p>
        </p:txBody>
      </p:sp>
      <p:sp>
        <p:nvSpPr>
          <p:cNvPr id="9" name="Arrow: Pentagon 8">
            <a:extLst>
              <a:ext uri="{FF2B5EF4-FFF2-40B4-BE49-F238E27FC236}">
                <a16:creationId xmlns:a16="http://schemas.microsoft.com/office/drawing/2014/main" id="{1A7FEF3C-81F2-4A76-9466-14A0D2A86072}"/>
              </a:ext>
            </a:extLst>
          </p:cNvPr>
          <p:cNvSpPr/>
          <p:nvPr/>
        </p:nvSpPr>
        <p:spPr>
          <a:xfrm flipH="1">
            <a:off x="8675649" y="4263484"/>
            <a:ext cx="2564780" cy="1204332"/>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Meeting at </a:t>
            </a:r>
            <a:r>
              <a:rPr lang="en-US" sz="2400" dirty="0" err="1"/>
              <a:t>Penu’el</a:t>
            </a:r>
            <a:endParaRPr lang="en-US" sz="2400" dirty="0"/>
          </a:p>
          <a:p>
            <a:pPr algn="ctr"/>
            <a:r>
              <a:rPr lang="en-US" sz="2400" dirty="0"/>
              <a:t>32:22-32</a:t>
            </a:r>
          </a:p>
        </p:txBody>
      </p:sp>
      <p:sp>
        <p:nvSpPr>
          <p:cNvPr id="6" name="Rectangle: Rounded Corners 5">
            <a:extLst>
              <a:ext uri="{FF2B5EF4-FFF2-40B4-BE49-F238E27FC236}">
                <a16:creationId xmlns:a16="http://schemas.microsoft.com/office/drawing/2014/main" id="{840E933B-F5DD-4463-9A80-93E1A12131FA}"/>
              </a:ext>
            </a:extLst>
          </p:cNvPr>
          <p:cNvSpPr/>
          <p:nvPr/>
        </p:nvSpPr>
        <p:spPr>
          <a:xfrm>
            <a:off x="2765503" y="5802351"/>
            <a:ext cx="6913756" cy="546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Concluding Material  33:18-36:43</a:t>
            </a:r>
          </a:p>
        </p:txBody>
      </p:sp>
    </p:spTree>
    <p:extLst>
      <p:ext uri="{BB962C8B-B14F-4D97-AF65-F5344CB8AC3E}">
        <p14:creationId xmlns:p14="http://schemas.microsoft.com/office/powerpoint/2010/main" val="7434534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75606955-D68E-4C26-9965-C283B37EA2D6}"/>
                                            </p:graphicEl>
                                          </p:spTgt>
                                        </p:tgtEl>
                                        <p:attrNameLst>
                                          <p:attrName>style.visibility</p:attrName>
                                        </p:attrNameLst>
                                      </p:cBhvr>
                                      <p:to>
                                        <p:strVal val="visible"/>
                                      </p:to>
                                    </p:set>
                                    <p:anim calcmode="lin" valueType="num">
                                      <p:cBhvr additive="base">
                                        <p:cTn id="7" dur="500" fill="hold"/>
                                        <p:tgtEl>
                                          <p:spTgt spid="7">
                                            <p:graphicEl>
                                              <a:dgm id="{75606955-D68E-4C26-9965-C283B37EA2D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75606955-D68E-4C26-9965-C283B37EA2D6}"/>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graphicEl>
                                              <a:dgm id="{D89305FB-89E5-404D-B720-A7EEBB916187}"/>
                                            </p:graphicEl>
                                          </p:spTgt>
                                        </p:tgtEl>
                                        <p:attrNameLst>
                                          <p:attrName>style.visibility</p:attrName>
                                        </p:attrNameLst>
                                      </p:cBhvr>
                                      <p:to>
                                        <p:strVal val="visible"/>
                                      </p:to>
                                    </p:set>
                                    <p:anim calcmode="lin" valueType="num">
                                      <p:cBhvr additive="base">
                                        <p:cTn id="11" dur="500" fill="hold"/>
                                        <p:tgtEl>
                                          <p:spTgt spid="7">
                                            <p:graphicEl>
                                              <a:dgm id="{D89305FB-89E5-404D-B720-A7EEBB916187}"/>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graphicEl>
                                              <a:dgm id="{D89305FB-89E5-404D-B720-A7EEBB916187}"/>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graphicEl>
                                              <a:dgm id="{2AD55511-D571-473B-BE6E-28BA0E5F2E3F}"/>
                                            </p:graphicEl>
                                          </p:spTgt>
                                        </p:tgtEl>
                                        <p:attrNameLst>
                                          <p:attrName>style.visibility</p:attrName>
                                        </p:attrNameLst>
                                      </p:cBhvr>
                                      <p:to>
                                        <p:strVal val="visible"/>
                                      </p:to>
                                    </p:set>
                                    <p:anim calcmode="lin" valueType="num">
                                      <p:cBhvr additive="base">
                                        <p:cTn id="15" dur="500" fill="hold"/>
                                        <p:tgtEl>
                                          <p:spTgt spid="7">
                                            <p:graphicEl>
                                              <a:dgm id="{2AD55511-D571-473B-BE6E-28BA0E5F2E3F}"/>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graphicEl>
                                              <a:dgm id="{2AD55511-D571-473B-BE6E-28BA0E5F2E3F}"/>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
                                            <p:graphicEl>
                                              <a:dgm id="{D77EE4A4-A2E8-49E7-B9BA-5360A8731FFF}"/>
                                            </p:graphicEl>
                                          </p:spTgt>
                                        </p:tgtEl>
                                        <p:attrNameLst>
                                          <p:attrName>style.visibility</p:attrName>
                                        </p:attrNameLst>
                                      </p:cBhvr>
                                      <p:to>
                                        <p:strVal val="visible"/>
                                      </p:to>
                                    </p:set>
                                    <p:anim calcmode="lin" valueType="num">
                                      <p:cBhvr additive="base">
                                        <p:cTn id="19" dur="500" fill="hold"/>
                                        <p:tgtEl>
                                          <p:spTgt spid="7">
                                            <p:graphicEl>
                                              <a:dgm id="{D77EE4A4-A2E8-49E7-B9BA-5360A8731FFF}"/>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dgm id="{D77EE4A4-A2E8-49E7-B9BA-5360A8731FFF}"/>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
                                            <p:graphicEl>
                                              <a:dgm id="{16EBDB00-660D-40DE-BC2A-53BF4999B65A}"/>
                                            </p:graphicEl>
                                          </p:spTgt>
                                        </p:tgtEl>
                                        <p:attrNameLst>
                                          <p:attrName>style.visibility</p:attrName>
                                        </p:attrNameLst>
                                      </p:cBhvr>
                                      <p:to>
                                        <p:strVal val="visible"/>
                                      </p:to>
                                    </p:set>
                                    <p:anim calcmode="lin" valueType="num">
                                      <p:cBhvr additive="base">
                                        <p:cTn id="23" dur="500" fill="hold"/>
                                        <p:tgtEl>
                                          <p:spTgt spid="7">
                                            <p:graphicEl>
                                              <a:dgm id="{16EBDB00-660D-40DE-BC2A-53BF4999B65A}"/>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graphicEl>
                                              <a:dgm id="{16EBDB00-660D-40DE-BC2A-53BF4999B65A}"/>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0"/>
                                  </p:stCondLst>
                                  <p:childTnLst>
                                    <p:set>
                                      <p:cBhvr>
                                        <p:cTn id="26" dur="1" fill="hold">
                                          <p:stCondLst>
                                            <p:cond delay="0"/>
                                          </p:stCondLst>
                                        </p:cTn>
                                        <p:tgtEl>
                                          <p:spTgt spid="7">
                                            <p:graphicEl>
                                              <a:dgm id="{0AF95EE0-2903-4A96-9ED5-2F659339D7C5}"/>
                                            </p:graphicEl>
                                          </p:spTgt>
                                        </p:tgtEl>
                                        <p:attrNameLst>
                                          <p:attrName>style.visibility</p:attrName>
                                        </p:attrNameLst>
                                      </p:cBhvr>
                                      <p:to>
                                        <p:strVal val="visible"/>
                                      </p:to>
                                    </p:set>
                                    <p:anim calcmode="lin" valueType="num">
                                      <p:cBhvr additive="base">
                                        <p:cTn id="27" dur="500" fill="hold"/>
                                        <p:tgtEl>
                                          <p:spTgt spid="7">
                                            <p:graphicEl>
                                              <a:dgm id="{0AF95EE0-2903-4A96-9ED5-2F659339D7C5}"/>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graphicEl>
                                              <a:dgm id="{0AF95EE0-2903-4A96-9ED5-2F659339D7C5}"/>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000"/>
                                  </p:stCondLst>
                                  <p:childTnLst>
                                    <p:set>
                                      <p:cBhvr>
                                        <p:cTn id="30" dur="1" fill="hold">
                                          <p:stCondLst>
                                            <p:cond delay="0"/>
                                          </p:stCondLst>
                                        </p:cTn>
                                        <p:tgtEl>
                                          <p:spTgt spid="7">
                                            <p:graphicEl>
                                              <a:dgm id="{4D333B7B-59CC-4C4F-B165-37C7E97DD542}"/>
                                            </p:graphicEl>
                                          </p:spTgt>
                                        </p:tgtEl>
                                        <p:attrNameLst>
                                          <p:attrName>style.visibility</p:attrName>
                                        </p:attrNameLst>
                                      </p:cBhvr>
                                      <p:to>
                                        <p:strVal val="visible"/>
                                      </p:to>
                                    </p:set>
                                    <p:anim calcmode="lin" valueType="num">
                                      <p:cBhvr additive="base">
                                        <p:cTn id="31" dur="500" fill="hold"/>
                                        <p:tgtEl>
                                          <p:spTgt spid="7">
                                            <p:graphicEl>
                                              <a:dgm id="{4D333B7B-59CC-4C4F-B165-37C7E97DD542}"/>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graphicEl>
                                              <a:dgm id="{4D333B7B-59CC-4C4F-B165-37C7E97DD542}"/>
                                            </p:graphic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500"/>
                                  </p:stCondLst>
                                  <p:childTnLst>
                                    <p:set>
                                      <p:cBhvr>
                                        <p:cTn id="34" dur="1" fill="hold">
                                          <p:stCondLst>
                                            <p:cond delay="0"/>
                                          </p:stCondLst>
                                        </p:cTn>
                                        <p:tgtEl>
                                          <p:spTgt spid="7">
                                            <p:graphicEl>
                                              <a:dgm id="{C15D5EC7-270C-4FA6-8026-88C2C07AC16D}"/>
                                            </p:graphicEl>
                                          </p:spTgt>
                                        </p:tgtEl>
                                        <p:attrNameLst>
                                          <p:attrName>style.visibility</p:attrName>
                                        </p:attrNameLst>
                                      </p:cBhvr>
                                      <p:to>
                                        <p:strVal val="visible"/>
                                      </p:to>
                                    </p:set>
                                    <p:anim calcmode="lin" valueType="num">
                                      <p:cBhvr additive="base">
                                        <p:cTn id="35" dur="500" fill="hold"/>
                                        <p:tgtEl>
                                          <p:spTgt spid="7">
                                            <p:graphicEl>
                                              <a:dgm id="{C15D5EC7-270C-4FA6-8026-88C2C07AC16D}"/>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graphicEl>
                                              <a:dgm id="{C15D5EC7-270C-4FA6-8026-88C2C07AC16D}"/>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500"/>
                                  </p:stCondLst>
                                  <p:childTnLst>
                                    <p:set>
                                      <p:cBhvr>
                                        <p:cTn id="38" dur="1" fill="hold">
                                          <p:stCondLst>
                                            <p:cond delay="0"/>
                                          </p:stCondLst>
                                        </p:cTn>
                                        <p:tgtEl>
                                          <p:spTgt spid="7">
                                            <p:graphicEl>
                                              <a:dgm id="{B07AA5CB-3708-470D-A818-790C40DEB6A9}"/>
                                            </p:graphicEl>
                                          </p:spTgt>
                                        </p:tgtEl>
                                        <p:attrNameLst>
                                          <p:attrName>style.visibility</p:attrName>
                                        </p:attrNameLst>
                                      </p:cBhvr>
                                      <p:to>
                                        <p:strVal val="visible"/>
                                      </p:to>
                                    </p:set>
                                    <p:anim calcmode="lin" valueType="num">
                                      <p:cBhvr additive="base">
                                        <p:cTn id="39" dur="500" fill="hold"/>
                                        <p:tgtEl>
                                          <p:spTgt spid="7">
                                            <p:graphicEl>
                                              <a:dgm id="{B07AA5CB-3708-470D-A818-790C40DEB6A9}"/>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graphicEl>
                                              <a:dgm id="{B07AA5CB-3708-470D-A818-790C40DEB6A9}"/>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1000" fill="hold"/>
                                        <p:tgtEl>
                                          <p:spTgt spid="8"/>
                                        </p:tgtEl>
                                        <p:attrNameLst>
                                          <p:attrName>ppt_w</p:attrName>
                                        </p:attrNameLst>
                                      </p:cBhvr>
                                      <p:tavLst>
                                        <p:tav tm="0">
                                          <p:val>
                                            <p:fltVal val="0"/>
                                          </p:val>
                                        </p:tav>
                                        <p:tav tm="100000">
                                          <p:val>
                                            <p:strVal val="#ppt_w"/>
                                          </p:val>
                                        </p:tav>
                                      </p:tavLst>
                                    </p:anim>
                                    <p:anim calcmode="lin" valueType="num">
                                      <p:cBhvr>
                                        <p:cTn id="52" dur="1000" fill="hold"/>
                                        <p:tgtEl>
                                          <p:spTgt spid="8"/>
                                        </p:tgtEl>
                                        <p:attrNameLst>
                                          <p:attrName>ppt_h</p:attrName>
                                        </p:attrNameLst>
                                      </p:cBhvr>
                                      <p:tavLst>
                                        <p:tav tm="0">
                                          <p:val>
                                            <p:fltVal val="0"/>
                                          </p:val>
                                        </p:tav>
                                        <p:tav tm="100000">
                                          <p:val>
                                            <p:strVal val="#ppt_h"/>
                                          </p:val>
                                        </p:tav>
                                      </p:tavLst>
                                    </p:anim>
                                    <p:anim calcmode="lin" valueType="num">
                                      <p:cBhvr>
                                        <p:cTn id="53" dur="1000" fill="hold"/>
                                        <p:tgtEl>
                                          <p:spTgt spid="8"/>
                                        </p:tgtEl>
                                        <p:attrNameLst>
                                          <p:attrName>style.rotation</p:attrName>
                                        </p:attrNameLst>
                                      </p:cBhvr>
                                      <p:tavLst>
                                        <p:tav tm="0">
                                          <p:val>
                                            <p:fltVal val="90"/>
                                          </p:val>
                                        </p:tav>
                                        <p:tav tm="100000">
                                          <p:val>
                                            <p:fltVal val="0"/>
                                          </p:val>
                                        </p:tav>
                                      </p:tavLst>
                                    </p:anim>
                                    <p:animEffect transition="in" filter="fade">
                                      <p:cBhvr>
                                        <p:cTn id="54" dur="1000"/>
                                        <p:tgtEl>
                                          <p:spTgt spid="8"/>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4" grpId="0" animBg="1"/>
      <p:bldP spid="8" grpId="0" animBg="1"/>
      <p:bldP spid="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02D3E-F0E7-46E0-86AE-4280B432AF23}"/>
              </a:ext>
            </a:extLst>
          </p:cNvPr>
          <p:cNvSpPr>
            <a:spLocks noGrp="1"/>
          </p:cNvSpPr>
          <p:nvPr>
            <p:ph idx="1"/>
          </p:nvPr>
        </p:nvSpPr>
        <p:spPr/>
        <p:txBody>
          <a:bodyPr>
            <a:normAutofit/>
          </a:bodyPr>
          <a:lstStyle/>
          <a:p>
            <a:r>
              <a:rPr lang="en-US" dirty="0"/>
              <a:t>The only chapter in Genesis which focuses on the character of Isaac independent from Abraham/Jacob</a:t>
            </a:r>
          </a:p>
          <a:p>
            <a:r>
              <a:rPr lang="en-US" dirty="0"/>
              <a:t>Expansion on the conflict with Abimelech in  Ch. 20</a:t>
            </a:r>
          </a:p>
          <a:p>
            <a:r>
              <a:rPr lang="en-US" dirty="0"/>
              <a:t>God repeats covenant promises to Isaac (v.3-5, 24-25)</a:t>
            </a:r>
          </a:p>
          <a:p>
            <a:r>
              <a:rPr lang="en-US" dirty="0"/>
              <a:t>God blesses Isaac with material wealth (v.13-16)</a:t>
            </a:r>
          </a:p>
          <a:p>
            <a:r>
              <a:rPr lang="en-US" dirty="0"/>
              <a:t>God’s blessing results in a treaty with Abimelech regarding the water rights in the area. </a:t>
            </a:r>
          </a:p>
          <a:p>
            <a:endParaRPr lang="en-US" dirty="0"/>
          </a:p>
          <a:p>
            <a:endParaRPr lang="en-US" dirty="0"/>
          </a:p>
        </p:txBody>
      </p:sp>
      <p:sp>
        <p:nvSpPr>
          <p:cNvPr id="3" name="Title 2">
            <a:extLst>
              <a:ext uri="{FF2B5EF4-FFF2-40B4-BE49-F238E27FC236}">
                <a16:creationId xmlns:a16="http://schemas.microsoft.com/office/drawing/2014/main" id="{3648B7E8-17B5-4DFB-88CA-73BCB201620E}"/>
              </a:ext>
            </a:extLst>
          </p:cNvPr>
          <p:cNvSpPr>
            <a:spLocks noGrp="1"/>
          </p:cNvSpPr>
          <p:nvPr>
            <p:ph type="title"/>
          </p:nvPr>
        </p:nvSpPr>
        <p:spPr/>
        <p:txBody>
          <a:bodyPr/>
          <a:lstStyle/>
          <a:p>
            <a:r>
              <a:rPr lang="en-US" dirty="0"/>
              <a:t>The Blessing of Isaac</a:t>
            </a:r>
          </a:p>
        </p:txBody>
      </p:sp>
    </p:spTree>
    <p:extLst>
      <p:ext uri="{BB962C8B-B14F-4D97-AF65-F5344CB8AC3E}">
        <p14:creationId xmlns:p14="http://schemas.microsoft.com/office/powerpoint/2010/main" val="24729224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0A40-7F56-4B4E-B491-E2ABC687DB95}"/>
              </a:ext>
            </a:extLst>
          </p:cNvPr>
          <p:cNvSpPr>
            <a:spLocks noGrp="1"/>
          </p:cNvSpPr>
          <p:nvPr>
            <p:ph type="title"/>
          </p:nvPr>
        </p:nvSpPr>
        <p:spPr/>
        <p:txBody>
          <a:bodyPr/>
          <a:lstStyle/>
          <a:p>
            <a:r>
              <a:rPr lang="en-US" dirty="0"/>
              <a:t>The Birth of Esau &amp; Jacob</a:t>
            </a:r>
          </a:p>
        </p:txBody>
      </p:sp>
      <p:sp>
        <p:nvSpPr>
          <p:cNvPr id="3" name="Content Placeholder 2">
            <a:extLst>
              <a:ext uri="{FF2B5EF4-FFF2-40B4-BE49-F238E27FC236}">
                <a16:creationId xmlns:a16="http://schemas.microsoft.com/office/drawing/2014/main" id="{BF47379A-A703-482A-B717-0D3D5556BCBE}"/>
              </a:ext>
            </a:extLst>
          </p:cNvPr>
          <p:cNvSpPr>
            <a:spLocks noGrp="1"/>
          </p:cNvSpPr>
          <p:nvPr>
            <p:ph sz="half" idx="1"/>
          </p:nvPr>
        </p:nvSpPr>
        <p:spPr>
          <a:xfrm>
            <a:off x="609599" y="1524000"/>
            <a:ext cx="7981508" cy="4572000"/>
          </a:xfrm>
        </p:spPr>
        <p:txBody>
          <a:bodyPr/>
          <a:lstStyle/>
          <a:p>
            <a:r>
              <a:rPr lang="en-US" dirty="0"/>
              <a:t>Isaac prays to the LORD/YHWH to overcome Rebekah’s barrenness</a:t>
            </a:r>
          </a:p>
          <a:p>
            <a:r>
              <a:rPr lang="en-US" dirty="0"/>
              <a:t>The children ‘struggled’ in the womb</a:t>
            </a:r>
          </a:p>
          <a:p>
            <a:r>
              <a:rPr lang="en-US" dirty="0"/>
              <a:t>3 things revealed</a:t>
            </a:r>
          </a:p>
          <a:p>
            <a:pPr lvl="1"/>
            <a:r>
              <a:rPr lang="en-US" dirty="0"/>
              <a:t>Two children (boys)</a:t>
            </a:r>
          </a:p>
          <a:p>
            <a:pPr lvl="1"/>
            <a:r>
              <a:rPr lang="en-US" dirty="0"/>
              <a:t>These are designated as the ancestors of two future peoples/nations</a:t>
            </a:r>
          </a:p>
          <a:p>
            <a:pPr lvl="1"/>
            <a:r>
              <a:rPr lang="en-US" dirty="0"/>
              <a:t>The older son will serve the younger</a:t>
            </a:r>
          </a:p>
        </p:txBody>
      </p:sp>
      <p:pic>
        <p:nvPicPr>
          <p:cNvPr id="1026" name="Picture 2" descr="Image result for jacob &amp; esau heel">
            <a:extLst>
              <a:ext uri="{FF2B5EF4-FFF2-40B4-BE49-F238E27FC236}">
                <a16:creationId xmlns:a16="http://schemas.microsoft.com/office/drawing/2014/main" id="{73B08DE0-7398-42C1-8191-740CDF4AC948}"/>
              </a:ext>
            </a:extLst>
          </p:cNvPr>
          <p:cNvPicPr>
            <a:picLocks noGrp="1" noChangeAspect="1" noChangeArrowheads="1"/>
          </p:cNvPicPr>
          <p:nvPr>
            <p:ph sz="half" idx="2"/>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933374" y="1524000"/>
            <a:ext cx="2649026" cy="4572000"/>
          </a:xfrm>
          <a:prstGeom prst="roundRect">
            <a:avLst>
              <a:gd name="adj" fmla="val 4167"/>
            </a:avLst>
          </a:prstGeom>
          <a:solidFill>
            <a:srgbClr val="FFFFFF"/>
          </a:solidFill>
          <a:ln w="76200" cap="sq">
            <a:solidFill>
              <a:schemeClr val="accent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7829402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10849</Words>
  <Application>Microsoft Office PowerPoint</Application>
  <PresentationFormat>Widescreen</PresentationFormat>
  <Paragraphs>616</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Constantia</vt:lpstr>
      <vt:lpstr>Euphemia</vt:lpstr>
      <vt:lpstr>High Tower Text</vt:lpstr>
      <vt:lpstr>Wingdings 2</vt:lpstr>
      <vt:lpstr>Genesis Template</vt:lpstr>
      <vt:lpstr>The Book of  Genesis</vt:lpstr>
      <vt:lpstr>Overview of Chapters 12-50</vt:lpstr>
      <vt:lpstr>Themes &amp; Theology</vt:lpstr>
      <vt:lpstr>Themes &amp; Theology</vt:lpstr>
      <vt:lpstr>Geography</vt:lpstr>
      <vt:lpstr>Jacob Cycle</vt:lpstr>
      <vt:lpstr>Jacob Outline</vt:lpstr>
      <vt:lpstr>The Blessing of Isaac</vt:lpstr>
      <vt:lpstr>The Birth of Esau &amp; Jacob</vt:lpstr>
      <vt:lpstr>The Birth of Esau &amp; Jacob</vt:lpstr>
      <vt:lpstr>Esau Sells the Birthright</vt:lpstr>
      <vt:lpstr>The Book of  Genesis</vt:lpstr>
      <vt:lpstr>Jacob Steals the Blessing</vt:lpstr>
      <vt:lpstr>Jacob Steals the Blessing</vt:lpstr>
      <vt:lpstr>Isaac and Esau Mourn </vt:lpstr>
      <vt:lpstr>The Separation of Jacob &amp; Esau</vt:lpstr>
      <vt:lpstr>Encounter at Bethel</vt:lpstr>
      <vt:lpstr>Jacob Meets Rachel &amp; Laban</vt:lpstr>
      <vt:lpstr>The Deceiver is Deceived</vt:lpstr>
      <vt:lpstr>The Deceiver is Deceived</vt:lpstr>
      <vt:lpstr>The Book of  Genesis</vt:lpstr>
      <vt:lpstr>The 12 Sons of Jacob</vt:lpstr>
      <vt:lpstr>Tricks with Sheep &amp; Goats</vt:lpstr>
      <vt:lpstr>Tricks with Sheep &amp; Goats</vt:lpstr>
      <vt:lpstr>Jacob’s Flight From Laban</vt:lpstr>
      <vt:lpstr>Laban &amp; Jacob Reconcile </vt:lpstr>
      <vt:lpstr>Laban &amp; Jacob Reconcile </vt:lpstr>
      <vt:lpstr>Laban &amp; Jacob Reconcile </vt:lpstr>
      <vt:lpstr>Jacob Prepares to Meet Esau</vt:lpstr>
      <vt:lpstr>The Book of  Genesis</vt:lpstr>
      <vt:lpstr>Jacob Cycle</vt:lpstr>
      <vt:lpstr>Encounter at Peniel</vt:lpstr>
      <vt:lpstr>Encounter at Peniel</vt:lpstr>
      <vt:lpstr>Encounter at Peniel</vt:lpstr>
      <vt:lpstr>Reconciliation with Esau</vt:lpstr>
      <vt:lpstr>Two Other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Grant Pickup</dc:creator>
  <cp:lastModifiedBy>Grant Pickup</cp:lastModifiedBy>
  <cp:revision>130</cp:revision>
  <dcterms:created xsi:type="dcterms:W3CDTF">2017-06-19T23:01:48Z</dcterms:created>
  <dcterms:modified xsi:type="dcterms:W3CDTF">2017-07-02T03:33:32Z</dcterms:modified>
</cp:coreProperties>
</file>