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1" r:id="rId2"/>
    <p:sldId id="310" r:id="rId3"/>
    <p:sldId id="305" r:id="rId4"/>
    <p:sldId id="302" r:id="rId5"/>
    <p:sldId id="304" r:id="rId6"/>
    <p:sldId id="306" r:id="rId7"/>
    <p:sldId id="311" r:id="rId8"/>
    <p:sldId id="307" r:id="rId9"/>
    <p:sldId id="308" r:id="rId10"/>
    <p:sldId id="312" r:id="rId11"/>
    <p:sldId id="309" r:id="rId12"/>
    <p:sldId id="313" r:id="rId1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74961B-8CA1-4ABF-9EF3-9D25A35A4893}">
          <p14:sldIdLst>
            <p14:sldId id="261"/>
            <p14:sldId id="310"/>
          </p14:sldIdLst>
        </p14:section>
        <p14:section name="Untitled Section" id="{7740E641-E116-4373-8103-B68C92CDF563}">
          <p14:sldIdLst>
            <p14:sldId id="305"/>
            <p14:sldId id="302"/>
            <p14:sldId id="304"/>
          </p14:sldIdLst>
        </p14:section>
        <p14:section name="Untitled Section" id="{9C673041-959C-4401-96CE-BD0060F4CAC4}">
          <p14:sldIdLst>
            <p14:sldId id="306"/>
            <p14:sldId id="311"/>
            <p14:sldId id="307"/>
          </p14:sldIdLst>
        </p14:section>
        <p14:section name="Untitled Section" id="{167F8E3E-C18F-487C-88DB-4BD6082B40AC}">
          <p14:sldIdLst>
            <p14:sldId id="308"/>
            <p14:sldId id="312"/>
            <p14:sldId id="309"/>
          </p14:sldIdLst>
        </p14:section>
        <p14:section name="Untitled Section" id="{90A9CF1E-7AC2-4673-B8F5-A16C30583D3B}">
          <p14:sldIdLst>
            <p14:sldId id="313"/>
          </p14:sldIdLst>
        </p14:section>
      </p14:sectionLst>
    </p:ext>
    <p:ext uri="{EFAFB233-063F-42B5-8137-9DF3F51BA10A}">
      <p15:sldGuideLst xmlns:p15="http://schemas.microsoft.com/office/powerpoint/2012/main">
        <p15:guide id="1" orient="horz" pos="162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BCBC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0" autoAdjust="0"/>
    <p:restoredTop sz="94660"/>
  </p:normalViewPr>
  <p:slideViewPr>
    <p:cSldViewPr showGuides="1">
      <p:cViewPr varScale="1">
        <p:scale>
          <a:sx n="144" d="100"/>
          <a:sy n="144" d="100"/>
        </p:scale>
        <p:origin x="138" y="252"/>
      </p:cViewPr>
      <p:guideLst>
        <p:guide orient="horz" pos="1620"/>
        <p:guide pos="5232"/>
      </p:guideLst>
    </p:cSldViewPr>
  </p:slideViewPr>
  <p:notesTextViewPr>
    <p:cViewPr>
      <p:scale>
        <a:sx n="1" d="1"/>
        <a:sy n="1" d="1"/>
      </p:scale>
      <p:origin x="0" y="0"/>
    </p:cViewPr>
  </p:notesTextViewPr>
  <p:sorterViewPr>
    <p:cViewPr varScale="1">
      <p:scale>
        <a:sx n="100" d="100"/>
        <a:sy n="100" d="100"/>
      </p:scale>
      <p:origin x="0" y="-11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A69A056-3E81-429B-BA10-743AADF956D9}" type="datetimeFigureOut">
              <a:rPr lang="en-US" smtClean="0"/>
              <a:t>08-Jul-17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A2818DB-6229-4E01-B41A-684BEDECE9BF}" type="slidenum">
              <a:rPr lang="en-US" smtClean="0"/>
              <a:t>‹#›</a:t>
            </a:fld>
            <a:endParaRPr lang="en-US"/>
          </a:p>
        </p:txBody>
      </p:sp>
    </p:spTree>
    <p:extLst>
      <p:ext uri="{BB962C8B-B14F-4D97-AF65-F5344CB8AC3E}">
        <p14:creationId xmlns:p14="http://schemas.microsoft.com/office/powerpoint/2010/main" val="68969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146C7F-2C96-4D30-BCE0-90DC4ECFC693}" type="datetimeFigureOut">
              <a:rPr lang="en-US" smtClean="0"/>
              <a:t>08-Jul-17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7CB39A-D73E-427C-B776-E7C50D460F7B}" type="slidenum">
              <a:rPr lang="en-US" smtClean="0"/>
              <a:t>‹#›</a:t>
            </a:fld>
            <a:endParaRPr lang="en-US" dirty="0"/>
          </a:p>
        </p:txBody>
      </p:sp>
    </p:spTree>
    <p:extLst>
      <p:ext uri="{BB962C8B-B14F-4D97-AF65-F5344CB8AC3E}">
        <p14:creationId xmlns:p14="http://schemas.microsoft.com/office/powerpoint/2010/main" val="41988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1</a:t>
            </a:fld>
            <a:endParaRPr lang="en-US" dirty="0">
              <a:solidFill>
                <a:srgbClr val="514843"/>
              </a:solidFill>
              <a:latin typeface="Euphemia"/>
            </a:endParaRPr>
          </a:p>
        </p:txBody>
      </p:sp>
    </p:spTree>
    <p:extLst>
      <p:ext uri="{BB962C8B-B14F-4D97-AF65-F5344CB8AC3E}">
        <p14:creationId xmlns:p14="http://schemas.microsoft.com/office/powerpoint/2010/main" val="1944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Note that we’re approaching this as a textual study, meaning that our focus will mainly stay on the features of the book which God inspired. For that reason it will be important that you read the book. There is lesson material, but that should only help focus your reading. I think you should have plenty of time for reading. Since we won’t have a lot of time to read the text aloud in class, having the text read means that you’ll be able to follow any discussion we have and be able to easily understand anything we talk about from up here. </a:t>
            </a:r>
          </a:p>
          <a:p>
            <a:endParaRPr lang="en-US" sz="1000" dirty="0"/>
          </a:p>
          <a:p>
            <a:r>
              <a:rPr lang="en-US" sz="1000" dirty="0"/>
              <a:t>Note that we’ve broken this down by section/topic rather than by date. We didn’t’ want to commit to strict sections of the text which are large and deal with the same basic characters. So for instance we’ve allowed 2 classes to cover Noah and the Flood, or 5 classes to cover Abraham. Lesson material should reflect that setup. It won’t be lesson 1,2,3, etc. The material you get will cover the entire section and can be done at your own pace. </a:t>
            </a:r>
          </a:p>
          <a:p>
            <a:endParaRPr lang="en-US" sz="1000" dirty="0"/>
          </a:p>
          <a:p>
            <a:r>
              <a:rPr lang="en-US" sz="1000" dirty="0"/>
              <a:t>We have interjected here a number of ‘topical’ classes. Danny Haynes will be presenting a single class at the beginning covering the issues of how Genesis relates to science and history. The point of the class is more of a textual study of Genesis, but we recognize that those are important issues and worth addressing so Danny has agreed to give us an overview of some of those evidences. We also have a class once we start the section on the patriarchs that I hope will be a historical look at the life of the patriarchs, and explain the world in which they lived. That should be really interesting and help our study through the last ¾ of the book. There are two classes that will focus on the characters of Adam and Abraham, and I think specifically will look at what the New Testament writers have to say about them. That should broaden our understanding of the significance of them for understanding who we are as Christians today. And then we have a couple of review periods in there as well. </a:t>
            </a:r>
          </a:p>
          <a:p>
            <a:endParaRPr lang="en-US" dirty="0"/>
          </a:p>
        </p:txBody>
      </p:sp>
      <p:sp>
        <p:nvSpPr>
          <p:cNvPr id="4" name="Slide Number Placeholder 3"/>
          <p:cNvSpPr>
            <a:spLocks noGrp="1"/>
          </p:cNvSpPr>
          <p:nvPr>
            <p:ph type="sldNum" sz="quarter" idx="10"/>
          </p:nvPr>
        </p:nvSpPr>
        <p:spPr/>
        <p:txBody>
          <a:bodyPr/>
          <a:lstStyle/>
          <a:p>
            <a:fld id="{B47CB39A-D73E-427C-B776-E7C50D460F7B}" type="slidenum">
              <a:rPr lang="en-US" smtClean="0"/>
              <a:t>2</a:t>
            </a:fld>
            <a:endParaRPr lang="en-US" dirty="0"/>
          </a:p>
        </p:txBody>
      </p:sp>
    </p:spTree>
    <p:extLst>
      <p:ext uri="{BB962C8B-B14F-4D97-AF65-F5344CB8AC3E}">
        <p14:creationId xmlns:p14="http://schemas.microsoft.com/office/powerpoint/2010/main" val="265606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BE6B978C-0CB9-4202-BF3C-2CA359CD3374}" type="datetimeFigureOut">
              <a:rPr lang="en-US" smtClean="0"/>
              <a:t>08-Jul-17</a:t>
            </a:fld>
            <a:endParaRPr lang="en-US" dirty="0"/>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lIns="68580" tIns="34290" rIns="68580" bIns="34290"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3383838"/>
            <a:ext cx="4300538" cy="716674"/>
          </a:xfrm>
        </p:spPr>
        <p:txBody>
          <a:bodyPr lIns="68580" tIns="34290" rIns="68580" bIns="34290">
            <a:normAutofit/>
          </a:bodyPr>
          <a:lstStyle>
            <a:lvl1pPr marL="0" indent="0" algn="l">
              <a:spcBef>
                <a:spcPts val="0"/>
              </a:spcBef>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lIns="68580" tIns="754380" rIns="68580" bIns="34290"/>
          <a:lstStyle>
            <a:lvl1pPr marL="0" indent="0" algn="ctr">
              <a:buNone/>
              <a:defRPr/>
            </a:lvl1pPr>
          </a:lstStyle>
          <a:p>
            <a:r>
              <a:rPr lang="en-US" dirty="0"/>
              <a:t>Click icon to add picture</a:t>
            </a:r>
            <a:endParaRPr dirty="0"/>
          </a:p>
        </p:txBody>
      </p:sp>
      <p:sp>
        <p:nvSpPr>
          <p:cNvPr id="8" name="Rectangle 7"/>
          <p:cNvSpPr/>
          <p:nvPr/>
        </p:nvSpPr>
        <p:spPr>
          <a:xfrm>
            <a:off x="0" y="0"/>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grpSp>
        <p:nvGrpSpPr>
          <p:cNvPr id="14" name="Group 13"/>
          <p:cNvGrpSpPr/>
          <p:nvPr/>
        </p:nvGrpSpPr>
        <p:grpSpPr>
          <a:xfrm>
            <a:off x="0" y="857250"/>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3"/>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spTree>
    <p:extLst>
      <p:ext uri="{BB962C8B-B14F-4D97-AF65-F5344CB8AC3E}">
        <p14:creationId xmlns:p14="http://schemas.microsoft.com/office/powerpoint/2010/main" val="32389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08-Jul-17</a:t>
            </a:fld>
            <a:endParaRPr lang="en-US" dirty="0"/>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08-Jul-17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08-Jul-17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BE6B978C-0CB9-4202-BF3C-2CA359CD3374}" type="datetimeFigureOut">
              <a:rPr lang="en-US" smtClean="0"/>
              <a:t>08-Jul-17</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08-Jul-17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08-Jul-17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6B978C-0CB9-4202-BF3C-2CA359CD3374}" type="datetimeFigureOut">
              <a:rPr lang="en-US" smtClean="0"/>
              <a:t>08-Jul-17</a:t>
            </a:fld>
            <a:endParaRPr lang="en-US" dirty="0"/>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08-Jul-17</a:t>
            </a:fld>
            <a:endParaRPr lang="en-US" dirty="0"/>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BE6B978C-0CB9-4202-BF3C-2CA359CD3374}" type="datetimeFigureOut">
              <a:rPr lang="en-US" smtClean="0"/>
              <a:t>08-Jul-17</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58A4D-F71A-45C2-A34E-4F21DE0A1E73}" type="slidenum">
              <a:rPr lang="en-US" smtClean="0"/>
              <a:t>‹#›</a:t>
            </a:fld>
            <a:endParaRPr lang="en-US" dirty="0"/>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Lesson 23:  Joseph</a:t>
            </a:r>
          </a:p>
          <a:p>
            <a:r>
              <a:rPr lang="en-US" smtClean="0"/>
              <a:t>The Ruler</a:t>
            </a:r>
            <a:endParaRPr lang="en-US" dirty="0"/>
          </a:p>
        </p:txBody>
      </p:sp>
      <p:sp>
        <p:nvSpPr>
          <p:cNvPr id="6" name="Title 5"/>
          <p:cNvSpPr>
            <a:spLocks noGrp="1"/>
          </p:cNvSpPr>
          <p:nvPr>
            <p:ph type="ctrTitle"/>
          </p:nvPr>
        </p:nvSpPr>
        <p:spPr/>
        <p:txBody>
          <a:bodyPr/>
          <a:lstStyle/>
          <a:p>
            <a:r>
              <a:rPr lang="en-US" sz="1600" dirty="0" smtClean="0"/>
              <a:t>The book of </a:t>
            </a:r>
            <a:br>
              <a:rPr lang="en-US" sz="1600" dirty="0" smtClean="0"/>
            </a:br>
            <a:r>
              <a:rPr lang="en-US" dirty="0" smtClean="0"/>
              <a:t>Genesis</a:t>
            </a:r>
            <a:endParaRPr lang="en-US" dirty="0"/>
          </a:p>
        </p:txBody>
      </p:sp>
      <p:pic>
        <p:nvPicPr>
          <p:cNvPr id="10" name="Picture Placeholder 7"/>
          <p:cNvPicPr>
            <a:picLocks noChangeAspect="1"/>
          </p:cNvPicPr>
          <p:nvPr/>
        </p:nvPicPr>
        <p:blipFill rotWithShape="1">
          <a:blip r:embed="rId3" cstate="print">
            <a:duotone>
              <a:srgbClr val="6D7D66">
                <a:shade val="45000"/>
                <a:satMod val="135000"/>
              </a:srgbClr>
              <a:prstClr val="white"/>
            </a:duotone>
            <a:extLst>
              <a:ext uri="{28A0092B-C50C-407E-A947-70E740481C1C}">
                <a14:useLocalDpi xmlns:a14="http://schemas.microsoft.com/office/drawing/2010/main" val="0"/>
              </a:ext>
            </a:extLst>
          </a:blip>
          <a:srcRect l="3954" t="10090" r="3148" b="10025"/>
          <a:stretch/>
        </p:blipFill>
        <p:spPr>
          <a:xfrm>
            <a:off x="6629400" y="1492075"/>
            <a:ext cx="2134829" cy="2159350"/>
          </a:xfrm>
          <a:prstGeom prst="ellipse">
            <a:avLst/>
          </a:prstGeom>
          <a:solidFill>
            <a:srgbClr val="514843">
              <a:lumMod val="20000"/>
              <a:lumOff val="80000"/>
            </a:srgbClr>
          </a:solidFill>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1600" dirty="0" err="1" smtClean="0"/>
              <a:t>Pharoah</a:t>
            </a:r>
            <a:r>
              <a:rPr lang="en-US" sz="1600" dirty="0" smtClean="0"/>
              <a:t> Commanded Joseph</a:t>
            </a:r>
          </a:p>
          <a:p>
            <a:pPr lvl="1"/>
            <a:r>
              <a:rPr lang="en-US" sz="1400" dirty="0" smtClean="0"/>
              <a:t>This pleased </a:t>
            </a:r>
            <a:r>
              <a:rPr lang="en-US" sz="1400" dirty="0" err="1" smtClean="0"/>
              <a:t>Pharoah</a:t>
            </a:r>
            <a:r>
              <a:rPr lang="en-US" sz="1400" dirty="0" smtClean="0"/>
              <a:t> and his servants</a:t>
            </a:r>
          </a:p>
          <a:p>
            <a:pPr lvl="1"/>
            <a:r>
              <a:rPr lang="en-US" sz="1400" dirty="0" smtClean="0"/>
              <a:t>Bring them to Egypt in carts</a:t>
            </a:r>
          </a:p>
          <a:p>
            <a:pPr lvl="1"/>
            <a:r>
              <a:rPr lang="en-US" sz="1400" dirty="0" smtClean="0"/>
              <a:t>Settle in Goshen</a:t>
            </a:r>
          </a:p>
          <a:p>
            <a:pPr lvl="1"/>
            <a:r>
              <a:rPr lang="en-US" sz="1400" dirty="0" smtClean="0"/>
              <a:t>Provide the best of the land for them</a:t>
            </a:r>
          </a:p>
          <a:p>
            <a:r>
              <a:rPr lang="en-US" sz="1600" dirty="0" smtClean="0"/>
              <a:t>When Jacob was told, his heart stood still</a:t>
            </a:r>
          </a:p>
          <a:p>
            <a:pPr lvl="1"/>
            <a:r>
              <a:rPr lang="en-US" sz="1400" dirty="0" smtClean="0"/>
              <a:t>He did not believe them</a:t>
            </a:r>
          </a:p>
          <a:p>
            <a:pPr lvl="1"/>
            <a:r>
              <a:rPr lang="en-US" sz="1400" dirty="0" smtClean="0"/>
              <a:t>He saw the carts and heard their words</a:t>
            </a:r>
          </a:p>
          <a:p>
            <a:pPr lvl="1"/>
            <a:r>
              <a:rPr lang="en-US" sz="1400" dirty="0" smtClean="0"/>
              <a:t>“It is enough”</a:t>
            </a:r>
          </a:p>
          <a:p>
            <a:endParaRPr lang="en-US" sz="1600" dirty="0"/>
          </a:p>
        </p:txBody>
      </p:sp>
      <p:sp>
        <p:nvSpPr>
          <p:cNvPr id="7" name="Title 6"/>
          <p:cNvSpPr>
            <a:spLocks noGrp="1"/>
          </p:cNvSpPr>
          <p:nvPr>
            <p:ph type="title"/>
          </p:nvPr>
        </p:nvSpPr>
        <p:spPr/>
        <p:txBody>
          <a:bodyPr/>
          <a:lstStyle/>
          <a:p>
            <a:r>
              <a:rPr lang="en-US" smtClean="0"/>
              <a:t>“Come to Egypt”</a:t>
            </a:r>
            <a:endParaRPr lang="en-US" dirty="0"/>
          </a:p>
        </p:txBody>
      </p:sp>
      <p:pic>
        <p:nvPicPr>
          <p:cNvPr id="2" name="Picture 1"/>
          <p:cNvPicPr>
            <a:picLocks noChangeAspect="1"/>
          </p:cNvPicPr>
          <p:nvPr/>
        </p:nvPicPr>
        <p:blipFill rotWithShape="1">
          <a:blip r:embed="rId2"/>
          <a:srcRect l="3189" t="6727"/>
          <a:stretch/>
        </p:blipFill>
        <p:spPr>
          <a:xfrm>
            <a:off x="5638800" y="1028700"/>
            <a:ext cx="3022004" cy="1981200"/>
          </a:xfrm>
          <a:prstGeom prst="rect">
            <a:avLst/>
          </a:prstGeom>
        </p:spPr>
      </p:pic>
    </p:spTree>
    <p:extLst>
      <p:ext uri="{BB962C8B-B14F-4D97-AF65-F5344CB8AC3E}">
        <p14:creationId xmlns:p14="http://schemas.microsoft.com/office/powerpoint/2010/main" val="1446344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a:xfrm>
            <a:off x="457200" y="342900"/>
            <a:ext cx="6324600" cy="4286250"/>
          </a:xfrm>
        </p:spPr>
        <p:txBody>
          <a:bodyPr>
            <a:normAutofit/>
          </a:bodyPr>
          <a:lstStyle/>
          <a:p>
            <a:r>
              <a:rPr lang="en-US" sz="1600" dirty="0" smtClean="0"/>
              <a:t>Why do you think Joseph sent the Egyptians out when he revealed himself to his brothers?</a:t>
            </a:r>
            <a:endParaRPr lang="en-US" sz="1600" dirty="0"/>
          </a:p>
          <a:p>
            <a:endParaRPr lang="en-US" sz="1600" dirty="0" smtClean="0"/>
          </a:p>
          <a:p>
            <a:endParaRPr lang="en-US" sz="1600" dirty="0" smtClean="0"/>
          </a:p>
          <a:p>
            <a:r>
              <a:rPr lang="en-US" sz="1600" dirty="0" smtClean="0"/>
              <a:t>How did the brothers feel about this revelation?  Why?</a:t>
            </a:r>
          </a:p>
          <a:p>
            <a:endParaRPr lang="en-US" sz="1600" dirty="0" smtClean="0"/>
          </a:p>
          <a:p>
            <a:endParaRPr lang="en-US" sz="1600" dirty="0"/>
          </a:p>
          <a:p>
            <a:r>
              <a:rPr lang="en-US" sz="1600" dirty="0" smtClean="0"/>
              <a:t>What steps did Joseph take to relieve their concerns?</a:t>
            </a:r>
          </a:p>
          <a:p>
            <a:endParaRPr lang="en-US" sz="1600" dirty="0" smtClean="0"/>
          </a:p>
          <a:p>
            <a:endParaRPr lang="en-US" sz="1600" dirty="0"/>
          </a:p>
          <a:p>
            <a:r>
              <a:rPr lang="en-US" sz="1600" dirty="0" smtClean="0"/>
              <a:t>What changes in the brothers are now evident?</a:t>
            </a:r>
            <a:endParaRPr lang="en-US" sz="1600" dirty="0"/>
          </a:p>
          <a:p>
            <a:endParaRPr lang="en-US" sz="1600" dirty="0"/>
          </a:p>
        </p:txBody>
      </p:sp>
    </p:spTree>
    <p:extLst>
      <p:ext uri="{BB962C8B-B14F-4D97-AF65-F5344CB8AC3E}">
        <p14:creationId xmlns:p14="http://schemas.microsoft.com/office/powerpoint/2010/main" val="28309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23950"/>
            <a:ext cx="8229600" cy="3429000"/>
          </a:xfrm>
        </p:spPr>
        <p:txBody>
          <a:bodyPr>
            <a:normAutofit/>
          </a:bodyPr>
          <a:lstStyle/>
          <a:p>
            <a:r>
              <a:rPr lang="en-US" sz="1600" dirty="0" smtClean="0"/>
              <a:t>As the famine raged on</a:t>
            </a:r>
          </a:p>
          <a:p>
            <a:pPr lvl="1"/>
            <a:r>
              <a:rPr lang="en-US" sz="1400" dirty="0" smtClean="0"/>
              <a:t>All the money in Egypt was spent and gathered up</a:t>
            </a:r>
          </a:p>
          <a:p>
            <a:pPr lvl="1"/>
            <a:r>
              <a:rPr lang="en-US" sz="1400" dirty="0" smtClean="0"/>
              <a:t>All the livestock was collected</a:t>
            </a:r>
          </a:p>
          <a:p>
            <a:pPr lvl="1"/>
            <a:r>
              <a:rPr lang="en-US" sz="1400" dirty="0" smtClean="0"/>
              <a:t>All the land was bought by </a:t>
            </a:r>
            <a:r>
              <a:rPr lang="en-US" sz="1400" dirty="0" err="1" smtClean="0"/>
              <a:t>Pharoah</a:t>
            </a:r>
            <a:endParaRPr lang="en-US" sz="1400" dirty="0"/>
          </a:p>
          <a:p>
            <a:pPr lvl="1"/>
            <a:r>
              <a:rPr lang="en-US" sz="1400" dirty="0" smtClean="0"/>
              <a:t>Joseph moved the people to the cities</a:t>
            </a:r>
          </a:p>
          <a:p>
            <a:pPr lvl="1"/>
            <a:r>
              <a:rPr lang="en-US" sz="1400" dirty="0" smtClean="0"/>
              <a:t>Gave them seed to sow</a:t>
            </a:r>
          </a:p>
          <a:p>
            <a:pPr lvl="1"/>
            <a:r>
              <a:rPr lang="en-US" sz="1400" dirty="0" smtClean="0"/>
              <a:t>Implemented the 1/5</a:t>
            </a:r>
            <a:r>
              <a:rPr lang="en-US" sz="1400" baseline="30000" dirty="0" smtClean="0"/>
              <a:t>th</a:t>
            </a:r>
            <a:r>
              <a:rPr lang="en-US" sz="1400" dirty="0" smtClean="0"/>
              <a:t> Tax for </a:t>
            </a:r>
            <a:r>
              <a:rPr lang="en-US" sz="1400" dirty="0" err="1" smtClean="0"/>
              <a:t>Pharoah</a:t>
            </a:r>
            <a:endParaRPr lang="en-US" sz="1400" dirty="0" smtClean="0"/>
          </a:p>
          <a:p>
            <a:endParaRPr lang="en-US" sz="1600" dirty="0" smtClean="0"/>
          </a:p>
          <a:p>
            <a:endParaRPr lang="en-US" sz="1800" dirty="0"/>
          </a:p>
        </p:txBody>
      </p:sp>
      <p:sp>
        <p:nvSpPr>
          <p:cNvPr id="7" name="Title 6"/>
          <p:cNvSpPr>
            <a:spLocks noGrp="1"/>
          </p:cNvSpPr>
          <p:nvPr>
            <p:ph type="title"/>
          </p:nvPr>
        </p:nvSpPr>
        <p:spPr/>
        <p:txBody>
          <a:bodyPr/>
          <a:lstStyle/>
          <a:p>
            <a:r>
              <a:rPr lang="en-US" dirty="0" smtClean="0"/>
              <a:t>Surviving the Famine in Egypt</a:t>
            </a:r>
            <a:endParaRPr lang="en-US" dirty="0"/>
          </a:p>
        </p:txBody>
      </p:sp>
      <p:pic>
        <p:nvPicPr>
          <p:cNvPr id="3" name="Picture 2"/>
          <p:cNvPicPr>
            <a:picLocks noChangeAspect="1"/>
          </p:cNvPicPr>
          <p:nvPr/>
        </p:nvPicPr>
        <p:blipFill>
          <a:blip r:embed="rId2"/>
          <a:stretch>
            <a:fillRect/>
          </a:stretch>
        </p:blipFill>
        <p:spPr>
          <a:xfrm>
            <a:off x="5943600" y="1200150"/>
            <a:ext cx="2891954" cy="3564835"/>
          </a:xfrm>
          <a:prstGeom prst="rect">
            <a:avLst/>
          </a:prstGeom>
        </p:spPr>
      </p:pic>
    </p:spTree>
    <p:extLst>
      <p:ext uri="{BB962C8B-B14F-4D97-AF65-F5344CB8AC3E}">
        <p14:creationId xmlns:p14="http://schemas.microsoft.com/office/powerpoint/2010/main" val="4173231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143000"/>
          <a:ext cx="8229600" cy="366032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261257">
                <a:tc>
                  <a:txBody>
                    <a:bodyPr/>
                    <a:lstStyle/>
                    <a:p>
                      <a:pPr algn="ctr"/>
                      <a:r>
                        <a:rPr lang="en-US" sz="1200" dirty="0"/>
                        <a:t>Session</a:t>
                      </a:r>
                    </a:p>
                  </a:txBody>
                  <a:tcPr marT="34290" marB="34290"/>
                </a:tc>
                <a:tc>
                  <a:txBody>
                    <a:bodyPr/>
                    <a:lstStyle/>
                    <a:p>
                      <a:pPr algn="ctr"/>
                      <a:r>
                        <a:rPr lang="en-US" sz="1200" dirty="0"/>
                        <a:t>Topic</a:t>
                      </a:r>
                    </a:p>
                  </a:txBody>
                  <a:tcPr marT="34290" marB="34290"/>
                </a:tc>
                <a:tc>
                  <a:txBody>
                    <a:bodyPr/>
                    <a:lstStyle/>
                    <a:p>
                      <a:pPr algn="ctr"/>
                      <a:r>
                        <a:rPr lang="en-US" sz="1200" dirty="0"/>
                        <a:t>Reading</a:t>
                      </a:r>
                    </a:p>
                  </a:txBody>
                  <a:tcPr marT="34290" marB="34290"/>
                </a:tc>
                <a:tc>
                  <a:txBody>
                    <a:bodyPr/>
                    <a:lstStyle/>
                    <a:p>
                      <a:pPr algn="ctr"/>
                      <a:r>
                        <a:rPr lang="en-US" sz="1200" dirty="0"/>
                        <a:t>Date</a:t>
                      </a:r>
                    </a:p>
                  </a:txBody>
                  <a:tcPr marT="34290" marB="34290"/>
                </a:tc>
                <a:extLst>
                  <a:ext uri="{0D108BD9-81ED-4DB2-BD59-A6C34878D82A}">
                    <a16:rowId xmlns:a16="http://schemas.microsoft.com/office/drawing/2014/main" xmlns="" val="10000"/>
                  </a:ext>
                </a:extLst>
              </a:tr>
              <a:tr h="261257">
                <a:tc>
                  <a:txBody>
                    <a:bodyPr/>
                    <a:lstStyle/>
                    <a:p>
                      <a:r>
                        <a:rPr lang="en-US" sz="1200" dirty="0"/>
                        <a:t>Lesson </a:t>
                      </a:r>
                      <a:r>
                        <a:rPr lang="en-US" sz="1200" dirty="0" smtClean="0"/>
                        <a:t>14 </a:t>
                      </a:r>
                      <a:r>
                        <a:rPr lang="en-US" sz="1200" dirty="0"/>
                        <a:t>– Grant</a:t>
                      </a:r>
                    </a:p>
                  </a:txBody>
                  <a:tcPr marT="34290" marB="34290"/>
                </a:tc>
                <a:tc>
                  <a:txBody>
                    <a:bodyPr/>
                    <a:lstStyle/>
                    <a:p>
                      <a:r>
                        <a:rPr lang="en-US" sz="1200" dirty="0" smtClean="0"/>
                        <a:t>Key Figure: Abraham</a:t>
                      </a:r>
                      <a:endParaRPr lang="en-US" sz="1200" dirty="0"/>
                    </a:p>
                  </a:txBody>
                  <a:tcPr marT="34290" marB="34290"/>
                </a:tc>
                <a:tc>
                  <a:txBody>
                    <a:bodyPr/>
                    <a:lstStyle/>
                    <a:p>
                      <a:endParaRPr lang="en-US" sz="1200" dirty="0"/>
                    </a:p>
                  </a:txBody>
                  <a:tcPr marT="34290" marB="34290"/>
                </a:tc>
                <a:tc>
                  <a:txBody>
                    <a:bodyPr/>
                    <a:lstStyle/>
                    <a:p>
                      <a:r>
                        <a:rPr lang="en-US" sz="1200" dirty="0"/>
                        <a:t>Sun,</a:t>
                      </a:r>
                      <a:r>
                        <a:rPr lang="en-US" sz="1200" baseline="0" dirty="0"/>
                        <a:t> </a:t>
                      </a:r>
                      <a:r>
                        <a:rPr lang="en-US" sz="1200" dirty="0" smtClean="0"/>
                        <a:t>June 4</a:t>
                      </a:r>
                      <a:endParaRPr lang="en-US" sz="1200" dirty="0"/>
                    </a:p>
                  </a:txBody>
                  <a:tcPr marT="34290" marB="34290"/>
                </a:tc>
                <a:extLst>
                  <a:ext uri="{0D108BD9-81ED-4DB2-BD59-A6C34878D82A}">
                    <a16:rowId xmlns:a16="http://schemas.microsoft.com/office/drawing/2014/main" xmlns="" val="1000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15 </a:t>
                      </a:r>
                      <a:r>
                        <a:rPr lang="en-US" sz="1200" dirty="0"/>
                        <a:t>– Grant</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Sun,</a:t>
                      </a:r>
                      <a:r>
                        <a:rPr lang="en-US" sz="1200" baseline="0" dirty="0" smtClean="0"/>
                        <a:t> June 11</a:t>
                      </a:r>
                      <a:endParaRPr lang="en-US" sz="1200" dirty="0"/>
                    </a:p>
                  </a:txBody>
                  <a:tcPr marT="34290" marB="34290"/>
                </a:tc>
                <a:extLst>
                  <a:ext uri="{0D108BD9-81ED-4DB2-BD59-A6C34878D82A}">
                    <a16:rowId xmlns:a16="http://schemas.microsoft.com/office/drawing/2014/main" xmlns="" val="10002"/>
                  </a:ext>
                </a:extLst>
              </a:tr>
              <a:tr h="261257">
                <a:tc>
                  <a:txBody>
                    <a:bodyPr/>
                    <a:lstStyle/>
                    <a:p>
                      <a:r>
                        <a:rPr lang="en-US" sz="1200" dirty="0"/>
                        <a:t>Lesson </a:t>
                      </a:r>
                      <a:r>
                        <a:rPr lang="en-US" sz="1200" dirty="0" smtClean="0"/>
                        <a:t>16 – </a:t>
                      </a:r>
                      <a:r>
                        <a:rPr lang="en-US" sz="1200" dirty="0"/>
                        <a:t>Sam</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Wed, June 14</a:t>
                      </a:r>
                      <a:endParaRPr lang="en-US" sz="1200" dirty="0"/>
                    </a:p>
                  </a:txBody>
                  <a:tcPr marT="34290" marB="34290"/>
                </a:tc>
                <a:extLst>
                  <a:ext uri="{0D108BD9-81ED-4DB2-BD59-A6C34878D82A}">
                    <a16:rowId xmlns:a16="http://schemas.microsoft.com/office/drawing/2014/main" xmlns="" val="10003"/>
                  </a:ext>
                </a:extLst>
              </a:tr>
              <a:tr h="261257">
                <a:tc>
                  <a:txBody>
                    <a:bodyPr/>
                    <a:lstStyle/>
                    <a:p>
                      <a:r>
                        <a:rPr lang="en-US" sz="1200" dirty="0"/>
                        <a:t>Lesson </a:t>
                      </a:r>
                      <a:r>
                        <a:rPr lang="en-US" sz="1200" dirty="0" smtClean="0"/>
                        <a:t>17 – </a:t>
                      </a:r>
                      <a:r>
                        <a:rPr lang="en-US" sz="1200" dirty="0"/>
                        <a:t>Sam</a:t>
                      </a:r>
                    </a:p>
                  </a:txBody>
                  <a:tcPr marT="34290" marB="34290"/>
                </a:tc>
                <a:tc>
                  <a:txBody>
                    <a:bodyPr/>
                    <a:lstStyle/>
                    <a:p>
                      <a:r>
                        <a:rPr lang="en-US" sz="1200" dirty="0" smtClean="0"/>
                        <a:t>Abraham</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11:27-25:11</a:t>
                      </a:r>
                      <a:endParaRPr lang="en-US" sz="1200" dirty="0"/>
                    </a:p>
                  </a:txBody>
                  <a:tcPr marT="34290" marB="34290"/>
                </a:tc>
                <a:tc>
                  <a:txBody>
                    <a:bodyPr/>
                    <a:lstStyle/>
                    <a:p>
                      <a:r>
                        <a:rPr lang="en-US" sz="1200" dirty="0" smtClean="0"/>
                        <a:t>Sun,</a:t>
                      </a:r>
                      <a:r>
                        <a:rPr lang="en-US" sz="1200" baseline="0" dirty="0" smtClean="0"/>
                        <a:t> June 18</a:t>
                      </a:r>
                      <a:endParaRPr lang="en-US" sz="1200" dirty="0"/>
                    </a:p>
                  </a:txBody>
                  <a:tcPr marT="34290" marB="34290"/>
                </a:tc>
                <a:extLst>
                  <a:ext uri="{0D108BD9-81ED-4DB2-BD59-A6C34878D82A}">
                    <a16:rowId xmlns:a16="http://schemas.microsoft.com/office/drawing/2014/main" xmlns="" val="10004"/>
                  </a:ext>
                </a:extLst>
              </a:tr>
              <a:tr h="261257">
                <a:tc>
                  <a:txBody>
                    <a:bodyPr/>
                    <a:lstStyle/>
                    <a:p>
                      <a:r>
                        <a:rPr lang="en-US" sz="1200" dirty="0"/>
                        <a:t>Lesson </a:t>
                      </a:r>
                      <a:r>
                        <a:rPr lang="en-US" sz="1200" dirty="0" smtClean="0"/>
                        <a:t>18 – Grant</a:t>
                      </a:r>
                      <a:endParaRPr lang="en-US" sz="1200" dirty="0"/>
                    </a:p>
                  </a:txBody>
                  <a:tcPr marT="34290" marB="34290"/>
                </a:tc>
                <a:tc>
                  <a:txBody>
                    <a:bodyPr/>
                    <a:lstStyle/>
                    <a:p>
                      <a:r>
                        <a:rPr lang="en-US" sz="1200" dirty="0" smtClean="0"/>
                        <a:t>Jacob</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Gen 25:12-36:43</a:t>
                      </a:r>
                      <a:endParaRPr lang="en-US" sz="1200" dirty="0"/>
                    </a:p>
                  </a:txBody>
                  <a:tcPr marT="34290" marB="34290"/>
                </a:tc>
                <a:tc>
                  <a:txBody>
                    <a:bodyPr/>
                    <a:lstStyle/>
                    <a:p>
                      <a:r>
                        <a:rPr lang="en-US" sz="1200" dirty="0" smtClean="0"/>
                        <a:t>Wed, June 21</a:t>
                      </a:r>
                      <a:endParaRPr lang="en-US" sz="1200" dirty="0"/>
                    </a:p>
                  </a:txBody>
                  <a:tcPr marT="34290" marB="34290"/>
                </a:tc>
                <a:extLst>
                  <a:ext uri="{0D108BD9-81ED-4DB2-BD59-A6C34878D82A}">
                    <a16:rowId xmlns:a16="http://schemas.microsoft.com/office/drawing/2014/main" xmlns="" val="10005"/>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19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Sun,</a:t>
                      </a:r>
                      <a:r>
                        <a:rPr lang="en-US" sz="1200" baseline="0" dirty="0" smtClean="0"/>
                        <a:t> June 25</a:t>
                      </a:r>
                      <a:endParaRPr lang="en-US" sz="1200" dirty="0"/>
                    </a:p>
                  </a:txBody>
                  <a:tcPr marT="34290" marB="34290"/>
                </a:tc>
                <a:extLst>
                  <a:ext uri="{0D108BD9-81ED-4DB2-BD59-A6C34878D82A}">
                    <a16:rowId xmlns:a16="http://schemas.microsoft.com/office/drawing/2014/main" xmlns="" val="10006"/>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20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Wed, June 28</a:t>
                      </a:r>
                      <a:endParaRPr lang="en-US" sz="1200" dirty="0"/>
                    </a:p>
                  </a:txBody>
                  <a:tcPr marT="34290" marB="34290"/>
                </a:tc>
                <a:extLst>
                  <a:ext uri="{0D108BD9-81ED-4DB2-BD59-A6C34878D82A}">
                    <a16:rowId xmlns:a16="http://schemas.microsoft.com/office/drawing/2014/main" xmlns="" val="10007"/>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21 </a:t>
                      </a:r>
                      <a:r>
                        <a:rPr lang="en-US" sz="1200" dirty="0"/>
                        <a:t>– Grant</a:t>
                      </a:r>
                    </a:p>
                  </a:txBody>
                  <a:tcPr marT="34290" marB="34290"/>
                </a:tc>
                <a:tc>
                  <a:txBody>
                    <a:bodyPr/>
                    <a:lstStyle/>
                    <a:p>
                      <a:r>
                        <a:rPr lang="en-US" sz="1200" dirty="0" smtClean="0"/>
                        <a:t>Jacob</a:t>
                      </a:r>
                      <a:endParaRPr lang="en-US" sz="1200" dirty="0"/>
                    </a:p>
                  </a:txBody>
                  <a:tcPr marT="34290" marB="34290"/>
                </a:tc>
                <a:tc>
                  <a:txBody>
                    <a:bodyPr/>
                    <a:lstStyle/>
                    <a:p>
                      <a:r>
                        <a:rPr lang="en-US" sz="1200" dirty="0" smtClean="0"/>
                        <a:t>Gen 25:12-36:43</a:t>
                      </a:r>
                      <a:endParaRPr lang="en-US" sz="1200" dirty="0"/>
                    </a:p>
                  </a:txBody>
                  <a:tcPr marT="34290" marB="34290"/>
                </a:tc>
                <a:tc>
                  <a:txBody>
                    <a:bodyPr/>
                    <a:lstStyle/>
                    <a:p>
                      <a:r>
                        <a:rPr lang="en-US" sz="1200" dirty="0" smtClean="0"/>
                        <a:t>Sun,</a:t>
                      </a:r>
                      <a:r>
                        <a:rPr lang="en-US" sz="1200" baseline="0" dirty="0" smtClean="0"/>
                        <a:t> July 2</a:t>
                      </a:r>
                      <a:endParaRPr lang="en-US" sz="1200" dirty="0"/>
                    </a:p>
                  </a:txBody>
                  <a:tcPr marT="34290" marB="34290"/>
                </a:tc>
                <a:extLst>
                  <a:ext uri="{0D108BD9-81ED-4DB2-BD59-A6C34878D82A}">
                    <a16:rowId xmlns:a16="http://schemas.microsoft.com/office/drawing/2014/main" xmlns="" val="10008"/>
                  </a:ext>
                </a:extLst>
              </a:tr>
              <a:tr h="261257">
                <a:tc>
                  <a:txBody>
                    <a:bodyPr/>
                    <a:lstStyle/>
                    <a:p>
                      <a:r>
                        <a:rPr lang="en-US" sz="1200" dirty="0"/>
                        <a:t>Lesson </a:t>
                      </a:r>
                      <a:r>
                        <a:rPr lang="en-US" sz="1200" dirty="0" smtClean="0"/>
                        <a:t>22 – </a:t>
                      </a:r>
                      <a:r>
                        <a:rPr lang="en-US" sz="1200" dirty="0"/>
                        <a:t>Sam</a:t>
                      </a:r>
                    </a:p>
                  </a:txBody>
                  <a:tcPr marT="34290" marB="34290"/>
                </a:tc>
                <a:tc>
                  <a:txBody>
                    <a:bodyPr/>
                    <a:lstStyle/>
                    <a:p>
                      <a:r>
                        <a:rPr lang="en-US" sz="1200" dirty="0" smtClean="0"/>
                        <a:t>Joseph – The Dreamer</a:t>
                      </a:r>
                      <a:endParaRPr lang="en-US" sz="1200" dirty="0"/>
                    </a:p>
                  </a:txBody>
                  <a:tcPr marT="34290" marB="34290"/>
                </a:tc>
                <a:tc>
                  <a:txBody>
                    <a:bodyPr/>
                    <a:lstStyle/>
                    <a:p>
                      <a:r>
                        <a:rPr lang="en-US" sz="1200" dirty="0"/>
                        <a:t>Gen </a:t>
                      </a:r>
                      <a:r>
                        <a:rPr lang="en-US" sz="1200" dirty="0" smtClean="0"/>
                        <a:t>37,</a:t>
                      </a:r>
                      <a:r>
                        <a:rPr lang="en-US" sz="1200" baseline="0" dirty="0" smtClean="0"/>
                        <a:t> 39-41</a:t>
                      </a:r>
                      <a:endParaRPr lang="en-US" sz="1200" dirty="0"/>
                    </a:p>
                  </a:txBody>
                  <a:tcPr marT="34290" marB="34290"/>
                </a:tc>
                <a:tc>
                  <a:txBody>
                    <a:bodyPr/>
                    <a:lstStyle/>
                    <a:p>
                      <a:r>
                        <a:rPr lang="en-US" sz="1200" dirty="0" smtClean="0"/>
                        <a:t>Wed, July 5</a:t>
                      </a:r>
                      <a:endParaRPr lang="en-US" sz="1200" dirty="0"/>
                    </a:p>
                  </a:txBody>
                  <a:tcPr marT="34290" marB="34290"/>
                </a:tc>
                <a:extLst>
                  <a:ext uri="{0D108BD9-81ED-4DB2-BD59-A6C34878D82A}">
                    <a16:rowId xmlns:a16="http://schemas.microsoft.com/office/drawing/2014/main" xmlns="" val="10009"/>
                  </a:ext>
                </a:extLst>
              </a:tr>
              <a:tr h="263980">
                <a:tc>
                  <a:txBody>
                    <a:bodyPr/>
                    <a:lstStyle/>
                    <a:p>
                      <a:r>
                        <a:rPr lang="en-US" sz="1200" dirty="0"/>
                        <a:t>Lesson </a:t>
                      </a:r>
                      <a:r>
                        <a:rPr lang="en-US" sz="1200" dirty="0" smtClean="0"/>
                        <a:t>23 – </a:t>
                      </a:r>
                      <a:r>
                        <a:rPr lang="en-US" sz="1200" dirty="0"/>
                        <a:t>Sam</a:t>
                      </a:r>
                    </a:p>
                  </a:txBody>
                  <a:tcPr marT="34290" marB="34290"/>
                </a:tc>
                <a:tc>
                  <a:txBody>
                    <a:bodyPr/>
                    <a:lstStyle/>
                    <a:p>
                      <a:r>
                        <a:rPr lang="en-US" sz="1200" dirty="0" smtClean="0"/>
                        <a:t>Joseph – The Ruler</a:t>
                      </a:r>
                      <a:endParaRPr lang="en-US" sz="1200" dirty="0"/>
                    </a:p>
                  </a:txBody>
                  <a:tcPr marT="34290" marB="34290"/>
                </a:tc>
                <a:tc>
                  <a:txBody>
                    <a:bodyPr/>
                    <a:lstStyle/>
                    <a:p>
                      <a:r>
                        <a:rPr lang="en-US" sz="1200" dirty="0" smtClean="0"/>
                        <a:t>Gen 42-45</a:t>
                      </a:r>
                      <a:endParaRPr lang="en-US" sz="1200" dirty="0"/>
                    </a:p>
                  </a:txBody>
                  <a:tcPr marT="34290" marB="34290"/>
                </a:tc>
                <a:tc>
                  <a:txBody>
                    <a:bodyPr/>
                    <a:lstStyle/>
                    <a:p>
                      <a:r>
                        <a:rPr lang="en-US" sz="1200" dirty="0" smtClean="0"/>
                        <a:t>Sun,</a:t>
                      </a:r>
                      <a:r>
                        <a:rPr lang="en-US" sz="1200" baseline="0" dirty="0" smtClean="0"/>
                        <a:t> July 9</a:t>
                      </a:r>
                      <a:endParaRPr lang="en-US" sz="1200" dirty="0"/>
                    </a:p>
                  </a:txBody>
                  <a:tcPr marT="34290" marB="34290"/>
                </a:tc>
                <a:extLst>
                  <a:ext uri="{0D108BD9-81ED-4DB2-BD59-A6C34878D82A}">
                    <a16:rowId xmlns:a16="http://schemas.microsoft.com/office/drawing/2014/main" xmlns="" val="10010"/>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24 </a:t>
                      </a:r>
                      <a:r>
                        <a:rPr lang="en-US" sz="1200" dirty="0"/>
                        <a:t>– </a:t>
                      </a:r>
                      <a:r>
                        <a:rPr lang="en-US" sz="1200" dirty="0" smtClean="0"/>
                        <a:t>Sam</a:t>
                      </a:r>
                      <a:endParaRPr lang="en-US" sz="1200" dirty="0"/>
                    </a:p>
                  </a:txBody>
                  <a:tcPr marT="34290" marB="34290"/>
                </a:tc>
                <a:tc>
                  <a:txBody>
                    <a:bodyPr/>
                    <a:lstStyle/>
                    <a:p>
                      <a:r>
                        <a:rPr lang="en-US" sz="1200" dirty="0" smtClean="0"/>
                        <a:t>Joseph and</a:t>
                      </a:r>
                      <a:r>
                        <a:rPr lang="en-US" sz="1200" baseline="0" dirty="0" smtClean="0"/>
                        <a:t> his Brothers</a:t>
                      </a:r>
                      <a:endParaRPr lang="en-US" sz="1200" dirty="0"/>
                    </a:p>
                  </a:txBody>
                  <a:tcPr marT="34290" marB="34290"/>
                </a:tc>
                <a:tc>
                  <a:txBody>
                    <a:bodyPr/>
                    <a:lstStyle/>
                    <a:p>
                      <a:r>
                        <a:rPr lang="en-US" sz="1200" dirty="0" smtClean="0"/>
                        <a:t>Gen 38,</a:t>
                      </a:r>
                      <a:r>
                        <a:rPr lang="en-US" sz="1200" baseline="0" dirty="0" smtClean="0"/>
                        <a:t> 46-48</a:t>
                      </a:r>
                      <a:endParaRPr lang="en-US" sz="1200" dirty="0"/>
                    </a:p>
                  </a:txBody>
                  <a:tcPr marT="34290" marB="34290"/>
                </a:tc>
                <a:tc>
                  <a:txBody>
                    <a:bodyPr/>
                    <a:lstStyle/>
                    <a:p>
                      <a:r>
                        <a:rPr lang="en-US" sz="1200" dirty="0" smtClean="0"/>
                        <a:t>Wed, July 12</a:t>
                      </a:r>
                      <a:endParaRPr lang="en-US" sz="1200" dirty="0"/>
                    </a:p>
                  </a:txBody>
                  <a:tcPr marT="34290" marB="34290"/>
                </a:tc>
                <a:extLst>
                  <a:ext uri="{0D108BD9-81ED-4DB2-BD59-A6C34878D82A}">
                    <a16:rowId xmlns:a16="http://schemas.microsoft.com/office/drawing/2014/main" xmlns="" val="1001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a:t>
                      </a:r>
                      <a:r>
                        <a:rPr lang="en-US" sz="1200" dirty="0" smtClean="0"/>
                        <a:t>25 </a:t>
                      </a:r>
                      <a:r>
                        <a:rPr lang="en-US" sz="1200" dirty="0"/>
                        <a:t>– Sam</a:t>
                      </a:r>
                    </a:p>
                  </a:txBody>
                  <a:tcPr marT="34290" marB="34290"/>
                </a:tc>
                <a:tc>
                  <a:txBody>
                    <a:bodyPr/>
                    <a:lstStyle/>
                    <a:p>
                      <a:r>
                        <a:rPr lang="en-US" sz="1200" dirty="0" smtClean="0"/>
                        <a:t>The</a:t>
                      </a:r>
                      <a:r>
                        <a:rPr lang="en-US" sz="1200" baseline="0" dirty="0" smtClean="0"/>
                        <a:t> Twelve Sons of Israel</a:t>
                      </a:r>
                      <a:endParaRPr lang="en-US" sz="1200" dirty="0"/>
                    </a:p>
                  </a:txBody>
                  <a:tcPr marT="34290" marB="34290"/>
                </a:tc>
                <a:tc>
                  <a:txBody>
                    <a:bodyPr/>
                    <a:lstStyle/>
                    <a:p>
                      <a:r>
                        <a:rPr lang="en-US" sz="1200" dirty="0" smtClean="0"/>
                        <a:t>Gen 49-50</a:t>
                      </a:r>
                      <a:endParaRPr lang="en-US" sz="1200" dirty="0"/>
                    </a:p>
                  </a:txBody>
                  <a:tcPr marT="34290" marB="34290"/>
                </a:tc>
                <a:tc>
                  <a:txBody>
                    <a:bodyPr/>
                    <a:lstStyle/>
                    <a:p>
                      <a:r>
                        <a:rPr lang="en-US" sz="1200" dirty="0" smtClean="0"/>
                        <a:t>Sun,</a:t>
                      </a:r>
                      <a:r>
                        <a:rPr lang="en-US" sz="1200" baseline="0" dirty="0" smtClean="0"/>
                        <a:t> July 16</a:t>
                      </a:r>
                      <a:endParaRPr lang="en-US" sz="1200" dirty="0"/>
                    </a:p>
                  </a:txBody>
                  <a:tcPr marT="34290" marB="34290"/>
                </a:tc>
                <a:extLst>
                  <a:ext uri="{0D108BD9-81ED-4DB2-BD59-A6C34878D82A}">
                    <a16:rowId xmlns:a16="http://schemas.microsoft.com/office/drawing/2014/main" xmlns="" val="10012"/>
                  </a:ext>
                </a:extLst>
              </a:tr>
              <a:tr h="261257">
                <a:tc>
                  <a:txBody>
                    <a:bodyPr/>
                    <a:lstStyle/>
                    <a:p>
                      <a:r>
                        <a:rPr lang="en-US" sz="1200" dirty="0"/>
                        <a:t>Lesson </a:t>
                      </a:r>
                      <a:r>
                        <a:rPr lang="en-US" sz="1200" dirty="0" smtClean="0"/>
                        <a:t>26 </a:t>
                      </a:r>
                      <a:r>
                        <a:rPr lang="en-US" sz="1200" dirty="0"/>
                        <a:t>- </a:t>
                      </a:r>
                      <a:r>
                        <a:rPr lang="en-US" sz="1200" dirty="0" smtClean="0"/>
                        <a:t>Grant</a:t>
                      </a:r>
                      <a:endParaRPr lang="en-US" sz="1200" dirty="0"/>
                    </a:p>
                  </a:txBody>
                  <a:tcPr marT="34290" marB="34290"/>
                </a:tc>
                <a:tc>
                  <a:txBody>
                    <a:bodyPr/>
                    <a:lstStyle/>
                    <a:p>
                      <a:r>
                        <a:rPr lang="en-US" sz="1200" dirty="0" smtClean="0"/>
                        <a:t>Review</a:t>
                      </a:r>
                      <a:endParaRPr lang="en-US"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34290" marB="34290"/>
                </a:tc>
                <a:tc>
                  <a:txBody>
                    <a:bodyPr/>
                    <a:lstStyle/>
                    <a:p>
                      <a:r>
                        <a:rPr lang="en-US" sz="1200" dirty="0" smtClean="0"/>
                        <a:t>Wed, July 19</a:t>
                      </a:r>
                      <a:endParaRPr lang="en-US" sz="1200" dirty="0"/>
                    </a:p>
                  </a:txBody>
                  <a:tcPr marT="34290" marB="34290"/>
                </a:tc>
                <a:extLst>
                  <a:ext uri="{0D108BD9-81ED-4DB2-BD59-A6C34878D82A}">
                    <a16:rowId xmlns:a16="http://schemas.microsoft.com/office/drawing/2014/main" xmlns="" val="10013"/>
                  </a:ext>
                </a:extLst>
              </a:tr>
            </a:tbl>
          </a:graphicData>
        </a:graphic>
      </p:graphicFrame>
      <p:sp>
        <p:nvSpPr>
          <p:cNvPr id="3" name="Title 2"/>
          <p:cNvSpPr>
            <a:spLocks noGrp="1"/>
          </p:cNvSpPr>
          <p:nvPr>
            <p:ph type="title"/>
          </p:nvPr>
        </p:nvSpPr>
        <p:spPr/>
        <p:txBody>
          <a:bodyPr/>
          <a:lstStyle/>
          <a:p>
            <a:r>
              <a:rPr lang="en-US" dirty="0"/>
              <a:t>Class Schedule,</a:t>
            </a:r>
            <a:r>
              <a:rPr lang="en-US" sz="2800" dirty="0"/>
              <a:t>  (Segment 1)</a:t>
            </a:r>
            <a:endParaRPr lang="en-US" dirty="0"/>
          </a:p>
        </p:txBody>
      </p:sp>
    </p:spTree>
    <p:extLst>
      <p:ext uri="{BB962C8B-B14F-4D97-AF65-F5344CB8AC3E}">
        <p14:creationId xmlns:p14="http://schemas.microsoft.com/office/powerpoint/2010/main" val="2527418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714750"/>
          </a:xfrm>
        </p:spPr>
        <p:txBody>
          <a:bodyPr>
            <a:normAutofit/>
          </a:bodyPr>
          <a:lstStyle/>
          <a:p>
            <a:r>
              <a:rPr lang="en-US" sz="1600" dirty="0" smtClean="0"/>
              <a:t>Jacob sends the ten brothers to Egypt for grain</a:t>
            </a:r>
          </a:p>
          <a:p>
            <a:pPr lvl="1"/>
            <a:r>
              <a:rPr lang="en-US" sz="1400" dirty="0" smtClean="0"/>
              <a:t>Heard a report of grain for sale</a:t>
            </a:r>
          </a:p>
          <a:p>
            <a:pPr lvl="1"/>
            <a:r>
              <a:rPr lang="en-US" sz="1400" dirty="0" smtClean="0"/>
              <a:t>Kept Benjamin at home “lest some calamity befall him”</a:t>
            </a:r>
          </a:p>
          <a:p>
            <a:pPr lvl="1"/>
            <a:r>
              <a:rPr lang="en-US" sz="1400" dirty="0" smtClean="0"/>
              <a:t>“Why do you look at one another?”</a:t>
            </a:r>
          </a:p>
          <a:p>
            <a:r>
              <a:rPr lang="en-US" sz="1600" dirty="0" smtClean="0"/>
              <a:t>The first meeting with Joseph</a:t>
            </a:r>
          </a:p>
          <a:p>
            <a:pPr lvl="1"/>
            <a:r>
              <a:rPr lang="en-US" sz="1400" dirty="0" smtClean="0"/>
              <a:t>Joseph knows them, and speaks harshly</a:t>
            </a:r>
          </a:p>
          <a:p>
            <a:pPr lvl="1"/>
            <a:r>
              <a:rPr lang="en-US" sz="1400" dirty="0" smtClean="0"/>
              <a:t>They do not know him, and fear</a:t>
            </a:r>
          </a:p>
          <a:p>
            <a:pPr lvl="1"/>
            <a:r>
              <a:rPr lang="en-US" sz="1400" dirty="0" smtClean="0"/>
              <a:t>Joseph charges them with being spies</a:t>
            </a:r>
          </a:p>
          <a:p>
            <a:pPr lvl="1"/>
            <a:r>
              <a:rPr lang="en-US" sz="1400" dirty="0" smtClean="0"/>
              <a:t>Imprisons them for three days “bring your brother!”</a:t>
            </a:r>
          </a:p>
          <a:p>
            <a:r>
              <a:rPr lang="en-US" sz="1600" dirty="0" smtClean="0"/>
              <a:t>The brothers begin to question themselves</a:t>
            </a:r>
          </a:p>
          <a:p>
            <a:pPr lvl="1"/>
            <a:r>
              <a:rPr lang="en-US" sz="1400" dirty="0" smtClean="0"/>
              <a:t>Recognize guilt for their treatment of Joseph</a:t>
            </a:r>
          </a:p>
          <a:p>
            <a:pPr lvl="1"/>
            <a:r>
              <a:rPr lang="en-US" sz="1400" dirty="0" smtClean="0"/>
              <a:t>Joseph understood their words, but they did not know</a:t>
            </a:r>
          </a:p>
          <a:p>
            <a:pPr lvl="1"/>
            <a:r>
              <a:rPr lang="en-US" sz="1400" dirty="0" smtClean="0"/>
              <a:t>Releases them, but binds Simeon before them</a:t>
            </a:r>
          </a:p>
        </p:txBody>
      </p:sp>
      <p:sp>
        <p:nvSpPr>
          <p:cNvPr id="7" name="Title 6"/>
          <p:cNvSpPr>
            <a:spLocks noGrp="1"/>
          </p:cNvSpPr>
          <p:nvPr>
            <p:ph type="title"/>
          </p:nvPr>
        </p:nvSpPr>
        <p:spPr/>
        <p:txBody>
          <a:bodyPr/>
          <a:lstStyle/>
          <a:p>
            <a:r>
              <a:rPr lang="en-US" dirty="0" smtClean="0"/>
              <a:t>The Brothers Come to Buy Grain</a:t>
            </a:r>
            <a:endParaRPr lang="en-US" dirty="0"/>
          </a:p>
        </p:txBody>
      </p:sp>
      <p:pic>
        <p:nvPicPr>
          <p:cNvPr id="2" name="Picture 1"/>
          <p:cNvPicPr>
            <a:picLocks noChangeAspect="1"/>
          </p:cNvPicPr>
          <p:nvPr/>
        </p:nvPicPr>
        <p:blipFill rotWithShape="1">
          <a:blip r:embed="rId2"/>
          <a:srcRect l="1923" t="16982" r="1923" b="18868"/>
          <a:stretch/>
        </p:blipFill>
        <p:spPr>
          <a:xfrm>
            <a:off x="5991445" y="1042780"/>
            <a:ext cx="2682103" cy="1823830"/>
          </a:xfrm>
          <a:prstGeom prst="roundRect">
            <a:avLst>
              <a:gd name="adj" fmla="val 7716"/>
            </a:avLst>
          </a:prstGeom>
          <a:effectLst>
            <a:softEdge rad="25400"/>
          </a:effectLst>
        </p:spPr>
      </p:pic>
      <p:pic>
        <p:nvPicPr>
          <p:cNvPr id="3" name="Picture 2"/>
          <p:cNvPicPr>
            <a:picLocks noChangeAspect="1"/>
          </p:cNvPicPr>
          <p:nvPr/>
        </p:nvPicPr>
        <p:blipFill rotWithShape="1">
          <a:blip r:embed="rId3"/>
          <a:srcRect b="5621"/>
          <a:stretch/>
        </p:blipFill>
        <p:spPr>
          <a:xfrm>
            <a:off x="6001384" y="2880690"/>
            <a:ext cx="2685416" cy="1900860"/>
          </a:xfrm>
          <a:prstGeom prst="roundRect">
            <a:avLst/>
          </a:prstGeom>
        </p:spPr>
      </p:pic>
    </p:spTree>
    <p:extLst>
      <p:ext uri="{BB962C8B-B14F-4D97-AF65-F5344CB8AC3E}">
        <p14:creationId xmlns:p14="http://schemas.microsoft.com/office/powerpoint/2010/main" val="14448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562600" cy="3429000"/>
          </a:xfrm>
        </p:spPr>
        <p:txBody>
          <a:bodyPr>
            <a:normAutofit/>
          </a:bodyPr>
          <a:lstStyle/>
          <a:p>
            <a:r>
              <a:rPr lang="en-US" sz="1600" dirty="0" smtClean="0"/>
              <a:t>The Nine brothers return</a:t>
            </a:r>
          </a:p>
          <a:p>
            <a:pPr lvl="1"/>
            <a:r>
              <a:rPr lang="en-US" sz="1400" dirty="0" smtClean="0"/>
              <a:t>Given grain and provisions for the journey</a:t>
            </a:r>
          </a:p>
          <a:p>
            <a:pPr lvl="1"/>
            <a:r>
              <a:rPr lang="en-US" sz="1400" dirty="0" smtClean="0"/>
              <a:t>Find their money in the mouth of one of their sacks</a:t>
            </a:r>
          </a:p>
          <a:p>
            <a:pPr lvl="1"/>
            <a:r>
              <a:rPr lang="en-US" sz="1400" dirty="0" smtClean="0"/>
              <a:t>“What is this that God has done to us?”</a:t>
            </a:r>
          </a:p>
          <a:p>
            <a:pPr lvl="1"/>
            <a:r>
              <a:rPr lang="en-US" sz="1400" dirty="0" smtClean="0"/>
              <a:t>Told Jacob all that happened to them</a:t>
            </a:r>
          </a:p>
          <a:p>
            <a:pPr lvl="1"/>
            <a:r>
              <a:rPr lang="en-US" sz="1400" dirty="0" smtClean="0"/>
              <a:t>Told him of the requirement to bring Benjamin</a:t>
            </a:r>
            <a:endParaRPr lang="en-US" sz="1400" dirty="0"/>
          </a:p>
          <a:p>
            <a:pPr lvl="1"/>
            <a:r>
              <a:rPr lang="en-US" sz="1400" dirty="0" smtClean="0"/>
              <a:t>The rest of the money is also found, and they are afraid</a:t>
            </a:r>
          </a:p>
          <a:p>
            <a:pPr lvl="1"/>
            <a:r>
              <a:rPr lang="en-US" sz="1400" dirty="0" smtClean="0"/>
              <a:t>Jacob now grieves for Simeon as “lost” as well</a:t>
            </a:r>
          </a:p>
          <a:p>
            <a:r>
              <a:rPr lang="en-US" sz="1600" dirty="0" smtClean="0"/>
              <a:t>The need to return for more food  is recognized</a:t>
            </a:r>
          </a:p>
          <a:p>
            <a:pPr lvl="1"/>
            <a:r>
              <a:rPr lang="en-US" sz="1400" dirty="0" smtClean="0"/>
              <a:t>Rueben’s offer is rejected</a:t>
            </a:r>
          </a:p>
          <a:p>
            <a:pPr lvl="1"/>
            <a:r>
              <a:rPr lang="en-US" sz="1400" dirty="0" smtClean="0"/>
              <a:t>Jacob sends the brothers back for more food</a:t>
            </a:r>
          </a:p>
          <a:p>
            <a:pPr lvl="1"/>
            <a:r>
              <a:rPr lang="en-US" sz="1400" dirty="0" smtClean="0"/>
              <a:t>Judah insists that Benjamin come, offers himself as surety</a:t>
            </a:r>
            <a:endParaRPr lang="en-US" sz="1400" dirty="0"/>
          </a:p>
        </p:txBody>
      </p:sp>
      <p:sp>
        <p:nvSpPr>
          <p:cNvPr id="7" name="Title 6"/>
          <p:cNvSpPr>
            <a:spLocks noGrp="1"/>
          </p:cNvSpPr>
          <p:nvPr>
            <p:ph type="title"/>
          </p:nvPr>
        </p:nvSpPr>
        <p:spPr/>
        <p:txBody>
          <a:bodyPr/>
          <a:lstStyle/>
          <a:p>
            <a:r>
              <a:rPr lang="en-US" dirty="0" smtClean="0"/>
              <a:t>The Return to Canaan</a:t>
            </a:r>
            <a:endParaRPr lang="en-US" dirty="0"/>
          </a:p>
        </p:txBody>
      </p:sp>
      <p:pic>
        <p:nvPicPr>
          <p:cNvPr id="4" name="Picture 3"/>
          <p:cNvPicPr>
            <a:picLocks noChangeAspect="1"/>
          </p:cNvPicPr>
          <p:nvPr/>
        </p:nvPicPr>
        <p:blipFill>
          <a:blip r:embed="rId2"/>
          <a:stretch>
            <a:fillRect/>
          </a:stretch>
        </p:blipFill>
        <p:spPr>
          <a:xfrm>
            <a:off x="6096000" y="2647950"/>
            <a:ext cx="2679700" cy="2009775"/>
          </a:xfrm>
          <a:prstGeom prst="rect">
            <a:avLst/>
          </a:prstGeom>
        </p:spPr>
      </p:pic>
    </p:spTree>
    <p:extLst>
      <p:ext uri="{BB962C8B-B14F-4D97-AF65-F5344CB8AC3E}">
        <p14:creationId xmlns:p14="http://schemas.microsoft.com/office/powerpoint/2010/main" val="40581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a:xfrm>
            <a:off x="457200" y="342900"/>
            <a:ext cx="6324600" cy="4286250"/>
          </a:xfrm>
        </p:spPr>
        <p:txBody>
          <a:bodyPr>
            <a:normAutofit/>
          </a:bodyPr>
          <a:lstStyle/>
          <a:p>
            <a:r>
              <a:rPr lang="en-US" sz="1600" dirty="0" smtClean="0"/>
              <a:t>How would you describe “brotherly affection” in the family of Israel?  Were they on a path to become a great people?</a:t>
            </a:r>
          </a:p>
          <a:p>
            <a:endParaRPr lang="en-US" sz="1600" dirty="0" smtClean="0"/>
          </a:p>
          <a:p>
            <a:endParaRPr lang="en-US" sz="1600" dirty="0" smtClean="0"/>
          </a:p>
          <a:p>
            <a:r>
              <a:rPr lang="en-US" sz="1600" dirty="0" smtClean="0"/>
              <a:t>What concerns might Joseph have had for Benjamin?</a:t>
            </a:r>
          </a:p>
          <a:p>
            <a:endParaRPr lang="en-US" sz="1600" dirty="0" smtClean="0"/>
          </a:p>
          <a:p>
            <a:endParaRPr lang="en-US" sz="1600" dirty="0" smtClean="0"/>
          </a:p>
          <a:p>
            <a:r>
              <a:rPr lang="en-US" sz="1600" dirty="0" smtClean="0"/>
              <a:t>What benefit might Joseph have expected in speaking harshly, putting the brothers in prison, and binding Simeon before them?</a:t>
            </a:r>
            <a:endParaRPr lang="en-US" sz="1600" dirty="0"/>
          </a:p>
          <a:p>
            <a:endParaRPr lang="en-US" sz="1600" dirty="0" smtClean="0"/>
          </a:p>
          <a:p>
            <a:endParaRPr lang="en-US" sz="1600" dirty="0"/>
          </a:p>
          <a:p>
            <a:r>
              <a:rPr lang="en-US" sz="1600" dirty="0" smtClean="0"/>
              <a:t>The brothers have begun to feel guilt over Joseph.  Have they repented?  Are guilt and repentance the same?</a:t>
            </a:r>
          </a:p>
          <a:p>
            <a:endParaRPr lang="en-US" sz="1600" dirty="0"/>
          </a:p>
        </p:txBody>
      </p:sp>
    </p:spTree>
    <p:extLst>
      <p:ext uri="{BB962C8B-B14F-4D97-AF65-F5344CB8AC3E}">
        <p14:creationId xmlns:p14="http://schemas.microsoft.com/office/powerpoint/2010/main" val="428260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2999"/>
            <a:ext cx="5181600" cy="3698997"/>
          </a:xfrm>
        </p:spPr>
        <p:txBody>
          <a:bodyPr>
            <a:normAutofit/>
          </a:bodyPr>
          <a:lstStyle/>
          <a:p>
            <a:r>
              <a:rPr lang="en-US" sz="1600" dirty="0" smtClean="0"/>
              <a:t>Jacob sends them again</a:t>
            </a:r>
          </a:p>
          <a:p>
            <a:pPr lvl="1"/>
            <a:r>
              <a:rPr lang="en-US" sz="1400" dirty="0" smtClean="0"/>
              <a:t>Sent a gift from Canaan</a:t>
            </a:r>
            <a:r>
              <a:rPr lang="en-US" sz="1400" dirty="0"/>
              <a:t> </a:t>
            </a:r>
            <a:r>
              <a:rPr lang="en-US" sz="1400" dirty="0" smtClean="0"/>
              <a:t>and double money</a:t>
            </a:r>
          </a:p>
          <a:p>
            <a:pPr lvl="1"/>
            <a:r>
              <a:rPr lang="en-US" sz="1400" dirty="0" smtClean="0"/>
              <a:t>Sent Benjamin</a:t>
            </a:r>
          </a:p>
          <a:p>
            <a:pPr lvl="1"/>
            <a:r>
              <a:rPr lang="en-US" sz="1400" dirty="0" smtClean="0"/>
              <a:t>Blessed them on the journey</a:t>
            </a:r>
          </a:p>
          <a:p>
            <a:r>
              <a:rPr lang="en-US" sz="1600" dirty="0" smtClean="0"/>
              <a:t>Joseph commanded a meal for the brothers</a:t>
            </a:r>
          </a:p>
          <a:p>
            <a:pPr lvl="1"/>
            <a:r>
              <a:rPr lang="en-US" sz="1400" dirty="0" smtClean="0"/>
              <a:t>At his own house</a:t>
            </a:r>
          </a:p>
          <a:p>
            <a:pPr lvl="1"/>
            <a:r>
              <a:rPr lang="en-US" sz="1400" dirty="0" smtClean="0"/>
              <a:t>Restored Simeon to them</a:t>
            </a:r>
          </a:p>
          <a:p>
            <a:pPr lvl="1"/>
            <a:r>
              <a:rPr lang="en-US" sz="1400" dirty="0" smtClean="0"/>
              <a:t>Received the gift</a:t>
            </a:r>
          </a:p>
          <a:p>
            <a:pPr lvl="1"/>
            <a:r>
              <a:rPr lang="en-US" sz="1400" dirty="0" smtClean="0"/>
              <a:t>Seated them in order of age</a:t>
            </a:r>
          </a:p>
          <a:p>
            <a:pPr lvl="1"/>
            <a:r>
              <a:rPr lang="en-US" sz="1400" dirty="0" smtClean="0"/>
              <a:t>Five portions to Benjamin from his own table</a:t>
            </a:r>
          </a:p>
          <a:p>
            <a:r>
              <a:rPr lang="en-US" sz="1600" dirty="0" smtClean="0"/>
              <a:t>The brothers are afraid</a:t>
            </a:r>
          </a:p>
          <a:p>
            <a:pPr lvl="1"/>
            <a:r>
              <a:rPr lang="en-US" sz="1400" dirty="0" smtClean="0"/>
              <a:t>Approached the Steward about the money in the sacks</a:t>
            </a:r>
          </a:p>
          <a:p>
            <a:pPr lvl="1"/>
            <a:r>
              <a:rPr lang="en-US" sz="1400" dirty="0" smtClean="0"/>
              <a:t>Drank wine and were merry with him</a:t>
            </a:r>
          </a:p>
          <a:p>
            <a:pPr lvl="1"/>
            <a:endParaRPr lang="en-US" sz="1400" dirty="0" smtClean="0"/>
          </a:p>
        </p:txBody>
      </p:sp>
      <p:sp>
        <p:nvSpPr>
          <p:cNvPr id="7" name="Title 6"/>
          <p:cNvSpPr>
            <a:spLocks noGrp="1"/>
          </p:cNvSpPr>
          <p:nvPr>
            <p:ph type="title"/>
          </p:nvPr>
        </p:nvSpPr>
        <p:spPr/>
        <p:txBody>
          <a:bodyPr/>
          <a:lstStyle/>
          <a:p>
            <a:r>
              <a:rPr lang="en-US" dirty="0" smtClean="0"/>
              <a:t>The Second Journey to Egypt</a:t>
            </a:r>
            <a:endParaRPr lang="en-US" dirty="0"/>
          </a:p>
        </p:txBody>
      </p:sp>
      <p:pic>
        <p:nvPicPr>
          <p:cNvPr id="2" name="Picture 1"/>
          <p:cNvPicPr>
            <a:picLocks noChangeAspect="1"/>
          </p:cNvPicPr>
          <p:nvPr/>
        </p:nvPicPr>
        <p:blipFill>
          <a:blip r:embed="rId2"/>
          <a:stretch>
            <a:fillRect/>
          </a:stretch>
        </p:blipFill>
        <p:spPr>
          <a:xfrm>
            <a:off x="5715000" y="1142999"/>
            <a:ext cx="2888605" cy="2117847"/>
          </a:xfrm>
          <a:prstGeom prst="rect">
            <a:avLst/>
          </a:prstGeom>
        </p:spPr>
      </p:pic>
      <p:pic>
        <p:nvPicPr>
          <p:cNvPr id="3" name="Picture 2"/>
          <p:cNvPicPr>
            <a:picLocks noChangeAspect="1"/>
          </p:cNvPicPr>
          <p:nvPr/>
        </p:nvPicPr>
        <p:blipFill>
          <a:blip r:embed="rId3"/>
          <a:stretch>
            <a:fillRect/>
          </a:stretch>
        </p:blipFill>
        <p:spPr>
          <a:xfrm>
            <a:off x="5721626" y="3375145"/>
            <a:ext cx="2881979" cy="1440990"/>
          </a:xfrm>
          <a:prstGeom prst="rect">
            <a:avLst/>
          </a:prstGeom>
        </p:spPr>
      </p:pic>
    </p:spTree>
    <p:extLst>
      <p:ext uri="{BB962C8B-B14F-4D97-AF65-F5344CB8AC3E}">
        <p14:creationId xmlns:p14="http://schemas.microsoft.com/office/powerpoint/2010/main" val="2726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429000"/>
          </a:xfrm>
        </p:spPr>
        <p:txBody>
          <a:bodyPr>
            <a:normAutofit/>
          </a:bodyPr>
          <a:lstStyle/>
          <a:p>
            <a:r>
              <a:rPr lang="en-US" sz="1600" dirty="0" smtClean="0"/>
              <a:t>The accusation against them</a:t>
            </a:r>
          </a:p>
          <a:p>
            <a:pPr lvl="1"/>
            <a:r>
              <a:rPr lang="en-US" sz="1400" dirty="0" smtClean="0"/>
              <a:t>Money put in their sacks again</a:t>
            </a:r>
          </a:p>
          <a:p>
            <a:pPr lvl="1"/>
            <a:r>
              <a:rPr lang="en-US" sz="1400" dirty="0" smtClean="0"/>
              <a:t>Joseph’s cup in Benjamin’s sack</a:t>
            </a:r>
          </a:p>
          <a:p>
            <a:pPr lvl="1"/>
            <a:r>
              <a:rPr lang="en-US" sz="1400" dirty="0" smtClean="0"/>
              <a:t>“Why have you repaid evil for good?”</a:t>
            </a:r>
          </a:p>
          <a:p>
            <a:pPr lvl="1"/>
            <a:r>
              <a:rPr lang="en-US" sz="1400" dirty="0" smtClean="0"/>
              <a:t>The brothers protest</a:t>
            </a:r>
          </a:p>
          <a:p>
            <a:pPr lvl="1"/>
            <a:r>
              <a:rPr lang="en-US" sz="1400" dirty="0" smtClean="0"/>
              <a:t>The cup is found with Benjamin</a:t>
            </a:r>
          </a:p>
          <a:p>
            <a:r>
              <a:rPr lang="en-US" sz="1600" dirty="0" smtClean="0"/>
              <a:t>No Defense is possible</a:t>
            </a:r>
          </a:p>
          <a:p>
            <a:pPr lvl="1"/>
            <a:r>
              <a:rPr lang="en-US" sz="1400" dirty="0" smtClean="0"/>
              <a:t>The brothers rend their garments, all return to Egypt</a:t>
            </a:r>
          </a:p>
          <a:p>
            <a:pPr lvl="1"/>
            <a:r>
              <a:rPr lang="en-US" sz="1400" dirty="0" smtClean="0"/>
              <a:t>All brothers consent to a common fate</a:t>
            </a:r>
          </a:p>
          <a:p>
            <a:pPr lvl="1"/>
            <a:r>
              <a:rPr lang="en-US" sz="1400" dirty="0" smtClean="0"/>
              <a:t>Judah intercedes for Benjamin himself</a:t>
            </a:r>
          </a:p>
          <a:p>
            <a:pPr lvl="1"/>
            <a:r>
              <a:rPr lang="en-US" sz="1400" dirty="0" smtClean="0"/>
              <a:t>None will return home without all returning</a:t>
            </a:r>
          </a:p>
          <a:p>
            <a:pPr lvl="1"/>
            <a:endParaRPr lang="en-US" sz="1400" dirty="0"/>
          </a:p>
          <a:p>
            <a:endParaRPr lang="en-US" sz="1600" dirty="0"/>
          </a:p>
        </p:txBody>
      </p:sp>
      <p:sp>
        <p:nvSpPr>
          <p:cNvPr id="7" name="Title 6"/>
          <p:cNvSpPr>
            <a:spLocks noGrp="1"/>
          </p:cNvSpPr>
          <p:nvPr>
            <p:ph type="title"/>
          </p:nvPr>
        </p:nvSpPr>
        <p:spPr/>
        <p:txBody>
          <a:bodyPr/>
          <a:lstStyle/>
          <a:p>
            <a:r>
              <a:rPr lang="en-US" dirty="0" smtClean="0"/>
              <a:t>The Brothers Tested</a:t>
            </a:r>
            <a:endParaRPr lang="en-US" dirty="0"/>
          </a:p>
        </p:txBody>
      </p:sp>
      <p:pic>
        <p:nvPicPr>
          <p:cNvPr id="4" name="Picture 3"/>
          <p:cNvPicPr>
            <a:picLocks noChangeAspect="1"/>
          </p:cNvPicPr>
          <p:nvPr/>
        </p:nvPicPr>
        <p:blipFill>
          <a:blip r:embed="rId2"/>
          <a:stretch>
            <a:fillRect/>
          </a:stretch>
        </p:blipFill>
        <p:spPr>
          <a:xfrm>
            <a:off x="5932562" y="2419350"/>
            <a:ext cx="2754238" cy="2266950"/>
          </a:xfrm>
          <a:prstGeom prst="roundRect">
            <a:avLst>
              <a:gd name="adj" fmla="val 11990"/>
            </a:avLst>
          </a:prstGeom>
        </p:spPr>
      </p:pic>
    </p:spTree>
    <p:extLst>
      <p:ext uri="{BB962C8B-B14F-4D97-AF65-F5344CB8AC3E}">
        <p14:creationId xmlns:p14="http://schemas.microsoft.com/office/powerpoint/2010/main" val="2036910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a:xfrm>
            <a:off x="457200" y="342900"/>
            <a:ext cx="6934200" cy="4286250"/>
          </a:xfrm>
        </p:spPr>
        <p:txBody>
          <a:bodyPr>
            <a:normAutofit/>
          </a:bodyPr>
          <a:lstStyle/>
          <a:p>
            <a:r>
              <a:rPr lang="en-US" sz="1600" dirty="0" smtClean="0"/>
              <a:t>Why did Jacob send the brothers to Egypt again?</a:t>
            </a:r>
          </a:p>
          <a:p>
            <a:endParaRPr lang="en-US" sz="1600" dirty="0" smtClean="0"/>
          </a:p>
          <a:p>
            <a:endParaRPr lang="en-US" sz="1600" dirty="0"/>
          </a:p>
          <a:p>
            <a:r>
              <a:rPr lang="en-US" sz="1600" dirty="0" smtClean="0"/>
              <a:t>What was Jacob’s fear?  How did he attempt to mitigate it?</a:t>
            </a:r>
          </a:p>
          <a:p>
            <a:endParaRPr lang="en-US" sz="1600" dirty="0" smtClean="0"/>
          </a:p>
          <a:p>
            <a:endParaRPr lang="en-US" sz="1600" dirty="0"/>
          </a:p>
          <a:p>
            <a:r>
              <a:rPr lang="en-US" sz="1600" dirty="0" smtClean="0"/>
              <a:t>What things did Joseph do to confuse his brothers?  Why?</a:t>
            </a:r>
          </a:p>
          <a:p>
            <a:endParaRPr lang="en-US" sz="1600" dirty="0" smtClean="0"/>
          </a:p>
          <a:p>
            <a:endParaRPr lang="en-US" sz="1600" dirty="0"/>
          </a:p>
          <a:p>
            <a:r>
              <a:rPr lang="en-US" sz="1600" dirty="0" smtClean="0"/>
              <a:t>With what did Joseph test his brothers?  Did they pass the test?</a:t>
            </a:r>
          </a:p>
          <a:p>
            <a:endParaRPr lang="en-US" sz="1600" dirty="0" smtClean="0"/>
          </a:p>
          <a:p>
            <a:endParaRPr lang="en-US" sz="1600" dirty="0"/>
          </a:p>
          <a:p>
            <a:r>
              <a:rPr lang="en-US" sz="1600" dirty="0" smtClean="0"/>
              <a:t>Is repentance evident in their actions now?</a:t>
            </a:r>
          </a:p>
          <a:p>
            <a:endParaRPr lang="en-US" sz="1600" dirty="0"/>
          </a:p>
          <a:p>
            <a:endParaRPr lang="en-US" sz="1600" dirty="0"/>
          </a:p>
        </p:txBody>
      </p:sp>
    </p:spTree>
    <p:extLst>
      <p:ext uri="{BB962C8B-B14F-4D97-AF65-F5344CB8AC3E}">
        <p14:creationId xmlns:p14="http://schemas.microsoft.com/office/powerpoint/2010/main" val="339133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5181600" cy="3429000"/>
          </a:xfrm>
        </p:spPr>
        <p:txBody>
          <a:bodyPr>
            <a:normAutofit/>
          </a:bodyPr>
          <a:lstStyle/>
          <a:p>
            <a:r>
              <a:rPr lang="en-US" sz="1600" dirty="0" smtClean="0"/>
              <a:t>A family reunited</a:t>
            </a:r>
          </a:p>
          <a:p>
            <a:pPr lvl="1"/>
            <a:r>
              <a:rPr lang="en-US" sz="1400" dirty="0" smtClean="0"/>
              <a:t>Sent the Egyptians from the room</a:t>
            </a:r>
          </a:p>
          <a:p>
            <a:pPr lvl="1"/>
            <a:r>
              <a:rPr lang="en-US" sz="1400" dirty="0" smtClean="0"/>
              <a:t>Revealed his identity</a:t>
            </a:r>
          </a:p>
          <a:p>
            <a:pPr lvl="1"/>
            <a:r>
              <a:rPr lang="en-US" sz="1400" dirty="0" smtClean="0"/>
              <a:t>Called them to come near him</a:t>
            </a:r>
            <a:endParaRPr lang="en-US" sz="1400" dirty="0" smtClean="0"/>
          </a:p>
          <a:p>
            <a:pPr lvl="1"/>
            <a:r>
              <a:rPr lang="en-US" sz="1400" dirty="0" smtClean="0"/>
              <a:t>Credits God’s purpose and providence for Israel</a:t>
            </a:r>
          </a:p>
          <a:p>
            <a:pPr lvl="1"/>
            <a:r>
              <a:rPr lang="en-US" sz="1400" dirty="0" smtClean="0"/>
              <a:t>Sent to preserve a posterity</a:t>
            </a:r>
          </a:p>
          <a:p>
            <a:pPr lvl="1"/>
            <a:r>
              <a:rPr lang="en-US" sz="1400" dirty="0" smtClean="0"/>
              <a:t>Weeps loudly – heard by Egyptians and </a:t>
            </a:r>
            <a:r>
              <a:rPr lang="en-US" sz="1400" dirty="0" err="1" smtClean="0"/>
              <a:t>Pharoah</a:t>
            </a:r>
            <a:endParaRPr lang="en-US" sz="1400" dirty="0" smtClean="0"/>
          </a:p>
          <a:p>
            <a:r>
              <a:rPr lang="en-US" sz="1600" dirty="0" smtClean="0"/>
              <a:t>Joseph Promises a home and care in Egypt</a:t>
            </a:r>
            <a:endParaRPr lang="en-US" sz="1600" dirty="0"/>
          </a:p>
          <a:p>
            <a:pPr lvl="1"/>
            <a:r>
              <a:rPr lang="en-US" sz="1400" dirty="0" smtClean="0"/>
              <a:t>Go and tell Jacob</a:t>
            </a:r>
          </a:p>
          <a:p>
            <a:pPr lvl="1"/>
            <a:r>
              <a:rPr lang="en-US" sz="1400" dirty="0" smtClean="0"/>
              <a:t>God had given him the ability to provide this</a:t>
            </a:r>
          </a:p>
          <a:p>
            <a:pPr lvl="1"/>
            <a:r>
              <a:rPr lang="en-US" sz="1400" dirty="0" smtClean="0"/>
              <a:t>Come at once.  Do not delay</a:t>
            </a:r>
          </a:p>
          <a:p>
            <a:pPr lvl="1"/>
            <a:r>
              <a:rPr lang="en-US" sz="1400" dirty="0" smtClean="0"/>
              <a:t>Provides gifts to his brothers and father</a:t>
            </a:r>
          </a:p>
          <a:p>
            <a:pPr lvl="1"/>
            <a:r>
              <a:rPr lang="en-US" sz="1400" dirty="0" smtClean="0"/>
              <a:t>Commanded them not to be troubled on the way</a:t>
            </a:r>
          </a:p>
          <a:p>
            <a:pPr lvl="1"/>
            <a:endParaRPr lang="en-US" sz="1400" dirty="0" smtClean="0"/>
          </a:p>
        </p:txBody>
      </p:sp>
      <p:sp>
        <p:nvSpPr>
          <p:cNvPr id="7" name="Title 6"/>
          <p:cNvSpPr>
            <a:spLocks noGrp="1"/>
          </p:cNvSpPr>
          <p:nvPr>
            <p:ph type="title"/>
          </p:nvPr>
        </p:nvSpPr>
        <p:spPr/>
        <p:txBody>
          <a:bodyPr/>
          <a:lstStyle/>
          <a:p>
            <a:r>
              <a:rPr lang="en-US" dirty="0" smtClean="0"/>
              <a:t>Joseph Revealed</a:t>
            </a:r>
            <a:endParaRPr lang="en-US" dirty="0"/>
          </a:p>
        </p:txBody>
      </p:sp>
      <p:pic>
        <p:nvPicPr>
          <p:cNvPr id="2" name="Picture 1"/>
          <p:cNvPicPr>
            <a:picLocks noChangeAspect="1"/>
          </p:cNvPicPr>
          <p:nvPr/>
        </p:nvPicPr>
        <p:blipFill>
          <a:blip r:embed="rId2"/>
          <a:stretch>
            <a:fillRect/>
          </a:stretch>
        </p:blipFill>
        <p:spPr>
          <a:xfrm>
            <a:off x="5638800" y="2419350"/>
            <a:ext cx="3276600" cy="2395837"/>
          </a:xfrm>
          <a:prstGeom prst="rect">
            <a:avLst/>
          </a:prstGeom>
        </p:spPr>
      </p:pic>
    </p:spTree>
    <p:extLst>
      <p:ext uri="{BB962C8B-B14F-4D97-AF65-F5344CB8AC3E}">
        <p14:creationId xmlns:p14="http://schemas.microsoft.com/office/powerpoint/2010/main" val="6161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 Template</Template>
  <TotalTime>4166</TotalTime>
  <Words>1313</Words>
  <Application>Microsoft Office PowerPoint</Application>
  <PresentationFormat>On-screen Show (16:9)</PresentationFormat>
  <Paragraphs>187</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Constantia</vt:lpstr>
      <vt:lpstr>Euphemia</vt:lpstr>
      <vt:lpstr>Wingdings 2</vt:lpstr>
      <vt:lpstr>Genesis Template</vt:lpstr>
      <vt:lpstr>The book of  Genesis</vt:lpstr>
      <vt:lpstr>Class Schedule,  (Segment 1)</vt:lpstr>
      <vt:lpstr>The Brothers Come to Buy Grain</vt:lpstr>
      <vt:lpstr>The Return to Canaan</vt:lpstr>
      <vt:lpstr>Questions</vt:lpstr>
      <vt:lpstr>The Second Journey to Egypt</vt:lpstr>
      <vt:lpstr>The Brothers Tested</vt:lpstr>
      <vt:lpstr>Questions</vt:lpstr>
      <vt:lpstr>Joseph Revealed</vt:lpstr>
      <vt:lpstr>“Come to Egypt”</vt:lpstr>
      <vt:lpstr>Questions</vt:lpstr>
      <vt:lpstr>Surviving the Famine in Egypt</vt:lpstr>
    </vt:vector>
  </TitlesOfParts>
  <Company>AGCO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Sam Freesmeyer</dc:creator>
  <cp:lastModifiedBy>Freesmeyer, Sam</cp:lastModifiedBy>
  <cp:revision>157</cp:revision>
  <cp:lastPrinted>2017-06-18T03:52:35Z</cp:lastPrinted>
  <dcterms:created xsi:type="dcterms:W3CDTF">2017-04-10T02:21:21Z</dcterms:created>
  <dcterms:modified xsi:type="dcterms:W3CDTF">2017-07-09T05:11:45Z</dcterms:modified>
</cp:coreProperties>
</file>