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2"/>
  </p:notesMasterIdLst>
  <p:handoutMasterIdLst>
    <p:handoutMasterId r:id="rId183"/>
  </p:handoutMasterIdLst>
  <p:sldIdLst>
    <p:sldId id="256" r:id="rId2"/>
    <p:sldId id="449" r:id="rId3"/>
    <p:sldId id="258" r:id="rId4"/>
    <p:sldId id="257" r:id="rId5"/>
    <p:sldId id="264" r:id="rId6"/>
    <p:sldId id="267" r:id="rId7"/>
    <p:sldId id="268" r:id="rId8"/>
    <p:sldId id="266" r:id="rId9"/>
    <p:sldId id="263" r:id="rId10"/>
    <p:sldId id="450" r:id="rId11"/>
    <p:sldId id="451" r:id="rId12"/>
    <p:sldId id="259" r:id="rId13"/>
    <p:sldId id="269" r:id="rId14"/>
    <p:sldId id="271" r:id="rId15"/>
    <p:sldId id="270" r:id="rId16"/>
    <p:sldId id="272" r:id="rId17"/>
    <p:sldId id="273" r:id="rId18"/>
    <p:sldId id="274" r:id="rId19"/>
    <p:sldId id="275" r:id="rId20"/>
    <p:sldId id="276" r:id="rId21"/>
    <p:sldId id="277" r:id="rId22"/>
    <p:sldId id="280" r:id="rId23"/>
    <p:sldId id="279" r:id="rId24"/>
    <p:sldId id="292" r:id="rId25"/>
    <p:sldId id="291" r:id="rId26"/>
    <p:sldId id="290" r:id="rId27"/>
    <p:sldId id="453" r:id="rId28"/>
    <p:sldId id="452" r:id="rId29"/>
    <p:sldId id="260" r:id="rId30"/>
    <p:sldId id="278" r:id="rId31"/>
    <p:sldId id="281" r:id="rId32"/>
    <p:sldId id="426" r:id="rId33"/>
    <p:sldId id="261" r:id="rId34"/>
    <p:sldId id="448" r:id="rId35"/>
    <p:sldId id="287" r:id="rId36"/>
    <p:sldId id="454" r:id="rId37"/>
    <p:sldId id="283" r:id="rId38"/>
    <p:sldId id="286" r:id="rId39"/>
    <p:sldId id="301" r:id="rId40"/>
    <p:sldId id="284" r:id="rId41"/>
    <p:sldId id="285" r:id="rId42"/>
    <p:sldId id="289" r:id="rId43"/>
    <p:sldId id="293" r:id="rId44"/>
    <p:sldId id="297" r:id="rId45"/>
    <p:sldId id="296" r:id="rId46"/>
    <p:sldId id="447" r:id="rId47"/>
    <p:sldId id="299" r:id="rId48"/>
    <p:sldId id="300" r:id="rId49"/>
    <p:sldId id="302" r:id="rId50"/>
    <p:sldId id="303" r:id="rId51"/>
    <p:sldId id="304" r:id="rId52"/>
    <p:sldId id="305" r:id="rId53"/>
    <p:sldId id="312" r:id="rId54"/>
    <p:sldId id="317" r:id="rId55"/>
    <p:sldId id="313" r:id="rId56"/>
    <p:sldId id="314" r:id="rId57"/>
    <p:sldId id="306" r:id="rId58"/>
    <p:sldId id="307" r:id="rId59"/>
    <p:sldId id="308" r:id="rId60"/>
    <p:sldId id="310" r:id="rId61"/>
    <p:sldId id="311" r:id="rId62"/>
    <p:sldId id="322" r:id="rId63"/>
    <p:sldId id="318" r:id="rId64"/>
    <p:sldId id="319" r:id="rId65"/>
    <p:sldId id="320" r:id="rId66"/>
    <p:sldId id="309" r:id="rId67"/>
    <p:sldId id="321" r:id="rId68"/>
    <p:sldId id="315" r:id="rId69"/>
    <p:sldId id="316" r:id="rId70"/>
    <p:sldId id="323" r:id="rId71"/>
    <p:sldId id="330" r:id="rId72"/>
    <p:sldId id="324" r:id="rId73"/>
    <p:sldId id="326" r:id="rId74"/>
    <p:sldId id="329" r:id="rId75"/>
    <p:sldId id="325" r:id="rId76"/>
    <p:sldId id="327" r:id="rId77"/>
    <p:sldId id="328" r:id="rId78"/>
    <p:sldId id="331" r:id="rId79"/>
    <p:sldId id="332" r:id="rId80"/>
    <p:sldId id="335" r:id="rId81"/>
    <p:sldId id="333" r:id="rId82"/>
    <p:sldId id="334" r:id="rId83"/>
    <p:sldId id="336" r:id="rId84"/>
    <p:sldId id="338" r:id="rId85"/>
    <p:sldId id="340" r:id="rId86"/>
    <p:sldId id="339" r:id="rId87"/>
    <p:sldId id="341" r:id="rId88"/>
    <p:sldId id="342" r:id="rId89"/>
    <p:sldId id="343" r:id="rId90"/>
    <p:sldId id="345" r:id="rId91"/>
    <p:sldId id="346" r:id="rId92"/>
    <p:sldId id="347" r:id="rId93"/>
    <p:sldId id="352" r:id="rId94"/>
    <p:sldId id="351" r:id="rId95"/>
    <p:sldId id="348" r:id="rId96"/>
    <p:sldId id="349" r:id="rId97"/>
    <p:sldId id="350" r:id="rId98"/>
    <p:sldId id="353" r:id="rId99"/>
    <p:sldId id="356" r:id="rId100"/>
    <p:sldId id="355" r:id="rId101"/>
    <p:sldId id="354" r:id="rId102"/>
    <p:sldId id="359" r:id="rId103"/>
    <p:sldId id="358" r:id="rId104"/>
    <p:sldId id="360" r:id="rId105"/>
    <p:sldId id="363" r:id="rId106"/>
    <p:sldId id="357" r:id="rId107"/>
    <p:sldId id="365" r:id="rId108"/>
    <p:sldId id="366" r:id="rId109"/>
    <p:sldId id="367" r:id="rId110"/>
    <p:sldId id="368" r:id="rId111"/>
    <p:sldId id="361" r:id="rId112"/>
    <p:sldId id="362" r:id="rId113"/>
    <p:sldId id="364" r:id="rId114"/>
    <p:sldId id="371" r:id="rId115"/>
    <p:sldId id="370" r:id="rId116"/>
    <p:sldId id="369" r:id="rId117"/>
    <p:sldId id="372" r:id="rId118"/>
    <p:sldId id="373" r:id="rId119"/>
    <p:sldId id="375" r:id="rId120"/>
    <p:sldId id="377" r:id="rId121"/>
    <p:sldId id="376" r:id="rId122"/>
    <p:sldId id="378" r:id="rId123"/>
    <p:sldId id="379" r:id="rId124"/>
    <p:sldId id="380" r:id="rId125"/>
    <p:sldId id="381" r:id="rId126"/>
    <p:sldId id="385" r:id="rId127"/>
    <p:sldId id="384" r:id="rId128"/>
    <p:sldId id="382" r:id="rId129"/>
    <p:sldId id="383" r:id="rId130"/>
    <p:sldId id="387" r:id="rId131"/>
    <p:sldId id="388" r:id="rId132"/>
    <p:sldId id="386" r:id="rId133"/>
    <p:sldId id="389" r:id="rId134"/>
    <p:sldId id="390" r:id="rId135"/>
    <p:sldId id="391" r:id="rId136"/>
    <p:sldId id="393" r:id="rId137"/>
    <p:sldId id="392" r:id="rId138"/>
    <p:sldId id="440" r:id="rId139"/>
    <p:sldId id="441" r:id="rId140"/>
    <p:sldId id="442" r:id="rId141"/>
    <p:sldId id="443" r:id="rId142"/>
    <p:sldId id="444" r:id="rId143"/>
    <p:sldId id="445" r:id="rId144"/>
    <p:sldId id="446" r:id="rId145"/>
    <p:sldId id="394" r:id="rId146"/>
    <p:sldId id="395" r:id="rId147"/>
    <p:sldId id="396" r:id="rId148"/>
    <p:sldId id="397" r:id="rId149"/>
    <p:sldId id="398" r:id="rId150"/>
    <p:sldId id="399" r:id="rId151"/>
    <p:sldId id="402" r:id="rId152"/>
    <p:sldId id="400" r:id="rId153"/>
    <p:sldId id="403" r:id="rId154"/>
    <p:sldId id="404" r:id="rId155"/>
    <p:sldId id="406" r:id="rId156"/>
    <p:sldId id="407" r:id="rId157"/>
    <p:sldId id="409" r:id="rId158"/>
    <p:sldId id="405" r:id="rId159"/>
    <p:sldId id="408" r:id="rId160"/>
    <p:sldId id="410" r:id="rId161"/>
    <p:sldId id="411" r:id="rId162"/>
    <p:sldId id="413" r:id="rId163"/>
    <p:sldId id="430" r:id="rId164"/>
    <p:sldId id="425" r:id="rId165"/>
    <p:sldId id="412" r:id="rId166"/>
    <p:sldId id="416" r:id="rId167"/>
    <p:sldId id="418" r:id="rId168"/>
    <p:sldId id="422" r:id="rId169"/>
    <p:sldId id="423" r:id="rId170"/>
    <p:sldId id="424" r:id="rId171"/>
    <p:sldId id="427" r:id="rId172"/>
    <p:sldId id="428" r:id="rId173"/>
    <p:sldId id="429" r:id="rId174"/>
    <p:sldId id="431" r:id="rId175"/>
    <p:sldId id="433" r:id="rId176"/>
    <p:sldId id="434" r:id="rId177"/>
    <p:sldId id="435" r:id="rId178"/>
    <p:sldId id="436" r:id="rId179"/>
    <p:sldId id="437" r:id="rId180"/>
    <p:sldId id="439" r:id="rId18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996" autoAdjust="0"/>
  </p:normalViewPr>
  <p:slideViewPr>
    <p:cSldViewPr snapToGrid="0">
      <p:cViewPr varScale="1">
        <p:scale>
          <a:sx n="96" d="100"/>
          <a:sy n="96" d="100"/>
        </p:scale>
        <p:origin x="510" y="7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notesMaster" Target="notesMasters/notesMaster1.xml"/><Relationship Id="rId18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sz="quarter" idx="1"/>
          </p:nvPr>
        </p:nvSpPr>
        <p:spPr>
          <a:xfrm>
            <a:off x="3970338" y="1"/>
            <a:ext cx="3038475" cy="466725"/>
          </a:xfrm>
          <a:prstGeom prst="rect">
            <a:avLst/>
          </a:prstGeom>
        </p:spPr>
        <p:txBody>
          <a:bodyPr vert="horz" lIns="91429" tIns="45714" rIns="91429" bIns="45714" rtlCol="0"/>
          <a:lstStyle>
            <a:lvl1pPr algn="r">
              <a:defRPr sz="1200"/>
            </a:lvl1pPr>
          </a:lstStyle>
          <a:p>
            <a:fld id="{5231203D-0FEA-4514-B873-7C880625BFFA}" type="datetimeFigureOut">
              <a:rPr lang="en-US" smtClean="0"/>
              <a:t>7/26/2017</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29" tIns="45714" rIns="91429"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6"/>
            <a:ext cx="3038475" cy="466725"/>
          </a:xfrm>
          <a:prstGeom prst="rect">
            <a:avLst/>
          </a:prstGeom>
        </p:spPr>
        <p:txBody>
          <a:bodyPr vert="horz" lIns="91429" tIns="45714" rIns="91429" bIns="45714" rtlCol="0" anchor="b"/>
          <a:lstStyle>
            <a:lvl1pPr algn="r">
              <a:defRPr sz="1200"/>
            </a:lvl1pPr>
          </a:lstStyle>
          <a:p>
            <a:fld id="{FB62EA3B-33CE-43D4-BE80-5B9D0A69B938}" type="slidenum">
              <a:rPr lang="en-US" smtClean="0"/>
              <a:t>‹#›</a:t>
            </a:fld>
            <a:endParaRPr lang="en-US"/>
          </a:p>
        </p:txBody>
      </p:sp>
    </p:spTree>
    <p:extLst>
      <p:ext uri="{BB962C8B-B14F-4D97-AF65-F5344CB8AC3E}">
        <p14:creationId xmlns:p14="http://schemas.microsoft.com/office/powerpoint/2010/main" val="238957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idx="1"/>
          </p:nvPr>
        </p:nvSpPr>
        <p:spPr>
          <a:xfrm>
            <a:off x="3970338" y="1"/>
            <a:ext cx="3038475" cy="466725"/>
          </a:xfrm>
          <a:prstGeom prst="rect">
            <a:avLst/>
          </a:prstGeom>
        </p:spPr>
        <p:txBody>
          <a:bodyPr vert="horz" lIns="91429" tIns="45714" rIns="91429" bIns="45714" rtlCol="0"/>
          <a:lstStyle>
            <a:lvl1pPr algn="r">
              <a:defRPr sz="1200"/>
            </a:lvl1pPr>
          </a:lstStyle>
          <a:p>
            <a:fld id="{B95BA224-96C9-47E3-BA99-056D9A322D2E}" type="datetimeFigureOut">
              <a:rPr lang="en-US" smtClean="0"/>
              <a:t>7/26/2017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29" tIns="45714" rIns="91429" bIns="45714" rtlCol="0" anchor="ctr"/>
          <a:lstStyle/>
          <a:p>
            <a:endParaRPr lang="en-US"/>
          </a:p>
        </p:txBody>
      </p:sp>
      <p:sp>
        <p:nvSpPr>
          <p:cNvPr id="5" name="Notes Placeholder 4"/>
          <p:cNvSpPr>
            <a:spLocks noGrp="1"/>
          </p:cNvSpPr>
          <p:nvPr>
            <p:ph type="body" sz="quarter" idx="3"/>
          </p:nvPr>
        </p:nvSpPr>
        <p:spPr>
          <a:xfrm>
            <a:off x="701675" y="4473576"/>
            <a:ext cx="5607050" cy="3660775"/>
          </a:xfrm>
          <a:prstGeom prst="rect">
            <a:avLst/>
          </a:prstGeom>
        </p:spPr>
        <p:txBody>
          <a:bodyPr vert="horz" lIns="91429" tIns="45714" rIns="91429" bIns="45714"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676"/>
            <a:ext cx="3038475" cy="466725"/>
          </a:xfrm>
          <a:prstGeom prst="rect">
            <a:avLst/>
          </a:prstGeom>
        </p:spPr>
        <p:txBody>
          <a:bodyPr vert="horz" lIns="91429" tIns="45714" rIns="91429"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6"/>
            <a:ext cx="3038475" cy="466725"/>
          </a:xfrm>
          <a:prstGeom prst="rect">
            <a:avLst/>
          </a:prstGeom>
        </p:spPr>
        <p:txBody>
          <a:bodyPr vert="horz" lIns="91429" tIns="45714" rIns="91429" bIns="45714" rtlCol="0" anchor="b"/>
          <a:lstStyle>
            <a:lvl1pPr algn="r">
              <a:defRPr sz="1200"/>
            </a:lvl1pPr>
          </a:lstStyle>
          <a:p>
            <a:fld id="{1080AA60-0C52-40D5-9E93-A99FEC45E824}" type="slidenum">
              <a:rPr lang="en-US" smtClean="0"/>
              <a:t>‹#›</a:t>
            </a:fld>
            <a:endParaRPr lang="en-US"/>
          </a:p>
        </p:txBody>
      </p:sp>
    </p:spTree>
    <p:extLst>
      <p:ext uri="{BB962C8B-B14F-4D97-AF65-F5344CB8AC3E}">
        <p14:creationId xmlns:p14="http://schemas.microsoft.com/office/powerpoint/2010/main" val="110042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Colossians 2:16-17; 20-23</a:t>
            </a:r>
            <a:r>
              <a:rPr lang="en-US" baseline="0" dirty="0" smtClean="0"/>
              <a:t> have been read to say that ritual is no longer of any value because “the substance is Christ,” therefore we can do whatever we want.</a:t>
            </a:r>
            <a:endParaRPr lang="en-US" dirty="0"/>
          </a:p>
        </p:txBody>
      </p:sp>
      <p:sp>
        <p:nvSpPr>
          <p:cNvPr id="4" name="Slide Number Placeholder 3"/>
          <p:cNvSpPr>
            <a:spLocks noGrp="1"/>
          </p:cNvSpPr>
          <p:nvPr>
            <p:ph type="sldNum" sz="quarter" idx="10"/>
          </p:nvPr>
        </p:nvSpPr>
        <p:spPr/>
        <p:txBody>
          <a:bodyPr/>
          <a:lstStyle/>
          <a:p>
            <a:fld id="{1080AA60-0C52-40D5-9E93-A99FEC45E824}" type="slidenum">
              <a:rPr lang="en-US" smtClean="0"/>
              <a:t>33</a:t>
            </a:fld>
            <a:endParaRPr lang="en-US"/>
          </a:p>
        </p:txBody>
      </p:sp>
    </p:spTree>
    <p:extLst>
      <p:ext uri="{BB962C8B-B14F-4D97-AF65-F5344CB8AC3E}">
        <p14:creationId xmlns:p14="http://schemas.microsoft.com/office/powerpoint/2010/main" val="2980997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80AA60-0C52-40D5-9E93-A99FEC45E824}" type="slidenum">
              <a:rPr lang="en-US" smtClean="0"/>
              <a:t>134</a:t>
            </a:fld>
            <a:endParaRPr lang="en-US"/>
          </a:p>
        </p:txBody>
      </p:sp>
    </p:spTree>
    <p:extLst>
      <p:ext uri="{BB962C8B-B14F-4D97-AF65-F5344CB8AC3E}">
        <p14:creationId xmlns:p14="http://schemas.microsoft.com/office/powerpoint/2010/main" val="1206111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80AA60-0C52-40D5-9E93-A99FEC45E824}" type="slidenum">
              <a:rPr lang="en-US" smtClean="0"/>
              <a:t>36</a:t>
            </a:fld>
            <a:endParaRPr lang="en-US"/>
          </a:p>
        </p:txBody>
      </p:sp>
    </p:spTree>
    <p:extLst>
      <p:ext uri="{BB962C8B-B14F-4D97-AF65-F5344CB8AC3E}">
        <p14:creationId xmlns:p14="http://schemas.microsoft.com/office/powerpoint/2010/main" val="3924675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Bless America (i.e.-patriotic songs)</a:t>
            </a:r>
          </a:p>
          <a:p>
            <a:r>
              <a:rPr lang="en-US" dirty="0" smtClean="0"/>
              <a:t>Songs</a:t>
            </a:r>
            <a:r>
              <a:rPr lang="en-US" baseline="0" dirty="0" smtClean="0"/>
              <a:t> about mothers</a:t>
            </a:r>
          </a:p>
          <a:p>
            <a:r>
              <a:rPr lang="en-US" baseline="0" dirty="0" smtClean="0"/>
              <a:t>Songs that dictate behavior without establishing a Biblical moral foundation</a:t>
            </a:r>
            <a:endParaRPr lang="en-US" dirty="0" smtClean="0"/>
          </a:p>
          <a:p>
            <a:endParaRPr lang="en-US" dirty="0"/>
          </a:p>
        </p:txBody>
      </p:sp>
      <p:sp>
        <p:nvSpPr>
          <p:cNvPr id="4" name="Slide Number Placeholder 3"/>
          <p:cNvSpPr>
            <a:spLocks noGrp="1"/>
          </p:cNvSpPr>
          <p:nvPr>
            <p:ph type="sldNum" sz="quarter" idx="10"/>
          </p:nvPr>
        </p:nvSpPr>
        <p:spPr/>
        <p:txBody>
          <a:bodyPr/>
          <a:lstStyle/>
          <a:p>
            <a:fld id="{1080AA60-0C52-40D5-9E93-A99FEC45E824}" type="slidenum">
              <a:rPr lang="en-US" smtClean="0"/>
              <a:t>117</a:t>
            </a:fld>
            <a:endParaRPr lang="en-US"/>
          </a:p>
        </p:txBody>
      </p:sp>
    </p:spTree>
    <p:extLst>
      <p:ext uri="{BB962C8B-B14F-4D97-AF65-F5344CB8AC3E}">
        <p14:creationId xmlns:p14="http://schemas.microsoft.com/office/powerpoint/2010/main" val="115233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80AA60-0C52-40D5-9E93-A99FEC45E824}" type="slidenum">
              <a:rPr lang="en-US" smtClean="0"/>
              <a:t>118</a:t>
            </a:fld>
            <a:endParaRPr lang="en-US"/>
          </a:p>
        </p:txBody>
      </p:sp>
    </p:spTree>
    <p:extLst>
      <p:ext uri="{BB962C8B-B14F-4D97-AF65-F5344CB8AC3E}">
        <p14:creationId xmlns:p14="http://schemas.microsoft.com/office/powerpoint/2010/main" val="1824583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80AA60-0C52-40D5-9E93-A99FEC45E824}" type="slidenum">
              <a:rPr lang="en-US" smtClean="0"/>
              <a:t>127</a:t>
            </a:fld>
            <a:endParaRPr lang="en-US"/>
          </a:p>
        </p:txBody>
      </p:sp>
    </p:spTree>
    <p:extLst>
      <p:ext uri="{BB962C8B-B14F-4D97-AF65-F5344CB8AC3E}">
        <p14:creationId xmlns:p14="http://schemas.microsoft.com/office/powerpoint/2010/main" val="1032242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80AA60-0C52-40D5-9E93-A99FEC45E824}" type="slidenum">
              <a:rPr lang="en-US" smtClean="0"/>
              <a:t>129</a:t>
            </a:fld>
            <a:endParaRPr lang="en-US"/>
          </a:p>
        </p:txBody>
      </p:sp>
    </p:spTree>
    <p:extLst>
      <p:ext uri="{BB962C8B-B14F-4D97-AF65-F5344CB8AC3E}">
        <p14:creationId xmlns:p14="http://schemas.microsoft.com/office/powerpoint/2010/main" val="2906644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80AA60-0C52-40D5-9E93-A99FEC45E824}" type="slidenum">
              <a:rPr lang="en-US" smtClean="0"/>
              <a:t>130</a:t>
            </a:fld>
            <a:endParaRPr lang="en-US"/>
          </a:p>
        </p:txBody>
      </p:sp>
    </p:spTree>
    <p:extLst>
      <p:ext uri="{BB962C8B-B14F-4D97-AF65-F5344CB8AC3E}">
        <p14:creationId xmlns:p14="http://schemas.microsoft.com/office/powerpoint/2010/main" val="2859758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80AA60-0C52-40D5-9E93-A99FEC45E824}" type="slidenum">
              <a:rPr lang="en-US" smtClean="0"/>
              <a:t>131</a:t>
            </a:fld>
            <a:endParaRPr lang="en-US"/>
          </a:p>
        </p:txBody>
      </p:sp>
    </p:spTree>
    <p:extLst>
      <p:ext uri="{BB962C8B-B14F-4D97-AF65-F5344CB8AC3E}">
        <p14:creationId xmlns:p14="http://schemas.microsoft.com/office/powerpoint/2010/main" val="230698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80AA60-0C52-40D5-9E93-A99FEC45E824}" type="slidenum">
              <a:rPr lang="en-US" smtClean="0"/>
              <a:t>133</a:t>
            </a:fld>
            <a:endParaRPr lang="en-US"/>
          </a:p>
        </p:txBody>
      </p:sp>
    </p:spTree>
    <p:extLst>
      <p:ext uri="{BB962C8B-B14F-4D97-AF65-F5344CB8AC3E}">
        <p14:creationId xmlns:p14="http://schemas.microsoft.com/office/powerpoint/2010/main" val="2353206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7/26/2017</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7/26/2017</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7/26/2017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7/26/2017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7/26/2017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7/26/2017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7/26/2017</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7/26/2017</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7/26/2017</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1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lnSpcReduction="10000"/>
          </a:bodyPr>
          <a:lstStyle/>
          <a:p>
            <a:r>
              <a:rPr lang="en-US" dirty="0" smtClean="0"/>
              <a:t>Embry Hills</a:t>
            </a:r>
          </a:p>
          <a:p>
            <a:r>
              <a:rPr lang="en-US" dirty="0" smtClean="0"/>
              <a:t>Fall 2016</a:t>
            </a:r>
            <a:endParaRPr lang="en-US" dirty="0"/>
          </a:p>
        </p:txBody>
      </p:sp>
      <p:pic>
        <p:nvPicPr>
          <p:cNvPr id="7" name="Picture 6"/>
          <p:cNvPicPr>
            <a:picLocks/>
          </p:cNvPicPr>
          <p:nvPr/>
        </p:nvPicPr>
        <p:blipFill>
          <a:blip r:embed="rId2" cstate="hqprint">
            <a:extLst>
              <a:ext uri="{28A0092B-C50C-407E-A947-70E740481C1C}">
                <a14:useLocalDpi xmlns:a14="http://schemas.microsoft.com/office/drawing/2010/main" val="0"/>
              </a:ext>
            </a:extLst>
          </a:blip>
          <a:stretch>
            <a:fillRect/>
          </a:stretch>
        </p:blipFill>
        <p:spPr>
          <a:xfrm>
            <a:off x="3887563" y="939527"/>
            <a:ext cx="4572000" cy="4572000"/>
          </a:xfrm>
          <a:prstGeom prst="rect">
            <a:avLst/>
          </a:prstGeom>
        </p:spPr>
      </p:pic>
      <p:sp>
        <p:nvSpPr>
          <p:cNvPr id="2" name="Title 1"/>
          <p:cNvSpPr>
            <a:spLocks noGrp="1"/>
          </p:cNvSpPr>
          <p:nvPr>
            <p:ph type="ctrTitle"/>
          </p:nvPr>
        </p:nvSpPr>
        <p:spPr>
          <a:xfrm>
            <a:off x="1030396" y="208546"/>
            <a:ext cx="10318418" cy="4394988"/>
          </a:xfrm>
        </p:spPr>
        <p:txBody>
          <a:bodyPr/>
          <a:lstStyle/>
          <a:p>
            <a:r>
              <a:rPr lang="en-US" dirty="0" smtClean="0">
                <a:latin typeface="Berlin Sans FB Demi" panose="020E0802020502020306" pitchFamily="34" charset="0"/>
              </a:rPr>
              <a:t>WORSHIP</a:t>
            </a:r>
            <a:endParaRPr lang="en-US" dirty="0">
              <a:latin typeface="Berlin Sans FB Demi" panose="020E0802020502020306" pitchFamily="34" charset="0"/>
            </a:endParaRPr>
          </a:p>
        </p:txBody>
      </p:sp>
    </p:spTree>
    <p:extLst>
      <p:ext uri="{BB962C8B-B14F-4D97-AF65-F5344CB8AC3E}">
        <p14:creationId xmlns:p14="http://schemas.microsoft.com/office/powerpoint/2010/main" val="987190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478" y="382385"/>
            <a:ext cx="10730772" cy="1492132"/>
          </a:xfrm>
        </p:spPr>
        <p:txBody>
          <a:bodyPr anchor="t"/>
          <a:lstStyle/>
          <a:p>
            <a:r>
              <a:rPr lang="en-US" dirty="0" smtClean="0"/>
              <a:t>“Calling on the Name of Jehovah”</a:t>
            </a:r>
            <a:endParaRPr lang="en-US" dirty="0"/>
          </a:p>
        </p:txBody>
      </p:sp>
      <p:sp>
        <p:nvSpPr>
          <p:cNvPr id="4" name="Content Placeholder 3"/>
          <p:cNvSpPr>
            <a:spLocks noGrp="1"/>
          </p:cNvSpPr>
          <p:nvPr>
            <p:ph sz="half" idx="2"/>
          </p:nvPr>
        </p:nvSpPr>
        <p:spPr>
          <a:xfrm>
            <a:off x="5652229" y="1188720"/>
            <a:ext cx="6106955" cy="5632704"/>
          </a:xfrm>
        </p:spPr>
        <p:txBody>
          <a:bodyPr>
            <a:normAutofit fontScale="92500" lnSpcReduction="10000"/>
          </a:bodyPr>
          <a:lstStyle/>
          <a:p>
            <a:pPr>
              <a:lnSpc>
                <a:spcPct val="100000"/>
              </a:lnSpc>
            </a:pPr>
            <a:r>
              <a:rPr lang="en-US" sz="2800" dirty="0" smtClean="0"/>
              <a:t>Used to describe worship in OT</a:t>
            </a:r>
          </a:p>
          <a:p>
            <a:pPr lvl="1">
              <a:lnSpc>
                <a:spcPct val="100000"/>
              </a:lnSpc>
            </a:pPr>
            <a:r>
              <a:rPr lang="en-US" sz="2600" dirty="0" smtClean="0"/>
              <a:t>Gen 4:26, 12:8, 21:33, etc.</a:t>
            </a:r>
          </a:p>
          <a:p>
            <a:pPr>
              <a:lnSpc>
                <a:spcPct val="100000"/>
              </a:lnSpc>
            </a:pPr>
            <a:r>
              <a:rPr lang="en-US" sz="2800" dirty="0" smtClean="0"/>
              <a:t>Three possible meanings:</a:t>
            </a:r>
          </a:p>
          <a:p>
            <a:pPr lvl="1">
              <a:lnSpc>
                <a:spcPct val="100000"/>
              </a:lnSpc>
            </a:pPr>
            <a:r>
              <a:rPr lang="en-US" sz="2600" dirty="0" smtClean="0"/>
              <a:t>“To invoke Jehovah’s help and blessing”</a:t>
            </a:r>
          </a:p>
          <a:p>
            <a:pPr lvl="1">
              <a:lnSpc>
                <a:spcPct val="100000"/>
              </a:lnSpc>
            </a:pPr>
            <a:r>
              <a:rPr lang="en-US" sz="2600" dirty="0" smtClean="0"/>
              <a:t>“To declare Jehovah’s name to others”</a:t>
            </a:r>
          </a:p>
          <a:p>
            <a:pPr lvl="1">
              <a:lnSpc>
                <a:spcPct val="100000"/>
              </a:lnSpc>
            </a:pPr>
            <a:r>
              <a:rPr lang="en-US" sz="2600" dirty="0" smtClean="0"/>
              <a:t>“To know the name of Jehovah”</a:t>
            </a:r>
          </a:p>
          <a:p>
            <a:pPr>
              <a:lnSpc>
                <a:spcPct val="100000"/>
              </a:lnSpc>
            </a:pPr>
            <a:r>
              <a:rPr lang="en-US" sz="2800" dirty="0" smtClean="0"/>
              <a:t>All three acts are essential to communion with someone</a:t>
            </a:r>
            <a:endParaRPr lang="en-US" sz="2800" dirty="0"/>
          </a:p>
          <a:p>
            <a:pPr>
              <a:lnSpc>
                <a:spcPct val="100000"/>
              </a:lnSpc>
            </a:pPr>
            <a:r>
              <a:rPr lang="en-US" sz="2800" dirty="0" smtClean="0"/>
              <a:t>Our worship should:</a:t>
            </a:r>
          </a:p>
          <a:p>
            <a:pPr lvl="1">
              <a:lnSpc>
                <a:spcPct val="100000"/>
              </a:lnSpc>
            </a:pPr>
            <a:r>
              <a:rPr lang="en-US" sz="2600" dirty="0" smtClean="0"/>
              <a:t>Invoke God’s help and blessing</a:t>
            </a:r>
          </a:p>
          <a:p>
            <a:pPr lvl="1">
              <a:lnSpc>
                <a:spcPct val="100000"/>
              </a:lnSpc>
            </a:pPr>
            <a:r>
              <a:rPr lang="en-US" sz="2600" dirty="0" smtClean="0"/>
              <a:t>Declare who God is to others</a:t>
            </a:r>
          </a:p>
          <a:p>
            <a:pPr lvl="1">
              <a:lnSpc>
                <a:spcPct val="100000"/>
              </a:lnSpc>
            </a:pPr>
            <a:r>
              <a:rPr lang="en-US" sz="2600" dirty="0" smtClean="0"/>
              <a:t>Increase our awareness and understanding of who God is (what He has done)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b="1303"/>
          <a:stretch>
            <a:fillRect/>
          </a:stretch>
        </p:blipFill>
        <p:spPr bwMode="auto">
          <a:xfrm>
            <a:off x="1010886" y="1783078"/>
            <a:ext cx="4476751" cy="429768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3320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r>
              <a:rPr lang="en-US" dirty="0" smtClean="0"/>
              <a:t>Clothing and the human condition</a:t>
            </a:r>
            <a:endParaRPr lang="en-US" dirty="0"/>
          </a:p>
        </p:txBody>
      </p:sp>
      <p:sp>
        <p:nvSpPr>
          <p:cNvPr id="3" name="Content Placeholder 2"/>
          <p:cNvSpPr>
            <a:spLocks noGrp="1"/>
          </p:cNvSpPr>
          <p:nvPr>
            <p:ph idx="1"/>
          </p:nvPr>
        </p:nvSpPr>
        <p:spPr>
          <a:xfrm>
            <a:off x="1251678" y="1103586"/>
            <a:ext cx="10619756" cy="5817472"/>
          </a:xfrm>
        </p:spPr>
        <p:txBody>
          <a:bodyPr>
            <a:normAutofit/>
          </a:bodyPr>
          <a:lstStyle/>
          <a:p>
            <a:r>
              <a:rPr lang="en-US" sz="2400" dirty="0" smtClean="0"/>
              <a:t>Why we wear clothes</a:t>
            </a:r>
          </a:p>
          <a:p>
            <a:pPr lvl="1"/>
            <a:r>
              <a:rPr lang="en-US" sz="2200" dirty="0"/>
              <a:t>To protect us from the weather</a:t>
            </a:r>
          </a:p>
          <a:p>
            <a:pPr lvl="1"/>
            <a:r>
              <a:rPr lang="en-US" sz="2200" dirty="0" smtClean="0"/>
              <a:t>To cover our nakedness, Genesis 3:7, 21</a:t>
            </a:r>
          </a:p>
          <a:p>
            <a:pPr lvl="1"/>
            <a:r>
              <a:rPr lang="en-US" sz="2200" dirty="0" smtClean="0"/>
              <a:t>To send a message about:</a:t>
            </a:r>
          </a:p>
          <a:p>
            <a:pPr lvl="2"/>
            <a:r>
              <a:rPr lang="en-US" sz="2000" dirty="0" smtClean="0"/>
              <a:t>Our bodies (pride, shame)</a:t>
            </a:r>
          </a:p>
          <a:p>
            <a:pPr lvl="2"/>
            <a:r>
              <a:rPr lang="en-US" sz="2000" dirty="0" smtClean="0"/>
              <a:t>Our sexual availability (positive or negative)</a:t>
            </a:r>
          </a:p>
          <a:p>
            <a:pPr lvl="2"/>
            <a:r>
              <a:rPr lang="en-US" sz="2000" dirty="0" smtClean="0"/>
              <a:t>Our wealth (jewelry, name brands, quality materials)</a:t>
            </a:r>
          </a:p>
          <a:p>
            <a:pPr lvl="2"/>
            <a:r>
              <a:rPr lang="en-US" sz="2000" dirty="0" smtClean="0"/>
              <a:t>Our loyalties (to brands, teams, causes, people, religions)</a:t>
            </a:r>
          </a:p>
          <a:p>
            <a:pPr lvl="1"/>
            <a:r>
              <a:rPr lang="en-US" sz="2200" dirty="0" smtClean="0"/>
              <a:t>In the end, mostly for others’ sakes</a:t>
            </a:r>
          </a:p>
          <a:p>
            <a:r>
              <a:rPr lang="en-US" sz="2400" dirty="0" smtClean="0"/>
              <a:t>We determine people’s “worth” based on their clothing, James 2:2-4</a:t>
            </a:r>
          </a:p>
          <a:p>
            <a:pPr lvl="1"/>
            <a:r>
              <a:rPr lang="en-US" sz="2200" dirty="0" smtClean="0"/>
              <a:t>James has to tell Christians not to do it because it’s instinctive to read the messages people send and determine their worth according to our valuation of those messages</a:t>
            </a:r>
          </a:p>
          <a:p>
            <a:pPr lvl="1"/>
            <a:r>
              <a:rPr lang="en-US" sz="2200" dirty="0" smtClean="0"/>
              <a:t>We should consider this behavior in choosing our own dress</a:t>
            </a:r>
          </a:p>
          <a:p>
            <a:pPr lvl="1"/>
            <a:endParaRPr lang="en-US" sz="2200" dirty="0" smtClean="0"/>
          </a:p>
          <a:p>
            <a:pPr lvl="1"/>
            <a:endParaRPr lang="en-US" sz="2200" dirty="0" smtClean="0"/>
          </a:p>
        </p:txBody>
      </p:sp>
    </p:spTree>
    <p:extLst>
      <p:ext uri="{BB962C8B-B14F-4D97-AF65-F5344CB8AC3E}">
        <p14:creationId xmlns:p14="http://schemas.microsoft.com/office/powerpoint/2010/main" val="3865571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r>
              <a:rPr lang="en-US" dirty="0" smtClean="0"/>
              <a:t>Clothing and the human condition</a:t>
            </a:r>
            <a:endParaRPr lang="en-US" dirty="0"/>
          </a:p>
        </p:txBody>
      </p:sp>
      <p:sp>
        <p:nvSpPr>
          <p:cNvPr id="3" name="Content Placeholder 2"/>
          <p:cNvSpPr>
            <a:spLocks noGrp="1"/>
          </p:cNvSpPr>
          <p:nvPr>
            <p:ph idx="1"/>
          </p:nvPr>
        </p:nvSpPr>
        <p:spPr>
          <a:xfrm>
            <a:off x="1251678" y="1039653"/>
            <a:ext cx="10527946" cy="5881405"/>
          </a:xfrm>
        </p:spPr>
        <p:txBody>
          <a:bodyPr>
            <a:normAutofit lnSpcReduction="10000"/>
          </a:bodyPr>
          <a:lstStyle/>
          <a:p>
            <a:r>
              <a:rPr lang="en-US" sz="2400" dirty="0" smtClean="0"/>
              <a:t>Dressing </a:t>
            </a:r>
            <a:r>
              <a:rPr lang="en-US" sz="2400" dirty="0"/>
              <a:t>for success in worship</a:t>
            </a:r>
          </a:p>
          <a:p>
            <a:pPr lvl="1"/>
            <a:r>
              <a:rPr lang="en-US" sz="2200" dirty="0"/>
              <a:t>“Bring your best to the Lord”?</a:t>
            </a:r>
          </a:p>
          <a:p>
            <a:pPr lvl="2"/>
            <a:r>
              <a:rPr lang="en-US" sz="2000" dirty="0"/>
              <a:t>How do we determine “best”? Most expensive? Fanciest? Most comfortable?</a:t>
            </a:r>
          </a:p>
          <a:p>
            <a:pPr lvl="2"/>
            <a:r>
              <a:rPr lang="en-US" sz="2000" dirty="0"/>
              <a:t>God doesn’t care what we </a:t>
            </a:r>
            <a:r>
              <a:rPr lang="en-US" sz="2000" dirty="0" smtClean="0"/>
              <a:t>wear</a:t>
            </a:r>
            <a:endParaRPr lang="en-US" sz="2000" dirty="0"/>
          </a:p>
          <a:p>
            <a:pPr lvl="1"/>
            <a:r>
              <a:rPr lang="en-US" sz="2000" dirty="0" smtClean="0"/>
              <a:t>Cultural norms are different from place to place, and always changing</a:t>
            </a:r>
          </a:p>
          <a:p>
            <a:pPr lvl="2"/>
            <a:r>
              <a:rPr lang="en-US" sz="1800" dirty="0" smtClean="0"/>
              <a:t>Don’t hold one location to another location’s standards</a:t>
            </a:r>
          </a:p>
          <a:p>
            <a:pPr lvl="2"/>
            <a:r>
              <a:rPr lang="en-US" sz="1800" dirty="0" smtClean="0"/>
              <a:t>Consider the past to not offend older folks</a:t>
            </a:r>
          </a:p>
          <a:p>
            <a:pPr lvl="2"/>
            <a:r>
              <a:rPr lang="en-US" sz="1800" dirty="0" smtClean="0"/>
              <a:t>Don’t focus too much on current fashion (save money and time)</a:t>
            </a:r>
          </a:p>
          <a:p>
            <a:pPr lvl="2"/>
            <a:r>
              <a:rPr lang="en-US" sz="1800" dirty="0" smtClean="0"/>
              <a:t>Don’t criticize new trends as inherently wrong</a:t>
            </a:r>
          </a:p>
          <a:p>
            <a:pPr lvl="1"/>
            <a:r>
              <a:rPr lang="en-US" sz="2000" dirty="0" smtClean="0"/>
              <a:t>Demonstrate purpose in your dress</a:t>
            </a:r>
          </a:p>
          <a:p>
            <a:pPr lvl="2"/>
            <a:r>
              <a:rPr lang="en-US" sz="1800" dirty="0" smtClean="0"/>
              <a:t>Dress to show your submission to God, not to fashion, 1 Corinthians 11:7-12</a:t>
            </a:r>
          </a:p>
          <a:p>
            <a:pPr lvl="2"/>
            <a:r>
              <a:rPr lang="en-US" sz="1800" dirty="0" smtClean="0"/>
              <a:t>Control the message you send – that you have come to worship</a:t>
            </a:r>
          </a:p>
          <a:p>
            <a:pPr lvl="2"/>
            <a:r>
              <a:rPr lang="en-US" sz="1800" dirty="0" smtClean="0"/>
              <a:t>Make your dress look intentional, not accidental</a:t>
            </a:r>
          </a:p>
          <a:p>
            <a:pPr lvl="2"/>
            <a:r>
              <a:rPr lang="en-US" sz="1800" dirty="0" smtClean="0"/>
              <a:t>Dress for what you might be called on to do at church</a:t>
            </a:r>
          </a:p>
          <a:p>
            <a:r>
              <a:rPr lang="en-US" sz="2200" dirty="0" smtClean="0"/>
              <a:t>DON’T </a:t>
            </a:r>
            <a:r>
              <a:rPr lang="en-US" sz="2200" dirty="0"/>
              <a:t>j</a:t>
            </a:r>
            <a:r>
              <a:rPr lang="en-US" sz="2200" dirty="0" smtClean="0"/>
              <a:t>udge anyone based on their clothing, James 2:2-4</a:t>
            </a:r>
          </a:p>
          <a:p>
            <a:pPr lvl="1"/>
            <a:endParaRPr lang="en-US" sz="2200" dirty="0" smtClean="0"/>
          </a:p>
        </p:txBody>
      </p:sp>
    </p:spTree>
    <p:extLst>
      <p:ext uri="{BB962C8B-B14F-4D97-AF65-F5344CB8AC3E}">
        <p14:creationId xmlns:p14="http://schemas.microsoft.com/office/powerpoint/2010/main" val="48531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844567"/>
            <a:ext cx="10178322" cy="5029208"/>
          </a:xfrm>
        </p:spPr>
        <p:txBody>
          <a:bodyPr>
            <a:normAutofit/>
          </a:bodyPr>
          <a:lstStyle/>
          <a:p>
            <a:pPr algn="ctr"/>
            <a:r>
              <a:rPr lang="en-US" dirty="0" smtClean="0"/>
              <a:t>In 2 Samuel 6:16-22, </a:t>
            </a:r>
            <a:br>
              <a:rPr lang="en-US" dirty="0" smtClean="0"/>
            </a:br>
            <a:r>
              <a:rPr lang="en-US" dirty="0" smtClean="0"/>
              <a:t>What </a:t>
            </a:r>
            <a:r>
              <a:rPr lang="en-US" dirty="0"/>
              <a:t>is Michal’s objection to David’s dancing before the Lord? Is it a valid objection? </a:t>
            </a:r>
            <a:r>
              <a:rPr lang="en-US" dirty="0" smtClean="0"/>
              <a:t/>
            </a:r>
            <a:br>
              <a:rPr lang="en-US" dirty="0" smtClean="0"/>
            </a:br>
            <a:r>
              <a:rPr lang="en-US" dirty="0" smtClean="0"/>
              <a:t>Why </a:t>
            </a:r>
            <a:r>
              <a:rPr lang="en-US" dirty="0"/>
              <a:t>or why not?</a:t>
            </a:r>
          </a:p>
        </p:txBody>
      </p:sp>
    </p:spTree>
    <p:extLst>
      <p:ext uri="{BB962C8B-B14F-4D97-AF65-F5344CB8AC3E}">
        <p14:creationId xmlns:p14="http://schemas.microsoft.com/office/powerpoint/2010/main" val="291682862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r>
              <a:rPr lang="en-US" dirty="0" smtClean="0"/>
              <a:t>Decorous behavior</a:t>
            </a:r>
            <a:endParaRPr lang="en-US" dirty="0"/>
          </a:p>
        </p:txBody>
      </p:sp>
      <p:sp>
        <p:nvSpPr>
          <p:cNvPr id="3" name="Content Placeholder 2"/>
          <p:cNvSpPr>
            <a:spLocks noGrp="1"/>
          </p:cNvSpPr>
          <p:nvPr>
            <p:ph idx="1"/>
          </p:nvPr>
        </p:nvSpPr>
        <p:spPr>
          <a:xfrm>
            <a:off x="1251678" y="1103586"/>
            <a:ext cx="10619756" cy="5817472"/>
          </a:xfrm>
        </p:spPr>
        <p:txBody>
          <a:bodyPr>
            <a:normAutofit/>
          </a:bodyPr>
          <a:lstStyle/>
          <a:p>
            <a:pPr marL="228600" lvl="2"/>
            <a:r>
              <a:rPr lang="en-US" sz="2400" dirty="0"/>
              <a:t>Decorous behavior is the mark of an “imitator of God,” Ephesians </a:t>
            </a:r>
            <a:r>
              <a:rPr lang="en-US" sz="2400" dirty="0" smtClean="0"/>
              <a:t>5:1-21</a:t>
            </a:r>
          </a:p>
          <a:p>
            <a:pPr marL="685800" lvl="3"/>
            <a:r>
              <a:rPr lang="en-US" sz="2200" dirty="0" smtClean="0"/>
              <a:t>Our behavior indicates whether we are wise or foolish, v.17; Proverbs 14:16</a:t>
            </a:r>
            <a:endParaRPr lang="en-US" sz="2200" dirty="0"/>
          </a:p>
          <a:p>
            <a:r>
              <a:rPr lang="en-US" sz="2400" dirty="0" smtClean="0"/>
              <a:t>We worship in spirit and in truth, John 4:23</a:t>
            </a:r>
          </a:p>
          <a:p>
            <a:pPr lvl="1"/>
            <a:r>
              <a:rPr lang="en-US" sz="2000" dirty="0" smtClean="0"/>
              <a:t>Application: anything that takes our minds off of the spiritual and onto the physical must be eliminated</a:t>
            </a:r>
          </a:p>
          <a:p>
            <a:pPr lvl="2"/>
            <a:r>
              <a:rPr lang="en-US" sz="1800" dirty="0" smtClean="0"/>
              <a:t>Specific application: Don’t distract anyone if you can help it.</a:t>
            </a:r>
          </a:p>
          <a:p>
            <a:pPr lvl="2"/>
            <a:r>
              <a:rPr lang="en-US" sz="1800" dirty="0" smtClean="0"/>
              <a:t>Specific application: Don’t be so easily distracted. (2 Samuel 6:22)</a:t>
            </a:r>
          </a:p>
          <a:p>
            <a:pPr lvl="1"/>
            <a:r>
              <a:rPr lang="en-US" sz="2000" dirty="0" smtClean="0"/>
              <a:t>Considerations about our behavior:</a:t>
            </a:r>
          </a:p>
          <a:p>
            <a:pPr lvl="2"/>
            <a:r>
              <a:rPr lang="en-US" sz="1800" dirty="0" smtClean="0"/>
              <a:t>People will (unfairly, sinfully) judge us based on how we (and our kids) behave at church</a:t>
            </a:r>
          </a:p>
          <a:p>
            <a:pPr lvl="2"/>
            <a:r>
              <a:rPr lang="en-US" sz="1800" dirty="0" smtClean="0"/>
              <a:t>What will demonstrate most clearly my intent to worship God? (2 Samuel 6:21)</a:t>
            </a:r>
          </a:p>
          <a:p>
            <a:pPr lvl="2"/>
            <a:r>
              <a:rPr lang="en-US" sz="1800" dirty="0" smtClean="0"/>
              <a:t>What will edify and encourage the most people?</a:t>
            </a:r>
          </a:p>
          <a:p>
            <a:pPr lvl="2"/>
            <a:endParaRPr lang="en-US" sz="1800" dirty="0" smtClean="0"/>
          </a:p>
          <a:p>
            <a:pPr lvl="1"/>
            <a:endParaRPr lang="en-US" sz="2200" dirty="0" smtClean="0"/>
          </a:p>
          <a:p>
            <a:pPr lvl="1"/>
            <a:endParaRPr lang="en-US" sz="2200" dirty="0" smtClean="0"/>
          </a:p>
        </p:txBody>
      </p:sp>
    </p:spTree>
    <p:extLst>
      <p:ext uri="{BB962C8B-B14F-4D97-AF65-F5344CB8AC3E}">
        <p14:creationId xmlns:p14="http://schemas.microsoft.com/office/powerpoint/2010/main" val="30253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r>
              <a:rPr lang="en-US" dirty="0" smtClean="0"/>
              <a:t>Decorous behavior choices</a:t>
            </a:r>
            <a:endParaRPr lang="en-US" dirty="0"/>
          </a:p>
        </p:txBody>
      </p:sp>
      <p:sp>
        <p:nvSpPr>
          <p:cNvPr id="3" name="Content Placeholder 2"/>
          <p:cNvSpPr>
            <a:spLocks noGrp="1"/>
          </p:cNvSpPr>
          <p:nvPr>
            <p:ph idx="1"/>
          </p:nvPr>
        </p:nvSpPr>
        <p:spPr>
          <a:xfrm>
            <a:off x="1251678" y="1103586"/>
            <a:ext cx="10619756" cy="5817472"/>
          </a:xfrm>
        </p:spPr>
        <p:txBody>
          <a:bodyPr>
            <a:normAutofit/>
          </a:bodyPr>
          <a:lstStyle/>
          <a:p>
            <a:pPr marL="228600" lvl="2"/>
            <a:r>
              <a:rPr lang="en-US" sz="2400" dirty="0" smtClean="0"/>
              <a:t>Getting up to leave during services (instead of meeting needs beforehand)</a:t>
            </a:r>
          </a:p>
          <a:p>
            <a:pPr marL="228600" lvl="2"/>
            <a:r>
              <a:rPr lang="en-US" sz="2400" dirty="0" smtClean="0"/>
              <a:t>Eating in the building</a:t>
            </a:r>
          </a:p>
          <a:p>
            <a:pPr marL="228600" lvl="2"/>
            <a:r>
              <a:rPr lang="en-US" sz="2400" dirty="0" smtClean="0"/>
              <a:t>Letting kids make noise/play during services</a:t>
            </a:r>
          </a:p>
          <a:p>
            <a:pPr marL="228600" lvl="2"/>
            <a:r>
              <a:rPr lang="en-US" sz="2400" dirty="0" smtClean="0"/>
              <a:t>Setting limits for kids in the building (running, making noise, etc.)</a:t>
            </a:r>
          </a:p>
          <a:p>
            <a:pPr marL="228600" lvl="2"/>
            <a:r>
              <a:rPr lang="en-US" sz="2400" dirty="0" smtClean="0"/>
              <a:t>Women wearing </a:t>
            </a:r>
            <a:r>
              <a:rPr lang="en-US" sz="2400" dirty="0"/>
              <a:t>head coverings, 1 Corinthians 14</a:t>
            </a:r>
          </a:p>
          <a:p>
            <a:pPr marL="228600" lvl="2"/>
            <a:r>
              <a:rPr lang="en-US" sz="2400" dirty="0"/>
              <a:t>Women speaking in Bible class, 1 Corinthians 14</a:t>
            </a:r>
            <a:endParaRPr lang="en-US" sz="1800" dirty="0"/>
          </a:p>
          <a:p>
            <a:pPr marL="228600" lvl="2"/>
            <a:r>
              <a:rPr lang="en-US" sz="2400" dirty="0" smtClean="0"/>
              <a:t>Selling or promoting a business in the building</a:t>
            </a:r>
            <a:endParaRPr lang="en-US" sz="2400" dirty="0"/>
          </a:p>
          <a:p>
            <a:pPr marL="228600" lvl="2"/>
            <a:r>
              <a:rPr lang="en-US" sz="2400" dirty="0" smtClean="0"/>
              <a:t>Deciding where in the auditorium to sit for worship/Bible study</a:t>
            </a:r>
          </a:p>
          <a:p>
            <a:pPr marL="228600" lvl="2"/>
            <a:r>
              <a:rPr lang="en-US" sz="2400" dirty="0" smtClean="0"/>
              <a:t>Looking like you’re alert and interested</a:t>
            </a:r>
          </a:p>
          <a:p>
            <a:pPr marL="228600" lvl="2"/>
            <a:r>
              <a:rPr lang="en-US" sz="2400" dirty="0" smtClean="0"/>
              <a:t>Choosing topics of conversation before/after services</a:t>
            </a:r>
          </a:p>
          <a:p>
            <a:pPr lvl="2"/>
            <a:endParaRPr lang="en-US" sz="1800" dirty="0" smtClean="0"/>
          </a:p>
          <a:p>
            <a:pPr lvl="1"/>
            <a:endParaRPr lang="en-US" sz="2200" dirty="0" smtClean="0"/>
          </a:p>
          <a:p>
            <a:pPr lvl="1"/>
            <a:endParaRPr lang="en-US" sz="2200" dirty="0" smtClean="0"/>
          </a:p>
        </p:txBody>
      </p:sp>
    </p:spTree>
    <p:extLst>
      <p:ext uri="{BB962C8B-B14F-4D97-AF65-F5344CB8AC3E}">
        <p14:creationId xmlns:p14="http://schemas.microsoft.com/office/powerpoint/2010/main" val="24087914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r>
              <a:rPr lang="en-US" dirty="0" smtClean="0"/>
              <a:t>Planes of worship</a:t>
            </a:r>
            <a:endParaRPr lang="en-US" dirty="0"/>
          </a:p>
        </p:txBody>
      </p:sp>
      <p:sp>
        <p:nvSpPr>
          <p:cNvPr id="3" name="Content Placeholder 2"/>
          <p:cNvSpPr>
            <a:spLocks noGrp="1"/>
          </p:cNvSpPr>
          <p:nvPr>
            <p:ph idx="1"/>
          </p:nvPr>
        </p:nvSpPr>
        <p:spPr>
          <a:xfrm>
            <a:off x="1251678" y="1103586"/>
            <a:ext cx="10619756" cy="5817472"/>
          </a:xfrm>
        </p:spPr>
        <p:txBody>
          <a:bodyPr>
            <a:normAutofit/>
          </a:bodyPr>
          <a:lstStyle/>
          <a:p>
            <a:pPr marL="228600" lvl="2"/>
            <a:r>
              <a:rPr lang="en-US" sz="2400" dirty="0" smtClean="0"/>
              <a:t>Speaking to God (vertical upward)</a:t>
            </a:r>
          </a:p>
          <a:p>
            <a:pPr marL="685800" lvl="3"/>
            <a:r>
              <a:rPr lang="en-US" sz="2000" dirty="0" smtClean="0"/>
              <a:t>In thanksgiving, praise, petition, and expressions of trust through prayer and song</a:t>
            </a:r>
          </a:p>
          <a:p>
            <a:pPr marL="685800" lvl="3"/>
            <a:r>
              <a:rPr lang="en-US" sz="2000" dirty="0" smtClean="0"/>
              <a:t>In proclaiming our belief in Christ’s </a:t>
            </a:r>
            <a:r>
              <a:rPr lang="en-US" sz="2000" dirty="0" err="1" smtClean="0"/>
              <a:t>salvatory</a:t>
            </a:r>
            <a:r>
              <a:rPr lang="en-US" sz="2000" dirty="0" smtClean="0"/>
              <a:t> acts through the Lord’s Supper</a:t>
            </a:r>
          </a:p>
          <a:p>
            <a:pPr marL="685800" lvl="3"/>
            <a:r>
              <a:rPr lang="en-US" sz="2000" dirty="0" smtClean="0"/>
              <a:t>In thanksgiving and expressions of trust in making a contribution</a:t>
            </a:r>
          </a:p>
          <a:p>
            <a:pPr marL="228600" lvl="2"/>
            <a:r>
              <a:rPr lang="en-US" sz="2200" dirty="0" smtClean="0"/>
              <a:t>Listening to God (vertical downward)</a:t>
            </a:r>
          </a:p>
          <a:p>
            <a:pPr marL="685800" lvl="3"/>
            <a:r>
              <a:rPr lang="en-US" sz="2000" dirty="0" smtClean="0"/>
              <a:t>In learning His Word through song, reading of scripture, sermons/Bible classes</a:t>
            </a:r>
          </a:p>
          <a:p>
            <a:pPr marL="685800" lvl="3"/>
            <a:r>
              <a:rPr lang="en-US" sz="2000" dirty="0" smtClean="0"/>
              <a:t>In recalling and understanding Christ’s sacrifice for us in the Lord’s Supper</a:t>
            </a:r>
          </a:p>
          <a:p>
            <a:pPr marL="228600" lvl="2"/>
            <a:r>
              <a:rPr lang="en-US" sz="2200" dirty="0"/>
              <a:t>Teaching and Admonishing One </a:t>
            </a:r>
            <a:r>
              <a:rPr lang="en-US" sz="2200" dirty="0" smtClean="0"/>
              <a:t>Another (horizontal)</a:t>
            </a:r>
            <a:endParaRPr lang="en-US" sz="2200" dirty="0"/>
          </a:p>
          <a:p>
            <a:pPr marL="685800" lvl="3"/>
            <a:r>
              <a:rPr lang="en-US" sz="2000" dirty="0"/>
              <a:t>In singing (and indirectly through </a:t>
            </a:r>
            <a:r>
              <a:rPr lang="en-US" sz="2000" dirty="0" smtClean="0"/>
              <a:t>prayer and scripture reading)</a:t>
            </a:r>
          </a:p>
          <a:p>
            <a:pPr marL="685800" lvl="3"/>
            <a:r>
              <a:rPr lang="en-US" sz="2000" dirty="0" smtClean="0"/>
              <a:t>In proclaiming our belief in Christ’s </a:t>
            </a:r>
            <a:r>
              <a:rPr lang="en-US" sz="2000" dirty="0" err="1" smtClean="0"/>
              <a:t>salvatory</a:t>
            </a:r>
            <a:r>
              <a:rPr lang="en-US" sz="2000" dirty="0" smtClean="0"/>
              <a:t> acts through the Lord’s Supper</a:t>
            </a:r>
          </a:p>
          <a:p>
            <a:pPr marL="685800" lvl="3"/>
            <a:r>
              <a:rPr lang="en-US" sz="2000" dirty="0" smtClean="0"/>
              <a:t>In hearing fresh perspectives on God’s Word in sermons/Bible classes</a:t>
            </a:r>
          </a:p>
          <a:p>
            <a:pPr marL="685800" lvl="3"/>
            <a:r>
              <a:rPr lang="en-US" sz="2000" dirty="0" smtClean="0"/>
              <a:t>In setting/receiving examples of generosity in making a contribution</a:t>
            </a:r>
            <a:endParaRPr lang="en-US" sz="2000" dirty="0"/>
          </a:p>
          <a:p>
            <a:pPr marL="685800" lvl="3"/>
            <a:endParaRPr lang="en-US" sz="2200" dirty="0" smtClean="0"/>
          </a:p>
          <a:p>
            <a:pPr lvl="2"/>
            <a:endParaRPr lang="en-US" sz="1800" dirty="0" smtClean="0"/>
          </a:p>
          <a:p>
            <a:pPr lvl="1"/>
            <a:endParaRPr lang="en-US" sz="2200" dirty="0" smtClean="0"/>
          </a:p>
          <a:p>
            <a:pPr lvl="1"/>
            <a:endParaRPr lang="en-US" sz="2200" dirty="0" smtClean="0"/>
          </a:p>
        </p:txBody>
      </p:sp>
    </p:spTree>
    <p:extLst>
      <p:ext uri="{BB962C8B-B14F-4D97-AF65-F5344CB8AC3E}">
        <p14:creationId xmlns:p14="http://schemas.microsoft.com/office/powerpoint/2010/main" val="189374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Markers of worship in decorum</a:t>
            </a:r>
            <a:endParaRPr lang="en-US" dirty="0"/>
          </a:p>
        </p:txBody>
      </p:sp>
      <p:sp>
        <p:nvSpPr>
          <p:cNvPr id="3" name="Content Placeholder 2"/>
          <p:cNvSpPr>
            <a:spLocks noGrp="1"/>
          </p:cNvSpPr>
          <p:nvPr>
            <p:ph idx="1"/>
          </p:nvPr>
        </p:nvSpPr>
        <p:spPr>
          <a:xfrm>
            <a:off x="1251678" y="1181547"/>
            <a:ext cx="10527946" cy="5713029"/>
          </a:xfrm>
        </p:spPr>
        <p:txBody>
          <a:bodyPr>
            <a:normAutofit lnSpcReduction="10000"/>
          </a:bodyPr>
          <a:lstStyle/>
          <a:p>
            <a:r>
              <a:rPr lang="en-US" sz="2000" dirty="0" smtClean="0"/>
              <a:t>Boundaries between Sacred and Profane</a:t>
            </a:r>
          </a:p>
          <a:p>
            <a:pPr lvl="1"/>
            <a:r>
              <a:rPr lang="en-US" dirty="0"/>
              <a:t>Criteria: to demonstrate in our choices the new boundaries between our sacred lives and the profane world, Ephesians 4:17-32</a:t>
            </a:r>
          </a:p>
          <a:p>
            <a:pPr lvl="1"/>
            <a:r>
              <a:rPr lang="en-US" dirty="0" smtClean="0"/>
              <a:t>Think about creating a distinction between everyday life and worship in what you wear/how you act</a:t>
            </a:r>
          </a:p>
          <a:p>
            <a:pPr lvl="2"/>
            <a:r>
              <a:rPr lang="en-US" dirty="0" smtClean="0"/>
              <a:t>For the sake of your own relationship with God</a:t>
            </a:r>
          </a:p>
          <a:p>
            <a:pPr lvl="2"/>
            <a:r>
              <a:rPr lang="en-US" dirty="0" smtClean="0"/>
              <a:t>To show others your intention to honor God</a:t>
            </a:r>
          </a:p>
          <a:p>
            <a:r>
              <a:rPr lang="en-US" dirty="0" smtClean="0"/>
              <a:t>Sacrificial Offerings</a:t>
            </a:r>
          </a:p>
          <a:p>
            <a:pPr lvl="1"/>
            <a:r>
              <a:rPr lang="en-US" dirty="0"/>
              <a:t>Criteria: to demonstrate in every action that we “fill up…what is lacking in Christ’s sufferings,” Col.1:24</a:t>
            </a:r>
          </a:p>
          <a:p>
            <a:pPr lvl="1"/>
            <a:r>
              <a:rPr lang="en-US" dirty="0" smtClean="0"/>
              <a:t>Consider giving up your rights to wear/do whatever you want for others’ sakes, 1 Corinthians 8:8-9</a:t>
            </a:r>
          </a:p>
          <a:p>
            <a:r>
              <a:rPr lang="en-US" dirty="0" smtClean="0"/>
              <a:t>Ritual (Correct Procedure)</a:t>
            </a:r>
          </a:p>
          <a:p>
            <a:pPr lvl="1"/>
            <a:r>
              <a:rPr lang="en-US" dirty="0"/>
              <a:t>Criteria: to demonstrate by our actions that God (who is a God of peace, not confusion) is the originator and object of our worship, not ourselves, so that everyone may learn who God is and what He requires of them, 1 Corinthians </a:t>
            </a:r>
            <a:r>
              <a:rPr lang="en-US" dirty="0" smtClean="0"/>
              <a:t>14:40</a:t>
            </a:r>
          </a:p>
          <a:p>
            <a:pPr lvl="1"/>
            <a:r>
              <a:rPr lang="en-US" dirty="0" smtClean="0"/>
              <a:t>Consider the patterns of dress and behavior where you worship</a:t>
            </a:r>
          </a:p>
          <a:p>
            <a:pPr lvl="2"/>
            <a:r>
              <a:rPr lang="en-US" dirty="0" smtClean="0"/>
              <a:t>Don’t buck the trend just to stir things up</a:t>
            </a:r>
          </a:p>
          <a:p>
            <a:pPr lvl="2"/>
            <a:r>
              <a:rPr lang="en-US" dirty="0" smtClean="0"/>
              <a:t>By your dress and behavior, set an example of coming to church to worship, learn, and edify</a:t>
            </a:r>
          </a:p>
        </p:txBody>
      </p:sp>
    </p:spTree>
    <p:extLst>
      <p:ext uri="{BB962C8B-B14F-4D97-AF65-F5344CB8AC3E}">
        <p14:creationId xmlns:p14="http://schemas.microsoft.com/office/powerpoint/2010/main" val="43546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522351" cy="4803235"/>
          </a:xfrm>
        </p:spPr>
        <p:txBody>
          <a:bodyPr>
            <a:normAutofit/>
          </a:bodyPr>
          <a:lstStyle/>
          <a:p>
            <a:r>
              <a:rPr lang="en-US" dirty="0" smtClean="0">
                <a:latin typeface="Berlin Sans FB Demi" panose="020E0802020502020306" pitchFamily="34" charset="0"/>
              </a:rPr>
              <a:t>Worship in song</a:t>
            </a:r>
            <a:endParaRPr lang="en-US" dirty="0">
              <a:latin typeface="Berlin Sans FB Demi" panose="020E0802020502020306" pitchFamily="34" charset="0"/>
            </a:endParaRPr>
          </a:p>
        </p:txBody>
      </p:sp>
      <p:sp>
        <p:nvSpPr>
          <p:cNvPr id="3" name="Text Placeholder 2"/>
          <p:cNvSpPr>
            <a:spLocks noGrp="1"/>
          </p:cNvSpPr>
          <p:nvPr>
            <p:ph type="body" idx="1"/>
          </p:nvPr>
        </p:nvSpPr>
        <p:spPr/>
        <p:txBody>
          <a:bodyPr>
            <a:normAutofit/>
          </a:bodyPr>
          <a:lstStyle/>
          <a:p>
            <a:r>
              <a:rPr lang="en-US" sz="3200" dirty="0"/>
              <a:t>Lesson </a:t>
            </a:r>
            <a:r>
              <a:rPr lang="en-US" sz="3200" dirty="0" smtClean="0"/>
              <a:t>5</a:t>
            </a:r>
            <a:endParaRPr lang="en-US" sz="3200" dirty="0"/>
          </a:p>
        </p:txBody>
      </p:sp>
    </p:spTree>
    <p:extLst>
      <p:ext uri="{BB962C8B-B14F-4D97-AF65-F5344CB8AC3E}">
        <p14:creationId xmlns:p14="http://schemas.microsoft.com/office/powerpoint/2010/main" val="1842838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schedule</a:t>
            </a:r>
            <a:endParaRPr lang="en-US" dirty="0"/>
          </a:p>
        </p:txBody>
      </p:sp>
      <p:graphicFrame>
        <p:nvGraphicFramePr>
          <p:cNvPr id="4" name="Table 3"/>
          <p:cNvGraphicFramePr>
            <a:graphicFrameLocks noGrp="1"/>
          </p:cNvGraphicFramePr>
          <p:nvPr>
            <p:extLst/>
          </p:nvPr>
        </p:nvGraphicFramePr>
        <p:xfrm>
          <a:off x="2016488" y="1276349"/>
          <a:ext cx="9303784" cy="5276850"/>
        </p:xfrm>
        <a:graphic>
          <a:graphicData uri="http://schemas.openxmlformats.org/drawingml/2006/table">
            <a:tbl>
              <a:tblPr/>
              <a:tblGrid>
                <a:gridCol w="5609608">
                  <a:extLst>
                    <a:ext uri="{9D8B030D-6E8A-4147-A177-3AD203B41FA5}">
                      <a16:colId xmlns:a16="http://schemas.microsoft.com/office/drawing/2014/main" val="627337568"/>
                    </a:ext>
                  </a:extLst>
                </a:gridCol>
                <a:gridCol w="1353312">
                  <a:extLst>
                    <a:ext uri="{9D8B030D-6E8A-4147-A177-3AD203B41FA5}">
                      <a16:colId xmlns:a16="http://schemas.microsoft.com/office/drawing/2014/main" val="3750622777"/>
                    </a:ext>
                  </a:extLst>
                </a:gridCol>
                <a:gridCol w="2340864">
                  <a:extLst>
                    <a:ext uri="{9D8B030D-6E8A-4147-A177-3AD203B41FA5}">
                      <a16:colId xmlns:a16="http://schemas.microsoft.com/office/drawing/2014/main" val="4250280519"/>
                    </a:ext>
                  </a:extLst>
                </a:gridCol>
              </a:tblGrid>
              <a:tr h="351790">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Teacher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Class Day/Date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88016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625482"/>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14-Sep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729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2043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247233"/>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25-Sep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71873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08491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Decorum in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30671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Worship in Song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632374"/>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Worship in the Lord's Supper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18457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Worship in Prayer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89348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Worship in the Collection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0489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Worship in Scripture Reading &amp; Preaching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612292"/>
                  </a:ext>
                </a:extLst>
              </a:tr>
              <a:tr h="351790">
                <a:tc gridSpan="2">
                  <a:txBody>
                    <a:bodyPr/>
                    <a:lstStyle/>
                    <a:p>
                      <a:pPr marL="0" marR="0">
                        <a:spcBef>
                          <a:spcPts val="0"/>
                        </a:spcBef>
                        <a:spcAft>
                          <a:spcPts val="0"/>
                        </a:spcAft>
                      </a:pPr>
                      <a:r>
                        <a:rPr lang="en-US" sz="2200" b="1" dirty="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No Class - Gospel Meeting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a:txBody>
                    <a:bodyPr/>
                    <a:lstStyle/>
                    <a:p>
                      <a:pPr marL="0" marR="0" algn="r">
                        <a:spcBef>
                          <a:spcPts val="0"/>
                        </a:spcBef>
                        <a:spcAft>
                          <a:spcPts val="0"/>
                        </a:spcAft>
                      </a:pPr>
                      <a:r>
                        <a:rPr lang="en-US" sz="2200" dirty="0" smtClean="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Sun 23-Oct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324223214"/>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Review</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504881"/>
                  </a:ext>
                </a:extLst>
              </a:tr>
            </a:tbl>
          </a:graphicData>
        </a:graphic>
      </p:graphicFrame>
      <p:sp>
        <p:nvSpPr>
          <p:cNvPr id="5" name="Right Arrow 4"/>
          <p:cNvSpPr/>
          <p:nvPr/>
        </p:nvSpPr>
        <p:spPr>
          <a:xfrm>
            <a:off x="996001" y="3992885"/>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85743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455416"/>
            <a:ext cx="10332720" cy="6347778"/>
          </a:xfrm>
          <a:prstGeom prst="rect">
            <a:avLst/>
          </a:prstGeom>
        </p:spPr>
      </p:pic>
      <p:grpSp>
        <p:nvGrpSpPr>
          <p:cNvPr id="7" name="Group 6"/>
          <p:cNvGrpSpPr/>
          <p:nvPr/>
        </p:nvGrpSpPr>
        <p:grpSpPr>
          <a:xfrm>
            <a:off x="4730192" y="3923776"/>
            <a:ext cx="3103167" cy="2879418"/>
            <a:chOff x="5024623" y="4329750"/>
            <a:chExt cx="2524457" cy="2364752"/>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9" name="Rectangle 8"/>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Ritual</a:t>
              </a:r>
            </a:p>
            <a:p>
              <a:pPr algn="ctr">
                <a:lnSpc>
                  <a:spcPts val="1700"/>
                </a:lnSpc>
              </a:pPr>
              <a:r>
                <a:rPr lang="en-US" dirty="0" smtClean="0">
                  <a:ln w="0"/>
                </a:rPr>
                <a:t>(Correct Procedure)</a:t>
              </a:r>
              <a:endParaRPr lang="en-US" b="0" cap="none" spc="0" dirty="0">
                <a:ln w="0"/>
                <a:solidFill>
                  <a:schemeClr val="tx1"/>
                </a:solidFill>
              </a:endParaRPr>
            </a:p>
          </p:txBody>
        </p:sp>
      </p:grpSp>
      <p:grpSp>
        <p:nvGrpSpPr>
          <p:cNvPr id="10" name="Group 9"/>
          <p:cNvGrpSpPr/>
          <p:nvPr/>
        </p:nvGrpSpPr>
        <p:grpSpPr>
          <a:xfrm>
            <a:off x="8781393" y="3744625"/>
            <a:ext cx="2907687" cy="3109741"/>
            <a:chOff x="8657169" y="4247631"/>
            <a:chExt cx="2420742" cy="2468856"/>
          </a:xfrm>
        </p:grpSpPr>
        <p:sp>
          <p:nvSpPr>
            <p:cNvPr id="11" name="Rectangle 10"/>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Sacrificial    </a:t>
              </a:r>
              <a:r>
                <a:rPr lang="en-US" dirty="0" smtClean="0">
                  <a:ln w="0"/>
                </a:rPr>
                <a:t>Offerings</a:t>
              </a:r>
              <a:endParaRPr lang="en-US" b="0" cap="none" spc="0" dirty="0">
                <a:ln w="0"/>
                <a:solidFill>
                  <a:schemeClr val="tx1"/>
                </a:solidFill>
              </a:endParaRPr>
            </a:p>
          </p:txBody>
        </p: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3" name="Group 12"/>
          <p:cNvGrpSpPr/>
          <p:nvPr/>
        </p:nvGrpSpPr>
        <p:grpSpPr>
          <a:xfrm>
            <a:off x="1173481" y="3939274"/>
            <a:ext cx="3039086" cy="2863919"/>
            <a:chOff x="1471515" y="4368168"/>
            <a:chExt cx="2542931" cy="2326334"/>
          </a:xfrm>
        </p:grpSpPr>
        <p:sp>
          <p:nvSpPr>
            <p:cNvPr id="14" name="Rectangle 13"/>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Boundaries between</a:t>
              </a:r>
            </a:p>
            <a:p>
              <a:pPr algn="ctr">
                <a:lnSpc>
                  <a:spcPts val="1700"/>
                </a:lnSpc>
              </a:pPr>
              <a:r>
                <a:rPr lang="en-US" b="0" cap="none" spc="0" dirty="0" smtClean="0">
                  <a:ln w="0"/>
                  <a:solidFill>
                    <a:schemeClr val="tx1"/>
                  </a:solidFill>
                </a:rPr>
                <a:t>Sacred &amp; Profane</a:t>
              </a:r>
              <a:endParaRPr lang="en-US" b="0" cap="none" spc="0" dirty="0">
                <a:ln w="0"/>
                <a:solidFill>
                  <a:schemeClr val="tx1"/>
                </a:solidFill>
              </a:endParaRPr>
            </a:p>
          </p:txBody>
        </p:sp>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grpSp>
        <p:nvGrpSpPr>
          <p:cNvPr id="18" name="Group 17"/>
          <p:cNvGrpSpPr/>
          <p:nvPr/>
        </p:nvGrpSpPr>
        <p:grpSpPr>
          <a:xfrm>
            <a:off x="4792717" y="363716"/>
            <a:ext cx="3040643" cy="2876461"/>
            <a:chOff x="4913981" y="300200"/>
            <a:chExt cx="2543715" cy="2331426"/>
          </a:xfrm>
        </p:grpSpPr>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53731" y="345626"/>
              <a:ext cx="2403965" cy="2286000"/>
            </a:xfrm>
            <a:prstGeom prst="rect">
              <a:avLst/>
            </a:prstGeom>
          </p:spPr>
        </p:pic>
        <p:sp>
          <p:nvSpPr>
            <p:cNvPr id="17" name="Rectangle 16"/>
            <p:cNvSpPr/>
            <p:nvPr/>
          </p:nvSpPr>
          <p:spPr>
            <a:xfrm rot="19402853">
              <a:off x="4913981" y="30020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Communion with</a:t>
              </a:r>
            </a:p>
            <a:p>
              <a:pPr algn="ctr">
                <a:lnSpc>
                  <a:spcPts val="1700"/>
                </a:lnSpc>
              </a:pPr>
              <a:r>
                <a:rPr lang="en-US" dirty="0">
                  <a:ln w="0"/>
                </a:rPr>
                <a:t>t</a:t>
              </a:r>
              <a:r>
                <a:rPr lang="en-US" dirty="0" smtClean="0">
                  <a:ln w="0"/>
                </a:rPr>
                <a:t>he Supernatural</a:t>
              </a:r>
              <a:endParaRPr lang="en-US" b="0" cap="none" spc="0" dirty="0">
                <a:ln w="0"/>
                <a:solidFill>
                  <a:schemeClr val="tx1"/>
                </a:solidFill>
              </a:endParaRPr>
            </a:p>
          </p:txBody>
        </p:sp>
      </p:grpSp>
    </p:spTree>
    <p:extLst>
      <p:ext uri="{BB962C8B-B14F-4D97-AF65-F5344CB8AC3E}">
        <p14:creationId xmlns:p14="http://schemas.microsoft.com/office/powerpoint/2010/main" val="284870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478" y="382385"/>
            <a:ext cx="10730772" cy="1492132"/>
          </a:xfrm>
        </p:spPr>
        <p:txBody>
          <a:bodyPr anchor="t"/>
          <a:lstStyle/>
          <a:p>
            <a:r>
              <a:rPr lang="en-US" dirty="0" smtClean="0"/>
              <a:t>Communion with the supernatural</a:t>
            </a:r>
            <a:endParaRPr lang="en-US" dirty="0"/>
          </a:p>
        </p:txBody>
      </p:sp>
      <p:sp>
        <p:nvSpPr>
          <p:cNvPr id="4" name="Content Placeholder 3"/>
          <p:cNvSpPr>
            <a:spLocks noGrp="1"/>
          </p:cNvSpPr>
          <p:nvPr>
            <p:ph sz="half" idx="2"/>
          </p:nvPr>
        </p:nvSpPr>
        <p:spPr>
          <a:xfrm>
            <a:off x="5652229" y="1188720"/>
            <a:ext cx="6106955" cy="5632704"/>
          </a:xfrm>
        </p:spPr>
        <p:txBody>
          <a:bodyPr>
            <a:normAutofit/>
          </a:bodyPr>
          <a:lstStyle/>
          <a:p>
            <a:pPr>
              <a:lnSpc>
                <a:spcPct val="100000"/>
              </a:lnSpc>
            </a:pPr>
            <a:r>
              <a:rPr lang="en-US" sz="2800" dirty="0" smtClean="0"/>
              <a:t>Man was created for communion with God</a:t>
            </a:r>
          </a:p>
          <a:p>
            <a:pPr lvl="1">
              <a:lnSpc>
                <a:spcPct val="100000"/>
              </a:lnSpc>
            </a:pPr>
            <a:r>
              <a:rPr lang="en-US" sz="2600" dirty="0" smtClean="0"/>
              <a:t>Compare Gen. 3:8 and Lev. 26:12</a:t>
            </a:r>
          </a:p>
          <a:p>
            <a:pPr>
              <a:lnSpc>
                <a:spcPct val="100000"/>
              </a:lnSpc>
            </a:pPr>
            <a:r>
              <a:rPr lang="en-US" sz="2800" dirty="0" smtClean="0"/>
              <a:t>That communion was lost in the Fall</a:t>
            </a:r>
          </a:p>
          <a:p>
            <a:pPr lvl="1">
              <a:lnSpc>
                <a:spcPct val="100000"/>
              </a:lnSpc>
            </a:pPr>
            <a:r>
              <a:rPr lang="en-US" sz="2600" dirty="0" smtClean="0"/>
              <a:t>Gen. 3:22-24; 4:26</a:t>
            </a:r>
          </a:p>
          <a:p>
            <a:pPr>
              <a:lnSpc>
                <a:spcPct val="100000"/>
              </a:lnSpc>
            </a:pPr>
            <a:r>
              <a:rPr lang="en-US" sz="2800" dirty="0" smtClean="0"/>
              <a:t>Communion with God is the heart of every covenant God has made</a:t>
            </a:r>
          </a:p>
          <a:p>
            <a:pPr lvl="1">
              <a:lnSpc>
                <a:spcPct val="100000"/>
              </a:lnSpc>
            </a:pPr>
            <a:r>
              <a:rPr lang="en-US" sz="2600" dirty="0" smtClean="0"/>
              <a:t>Gen. 17:7; </a:t>
            </a:r>
            <a:r>
              <a:rPr lang="en-US" sz="2600" dirty="0" err="1" smtClean="0"/>
              <a:t>Exo</a:t>
            </a:r>
            <a:r>
              <a:rPr lang="en-US" sz="2600" dirty="0" smtClean="0"/>
              <a:t>. 19:5-6; Jer. 31:33-34; </a:t>
            </a:r>
            <a:r>
              <a:rPr lang="en-US" sz="2400" dirty="0" smtClean="0"/>
              <a:t>Rev. 21:3</a:t>
            </a:r>
          </a:p>
          <a:p>
            <a:pPr>
              <a:lnSpc>
                <a:spcPct val="100000"/>
              </a:lnSpc>
            </a:pPr>
            <a:r>
              <a:rPr lang="en-US" sz="2800" dirty="0" smtClean="0"/>
              <a:t>In worship, we recall the communion of Creation and look forward to the communion of the New Creation</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b="1303"/>
          <a:stretch>
            <a:fillRect/>
          </a:stretch>
        </p:blipFill>
        <p:spPr bwMode="auto">
          <a:xfrm>
            <a:off x="1010886" y="1783078"/>
            <a:ext cx="4476751" cy="429768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6649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Worship in song</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Introduction to study of “5 Acts of Worship”</a:t>
            </a:r>
          </a:p>
          <a:p>
            <a:pPr lvl="1"/>
            <a:r>
              <a:rPr lang="en-US" sz="2200" dirty="0" smtClean="0"/>
              <a:t>Public Worship vs. Private Worship</a:t>
            </a:r>
          </a:p>
          <a:p>
            <a:pPr lvl="1"/>
            <a:r>
              <a:rPr lang="en-US" sz="2200" dirty="0" smtClean="0"/>
              <a:t>Other ways to describe worship actions</a:t>
            </a:r>
          </a:p>
          <a:p>
            <a:r>
              <a:rPr lang="en-US" sz="2400" dirty="0" smtClean="0"/>
              <a:t>Purposes of Singing</a:t>
            </a:r>
          </a:p>
          <a:p>
            <a:pPr lvl="1"/>
            <a:r>
              <a:rPr lang="en-US" sz="2200" dirty="0" smtClean="0"/>
              <a:t>Singing in “Planes of Worship”</a:t>
            </a:r>
          </a:p>
          <a:p>
            <a:pPr lvl="1"/>
            <a:r>
              <a:rPr lang="en-US" sz="2200" dirty="0" smtClean="0"/>
              <a:t>Being filled with the Spirit</a:t>
            </a:r>
          </a:p>
          <a:p>
            <a:r>
              <a:rPr lang="en-US" sz="2400" dirty="0" smtClean="0"/>
              <a:t>Requirements/Regulations for Singing</a:t>
            </a:r>
          </a:p>
          <a:p>
            <a:pPr lvl="1"/>
            <a:r>
              <a:rPr lang="en-US" sz="2200" dirty="0" smtClean="0"/>
              <a:t>What we sing: Psalms, hymns, &amp; spiritual songs</a:t>
            </a:r>
          </a:p>
          <a:p>
            <a:pPr lvl="1"/>
            <a:r>
              <a:rPr lang="en-US" sz="2200" dirty="0" smtClean="0"/>
              <a:t>How we sing: 1 Corinthians 14</a:t>
            </a:r>
          </a:p>
          <a:p>
            <a:r>
              <a:rPr lang="en-US" sz="2400" dirty="0" smtClean="0"/>
              <a:t>Markers of Worship and Singing</a:t>
            </a:r>
          </a:p>
          <a:p>
            <a:r>
              <a:rPr lang="en-US" sz="2400" dirty="0"/>
              <a:t>“Good” hymns and song services</a:t>
            </a:r>
          </a:p>
          <a:p>
            <a:pPr lvl="1"/>
            <a:endParaRPr lang="en-US" sz="2200" dirty="0" smtClean="0"/>
          </a:p>
        </p:txBody>
      </p:sp>
    </p:spTree>
    <p:extLst>
      <p:ext uri="{BB962C8B-B14F-4D97-AF65-F5344CB8AC3E}">
        <p14:creationId xmlns:p14="http://schemas.microsoft.com/office/powerpoint/2010/main" val="21337299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r>
              <a:rPr lang="en-US" dirty="0" smtClean="0"/>
              <a:t>“5 acts of worship”</a:t>
            </a:r>
            <a:endParaRPr lang="en-US" dirty="0"/>
          </a:p>
        </p:txBody>
      </p:sp>
      <p:sp>
        <p:nvSpPr>
          <p:cNvPr id="3" name="Content Placeholder 2"/>
          <p:cNvSpPr>
            <a:spLocks noGrp="1"/>
          </p:cNvSpPr>
          <p:nvPr>
            <p:ph idx="1"/>
          </p:nvPr>
        </p:nvSpPr>
        <p:spPr>
          <a:xfrm>
            <a:off x="1251678" y="1103586"/>
            <a:ext cx="10619756" cy="5817472"/>
          </a:xfrm>
        </p:spPr>
        <p:txBody>
          <a:bodyPr>
            <a:normAutofit/>
          </a:bodyPr>
          <a:lstStyle/>
          <a:p>
            <a:pPr marL="228600" lvl="2"/>
            <a:r>
              <a:rPr lang="en-US" sz="2400" dirty="0" smtClean="0"/>
              <a:t>Based on examples</a:t>
            </a:r>
            <a:r>
              <a:rPr lang="en-US" sz="2400" dirty="0"/>
              <a:t> </a:t>
            </a:r>
            <a:r>
              <a:rPr lang="en-US" sz="2400" dirty="0" smtClean="0"/>
              <a:t>and teaching in the New Testament, we identify 5 acts of worship:</a:t>
            </a:r>
          </a:p>
          <a:p>
            <a:pPr marL="685800" lvl="3"/>
            <a:r>
              <a:rPr lang="en-US" sz="2200" dirty="0" smtClean="0"/>
              <a:t>Singing</a:t>
            </a:r>
          </a:p>
          <a:p>
            <a:pPr marL="685800" lvl="3"/>
            <a:r>
              <a:rPr lang="en-US" sz="2200" dirty="0" smtClean="0"/>
              <a:t>Praying</a:t>
            </a:r>
          </a:p>
          <a:p>
            <a:pPr marL="685800" lvl="3"/>
            <a:r>
              <a:rPr lang="en-US" sz="2200" dirty="0" smtClean="0"/>
              <a:t>Observing the Lord’s Supper</a:t>
            </a:r>
          </a:p>
          <a:p>
            <a:pPr marL="685800" lvl="3"/>
            <a:r>
              <a:rPr lang="en-US" sz="2200" dirty="0" smtClean="0"/>
              <a:t>Contributing to the Work of the Church</a:t>
            </a:r>
          </a:p>
          <a:p>
            <a:pPr marL="685800" lvl="3"/>
            <a:r>
              <a:rPr lang="en-US" sz="2200" dirty="0" smtClean="0"/>
              <a:t>Reading Scripture</a:t>
            </a:r>
          </a:p>
          <a:p>
            <a:pPr marL="228600" lvl="2"/>
            <a:r>
              <a:rPr lang="en-US" sz="2400" dirty="0"/>
              <a:t>These are only the corporate acts of worship</a:t>
            </a:r>
          </a:p>
          <a:p>
            <a:r>
              <a:rPr lang="en-US" sz="2400" dirty="0"/>
              <a:t>There are individual </a:t>
            </a:r>
            <a:r>
              <a:rPr lang="en-US" sz="2400" dirty="0" smtClean="0"/>
              <a:t>acts </a:t>
            </a:r>
            <a:r>
              <a:rPr lang="en-US" sz="2400" dirty="0"/>
              <a:t>of </a:t>
            </a:r>
            <a:r>
              <a:rPr lang="en-US" sz="2400" dirty="0" smtClean="0"/>
              <a:t>worship </a:t>
            </a:r>
            <a:r>
              <a:rPr lang="en-US" sz="2400" dirty="0"/>
              <a:t>as </a:t>
            </a:r>
            <a:r>
              <a:rPr lang="en-US" sz="2400" dirty="0" smtClean="0"/>
              <a:t>well:</a:t>
            </a:r>
            <a:endParaRPr lang="en-US" sz="2400" dirty="0"/>
          </a:p>
          <a:p>
            <a:pPr lvl="1"/>
            <a:r>
              <a:rPr lang="en-US" sz="2200" dirty="0" smtClean="0"/>
              <a:t>Fasting, Matthew 6:16-18, Acts 14:23, etc.</a:t>
            </a:r>
            <a:endParaRPr lang="en-US" sz="2200" dirty="0"/>
          </a:p>
          <a:p>
            <a:pPr lvl="1"/>
            <a:r>
              <a:rPr lang="en-US" sz="2200" dirty="0" smtClean="0"/>
              <a:t>Meditating (thinking about how to apply the Word), Philippians 4:8; 1 </a:t>
            </a:r>
            <a:r>
              <a:rPr lang="en-US" sz="2200" dirty="0" err="1" smtClean="0"/>
              <a:t>Thes</a:t>
            </a:r>
            <a:r>
              <a:rPr lang="en-US" sz="2200" dirty="0" smtClean="0"/>
              <a:t>. 5:21</a:t>
            </a:r>
          </a:p>
          <a:p>
            <a:pPr lvl="1"/>
            <a:r>
              <a:rPr lang="en-US" sz="2200" dirty="0" smtClean="0"/>
              <a:t>Baptism, 1 Peter 3:21</a:t>
            </a:r>
          </a:p>
          <a:p>
            <a:pPr lvl="2"/>
            <a:endParaRPr lang="en-US" sz="1800" dirty="0" smtClean="0"/>
          </a:p>
          <a:p>
            <a:pPr lvl="1"/>
            <a:endParaRPr lang="en-US" sz="2200" dirty="0" smtClean="0"/>
          </a:p>
          <a:p>
            <a:pPr lvl="1"/>
            <a:endParaRPr lang="en-US" sz="2200" dirty="0" smtClean="0"/>
          </a:p>
        </p:txBody>
      </p:sp>
    </p:spTree>
    <p:extLst>
      <p:ext uri="{BB962C8B-B14F-4D97-AF65-F5344CB8AC3E}">
        <p14:creationId xmlns:p14="http://schemas.microsoft.com/office/powerpoint/2010/main" val="379273291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r>
              <a:rPr lang="en-US" dirty="0" smtClean="0"/>
              <a:t>“5 acts of worship”</a:t>
            </a:r>
            <a:endParaRPr lang="en-US" dirty="0"/>
          </a:p>
        </p:txBody>
      </p:sp>
      <p:sp>
        <p:nvSpPr>
          <p:cNvPr id="3" name="Content Placeholder 2"/>
          <p:cNvSpPr>
            <a:spLocks noGrp="1"/>
          </p:cNvSpPr>
          <p:nvPr>
            <p:ph idx="1"/>
          </p:nvPr>
        </p:nvSpPr>
        <p:spPr>
          <a:xfrm>
            <a:off x="1251678" y="1103586"/>
            <a:ext cx="10619756" cy="5817472"/>
          </a:xfrm>
        </p:spPr>
        <p:txBody>
          <a:bodyPr>
            <a:normAutofit/>
          </a:bodyPr>
          <a:lstStyle/>
          <a:p>
            <a:pPr marL="228600" lvl="2"/>
            <a:r>
              <a:rPr lang="en-US" sz="2400" dirty="0" smtClean="0"/>
              <a:t>Based on examples</a:t>
            </a:r>
            <a:r>
              <a:rPr lang="en-US" sz="2400" dirty="0"/>
              <a:t> </a:t>
            </a:r>
            <a:r>
              <a:rPr lang="en-US" sz="2400" dirty="0" smtClean="0"/>
              <a:t>and teaching in the New Testament, we identify 5 acts of corporate worship</a:t>
            </a:r>
          </a:p>
          <a:p>
            <a:r>
              <a:rPr lang="en-US" sz="2400" dirty="0" smtClean="0"/>
              <a:t>There </a:t>
            </a:r>
            <a:r>
              <a:rPr lang="en-US" sz="2400" dirty="0"/>
              <a:t>are individual </a:t>
            </a:r>
            <a:r>
              <a:rPr lang="en-US" sz="2400" dirty="0" smtClean="0"/>
              <a:t>acts </a:t>
            </a:r>
            <a:r>
              <a:rPr lang="en-US" sz="2400" dirty="0"/>
              <a:t>of </a:t>
            </a:r>
            <a:r>
              <a:rPr lang="en-US" sz="2400" dirty="0" smtClean="0"/>
              <a:t>worship </a:t>
            </a:r>
            <a:r>
              <a:rPr lang="en-US" sz="2400" dirty="0"/>
              <a:t>as </a:t>
            </a:r>
            <a:r>
              <a:rPr lang="en-US" sz="2400" dirty="0" smtClean="0"/>
              <a:t>well</a:t>
            </a:r>
          </a:p>
          <a:p>
            <a:r>
              <a:rPr lang="en-US" sz="2400" dirty="0" smtClean="0"/>
              <a:t>There are also other ways to organize the actions we perform in public worship:</a:t>
            </a:r>
          </a:p>
          <a:p>
            <a:pPr lvl="1"/>
            <a:r>
              <a:rPr lang="en-US" sz="2000" dirty="0" smtClean="0"/>
              <a:t>Anderson, </a:t>
            </a:r>
            <a:r>
              <a:rPr lang="en-US" sz="2000" dirty="0" err="1" smtClean="0"/>
              <a:t>qtd</a:t>
            </a:r>
            <a:r>
              <a:rPr lang="en-US" sz="2000" dirty="0" smtClean="0"/>
              <a:t>. in Jividen:</a:t>
            </a:r>
          </a:p>
          <a:p>
            <a:pPr lvl="2"/>
            <a:r>
              <a:rPr lang="en-US" sz="1800" dirty="0" smtClean="0"/>
              <a:t>Talking to God in prayer and praise</a:t>
            </a:r>
          </a:p>
          <a:p>
            <a:pPr lvl="2"/>
            <a:r>
              <a:rPr lang="en-US" sz="1800" dirty="0" smtClean="0"/>
              <a:t>Listening to God in Bible reading and proclamation</a:t>
            </a:r>
          </a:p>
          <a:p>
            <a:pPr lvl="2"/>
            <a:r>
              <a:rPr lang="en-US" sz="1800" dirty="0" smtClean="0"/>
              <a:t>Communing with God in the Lord’s Supper</a:t>
            </a:r>
          </a:p>
          <a:p>
            <a:pPr lvl="2"/>
            <a:r>
              <a:rPr lang="en-US" sz="1800" dirty="0" smtClean="0"/>
              <a:t>Submitting to God in response to this fellowship of worship; adjusting our sense of relationship by giving and doing</a:t>
            </a:r>
          </a:p>
          <a:p>
            <a:pPr lvl="1"/>
            <a:r>
              <a:rPr lang="en-US" sz="2000" dirty="0" smtClean="0"/>
              <a:t>Planes of Worship</a:t>
            </a:r>
          </a:p>
          <a:p>
            <a:pPr lvl="2"/>
            <a:r>
              <a:rPr lang="en-US" sz="1800" dirty="0" smtClean="0"/>
              <a:t>Speaking to God (vertical upward)</a:t>
            </a:r>
          </a:p>
          <a:p>
            <a:pPr lvl="2"/>
            <a:r>
              <a:rPr lang="en-US" sz="1800" dirty="0" smtClean="0"/>
              <a:t>Listening to God (vertical downward)</a:t>
            </a:r>
          </a:p>
          <a:p>
            <a:pPr lvl="2"/>
            <a:r>
              <a:rPr lang="en-US" sz="1800" dirty="0" smtClean="0"/>
              <a:t>Teaching and Encouraging One Another (horizontal)</a:t>
            </a:r>
          </a:p>
          <a:p>
            <a:pPr lvl="1"/>
            <a:endParaRPr lang="en-US" sz="2200" dirty="0" smtClean="0"/>
          </a:p>
          <a:p>
            <a:pPr lvl="1"/>
            <a:endParaRPr lang="en-US" sz="2200" dirty="0" smtClean="0"/>
          </a:p>
        </p:txBody>
      </p:sp>
    </p:spTree>
    <p:extLst>
      <p:ext uri="{BB962C8B-B14F-4D97-AF65-F5344CB8AC3E}">
        <p14:creationId xmlns:p14="http://schemas.microsoft.com/office/powerpoint/2010/main" val="193119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Planes of Worship</a:t>
            </a:r>
            <a:endParaRPr lang="en-US" dirty="0"/>
          </a:p>
        </p:txBody>
      </p:sp>
      <p:sp>
        <p:nvSpPr>
          <p:cNvPr id="10" name="Down Arrow 9"/>
          <p:cNvSpPr/>
          <p:nvPr/>
        </p:nvSpPr>
        <p:spPr>
          <a:xfrm>
            <a:off x="6429376" y="2853564"/>
            <a:ext cx="313226" cy="2086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flipV="1">
            <a:off x="5876917" y="3007210"/>
            <a:ext cx="314861" cy="2086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29540" y="4940228"/>
            <a:ext cx="1822598" cy="1699589"/>
          </a:xfrm>
          <a:prstGeom prst="rect">
            <a:avLst/>
          </a:prstGeom>
        </p:spPr>
      </p:pic>
      <p:sp>
        <p:nvSpPr>
          <p:cNvPr id="13" name="TextBox 12"/>
          <p:cNvSpPr txBox="1"/>
          <p:nvPr/>
        </p:nvSpPr>
        <p:spPr>
          <a:xfrm rot="16200000">
            <a:off x="4952859" y="3865875"/>
            <a:ext cx="2162977" cy="369332"/>
          </a:xfrm>
          <a:prstGeom prst="rect">
            <a:avLst/>
          </a:prstGeom>
          <a:noFill/>
        </p:spPr>
        <p:txBody>
          <a:bodyPr wrap="square" rtlCol="0">
            <a:spAutoFit/>
          </a:bodyPr>
          <a:lstStyle/>
          <a:p>
            <a:pPr algn="ctr"/>
            <a:r>
              <a:rPr lang="en-US" dirty="0" smtClean="0"/>
              <a:t>SPEKAING</a:t>
            </a:r>
            <a:endParaRPr lang="en-US" dirty="0"/>
          </a:p>
        </p:txBody>
      </p:sp>
      <p:sp>
        <p:nvSpPr>
          <p:cNvPr id="14" name="TextBox 13"/>
          <p:cNvSpPr txBox="1"/>
          <p:nvPr/>
        </p:nvSpPr>
        <p:spPr>
          <a:xfrm rot="5400000">
            <a:off x="5503254" y="3712229"/>
            <a:ext cx="2165470" cy="369332"/>
          </a:xfrm>
          <a:prstGeom prst="rect">
            <a:avLst/>
          </a:prstGeom>
          <a:noFill/>
        </p:spPr>
        <p:txBody>
          <a:bodyPr wrap="square" rtlCol="0">
            <a:spAutoFit/>
          </a:bodyPr>
          <a:lstStyle/>
          <a:p>
            <a:pPr algn="ctr"/>
            <a:r>
              <a:rPr lang="en-US" dirty="0" smtClean="0"/>
              <a:t>TRUTH</a:t>
            </a:r>
            <a:endParaRPr lang="en-US" dirty="0"/>
          </a:p>
        </p:txBody>
      </p:sp>
      <p:sp>
        <p:nvSpPr>
          <p:cNvPr id="41" name="Down Arrow 40"/>
          <p:cNvSpPr/>
          <p:nvPr/>
        </p:nvSpPr>
        <p:spPr>
          <a:xfrm rot="2337702">
            <a:off x="3623041" y="2466044"/>
            <a:ext cx="313226" cy="3079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rot="2337702" flipV="1">
            <a:off x="2971883" y="2374303"/>
            <a:ext cx="314861" cy="3079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rot="18537702">
            <a:off x="1533364" y="3729280"/>
            <a:ext cx="3191902" cy="369332"/>
          </a:xfrm>
          <a:prstGeom prst="rect">
            <a:avLst/>
          </a:prstGeom>
          <a:noFill/>
        </p:spPr>
        <p:txBody>
          <a:bodyPr wrap="square" rtlCol="0">
            <a:spAutoFit/>
          </a:bodyPr>
          <a:lstStyle/>
          <a:p>
            <a:pPr algn="ctr"/>
            <a:r>
              <a:rPr lang="en-US" dirty="0" smtClean="0"/>
              <a:t>SPEAKING</a:t>
            </a:r>
            <a:endParaRPr lang="en-US" dirty="0"/>
          </a:p>
        </p:txBody>
      </p:sp>
      <p:sp>
        <p:nvSpPr>
          <p:cNvPr id="44" name="TextBox 43"/>
          <p:cNvSpPr txBox="1"/>
          <p:nvPr/>
        </p:nvSpPr>
        <p:spPr>
          <a:xfrm rot="18513459">
            <a:off x="2181864" y="3821021"/>
            <a:ext cx="3195581" cy="369332"/>
          </a:xfrm>
          <a:prstGeom prst="rect">
            <a:avLst/>
          </a:prstGeom>
          <a:noFill/>
        </p:spPr>
        <p:txBody>
          <a:bodyPr wrap="square" rtlCol="0">
            <a:spAutoFit/>
          </a:bodyPr>
          <a:lstStyle/>
          <a:p>
            <a:pPr algn="ctr"/>
            <a:r>
              <a:rPr lang="en-US" dirty="0" smtClean="0"/>
              <a:t>TRUTH</a:t>
            </a:r>
            <a:endParaRPr lang="en-US" dirty="0"/>
          </a:p>
        </p:txBody>
      </p:sp>
      <p:sp>
        <p:nvSpPr>
          <p:cNvPr id="48" name="Down Arrow 47"/>
          <p:cNvSpPr/>
          <p:nvPr/>
        </p:nvSpPr>
        <p:spPr>
          <a:xfrm rot="19407458" flipV="1">
            <a:off x="8704418" y="2444779"/>
            <a:ext cx="307286" cy="32062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rot="3283029">
            <a:off x="7191763" y="3858256"/>
            <a:ext cx="3323550" cy="369332"/>
          </a:xfrm>
          <a:prstGeom prst="rect">
            <a:avLst/>
          </a:prstGeom>
          <a:noFill/>
        </p:spPr>
        <p:txBody>
          <a:bodyPr wrap="square" rtlCol="0">
            <a:spAutoFit/>
          </a:bodyPr>
          <a:lstStyle/>
          <a:p>
            <a:pPr algn="ctr"/>
            <a:r>
              <a:rPr lang="en-US" dirty="0" smtClean="0"/>
              <a:t>SPEAKING</a:t>
            </a:r>
            <a:endParaRPr lang="en-US"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51678" y="4940228"/>
            <a:ext cx="1822598" cy="1699589"/>
          </a:xfrm>
          <a:prstGeom prst="rect">
            <a:avLst/>
          </a:prstGeom>
        </p:spPr>
      </p:pic>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07402" y="4940227"/>
            <a:ext cx="1822598" cy="1699589"/>
          </a:xfrm>
          <a:prstGeom prst="rect">
            <a:avLst/>
          </a:prstGeom>
        </p:spPr>
      </p:pic>
      <p:sp>
        <p:nvSpPr>
          <p:cNvPr id="47" name="Down Arrow 46"/>
          <p:cNvSpPr/>
          <p:nvPr/>
        </p:nvSpPr>
        <p:spPr>
          <a:xfrm rot="19407458">
            <a:off x="9165469" y="2197199"/>
            <a:ext cx="331384" cy="3115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rot="3207458">
            <a:off x="7550998" y="3486876"/>
            <a:ext cx="3445292" cy="369332"/>
          </a:xfrm>
          <a:prstGeom prst="rect">
            <a:avLst/>
          </a:prstGeom>
          <a:noFill/>
        </p:spPr>
        <p:txBody>
          <a:bodyPr wrap="square" rtlCol="0">
            <a:spAutoFit/>
          </a:bodyPr>
          <a:lstStyle/>
          <a:p>
            <a:pPr algn="ctr"/>
            <a:r>
              <a:rPr lang="en-US" dirty="0" smtClean="0"/>
              <a:t>TRUTH</a:t>
            </a:r>
            <a:endParaRPr lang="en-US" dirty="0"/>
          </a:p>
        </p:txBody>
      </p:sp>
      <p:sp>
        <p:nvSpPr>
          <p:cNvPr id="9" name="Cloud 8"/>
          <p:cNvSpPr/>
          <p:nvPr/>
        </p:nvSpPr>
        <p:spPr>
          <a:xfrm>
            <a:off x="3605521" y="1135143"/>
            <a:ext cx="5470635" cy="1891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rPr>
              <a:t>GOD</a:t>
            </a:r>
            <a:endParaRPr lang="en-US" sz="6000" b="1" dirty="0">
              <a:solidFill>
                <a:schemeClr val="tx1"/>
              </a:solidFill>
            </a:endParaRPr>
          </a:p>
        </p:txBody>
      </p:sp>
      <p:sp>
        <p:nvSpPr>
          <p:cNvPr id="3" name="Left-Right Arrow 2"/>
          <p:cNvSpPr/>
          <p:nvPr/>
        </p:nvSpPr>
        <p:spPr>
          <a:xfrm>
            <a:off x="7252138"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Right Arrow 31"/>
          <p:cNvSpPr/>
          <p:nvPr/>
        </p:nvSpPr>
        <p:spPr>
          <a:xfrm>
            <a:off x="3074276"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655957" y="5725631"/>
            <a:ext cx="3191902" cy="369332"/>
          </a:xfrm>
          <a:prstGeom prst="rect">
            <a:avLst/>
          </a:prstGeom>
          <a:noFill/>
        </p:spPr>
        <p:txBody>
          <a:bodyPr wrap="square" rtlCol="0">
            <a:spAutoFit/>
          </a:bodyPr>
          <a:lstStyle/>
          <a:p>
            <a:pPr algn="ctr"/>
            <a:r>
              <a:rPr lang="en-US" dirty="0" smtClean="0"/>
              <a:t>Teach &amp; Encourage</a:t>
            </a:r>
            <a:endParaRPr lang="en-US" dirty="0"/>
          </a:p>
        </p:txBody>
      </p:sp>
      <p:sp>
        <p:nvSpPr>
          <p:cNvPr id="36" name="TextBox 35"/>
          <p:cNvSpPr txBox="1"/>
          <p:nvPr/>
        </p:nvSpPr>
        <p:spPr>
          <a:xfrm>
            <a:off x="6833819" y="5723593"/>
            <a:ext cx="3191902" cy="369332"/>
          </a:xfrm>
          <a:prstGeom prst="rect">
            <a:avLst/>
          </a:prstGeom>
          <a:noFill/>
        </p:spPr>
        <p:txBody>
          <a:bodyPr wrap="square" rtlCol="0">
            <a:spAutoFit/>
          </a:bodyPr>
          <a:lstStyle/>
          <a:p>
            <a:pPr algn="ctr"/>
            <a:r>
              <a:rPr lang="en-US" dirty="0" smtClean="0"/>
              <a:t>Teach &amp; Encourage</a:t>
            </a:r>
            <a:endParaRPr lang="en-US" dirty="0"/>
          </a:p>
        </p:txBody>
      </p:sp>
    </p:spTree>
    <p:extLst>
      <p:ext uri="{BB962C8B-B14F-4D97-AF65-F5344CB8AC3E}">
        <p14:creationId xmlns:p14="http://schemas.microsoft.com/office/powerpoint/2010/main" val="290573009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912" y="1576551"/>
            <a:ext cx="10288681" cy="4461651"/>
          </a:xfrm>
        </p:spPr>
        <p:txBody>
          <a:bodyPr>
            <a:normAutofit/>
          </a:bodyPr>
          <a:lstStyle/>
          <a:p>
            <a:pPr algn="ctr"/>
            <a:r>
              <a:rPr lang="en-US" dirty="0" smtClean="0"/>
              <a:t>What are the purposes given in scripture for our worship in song? What do we accomplish? Consider Eph. 5:15-19, Col.3:16, and Psalm 33:1-3.</a:t>
            </a:r>
            <a:endParaRPr lang="en-US" dirty="0"/>
          </a:p>
        </p:txBody>
      </p:sp>
    </p:spTree>
    <p:extLst>
      <p:ext uri="{BB962C8B-B14F-4D97-AF65-F5344CB8AC3E}">
        <p14:creationId xmlns:p14="http://schemas.microsoft.com/office/powerpoint/2010/main" val="242975471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Purposes of singing</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a:t>To praise and thank God in song, Psalm 33:1-3</a:t>
            </a:r>
          </a:p>
          <a:p>
            <a:r>
              <a:rPr lang="en-US" sz="2400" dirty="0" smtClean="0"/>
              <a:t>To learn the Word</a:t>
            </a:r>
          </a:p>
          <a:p>
            <a:pPr lvl="1"/>
            <a:r>
              <a:rPr lang="en-US" sz="2200" dirty="0" smtClean="0"/>
              <a:t>“Let the word of Christ dwell in you richly,” Colossians 3:16</a:t>
            </a:r>
          </a:p>
          <a:p>
            <a:pPr lvl="1"/>
            <a:r>
              <a:rPr lang="en-US" sz="2200" dirty="0" smtClean="0"/>
              <a:t>“Understand what the will of the Lord is,” Ephesians 5:17</a:t>
            </a:r>
          </a:p>
          <a:p>
            <a:r>
              <a:rPr lang="en-US" sz="2400" dirty="0" smtClean="0"/>
              <a:t>To teach one another the Word</a:t>
            </a:r>
          </a:p>
          <a:p>
            <a:pPr lvl="1"/>
            <a:r>
              <a:rPr lang="en-US" sz="2200" dirty="0" smtClean="0"/>
              <a:t>“Teaching… one another,” Colossians 3:16</a:t>
            </a:r>
          </a:p>
          <a:p>
            <a:pPr lvl="1"/>
            <a:r>
              <a:rPr lang="en-US" sz="2200" dirty="0" smtClean="0"/>
              <a:t>“Addressing [speaking to] one another in psalms and hymns and spiritual songs,” Ephesians 5:19</a:t>
            </a:r>
          </a:p>
          <a:p>
            <a:r>
              <a:rPr lang="en-US" sz="2400" dirty="0"/>
              <a:t>To </a:t>
            </a:r>
            <a:r>
              <a:rPr lang="en-US" sz="2400" dirty="0" smtClean="0"/>
              <a:t>encourage </a:t>
            </a:r>
            <a:r>
              <a:rPr lang="en-US" sz="2400" dirty="0"/>
              <a:t>one another </a:t>
            </a:r>
            <a:r>
              <a:rPr lang="en-US" sz="2400" dirty="0" smtClean="0"/>
              <a:t>to obey or apply the </a:t>
            </a:r>
            <a:r>
              <a:rPr lang="en-US" sz="2400" dirty="0"/>
              <a:t>Word</a:t>
            </a:r>
          </a:p>
          <a:p>
            <a:pPr lvl="1"/>
            <a:r>
              <a:rPr lang="en-US" sz="2200" dirty="0" smtClean="0"/>
              <a:t>“…admonishing </a:t>
            </a:r>
            <a:r>
              <a:rPr lang="en-US" sz="2200" dirty="0"/>
              <a:t>one another,” Colossians 3:16</a:t>
            </a:r>
          </a:p>
          <a:p>
            <a:pPr lvl="1"/>
            <a:r>
              <a:rPr lang="en-US" sz="2200" dirty="0" smtClean="0"/>
              <a:t>“Be filled with the Spirit, addressing </a:t>
            </a:r>
            <a:r>
              <a:rPr lang="en-US" sz="2200" dirty="0"/>
              <a:t>[speaking to] one another in psalms and hymns and spiritual songs,” Ephesians </a:t>
            </a:r>
            <a:r>
              <a:rPr lang="en-US" sz="2200" dirty="0" smtClean="0"/>
              <a:t>5:18-19</a:t>
            </a:r>
          </a:p>
          <a:p>
            <a:endParaRPr lang="en-US" sz="2400" dirty="0" smtClean="0"/>
          </a:p>
          <a:p>
            <a:pPr lvl="1"/>
            <a:endParaRPr lang="en-US" sz="2200" dirty="0" smtClean="0"/>
          </a:p>
        </p:txBody>
      </p:sp>
    </p:spTree>
    <p:extLst>
      <p:ext uri="{BB962C8B-B14F-4D97-AF65-F5344CB8AC3E}">
        <p14:creationId xmlns:p14="http://schemas.microsoft.com/office/powerpoint/2010/main" val="149158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Being “filled with the spirit”</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Contrasted to being drunk, Ephesians 5:18</a:t>
            </a:r>
          </a:p>
          <a:p>
            <a:pPr lvl="1"/>
            <a:r>
              <a:rPr lang="en-US" sz="2200" dirty="0" smtClean="0"/>
              <a:t>In context, part of mission to cast off the “unfruitful works of darkness,” v.11</a:t>
            </a:r>
          </a:p>
          <a:p>
            <a:pPr lvl="1"/>
            <a:r>
              <a:rPr lang="en-US" sz="2200" dirty="0" smtClean="0"/>
              <a:t>Part of a two-fold contrast in vv.15-18</a:t>
            </a:r>
          </a:p>
          <a:p>
            <a:pPr lvl="2"/>
            <a:r>
              <a:rPr lang="en-US" sz="2000" dirty="0" smtClean="0"/>
              <a:t>Source of wisdom: self (foolish) vs. will of the Lord (wise), vv.15-17</a:t>
            </a:r>
          </a:p>
          <a:p>
            <a:pPr lvl="2"/>
            <a:r>
              <a:rPr lang="en-US" sz="2000" dirty="0" smtClean="0"/>
              <a:t>Source of joy: wine vs. the Spirit, v.18</a:t>
            </a:r>
          </a:p>
          <a:p>
            <a:r>
              <a:rPr lang="en-US" sz="2400" dirty="0" smtClean="0"/>
              <a:t>A statement of character, Acts 6:3</a:t>
            </a:r>
          </a:p>
          <a:p>
            <a:pPr marL="914400" indent="-914400">
              <a:buNone/>
            </a:pPr>
            <a:r>
              <a:rPr lang="en-US" dirty="0" smtClean="0"/>
              <a:t>	[</a:t>
            </a:r>
            <a:r>
              <a:rPr lang="en-US" dirty="0"/>
              <a:t>2] And the </a:t>
            </a:r>
            <a:r>
              <a:rPr lang="en-US" u="sng" dirty="0"/>
              <a:t>Spirit of the LORD shall rest upon him</a:t>
            </a:r>
            <a:r>
              <a:rPr lang="en-US" dirty="0"/>
              <a:t>, the Spirit of </a:t>
            </a:r>
            <a:r>
              <a:rPr lang="en-US" u="sng" dirty="0"/>
              <a:t>wisdom and understanding</a:t>
            </a:r>
            <a:r>
              <a:rPr lang="en-US" dirty="0"/>
              <a:t>, the Spirit of </a:t>
            </a:r>
            <a:r>
              <a:rPr lang="en-US" u="sng" dirty="0"/>
              <a:t>counsel and might</a:t>
            </a:r>
            <a:r>
              <a:rPr lang="en-US" dirty="0"/>
              <a:t>, the Spirit of </a:t>
            </a:r>
            <a:r>
              <a:rPr lang="en-US" u="sng" dirty="0"/>
              <a:t>knowledge and the fear of the LORD</a:t>
            </a:r>
            <a:r>
              <a:rPr lang="en-US" dirty="0"/>
              <a:t>. [3] And </a:t>
            </a:r>
            <a:r>
              <a:rPr lang="en-US" u="sng" dirty="0"/>
              <a:t>his delight shall be in the fear of the LORD</a:t>
            </a:r>
            <a:r>
              <a:rPr lang="en-US" dirty="0"/>
              <a:t>. </a:t>
            </a:r>
            <a:r>
              <a:rPr lang="en-US" u="sng" dirty="0"/>
              <a:t>He shall not judge by what his eyes see, or decide disputes by what his ears hear</a:t>
            </a:r>
            <a:r>
              <a:rPr lang="en-US" dirty="0"/>
              <a:t>, </a:t>
            </a:r>
            <a:r>
              <a:rPr lang="en-US" dirty="0" smtClean="0"/>
              <a:t>(</a:t>
            </a:r>
            <a:r>
              <a:rPr lang="en-US" dirty="0"/>
              <a:t>Isaiah </a:t>
            </a:r>
            <a:r>
              <a:rPr lang="en-US" dirty="0" smtClean="0"/>
              <a:t>11:2-3)	</a:t>
            </a:r>
          </a:p>
          <a:p>
            <a:r>
              <a:rPr lang="en-US" sz="2400" dirty="0" smtClean="0"/>
              <a:t>Singing should improve our character by increasing our knowledge of what God requires of us and encouraging us to do it</a:t>
            </a:r>
            <a:endParaRPr lang="en-US" sz="2400" dirty="0"/>
          </a:p>
          <a:p>
            <a:endParaRPr lang="en-US" sz="2400" dirty="0" smtClean="0"/>
          </a:p>
          <a:p>
            <a:pPr lvl="1"/>
            <a:endParaRPr lang="en-US" sz="2200" dirty="0" smtClean="0"/>
          </a:p>
        </p:txBody>
      </p:sp>
    </p:spTree>
    <p:extLst>
      <p:ext uri="{BB962C8B-B14F-4D97-AF65-F5344CB8AC3E}">
        <p14:creationId xmlns:p14="http://schemas.microsoft.com/office/powerpoint/2010/main" val="214605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Regulations for singing</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What we sing: Psalms, Hymns, Spiritual Songs</a:t>
            </a:r>
          </a:p>
          <a:p>
            <a:pPr lvl="1"/>
            <a:r>
              <a:rPr lang="en-US" sz="2200" dirty="0" smtClean="0"/>
              <a:t>Psalms: OT psalms set to music, arranged or unarranged</a:t>
            </a:r>
          </a:p>
          <a:p>
            <a:pPr lvl="2"/>
            <a:r>
              <a:rPr lang="en-US" sz="2000" dirty="0"/>
              <a:t>In the NT: 1 Corinthians 14:26, Matthew 26:30</a:t>
            </a:r>
          </a:p>
          <a:p>
            <a:pPr lvl="2"/>
            <a:r>
              <a:rPr lang="en-US" sz="2000" dirty="0" smtClean="0"/>
              <a:t>“The Lord’s My Shepherd” – Psalm 23</a:t>
            </a:r>
          </a:p>
          <a:p>
            <a:pPr lvl="2"/>
            <a:r>
              <a:rPr lang="en-US" sz="2000" dirty="0" smtClean="0"/>
              <a:t>“Before Jehovah’s Awful Throne” – Psalm 100</a:t>
            </a:r>
          </a:p>
          <a:p>
            <a:pPr lvl="1"/>
            <a:r>
              <a:rPr lang="en-US" sz="2200" dirty="0" smtClean="0"/>
              <a:t>Hymns: songs of praise to God</a:t>
            </a:r>
          </a:p>
          <a:p>
            <a:pPr lvl="2"/>
            <a:r>
              <a:rPr lang="en-US" sz="2000" dirty="0" smtClean="0"/>
              <a:t>In the NT: Romans 11:33-36, 1 Timothy 3:16, 1 Peter 2:21-24, etc.</a:t>
            </a:r>
          </a:p>
          <a:p>
            <a:pPr lvl="2"/>
            <a:r>
              <a:rPr lang="en-US" sz="2000" dirty="0" smtClean="0"/>
              <a:t>“In Christ Alone”</a:t>
            </a:r>
          </a:p>
          <a:p>
            <a:pPr lvl="2"/>
            <a:r>
              <a:rPr lang="en-US" sz="2000" dirty="0" smtClean="0"/>
              <a:t>“I Sing the Mighty Power of God”</a:t>
            </a:r>
          </a:p>
          <a:p>
            <a:pPr lvl="1"/>
            <a:r>
              <a:rPr lang="en-US" sz="2200" dirty="0" smtClean="0"/>
              <a:t>Spiritual Songs: songs that focus on spiritual things (application-focused)</a:t>
            </a:r>
          </a:p>
          <a:p>
            <a:pPr lvl="2"/>
            <a:r>
              <a:rPr lang="en-US" sz="2000" dirty="0" smtClean="0"/>
              <a:t>In the NT: Ephesians 5:14, 2 Timothy 2:11-14</a:t>
            </a:r>
          </a:p>
          <a:p>
            <a:pPr lvl="2"/>
            <a:r>
              <a:rPr lang="en-US" sz="2000" dirty="0" smtClean="0"/>
              <a:t>“Day by Day”</a:t>
            </a:r>
          </a:p>
          <a:p>
            <a:pPr lvl="2"/>
            <a:r>
              <a:rPr lang="en-US" sz="2000" dirty="0" smtClean="0"/>
              <a:t>“Send the Light”</a:t>
            </a:r>
            <a:endParaRPr lang="en-US" sz="1800" dirty="0" smtClean="0"/>
          </a:p>
          <a:p>
            <a:pPr lvl="1"/>
            <a:endParaRPr lang="en-US" sz="2200" dirty="0" smtClean="0"/>
          </a:p>
        </p:txBody>
      </p:sp>
    </p:spTree>
    <p:extLst>
      <p:ext uri="{BB962C8B-B14F-4D97-AF65-F5344CB8AC3E}">
        <p14:creationId xmlns:p14="http://schemas.microsoft.com/office/powerpoint/2010/main" val="79596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Regulations for singing</a:t>
            </a:r>
            <a:endParaRPr lang="en-US" dirty="0"/>
          </a:p>
        </p:txBody>
      </p:sp>
      <p:sp>
        <p:nvSpPr>
          <p:cNvPr id="3" name="Content Placeholder 2"/>
          <p:cNvSpPr>
            <a:spLocks noGrp="1"/>
          </p:cNvSpPr>
          <p:nvPr>
            <p:ph idx="1"/>
          </p:nvPr>
        </p:nvSpPr>
        <p:spPr>
          <a:xfrm>
            <a:off x="1251678" y="1181547"/>
            <a:ext cx="10651288" cy="5713029"/>
          </a:xfrm>
        </p:spPr>
        <p:txBody>
          <a:bodyPr>
            <a:normAutofit/>
          </a:bodyPr>
          <a:lstStyle/>
          <a:p>
            <a:r>
              <a:rPr lang="en-US" sz="2400" dirty="0" smtClean="0"/>
              <a:t>How we sing: 1 Corinthians 14</a:t>
            </a:r>
          </a:p>
          <a:p>
            <a:pPr lvl="1"/>
            <a:r>
              <a:rPr lang="en-US" sz="2200" dirty="0" smtClean="0"/>
              <a:t>1 Corinthians 14 does apply to singing, v.15</a:t>
            </a:r>
          </a:p>
          <a:p>
            <a:pPr lvl="2"/>
            <a:r>
              <a:rPr lang="en-US" sz="1800" dirty="0" smtClean="0"/>
              <a:t>“You know that being able to understand applies to prayer and singing; it applies to speaking in tongues, too.”</a:t>
            </a:r>
          </a:p>
          <a:p>
            <a:pPr lvl="2"/>
            <a:r>
              <a:rPr lang="en-US" sz="1800" dirty="0" smtClean="0"/>
              <a:t>“Being able to understand is clearly necessary for speaking in tongues, but it also applies to praying and singing.”</a:t>
            </a:r>
          </a:p>
          <a:p>
            <a:pPr lvl="1"/>
            <a:r>
              <a:rPr lang="en-US" sz="2200" dirty="0"/>
              <a:t>Criteria and applications from </a:t>
            </a:r>
            <a:r>
              <a:rPr lang="en-US" sz="2200" dirty="0" smtClean="0"/>
              <a:t>this chapter:</a:t>
            </a:r>
          </a:p>
          <a:p>
            <a:pPr lvl="2"/>
            <a:r>
              <a:rPr lang="en-US" sz="1800" dirty="0" smtClean="0">
                <a:sym typeface="Wingdings" panose="05000000000000000000" pitchFamily="2" charset="2"/>
              </a:rPr>
              <a:t>Seek to edify the whole group, vv.1-5  Don’t sing hymns others may be uncomfortable with.</a:t>
            </a:r>
          </a:p>
          <a:p>
            <a:pPr lvl="2"/>
            <a:r>
              <a:rPr lang="en-US" sz="1800" dirty="0" smtClean="0">
                <a:sym typeface="Wingdings" panose="05000000000000000000" pitchFamily="2" charset="2"/>
              </a:rPr>
              <a:t>Focus </a:t>
            </a:r>
            <a:r>
              <a:rPr lang="en-US" sz="1800" dirty="0">
                <a:sym typeface="Wingdings" panose="05000000000000000000" pitchFamily="2" charset="2"/>
              </a:rPr>
              <a:t>on content, </a:t>
            </a:r>
            <a:r>
              <a:rPr lang="en-US" sz="1800">
                <a:sym typeface="Wingdings" panose="05000000000000000000" pitchFamily="2" charset="2"/>
              </a:rPr>
              <a:t>not </a:t>
            </a:r>
            <a:r>
              <a:rPr lang="en-US" sz="1800" smtClean="0">
                <a:sym typeface="Wingdings" panose="05000000000000000000" pitchFamily="2" charset="2"/>
              </a:rPr>
              <a:t>emotion/experience, </a:t>
            </a:r>
            <a:r>
              <a:rPr lang="en-US" sz="1800" dirty="0">
                <a:sym typeface="Wingdings" panose="05000000000000000000" pitchFamily="2" charset="2"/>
              </a:rPr>
              <a:t>vv.6-8  Hymns should provoke thought, not emotion.</a:t>
            </a:r>
            <a:endParaRPr lang="en-US" sz="1800" dirty="0"/>
          </a:p>
          <a:p>
            <a:pPr lvl="2"/>
            <a:r>
              <a:rPr lang="en-US" sz="1800" dirty="0" smtClean="0"/>
              <a:t>Do not speak things no one understands, vv.9-19 </a:t>
            </a:r>
            <a:r>
              <a:rPr lang="en-US" sz="1800" dirty="0" smtClean="0">
                <a:sym typeface="Wingdings" panose="05000000000000000000" pitchFamily="2" charset="2"/>
              </a:rPr>
              <a:t> Don’t sing words you don’t understand.</a:t>
            </a:r>
          </a:p>
          <a:p>
            <a:pPr lvl="2"/>
            <a:r>
              <a:rPr lang="en-US" sz="1800" dirty="0" smtClean="0">
                <a:sym typeface="Wingdings" panose="05000000000000000000" pitchFamily="2" charset="2"/>
              </a:rPr>
              <a:t>Convict the outsider, vv.20-25  Hymns should contain clear, comprehensible messages.</a:t>
            </a:r>
          </a:p>
          <a:p>
            <a:pPr lvl="2"/>
            <a:r>
              <a:rPr lang="en-US" sz="1800" dirty="0" smtClean="0">
                <a:sym typeface="Wingdings" panose="05000000000000000000" pitchFamily="2" charset="2"/>
              </a:rPr>
              <a:t>Interpret what is said, vv.26-29  Study/explain difficult or archaic language.</a:t>
            </a:r>
          </a:p>
          <a:p>
            <a:pPr lvl="2"/>
            <a:r>
              <a:rPr lang="en-US" sz="1800" dirty="0" smtClean="0">
                <a:sym typeface="Wingdings" panose="05000000000000000000" pitchFamily="2" charset="2"/>
              </a:rPr>
              <a:t>Don’t all speak at once: take turns, vv.30-31  Don’t all sing different words at once.</a:t>
            </a:r>
          </a:p>
          <a:p>
            <a:pPr lvl="1"/>
            <a:endParaRPr lang="en-US" sz="2200" dirty="0" smtClean="0"/>
          </a:p>
        </p:txBody>
      </p:sp>
    </p:spTree>
    <p:extLst>
      <p:ext uri="{BB962C8B-B14F-4D97-AF65-F5344CB8AC3E}">
        <p14:creationId xmlns:p14="http://schemas.microsoft.com/office/powerpoint/2010/main" val="118875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Markers of worship &amp; singing</a:t>
            </a:r>
            <a:endParaRPr lang="en-US" dirty="0"/>
          </a:p>
        </p:txBody>
      </p:sp>
      <p:sp>
        <p:nvSpPr>
          <p:cNvPr id="3" name="Content Placeholder 2"/>
          <p:cNvSpPr>
            <a:spLocks noGrp="1"/>
          </p:cNvSpPr>
          <p:nvPr>
            <p:ph idx="1"/>
          </p:nvPr>
        </p:nvSpPr>
        <p:spPr>
          <a:xfrm>
            <a:off x="1251678" y="1023887"/>
            <a:ext cx="10635522" cy="5881405"/>
          </a:xfrm>
        </p:spPr>
        <p:txBody>
          <a:bodyPr>
            <a:normAutofit fontScale="92500" lnSpcReduction="10000"/>
          </a:bodyPr>
          <a:lstStyle/>
          <a:p>
            <a:r>
              <a:rPr lang="en-US" sz="2400" dirty="0" smtClean="0"/>
              <a:t>Boundaries between Sacred and Profane</a:t>
            </a:r>
          </a:p>
          <a:p>
            <a:pPr lvl="1"/>
            <a:r>
              <a:rPr lang="en-US" sz="2200" dirty="0"/>
              <a:t>Criteria: to demonstrate in our </a:t>
            </a:r>
            <a:r>
              <a:rPr lang="en-US" sz="2200" dirty="0" smtClean="0"/>
              <a:t>worship the </a:t>
            </a:r>
            <a:r>
              <a:rPr lang="en-US" sz="2200" dirty="0"/>
              <a:t>boundaries between our sacred lives and the profane world, Ephesians </a:t>
            </a:r>
            <a:r>
              <a:rPr lang="en-US" sz="2200" dirty="0" smtClean="0"/>
              <a:t>4:17-32</a:t>
            </a:r>
          </a:p>
          <a:p>
            <a:pPr lvl="1"/>
            <a:r>
              <a:rPr lang="en-US" sz="2200" dirty="0" smtClean="0"/>
              <a:t>Example: Be careful about singing hymns to “secular” tunes</a:t>
            </a:r>
          </a:p>
          <a:p>
            <a:pPr lvl="2"/>
            <a:r>
              <a:rPr lang="en-US" sz="1800" dirty="0" smtClean="0"/>
              <a:t>“To Be Like Jesus” – “This Land Is Your Land”</a:t>
            </a:r>
          </a:p>
          <a:p>
            <a:pPr lvl="2"/>
            <a:r>
              <a:rPr lang="en-US" sz="1800" dirty="0" smtClean="0"/>
              <a:t>“There Is A Green Hill” in </a:t>
            </a:r>
            <a:r>
              <a:rPr lang="en-US" sz="1800" i="1" dirty="0" smtClean="0"/>
              <a:t>Hymns for Worship</a:t>
            </a:r>
            <a:r>
              <a:rPr lang="en-US" sz="1800" dirty="0" smtClean="0"/>
              <a:t> – “House of the Rising Sun”</a:t>
            </a:r>
            <a:endParaRPr lang="en-US" sz="1800" dirty="0"/>
          </a:p>
          <a:p>
            <a:r>
              <a:rPr lang="en-US" sz="2400" dirty="0" smtClean="0"/>
              <a:t>Sacrificial Offerings</a:t>
            </a:r>
          </a:p>
          <a:p>
            <a:pPr lvl="1"/>
            <a:r>
              <a:rPr lang="en-US" sz="2200" dirty="0"/>
              <a:t>Criteria: to demonstrate in </a:t>
            </a:r>
            <a:r>
              <a:rPr lang="en-US" sz="2200" dirty="0" smtClean="0"/>
              <a:t>our </a:t>
            </a:r>
            <a:r>
              <a:rPr lang="en-US" sz="2200" dirty="0" err="1" smtClean="0"/>
              <a:t>worshipthat</a:t>
            </a:r>
            <a:r>
              <a:rPr lang="en-US" sz="2200" dirty="0" smtClean="0"/>
              <a:t> </a:t>
            </a:r>
            <a:r>
              <a:rPr lang="en-US" sz="2200" dirty="0"/>
              <a:t>we “fill up…what is lacking in Christ’s sufferings,” </a:t>
            </a:r>
            <a:r>
              <a:rPr lang="en-US" sz="2200" dirty="0" smtClean="0"/>
              <a:t>Col.1:24</a:t>
            </a:r>
          </a:p>
          <a:p>
            <a:pPr lvl="1"/>
            <a:r>
              <a:rPr lang="en-US" sz="2200" dirty="0" smtClean="0"/>
              <a:t>Example: Be willing to learn new songs (see Psalm 33:3)</a:t>
            </a:r>
            <a:endParaRPr lang="en-US" sz="2200" dirty="0"/>
          </a:p>
          <a:p>
            <a:r>
              <a:rPr lang="en-US" sz="2400" dirty="0" smtClean="0"/>
              <a:t>Ritual (Correct Procedure)</a:t>
            </a:r>
          </a:p>
          <a:p>
            <a:pPr lvl="1"/>
            <a:r>
              <a:rPr lang="en-US" sz="2200" dirty="0"/>
              <a:t>Criteria: to demonstrate by our actions that God (who is a God of peace, not confusion) is the originator and object of our worship, not ourselves, so that everyone may learn who God is and what He requires of them, 1 Corinthians </a:t>
            </a:r>
            <a:r>
              <a:rPr lang="en-US" sz="2200" dirty="0" smtClean="0"/>
              <a:t>14:40</a:t>
            </a:r>
          </a:p>
          <a:p>
            <a:pPr lvl="1"/>
            <a:r>
              <a:rPr lang="en-US" sz="2200" dirty="0" smtClean="0"/>
              <a:t>Example: Don’t sing songs where every part sings different words (e.g.- “The Greatest Commands”)</a:t>
            </a:r>
          </a:p>
        </p:txBody>
      </p:sp>
    </p:spTree>
    <p:extLst>
      <p:ext uri="{BB962C8B-B14F-4D97-AF65-F5344CB8AC3E}">
        <p14:creationId xmlns:p14="http://schemas.microsoft.com/office/powerpoint/2010/main" val="21310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814" y="327521"/>
            <a:ext cx="10178322" cy="897775"/>
          </a:xfrm>
        </p:spPr>
        <p:txBody>
          <a:bodyPr anchor="ctr"/>
          <a:lstStyle/>
          <a:p>
            <a:r>
              <a:rPr lang="en-US" dirty="0" smtClean="0"/>
              <a:t>Boundaries: Sacred vs. Profane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886" y="1757561"/>
            <a:ext cx="4457700" cy="447673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Content Placeholder 3"/>
          <p:cNvSpPr>
            <a:spLocks noGrp="1"/>
          </p:cNvSpPr>
          <p:nvPr>
            <p:ph sz="half" idx="2"/>
          </p:nvPr>
        </p:nvSpPr>
        <p:spPr>
          <a:xfrm>
            <a:off x="5652229" y="1188720"/>
            <a:ext cx="6106955" cy="5632704"/>
          </a:xfrm>
        </p:spPr>
        <p:txBody>
          <a:bodyPr>
            <a:normAutofit/>
          </a:bodyPr>
          <a:lstStyle/>
          <a:p>
            <a:pPr>
              <a:lnSpc>
                <a:spcPct val="100000"/>
              </a:lnSpc>
            </a:pPr>
            <a:r>
              <a:rPr lang="en-US" sz="2800" dirty="0" smtClean="0"/>
              <a:t>First established by God, Gen. 3:24</a:t>
            </a:r>
          </a:p>
          <a:p>
            <a:pPr>
              <a:lnSpc>
                <a:spcPct val="100000"/>
              </a:lnSpc>
            </a:pPr>
            <a:r>
              <a:rPr lang="en-US" sz="2800" dirty="0" smtClean="0"/>
              <a:t>Inherent to construction of tabernacle and temple</a:t>
            </a:r>
          </a:p>
          <a:p>
            <a:pPr lvl="1">
              <a:lnSpc>
                <a:spcPct val="100000"/>
              </a:lnSpc>
            </a:pPr>
            <a:r>
              <a:rPr lang="en-US" sz="2600" dirty="0" smtClean="0"/>
              <a:t>Tabernacle, Leviticus 16</a:t>
            </a:r>
          </a:p>
          <a:p>
            <a:pPr lvl="1">
              <a:lnSpc>
                <a:spcPct val="100000"/>
              </a:lnSpc>
            </a:pPr>
            <a:r>
              <a:rPr lang="en-US" sz="2600" dirty="0" smtClean="0"/>
              <a:t>Solomon’s temple: 2 Chron. 3-4</a:t>
            </a:r>
          </a:p>
        </p:txBody>
      </p:sp>
    </p:spTree>
    <p:extLst>
      <p:ext uri="{BB962C8B-B14F-4D97-AF65-F5344CB8AC3E}">
        <p14:creationId xmlns:p14="http://schemas.microsoft.com/office/powerpoint/2010/main" val="196815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912" y="2349062"/>
            <a:ext cx="10288681" cy="3689140"/>
          </a:xfrm>
        </p:spPr>
        <p:txBody>
          <a:bodyPr>
            <a:normAutofit/>
          </a:bodyPr>
          <a:lstStyle/>
          <a:p>
            <a:pPr algn="ctr"/>
            <a:r>
              <a:rPr lang="en-US" dirty="0"/>
              <a:t>What, in your opinion, makes a particular hymn or a song service edifying or not edifying?</a:t>
            </a:r>
          </a:p>
        </p:txBody>
      </p:sp>
    </p:spTree>
    <p:extLst>
      <p:ext uri="{BB962C8B-B14F-4D97-AF65-F5344CB8AC3E}">
        <p14:creationId xmlns:p14="http://schemas.microsoft.com/office/powerpoint/2010/main" val="361111372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The ideal song service</a:t>
            </a:r>
            <a:endParaRPr lang="en-US" dirty="0"/>
          </a:p>
        </p:txBody>
      </p:sp>
      <p:sp>
        <p:nvSpPr>
          <p:cNvPr id="3" name="Content Placeholder 2"/>
          <p:cNvSpPr>
            <a:spLocks noGrp="1"/>
          </p:cNvSpPr>
          <p:nvPr>
            <p:ph idx="1"/>
          </p:nvPr>
        </p:nvSpPr>
        <p:spPr>
          <a:xfrm>
            <a:off x="1251678" y="1181547"/>
            <a:ext cx="10635522" cy="5713029"/>
          </a:xfrm>
        </p:spPr>
        <p:txBody>
          <a:bodyPr>
            <a:normAutofit lnSpcReduction="10000"/>
          </a:bodyPr>
          <a:lstStyle/>
          <a:p>
            <a:r>
              <a:rPr lang="en-US" sz="2400" dirty="0" smtClean="0"/>
              <a:t>Every hymn teaches God’s Word in a scriptural way</a:t>
            </a:r>
          </a:p>
          <a:p>
            <a:pPr lvl="1"/>
            <a:r>
              <a:rPr lang="en-US" sz="2200" dirty="0" smtClean="0"/>
              <a:t>The words are easy to understand</a:t>
            </a:r>
          </a:p>
          <a:p>
            <a:pPr lvl="1"/>
            <a:r>
              <a:rPr lang="en-US" sz="2200" dirty="0" smtClean="0"/>
              <a:t>The music highlights the thoughts, rather than distracting from them</a:t>
            </a:r>
          </a:p>
          <a:p>
            <a:pPr lvl="1"/>
            <a:r>
              <a:rPr lang="en-US" sz="2200" dirty="0"/>
              <a:t>The hymns are lead so as not to distract from the lyrics</a:t>
            </a:r>
          </a:p>
          <a:p>
            <a:pPr lvl="2"/>
            <a:r>
              <a:rPr lang="en-US" sz="2000" dirty="0"/>
              <a:t>Not too fast or slow</a:t>
            </a:r>
            <a:r>
              <a:rPr lang="en-US" sz="2000" dirty="0" smtClean="0"/>
              <a:t>; without histrionics</a:t>
            </a:r>
          </a:p>
          <a:p>
            <a:r>
              <a:rPr lang="en-US" sz="2400" dirty="0" smtClean="0"/>
              <a:t>The worshipers sing with resistance to distractions</a:t>
            </a:r>
          </a:p>
          <a:p>
            <a:r>
              <a:rPr lang="en-US" sz="2400" dirty="0" smtClean="0"/>
              <a:t>The hymns are familiar enough to sing, but still provoke thought/learning</a:t>
            </a:r>
          </a:p>
          <a:p>
            <a:r>
              <a:rPr lang="en-US" sz="2400" dirty="0" smtClean="0"/>
              <a:t>The hymns accentuate the other acts of worship</a:t>
            </a:r>
            <a:endParaRPr lang="en-US" sz="2200" dirty="0"/>
          </a:p>
          <a:p>
            <a:pPr lvl="1"/>
            <a:r>
              <a:rPr lang="en-US" sz="2200" dirty="0" smtClean="0"/>
              <a:t>Hymns theme: “Christ’s Love for All”; Sermon: “Jesus as the Righteous Judge”</a:t>
            </a:r>
          </a:p>
          <a:p>
            <a:r>
              <a:rPr lang="en-US" sz="2400" dirty="0" smtClean="0"/>
              <a:t>The invitation song invites people to obey the Gospel</a:t>
            </a:r>
          </a:p>
          <a:p>
            <a:r>
              <a:rPr lang="en-US" sz="2400" dirty="0" smtClean="0"/>
              <a:t>The worshipers think about the songs lead during the week to understand them (and the scriptures they’re based on) better</a:t>
            </a:r>
          </a:p>
          <a:p>
            <a:pPr lvl="1"/>
            <a:r>
              <a:rPr lang="en-US" sz="2200" dirty="0" smtClean="0"/>
              <a:t>They prepare to worship more perfectly when those songs are lead again</a:t>
            </a:r>
          </a:p>
        </p:txBody>
      </p:sp>
    </p:spTree>
    <p:extLst>
      <p:ext uri="{BB962C8B-B14F-4D97-AF65-F5344CB8AC3E}">
        <p14:creationId xmlns:p14="http://schemas.microsoft.com/office/powerpoint/2010/main" val="85829733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522351" cy="4803235"/>
          </a:xfrm>
        </p:spPr>
        <p:txBody>
          <a:bodyPr>
            <a:normAutofit/>
          </a:bodyPr>
          <a:lstStyle/>
          <a:p>
            <a:r>
              <a:rPr lang="en-US" dirty="0" smtClean="0">
                <a:latin typeface="Berlin Sans FB Demi" panose="020E0802020502020306" pitchFamily="34" charset="0"/>
              </a:rPr>
              <a:t>Worship in the lord’s supper</a:t>
            </a:r>
            <a:endParaRPr lang="en-US" dirty="0">
              <a:latin typeface="Berlin Sans FB Demi" panose="020E0802020502020306" pitchFamily="34" charset="0"/>
            </a:endParaRPr>
          </a:p>
        </p:txBody>
      </p:sp>
      <p:sp>
        <p:nvSpPr>
          <p:cNvPr id="3" name="Text Placeholder 2"/>
          <p:cNvSpPr>
            <a:spLocks noGrp="1"/>
          </p:cNvSpPr>
          <p:nvPr>
            <p:ph type="body" idx="1"/>
          </p:nvPr>
        </p:nvSpPr>
        <p:spPr/>
        <p:txBody>
          <a:bodyPr>
            <a:normAutofit/>
          </a:bodyPr>
          <a:lstStyle/>
          <a:p>
            <a:r>
              <a:rPr lang="en-US" sz="3200" dirty="0"/>
              <a:t>Lesson </a:t>
            </a:r>
            <a:r>
              <a:rPr lang="en-US" sz="3200" dirty="0" smtClean="0"/>
              <a:t>6</a:t>
            </a:r>
            <a:endParaRPr lang="en-US" sz="3200" dirty="0"/>
          </a:p>
        </p:txBody>
      </p:sp>
    </p:spTree>
    <p:extLst>
      <p:ext uri="{BB962C8B-B14F-4D97-AF65-F5344CB8AC3E}">
        <p14:creationId xmlns:p14="http://schemas.microsoft.com/office/powerpoint/2010/main" val="2729712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schedule</a:t>
            </a:r>
            <a:endParaRPr lang="en-US" dirty="0"/>
          </a:p>
        </p:txBody>
      </p:sp>
      <p:graphicFrame>
        <p:nvGraphicFramePr>
          <p:cNvPr id="4" name="Table 3"/>
          <p:cNvGraphicFramePr>
            <a:graphicFrameLocks noGrp="1"/>
          </p:cNvGraphicFramePr>
          <p:nvPr>
            <p:extLst/>
          </p:nvPr>
        </p:nvGraphicFramePr>
        <p:xfrm>
          <a:off x="2016488" y="1276349"/>
          <a:ext cx="9303784" cy="5276850"/>
        </p:xfrm>
        <a:graphic>
          <a:graphicData uri="http://schemas.openxmlformats.org/drawingml/2006/table">
            <a:tbl>
              <a:tblPr/>
              <a:tblGrid>
                <a:gridCol w="5609608">
                  <a:extLst>
                    <a:ext uri="{9D8B030D-6E8A-4147-A177-3AD203B41FA5}">
                      <a16:colId xmlns:a16="http://schemas.microsoft.com/office/drawing/2014/main" val="627337568"/>
                    </a:ext>
                  </a:extLst>
                </a:gridCol>
                <a:gridCol w="1353312">
                  <a:extLst>
                    <a:ext uri="{9D8B030D-6E8A-4147-A177-3AD203B41FA5}">
                      <a16:colId xmlns:a16="http://schemas.microsoft.com/office/drawing/2014/main" val="3750622777"/>
                    </a:ext>
                  </a:extLst>
                </a:gridCol>
                <a:gridCol w="2340864">
                  <a:extLst>
                    <a:ext uri="{9D8B030D-6E8A-4147-A177-3AD203B41FA5}">
                      <a16:colId xmlns:a16="http://schemas.microsoft.com/office/drawing/2014/main" val="4250280519"/>
                    </a:ext>
                  </a:extLst>
                </a:gridCol>
              </a:tblGrid>
              <a:tr h="351790">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Teacher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Class Day/Date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88016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625482"/>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14-Sep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729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2043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247233"/>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25-Sep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71873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08491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Decorum in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30671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Worship in Song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632374"/>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Worship in the Lord's Supper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18457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Worship in Prayer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89348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Worship in the Collection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0489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Worship in Scripture Reading &amp; Preaching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612292"/>
                  </a:ext>
                </a:extLst>
              </a:tr>
              <a:tr h="351790">
                <a:tc gridSpan="2">
                  <a:txBody>
                    <a:bodyPr/>
                    <a:lstStyle/>
                    <a:p>
                      <a:pPr marL="0" marR="0">
                        <a:spcBef>
                          <a:spcPts val="0"/>
                        </a:spcBef>
                        <a:spcAft>
                          <a:spcPts val="0"/>
                        </a:spcAft>
                      </a:pPr>
                      <a:r>
                        <a:rPr lang="en-US" sz="2200" b="1" dirty="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No Class - Gospel Meeting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a:txBody>
                    <a:bodyPr/>
                    <a:lstStyle/>
                    <a:p>
                      <a:pPr marL="0" marR="0" algn="r">
                        <a:spcBef>
                          <a:spcPts val="0"/>
                        </a:spcBef>
                        <a:spcAft>
                          <a:spcPts val="0"/>
                        </a:spcAft>
                      </a:pPr>
                      <a:r>
                        <a:rPr lang="en-US" sz="2200" dirty="0" smtClean="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Sun 23-Oct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324223214"/>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Review</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504881"/>
                  </a:ext>
                </a:extLst>
              </a:tr>
            </a:tbl>
          </a:graphicData>
        </a:graphic>
      </p:graphicFrame>
      <p:sp>
        <p:nvSpPr>
          <p:cNvPr id="5" name="Right Arrow 4"/>
          <p:cNvSpPr/>
          <p:nvPr/>
        </p:nvSpPr>
        <p:spPr>
          <a:xfrm>
            <a:off x="996001" y="4355503"/>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3637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455416"/>
            <a:ext cx="10332720" cy="6347778"/>
          </a:xfrm>
          <a:prstGeom prst="rect">
            <a:avLst/>
          </a:prstGeom>
        </p:spPr>
      </p:pic>
      <p:grpSp>
        <p:nvGrpSpPr>
          <p:cNvPr id="7" name="Group 6"/>
          <p:cNvGrpSpPr/>
          <p:nvPr/>
        </p:nvGrpSpPr>
        <p:grpSpPr>
          <a:xfrm>
            <a:off x="4730192" y="3923776"/>
            <a:ext cx="3103167" cy="2879418"/>
            <a:chOff x="5024623" y="4329750"/>
            <a:chExt cx="2524457" cy="2364752"/>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9" name="Rectangle 8"/>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Ritual</a:t>
              </a:r>
            </a:p>
            <a:p>
              <a:pPr algn="ctr">
                <a:lnSpc>
                  <a:spcPts val="1700"/>
                </a:lnSpc>
              </a:pPr>
              <a:r>
                <a:rPr lang="en-US" dirty="0" smtClean="0">
                  <a:ln w="0"/>
                </a:rPr>
                <a:t>(Correct Procedure)</a:t>
              </a:r>
              <a:endParaRPr lang="en-US" b="0" cap="none" spc="0" dirty="0">
                <a:ln w="0"/>
                <a:solidFill>
                  <a:schemeClr val="tx1"/>
                </a:solidFill>
              </a:endParaRPr>
            </a:p>
          </p:txBody>
        </p:sp>
      </p:grpSp>
      <p:grpSp>
        <p:nvGrpSpPr>
          <p:cNvPr id="10" name="Group 9"/>
          <p:cNvGrpSpPr/>
          <p:nvPr/>
        </p:nvGrpSpPr>
        <p:grpSpPr>
          <a:xfrm>
            <a:off x="8781393" y="3744625"/>
            <a:ext cx="2907687" cy="3109741"/>
            <a:chOff x="8657169" y="4247631"/>
            <a:chExt cx="2420742" cy="2468856"/>
          </a:xfrm>
        </p:grpSpPr>
        <p:sp>
          <p:nvSpPr>
            <p:cNvPr id="11" name="Rectangle 10"/>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Sacrificial    </a:t>
              </a:r>
              <a:r>
                <a:rPr lang="en-US" dirty="0" smtClean="0">
                  <a:ln w="0"/>
                </a:rPr>
                <a:t>Offerings</a:t>
              </a:r>
              <a:endParaRPr lang="en-US" b="0" cap="none" spc="0" dirty="0">
                <a:ln w="0"/>
                <a:solidFill>
                  <a:schemeClr val="tx1"/>
                </a:solidFill>
              </a:endParaRPr>
            </a:p>
          </p:txBody>
        </p: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3" name="Group 12"/>
          <p:cNvGrpSpPr/>
          <p:nvPr/>
        </p:nvGrpSpPr>
        <p:grpSpPr>
          <a:xfrm>
            <a:off x="1173481" y="3939274"/>
            <a:ext cx="3039086" cy="2863919"/>
            <a:chOff x="1471515" y="4368168"/>
            <a:chExt cx="2542931" cy="2326334"/>
          </a:xfrm>
        </p:grpSpPr>
        <p:sp>
          <p:nvSpPr>
            <p:cNvPr id="14" name="Rectangle 13"/>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Boundaries between</a:t>
              </a:r>
            </a:p>
            <a:p>
              <a:pPr algn="ctr">
                <a:lnSpc>
                  <a:spcPts val="1700"/>
                </a:lnSpc>
              </a:pPr>
              <a:r>
                <a:rPr lang="en-US" b="0" cap="none" spc="0" dirty="0" smtClean="0">
                  <a:ln w="0"/>
                  <a:solidFill>
                    <a:schemeClr val="tx1"/>
                  </a:solidFill>
                </a:rPr>
                <a:t>Sacred &amp; Profane</a:t>
              </a:r>
              <a:endParaRPr lang="en-US" b="0" cap="none" spc="0" dirty="0">
                <a:ln w="0"/>
                <a:solidFill>
                  <a:schemeClr val="tx1"/>
                </a:solidFill>
              </a:endParaRPr>
            </a:p>
          </p:txBody>
        </p:sp>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grpSp>
        <p:nvGrpSpPr>
          <p:cNvPr id="18" name="Group 17"/>
          <p:cNvGrpSpPr/>
          <p:nvPr/>
        </p:nvGrpSpPr>
        <p:grpSpPr>
          <a:xfrm>
            <a:off x="4792717" y="363716"/>
            <a:ext cx="3040643" cy="2876461"/>
            <a:chOff x="4913981" y="300200"/>
            <a:chExt cx="2543715" cy="2331426"/>
          </a:xfrm>
        </p:grpSpPr>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53731" y="345626"/>
              <a:ext cx="2403965" cy="2286000"/>
            </a:xfrm>
            <a:prstGeom prst="rect">
              <a:avLst/>
            </a:prstGeom>
          </p:spPr>
        </p:pic>
        <p:sp>
          <p:nvSpPr>
            <p:cNvPr id="17" name="Rectangle 16"/>
            <p:cNvSpPr/>
            <p:nvPr/>
          </p:nvSpPr>
          <p:spPr>
            <a:xfrm rot="19402853">
              <a:off x="4913981" y="30020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Communion with</a:t>
              </a:r>
            </a:p>
            <a:p>
              <a:pPr algn="ctr">
                <a:lnSpc>
                  <a:spcPts val="1700"/>
                </a:lnSpc>
              </a:pPr>
              <a:r>
                <a:rPr lang="en-US" dirty="0">
                  <a:ln w="0"/>
                </a:rPr>
                <a:t>t</a:t>
              </a:r>
              <a:r>
                <a:rPr lang="en-US" dirty="0" smtClean="0">
                  <a:ln w="0"/>
                </a:rPr>
                <a:t>he Supernatural</a:t>
              </a:r>
              <a:endParaRPr lang="en-US" b="0" cap="none" spc="0" dirty="0">
                <a:ln w="0"/>
                <a:solidFill>
                  <a:schemeClr val="tx1"/>
                </a:solidFill>
              </a:endParaRPr>
            </a:p>
          </p:txBody>
        </p:sp>
      </p:grpSp>
    </p:spTree>
    <p:extLst>
      <p:ext uri="{BB962C8B-B14F-4D97-AF65-F5344CB8AC3E}">
        <p14:creationId xmlns:p14="http://schemas.microsoft.com/office/powerpoint/2010/main" val="54551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Worship in the Lord’s Supper</a:t>
            </a:r>
            <a:endParaRPr lang="en-US" dirty="0"/>
          </a:p>
        </p:txBody>
      </p:sp>
      <p:sp>
        <p:nvSpPr>
          <p:cNvPr id="3" name="Content Placeholder 2"/>
          <p:cNvSpPr>
            <a:spLocks noGrp="1"/>
          </p:cNvSpPr>
          <p:nvPr>
            <p:ph idx="1"/>
          </p:nvPr>
        </p:nvSpPr>
        <p:spPr>
          <a:xfrm>
            <a:off x="1251678" y="1103587"/>
            <a:ext cx="10527946" cy="5790990"/>
          </a:xfrm>
        </p:spPr>
        <p:txBody>
          <a:bodyPr>
            <a:normAutofit/>
          </a:bodyPr>
          <a:lstStyle/>
          <a:p>
            <a:r>
              <a:rPr lang="en-US" sz="2400" dirty="0" smtClean="0"/>
              <a:t>Purposes of the Lord’s Supper</a:t>
            </a:r>
          </a:p>
          <a:p>
            <a:pPr lvl="1"/>
            <a:r>
              <a:rPr lang="en-US" sz="2000" dirty="0" smtClean="0"/>
              <a:t>To commemorate our covenant</a:t>
            </a:r>
          </a:p>
          <a:p>
            <a:pPr lvl="1"/>
            <a:r>
              <a:rPr lang="en-US" sz="2000" dirty="0" smtClean="0"/>
              <a:t>To declare God’s mercy to others</a:t>
            </a:r>
          </a:p>
          <a:p>
            <a:pPr lvl="1"/>
            <a:r>
              <a:rPr lang="en-US" sz="2000" dirty="0" smtClean="0"/>
              <a:t>To look forward to the fulfillment of the covenant</a:t>
            </a:r>
          </a:p>
          <a:p>
            <a:r>
              <a:rPr lang="en-US" sz="2400" dirty="0" smtClean="0"/>
              <a:t>Deriving authority from examples</a:t>
            </a:r>
          </a:p>
          <a:p>
            <a:pPr lvl="1"/>
            <a:r>
              <a:rPr lang="en-US" sz="2000" dirty="0" smtClean="0"/>
              <a:t>Binding/non-binding examples</a:t>
            </a:r>
          </a:p>
          <a:p>
            <a:pPr lvl="1"/>
            <a:r>
              <a:rPr lang="en-US" sz="2000" dirty="0" smtClean="0"/>
              <a:t>Generic/specific authority</a:t>
            </a:r>
          </a:p>
          <a:p>
            <a:pPr lvl="1"/>
            <a:r>
              <a:rPr lang="en-US" sz="2000" dirty="0" smtClean="0"/>
              <a:t>Our authority for components of the Lord’s Supper</a:t>
            </a:r>
          </a:p>
          <a:p>
            <a:r>
              <a:rPr lang="en-US" sz="2400" dirty="0" smtClean="0"/>
              <a:t>Partaking of the Lord’s Supper</a:t>
            </a:r>
          </a:p>
          <a:p>
            <a:pPr lvl="1"/>
            <a:r>
              <a:rPr lang="en-US" sz="2000" dirty="0" smtClean="0"/>
              <a:t>“Discerning the body”</a:t>
            </a:r>
          </a:p>
          <a:p>
            <a:pPr lvl="1"/>
            <a:r>
              <a:rPr lang="en-US" sz="2000" dirty="0" smtClean="0"/>
              <a:t>“Partaking in a worthy manner”</a:t>
            </a:r>
          </a:p>
          <a:p>
            <a:pPr lvl="1"/>
            <a:r>
              <a:rPr lang="en-US" sz="2000" dirty="0" smtClean="0"/>
              <a:t>Markers of Worship in the Lord’s Supper</a:t>
            </a:r>
          </a:p>
          <a:p>
            <a:pPr lvl="1"/>
            <a:endParaRPr lang="en-US" sz="2200" dirty="0"/>
          </a:p>
          <a:p>
            <a:pPr lvl="1"/>
            <a:endParaRPr lang="en-US" sz="2200" dirty="0" smtClean="0"/>
          </a:p>
        </p:txBody>
      </p:sp>
    </p:spTree>
    <p:extLst>
      <p:ext uri="{BB962C8B-B14F-4D97-AF65-F5344CB8AC3E}">
        <p14:creationId xmlns:p14="http://schemas.microsoft.com/office/powerpoint/2010/main" val="129354086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146" y="1529255"/>
            <a:ext cx="10288681" cy="3689140"/>
          </a:xfrm>
        </p:spPr>
        <p:txBody>
          <a:bodyPr>
            <a:normAutofit/>
          </a:bodyPr>
          <a:lstStyle/>
          <a:p>
            <a:pPr algn="ctr"/>
            <a:r>
              <a:rPr lang="en-US" dirty="0"/>
              <a:t/>
            </a:r>
            <a:br>
              <a:rPr lang="en-US" dirty="0"/>
            </a:br>
            <a:r>
              <a:rPr lang="en-US" dirty="0"/>
              <a:t>What are the purposes of the Lord’s Supper as stated in </a:t>
            </a:r>
            <a:r>
              <a:rPr lang="en-US" dirty="0" smtClean="0"/>
              <a:t/>
            </a:r>
            <a:br>
              <a:rPr lang="en-US" dirty="0" smtClean="0"/>
            </a:br>
            <a:r>
              <a:rPr lang="en-US" dirty="0" smtClean="0"/>
              <a:t>1 Corinthians 10 &amp; 11 and</a:t>
            </a:r>
            <a:br>
              <a:rPr lang="en-US" dirty="0" smtClean="0"/>
            </a:br>
            <a:r>
              <a:rPr lang="en-US" dirty="0" smtClean="0"/>
              <a:t>the gospel accounts? </a:t>
            </a:r>
            <a:endParaRPr lang="en-US" dirty="0"/>
          </a:p>
        </p:txBody>
      </p:sp>
    </p:spTree>
    <p:extLst>
      <p:ext uri="{BB962C8B-B14F-4D97-AF65-F5344CB8AC3E}">
        <p14:creationId xmlns:p14="http://schemas.microsoft.com/office/powerpoint/2010/main" val="259706399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Purposes of the Lord’s Supper</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To remember Christ’s death, 1 Corinthians 11:24-25; 26</a:t>
            </a:r>
          </a:p>
          <a:p>
            <a:pPr lvl="1"/>
            <a:r>
              <a:rPr lang="en-US" sz="2000" dirty="0" smtClean="0"/>
              <a:t>We commemorate the establishment of our covenant, Luke 22:19-20</a:t>
            </a:r>
          </a:p>
          <a:p>
            <a:pPr lvl="1"/>
            <a:r>
              <a:rPr lang="en-US" sz="2000" dirty="0"/>
              <a:t>Other views: a celebration of our salvation; a re-enactment of Christ’s </a:t>
            </a:r>
            <a:r>
              <a:rPr lang="en-US" sz="2000" dirty="0" smtClean="0"/>
              <a:t>sacrifice</a:t>
            </a:r>
          </a:p>
          <a:p>
            <a:r>
              <a:rPr lang="en-US" sz="2400" dirty="0" smtClean="0"/>
              <a:t>To “proclaim the Lord’s death…”, I Corinthians 11:26</a:t>
            </a:r>
          </a:p>
          <a:p>
            <a:pPr lvl="1"/>
            <a:r>
              <a:rPr lang="en-US" sz="2200" dirty="0" smtClean="0"/>
              <a:t>Proclaiming our faith in the effectiveness of Christ’s sacrifice in our lives</a:t>
            </a:r>
          </a:p>
          <a:p>
            <a:pPr lvl="1"/>
            <a:r>
              <a:rPr lang="en-US" sz="2200" dirty="0" smtClean="0"/>
              <a:t>Proclaiming our loyalty to the covenant we are in, 1 Corinthians 10:17</a:t>
            </a:r>
          </a:p>
          <a:p>
            <a:pPr lvl="1"/>
            <a:r>
              <a:rPr lang="en-US" sz="2200" dirty="0" smtClean="0"/>
              <a:t>Proclaiming the power of God’s salvation to others</a:t>
            </a:r>
          </a:p>
          <a:p>
            <a:r>
              <a:rPr lang="en-US" sz="2400" dirty="0" smtClean="0"/>
              <a:t>To unite ourselves with the blood of Christ, 1 Corinthians 10:16</a:t>
            </a:r>
          </a:p>
          <a:p>
            <a:r>
              <a:rPr lang="en-US" sz="2400" dirty="0" smtClean="0"/>
              <a:t>To look forward to the fulfillment of the covenant, 11:26</a:t>
            </a:r>
          </a:p>
          <a:p>
            <a:pPr lvl="1"/>
            <a:r>
              <a:rPr lang="en-US" sz="2200" dirty="0" smtClean="0"/>
              <a:t>Anticipating “drinking it new… in My Father’s kingdom,” Matthew 26:29</a:t>
            </a:r>
          </a:p>
          <a:p>
            <a:pPr marL="0" indent="0">
              <a:buNone/>
            </a:pPr>
            <a:endParaRPr lang="en-US" sz="2400" dirty="0"/>
          </a:p>
        </p:txBody>
      </p:sp>
    </p:spTree>
    <p:extLst>
      <p:ext uri="{BB962C8B-B14F-4D97-AF65-F5344CB8AC3E}">
        <p14:creationId xmlns:p14="http://schemas.microsoft.com/office/powerpoint/2010/main" val="301542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Planes of Worship</a:t>
            </a:r>
            <a:endParaRPr lang="en-US" dirty="0"/>
          </a:p>
        </p:txBody>
      </p:sp>
      <p:sp>
        <p:nvSpPr>
          <p:cNvPr id="10" name="Down Arrow 9"/>
          <p:cNvSpPr/>
          <p:nvPr/>
        </p:nvSpPr>
        <p:spPr>
          <a:xfrm>
            <a:off x="6429376" y="2853564"/>
            <a:ext cx="313226" cy="2086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flipV="1">
            <a:off x="5876917" y="3007210"/>
            <a:ext cx="314861" cy="2086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29540" y="4940228"/>
            <a:ext cx="1822598" cy="1699589"/>
          </a:xfrm>
          <a:prstGeom prst="rect">
            <a:avLst/>
          </a:prstGeom>
        </p:spPr>
      </p:pic>
      <p:sp>
        <p:nvSpPr>
          <p:cNvPr id="13" name="TextBox 12"/>
          <p:cNvSpPr txBox="1"/>
          <p:nvPr/>
        </p:nvSpPr>
        <p:spPr>
          <a:xfrm rot="16200000">
            <a:off x="4952859" y="3865875"/>
            <a:ext cx="2162977" cy="369332"/>
          </a:xfrm>
          <a:prstGeom prst="rect">
            <a:avLst/>
          </a:prstGeom>
          <a:noFill/>
        </p:spPr>
        <p:txBody>
          <a:bodyPr wrap="square" rtlCol="0">
            <a:spAutoFit/>
          </a:bodyPr>
          <a:lstStyle/>
          <a:p>
            <a:pPr algn="ctr"/>
            <a:r>
              <a:rPr lang="en-US" dirty="0" smtClean="0"/>
              <a:t>SPEKAING</a:t>
            </a:r>
            <a:endParaRPr lang="en-US" dirty="0"/>
          </a:p>
        </p:txBody>
      </p:sp>
      <p:sp>
        <p:nvSpPr>
          <p:cNvPr id="14" name="TextBox 13"/>
          <p:cNvSpPr txBox="1"/>
          <p:nvPr/>
        </p:nvSpPr>
        <p:spPr>
          <a:xfrm rot="5400000">
            <a:off x="5503254" y="3712229"/>
            <a:ext cx="2165470" cy="369332"/>
          </a:xfrm>
          <a:prstGeom prst="rect">
            <a:avLst/>
          </a:prstGeom>
          <a:noFill/>
        </p:spPr>
        <p:txBody>
          <a:bodyPr wrap="square" rtlCol="0">
            <a:spAutoFit/>
          </a:bodyPr>
          <a:lstStyle/>
          <a:p>
            <a:pPr algn="ctr"/>
            <a:r>
              <a:rPr lang="en-US" dirty="0" smtClean="0"/>
              <a:t>TRUTH</a:t>
            </a:r>
            <a:endParaRPr lang="en-US" dirty="0"/>
          </a:p>
        </p:txBody>
      </p:sp>
      <p:sp>
        <p:nvSpPr>
          <p:cNvPr id="41" name="Down Arrow 40"/>
          <p:cNvSpPr/>
          <p:nvPr/>
        </p:nvSpPr>
        <p:spPr>
          <a:xfrm rot="2337702">
            <a:off x="3623041" y="2466044"/>
            <a:ext cx="313226" cy="3079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rot="2337702" flipV="1">
            <a:off x="2971883" y="2374303"/>
            <a:ext cx="314861" cy="3079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rot="18537702">
            <a:off x="1533364" y="3729280"/>
            <a:ext cx="3191902" cy="369332"/>
          </a:xfrm>
          <a:prstGeom prst="rect">
            <a:avLst/>
          </a:prstGeom>
          <a:noFill/>
        </p:spPr>
        <p:txBody>
          <a:bodyPr wrap="square" rtlCol="0">
            <a:spAutoFit/>
          </a:bodyPr>
          <a:lstStyle/>
          <a:p>
            <a:pPr algn="ctr"/>
            <a:r>
              <a:rPr lang="en-US" dirty="0" smtClean="0"/>
              <a:t>SPEAKING</a:t>
            </a:r>
            <a:endParaRPr lang="en-US" dirty="0"/>
          </a:p>
        </p:txBody>
      </p:sp>
      <p:sp>
        <p:nvSpPr>
          <p:cNvPr id="44" name="TextBox 43"/>
          <p:cNvSpPr txBox="1"/>
          <p:nvPr/>
        </p:nvSpPr>
        <p:spPr>
          <a:xfrm rot="18513459">
            <a:off x="2181864" y="3821021"/>
            <a:ext cx="3195581" cy="369332"/>
          </a:xfrm>
          <a:prstGeom prst="rect">
            <a:avLst/>
          </a:prstGeom>
          <a:noFill/>
        </p:spPr>
        <p:txBody>
          <a:bodyPr wrap="square" rtlCol="0">
            <a:spAutoFit/>
          </a:bodyPr>
          <a:lstStyle/>
          <a:p>
            <a:pPr algn="ctr"/>
            <a:r>
              <a:rPr lang="en-US" dirty="0" smtClean="0"/>
              <a:t>TRUTH</a:t>
            </a:r>
            <a:endParaRPr lang="en-US" dirty="0"/>
          </a:p>
        </p:txBody>
      </p:sp>
      <p:sp>
        <p:nvSpPr>
          <p:cNvPr id="48" name="Down Arrow 47"/>
          <p:cNvSpPr/>
          <p:nvPr/>
        </p:nvSpPr>
        <p:spPr>
          <a:xfrm rot="19407458" flipV="1">
            <a:off x="8704418" y="2444779"/>
            <a:ext cx="307286" cy="32062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rot="3283029">
            <a:off x="7191763" y="3858256"/>
            <a:ext cx="3323550" cy="369332"/>
          </a:xfrm>
          <a:prstGeom prst="rect">
            <a:avLst/>
          </a:prstGeom>
          <a:noFill/>
        </p:spPr>
        <p:txBody>
          <a:bodyPr wrap="square" rtlCol="0">
            <a:spAutoFit/>
          </a:bodyPr>
          <a:lstStyle/>
          <a:p>
            <a:pPr algn="ctr"/>
            <a:r>
              <a:rPr lang="en-US" dirty="0" smtClean="0"/>
              <a:t>SPEAKING</a:t>
            </a:r>
            <a:endParaRPr lang="en-US"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51678" y="4940228"/>
            <a:ext cx="1822598" cy="1699589"/>
          </a:xfrm>
          <a:prstGeom prst="rect">
            <a:avLst/>
          </a:prstGeom>
        </p:spPr>
      </p:pic>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07402" y="4940227"/>
            <a:ext cx="1822598" cy="1699589"/>
          </a:xfrm>
          <a:prstGeom prst="rect">
            <a:avLst/>
          </a:prstGeom>
        </p:spPr>
      </p:pic>
      <p:sp>
        <p:nvSpPr>
          <p:cNvPr id="47" name="Down Arrow 46"/>
          <p:cNvSpPr/>
          <p:nvPr/>
        </p:nvSpPr>
        <p:spPr>
          <a:xfrm rot="19407458">
            <a:off x="9165469" y="2197199"/>
            <a:ext cx="331384" cy="3115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rot="3207458">
            <a:off x="7550998" y="3486876"/>
            <a:ext cx="3445292" cy="369332"/>
          </a:xfrm>
          <a:prstGeom prst="rect">
            <a:avLst/>
          </a:prstGeom>
          <a:noFill/>
        </p:spPr>
        <p:txBody>
          <a:bodyPr wrap="square" rtlCol="0">
            <a:spAutoFit/>
          </a:bodyPr>
          <a:lstStyle/>
          <a:p>
            <a:pPr algn="ctr"/>
            <a:r>
              <a:rPr lang="en-US" dirty="0" smtClean="0"/>
              <a:t>TRUTH</a:t>
            </a:r>
            <a:endParaRPr lang="en-US" dirty="0"/>
          </a:p>
        </p:txBody>
      </p:sp>
      <p:sp>
        <p:nvSpPr>
          <p:cNvPr id="9" name="Cloud 8"/>
          <p:cNvSpPr/>
          <p:nvPr/>
        </p:nvSpPr>
        <p:spPr>
          <a:xfrm>
            <a:off x="3605521" y="1135143"/>
            <a:ext cx="5470635" cy="1891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rPr>
              <a:t>GOD</a:t>
            </a:r>
            <a:endParaRPr lang="en-US" sz="6000" b="1" dirty="0">
              <a:solidFill>
                <a:schemeClr val="tx1"/>
              </a:solidFill>
            </a:endParaRPr>
          </a:p>
        </p:txBody>
      </p:sp>
      <p:sp>
        <p:nvSpPr>
          <p:cNvPr id="3" name="Left-Right Arrow 2"/>
          <p:cNvSpPr/>
          <p:nvPr/>
        </p:nvSpPr>
        <p:spPr>
          <a:xfrm>
            <a:off x="7252138"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Right Arrow 31"/>
          <p:cNvSpPr/>
          <p:nvPr/>
        </p:nvSpPr>
        <p:spPr>
          <a:xfrm>
            <a:off x="3074276"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655957" y="5725631"/>
            <a:ext cx="3191902" cy="369332"/>
          </a:xfrm>
          <a:prstGeom prst="rect">
            <a:avLst/>
          </a:prstGeom>
          <a:noFill/>
        </p:spPr>
        <p:txBody>
          <a:bodyPr wrap="square" rtlCol="0">
            <a:spAutoFit/>
          </a:bodyPr>
          <a:lstStyle/>
          <a:p>
            <a:pPr algn="ctr"/>
            <a:r>
              <a:rPr lang="en-US" dirty="0" smtClean="0"/>
              <a:t>Teach &amp; Encourage</a:t>
            </a:r>
            <a:endParaRPr lang="en-US" dirty="0"/>
          </a:p>
        </p:txBody>
      </p:sp>
      <p:sp>
        <p:nvSpPr>
          <p:cNvPr id="36" name="TextBox 35"/>
          <p:cNvSpPr txBox="1"/>
          <p:nvPr/>
        </p:nvSpPr>
        <p:spPr>
          <a:xfrm>
            <a:off x="6833819" y="5723593"/>
            <a:ext cx="3191902" cy="369332"/>
          </a:xfrm>
          <a:prstGeom prst="rect">
            <a:avLst/>
          </a:prstGeom>
          <a:noFill/>
        </p:spPr>
        <p:txBody>
          <a:bodyPr wrap="square" rtlCol="0">
            <a:spAutoFit/>
          </a:bodyPr>
          <a:lstStyle/>
          <a:p>
            <a:pPr algn="ctr"/>
            <a:r>
              <a:rPr lang="en-US" dirty="0" smtClean="0"/>
              <a:t>Teach &amp; Encourage</a:t>
            </a:r>
            <a:endParaRPr lang="en-US" dirty="0"/>
          </a:p>
        </p:txBody>
      </p:sp>
    </p:spTree>
    <p:extLst>
      <p:ext uri="{BB962C8B-B14F-4D97-AF65-F5344CB8AC3E}">
        <p14:creationId xmlns:p14="http://schemas.microsoft.com/office/powerpoint/2010/main" val="223090083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808943" cy="890603"/>
          </a:xfrm>
        </p:spPr>
        <p:txBody>
          <a:bodyPr>
            <a:normAutofit/>
          </a:bodyPr>
          <a:lstStyle/>
          <a:p>
            <a:r>
              <a:rPr lang="en-US" dirty="0" smtClean="0"/>
              <a:t>Authority for the Lord’s Supper</a:t>
            </a:r>
            <a:endParaRPr lang="en-US" dirty="0"/>
          </a:p>
        </p:txBody>
      </p:sp>
      <p:sp>
        <p:nvSpPr>
          <p:cNvPr id="3" name="Content Placeholder 2"/>
          <p:cNvSpPr>
            <a:spLocks noGrp="1"/>
          </p:cNvSpPr>
          <p:nvPr>
            <p:ph idx="1"/>
          </p:nvPr>
        </p:nvSpPr>
        <p:spPr>
          <a:xfrm>
            <a:off x="1251678" y="1181547"/>
            <a:ext cx="5101825" cy="5713029"/>
          </a:xfrm>
        </p:spPr>
        <p:txBody>
          <a:bodyPr>
            <a:normAutofit/>
          </a:bodyPr>
          <a:lstStyle/>
          <a:p>
            <a:pPr marL="0" indent="0">
              <a:buNone/>
            </a:pPr>
            <a:r>
              <a:rPr lang="en-US" sz="2400" u="sng" dirty="0" smtClean="0"/>
              <a:t>Direct Commands</a:t>
            </a:r>
          </a:p>
          <a:p>
            <a:r>
              <a:rPr lang="en-US" sz="2200" dirty="0" smtClean="0"/>
              <a:t>As a memorial, 1 Corinthians 11:24</a:t>
            </a:r>
          </a:p>
          <a:p>
            <a:r>
              <a:rPr lang="en-US" sz="2200" dirty="0" smtClean="0"/>
              <a:t>Includes self-examination, 1 Cor.11:28</a:t>
            </a:r>
          </a:p>
          <a:p>
            <a:r>
              <a:rPr lang="en-US" sz="2200" dirty="0" smtClean="0"/>
              <a:t>Not a common meal, 1 Cor. 11:34</a:t>
            </a:r>
            <a:endParaRPr lang="en-US" sz="2200" dirty="0"/>
          </a:p>
        </p:txBody>
      </p:sp>
      <p:sp>
        <p:nvSpPr>
          <p:cNvPr id="4" name="Content Placeholder 2"/>
          <p:cNvSpPr txBox="1">
            <a:spLocks/>
          </p:cNvSpPr>
          <p:nvPr/>
        </p:nvSpPr>
        <p:spPr>
          <a:xfrm>
            <a:off x="6353504" y="1181547"/>
            <a:ext cx="5533696" cy="57130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US" sz="2400" u="sng" dirty="0" smtClean="0"/>
              <a:t>Examples</a:t>
            </a:r>
          </a:p>
          <a:p>
            <a:r>
              <a:rPr lang="en-US" sz="2400" dirty="0"/>
              <a:t>Elements (fruit of the vine, unleavened bread), Luke 22:17-20</a:t>
            </a:r>
          </a:p>
          <a:p>
            <a:r>
              <a:rPr lang="en-US" sz="2400" dirty="0" smtClean="0"/>
              <a:t>When (first day of the week), Acts 20:6ff</a:t>
            </a:r>
          </a:p>
          <a:p>
            <a:r>
              <a:rPr lang="en-US" sz="2400" dirty="0" smtClean="0"/>
              <a:t>When (Thursday evening), Mark 14:12</a:t>
            </a:r>
          </a:p>
          <a:p>
            <a:r>
              <a:rPr lang="en-US" sz="2400" dirty="0" smtClean="0"/>
              <a:t>When (evening/night), Matt. 26:20; Acts 20:11</a:t>
            </a:r>
          </a:p>
          <a:p>
            <a:r>
              <a:rPr lang="en-US" sz="2400" dirty="0" smtClean="0"/>
              <a:t>Order of elements, 1 Corinthians 11:24-25</a:t>
            </a:r>
          </a:p>
          <a:p>
            <a:r>
              <a:rPr lang="en-US" sz="2400" dirty="0" smtClean="0"/>
              <a:t>For Christians only, Acts 2:42</a:t>
            </a:r>
          </a:p>
          <a:p>
            <a:r>
              <a:rPr lang="en-US" sz="2400" dirty="0" smtClean="0"/>
              <a:t>Blessing/giving thanks, Matt. 26:26-27</a:t>
            </a:r>
          </a:p>
          <a:p>
            <a:r>
              <a:rPr lang="en-US" sz="2400" dirty="0" smtClean="0"/>
              <a:t>One cup and one loaf, Mark 14:22-23</a:t>
            </a:r>
          </a:p>
          <a:p>
            <a:r>
              <a:rPr lang="en-US" sz="2400" dirty="0" smtClean="0"/>
              <a:t>Central focus of our assembly on Sunday, Acts 20:11</a:t>
            </a:r>
          </a:p>
          <a:p>
            <a:r>
              <a:rPr lang="en-US" sz="2400" dirty="0" smtClean="0"/>
              <a:t>With a meal, Matthew 26:26; Acts 20:11</a:t>
            </a:r>
          </a:p>
          <a:p>
            <a:r>
              <a:rPr lang="en-US" sz="2400" dirty="0" smtClean="0"/>
              <a:t>Only with established congregations, </a:t>
            </a:r>
            <a:r>
              <a:rPr lang="en-US" sz="2400" dirty="0"/>
              <a:t>Acts </a:t>
            </a:r>
            <a:r>
              <a:rPr lang="en-US" sz="2400" dirty="0" smtClean="0"/>
              <a:t>20:6ff</a:t>
            </a:r>
            <a:endParaRPr lang="en-US" sz="2400" dirty="0"/>
          </a:p>
        </p:txBody>
      </p:sp>
    </p:spTree>
    <p:extLst>
      <p:ext uri="{BB962C8B-B14F-4D97-AF65-F5344CB8AC3E}">
        <p14:creationId xmlns:p14="http://schemas.microsoft.com/office/powerpoint/2010/main" val="47811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8/84/Tabernacle_Schematic.jpg"/>
          <p:cNvPicPr>
            <a:picLocks noChangeAspect="1" noChangeArrowheads="1"/>
          </p:cNvPicPr>
          <p:nvPr/>
        </p:nvPicPr>
        <p:blipFill>
          <a:blip r:embed="rId2">
            <a:clrChange>
              <a:clrFrom>
                <a:srgbClr val="FFF8F6"/>
              </a:clrFrom>
              <a:clrTo>
                <a:srgbClr val="FFF8F6">
                  <a:alpha val="0"/>
                </a:srgbClr>
              </a:clrTo>
            </a:clrChange>
            <a:extLst>
              <a:ext uri="{28A0092B-C50C-407E-A947-70E740481C1C}">
                <a14:useLocalDpi xmlns:a14="http://schemas.microsoft.com/office/drawing/2010/main" val="0"/>
              </a:ext>
            </a:extLst>
          </a:blip>
          <a:srcRect/>
          <a:stretch>
            <a:fillRect/>
          </a:stretch>
        </p:blipFill>
        <p:spPr bwMode="auto">
          <a:xfrm>
            <a:off x="978535" y="493776"/>
            <a:ext cx="10869942" cy="59984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8345275" y="6234544"/>
            <a:ext cx="3503202"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600" dirty="0" smtClean="0"/>
              <a:t>The Tabernacle</a:t>
            </a:r>
            <a:endParaRPr lang="en-US" sz="3600" dirty="0"/>
          </a:p>
        </p:txBody>
      </p:sp>
    </p:spTree>
    <p:extLst>
      <p:ext uri="{BB962C8B-B14F-4D97-AF65-F5344CB8AC3E}">
        <p14:creationId xmlns:p14="http://schemas.microsoft.com/office/powerpoint/2010/main" val="3863548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667053" cy="890603"/>
          </a:xfrm>
        </p:spPr>
        <p:txBody>
          <a:bodyPr>
            <a:normAutofit/>
          </a:bodyPr>
          <a:lstStyle/>
          <a:p>
            <a:r>
              <a:rPr lang="en-US" dirty="0" smtClean="0"/>
              <a:t>Deriving authority from examples</a:t>
            </a:r>
            <a:endParaRPr lang="en-US" dirty="0"/>
          </a:p>
        </p:txBody>
      </p:sp>
      <p:sp>
        <p:nvSpPr>
          <p:cNvPr id="3" name="Content Placeholder 2"/>
          <p:cNvSpPr>
            <a:spLocks noGrp="1"/>
          </p:cNvSpPr>
          <p:nvPr>
            <p:ph idx="1"/>
          </p:nvPr>
        </p:nvSpPr>
        <p:spPr>
          <a:xfrm>
            <a:off x="1251678" y="1181547"/>
            <a:ext cx="10527946" cy="5713029"/>
          </a:xfrm>
        </p:spPr>
        <p:txBody>
          <a:bodyPr>
            <a:normAutofit lnSpcReduction="10000"/>
          </a:bodyPr>
          <a:lstStyle/>
          <a:p>
            <a:r>
              <a:rPr lang="en-US" sz="2400" dirty="0" smtClean="0"/>
              <a:t>Examples do not make the law: they simply indicate its existence</a:t>
            </a:r>
          </a:p>
          <a:p>
            <a:pPr lvl="1"/>
            <a:r>
              <a:rPr lang="en-US" sz="2000" dirty="0" smtClean="0"/>
              <a:t>If an action in scripture is approved, then it is in accordance with the law</a:t>
            </a:r>
          </a:p>
          <a:p>
            <a:pPr lvl="1"/>
            <a:r>
              <a:rPr lang="en-US" sz="2000" dirty="0" smtClean="0"/>
              <a:t>If the law is not revealed expressly, we must discover it through the investigation of examples</a:t>
            </a:r>
          </a:p>
          <a:p>
            <a:pPr lvl="1"/>
            <a:r>
              <a:rPr lang="en-US" sz="2000" dirty="0" smtClean="0"/>
              <a:t>All approved examples will form a consistent pattern</a:t>
            </a:r>
          </a:p>
          <a:p>
            <a:r>
              <a:rPr lang="en-US" sz="2400" dirty="0" smtClean="0"/>
              <a:t>Two kinds of authority: specific and generic</a:t>
            </a:r>
          </a:p>
          <a:p>
            <a:pPr lvl="1"/>
            <a:r>
              <a:rPr lang="en-US" sz="2000" dirty="0" smtClean="0"/>
              <a:t>Generic authority: human choice or option is permitted</a:t>
            </a:r>
          </a:p>
          <a:p>
            <a:pPr lvl="2"/>
            <a:r>
              <a:rPr lang="en-US" sz="1800" dirty="0" smtClean="0"/>
              <a:t>Example: “go and make disciples,” Matthew 28:18 (on a boat? on foot? by airplane?)</a:t>
            </a:r>
          </a:p>
          <a:p>
            <a:pPr lvl="1"/>
            <a:r>
              <a:rPr lang="en-US" sz="2000" dirty="0" smtClean="0"/>
              <a:t>Specific </a:t>
            </a:r>
            <a:r>
              <a:rPr lang="en-US" sz="2000" dirty="0"/>
              <a:t>authority: no element of human choice is </a:t>
            </a:r>
            <a:r>
              <a:rPr lang="en-US" sz="2000" dirty="0" smtClean="0"/>
              <a:t>permitted</a:t>
            </a:r>
          </a:p>
          <a:p>
            <a:pPr lvl="2"/>
            <a:r>
              <a:rPr lang="en-US" sz="1800" dirty="0" smtClean="0"/>
              <a:t>Example: “sing and make melody in your hearts, Ephesians 5:19 (only singing authorized)</a:t>
            </a:r>
          </a:p>
          <a:p>
            <a:pPr lvl="1"/>
            <a:r>
              <a:rPr lang="en-US" sz="2000" dirty="0" smtClean="0"/>
              <a:t>We must determine if an example is illustrative of generic authority or specific authority</a:t>
            </a:r>
          </a:p>
          <a:p>
            <a:r>
              <a:rPr lang="en-US" sz="2400" dirty="0" smtClean="0"/>
              <a:t>For the Lord’s Supper, 1 Corinthians 11 serves as a touchstone in determining authority for specific actions</a:t>
            </a:r>
          </a:p>
          <a:p>
            <a:pPr lvl="1"/>
            <a:r>
              <a:rPr lang="en-US" sz="2000" dirty="0" smtClean="0"/>
              <a:t>Paul is writing to correct their abuses: to set them straight in their observance rituals</a:t>
            </a:r>
          </a:p>
          <a:p>
            <a:pPr lvl="1"/>
            <a:r>
              <a:rPr lang="en-US" sz="2000" dirty="0" smtClean="0"/>
              <a:t>To do this, he distills the gospel accounts to the essentials and applies them</a:t>
            </a:r>
          </a:p>
          <a:p>
            <a:pPr marL="457200" lvl="1" indent="0">
              <a:buNone/>
            </a:pPr>
            <a:endParaRPr lang="en-US" sz="2000" dirty="0"/>
          </a:p>
          <a:p>
            <a:pPr marL="0" indent="0">
              <a:buNone/>
            </a:pPr>
            <a:endParaRPr lang="en-US" sz="2400" dirty="0"/>
          </a:p>
        </p:txBody>
      </p:sp>
    </p:spTree>
    <p:extLst>
      <p:ext uri="{BB962C8B-B14F-4D97-AF65-F5344CB8AC3E}">
        <p14:creationId xmlns:p14="http://schemas.microsoft.com/office/powerpoint/2010/main" val="16266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808943" cy="890603"/>
          </a:xfrm>
        </p:spPr>
        <p:txBody>
          <a:bodyPr>
            <a:normAutofit/>
          </a:bodyPr>
          <a:lstStyle/>
          <a:p>
            <a:r>
              <a:rPr lang="en-US" dirty="0" smtClean="0"/>
              <a:t>examples for the Lord’s Supper</a:t>
            </a:r>
            <a:endParaRPr lang="en-US" dirty="0"/>
          </a:p>
        </p:txBody>
      </p:sp>
      <p:sp>
        <p:nvSpPr>
          <p:cNvPr id="4" name="Content Placeholder 2"/>
          <p:cNvSpPr txBox="1">
            <a:spLocks/>
          </p:cNvSpPr>
          <p:nvPr/>
        </p:nvSpPr>
        <p:spPr>
          <a:xfrm>
            <a:off x="1251677" y="1181547"/>
            <a:ext cx="10619757" cy="571302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sz="2400" dirty="0" smtClean="0"/>
              <a:t>Specifically authoritative (must do this)</a:t>
            </a:r>
          </a:p>
          <a:p>
            <a:pPr lvl="1"/>
            <a:r>
              <a:rPr lang="en-US" sz="2000" dirty="0"/>
              <a:t>Central focus of our assembly on Sunday, Acts 20:11</a:t>
            </a:r>
          </a:p>
          <a:p>
            <a:pPr lvl="1"/>
            <a:r>
              <a:rPr lang="en-US" sz="2000" dirty="0" smtClean="0"/>
              <a:t>Elements </a:t>
            </a:r>
            <a:r>
              <a:rPr lang="en-US" sz="2000" dirty="0"/>
              <a:t>(fruit of the vine, unleavened bread), Luke </a:t>
            </a:r>
            <a:r>
              <a:rPr lang="en-US" sz="2000" dirty="0" smtClean="0"/>
              <a:t>22:17-20</a:t>
            </a:r>
          </a:p>
          <a:p>
            <a:pPr lvl="1"/>
            <a:r>
              <a:rPr lang="en-US" sz="2000" dirty="0" smtClean="0"/>
              <a:t>When (first day of the week), Acts 20:6ff</a:t>
            </a:r>
          </a:p>
          <a:p>
            <a:pPr lvl="1"/>
            <a:r>
              <a:rPr lang="en-US" sz="2000" dirty="0"/>
              <a:t>For Christians only, Acts 2:42</a:t>
            </a:r>
          </a:p>
          <a:p>
            <a:pPr lvl="1"/>
            <a:r>
              <a:rPr lang="en-US" sz="2000" dirty="0"/>
              <a:t>Blessing/giving thanks, Matt. </a:t>
            </a:r>
            <a:r>
              <a:rPr lang="en-US" sz="2000" dirty="0" smtClean="0"/>
              <a:t>26:26-27</a:t>
            </a:r>
          </a:p>
          <a:p>
            <a:pPr lvl="1"/>
            <a:r>
              <a:rPr lang="en-US" sz="2000" dirty="0" smtClean="0"/>
              <a:t>Order </a:t>
            </a:r>
            <a:r>
              <a:rPr lang="en-US" sz="2000" dirty="0"/>
              <a:t>of elements, 1 Corinthians 11:24-25</a:t>
            </a:r>
          </a:p>
          <a:p>
            <a:r>
              <a:rPr lang="en-US" sz="2400" dirty="0" smtClean="0"/>
              <a:t>Incidental details (indicative of generic authority)</a:t>
            </a:r>
          </a:p>
          <a:p>
            <a:pPr lvl="1"/>
            <a:r>
              <a:rPr lang="en-US" sz="2000" dirty="0" smtClean="0"/>
              <a:t>When (evening/night), </a:t>
            </a:r>
            <a:r>
              <a:rPr lang="en-US" sz="2000" strike="sngStrike" dirty="0" smtClean="0"/>
              <a:t>Matthew 26:20</a:t>
            </a:r>
            <a:r>
              <a:rPr lang="en-US" sz="2000" dirty="0" smtClean="0"/>
              <a:t>; Acts 20:11 (command: 1</a:t>
            </a:r>
            <a:r>
              <a:rPr lang="en-US" sz="2000" baseline="30000" dirty="0" smtClean="0"/>
              <a:t>st</a:t>
            </a:r>
            <a:r>
              <a:rPr lang="en-US" sz="2000" dirty="0" smtClean="0"/>
              <a:t> day of week)</a:t>
            </a:r>
          </a:p>
          <a:p>
            <a:pPr lvl="1"/>
            <a:r>
              <a:rPr lang="en-US" sz="2000" dirty="0"/>
              <a:t>One cup and one loaf, Mark </a:t>
            </a:r>
            <a:r>
              <a:rPr lang="en-US" sz="2000" dirty="0" smtClean="0"/>
              <a:t>14:22-23 (command: bread &amp; fruit of the vine)</a:t>
            </a:r>
            <a:endParaRPr lang="en-US" sz="2000" dirty="0"/>
          </a:p>
          <a:p>
            <a:pPr lvl="1"/>
            <a:r>
              <a:rPr lang="en-US" sz="2000" dirty="0"/>
              <a:t>With a meal, </a:t>
            </a:r>
            <a:r>
              <a:rPr lang="en-US" sz="2000" strike="sngStrike" dirty="0"/>
              <a:t>Matthew 26:26</a:t>
            </a:r>
            <a:r>
              <a:rPr lang="en-US" sz="2000" dirty="0"/>
              <a:t>; Acts </a:t>
            </a:r>
            <a:r>
              <a:rPr lang="en-US" sz="2000" dirty="0" smtClean="0"/>
              <a:t>20:11 (command: partake; see also 1 Corinthians 11:20)</a:t>
            </a:r>
          </a:p>
          <a:p>
            <a:r>
              <a:rPr lang="en-US" sz="2200" dirty="0" smtClean="0"/>
              <a:t>Undecided:</a:t>
            </a:r>
          </a:p>
          <a:p>
            <a:pPr lvl="1"/>
            <a:r>
              <a:rPr lang="en-US" sz="2000" dirty="0"/>
              <a:t>Only with established congregations, Acts </a:t>
            </a:r>
            <a:r>
              <a:rPr lang="en-US" sz="2000" dirty="0" smtClean="0"/>
              <a:t>20:6ff</a:t>
            </a:r>
            <a:endParaRPr lang="en-US" sz="2000" dirty="0"/>
          </a:p>
        </p:txBody>
      </p:sp>
    </p:spTree>
    <p:extLst>
      <p:ext uri="{BB962C8B-B14F-4D97-AF65-F5344CB8AC3E}">
        <p14:creationId xmlns:p14="http://schemas.microsoft.com/office/powerpoint/2010/main" val="584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146" y="1355830"/>
            <a:ext cx="10288681" cy="3689140"/>
          </a:xfrm>
        </p:spPr>
        <p:txBody>
          <a:bodyPr>
            <a:normAutofit/>
          </a:bodyPr>
          <a:lstStyle/>
          <a:p>
            <a:pPr algn="ctr"/>
            <a:r>
              <a:rPr lang="en-US" dirty="0"/>
              <a:t/>
            </a:r>
            <a:br>
              <a:rPr lang="en-US" dirty="0"/>
            </a:br>
            <a:r>
              <a:rPr lang="en-US" dirty="0"/>
              <a:t>What does Paul say in 1 Corinthians 10 and 11 are some consequences of observing the Lord’s Supper incorrectly? </a:t>
            </a:r>
          </a:p>
        </p:txBody>
      </p:sp>
    </p:spTree>
    <p:extLst>
      <p:ext uri="{BB962C8B-B14F-4D97-AF65-F5344CB8AC3E}">
        <p14:creationId xmlns:p14="http://schemas.microsoft.com/office/powerpoint/2010/main" val="28162416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808943" cy="890603"/>
          </a:xfrm>
        </p:spPr>
        <p:txBody>
          <a:bodyPr>
            <a:normAutofit/>
          </a:bodyPr>
          <a:lstStyle/>
          <a:p>
            <a:r>
              <a:rPr lang="en-US" dirty="0" smtClean="0"/>
              <a:t>partaking of the Lord’s Supper</a:t>
            </a:r>
            <a:endParaRPr lang="en-US" dirty="0"/>
          </a:p>
        </p:txBody>
      </p:sp>
      <p:sp>
        <p:nvSpPr>
          <p:cNvPr id="4" name="Content Placeholder 2"/>
          <p:cNvSpPr txBox="1">
            <a:spLocks/>
          </p:cNvSpPr>
          <p:nvPr/>
        </p:nvSpPr>
        <p:spPr>
          <a:xfrm>
            <a:off x="1251677" y="1110343"/>
            <a:ext cx="10619757" cy="57842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sz="2400" dirty="0" smtClean="0"/>
              <a:t>“Discerning the body,” 1 Corinthians 11:29</a:t>
            </a:r>
          </a:p>
          <a:p>
            <a:pPr lvl="1"/>
            <a:r>
              <a:rPr lang="en-US" sz="2000" dirty="0" smtClean="0"/>
              <a:t>In the context, contrast between partaking of a common meal and partaking of the Lord’s Supper</a:t>
            </a:r>
          </a:p>
          <a:p>
            <a:pPr lvl="2"/>
            <a:r>
              <a:rPr lang="en-US" sz="1800" dirty="0" smtClean="0"/>
              <a:t>vv.20-21: “When you come together, you cannot eat the Lord’s Supper because you’re too busy eating a meal.”</a:t>
            </a:r>
          </a:p>
          <a:p>
            <a:pPr lvl="2"/>
            <a:r>
              <a:rPr lang="en-US" sz="1800" dirty="0" smtClean="0"/>
              <a:t>vv.22-25: “When you partake of the Lord’s Supper, you are partaking of the body and blood of the Lord, not a common meal.”</a:t>
            </a:r>
          </a:p>
          <a:p>
            <a:pPr lvl="1"/>
            <a:r>
              <a:rPr lang="en-US" sz="2000" dirty="0" smtClean="0"/>
              <a:t>Discerning the body is telling the difference between common food and the Lord’s Supper</a:t>
            </a:r>
          </a:p>
          <a:p>
            <a:pPr lvl="2"/>
            <a:r>
              <a:rPr lang="en-US" sz="1800" dirty="0" smtClean="0"/>
              <a:t>Different purposes (physical vs. spiritual nurturance)</a:t>
            </a:r>
          </a:p>
          <a:p>
            <a:pPr lvl="2"/>
            <a:r>
              <a:rPr lang="en-US" sz="1800" dirty="0" smtClean="0"/>
              <a:t>Different appetites (physical vs. spiritual)</a:t>
            </a:r>
          </a:p>
          <a:p>
            <a:pPr lvl="2"/>
            <a:r>
              <a:rPr lang="en-US" sz="1800" dirty="0" smtClean="0"/>
              <a:t>Knowing these differences makes the physical act of eating the Lord’s Supper that much more effective as a reminder of the communion that we celebrate in it</a:t>
            </a:r>
          </a:p>
          <a:p>
            <a:r>
              <a:rPr lang="en-US" sz="2400" dirty="0" smtClean="0"/>
              <a:t>“Partaking in a worthy manner”</a:t>
            </a:r>
          </a:p>
          <a:p>
            <a:pPr lvl="1"/>
            <a:r>
              <a:rPr lang="en-US" sz="2000" dirty="0"/>
              <a:t>Comes from “whosoever shall eat the bread or drink the cup of the Lord in an </a:t>
            </a:r>
            <a:r>
              <a:rPr lang="en-US" sz="2000" u="sng" dirty="0"/>
              <a:t>unworthy </a:t>
            </a:r>
            <a:r>
              <a:rPr lang="en-US" sz="2000" u="sng" dirty="0" smtClean="0"/>
              <a:t>manner</a:t>
            </a:r>
            <a:r>
              <a:rPr lang="en-US" sz="2000" dirty="0" smtClean="0"/>
              <a:t>,” 1 Corinthians 11:27</a:t>
            </a:r>
          </a:p>
          <a:p>
            <a:pPr lvl="1"/>
            <a:r>
              <a:rPr lang="en-US" sz="2000" dirty="0" smtClean="0"/>
              <a:t>In the context, “an unworthy manner” is eating the Lord’s Supper as a common meal, vv.28-29</a:t>
            </a:r>
          </a:p>
          <a:p>
            <a:pPr lvl="2"/>
            <a:endParaRPr lang="en-US" dirty="0"/>
          </a:p>
        </p:txBody>
      </p:sp>
    </p:spTree>
    <p:extLst>
      <p:ext uri="{BB962C8B-B14F-4D97-AF65-F5344CB8AC3E}">
        <p14:creationId xmlns:p14="http://schemas.microsoft.com/office/powerpoint/2010/main" val="39049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808943" cy="890603"/>
          </a:xfrm>
        </p:spPr>
        <p:txBody>
          <a:bodyPr>
            <a:normAutofit/>
          </a:bodyPr>
          <a:lstStyle/>
          <a:p>
            <a:r>
              <a:rPr lang="en-US" dirty="0" smtClean="0"/>
              <a:t>partaking of the Lord’s Supper</a:t>
            </a:r>
            <a:endParaRPr lang="en-US" dirty="0"/>
          </a:p>
        </p:txBody>
      </p:sp>
      <p:sp>
        <p:nvSpPr>
          <p:cNvPr id="4" name="Content Placeholder 2"/>
          <p:cNvSpPr txBox="1">
            <a:spLocks/>
          </p:cNvSpPr>
          <p:nvPr/>
        </p:nvSpPr>
        <p:spPr>
          <a:xfrm>
            <a:off x="1251677" y="1110343"/>
            <a:ext cx="10619757" cy="578423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r>
              <a:rPr lang="en-US" sz="2400" dirty="0" smtClean="0"/>
              <a:t>“Partaking in a worthy manner” (cont’d)</a:t>
            </a:r>
          </a:p>
          <a:p>
            <a:pPr lvl="1"/>
            <a:r>
              <a:rPr lang="en-US" sz="2000" dirty="0" smtClean="0"/>
              <a:t>By extension, “an unworthy manner” would be using the Lord’s Supper for anything not specified as its scriptural purpose</a:t>
            </a:r>
          </a:p>
          <a:p>
            <a:pPr lvl="2"/>
            <a:r>
              <a:rPr lang="en-US" sz="1800" dirty="0" smtClean="0"/>
              <a:t>Meal</a:t>
            </a:r>
          </a:p>
          <a:p>
            <a:pPr lvl="2"/>
            <a:r>
              <a:rPr lang="en-US" sz="1800" dirty="0" smtClean="0"/>
              <a:t>Social divider, v.22</a:t>
            </a:r>
          </a:p>
          <a:p>
            <a:pPr lvl="2"/>
            <a:r>
              <a:rPr lang="en-US" sz="1800" dirty="0" smtClean="0"/>
              <a:t>Celebration</a:t>
            </a:r>
          </a:p>
          <a:p>
            <a:pPr lvl="1"/>
            <a:r>
              <a:rPr lang="en-US" sz="2000" dirty="0" smtClean="0"/>
              <a:t>We should determine this for ourselves, 1 Corinthians 11:28-29</a:t>
            </a:r>
          </a:p>
          <a:p>
            <a:pPr lvl="2"/>
            <a:r>
              <a:rPr lang="en-US" sz="1800" dirty="0" smtClean="0"/>
              <a:t>We must examine ourselves for:</a:t>
            </a:r>
          </a:p>
          <a:p>
            <a:pPr lvl="3"/>
            <a:r>
              <a:rPr lang="en-US" sz="1600" dirty="0" smtClean="0"/>
              <a:t>Wrong motives for partaking</a:t>
            </a:r>
          </a:p>
          <a:p>
            <a:pPr lvl="3"/>
            <a:r>
              <a:rPr lang="en-US" sz="1600" dirty="0" smtClean="0"/>
              <a:t>True faith in Jesus (full understanding of his work and role as High Priest and sacrifice)</a:t>
            </a:r>
          </a:p>
          <a:p>
            <a:pPr lvl="3"/>
            <a:r>
              <a:rPr lang="en-US" sz="1600" dirty="0" smtClean="0"/>
              <a:t>Sincere desire to live like Jesus</a:t>
            </a:r>
          </a:p>
          <a:p>
            <a:pPr lvl="3"/>
            <a:r>
              <a:rPr lang="en-US" sz="1600" dirty="0" smtClean="0"/>
              <a:t>Sins that have disqualified us from covenantal communion with God</a:t>
            </a:r>
          </a:p>
          <a:p>
            <a:pPr lvl="2"/>
            <a:r>
              <a:rPr lang="en-US" sz="1800" dirty="0" smtClean="0"/>
              <a:t>We should perform this examination before we partake, not during, v.28</a:t>
            </a:r>
          </a:p>
          <a:p>
            <a:pPr lvl="2"/>
            <a:r>
              <a:rPr lang="en-US" sz="1800" dirty="0" smtClean="0"/>
              <a:t>If we examine ourselves, we will not be judged for partaking incorrectly, v.31</a:t>
            </a:r>
            <a:endParaRPr lang="en-US" sz="1800" dirty="0"/>
          </a:p>
        </p:txBody>
      </p:sp>
      <p:sp>
        <p:nvSpPr>
          <p:cNvPr id="3" name="TextBox 2"/>
          <p:cNvSpPr txBox="1"/>
          <p:nvPr/>
        </p:nvSpPr>
        <p:spPr>
          <a:xfrm>
            <a:off x="4457701" y="2234301"/>
            <a:ext cx="7168242" cy="120032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chemeClr val="tx1">
                    <a:lumMod val="65000"/>
                    <a:lumOff val="35000"/>
                  </a:schemeClr>
                </a:solidFill>
              </a:rPr>
              <a:t>Reenactment of the sacrifice on the </a:t>
            </a:r>
            <a:r>
              <a:rPr lang="en-US" dirty="0" smtClean="0">
                <a:solidFill>
                  <a:schemeClr val="tx1">
                    <a:lumMod val="65000"/>
                    <a:lumOff val="35000"/>
                  </a:schemeClr>
                </a:solidFill>
              </a:rPr>
              <a:t>cross (Sacrifice of the Mass)</a:t>
            </a:r>
            <a:endParaRPr lang="en-US" dirty="0">
              <a:solidFill>
                <a:schemeClr val="tx1">
                  <a:lumMod val="65000"/>
                  <a:lumOff val="35000"/>
                </a:schemeClr>
              </a:solidFill>
            </a:endParaRPr>
          </a:p>
          <a:p>
            <a:pPr marL="285750" indent="-285750">
              <a:lnSpc>
                <a:spcPct val="150000"/>
              </a:lnSpc>
              <a:buFont typeface="Arial" panose="020B0604020202020204" pitchFamily="34" charset="0"/>
              <a:buChar char="•"/>
            </a:pPr>
            <a:r>
              <a:rPr lang="en-US" dirty="0">
                <a:solidFill>
                  <a:schemeClr val="tx1">
                    <a:lumMod val="65000"/>
                    <a:lumOff val="35000"/>
                  </a:schemeClr>
                </a:solidFill>
              </a:rPr>
              <a:t>Distinguisher between congregations</a:t>
            </a:r>
          </a:p>
          <a:p>
            <a:endParaRPr lang="en-US" dirty="0"/>
          </a:p>
        </p:txBody>
      </p:sp>
    </p:spTree>
    <p:extLst>
      <p:ext uri="{BB962C8B-B14F-4D97-AF65-F5344CB8AC3E}">
        <p14:creationId xmlns:p14="http://schemas.microsoft.com/office/powerpoint/2010/main" val="223028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635522" cy="890603"/>
          </a:xfrm>
        </p:spPr>
        <p:txBody>
          <a:bodyPr>
            <a:normAutofit fontScale="90000"/>
          </a:bodyPr>
          <a:lstStyle/>
          <a:p>
            <a:r>
              <a:rPr lang="en-US" dirty="0" smtClean="0"/>
              <a:t>Markers of worship &amp; Lord’s supper</a:t>
            </a:r>
            <a:endParaRPr lang="en-US" dirty="0"/>
          </a:p>
        </p:txBody>
      </p:sp>
      <p:sp>
        <p:nvSpPr>
          <p:cNvPr id="3" name="Content Placeholder 2"/>
          <p:cNvSpPr>
            <a:spLocks noGrp="1"/>
          </p:cNvSpPr>
          <p:nvPr>
            <p:ph idx="1"/>
          </p:nvPr>
        </p:nvSpPr>
        <p:spPr>
          <a:xfrm>
            <a:off x="1251678" y="1023887"/>
            <a:ext cx="10635522" cy="5881405"/>
          </a:xfrm>
        </p:spPr>
        <p:txBody>
          <a:bodyPr>
            <a:normAutofit/>
          </a:bodyPr>
          <a:lstStyle/>
          <a:p>
            <a:r>
              <a:rPr lang="en-US" sz="2400" dirty="0" smtClean="0"/>
              <a:t>Boundaries between Sacred and Profane</a:t>
            </a:r>
          </a:p>
          <a:p>
            <a:pPr lvl="1"/>
            <a:r>
              <a:rPr lang="en-US" sz="2200" dirty="0"/>
              <a:t>Criteria: to demonstrate in our </a:t>
            </a:r>
            <a:r>
              <a:rPr lang="en-US" sz="2200" dirty="0" smtClean="0"/>
              <a:t>worship the </a:t>
            </a:r>
            <a:r>
              <a:rPr lang="en-US" sz="2200" dirty="0"/>
              <a:t>boundaries between our sacred lives and the profane world, Ephesians </a:t>
            </a:r>
            <a:r>
              <a:rPr lang="en-US" sz="2200" dirty="0" smtClean="0"/>
              <a:t>4:17-32</a:t>
            </a:r>
          </a:p>
          <a:p>
            <a:pPr lvl="1"/>
            <a:r>
              <a:rPr lang="en-US" sz="2200" dirty="0" smtClean="0"/>
              <a:t>Example: Don’t get caught up in the “quality” of the emblems</a:t>
            </a:r>
          </a:p>
          <a:p>
            <a:r>
              <a:rPr lang="en-US" sz="2400" dirty="0" smtClean="0"/>
              <a:t>Sacrificial Offerings</a:t>
            </a:r>
          </a:p>
          <a:p>
            <a:pPr lvl="1"/>
            <a:r>
              <a:rPr lang="en-US" sz="2200" dirty="0"/>
              <a:t>Criteria: to demonstrate in </a:t>
            </a:r>
            <a:r>
              <a:rPr lang="en-US" sz="2200" dirty="0" smtClean="0"/>
              <a:t>our worship that </a:t>
            </a:r>
            <a:r>
              <a:rPr lang="en-US" sz="2200" dirty="0"/>
              <a:t>we “fill up…what is lacking in Christ’s sufferings,” </a:t>
            </a:r>
            <a:r>
              <a:rPr lang="en-US" sz="2200" dirty="0" smtClean="0"/>
              <a:t>Col.1:24</a:t>
            </a:r>
          </a:p>
          <a:p>
            <a:pPr lvl="1"/>
            <a:r>
              <a:rPr lang="en-US" sz="2200" dirty="0" smtClean="0"/>
              <a:t>Example: Consider the actions we engage in that are not sacrificial; resolve to change</a:t>
            </a:r>
            <a:endParaRPr lang="en-US" sz="2200" dirty="0"/>
          </a:p>
          <a:p>
            <a:r>
              <a:rPr lang="en-US" sz="2400" dirty="0" smtClean="0"/>
              <a:t>Ritual (Correct Procedure)</a:t>
            </a:r>
          </a:p>
          <a:p>
            <a:pPr lvl="1"/>
            <a:r>
              <a:rPr lang="en-US" sz="2200" dirty="0"/>
              <a:t>Criteria: to demonstrate by our actions that God (who is a God of peace, not confusion) is the originator and object of our worship, not ourselves, so that everyone may learn who God is and what He requires of them, 1 Corinthians </a:t>
            </a:r>
            <a:r>
              <a:rPr lang="en-US" sz="2200" dirty="0" smtClean="0"/>
              <a:t>14:40</a:t>
            </a:r>
          </a:p>
          <a:p>
            <a:pPr lvl="1"/>
            <a:r>
              <a:rPr lang="en-US" sz="2200" dirty="0" smtClean="0"/>
              <a:t>Example: Don’t change the order in which we partake of the emblems</a:t>
            </a:r>
          </a:p>
        </p:txBody>
      </p:sp>
    </p:spTree>
    <p:extLst>
      <p:ext uri="{BB962C8B-B14F-4D97-AF65-F5344CB8AC3E}">
        <p14:creationId xmlns:p14="http://schemas.microsoft.com/office/powerpoint/2010/main" val="376578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912" y="2349062"/>
            <a:ext cx="10288681" cy="3689140"/>
          </a:xfrm>
        </p:spPr>
        <p:txBody>
          <a:bodyPr>
            <a:normAutofit/>
          </a:bodyPr>
          <a:lstStyle/>
          <a:p>
            <a:pPr algn="ctr"/>
            <a:r>
              <a:rPr lang="en-US" dirty="0"/>
              <a:t>What, in your opinion, makes a </a:t>
            </a:r>
            <a:r>
              <a:rPr lang="en-US" dirty="0" smtClean="0"/>
              <a:t>lord’ supper service </a:t>
            </a:r>
            <a:r>
              <a:rPr lang="en-US" dirty="0"/>
              <a:t>edifying </a:t>
            </a:r>
            <a:r>
              <a:rPr lang="en-US" dirty="0" smtClean="0"/>
              <a:t/>
            </a:r>
            <a:br>
              <a:rPr lang="en-US" dirty="0" smtClean="0"/>
            </a:br>
            <a:r>
              <a:rPr lang="en-US" dirty="0" smtClean="0"/>
              <a:t>or </a:t>
            </a:r>
            <a:r>
              <a:rPr lang="en-US" dirty="0"/>
              <a:t>not edifying?</a:t>
            </a:r>
          </a:p>
        </p:txBody>
      </p:sp>
    </p:spTree>
    <p:extLst>
      <p:ext uri="{BB962C8B-B14F-4D97-AF65-F5344CB8AC3E}">
        <p14:creationId xmlns:p14="http://schemas.microsoft.com/office/powerpoint/2010/main" val="176821302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The ideal Lord’s Supper</a:t>
            </a:r>
            <a:endParaRPr lang="en-US" dirty="0"/>
          </a:p>
        </p:txBody>
      </p:sp>
      <p:sp>
        <p:nvSpPr>
          <p:cNvPr id="3" name="Content Placeholder 2"/>
          <p:cNvSpPr>
            <a:spLocks noGrp="1"/>
          </p:cNvSpPr>
          <p:nvPr>
            <p:ph idx="1"/>
          </p:nvPr>
        </p:nvSpPr>
        <p:spPr>
          <a:xfrm>
            <a:off x="1251678" y="1181547"/>
            <a:ext cx="10635522" cy="5713029"/>
          </a:xfrm>
        </p:spPr>
        <p:txBody>
          <a:bodyPr>
            <a:normAutofit/>
          </a:bodyPr>
          <a:lstStyle/>
          <a:p>
            <a:r>
              <a:rPr lang="en-US" sz="2400" dirty="0" smtClean="0"/>
              <a:t>Hymn about the death of Christ or the establishment of the Lord’s Supper</a:t>
            </a:r>
          </a:p>
          <a:p>
            <a:r>
              <a:rPr lang="en-US" sz="2400" dirty="0"/>
              <a:t>The comments are well-thought out and concise</a:t>
            </a:r>
          </a:p>
          <a:p>
            <a:r>
              <a:rPr lang="en-US" sz="2400" dirty="0" smtClean="0"/>
              <a:t>Comments that focus our minds on what the Lord’s Supper is about:</a:t>
            </a:r>
          </a:p>
          <a:p>
            <a:pPr lvl="1"/>
            <a:r>
              <a:rPr lang="en-US" sz="2000" dirty="0" smtClean="0"/>
              <a:t>Christ’s work of sacrificial redemption</a:t>
            </a:r>
          </a:p>
          <a:p>
            <a:pPr lvl="1"/>
            <a:r>
              <a:rPr lang="en-US" sz="2000" dirty="0" smtClean="0"/>
              <a:t>God’s mercy in providing a sacrifice</a:t>
            </a:r>
          </a:p>
          <a:p>
            <a:pPr lvl="1"/>
            <a:r>
              <a:rPr lang="en-US" sz="2000" dirty="0" smtClean="0"/>
              <a:t>How we proclaim the Lord’s death</a:t>
            </a:r>
          </a:p>
          <a:p>
            <a:pPr lvl="1"/>
            <a:r>
              <a:rPr lang="en-US" sz="2000" dirty="0" smtClean="0"/>
              <a:t>The ultimate fulfillment of the new covenant</a:t>
            </a:r>
          </a:p>
          <a:p>
            <a:pPr lvl="1"/>
            <a:r>
              <a:rPr lang="en-US" sz="2000" dirty="0" smtClean="0"/>
              <a:t>How we participate in the blood and body of Christ (1 Corinthians 10:16)</a:t>
            </a:r>
          </a:p>
          <a:p>
            <a:r>
              <a:rPr lang="en-US" sz="2400" dirty="0" smtClean="0"/>
              <a:t>The prayers simply (but actually) offer thanks for the appropriate emblem</a:t>
            </a:r>
          </a:p>
          <a:p>
            <a:r>
              <a:rPr lang="en-US" sz="2400" dirty="0" smtClean="0"/>
              <a:t>I don’t get distracted by any of the above not happening</a:t>
            </a:r>
          </a:p>
        </p:txBody>
      </p:sp>
    </p:spTree>
    <p:extLst>
      <p:ext uri="{BB962C8B-B14F-4D97-AF65-F5344CB8AC3E}">
        <p14:creationId xmlns:p14="http://schemas.microsoft.com/office/powerpoint/2010/main" val="401613772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schedule</a:t>
            </a:r>
          </a:p>
        </p:txBody>
      </p:sp>
      <p:graphicFrame>
        <p:nvGraphicFramePr>
          <p:cNvPr id="4" name="Table 3"/>
          <p:cNvGraphicFramePr>
            <a:graphicFrameLocks noGrp="1"/>
          </p:cNvGraphicFramePr>
          <p:nvPr>
            <p:extLst/>
          </p:nvPr>
        </p:nvGraphicFramePr>
        <p:xfrm>
          <a:off x="2016489" y="1276349"/>
          <a:ext cx="8648700" cy="4925060"/>
        </p:xfrm>
        <a:graphic>
          <a:graphicData uri="http://schemas.openxmlformats.org/drawingml/2006/table">
            <a:tbl>
              <a:tblPr/>
              <a:tblGrid>
                <a:gridCol w="5715000">
                  <a:extLst>
                    <a:ext uri="{9D8B030D-6E8A-4147-A177-3AD203B41FA5}">
                      <a16:colId xmlns:a16="http://schemas.microsoft.com/office/drawing/2014/main" val="627337568"/>
                    </a:ext>
                  </a:extLst>
                </a:gridCol>
                <a:gridCol w="1314450">
                  <a:extLst>
                    <a:ext uri="{9D8B030D-6E8A-4147-A177-3AD203B41FA5}">
                      <a16:colId xmlns:a16="http://schemas.microsoft.com/office/drawing/2014/main" val="3545261976"/>
                    </a:ext>
                  </a:extLst>
                </a:gridCol>
                <a:gridCol w="1619250">
                  <a:extLst>
                    <a:ext uri="{9D8B030D-6E8A-4147-A177-3AD203B41FA5}">
                      <a16:colId xmlns:a16="http://schemas.microsoft.com/office/drawing/2014/main" val="4250280519"/>
                    </a:ext>
                  </a:extLst>
                </a:gridCol>
              </a:tblGrid>
              <a:tr h="351790">
                <a:tc>
                  <a:txBody>
                    <a:bodyPr/>
                    <a:lstStyle/>
                    <a:p>
                      <a:pPr marL="0" marR="0">
                        <a:spcBef>
                          <a:spcPts val="0"/>
                        </a:spcBef>
                        <a:spcAft>
                          <a:spcPts val="0"/>
                        </a:spcAft>
                      </a:pPr>
                      <a:r>
                        <a:rPr lang="en-US" sz="22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Teacher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Class Date</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88016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11-Sep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625482"/>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14-Sep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729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18-Sep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2043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21-Sep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247233"/>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25-Sep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718739"/>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Decorum in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28-Sep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084915"/>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Worship in Song</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306717"/>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Worship in the Lord's Supper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632374"/>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Worship in Prayer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18457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Worship in the Collection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89348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Worship in Scripture Reading &amp; Preaching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04899"/>
                  </a:ext>
                </a:extLst>
              </a:tr>
              <a:tr h="351790">
                <a:tc gridSpan="2">
                  <a:txBody>
                    <a:bodyPr/>
                    <a:lstStyle/>
                    <a:p>
                      <a:pPr marL="0" marR="0">
                        <a:spcBef>
                          <a:spcPts val="0"/>
                        </a:spcBef>
                        <a:spcAft>
                          <a:spcPts val="0"/>
                        </a:spcAft>
                      </a:pPr>
                      <a:r>
                        <a:rPr lang="en-US" sz="2200" b="1" dirty="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No Class - Gospel Meeting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a:txBody>
                    <a:bodyPr/>
                    <a:lstStyle/>
                    <a:p>
                      <a:pPr marL="0" marR="0" algn="r">
                        <a:spcBef>
                          <a:spcPts val="0"/>
                        </a:spcBef>
                        <a:spcAft>
                          <a:spcPts val="0"/>
                        </a:spcAft>
                      </a:pPr>
                      <a:r>
                        <a:rPr lang="en-US" sz="2200" dirty="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23-Oct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324223214"/>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Review</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504881"/>
                  </a:ext>
                </a:extLst>
              </a:tr>
            </a:tbl>
          </a:graphicData>
        </a:graphic>
      </p:graphicFrame>
      <p:sp>
        <p:nvSpPr>
          <p:cNvPr id="5" name="Right Arrow 4"/>
          <p:cNvSpPr/>
          <p:nvPr/>
        </p:nvSpPr>
        <p:spPr>
          <a:xfrm>
            <a:off x="949689" y="4333540"/>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60189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Berlin Sans FB Demi" panose="020E0802020502020306" pitchFamily="34" charset="0"/>
              </a:rPr>
              <a:t>WORSHIP IN PRAYER</a:t>
            </a:r>
          </a:p>
        </p:txBody>
      </p:sp>
      <p:sp>
        <p:nvSpPr>
          <p:cNvPr id="3" name="Text Placeholder 2"/>
          <p:cNvSpPr>
            <a:spLocks noGrp="1"/>
          </p:cNvSpPr>
          <p:nvPr>
            <p:ph type="body" idx="1"/>
          </p:nvPr>
        </p:nvSpPr>
        <p:spPr/>
        <p:txBody>
          <a:bodyPr>
            <a:normAutofit/>
          </a:bodyPr>
          <a:lstStyle/>
          <a:p>
            <a:r>
              <a:rPr lang="en-US" sz="3200" dirty="0"/>
              <a:t>Lesson 7</a:t>
            </a:r>
          </a:p>
        </p:txBody>
      </p:sp>
    </p:spTree>
    <p:extLst>
      <p:ext uri="{BB962C8B-B14F-4D97-AF65-F5344CB8AC3E}">
        <p14:creationId xmlns:p14="http://schemas.microsoft.com/office/powerpoint/2010/main" val="762411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f/fc/Plan_of_Soloman%27s_Temple.jpg/800px-Plan_of_Soloman%27s_Temple.jpg"/>
          <p:cNvPicPr>
            <a:picLocks noChangeAspect="1" noChangeArrowheads="1"/>
          </p:cNvPicPr>
          <p:nvPr/>
        </p:nvPicPr>
        <p:blipFill rotWithShape="1">
          <a:blip r:embed="rId2">
            <a:clrChange>
              <a:clrFrom>
                <a:srgbClr val="F7EACA"/>
              </a:clrFrom>
              <a:clrTo>
                <a:srgbClr val="F7EACA">
                  <a:alpha val="0"/>
                </a:srgbClr>
              </a:clrTo>
            </a:clrChange>
            <a:extLst>
              <a:ext uri="{28A0092B-C50C-407E-A947-70E740481C1C}">
                <a14:useLocalDpi xmlns:a14="http://schemas.microsoft.com/office/drawing/2010/main" val="0"/>
              </a:ext>
            </a:extLst>
          </a:blip>
          <a:srcRect l="13558" t="17802" r="38201" b="58710"/>
          <a:stretch/>
        </p:blipFill>
        <p:spPr bwMode="auto">
          <a:xfrm rot="244066">
            <a:off x="3346000" y="1474929"/>
            <a:ext cx="4713274" cy="295458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7790688" y="6234544"/>
            <a:ext cx="4057789"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600" dirty="0" smtClean="0"/>
              <a:t>Solomon’s temple</a:t>
            </a:r>
            <a:endParaRPr lang="en-US" sz="3600" dirty="0"/>
          </a:p>
        </p:txBody>
      </p:sp>
    </p:spTree>
    <p:extLst>
      <p:ext uri="{BB962C8B-B14F-4D97-AF65-F5344CB8AC3E}">
        <p14:creationId xmlns:p14="http://schemas.microsoft.com/office/powerpoint/2010/main" val="1113883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455416"/>
            <a:ext cx="10332720" cy="6347778"/>
          </a:xfrm>
          <a:prstGeom prst="rect">
            <a:avLst/>
          </a:prstGeom>
        </p:spPr>
      </p:pic>
      <p:grpSp>
        <p:nvGrpSpPr>
          <p:cNvPr id="7" name="Group 6"/>
          <p:cNvGrpSpPr/>
          <p:nvPr/>
        </p:nvGrpSpPr>
        <p:grpSpPr>
          <a:xfrm>
            <a:off x="4730192" y="3923776"/>
            <a:ext cx="3103167" cy="2879418"/>
            <a:chOff x="5024623" y="4329750"/>
            <a:chExt cx="2524457" cy="2364752"/>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9" name="Rectangle 8"/>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uLnTx/>
                  <a:uFillTx/>
                  <a:latin typeface="Gill Sans MT" panose="020B0502020104020203"/>
                  <a:ea typeface="+mn-ea"/>
                  <a:cs typeface="+mn-cs"/>
                </a:rPr>
                <a:t>Ritual</a:t>
              </a:r>
            </a:p>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uLnTx/>
                  <a:uFillTx/>
                  <a:latin typeface="Gill Sans MT" panose="020B0502020104020203"/>
                  <a:ea typeface="+mn-ea"/>
                  <a:cs typeface="+mn-cs"/>
                </a:rPr>
                <a:t>(Correct Procedure)</a:t>
              </a:r>
            </a:p>
          </p:txBody>
        </p:sp>
      </p:grpSp>
      <p:grpSp>
        <p:nvGrpSpPr>
          <p:cNvPr id="10" name="Group 9"/>
          <p:cNvGrpSpPr/>
          <p:nvPr/>
        </p:nvGrpSpPr>
        <p:grpSpPr>
          <a:xfrm>
            <a:off x="8796023" y="3744625"/>
            <a:ext cx="2893057" cy="3109741"/>
            <a:chOff x="8657169" y="4247631"/>
            <a:chExt cx="2420742" cy="2468856"/>
          </a:xfrm>
        </p:grpSpPr>
        <p:sp>
          <p:nvSpPr>
            <p:cNvPr id="11" name="Rectangle 10"/>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uLnTx/>
                  <a:uFillTx/>
                  <a:latin typeface="Gill Sans MT" panose="020B0502020104020203"/>
                  <a:ea typeface="+mn-ea"/>
                  <a:cs typeface="+mn-cs"/>
                </a:rPr>
                <a:t>Sacrificial    Offerings</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3" name="Group 12"/>
          <p:cNvGrpSpPr/>
          <p:nvPr/>
        </p:nvGrpSpPr>
        <p:grpSpPr>
          <a:xfrm>
            <a:off x="1173481" y="3939274"/>
            <a:ext cx="3039086" cy="2863919"/>
            <a:chOff x="1471515" y="4368168"/>
            <a:chExt cx="2542931" cy="2326334"/>
          </a:xfrm>
        </p:grpSpPr>
        <p:sp>
          <p:nvSpPr>
            <p:cNvPr id="14" name="Rectangle 13"/>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uLnTx/>
                  <a:uFillTx/>
                  <a:latin typeface="Gill Sans MT" panose="020B0502020104020203"/>
                  <a:ea typeface="+mn-ea"/>
                  <a:cs typeface="+mn-cs"/>
                </a:rPr>
                <a:t>Boundaries between</a:t>
              </a:r>
            </a:p>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uLnTx/>
                  <a:uFillTx/>
                  <a:latin typeface="Gill Sans MT" panose="020B0502020104020203"/>
                  <a:ea typeface="+mn-ea"/>
                  <a:cs typeface="+mn-cs"/>
                </a:rPr>
                <a:t>Sacred &amp; Profane</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grpSp>
        <p:nvGrpSpPr>
          <p:cNvPr id="18" name="Group 17"/>
          <p:cNvGrpSpPr/>
          <p:nvPr/>
        </p:nvGrpSpPr>
        <p:grpSpPr>
          <a:xfrm>
            <a:off x="4812424" y="363716"/>
            <a:ext cx="3020936" cy="2876461"/>
            <a:chOff x="4913981" y="300200"/>
            <a:chExt cx="2543715" cy="233142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3731" y="345626"/>
              <a:ext cx="2403965" cy="2286000"/>
            </a:xfrm>
            <a:prstGeom prst="rect">
              <a:avLst/>
            </a:prstGeom>
          </p:spPr>
        </p:pic>
        <p:sp>
          <p:nvSpPr>
            <p:cNvPr id="17" name="Rectangle 16"/>
            <p:cNvSpPr/>
            <p:nvPr/>
          </p:nvSpPr>
          <p:spPr>
            <a:xfrm rot="19402853">
              <a:off x="4913981" y="300200"/>
              <a:ext cx="2468856" cy="2265065"/>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uLnTx/>
                  <a:uFillTx/>
                  <a:latin typeface="Gill Sans MT" panose="020B0502020104020203"/>
                  <a:ea typeface="+mn-ea"/>
                  <a:cs typeface="+mn-cs"/>
                </a:rPr>
                <a:t>Communion with</a:t>
              </a:r>
            </a:p>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uLnTx/>
                  <a:uFillTx/>
                  <a:latin typeface="Gill Sans MT" panose="020B0502020104020203"/>
                  <a:ea typeface="+mn-ea"/>
                  <a:cs typeface="+mn-cs"/>
                </a:rPr>
                <a:t>the Supernatural</a:t>
              </a:r>
            </a:p>
          </p:txBody>
        </p:sp>
      </p:grpSp>
    </p:spTree>
    <p:extLst>
      <p:ext uri="{BB962C8B-B14F-4D97-AF65-F5344CB8AC3E}">
        <p14:creationId xmlns:p14="http://schemas.microsoft.com/office/powerpoint/2010/main" val="93545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a:t>Worship in prayer</a:t>
            </a:r>
          </a:p>
        </p:txBody>
      </p:sp>
      <p:sp>
        <p:nvSpPr>
          <p:cNvPr id="3" name="Content Placeholder 2"/>
          <p:cNvSpPr>
            <a:spLocks noGrp="1"/>
          </p:cNvSpPr>
          <p:nvPr>
            <p:ph idx="1"/>
          </p:nvPr>
        </p:nvSpPr>
        <p:spPr>
          <a:xfrm>
            <a:off x="1251678" y="1272987"/>
            <a:ext cx="10527946" cy="5360895"/>
          </a:xfrm>
        </p:spPr>
        <p:txBody>
          <a:bodyPr>
            <a:normAutofit/>
          </a:bodyPr>
          <a:lstStyle/>
          <a:p>
            <a:r>
              <a:rPr lang="en-US" sz="2400" dirty="0"/>
              <a:t>What is Prayer?</a:t>
            </a:r>
          </a:p>
          <a:p>
            <a:r>
              <a:rPr lang="en-US" sz="2400" dirty="0"/>
              <a:t>How is prayer unique compared to other acts of worship (singing, Lord’s supper, collection, scripture reading, sermons)?</a:t>
            </a:r>
          </a:p>
          <a:p>
            <a:r>
              <a:rPr lang="en-US" sz="2400" dirty="0"/>
              <a:t>What if we engage this act of worship (prayer) and do not receive an answer?</a:t>
            </a:r>
          </a:p>
        </p:txBody>
      </p:sp>
    </p:spTree>
    <p:extLst>
      <p:ext uri="{BB962C8B-B14F-4D97-AF65-F5344CB8AC3E}">
        <p14:creationId xmlns:p14="http://schemas.microsoft.com/office/powerpoint/2010/main" val="189876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a:t>Worship words</a:t>
            </a:r>
          </a:p>
        </p:txBody>
      </p:sp>
      <p:sp>
        <p:nvSpPr>
          <p:cNvPr id="3" name="Content Placeholder 2"/>
          <p:cNvSpPr>
            <a:spLocks noGrp="1"/>
          </p:cNvSpPr>
          <p:nvPr>
            <p:ph idx="1"/>
          </p:nvPr>
        </p:nvSpPr>
        <p:spPr>
          <a:xfrm>
            <a:off x="1251678" y="1272987"/>
            <a:ext cx="10527946" cy="5360895"/>
          </a:xfrm>
        </p:spPr>
        <p:txBody>
          <a:bodyPr>
            <a:normAutofit lnSpcReduction="10000"/>
          </a:bodyPr>
          <a:lstStyle/>
          <a:p>
            <a:r>
              <a:rPr lang="en-US" sz="2400" i="1" dirty="0" err="1"/>
              <a:t>Proskuneo</a:t>
            </a:r>
            <a:r>
              <a:rPr lang="en-US" sz="2400" dirty="0"/>
              <a:t>:  to “[prostrate] oneself before a person and [kiss] his feet, the hem of his garment, the ground, etc.” (</a:t>
            </a:r>
            <a:r>
              <a:rPr lang="en-US" sz="2400" dirty="0" err="1"/>
              <a:t>Ardnt</a:t>
            </a:r>
            <a:r>
              <a:rPr lang="en-US" sz="2400" dirty="0"/>
              <a:t>, Gingrich, &amp; Danker; </a:t>
            </a:r>
            <a:r>
              <a:rPr lang="en-US" sz="2400" dirty="0" err="1"/>
              <a:t>qtd</a:t>
            </a:r>
            <a:r>
              <a:rPr lang="en-US" sz="2400" dirty="0"/>
              <a:t> in Jividen)</a:t>
            </a:r>
          </a:p>
          <a:p>
            <a:pPr lvl="1"/>
            <a:r>
              <a:rPr lang="en-US" sz="2200" dirty="0"/>
              <a:t>Metaphorical description of the attitude of humility and recognition of worth required for worship, 1 Cor. 14:25</a:t>
            </a:r>
          </a:p>
          <a:p>
            <a:pPr lvl="1"/>
            <a:r>
              <a:rPr lang="en-US" sz="2200" dirty="0"/>
              <a:t>Best description: the attitude and pattern of behavior of reverence</a:t>
            </a:r>
          </a:p>
          <a:p>
            <a:pPr lvl="1"/>
            <a:r>
              <a:rPr lang="en-US" sz="2200" dirty="0"/>
              <a:t>Best synonym: </a:t>
            </a:r>
            <a:r>
              <a:rPr lang="en-US" sz="2200" i="1" dirty="0"/>
              <a:t>venerate</a:t>
            </a:r>
          </a:p>
          <a:p>
            <a:r>
              <a:rPr lang="en-US" sz="2400" i="1" dirty="0" err="1"/>
              <a:t>Latreuo</a:t>
            </a:r>
            <a:r>
              <a:rPr lang="en-US" sz="2400" dirty="0"/>
              <a:t>: to engage in the specific rituals of worship, especially sacrifice (Kittel, </a:t>
            </a:r>
            <a:r>
              <a:rPr lang="en-US" sz="2400" dirty="0" err="1"/>
              <a:t>qtd</a:t>
            </a:r>
            <a:r>
              <a:rPr lang="en-US" sz="2400" dirty="0"/>
              <a:t>. in Jividen)</a:t>
            </a:r>
          </a:p>
          <a:p>
            <a:pPr lvl="1"/>
            <a:r>
              <a:rPr lang="en-US" sz="2200" dirty="0"/>
              <a:t>Luke 2:37:  [Anna] did not depart from the temple, </a:t>
            </a:r>
            <a:r>
              <a:rPr lang="en-US" sz="2200" b="1" dirty="0"/>
              <a:t>worshiping</a:t>
            </a:r>
            <a:r>
              <a:rPr lang="en-US" sz="2200" dirty="0"/>
              <a:t> with </a:t>
            </a:r>
            <a:r>
              <a:rPr lang="en-US" sz="2200" u="sng" dirty="0"/>
              <a:t>fasting</a:t>
            </a:r>
            <a:r>
              <a:rPr lang="en-US" sz="2200" dirty="0"/>
              <a:t> and </a:t>
            </a:r>
            <a:r>
              <a:rPr lang="en-US" sz="2200" u="sng" dirty="0"/>
              <a:t>prayer</a:t>
            </a:r>
            <a:r>
              <a:rPr lang="en-US" sz="2200" dirty="0"/>
              <a:t> night and day.</a:t>
            </a:r>
          </a:p>
          <a:p>
            <a:pPr lvl="1"/>
            <a:r>
              <a:rPr lang="en-US" sz="2200" dirty="0"/>
              <a:t>Best synonym: </a:t>
            </a:r>
            <a:r>
              <a:rPr lang="en-US" sz="2200" i="1" dirty="0" err="1"/>
              <a:t>liturgize</a:t>
            </a:r>
            <a:endParaRPr lang="en-US" sz="2200" i="1" dirty="0"/>
          </a:p>
          <a:p>
            <a:r>
              <a:rPr lang="en-US" sz="2400" dirty="0"/>
              <a:t>Both words are used in Matt. 4:10:  You shall </a:t>
            </a:r>
            <a:r>
              <a:rPr lang="en-US" sz="2400" b="1" dirty="0"/>
              <a:t>venerate</a:t>
            </a:r>
            <a:r>
              <a:rPr lang="en-US" sz="2400" dirty="0"/>
              <a:t> the Lord your God and him only shall you </a:t>
            </a:r>
            <a:r>
              <a:rPr lang="en-US" sz="2400" b="1" dirty="0" err="1"/>
              <a:t>liturgize</a:t>
            </a:r>
            <a:r>
              <a:rPr lang="en-US" sz="2400" dirty="0"/>
              <a:t>.</a:t>
            </a:r>
          </a:p>
        </p:txBody>
      </p:sp>
    </p:spTree>
    <p:extLst>
      <p:ext uri="{BB962C8B-B14F-4D97-AF65-F5344CB8AC3E}">
        <p14:creationId xmlns:p14="http://schemas.microsoft.com/office/powerpoint/2010/main" val="76640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Autofit/>
          </a:bodyPr>
          <a:lstStyle/>
          <a:p>
            <a:r>
              <a:rPr lang="en-US" sz="3800" dirty="0"/>
              <a:t>What did n.t. Christians pray for publicly?</a:t>
            </a:r>
          </a:p>
        </p:txBody>
      </p:sp>
      <p:sp>
        <p:nvSpPr>
          <p:cNvPr id="3" name="Content Placeholder 2"/>
          <p:cNvSpPr>
            <a:spLocks noGrp="1"/>
          </p:cNvSpPr>
          <p:nvPr>
            <p:ph idx="1"/>
          </p:nvPr>
        </p:nvSpPr>
        <p:spPr>
          <a:xfrm>
            <a:off x="1251678" y="1272987"/>
            <a:ext cx="10527946" cy="5360895"/>
          </a:xfrm>
        </p:spPr>
        <p:txBody>
          <a:bodyPr>
            <a:normAutofit/>
          </a:bodyPr>
          <a:lstStyle/>
          <a:p>
            <a:r>
              <a:rPr lang="en-US" sz="2400" dirty="0"/>
              <a:t>Appointment of new leaders (Acts 1:24; 6:6)</a:t>
            </a:r>
          </a:p>
          <a:p>
            <a:r>
              <a:rPr lang="en-US" sz="2400" dirty="0"/>
              <a:t>Elders (Acts 14:23; 20:36-38)</a:t>
            </a:r>
          </a:p>
          <a:p>
            <a:r>
              <a:rPr lang="en-US" sz="2400" dirty="0"/>
              <a:t>Evangelist/Mission (Acts 13: 2-3)</a:t>
            </a:r>
          </a:p>
          <a:p>
            <a:r>
              <a:rPr lang="en-US" sz="2400" dirty="0"/>
              <a:t>Saints (</a:t>
            </a:r>
            <a:r>
              <a:rPr lang="en-US" sz="2400" dirty="0" err="1"/>
              <a:t>Eph</a:t>
            </a:r>
            <a:r>
              <a:rPr lang="en-US" sz="2400" dirty="0"/>
              <a:t> 6:18)</a:t>
            </a:r>
          </a:p>
          <a:p>
            <a:r>
              <a:rPr lang="en-US" sz="2400" dirty="0"/>
              <a:t>All people, kings, high positions (1 Tim 2:1-8)</a:t>
            </a:r>
          </a:p>
          <a:p>
            <a:r>
              <a:rPr lang="en-US" sz="2400" dirty="0"/>
              <a:t>Boldness (Acts 4:23-31</a:t>
            </a:r>
            <a:r>
              <a:rPr lang="en-US" sz="2400" dirty="0" smtClean="0"/>
              <a:t>)</a:t>
            </a:r>
            <a:endParaRPr lang="en-US" sz="2400" dirty="0"/>
          </a:p>
          <a:p>
            <a:r>
              <a:rPr lang="en-US" sz="2400" dirty="0"/>
              <a:t>Safety of other saints (Acts 12:5, 12-17)</a:t>
            </a:r>
          </a:p>
          <a:p>
            <a:r>
              <a:rPr lang="en-US" sz="2400" dirty="0"/>
              <a:t>Sickness (James 5:13-15)</a:t>
            </a:r>
          </a:p>
          <a:p>
            <a:r>
              <a:rPr lang="en-US" sz="2400" dirty="0"/>
              <a:t>Sins (James 5:15-18)</a:t>
            </a:r>
          </a:p>
          <a:p>
            <a:r>
              <a:rPr lang="en-US" sz="2400" dirty="0"/>
              <a:t>Thanksgiving (1 </a:t>
            </a:r>
            <a:r>
              <a:rPr lang="en-US" sz="2400" dirty="0" err="1"/>
              <a:t>Cor</a:t>
            </a:r>
            <a:r>
              <a:rPr lang="en-US" sz="2400" dirty="0"/>
              <a:t> 14:15-17)</a:t>
            </a:r>
          </a:p>
        </p:txBody>
      </p:sp>
    </p:spTree>
    <p:extLst>
      <p:ext uri="{BB962C8B-B14F-4D97-AF65-F5344CB8AC3E}">
        <p14:creationId xmlns:p14="http://schemas.microsoft.com/office/powerpoint/2010/main" val="1343171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a:t>Worship in prayer</a:t>
            </a:r>
          </a:p>
        </p:txBody>
      </p:sp>
      <p:sp>
        <p:nvSpPr>
          <p:cNvPr id="3" name="Content Placeholder 2"/>
          <p:cNvSpPr>
            <a:spLocks noGrp="1"/>
          </p:cNvSpPr>
          <p:nvPr>
            <p:ph idx="1"/>
          </p:nvPr>
        </p:nvSpPr>
        <p:spPr>
          <a:xfrm>
            <a:off x="1251678" y="1272987"/>
            <a:ext cx="10527946" cy="5360895"/>
          </a:xfrm>
        </p:spPr>
        <p:txBody>
          <a:bodyPr>
            <a:normAutofit/>
          </a:bodyPr>
          <a:lstStyle/>
          <a:p>
            <a:r>
              <a:rPr lang="en-US" sz="2400" dirty="0"/>
              <a:t>What common goal should prayer be aimed at (I Tim 2)?</a:t>
            </a:r>
          </a:p>
          <a:p>
            <a:r>
              <a:rPr lang="en-US" sz="2400" dirty="0"/>
              <a:t>What is the purpose of prayer (public or private)?</a:t>
            </a:r>
          </a:p>
          <a:p>
            <a:r>
              <a:rPr lang="en-US" sz="2400" dirty="0"/>
              <a:t>What is the relationship between prayer and faith?</a:t>
            </a:r>
          </a:p>
          <a:p>
            <a:r>
              <a:rPr lang="en-US" sz="2400" dirty="0"/>
              <a:t>How can we more effectively follow public prayers led by others to better “worship” God?</a:t>
            </a:r>
          </a:p>
          <a:p>
            <a:r>
              <a:rPr lang="en-US" sz="2400" dirty="0"/>
              <a:t>What should prayer accomplish in the minds of the hearers?</a:t>
            </a:r>
          </a:p>
          <a:p>
            <a:endParaRPr lang="en-US" sz="2400" dirty="0"/>
          </a:p>
        </p:txBody>
      </p:sp>
    </p:spTree>
    <p:extLst>
      <p:ext uri="{BB962C8B-B14F-4D97-AF65-F5344CB8AC3E}">
        <p14:creationId xmlns:p14="http://schemas.microsoft.com/office/powerpoint/2010/main" val="346774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522351" cy="4803235"/>
          </a:xfrm>
        </p:spPr>
        <p:txBody>
          <a:bodyPr>
            <a:normAutofit/>
          </a:bodyPr>
          <a:lstStyle/>
          <a:p>
            <a:r>
              <a:rPr lang="en-US" dirty="0" smtClean="0">
                <a:latin typeface="Berlin Sans FB Demi" panose="020E0802020502020306" pitchFamily="34" charset="0"/>
              </a:rPr>
              <a:t>Worship in scripture reading &amp; preaching</a:t>
            </a:r>
            <a:endParaRPr lang="en-US" dirty="0">
              <a:latin typeface="Berlin Sans FB Demi" panose="020E0802020502020306" pitchFamily="34" charset="0"/>
            </a:endParaRPr>
          </a:p>
        </p:txBody>
      </p:sp>
      <p:sp>
        <p:nvSpPr>
          <p:cNvPr id="3" name="Text Placeholder 2"/>
          <p:cNvSpPr>
            <a:spLocks noGrp="1"/>
          </p:cNvSpPr>
          <p:nvPr>
            <p:ph type="body" idx="1"/>
          </p:nvPr>
        </p:nvSpPr>
        <p:spPr/>
        <p:txBody>
          <a:bodyPr>
            <a:normAutofit/>
          </a:bodyPr>
          <a:lstStyle/>
          <a:p>
            <a:r>
              <a:rPr lang="en-US" sz="3200" dirty="0"/>
              <a:t>Lesson </a:t>
            </a:r>
            <a:r>
              <a:rPr lang="en-US" sz="3200" dirty="0" smtClean="0"/>
              <a:t>9</a:t>
            </a:r>
            <a:endParaRPr lang="en-US" sz="3200" dirty="0"/>
          </a:p>
        </p:txBody>
      </p:sp>
    </p:spTree>
    <p:extLst>
      <p:ext uri="{BB962C8B-B14F-4D97-AF65-F5344CB8AC3E}">
        <p14:creationId xmlns:p14="http://schemas.microsoft.com/office/powerpoint/2010/main" val="239727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schedule</a:t>
            </a:r>
            <a:endParaRPr lang="en-US" dirty="0"/>
          </a:p>
        </p:txBody>
      </p:sp>
      <p:graphicFrame>
        <p:nvGraphicFramePr>
          <p:cNvPr id="4" name="Table 3"/>
          <p:cNvGraphicFramePr>
            <a:graphicFrameLocks noGrp="1"/>
          </p:cNvGraphicFramePr>
          <p:nvPr>
            <p:extLst/>
          </p:nvPr>
        </p:nvGraphicFramePr>
        <p:xfrm>
          <a:off x="2016488" y="1276349"/>
          <a:ext cx="9303784" cy="5276850"/>
        </p:xfrm>
        <a:graphic>
          <a:graphicData uri="http://schemas.openxmlformats.org/drawingml/2006/table">
            <a:tbl>
              <a:tblPr/>
              <a:tblGrid>
                <a:gridCol w="5609608">
                  <a:extLst>
                    <a:ext uri="{9D8B030D-6E8A-4147-A177-3AD203B41FA5}">
                      <a16:colId xmlns:a16="http://schemas.microsoft.com/office/drawing/2014/main" val="627337568"/>
                    </a:ext>
                  </a:extLst>
                </a:gridCol>
                <a:gridCol w="1353312">
                  <a:extLst>
                    <a:ext uri="{9D8B030D-6E8A-4147-A177-3AD203B41FA5}">
                      <a16:colId xmlns:a16="http://schemas.microsoft.com/office/drawing/2014/main" val="3750622777"/>
                    </a:ext>
                  </a:extLst>
                </a:gridCol>
                <a:gridCol w="2340864">
                  <a:extLst>
                    <a:ext uri="{9D8B030D-6E8A-4147-A177-3AD203B41FA5}">
                      <a16:colId xmlns:a16="http://schemas.microsoft.com/office/drawing/2014/main" val="4250280519"/>
                    </a:ext>
                  </a:extLst>
                </a:gridCol>
              </a:tblGrid>
              <a:tr h="351790">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Teacher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Class Day/Date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88016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625482"/>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14-Sep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729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2043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247233"/>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25-Sep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71873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08491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Decorum in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30671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Worship in Song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632374"/>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Worship in the Lord's Supper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18457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Worship in Prayer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89348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Worship in the Collection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0489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Worship in Scripture Reading &amp; Preaching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612292"/>
                  </a:ext>
                </a:extLst>
              </a:tr>
              <a:tr h="351790">
                <a:tc gridSpan="2">
                  <a:txBody>
                    <a:bodyPr/>
                    <a:lstStyle/>
                    <a:p>
                      <a:pPr marL="0" marR="0">
                        <a:spcBef>
                          <a:spcPts val="0"/>
                        </a:spcBef>
                        <a:spcAft>
                          <a:spcPts val="0"/>
                        </a:spcAft>
                      </a:pPr>
                      <a:r>
                        <a:rPr lang="en-US" sz="2200" b="1" dirty="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No Class - Gospel Meeting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a:txBody>
                    <a:bodyPr/>
                    <a:lstStyle/>
                    <a:p>
                      <a:pPr marL="0" marR="0" algn="r">
                        <a:spcBef>
                          <a:spcPts val="0"/>
                        </a:spcBef>
                        <a:spcAft>
                          <a:spcPts val="0"/>
                        </a:spcAft>
                      </a:pPr>
                      <a:r>
                        <a:rPr lang="en-US" sz="2200" dirty="0" smtClean="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Sun 23-Oct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324223214"/>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Review</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504881"/>
                  </a:ext>
                </a:extLst>
              </a:tr>
            </a:tbl>
          </a:graphicData>
        </a:graphic>
      </p:graphicFrame>
      <p:sp>
        <p:nvSpPr>
          <p:cNvPr id="5" name="Right Arrow 4"/>
          <p:cNvSpPr/>
          <p:nvPr/>
        </p:nvSpPr>
        <p:spPr>
          <a:xfrm>
            <a:off x="996001" y="5400536"/>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22560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455416"/>
            <a:ext cx="10332720" cy="6347778"/>
          </a:xfrm>
          <a:prstGeom prst="rect">
            <a:avLst/>
          </a:prstGeom>
        </p:spPr>
      </p:pic>
      <p:grpSp>
        <p:nvGrpSpPr>
          <p:cNvPr id="7" name="Group 6"/>
          <p:cNvGrpSpPr/>
          <p:nvPr/>
        </p:nvGrpSpPr>
        <p:grpSpPr>
          <a:xfrm>
            <a:off x="4730192" y="3923776"/>
            <a:ext cx="3103167" cy="2879418"/>
            <a:chOff x="5024623" y="4329750"/>
            <a:chExt cx="2524457" cy="2364752"/>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9" name="Rectangle 8"/>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Ritual</a:t>
              </a:r>
            </a:p>
            <a:p>
              <a:pPr algn="ctr">
                <a:lnSpc>
                  <a:spcPts val="1700"/>
                </a:lnSpc>
              </a:pPr>
              <a:r>
                <a:rPr lang="en-US" dirty="0" smtClean="0">
                  <a:ln w="0"/>
                </a:rPr>
                <a:t>(Correct Procedure)</a:t>
              </a:r>
              <a:endParaRPr lang="en-US" b="0" cap="none" spc="0" dirty="0">
                <a:ln w="0"/>
                <a:solidFill>
                  <a:schemeClr val="tx1"/>
                </a:solidFill>
              </a:endParaRPr>
            </a:p>
          </p:txBody>
        </p:sp>
      </p:grpSp>
      <p:grpSp>
        <p:nvGrpSpPr>
          <p:cNvPr id="10" name="Group 9"/>
          <p:cNvGrpSpPr/>
          <p:nvPr/>
        </p:nvGrpSpPr>
        <p:grpSpPr>
          <a:xfrm>
            <a:off x="8781393" y="3744625"/>
            <a:ext cx="2907687" cy="3109741"/>
            <a:chOff x="8657169" y="4247631"/>
            <a:chExt cx="2420742" cy="2468856"/>
          </a:xfrm>
        </p:grpSpPr>
        <p:sp>
          <p:nvSpPr>
            <p:cNvPr id="11" name="Rectangle 10"/>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Sacrificial    </a:t>
              </a:r>
              <a:r>
                <a:rPr lang="en-US" dirty="0" smtClean="0">
                  <a:ln w="0"/>
                </a:rPr>
                <a:t>Offerings</a:t>
              </a:r>
              <a:endParaRPr lang="en-US" b="0" cap="none" spc="0" dirty="0">
                <a:ln w="0"/>
                <a:solidFill>
                  <a:schemeClr val="tx1"/>
                </a:solidFill>
              </a:endParaRPr>
            </a:p>
          </p:txBody>
        </p: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3" name="Group 12"/>
          <p:cNvGrpSpPr/>
          <p:nvPr/>
        </p:nvGrpSpPr>
        <p:grpSpPr>
          <a:xfrm>
            <a:off x="1173481" y="3939274"/>
            <a:ext cx="3039086" cy="2863919"/>
            <a:chOff x="1471515" y="4368168"/>
            <a:chExt cx="2542931" cy="2326334"/>
          </a:xfrm>
        </p:grpSpPr>
        <p:sp>
          <p:nvSpPr>
            <p:cNvPr id="14" name="Rectangle 13"/>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Boundaries between</a:t>
              </a:r>
            </a:p>
            <a:p>
              <a:pPr algn="ctr">
                <a:lnSpc>
                  <a:spcPts val="1700"/>
                </a:lnSpc>
              </a:pPr>
              <a:r>
                <a:rPr lang="en-US" b="0" cap="none" spc="0" dirty="0" smtClean="0">
                  <a:ln w="0"/>
                  <a:solidFill>
                    <a:schemeClr val="tx1"/>
                  </a:solidFill>
                </a:rPr>
                <a:t>Sacred &amp; Profane</a:t>
              </a:r>
              <a:endParaRPr lang="en-US" b="0" cap="none" spc="0" dirty="0">
                <a:ln w="0"/>
                <a:solidFill>
                  <a:schemeClr val="tx1"/>
                </a:solidFill>
              </a:endParaRPr>
            </a:p>
          </p:txBody>
        </p:sp>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grpSp>
        <p:nvGrpSpPr>
          <p:cNvPr id="18" name="Group 17"/>
          <p:cNvGrpSpPr/>
          <p:nvPr/>
        </p:nvGrpSpPr>
        <p:grpSpPr>
          <a:xfrm>
            <a:off x="4792717" y="363716"/>
            <a:ext cx="3040643" cy="2876461"/>
            <a:chOff x="4913981" y="300200"/>
            <a:chExt cx="2543715" cy="2331426"/>
          </a:xfrm>
        </p:grpSpPr>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53731" y="345626"/>
              <a:ext cx="2403965" cy="2286000"/>
            </a:xfrm>
            <a:prstGeom prst="rect">
              <a:avLst/>
            </a:prstGeom>
          </p:spPr>
        </p:pic>
        <p:sp>
          <p:nvSpPr>
            <p:cNvPr id="17" name="Rectangle 16"/>
            <p:cNvSpPr/>
            <p:nvPr/>
          </p:nvSpPr>
          <p:spPr>
            <a:xfrm rot="19402853">
              <a:off x="4913981" y="30020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Communion with</a:t>
              </a:r>
            </a:p>
            <a:p>
              <a:pPr algn="ctr">
                <a:lnSpc>
                  <a:spcPts val="1700"/>
                </a:lnSpc>
              </a:pPr>
              <a:r>
                <a:rPr lang="en-US" dirty="0">
                  <a:ln w="0"/>
                </a:rPr>
                <a:t>t</a:t>
              </a:r>
              <a:r>
                <a:rPr lang="en-US" dirty="0" smtClean="0">
                  <a:ln w="0"/>
                </a:rPr>
                <a:t>he Supernatural</a:t>
              </a:r>
              <a:endParaRPr lang="en-US" b="0" cap="none" spc="0" dirty="0">
                <a:ln w="0"/>
                <a:solidFill>
                  <a:schemeClr val="tx1"/>
                </a:solidFill>
              </a:endParaRPr>
            </a:p>
          </p:txBody>
        </p:sp>
      </p:grpSp>
    </p:spTree>
    <p:extLst>
      <p:ext uri="{BB962C8B-B14F-4D97-AF65-F5344CB8AC3E}">
        <p14:creationId xmlns:p14="http://schemas.microsoft.com/office/powerpoint/2010/main" val="360202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3" y="382384"/>
            <a:ext cx="11081657" cy="890603"/>
          </a:xfrm>
        </p:spPr>
        <p:txBody>
          <a:bodyPr>
            <a:normAutofit fontScale="90000"/>
          </a:bodyPr>
          <a:lstStyle/>
          <a:p>
            <a:r>
              <a:rPr lang="en-US" dirty="0" smtClean="0"/>
              <a:t>Worship in scripture reading &amp; preaching</a:t>
            </a:r>
            <a:endParaRPr lang="en-US" dirty="0"/>
          </a:p>
        </p:txBody>
      </p:sp>
      <p:sp>
        <p:nvSpPr>
          <p:cNvPr id="3" name="Content Placeholder 2"/>
          <p:cNvSpPr>
            <a:spLocks noGrp="1"/>
          </p:cNvSpPr>
          <p:nvPr>
            <p:ph idx="1"/>
          </p:nvPr>
        </p:nvSpPr>
        <p:spPr>
          <a:xfrm>
            <a:off x="1251678" y="1828800"/>
            <a:ext cx="10527946" cy="5065776"/>
          </a:xfrm>
        </p:spPr>
        <p:txBody>
          <a:bodyPr>
            <a:normAutofit/>
          </a:bodyPr>
          <a:lstStyle/>
          <a:p>
            <a:r>
              <a:rPr lang="en-US" sz="2400" dirty="0" smtClean="0"/>
              <a:t>Worship and the Knowledge of God</a:t>
            </a:r>
          </a:p>
          <a:p>
            <a:r>
              <a:rPr lang="en-US" sz="2400" dirty="0" smtClean="0"/>
              <a:t>Building Knowledge and Understanding</a:t>
            </a:r>
          </a:p>
          <a:p>
            <a:pPr lvl="1"/>
            <a:r>
              <a:rPr lang="en-US" sz="2200" dirty="0" smtClean="0"/>
              <a:t>Purpose of Public Reading of Scripture</a:t>
            </a:r>
          </a:p>
          <a:p>
            <a:pPr lvl="1"/>
            <a:r>
              <a:rPr lang="en-US" sz="2200" dirty="0" smtClean="0"/>
              <a:t>Purpose of Preaching</a:t>
            </a:r>
          </a:p>
          <a:p>
            <a:r>
              <a:rPr lang="en-US" sz="2400" dirty="0" smtClean="0"/>
              <a:t>“Focusing our Thoughts” or “Excluding Thoughts of the World”</a:t>
            </a:r>
          </a:p>
          <a:p>
            <a:r>
              <a:rPr lang="en-US" sz="2400" dirty="0" smtClean="0"/>
              <a:t>Markers of Worship in Scripture Reading and Preaching</a:t>
            </a:r>
            <a:endParaRPr lang="en-US" dirty="0" smtClean="0"/>
          </a:p>
          <a:p>
            <a:pPr lvl="1"/>
            <a:endParaRPr lang="en-US" sz="2200" dirty="0"/>
          </a:p>
          <a:p>
            <a:pPr lvl="1"/>
            <a:endParaRPr lang="en-US" sz="2200" dirty="0" smtClean="0"/>
          </a:p>
        </p:txBody>
      </p:sp>
    </p:spTree>
    <p:extLst>
      <p:ext uri="{BB962C8B-B14F-4D97-AF65-F5344CB8AC3E}">
        <p14:creationId xmlns:p14="http://schemas.microsoft.com/office/powerpoint/2010/main" val="167266977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Definition of worship</a:t>
            </a:r>
            <a:endParaRPr lang="en-US" dirty="0"/>
          </a:p>
        </p:txBody>
      </p:sp>
      <p:sp>
        <p:nvSpPr>
          <p:cNvPr id="4" name="Content Placeholder 3"/>
          <p:cNvSpPr>
            <a:spLocks noGrp="1"/>
          </p:cNvSpPr>
          <p:nvPr>
            <p:ph idx="1"/>
          </p:nvPr>
        </p:nvSpPr>
        <p:spPr>
          <a:xfrm>
            <a:off x="1271555" y="1152939"/>
            <a:ext cx="10516253" cy="5724939"/>
          </a:xfrm>
        </p:spPr>
        <p:txBody>
          <a:bodyPr>
            <a:noAutofit/>
          </a:bodyPr>
          <a:lstStyle/>
          <a:p>
            <a:pPr marL="0" indent="0">
              <a:lnSpc>
                <a:spcPct val="100000"/>
              </a:lnSpc>
              <a:spcBef>
                <a:spcPts val="400"/>
              </a:spcBef>
              <a:buNone/>
            </a:pPr>
            <a:r>
              <a:rPr lang="en-US" sz="3000" dirty="0" smtClean="0"/>
              <a:t>True worship is the celebration of being in covenant fellowship with the sovereign and holy triune God,</a:t>
            </a:r>
          </a:p>
          <a:p>
            <a:pPr marL="0" indent="0">
              <a:lnSpc>
                <a:spcPct val="100000"/>
              </a:lnSpc>
              <a:spcBef>
                <a:spcPts val="400"/>
              </a:spcBef>
              <a:buNone/>
            </a:pPr>
            <a:r>
              <a:rPr lang="en-US" sz="3000" dirty="0"/>
              <a:t>	</a:t>
            </a:r>
            <a:r>
              <a:rPr lang="en-US" sz="3000" dirty="0" smtClean="0"/>
              <a:t>by means of</a:t>
            </a:r>
          </a:p>
          <a:p>
            <a:pPr marL="1709738" indent="-1709738">
              <a:lnSpc>
                <a:spcPct val="100000"/>
              </a:lnSpc>
              <a:spcBef>
                <a:spcPts val="400"/>
              </a:spcBef>
              <a:buNone/>
            </a:pPr>
            <a:r>
              <a:rPr lang="en-US" sz="3000" dirty="0" smtClean="0"/>
              <a:t>	the reverent adoration and spontaneous praise of 	</a:t>
            </a:r>
            <a:r>
              <a:rPr lang="en-US" sz="3000" u="sng" dirty="0" smtClean="0"/>
              <a:t>God’s nature and works</a:t>
            </a:r>
            <a:r>
              <a:rPr lang="en-US" sz="3000" dirty="0" smtClean="0"/>
              <a:t>,</a:t>
            </a:r>
          </a:p>
          <a:p>
            <a:pPr marL="1709738" indent="-1709738">
              <a:lnSpc>
                <a:spcPct val="100000"/>
              </a:lnSpc>
              <a:spcBef>
                <a:spcPts val="400"/>
              </a:spcBef>
              <a:buNone/>
            </a:pPr>
            <a:r>
              <a:rPr lang="en-US" sz="3000" dirty="0"/>
              <a:t>	</a:t>
            </a:r>
            <a:r>
              <a:rPr lang="en-US" sz="3000" dirty="0" smtClean="0"/>
              <a:t>the expressed commitment of trust and obedience to 	</a:t>
            </a:r>
            <a:r>
              <a:rPr lang="en-US" sz="3000" u="sng" dirty="0" smtClean="0"/>
              <a:t>the covenant responsibilities</a:t>
            </a:r>
            <a:r>
              <a:rPr lang="en-US" sz="3000" dirty="0" smtClean="0"/>
              <a:t>, and</a:t>
            </a:r>
          </a:p>
          <a:p>
            <a:pPr marL="1709738" indent="-1709738">
              <a:lnSpc>
                <a:spcPct val="100000"/>
              </a:lnSpc>
              <a:spcBef>
                <a:spcPts val="400"/>
              </a:spcBef>
              <a:buNone/>
            </a:pPr>
            <a:r>
              <a:rPr lang="en-US" sz="3000" dirty="0"/>
              <a:t>	</a:t>
            </a:r>
            <a:r>
              <a:rPr lang="en-US" sz="3000" dirty="0" smtClean="0"/>
              <a:t>the memorial reenactment of entering into covenant 	through ritual acts,</a:t>
            </a:r>
          </a:p>
          <a:p>
            <a:pPr marL="914400" indent="-914400">
              <a:lnSpc>
                <a:spcPct val="100000"/>
              </a:lnSpc>
              <a:spcBef>
                <a:spcPts val="400"/>
              </a:spcBef>
              <a:buNone/>
            </a:pPr>
            <a:r>
              <a:rPr lang="en-US" sz="3000" dirty="0" smtClean="0"/>
              <a:t>	all with the confident anticipation of the fulfillment of the </a:t>
            </a:r>
            <a:r>
              <a:rPr lang="en-US" sz="3000" u="sng" dirty="0" smtClean="0"/>
              <a:t>covenant promises</a:t>
            </a:r>
            <a:r>
              <a:rPr lang="en-US" sz="3000" dirty="0" smtClean="0"/>
              <a:t> in glory.</a:t>
            </a:r>
            <a:endParaRPr lang="en-US" sz="3000" dirty="0"/>
          </a:p>
        </p:txBody>
      </p:sp>
      <p:sp>
        <p:nvSpPr>
          <p:cNvPr id="5" name="TextBox 4"/>
          <p:cNvSpPr txBox="1"/>
          <p:nvPr/>
        </p:nvSpPr>
        <p:spPr>
          <a:xfrm>
            <a:off x="8507439" y="6171913"/>
            <a:ext cx="3348702" cy="646331"/>
          </a:xfrm>
          <a:prstGeom prst="rect">
            <a:avLst/>
          </a:prstGeom>
          <a:noFill/>
        </p:spPr>
        <p:txBody>
          <a:bodyPr wrap="square" rtlCol="0">
            <a:spAutoFit/>
          </a:bodyPr>
          <a:lstStyle/>
          <a:p>
            <a:pPr algn="r"/>
            <a:r>
              <a:rPr lang="en-US" dirty="0" smtClean="0"/>
              <a:t>Allen P. Ross</a:t>
            </a:r>
          </a:p>
          <a:p>
            <a:pPr algn="r"/>
            <a:r>
              <a:rPr lang="en-US" b="1" dirty="0" smtClean="0"/>
              <a:t>Recalling the Hope of Glory</a:t>
            </a:r>
            <a:endParaRPr lang="en-US" dirty="0"/>
          </a:p>
        </p:txBody>
      </p:sp>
    </p:spTree>
    <p:extLst>
      <p:ext uri="{BB962C8B-B14F-4D97-AF65-F5344CB8AC3E}">
        <p14:creationId xmlns:p14="http://schemas.microsoft.com/office/powerpoint/2010/main" val="3166573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ustance.org/Resources/fig21s.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833" b="5757"/>
          <a:stretch/>
        </p:blipFill>
        <p:spPr bwMode="auto">
          <a:xfrm>
            <a:off x="2368423" y="896112"/>
            <a:ext cx="6864578" cy="470001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8345275" y="6234544"/>
            <a:ext cx="3503202"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600" dirty="0" smtClean="0"/>
              <a:t>Herod’s temple</a:t>
            </a:r>
            <a:endParaRPr lang="en-US" sz="3600" dirty="0"/>
          </a:p>
        </p:txBody>
      </p:sp>
    </p:spTree>
    <p:extLst>
      <p:ext uri="{BB962C8B-B14F-4D97-AF65-F5344CB8AC3E}">
        <p14:creationId xmlns:p14="http://schemas.microsoft.com/office/powerpoint/2010/main" val="401857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020" y="382384"/>
            <a:ext cx="10940322" cy="890603"/>
          </a:xfrm>
        </p:spPr>
        <p:txBody>
          <a:bodyPr>
            <a:normAutofit/>
          </a:bodyPr>
          <a:lstStyle/>
          <a:p>
            <a:r>
              <a:rPr lang="en-US" dirty="0" smtClean="0"/>
              <a:t>Worship and the Knowledge of God</a:t>
            </a:r>
            <a:endParaRPr lang="en-US" dirty="0"/>
          </a:p>
        </p:txBody>
      </p:sp>
      <p:sp>
        <p:nvSpPr>
          <p:cNvPr id="3" name="Content Placeholder 2"/>
          <p:cNvSpPr>
            <a:spLocks noGrp="1"/>
          </p:cNvSpPr>
          <p:nvPr>
            <p:ph idx="1"/>
          </p:nvPr>
        </p:nvSpPr>
        <p:spPr>
          <a:xfrm>
            <a:off x="1251678" y="1181547"/>
            <a:ext cx="10635522" cy="5713029"/>
          </a:xfrm>
        </p:spPr>
        <p:txBody>
          <a:bodyPr>
            <a:normAutofit/>
          </a:bodyPr>
          <a:lstStyle/>
          <a:p>
            <a:r>
              <a:rPr lang="en-US" sz="2400" dirty="0" smtClean="0"/>
              <a:t>We must know who God is and what He wants to worship appropriately, Acts 17:23, 29-30</a:t>
            </a:r>
          </a:p>
          <a:p>
            <a:pPr lvl="1"/>
            <a:r>
              <a:rPr lang="en-US" sz="2200" dirty="0" smtClean="0"/>
              <a:t>At Sinai, Israel defaulted to their knowledge of pagan Gods</a:t>
            </a:r>
          </a:p>
          <a:p>
            <a:pPr lvl="1"/>
            <a:r>
              <a:rPr lang="en-US" sz="2200" dirty="0" smtClean="0"/>
              <a:t>Their sin was not abandoning God, but confusing His nature and desires for them with those of the gods they knew in Egypt, Exodus 32:5</a:t>
            </a:r>
          </a:p>
          <a:p>
            <a:r>
              <a:rPr lang="en-US" sz="2400" dirty="0" smtClean="0"/>
              <a:t>A key outcome of worship should be moral behavior</a:t>
            </a:r>
          </a:p>
          <a:p>
            <a:pPr lvl="1"/>
            <a:r>
              <a:rPr lang="en-US" sz="2200" dirty="0" smtClean="0"/>
              <a:t>To change our behavior, we must know what to do and why</a:t>
            </a:r>
          </a:p>
          <a:p>
            <a:pPr lvl="1"/>
            <a:r>
              <a:rPr lang="en-US" sz="2200" dirty="0" smtClean="0"/>
              <a:t>Therefore, every new covenant brings:</a:t>
            </a:r>
          </a:p>
          <a:p>
            <a:pPr lvl="2"/>
            <a:r>
              <a:rPr lang="en-US" sz="2000" dirty="0" smtClean="0"/>
              <a:t>An enhanced revelation of God</a:t>
            </a:r>
          </a:p>
          <a:p>
            <a:pPr lvl="2"/>
            <a:r>
              <a:rPr lang="en-US" sz="2000" dirty="0" smtClean="0"/>
              <a:t>A change in the requirements of worship</a:t>
            </a:r>
          </a:p>
          <a:p>
            <a:r>
              <a:rPr lang="en-US" sz="2400" dirty="0" smtClean="0"/>
              <a:t>In worship, God has provided for us to learn more about Him, and more about what He expects of us</a:t>
            </a:r>
          </a:p>
        </p:txBody>
      </p:sp>
    </p:spTree>
    <p:extLst>
      <p:ext uri="{BB962C8B-B14F-4D97-AF65-F5344CB8AC3E}">
        <p14:creationId xmlns:p14="http://schemas.microsoft.com/office/powerpoint/2010/main" val="312041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26" y="1434663"/>
            <a:ext cx="9328673" cy="3689140"/>
          </a:xfrm>
        </p:spPr>
        <p:txBody>
          <a:bodyPr>
            <a:normAutofit/>
          </a:bodyPr>
          <a:lstStyle/>
          <a:p>
            <a:pPr algn="ctr"/>
            <a:r>
              <a:rPr lang="en-US" dirty="0"/>
              <a:t>Why does Moses say </a:t>
            </a:r>
            <a:r>
              <a:rPr lang="en-US" dirty="0" smtClean="0"/>
              <a:t>in Exodus 20:20 that </a:t>
            </a:r>
            <a:r>
              <a:rPr lang="en-US" dirty="0"/>
              <a:t>God speaking to Israel was to test them? </a:t>
            </a:r>
            <a:r>
              <a:rPr lang="en-US" dirty="0" smtClean="0"/>
              <a:t/>
            </a:r>
            <a:br>
              <a:rPr lang="en-US" dirty="0" smtClean="0"/>
            </a:br>
            <a:r>
              <a:rPr lang="en-US" dirty="0"/>
              <a:t/>
            </a:r>
            <a:br>
              <a:rPr lang="en-US" dirty="0"/>
            </a:br>
            <a:r>
              <a:rPr lang="en-US" dirty="0" smtClean="0"/>
              <a:t>How is this a test?</a:t>
            </a:r>
            <a:endParaRPr lang="en-US" dirty="0"/>
          </a:p>
        </p:txBody>
      </p:sp>
    </p:spTree>
    <p:extLst>
      <p:ext uri="{BB962C8B-B14F-4D97-AF65-F5344CB8AC3E}">
        <p14:creationId xmlns:p14="http://schemas.microsoft.com/office/powerpoint/2010/main" val="309784356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020" y="382384"/>
            <a:ext cx="10940322" cy="890603"/>
          </a:xfrm>
        </p:spPr>
        <p:txBody>
          <a:bodyPr>
            <a:normAutofit/>
          </a:bodyPr>
          <a:lstStyle/>
          <a:p>
            <a:r>
              <a:rPr lang="en-US" dirty="0" smtClean="0"/>
              <a:t>Knowledge &amp; Understanding</a:t>
            </a:r>
            <a:endParaRPr lang="en-US" dirty="0"/>
          </a:p>
        </p:txBody>
      </p:sp>
      <p:sp>
        <p:nvSpPr>
          <p:cNvPr id="3" name="Content Placeholder 2"/>
          <p:cNvSpPr>
            <a:spLocks noGrp="1"/>
          </p:cNvSpPr>
          <p:nvPr>
            <p:ph idx="1"/>
          </p:nvPr>
        </p:nvSpPr>
        <p:spPr>
          <a:xfrm>
            <a:off x="1251678" y="1181547"/>
            <a:ext cx="10635522" cy="5713029"/>
          </a:xfrm>
        </p:spPr>
        <p:txBody>
          <a:bodyPr>
            <a:normAutofit/>
          </a:bodyPr>
          <a:lstStyle/>
          <a:p>
            <a:r>
              <a:rPr lang="en-US" sz="2400" dirty="0" smtClean="0"/>
              <a:t>Knowledge of God and from God is a test, Exodus 20:20</a:t>
            </a:r>
          </a:p>
          <a:p>
            <a:pPr lvl="1"/>
            <a:r>
              <a:rPr lang="en-US" sz="2000" dirty="0" smtClean="0"/>
              <a:t>Test of our willingness to listen to God at all (to focus on something other than self)</a:t>
            </a:r>
          </a:p>
          <a:p>
            <a:pPr lvl="1"/>
            <a:r>
              <a:rPr lang="en-US" sz="2000" dirty="0" smtClean="0"/>
              <a:t>Test of our willingness to believe what God says (to accept it as true)</a:t>
            </a:r>
          </a:p>
          <a:p>
            <a:pPr lvl="1"/>
            <a:r>
              <a:rPr lang="en-US" sz="2000" dirty="0" smtClean="0"/>
              <a:t>Test of our willingness to do what He says (to make application or change)</a:t>
            </a:r>
          </a:p>
          <a:p>
            <a:pPr lvl="1"/>
            <a:r>
              <a:rPr lang="en-US" sz="2000" dirty="0" smtClean="0"/>
              <a:t>Jesus describes this process in Matthew 7:24-29</a:t>
            </a:r>
          </a:p>
          <a:p>
            <a:endParaRPr lang="en-US" sz="2200" dirty="0" smtClean="0"/>
          </a:p>
          <a:p>
            <a:pPr lvl="1"/>
            <a:endParaRPr lang="en-US" sz="2000" dirty="0" smtClean="0"/>
          </a:p>
        </p:txBody>
      </p:sp>
    </p:spTree>
    <p:extLst>
      <p:ext uri="{BB962C8B-B14F-4D97-AF65-F5344CB8AC3E}">
        <p14:creationId xmlns:p14="http://schemas.microsoft.com/office/powerpoint/2010/main" val="341915169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26" y="2349062"/>
            <a:ext cx="9328673" cy="3689140"/>
          </a:xfrm>
        </p:spPr>
        <p:txBody>
          <a:bodyPr>
            <a:normAutofit/>
          </a:bodyPr>
          <a:lstStyle/>
          <a:p>
            <a:pPr algn="ctr"/>
            <a:r>
              <a:rPr lang="en-US" dirty="0" smtClean="0"/>
              <a:t>Find 5 verses in psalm 119 that do not contain the word “law” or a synonym.</a:t>
            </a:r>
            <a:endParaRPr lang="en-US" dirty="0"/>
          </a:p>
        </p:txBody>
      </p:sp>
    </p:spTree>
    <p:extLst>
      <p:ext uri="{BB962C8B-B14F-4D97-AF65-F5344CB8AC3E}">
        <p14:creationId xmlns:p14="http://schemas.microsoft.com/office/powerpoint/2010/main" val="74785279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020" y="382384"/>
            <a:ext cx="10940322" cy="890603"/>
          </a:xfrm>
        </p:spPr>
        <p:txBody>
          <a:bodyPr>
            <a:normAutofit/>
          </a:bodyPr>
          <a:lstStyle/>
          <a:p>
            <a:r>
              <a:rPr lang="en-US" dirty="0" smtClean="0"/>
              <a:t>Knowledge &amp; Understanding</a:t>
            </a:r>
            <a:endParaRPr lang="en-US" dirty="0"/>
          </a:p>
        </p:txBody>
      </p:sp>
      <p:sp>
        <p:nvSpPr>
          <p:cNvPr id="3" name="Content Placeholder 2"/>
          <p:cNvSpPr>
            <a:spLocks noGrp="1"/>
          </p:cNvSpPr>
          <p:nvPr>
            <p:ph idx="1"/>
          </p:nvPr>
        </p:nvSpPr>
        <p:spPr>
          <a:xfrm>
            <a:off x="1251678" y="1181547"/>
            <a:ext cx="10635522" cy="5713029"/>
          </a:xfrm>
        </p:spPr>
        <p:txBody>
          <a:bodyPr>
            <a:normAutofit/>
          </a:bodyPr>
          <a:lstStyle/>
          <a:p>
            <a:r>
              <a:rPr lang="en-US" sz="2400" dirty="0" smtClean="0"/>
              <a:t>Knowledge of God and from God is a test, Exodus 20:20</a:t>
            </a:r>
          </a:p>
          <a:p>
            <a:pPr lvl="1"/>
            <a:r>
              <a:rPr lang="en-US" sz="2000" dirty="0" smtClean="0"/>
              <a:t>Test of our willingness to listen to God at all (to focus on something other than self)</a:t>
            </a:r>
          </a:p>
          <a:p>
            <a:pPr lvl="1"/>
            <a:r>
              <a:rPr lang="en-US" sz="2000" dirty="0" smtClean="0"/>
              <a:t>Test of our willingness to believe what God says (to accept it as true)</a:t>
            </a:r>
          </a:p>
          <a:p>
            <a:pPr lvl="1"/>
            <a:r>
              <a:rPr lang="en-US" sz="2000" dirty="0" smtClean="0"/>
              <a:t>Test of our willingness to do what He says (to make application or change)</a:t>
            </a:r>
          </a:p>
          <a:p>
            <a:pPr lvl="1"/>
            <a:r>
              <a:rPr lang="en-US" sz="2000" dirty="0" smtClean="0"/>
              <a:t>Jesus describes this process in Matthew 7:24-29</a:t>
            </a:r>
          </a:p>
          <a:p>
            <a:r>
              <a:rPr lang="en-US" sz="2200" dirty="0" smtClean="0"/>
              <a:t>Psalm 119 highlights how God’s revelation necessitates action</a:t>
            </a:r>
          </a:p>
          <a:p>
            <a:pPr lvl="1"/>
            <a:r>
              <a:rPr lang="en-US" sz="2000" dirty="0" smtClean="0"/>
              <a:t>vv.84, 90, 121, 122, 132 do not use a synonym for “law”</a:t>
            </a:r>
          </a:p>
          <a:p>
            <a:pPr lvl="1"/>
            <a:r>
              <a:rPr lang="en-US" sz="2000" dirty="0" smtClean="0"/>
              <a:t>Instead, “execute judgment,” “faithfulness,” “surety” or “guarantee”—covenant words</a:t>
            </a:r>
          </a:p>
          <a:p>
            <a:pPr lvl="1"/>
            <a:r>
              <a:rPr lang="en-US" sz="2000" dirty="0" smtClean="0"/>
              <a:t>God’s act of revealing Himself demonstrates covenant faithfulness</a:t>
            </a:r>
          </a:p>
          <a:p>
            <a:pPr lvl="1"/>
            <a:r>
              <a:rPr lang="en-US" sz="2000" dirty="0" smtClean="0"/>
              <a:t>His nature is a guarantee that He will keep the covenant He makes with us, Hebrews 6:13</a:t>
            </a:r>
          </a:p>
          <a:p>
            <a:r>
              <a:rPr lang="en-US" sz="2200" dirty="0" smtClean="0"/>
              <a:t>Our worship in public reading and preaching should:</a:t>
            </a:r>
          </a:p>
          <a:p>
            <a:pPr lvl="1"/>
            <a:r>
              <a:rPr lang="en-US" sz="2000" dirty="0" smtClean="0"/>
              <a:t>Increase our knowledge and understanding of God’s Word (His covenant faithfulness)</a:t>
            </a:r>
          </a:p>
          <a:p>
            <a:pPr lvl="1"/>
            <a:r>
              <a:rPr lang="en-US" sz="2000" dirty="0" smtClean="0"/>
              <a:t>Increase our desire and motivation to do what we’re commanded (our covenant faithfulness)</a:t>
            </a:r>
          </a:p>
        </p:txBody>
      </p:sp>
    </p:spTree>
    <p:extLst>
      <p:ext uri="{BB962C8B-B14F-4D97-AF65-F5344CB8AC3E}">
        <p14:creationId xmlns:p14="http://schemas.microsoft.com/office/powerpoint/2010/main" val="242992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020" y="382384"/>
            <a:ext cx="10940322" cy="890603"/>
          </a:xfrm>
        </p:spPr>
        <p:txBody>
          <a:bodyPr>
            <a:normAutofit/>
          </a:bodyPr>
          <a:lstStyle/>
          <a:p>
            <a:r>
              <a:rPr lang="en-US" dirty="0" smtClean="0"/>
              <a:t>Public Scripture readings</a:t>
            </a:r>
            <a:endParaRPr lang="en-US" dirty="0"/>
          </a:p>
        </p:txBody>
      </p:sp>
      <p:sp>
        <p:nvSpPr>
          <p:cNvPr id="3" name="Content Placeholder 2"/>
          <p:cNvSpPr>
            <a:spLocks noGrp="1"/>
          </p:cNvSpPr>
          <p:nvPr>
            <p:ph idx="1"/>
          </p:nvPr>
        </p:nvSpPr>
        <p:spPr>
          <a:xfrm>
            <a:off x="1251678" y="1181547"/>
            <a:ext cx="10635522" cy="5713029"/>
          </a:xfrm>
        </p:spPr>
        <p:txBody>
          <a:bodyPr>
            <a:normAutofit/>
          </a:bodyPr>
          <a:lstStyle/>
          <a:p>
            <a:r>
              <a:rPr lang="en-US" sz="2400" dirty="0" smtClean="0"/>
              <a:t>Always associated with an expected change in belief or behavior</a:t>
            </a:r>
          </a:p>
          <a:p>
            <a:pPr lvl="1"/>
            <a:r>
              <a:rPr lang="en-US" sz="2200" dirty="0" smtClean="0"/>
              <a:t>Hezekiah’s Re-establishment of Temple Worship, 2 Chronicles 29:25</a:t>
            </a:r>
          </a:p>
          <a:p>
            <a:pPr lvl="1"/>
            <a:r>
              <a:rPr lang="en-US" sz="2200" dirty="0" smtClean="0"/>
              <a:t>Josiah’s Reforms, 2 Kings 22:11-13</a:t>
            </a:r>
          </a:p>
          <a:p>
            <a:pPr lvl="1"/>
            <a:r>
              <a:rPr lang="en-US" sz="2200" dirty="0" smtClean="0"/>
              <a:t>Return from Exile, Nehemiah 8:14-16</a:t>
            </a:r>
          </a:p>
          <a:p>
            <a:r>
              <a:rPr lang="en-US" sz="2400" dirty="0" smtClean="0"/>
              <a:t>Often accompanied by some explanation of the passage, Nehemiah 8:7-8</a:t>
            </a:r>
          </a:p>
          <a:p>
            <a:r>
              <a:rPr lang="en-US" sz="2400" dirty="0" smtClean="0"/>
              <a:t>The Ideal Scripture Reading:</a:t>
            </a:r>
          </a:p>
          <a:p>
            <a:pPr lvl="1"/>
            <a:r>
              <a:rPr lang="en-US" sz="2200" dirty="0" smtClean="0"/>
              <a:t>Selected to increase knowledge and/or produce action</a:t>
            </a:r>
          </a:p>
          <a:p>
            <a:pPr lvl="1"/>
            <a:r>
              <a:rPr lang="en-US" sz="2200" dirty="0" smtClean="0"/>
              <a:t>Succinctly but helpfully introduced (context, summary, application)</a:t>
            </a:r>
          </a:p>
          <a:p>
            <a:pPr lvl="1"/>
            <a:r>
              <a:rPr lang="en-US" sz="2200" dirty="0" smtClean="0"/>
              <a:t>Read from a version that is accurate but easy to listen to</a:t>
            </a:r>
          </a:p>
          <a:p>
            <a:pPr lvl="1"/>
            <a:r>
              <a:rPr lang="en-US" sz="2200" dirty="0" smtClean="0"/>
              <a:t>Read in a way that does not distract from the text</a:t>
            </a:r>
          </a:p>
          <a:p>
            <a:pPr lvl="2"/>
            <a:r>
              <a:rPr lang="en-US" sz="2000" dirty="0" smtClean="0"/>
              <a:t>Not too dull or monotone</a:t>
            </a:r>
          </a:p>
          <a:p>
            <a:pPr lvl="2"/>
            <a:r>
              <a:rPr lang="en-US" sz="2000" dirty="0" smtClean="0"/>
              <a:t>Not too dramatic</a:t>
            </a:r>
          </a:p>
          <a:p>
            <a:endParaRPr lang="en-US" sz="2400" dirty="0" smtClean="0"/>
          </a:p>
        </p:txBody>
      </p:sp>
    </p:spTree>
    <p:extLst>
      <p:ext uri="{BB962C8B-B14F-4D97-AF65-F5344CB8AC3E}">
        <p14:creationId xmlns:p14="http://schemas.microsoft.com/office/powerpoint/2010/main" val="384844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020" y="382384"/>
            <a:ext cx="10940322" cy="890603"/>
          </a:xfrm>
        </p:spPr>
        <p:txBody>
          <a:bodyPr>
            <a:normAutofit/>
          </a:bodyPr>
          <a:lstStyle/>
          <a:p>
            <a:r>
              <a:rPr lang="en-US" dirty="0" smtClean="0"/>
              <a:t>preaching</a:t>
            </a:r>
            <a:endParaRPr lang="en-US" dirty="0"/>
          </a:p>
        </p:txBody>
      </p:sp>
      <p:sp>
        <p:nvSpPr>
          <p:cNvPr id="3" name="Content Placeholder 2"/>
          <p:cNvSpPr>
            <a:spLocks noGrp="1"/>
          </p:cNvSpPr>
          <p:nvPr>
            <p:ph idx="1"/>
          </p:nvPr>
        </p:nvSpPr>
        <p:spPr>
          <a:xfrm>
            <a:off x="1251678" y="1181547"/>
            <a:ext cx="10635522" cy="5713029"/>
          </a:xfrm>
        </p:spPr>
        <p:txBody>
          <a:bodyPr>
            <a:normAutofit/>
          </a:bodyPr>
          <a:lstStyle/>
          <a:p>
            <a:r>
              <a:rPr lang="en-US" sz="2400" dirty="0" smtClean="0"/>
              <a:t>Always associated with an expected change in belief or behavior</a:t>
            </a:r>
          </a:p>
          <a:p>
            <a:pPr lvl="1"/>
            <a:r>
              <a:rPr lang="en-US" sz="2200" dirty="0" smtClean="0"/>
              <a:t>Sermon on the Mount, Matthew 7:24-26</a:t>
            </a:r>
          </a:p>
          <a:p>
            <a:pPr lvl="1"/>
            <a:r>
              <a:rPr lang="en-US" sz="2200" dirty="0" smtClean="0"/>
              <a:t>Sermon at Pentecost, Acts 2:40</a:t>
            </a:r>
          </a:p>
          <a:p>
            <a:pPr lvl="1"/>
            <a:r>
              <a:rPr lang="en-US" sz="2200" dirty="0" smtClean="0"/>
              <a:t>Sermon in Antioch of Pisidia, Acts 13:40-41</a:t>
            </a:r>
          </a:p>
          <a:p>
            <a:r>
              <a:rPr lang="en-US" sz="2400" dirty="0" smtClean="0"/>
              <a:t>Always includes quotation and explication of Scripture</a:t>
            </a:r>
          </a:p>
          <a:p>
            <a:r>
              <a:rPr lang="en-US" sz="2400" dirty="0" smtClean="0"/>
              <a:t>The Ideal Sermon:</a:t>
            </a:r>
          </a:p>
          <a:p>
            <a:pPr lvl="1"/>
            <a:r>
              <a:rPr lang="en-US" sz="2200" dirty="0" smtClean="0"/>
              <a:t>Scripturally-focused, not opinion-focused</a:t>
            </a:r>
          </a:p>
          <a:p>
            <a:pPr lvl="2"/>
            <a:r>
              <a:rPr lang="en-US" sz="2000" dirty="0" smtClean="0"/>
              <a:t>Helps us understand and apply God’s word more accurately</a:t>
            </a:r>
          </a:p>
          <a:p>
            <a:pPr lvl="1"/>
            <a:r>
              <a:rPr lang="en-US" sz="2200" dirty="0" smtClean="0"/>
              <a:t>Applications are challenging but achievable</a:t>
            </a:r>
          </a:p>
          <a:p>
            <a:pPr lvl="1"/>
            <a:r>
              <a:rPr lang="en-US" sz="2200" dirty="0" smtClean="0"/>
              <a:t>Of a length appropriate to the content</a:t>
            </a:r>
          </a:p>
          <a:p>
            <a:pPr lvl="2"/>
            <a:r>
              <a:rPr lang="en-US" sz="2000" dirty="0" smtClean="0"/>
              <a:t>Complex topics and passages require more explanation</a:t>
            </a:r>
          </a:p>
          <a:p>
            <a:pPr lvl="2"/>
            <a:r>
              <a:rPr lang="en-US" sz="2000" dirty="0" smtClean="0"/>
              <a:t>Simple topics and passages should not be harped on needlessly</a:t>
            </a:r>
          </a:p>
          <a:p>
            <a:pPr lvl="1"/>
            <a:endParaRPr lang="en-US" sz="2000" dirty="0" smtClean="0"/>
          </a:p>
          <a:p>
            <a:endParaRPr lang="en-US" sz="2400" dirty="0" smtClean="0"/>
          </a:p>
        </p:txBody>
      </p:sp>
    </p:spTree>
    <p:extLst>
      <p:ext uri="{BB962C8B-B14F-4D97-AF65-F5344CB8AC3E}">
        <p14:creationId xmlns:p14="http://schemas.microsoft.com/office/powerpoint/2010/main" val="425469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635522" cy="890603"/>
          </a:xfrm>
        </p:spPr>
        <p:txBody>
          <a:bodyPr>
            <a:normAutofit/>
          </a:bodyPr>
          <a:lstStyle/>
          <a:p>
            <a:r>
              <a:rPr lang="en-US" dirty="0" smtClean="0"/>
              <a:t>Markers of worship &amp; scripture</a:t>
            </a:r>
            <a:endParaRPr lang="en-US" dirty="0"/>
          </a:p>
        </p:txBody>
      </p:sp>
      <p:sp>
        <p:nvSpPr>
          <p:cNvPr id="3" name="Content Placeholder 2"/>
          <p:cNvSpPr>
            <a:spLocks noGrp="1"/>
          </p:cNvSpPr>
          <p:nvPr>
            <p:ph idx="1"/>
          </p:nvPr>
        </p:nvSpPr>
        <p:spPr>
          <a:xfrm>
            <a:off x="1251678" y="1023887"/>
            <a:ext cx="10635522" cy="5881405"/>
          </a:xfrm>
        </p:spPr>
        <p:txBody>
          <a:bodyPr>
            <a:normAutofit/>
          </a:bodyPr>
          <a:lstStyle/>
          <a:p>
            <a:r>
              <a:rPr lang="en-US" sz="2400" dirty="0" smtClean="0"/>
              <a:t>Boundaries between Sacred and Profane</a:t>
            </a:r>
          </a:p>
          <a:p>
            <a:pPr lvl="1"/>
            <a:r>
              <a:rPr lang="en-US" sz="2200" dirty="0"/>
              <a:t>Criteria: to demonstrate in our </a:t>
            </a:r>
            <a:r>
              <a:rPr lang="en-US" sz="2200" dirty="0" smtClean="0"/>
              <a:t>worship the </a:t>
            </a:r>
            <a:r>
              <a:rPr lang="en-US" sz="2200" dirty="0"/>
              <a:t>boundaries between our sacred lives and the profane world, Ephesians </a:t>
            </a:r>
            <a:r>
              <a:rPr lang="en-US" sz="2200" dirty="0" smtClean="0"/>
              <a:t>4:17-32</a:t>
            </a:r>
          </a:p>
          <a:p>
            <a:pPr lvl="1"/>
            <a:r>
              <a:rPr lang="en-US" sz="2200" dirty="0" smtClean="0"/>
              <a:t>Example: Don’t be distracted by “thoughts of this world”</a:t>
            </a:r>
          </a:p>
          <a:p>
            <a:r>
              <a:rPr lang="en-US" sz="2400" dirty="0" smtClean="0"/>
              <a:t>Sacrificial Offerings</a:t>
            </a:r>
          </a:p>
          <a:p>
            <a:pPr lvl="1"/>
            <a:r>
              <a:rPr lang="en-US" sz="2200" dirty="0"/>
              <a:t>Criteria: to demonstrate in </a:t>
            </a:r>
            <a:r>
              <a:rPr lang="en-US" sz="2200" dirty="0" smtClean="0"/>
              <a:t>our worship that </a:t>
            </a:r>
            <a:r>
              <a:rPr lang="en-US" sz="2200" dirty="0"/>
              <a:t>we “fill up…what is lacking in Christ’s sufferings,” </a:t>
            </a:r>
            <a:r>
              <a:rPr lang="en-US" sz="2200" dirty="0" smtClean="0"/>
              <a:t>Col.1:24</a:t>
            </a:r>
          </a:p>
          <a:p>
            <a:pPr lvl="1"/>
            <a:r>
              <a:rPr lang="en-US" sz="2200" dirty="0" smtClean="0"/>
              <a:t>Example: Find things in our lives to give up or change based on improved knowledge</a:t>
            </a:r>
            <a:endParaRPr lang="en-US" sz="2200" dirty="0"/>
          </a:p>
          <a:p>
            <a:r>
              <a:rPr lang="en-US" sz="2400" dirty="0" smtClean="0"/>
              <a:t>Ritual (Correct Procedure)</a:t>
            </a:r>
          </a:p>
          <a:p>
            <a:pPr lvl="1"/>
            <a:r>
              <a:rPr lang="en-US" sz="2200" dirty="0"/>
              <a:t>Criteria: to demonstrate by our actions that God (who is a God of peace, not confusion) is the originator and object of our worship, not ourselves, so that everyone may learn who God is and what He requires of them, 1 Corinthians </a:t>
            </a:r>
            <a:r>
              <a:rPr lang="en-US" sz="2200" dirty="0" smtClean="0"/>
              <a:t>14:40</a:t>
            </a:r>
          </a:p>
          <a:p>
            <a:pPr lvl="1"/>
            <a:r>
              <a:rPr lang="en-US" sz="2200" dirty="0" smtClean="0"/>
              <a:t>Example: Determine to fully engage with the reading/preaching</a:t>
            </a:r>
          </a:p>
        </p:txBody>
      </p:sp>
    </p:spTree>
    <p:extLst>
      <p:ext uri="{BB962C8B-B14F-4D97-AF65-F5344CB8AC3E}">
        <p14:creationId xmlns:p14="http://schemas.microsoft.com/office/powerpoint/2010/main" val="192025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270" y="2398045"/>
            <a:ext cx="10150929" cy="3689140"/>
          </a:xfrm>
        </p:spPr>
        <p:txBody>
          <a:bodyPr>
            <a:normAutofit/>
          </a:bodyPr>
          <a:lstStyle/>
          <a:p>
            <a:pPr algn="ctr"/>
            <a:r>
              <a:rPr lang="en-US" dirty="0" smtClean="0"/>
              <a:t>How do we “focus our thoughts” or “Remove distractions of the world” for our worship?</a:t>
            </a:r>
            <a:endParaRPr lang="en-US" dirty="0"/>
          </a:p>
        </p:txBody>
      </p:sp>
    </p:spTree>
    <p:extLst>
      <p:ext uri="{BB962C8B-B14F-4D97-AF65-F5344CB8AC3E}">
        <p14:creationId xmlns:p14="http://schemas.microsoft.com/office/powerpoint/2010/main" val="271634995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033" y="382384"/>
            <a:ext cx="10940322" cy="890603"/>
          </a:xfrm>
        </p:spPr>
        <p:txBody>
          <a:bodyPr>
            <a:normAutofit fontScale="90000"/>
          </a:bodyPr>
          <a:lstStyle/>
          <a:p>
            <a:r>
              <a:rPr lang="en-US" dirty="0" smtClean="0"/>
              <a:t>What to think about during scripture reading and preaching</a:t>
            </a:r>
            <a:endParaRPr lang="en-US" dirty="0"/>
          </a:p>
        </p:txBody>
      </p:sp>
      <p:sp>
        <p:nvSpPr>
          <p:cNvPr id="3" name="Content Placeholder 2"/>
          <p:cNvSpPr>
            <a:spLocks noGrp="1"/>
          </p:cNvSpPr>
          <p:nvPr>
            <p:ph idx="1"/>
          </p:nvPr>
        </p:nvSpPr>
        <p:spPr>
          <a:xfrm>
            <a:off x="1251678" y="1763486"/>
            <a:ext cx="10635522" cy="5131090"/>
          </a:xfrm>
        </p:spPr>
        <p:txBody>
          <a:bodyPr>
            <a:normAutofit/>
          </a:bodyPr>
          <a:lstStyle/>
          <a:p>
            <a:r>
              <a:rPr lang="en-US" sz="2400" dirty="0" smtClean="0"/>
              <a:t>What is revealed about God’s nature in this passage of scripture?</a:t>
            </a:r>
          </a:p>
          <a:p>
            <a:pPr lvl="1"/>
            <a:r>
              <a:rPr lang="en-US" sz="2200" dirty="0" smtClean="0"/>
              <a:t>What is revealed about my nature?</a:t>
            </a:r>
          </a:p>
          <a:p>
            <a:r>
              <a:rPr lang="en-US" sz="2400" dirty="0" smtClean="0"/>
              <a:t>What actions are commanded or implied by this passage or concept?</a:t>
            </a:r>
          </a:p>
          <a:p>
            <a:pPr lvl="1"/>
            <a:r>
              <a:rPr lang="en-US" sz="2200" dirty="0" smtClean="0"/>
              <a:t>What other applications can I make that are related, but not stated explicitly?</a:t>
            </a:r>
          </a:p>
          <a:p>
            <a:r>
              <a:rPr lang="en-US" sz="2400" dirty="0" smtClean="0"/>
              <a:t>What is the context of this passage? How does this passage fit into that context?</a:t>
            </a:r>
          </a:p>
          <a:p>
            <a:pPr lvl="1"/>
            <a:r>
              <a:rPr lang="en-US" sz="2000" dirty="0" smtClean="0"/>
              <a:t>How does it further the argument or revelation?</a:t>
            </a:r>
          </a:p>
          <a:p>
            <a:r>
              <a:rPr lang="en-US" sz="2400" dirty="0" smtClean="0"/>
              <a:t>What other passages say something similar to this one? What do they add?</a:t>
            </a:r>
          </a:p>
          <a:p>
            <a:r>
              <a:rPr lang="en-US" sz="2400" dirty="0" smtClean="0"/>
              <a:t>Can I summarize this passage or concept in one to two sentences?</a:t>
            </a:r>
          </a:p>
          <a:p>
            <a:pPr lvl="1"/>
            <a:r>
              <a:rPr lang="en-US" sz="2200" dirty="0" smtClean="0"/>
              <a:t>Can I explain it clearly to someone else?</a:t>
            </a:r>
          </a:p>
          <a:p>
            <a:pPr lvl="1"/>
            <a:endParaRPr lang="en-US" sz="2000" dirty="0" smtClean="0"/>
          </a:p>
          <a:p>
            <a:endParaRPr lang="en-US" sz="2400" dirty="0" smtClean="0"/>
          </a:p>
        </p:txBody>
      </p:sp>
    </p:spTree>
    <p:extLst>
      <p:ext uri="{BB962C8B-B14F-4D97-AF65-F5344CB8AC3E}">
        <p14:creationId xmlns:p14="http://schemas.microsoft.com/office/powerpoint/2010/main" val="219824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814" y="327521"/>
            <a:ext cx="10178322" cy="897775"/>
          </a:xfrm>
        </p:spPr>
        <p:txBody>
          <a:bodyPr anchor="ctr"/>
          <a:lstStyle/>
          <a:p>
            <a:r>
              <a:rPr lang="en-US" dirty="0" smtClean="0"/>
              <a:t>Boundaries: Sacred vs. Profane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886" y="1757561"/>
            <a:ext cx="4457700" cy="447673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Content Placeholder 3"/>
          <p:cNvSpPr>
            <a:spLocks noGrp="1"/>
          </p:cNvSpPr>
          <p:nvPr>
            <p:ph sz="half" idx="2"/>
          </p:nvPr>
        </p:nvSpPr>
        <p:spPr>
          <a:xfrm>
            <a:off x="5652229" y="1188720"/>
            <a:ext cx="6106955" cy="5632704"/>
          </a:xfrm>
        </p:spPr>
        <p:txBody>
          <a:bodyPr>
            <a:normAutofit/>
          </a:bodyPr>
          <a:lstStyle/>
          <a:p>
            <a:pPr>
              <a:lnSpc>
                <a:spcPct val="100000"/>
              </a:lnSpc>
            </a:pPr>
            <a:r>
              <a:rPr lang="en-US" sz="2800" dirty="0" smtClean="0"/>
              <a:t>First established by God, Gen. 3:24</a:t>
            </a:r>
          </a:p>
          <a:p>
            <a:pPr>
              <a:lnSpc>
                <a:spcPct val="100000"/>
              </a:lnSpc>
            </a:pPr>
            <a:r>
              <a:rPr lang="en-US" sz="2800" dirty="0" smtClean="0"/>
              <a:t>Inherent to construction of tabernacle and temple</a:t>
            </a:r>
          </a:p>
          <a:p>
            <a:pPr>
              <a:lnSpc>
                <a:spcPct val="100000"/>
              </a:lnSpc>
            </a:pPr>
            <a:r>
              <a:rPr lang="en-US" sz="2800" dirty="0" smtClean="0"/>
              <a:t>Expressed in nearly every religious or ceremonial structure</a:t>
            </a:r>
          </a:p>
        </p:txBody>
      </p:sp>
    </p:spTree>
    <p:extLst>
      <p:ext uri="{BB962C8B-B14F-4D97-AF65-F5344CB8AC3E}">
        <p14:creationId xmlns:p14="http://schemas.microsoft.com/office/powerpoint/2010/main" val="337382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841219" cy="4803235"/>
          </a:xfrm>
        </p:spPr>
        <p:txBody>
          <a:bodyPr>
            <a:normAutofit/>
          </a:bodyPr>
          <a:lstStyle/>
          <a:p>
            <a:r>
              <a:rPr lang="en-US" dirty="0" smtClean="0">
                <a:latin typeface="Berlin Sans FB Demi" panose="020E0802020502020306" pitchFamily="34" charset="0"/>
              </a:rPr>
              <a:t>Review &amp; case studies</a:t>
            </a:r>
            <a:endParaRPr lang="en-US" dirty="0">
              <a:latin typeface="Berlin Sans FB Demi" panose="020E0802020502020306" pitchFamily="34" charset="0"/>
            </a:endParaRPr>
          </a:p>
        </p:txBody>
      </p:sp>
      <p:sp>
        <p:nvSpPr>
          <p:cNvPr id="3" name="Text Placeholder 2"/>
          <p:cNvSpPr>
            <a:spLocks noGrp="1"/>
          </p:cNvSpPr>
          <p:nvPr>
            <p:ph type="body" idx="1"/>
          </p:nvPr>
        </p:nvSpPr>
        <p:spPr/>
        <p:txBody>
          <a:bodyPr>
            <a:normAutofit/>
          </a:bodyPr>
          <a:lstStyle/>
          <a:p>
            <a:r>
              <a:rPr lang="en-US" sz="3200" dirty="0"/>
              <a:t>Lesson </a:t>
            </a:r>
            <a:r>
              <a:rPr lang="en-US" sz="3200" dirty="0" smtClean="0"/>
              <a:t>10</a:t>
            </a:r>
            <a:endParaRPr lang="en-US" sz="3200" dirty="0"/>
          </a:p>
        </p:txBody>
      </p:sp>
    </p:spTree>
    <p:extLst>
      <p:ext uri="{BB962C8B-B14F-4D97-AF65-F5344CB8AC3E}">
        <p14:creationId xmlns:p14="http://schemas.microsoft.com/office/powerpoint/2010/main" val="1853922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schedule</a:t>
            </a:r>
            <a:endParaRPr lang="en-US" dirty="0"/>
          </a:p>
        </p:txBody>
      </p:sp>
      <p:graphicFrame>
        <p:nvGraphicFramePr>
          <p:cNvPr id="4" name="Table 3"/>
          <p:cNvGraphicFramePr>
            <a:graphicFrameLocks noGrp="1"/>
          </p:cNvGraphicFramePr>
          <p:nvPr>
            <p:extLst/>
          </p:nvPr>
        </p:nvGraphicFramePr>
        <p:xfrm>
          <a:off x="2016488" y="1276349"/>
          <a:ext cx="9303784" cy="5276850"/>
        </p:xfrm>
        <a:graphic>
          <a:graphicData uri="http://schemas.openxmlformats.org/drawingml/2006/table">
            <a:tbl>
              <a:tblPr/>
              <a:tblGrid>
                <a:gridCol w="5609608">
                  <a:extLst>
                    <a:ext uri="{9D8B030D-6E8A-4147-A177-3AD203B41FA5}">
                      <a16:colId xmlns:a16="http://schemas.microsoft.com/office/drawing/2014/main" val="627337568"/>
                    </a:ext>
                  </a:extLst>
                </a:gridCol>
                <a:gridCol w="1353312">
                  <a:extLst>
                    <a:ext uri="{9D8B030D-6E8A-4147-A177-3AD203B41FA5}">
                      <a16:colId xmlns:a16="http://schemas.microsoft.com/office/drawing/2014/main" val="3750622777"/>
                    </a:ext>
                  </a:extLst>
                </a:gridCol>
                <a:gridCol w="2340864">
                  <a:extLst>
                    <a:ext uri="{9D8B030D-6E8A-4147-A177-3AD203B41FA5}">
                      <a16:colId xmlns:a16="http://schemas.microsoft.com/office/drawing/2014/main" val="4250280519"/>
                    </a:ext>
                  </a:extLst>
                </a:gridCol>
              </a:tblGrid>
              <a:tr h="351790">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Teacher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Class Day/Date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88016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625482"/>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14-Sep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729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2043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247233"/>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25-Sep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71873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08491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Decorum in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30671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Worship in Song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632374"/>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Worship in the Lord's Supper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18457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Worship in Prayer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89348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Worship in the Collection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0489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Worship in Scripture Reading &amp; Preaching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612292"/>
                  </a:ext>
                </a:extLst>
              </a:tr>
              <a:tr h="351790">
                <a:tc gridSpan="2">
                  <a:txBody>
                    <a:bodyPr/>
                    <a:lstStyle/>
                    <a:p>
                      <a:pPr marL="0" marR="0">
                        <a:spcBef>
                          <a:spcPts val="0"/>
                        </a:spcBef>
                        <a:spcAft>
                          <a:spcPts val="0"/>
                        </a:spcAft>
                      </a:pPr>
                      <a:r>
                        <a:rPr lang="en-US" sz="2200" b="1" dirty="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No Class - Gospel Meeting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a:txBody>
                    <a:bodyPr/>
                    <a:lstStyle/>
                    <a:p>
                      <a:pPr marL="0" marR="0" algn="r">
                        <a:spcBef>
                          <a:spcPts val="0"/>
                        </a:spcBef>
                        <a:spcAft>
                          <a:spcPts val="0"/>
                        </a:spcAft>
                      </a:pPr>
                      <a:r>
                        <a:rPr lang="en-US" sz="2200" dirty="0" smtClean="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Sun 23-Oct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324223214"/>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Review</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504881"/>
                  </a:ext>
                </a:extLst>
              </a:tr>
            </a:tbl>
          </a:graphicData>
        </a:graphic>
      </p:graphicFrame>
      <p:sp>
        <p:nvSpPr>
          <p:cNvPr id="5" name="Right Arrow 4"/>
          <p:cNvSpPr/>
          <p:nvPr/>
        </p:nvSpPr>
        <p:spPr>
          <a:xfrm>
            <a:off x="996001" y="6114922"/>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27278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3" y="382384"/>
            <a:ext cx="11081657" cy="890603"/>
          </a:xfrm>
        </p:spPr>
        <p:txBody>
          <a:bodyPr>
            <a:normAutofit/>
          </a:bodyPr>
          <a:lstStyle/>
          <a:p>
            <a:r>
              <a:rPr lang="en-US" dirty="0" smtClean="0"/>
              <a:t>Review and Case studies</a:t>
            </a:r>
            <a:endParaRPr lang="en-US" dirty="0"/>
          </a:p>
        </p:txBody>
      </p:sp>
      <p:sp>
        <p:nvSpPr>
          <p:cNvPr id="3" name="Content Placeholder 2"/>
          <p:cNvSpPr>
            <a:spLocks noGrp="1"/>
          </p:cNvSpPr>
          <p:nvPr>
            <p:ph idx="1"/>
          </p:nvPr>
        </p:nvSpPr>
        <p:spPr>
          <a:xfrm>
            <a:off x="1251678" y="1272987"/>
            <a:ext cx="10527946" cy="5621589"/>
          </a:xfrm>
        </p:spPr>
        <p:txBody>
          <a:bodyPr>
            <a:normAutofit/>
          </a:bodyPr>
          <a:lstStyle/>
          <a:p>
            <a:r>
              <a:rPr lang="en-US" sz="2400" dirty="0" smtClean="0"/>
              <a:t>Speed-of-Light Overview of Course</a:t>
            </a:r>
          </a:p>
          <a:p>
            <a:r>
              <a:rPr lang="en-US" sz="2400" dirty="0"/>
              <a:t>Course </a:t>
            </a:r>
            <a:r>
              <a:rPr lang="en-US" sz="2400" smtClean="0"/>
              <a:t>Goals Review</a:t>
            </a:r>
            <a:endParaRPr lang="en-US" sz="2400" dirty="0"/>
          </a:p>
          <a:p>
            <a:r>
              <a:rPr lang="en-US" sz="2400" dirty="0" smtClean="0"/>
              <a:t>Case Study: </a:t>
            </a:r>
            <a:r>
              <a:rPr lang="en-US" sz="2400" dirty="0" err="1" smtClean="0"/>
              <a:t>Archippus’s</a:t>
            </a:r>
            <a:r>
              <a:rPr lang="en-US" sz="2400" dirty="0" smtClean="0"/>
              <a:t> Views on Worship</a:t>
            </a:r>
            <a:endParaRPr lang="en-US" dirty="0" smtClean="0"/>
          </a:p>
          <a:p>
            <a:pPr lvl="1"/>
            <a:endParaRPr lang="en-US" sz="2200" dirty="0"/>
          </a:p>
          <a:p>
            <a:pPr lvl="1"/>
            <a:endParaRPr lang="en-US" sz="2200" dirty="0" smtClean="0"/>
          </a:p>
        </p:txBody>
      </p:sp>
    </p:spTree>
    <p:extLst>
      <p:ext uri="{BB962C8B-B14F-4D97-AF65-F5344CB8AC3E}">
        <p14:creationId xmlns:p14="http://schemas.microsoft.com/office/powerpoint/2010/main" val="11075751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Worship words</a:t>
            </a:r>
            <a:endParaRPr lang="en-US" dirty="0"/>
          </a:p>
        </p:txBody>
      </p:sp>
      <p:sp>
        <p:nvSpPr>
          <p:cNvPr id="3" name="Content Placeholder 2"/>
          <p:cNvSpPr>
            <a:spLocks noGrp="1"/>
          </p:cNvSpPr>
          <p:nvPr>
            <p:ph idx="1"/>
          </p:nvPr>
        </p:nvSpPr>
        <p:spPr>
          <a:xfrm>
            <a:off x="1251678" y="1272987"/>
            <a:ext cx="10527946" cy="5360895"/>
          </a:xfrm>
        </p:spPr>
        <p:txBody>
          <a:bodyPr>
            <a:normAutofit lnSpcReduction="10000"/>
          </a:bodyPr>
          <a:lstStyle/>
          <a:p>
            <a:r>
              <a:rPr lang="en-US" sz="2400" i="1" dirty="0" err="1" smtClean="0"/>
              <a:t>Proskuneo</a:t>
            </a:r>
            <a:r>
              <a:rPr lang="en-US" sz="2400" dirty="0" smtClean="0"/>
              <a:t>:  to “[prostrate] oneself before a person and [kiss] his feet, the hem of his garment, the ground, etc.” (</a:t>
            </a:r>
            <a:r>
              <a:rPr lang="en-US" sz="2400" dirty="0" err="1" smtClean="0"/>
              <a:t>Ardnt</a:t>
            </a:r>
            <a:r>
              <a:rPr lang="en-US" sz="2400" dirty="0" smtClean="0"/>
              <a:t>, Gingrich, &amp; Danker; </a:t>
            </a:r>
            <a:r>
              <a:rPr lang="en-US" sz="2400" dirty="0" err="1" smtClean="0"/>
              <a:t>qtd</a:t>
            </a:r>
            <a:r>
              <a:rPr lang="en-US" sz="2400" dirty="0" smtClean="0"/>
              <a:t> in Jividen)</a:t>
            </a:r>
          </a:p>
          <a:p>
            <a:pPr lvl="1"/>
            <a:r>
              <a:rPr lang="en-US" sz="2200" dirty="0" smtClean="0"/>
              <a:t>Metaphorical description of the attitude of humility and recognition of worth required for worship, 1 Cor. 14:25</a:t>
            </a:r>
          </a:p>
          <a:p>
            <a:pPr lvl="1"/>
            <a:r>
              <a:rPr lang="en-US" sz="2200" dirty="0" smtClean="0"/>
              <a:t>Best description: the attitude and pattern of behavior of reverence</a:t>
            </a:r>
          </a:p>
          <a:p>
            <a:pPr lvl="1"/>
            <a:r>
              <a:rPr lang="en-US" sz="2200" dirty="0" smtClean="0"/>
              <a:t>Best synonym: </a:t>
            </a:r>
            <a:r>
              <a:rPr lang="en-US" sz="2200" i="1" dirty="0" smtClean="0"/>
              <a:t>venerate</a:t>
            </a:r>
          </a:p>
          <a:p>
            <a:r>
              <a:rPr lang="en-US" sz="2400" i="1" dirty="0" err="1" smtClean="0"/>
              <a:t>Latreuo</a:t>
            </a:r>
            <a:r>
              <a:rPr lang="en-US" sz="2400" dirty="0" smtClean="0"/>
              <a:t>: to engage in the specific rituals of worship, especially sacrifice (Kittel, </a:t>
            </a:r>
            <a:r>
              <a:rPr lang="en-US" sz="2400" dirty="0" err="1" smtClean="0"/>
              <a:t>qtd</a:t>
            </a:r>
            <a:r>
              <a:rPr lang="en-US" sz="2400" dirty="0" smtClean="0"/>
              <a:t>. in Jividen)</a:t>
            </a:r>
          </a:p>
          <a:p>
            <a:pPr lvl="1"/>
            <a:r>
              <a:rPr lang="en-US" sz="2200" dirty="0" smtClean="0"/>
              <a:t>Luke 2:37</a:t>
            </a:r>
            <a:r>
              <a:rPr lang="en-US" sz="2200" dirty="0"/>
              <a:t>: </a:t>
            </a:r>
            <a:r>
              <a:rPr lang="en-US" sz="2200" dirty="0" smtClean="0"/>
              <a:t> [Anna] did </a:t>
            </a:r>
            <a:r>
              <a:rPr lang="en-US" sz="2200" dirty="0"/>
              <a:t>not depart from the temple, </a:t>
            </a:r>
            <a:r>
              <a:rPr lang="en-US" sz="2200" b="1" dirty="0"/>
              <a:t>worshiping</a:t>
            </a:r>
            <a:r>
              <a:rPr lang="en-US" sz="2200" dirty="0"/>
              <a:t> with </a:t>
            </a:r>
            <a:r>
              <a:rPr lang="en-US" sz="2200" u="sng" dirty="0"/>
              <a:t>fasting</a:t>
            </a:r>
            <a:r>
              <a:rPr lang="en-US" sz="2200" dirty="0"/>
              <a:t> and </a:t>
            </a:r>
            <a:r>
              <a:rPr lang="en-US" sz="2200" u="sng" dirty="0"/>
              <a:t>prayer</a:t>
            </a:r>
            <a:r>
              <a:rPr lang="en-US" sz="2200" dirty="0"/>
              <a:t> night and day</a:t>
            </a:r>
            <a:r>
              <a:rPr lang="en-US" sz="2200" dirty="0" smtClean="0"/>
              <a:t>.</a:t>
            </a:r>
          </a:p>
          <a:p>
            <a:pPr lvl="1"/>
            <a:r>
              <a:rPr lang="en-US" sz="2200" dirty="0" smtClean="0"/>
              <a:t>Best synonym: </a:t>
            </a:r>
            <a:r>
              <a:rPr lang="en-US" sz="2200" i="1" dirty="0" err="1" smtClean="0"/>
              <a:t>liturgize</a:t>
            </a:r>
            <a:endParaRPr lang="en-US" sz="2200" i="1" dirty="0" smtClean="0"/>
          </a:p>
          <a:p>
            <a:r>
              <a:rPr lang="en-US" sz="2400" dirty="0" smtClean="0"/>
              <a:t>Both words are used in Matt. 4:10:</a:t>
            </a:r>
            <a:r>
              <a:rPr lang="en-US" sz="2400" dirty="0"/>
              <a:t> </a:t>
            </a:r>
            <a:r>
              <a:rPr lang="en-US" sz="2400" dirty="0" smtClean="0"/>
              <a:t> You </a:t>
            </a:r>
            <a:r>
              <a:rPr lang="en-US" sz="2400" dirty="0"/>
              <a:t>shall </a:t>
            </a:r>
            <a:r>
              <a:rPr lang="en-US" sz="2400" b="1" dirty="0" smtClean="0"/>
              <a:t>venerate</a:t>
            </a:r>
            <a:r>
              <a:rPr lang="en-US" sz="2400" dirty="0" smtClean="0"/>
              <a:t> </a:t>
            </a:r>
            <a:r>
              <a:rPr lang="en-US" sz="2400" dirty="0"/>
              <a:t>the Lord your </a:t>
            </a:r>
            <a:r>
              <a:rPr lang="en-US" sz="2400" dirty="0" smtClean="0"/>
              <a:t>God and </a:t>
            </a:r>
            <a:r>
              <a:rPr lang="en-US" sz="2400" dirty="0"/>
              <a:t>him only shall you </a:t>
            </a:r>
            <a:r>
              <a:rPr lang="en-US" sz="2400" b="1" dirty="0" err="1" smtClean="0"/>
              <a:t>liturgize</a:t>
            </a:r>
            <a:r>
              <a:rPr lang="en-US" sz="2400" dirty="0" smtClean="0"/>
              <a:t>.</a:t>
            </a:r>
            <a:endParaRPr lang="en-US" sz="2400" dirty="0"/>
          </a:p>
        </p:txBody>
      </p:sp>
    </p:spTree>
    <p:extLst>
      <p:ext uri="{BB962C8B-B14F-4D97-AF65-F5344CB8AC3E}">
        <p14:creationId xmlns:p14="http://schemas.microsoft.com/office/powerpoint/2010/main" val="89626508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861199"/>
          </a:xfrm>
        </p:spPr>
        <p:txBody>
          <a:bodyPr>
            <a:normAutofit/>
          </a:bodyPr>
          <a:lstStyle/>
          <a:p>
            <a:r>
              <a:rPr lang="en-US" dirty="0" smtClean="0"/>
              <a:t>Two Views of worship</a:t>
            </a:r>
            <a:endParaRPr lang="en-US" dirty="0"/>
          </a:p>
        </p:txBody>
      </p:sp>
      <p:sp>
        <p:nvSpPr>
          <p:cNvPr id="3" name="Content Placeholder 2"/>
          <p:cNvSpPr>
            <a:spLocks noGrp="1"/>
          </p:cNvSpPr>
          <p:nvPr>
            <p:ph sz="half" idx="1"/>
          </p:nvPr>
        </p:nvSpPr>
        <p:spPr>
          <a:xfrm>
            <a:off x="1257300" y="1243584"/>
            <a:ext cx="4800600" cy="5394960"/>
          </a:xfrm>
        </p:spPr>
        <p:txBody>
          <a:bodyPr>
            <a:normAutofit/>
          </a:bodyPr>
          <a:lstStyle/>
          <a:p>
            <a:pPr marL="0" indent="0">
              <a:buNone/>
            </a:pPr>
            <a:r>
              <a:rPr lang="en-US" sz="3200" dirty="0" smtClean="0"/>
              <a:t>Checklist Worship</a:t>
            </a:r>
          </a:p>
          <a:p>
            <a:pPr lvl="1"/>
            <a:r>
              <a:rPr lang="en-US" sz="2800" dirty="0"/>
              <a:t>“Worship is a specific set of commanded acts.”</a:t>
            </a:r>
          </a:p>
          <a:p>
            <a:pPr lvl="1"/>
            <a:r>
              <a:rPr lang="en-US" sz="2800" dirty="0" smtClean="0"/>
              <a:t>Do all the right things in the right order</a:t>
            </a:r>
          </a:p>
          <a:p>
            <a:pPr lvl="1"/>
            <a:r>
              <a:rPr lang="en-US" sz="2800" dirty="0" smtClean="0"/>
              <a:t>More corporate focus</a:t>
            </a:r>
          </a:p>
          <a:p>
            <a:pPr lvl="1"/>
            <a:r>
              <a:rPr lang="en-US" sz="2800" dirty="0" smtClean="0"/>
              <a:t>Emotion viewed as disorderly or out of place</a:t>
            </a:r>
          </a:p>
          <a:p>
            <a:pPr lvl="1"/>
            <a:r>
              <a:rPr lang="en-US" sz="2800" dirty="0" smtClean="0"/>
              <a:t>Key passage: 1 Cor. 14:40</a:t>
            </a:r>
          </a:p>
          <a:p>
            <a:pPr lvl="1"/>
            <a:r>
              <a:rPr lang="en-US" sz="2800" dirty="0" smtClean="0"/>
              <a:t>DANGER: Legalism</a:t>
            </a:r>
            <a:endParaRPr lang="en-US" sz="2800" dirty="0"/>
          </a:p>
        </p:txBody>
      </p:sp>
      <p:sp>
        <p:nvSpPr>
          <p:cNvPr id="4" name="Content Placeholder 3"/>
          <p:cNvSpPr>
            <a:spLocks noGrp="1"/>
          </p:cNvSpPr>
          <p:nvPr>
            <p:ph sz="half" idx="2"/>
          </p:nvPr>
        </p:nvSpPr>
        <p:spPr>
          <a:xfrm>
            <a:off x="6647796" y="1243584"/>
            <a:ext cx="4928508" cy="5394960"/>
          </a:xfrm>
        </p:spPr>
        <p:txBody>
          <a:bodyPr>
            <a:normAutofit/>
          </a:bodyPr>
          <a:lstStyle/>
          <a:p>
            <a:pPr marL="0" indent="0">
              <a:buNone/>
            </a:pPr>
            <a:r>
              <a:rPr lang="en-US" sz="3200" dirty="0" smtClean="0"/>
              <a:t>Willy-Nilly Worship</a:t>
            </a:r>
          </a:p>
          <a:p>
            <a:pPr lvl="1"/>
            <a:r>
              <a:rPr lang="en-US" sz="2800" dirty="0"/>
              <a:t>“Worship is about feeling close to God.”</a:t>
            </a:r>
          </a:p>
          <a:p>
            <a:pPr lvl="1"/>
            <a:r>
              <a:rPr lang="en-US" sz="2800" dirty="0" smtClean="0"/>
              <a:t>What you do doesn’t really matter</a:t>
            </a:r>
          </a:p>
          <a:p>
            <a:pPr lvl="1"/>
            <a:r>
              <a:rPr lang="en-US" sz="2800" dirty="0" smtClean="0"/>
              <a:t>More individual focus</a:t>
            </a:r>
          </a:p>
          <a:p>
            <a:pPr lvl="1"/>
            <a:r>
              <a:rPr lang="en-US" sz="2800" dirty="0" smtClean="0"/>
              <a:t>Emotion embraced (and perhaps pursued)</a:t>
            </a:r>
          </a:p>
          <a:p>
            <a:pPr lvl="1"/>
            <a:r>
              <a:rPr lang="en-US" sz="2800" dirty="0" smtClean="0"/>
              <a:t>Key Passage: 2 Sam. 6:21-22</a:t>
            </a:r>
          </a:p>
          <a:p>
            <a:pPr lvl="1"/>
            <a:r>
              <a:rPr lang="en-US" sz="2800" dirty="0" smtClean="0"/>
              <a:t>DANGER: Emotionalism</a:t>
            </a:r>
            <a:endParaRPr lang="en-US" sz="2800" dirty="0"/>
          </a:p>
        </p:txBody>
      </p:sp>
    </p:spTree>
    <p:extLst>
      <p:ext uri="{BB962C8B-B14F-4D97-AF65-F5344CB8AC3E}">
        <p14:creationId xmlns:p14="http://schemas.microsoft.com/office/powerpoint/2010/main" val="336299816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455416"/>
            <a:ext cx="10332720" cy="6347778"/>
          </a:xfrm>
          <a:prstGeom prst="rect">
            <a:avLst/>
          </a:prstGeom>
        </p:spPr>
      </p:pic>
      <p:grpSp>
        <p:nvGrpSpPr>
          <p:cNvPr id="7" name="Group 6"/>
          <p:cNvGrpSpPr/>
          <p:nvPr/>
        </p:nvGrpSpPr>
        <p:grpSpPr>
          <a:xfrm>
            <a:off x="4730192" y="3923776"/>
            <a:ext cx="3103167" cy="2879418"/>
            <a:chOff x="5024623" y="4329750"/>
            <a:chExt cx="2524457" cy="2364752"/>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9" name="Rectangle 8"/>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Ritual</a:t>
              </a:r>
            </a:p>
            <a:p>
              <a:pPr algn="ctr">
                <a:lnSpc>
                  <a:spcPts val="1700"/>
                </a:lnSpc>
              </a:pPr>
              <a:r>
                <a:rPr lang="en-US" dirty="0" smtClean="0">
                  <a:ln w="0"/>
                </a:rPr>
                <a:t>(Correct Procedure)</a:t>
              </a:r>
              <a:endParaRPr lang="en-US" b="0" cap="none" spc="0" dirty="0">
                <a:ln w="0"/>
                <a:solidFill>
                  <a:schemeClr val="tx1"/>
                </a:solidFill>
              </a:endParaRPr>
            </a:p>
          </p:txBody>
        </p:sp>
      </p:grpSp>
      <p:grpSp>
        <p:nvGrpSpPr>
          <p:cNvPr id="10" name="Group 9"/>
          <p:cNvGrpSpPr/>
          <p:nvPr/>
        </p:nvGrpSpPr>
        <p:grpSpPr>
          <a:xfrm>
            <a:off x="8781393" y="3744625"/>
            <a:ext cx="2907687" cy="3109741"/>
            <a:chOff x="8657169" y="4247631"/>
            <a:chExt cx="2420742" cy="2468856"/>
          </a:xfrm>
        </p:grpSpPr>
        <p:sp>
          <p:nvSpPr>
            <p:cNvPr id="11" name="Rectangle 10"/>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Sacrificial    </a:t>
              </a:r>
              <a:r>
                <a:rPr lang="en-US" dirty="0" smtClean="0">
                  <a:ln w="0"/>
                </a:rPr>
                <a:t>Offerings</a:t>
              </a:r>
              <a:endParaRPr lang="en-US" b="0" cap="none" spc="0" dirty="0">
                <a:ln w="0"/>
                <a:solidFill>
                  <a:schemeClr val="tx1"/>
                </a:solidFill>
              </a:endParaRPr>
            </a:p>
          </p:txBody>
        </p: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3" name="Group 12"/>
          <p:cNvGrpSpPr/>
          <p:nvPr/>
        </p:nvGrpSpPr>
        <p:grpSpPr>
          <a:xfrm>
            <a:off x="1173481" y="3939274"/>
            <a:ext cx="3039086" cy="2863919"/>
            <a:chOff x="1471515" y="4368168"/>
            <a:chExt cx="2542931" cy="2326334"/>
          </a:xfrm>
        </p:grpSpPr>
        <p:sp>
          <p:nvSpPr>
            <p:cNvPr id="14" name="Rectangle 13"/>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Boundaries between</a:t>
              </a:r>
            </a:p>
            <a:p>
              <a:pPr algn="ctr">
                <a:lnSpc>
                  <a:spcPts val="1700"/>
                </a:lnSpc>
              </a:pPr>
              <a:r>
                <a:rPr lang="en-US" b="0" cap="none" spc="0" dirty="0" smtClean="0">
                  <a:ln w="0"/>
                  <a:solidFill>
                    <a:schemeClr val="tx1"/>
                  </a:solidFill>
                </a:rPr>
                <a:t>Sacred &amp; Profane</a:t>
              </a:r>
              <a:endParaRPr lang="en-US" b="0" cap="none" spc="0" dirty="0">
                <a:ln w="0"/>
                <a:solidFill>
                  <a:schemeClr val="tx1"/>
                </a:solidFill>
              </a:endParaRPr>
            </a:p>
          </p:txBody>
        </p:sp>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grpSp>
        <p:nvGrpSpPr>
          <p:cNvPr id="18" name="Group 17"/>
          <p:cNvGrpSpPr/>
          <p:nvPr/>
        </p:nvGrpSpPr>
        <p:grpSpPr>
          <a:xfrm>
            <a:off x="4792717" y="363716"/>
            <a:ext cx="3040643" cy="2876461"/>
            <a:chOff x="4913981" y="300200"/>
            <a:chExt cx="2543715" cy="2331426"/>
          </a:xfrm>
        </p:grpSpPr>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53731" y="345626"/>
              <a:ext cx="2403965" cy="2286000"/>
            </a:xfrm>
            <a:prstGeom prst="rect">
              <a:avLst/>
            </a:prstGeom>
          </p:spPr>
        </p:pic>
        <p:sp>
          <p:nvSpPr>
            <p:cNvPr id="17" name="Rectangle 16"/>
            <p:cNvSpPr/>
            <p:nvPr/>
          </p:nvSpPr>
          <p:spPr>
            <a:xfrm rot="19402853">
              <a:off x="4913981" y="30020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Communion with</a:t>
              </a:r>
            </a:p>
            <a:p>
              <a:pPr algn="ctr">
                <a:lnSpc>
                  <a:spcPts val="1700"/>
                </a:lnSpc>
              </a:pPr>
              <a:r>
                <a:rPr lang="en-US" dirty="0">
                  <a:ln w="0"/>
                </a:rPr>
                <a:t>t</a:t>
              </a:r>
              <a:r>
                <a:rPr lang="en-US" dirty="0" smtClean="0">
                  <a:ln w="0"/>
                </a:rPr>
                <a:t>he Supernatural</a:t>
              </a:r>
              <a:endParaRPr lang="en-US" b="0" cap="none" spc="0" dirty="0">
                <a:ln w="0"/>
                <a:solidFill>
                  <a:schemeClr val="tx1"/>
                </a:solidFill>
              </a:endParaRPr>
            </a:p>
          </p:txBody>
        </p:sp>
      </p:grpSp>
    </p:spTree>
    <p:extLst>
      <p:ext uri="{BB962C8B-B14F-4D97-AF65-F5344CB8AC3E}">
        <p14:creationId xmlns:p14="http://schemas.microsoft.com/office/powerpoint/2010/main" val="409470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ustance.org/Resources/fig21s.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833" b="5757"/>
          <a:stretch/>
        </p:blipFill>
        <p:spPr bwMode="auto">
          <a:xfrm>
            <a:off x="2368423" y="896112"/>
            <a:ext cx="6864578" cy="470001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8345275" y="6234544"/>
            <a:ext cx="3503202"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200" normalizeH="0" baseline="0" noProof="0" dirty="0" smtClean="0">
                <a:ln>
                  <a:noFill/>
                </a:ln>
                <a:solidFill>
                  <a:srgbClr val="2A1A00"/>
                </a:solidFill>
                <a:effectLst/>
                <a:uLnTx/>
                <a:uFillTx/>
                <a:latin typeface="Impact" panose="020B0806030902050204"/>
                <a:ea typeface="+mj-ea"/>
                <a:cs typeface="+mj-cs"/>
              </a:rPr>
              <a:t>Herod’s temple</a:t>
            </a:r>
            <a:endParaRPr kumimoji="0" lang="en-US" sz="3600" b="0" i="0" u="none" strike="noStrike" kern="1200" cap="all" spc="200" normalizeH="0" baseline="0" noProof="0" dirty="0">
              <a:ln>
                <a:noFill/>
              </a:ln>
              <a:solidFill>
                <a:srgbClr val="2A1A00"/>
              </a:solidFill>
              <a:effectLst/>
              <a:uLnTx/>
              <a:uFillTx/>
              <a:latin typeface="Impact" panose="020B0806030902050204"/>
              <a:ea typeface="+mj-ea"/>
              <a:cs typeface="+mj-cs"/>
            </a:endParaRPr>
          </a:p>
        </p:txBody>
      </p:sp>
    </p:spTree>
    <p:extLst>
      <p:ext uri="{BB962C8B-B14F-4D97-AF65-F5344CB8AC3E}">
        <p14:creationId xmlns:p14="http://schemas.microsoft.com/office/powerpoint/2010/main" val="1549049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17536" y="6234544"/>
            <a:ext cx="4130941"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200" normalizeH="0" baseline="0" noProof="0" dirty="0" smtClean="0">
                <a:ln>
                  <a:noFill/>
                </a:ln>
                <a:solidFill>
                  <a:srgbClr val="2A1A00"/>
                </a:solidFill>
                <a:effectLst/>
                <a:uLnTx/>
                <a:uFillTx/>
                <a:latin typeface="Impact" panose="020B0806030902050204"/>
                <a:ea typeface="+mj-ea"/>
                <a:cs typeface="+mj-cs"/>
              </a:rPr>
              <a:t>Avebury, </a:t>
            </a:r>
            <a:r>
              <a:rPr kumimoji="0" lang="en-US" sz="3600" b="0" i="0" u="none" strike="noStrike" kern="1200" cap="all" spc="200" normalizeH="0" baseline="0" noProof="0" dirty="0" err="1" smtClean="0">
                <a:ln>
                  <a:noFill/>
                </a:ln>
                <a:solidFill>
                  <a:srgbClr val="2A1A00"/>
                </a:solidFill>
                <a:effectLst/>
                <a:uLnTx/>
                <a:uFillTx/>
                <a:latin typeface="Impact" panose="020B0806030902050204"/>
                <a:ea typeface="+mj-ea"/>
                <a:cs typeface="+mj-cs"/>
              </a:rPr>
              <a:t>england</a:t>
            </a:r>
            <a:endParaRPr kumimoji="0" lang="en-US" sz="3600" b="0" i="0" u="none" strike="noStrike" kern="1200" cap="all" spc="200" normalizeH="0" baseline="0" noProof="0" dirty="0">
              <a:ln>
                <a:noFill/>
              </a:ln>
              <a:solidFill>
                <a:srgbClr val="2A1A00"/>
              </a:solidFill>
              <a:effectLst/>
              <a:uLnTx/>
              <a:uFillTx/>
              <a:latin typeface="Impact" panose="020B0806030902050204"/>
              <a:ea typeface="+mj-ea"/>
              <a:cs typeface="+mj-cs"/>
            </a:endParaRPr>
          </a:p>
        </p:txBody>
      </p:sp>
      <p:pic>
        <p:nvPicPr>
          <p:cNvPr id="4098" name="Picture 2" descr="Image result for avebury h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457" y="985901"/>
            <a:ext cx="4486020" cy="52486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avebury he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094" y="76353"/>
            <a:ext cx="7049897" cy="528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756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845552" y="6234544"/>
            <a:ext cx="4002925"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200" normalizeH="0" baseline="0" noProof="0" dirty="0" smtClean="0">
                <a:ln>
                  <a:noFill/>
                </a:ln>
                <a:solidFill>
                  <a:srgbClr val="2A1A00"/>
                </a:solidFill>
                <a:effectLst/>
                <a:uLnTx/>
                <a:uFillTx/>
                <a:latin typeface="Impact" panose="020B0806030902050204"/>
                <a:ea typeface="+mj-ea"/>
                <a:cs typeface="+mj-cs"/>
              </a:rPr>
              <a:t>The KAABA, mecca</a:t>
            </a:r>
            <a:endParaRPr kumimoji="0" lang="en-US" sz="3600" b="0" i="0" u="none" strike="noStrike" kern="1200" cap="all" spc="200" normalizeH="0" baseline="0" noProof="0" dirty="0">
              <a:ln>
                <a:noFill/>
              </a:ln>
              <a:solidFill>
                <a:srgbClr val="2A1A00"/>
              </a:solidFill>
              <a:effectLst/>
              <a:uLnTx/>
              <a:uFillTx/>
              <a:latin typeface="Impact" panose="020B0806030902050204"/>
              <a:ea typeface="+mj-ea"/>
              <a:cs typeface="+mj-cs"/>
            </a:endParaRPr>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7170" name="Picture 2" descr="https://upload.wikimedia.org/wikipedia/commons/thumb/7/70/Masjidalharam.JPG/800px-Masjidalha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472" y="160338"/>
            <a:ext cx="5974080" cy="44805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masjid al haram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491" y="2080755"/>
            <a:ext cx="5417986" cy="4153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89939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46320" y="6234544"/>
            <a:ext cx="7002157"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200" normalizeH="0" baseline="0" noProof="0" dirty="0" smtClean="0">
                <a:ln>
                  <a:noFill/>
                </a:ln>
                <a:solidFill>
                  <a:srgbClr val="2A1A00"/>
                </a:solidFill>
                <a:effectLst/>
                <a:uLnTx/>
                <a:uFillTx/>
                <a:latin typeface="Impact" panose="020B0806030902050204"/>
                <a:ea typeface="+mj-ea"/>
                <a:cs typeface="+mj-cs"/>
              </a:rPr>
              <a:t>St. Patrick’s cathedral, </a:t>
            </a:r>
            <a:r>
              <a:rPr kumimoji="0" lang="en-US" sz="3600" b="0" i="0" u="none" strike="noStrike" kern="1200" cap="all" spc="200" normalizeH="0" baseline="0" noProof="0" dirty="0" err="1" smtClean="0">
                <a:ln>
                  <a:noFill/>
                </a:ln>
                <a:solidFill>
                  <a:srgbClr val="2A1A00"/>
                </a:solidFill>
                <a:effectLst/>
                <a:uLnTx/>
                <a:uFillTx/>
                <a:latin typeface="Impact" panose="020B0806030902050204"/>
                <a:ea typeface="+mj-ea"/>
                <a:cs typeface="+mj-cs"/>
              </a:rPr>
              <a:t>dublin</a:t>
            </a:r>
            <a:endParaRPr kumimoji="0" lang="en-US" sz="3600" b="0" i="0" u="none" strike="noStrike" kern="1200" cap="all" spc="200" normalizeH="0" baseline="0" noProof="0" dirty="0">
              <a:ln>
                <a:noFill/>
              </a:ln>
              <a:solidFill>
                <a:srgbClr val="2A1A00"/>
              </a:solidFill>
              <a:effectLst/>
              <a:uLnTx/>
              <a:uFillTx/>
              <a:latin typeface="Impact" panose="020B0806030902050204"/>
              <a:ea typeface="+mj-ea"/>
              <a:cs typeface="+mj-cs"/>
            </a:endParaRPr>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9220" name="Picture 4" descr="Image result for st patrick's cathedral dub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823" y="160338"/>
            <a:ext cx="6808682" cy="452139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st patrick's cathedral dublin schematic"/>
          <p:cNvPicPr>
            <a:picLocks noChangeAspect="1" noChangeArrowheads="1"/>
          </p:cNvPicPr>
          <p:nvPr/>
        </p:nvPicPr>
        <p:blipFill rotWithShape="1">
          <a:blip r:embed="rId3">
            <a:extLst>
              <a:ext uri="{28A0092B-C50C-407E-A947-70E740481C1C}">
                <a14:useLocalDpi xmlns:a14="http://schemas.microsoft.com/office/drawing/2010/main" val="0"/>
              </a:ext>
            </a:extLst>
          </a:blip>
          <a:srcRect t="12999" b="36577"/>
          <a:stretch/>
        </p:blipFill>
        <p:spPr bwMode="auto">
          <a:xfrm>
            <a:off x="5180977" y="2906127"/>
            <a:ext cx="6667500" cy="332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92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17536" y="6234544"/>
            <a:ext cx="4130941"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600" dirty="0" smtClean="0"/>
              <a:t>Avebury, </a:t>
            </a:r>
            <a:r>
              <a:rPr lang="en-US" sz="3600" dirty="0" err="1" smtClean="0"/>
              <a:t>england</a:t>
            </a:r>
            <a:endParaRPr lang="en-US" sz="3600" dirty="0"/>
          </a:p>
        </p:txBody>
      </p:sp>
      <p:pic>
        <p:nvPicPr>
          <p:cNvPr id="4098" name="Picture 2" descr="Image result for avebury h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457" y="985901"/>
            <a:ext cx="4486020" cy="52486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avebury he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094" y="76353"/>
            <a:ext cx="7049897" cy="528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08592" y="6234544"/>
            <a:ext cx="2539885"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200" normalizeH="0" baseline="0" noProof="0" dirty="0" smtClean="0">
                <a:ln>
                  <a:noFill/>
                </a:ln>
                <a:solidFill>
                  <a:srgbClr val="2A1A00"/>
                </a:solidFill>
                <a:effectLst/>
                <a:uLnTx/>
                <a:uFillTx/>
                <a:latin typeface="Impact" panose="020B0806030902050204"/>
                <a:ea typeface="+mj-ea"/>
                <a:cs typeface="+mj-cs"/>
              </a:rPr>
              <a:t>Sacrifices</a:t>
            </a:r>
            <a:endParaRPr kumimoji="0" lang="en-US" sz="3600" b="0" i="0" u="none" strike="noStrike" kern="1200" cap="all" spc="200" normalizeH="0" baseline="0" noProof="0" dirty="0">
              <a:ln>
                <a:noFill/>
              </a:ln>
              <a:solidFill>
                <a:srgbClr val="2A1A00"/>
              </a:solidFill>
              <a:effectLst/>
              <a:uLnTx/>
              <a:uFillTx/>
              <a:latin typeface="Impact" panose="020B0806030902050204"/>
              <a:ea typeface="+mj-ea"/>
              <a:cs typeface="+mj-cs"/>
            </a:endParaRPr>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9224" name="Picture 8" descr="Image result for bronze age sacrif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24" y="307822"/>
            <a:ext cx="3976095" cy="182900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age result for buddhist monk"/>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851" t="8516" r="46246" b="8388"/>
          <a:stretch/>
        </p:blipFill>
        <p:spPr bwMode="auto">
          <a:xfrm>
            <a:off x="8722719" y="307822"/>
            <a:ext cx="2037329" cy="2494372"/>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Unearthed: The 4.1lbs (1.9kg) dirk is made from bronze which is nine-tenths copper and one-tenth tin. The nearest source for the copper is Wales while the tin may have come from Cornwall. It was deliberately bent when it was made as an offering to the go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670" y="307823"/>
            <a:ext cx="3449955" cy="1975291"/>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Image result for human sacrif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675" y="4189767"/>
            <a:ext cx="3096596" cy="1935373"/>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Image result for food offered to ido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779" y="4159595"/>
            <a:ext cx="2856896" cy="1965545"/>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Image result for goat sacrifi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0271" y="2759946"/>
            <a:ext cx="3880084" cy="334051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Image result for shri swaminarayan mandir atlan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6779" y="2161512"/>
            <a:ext cx="6431879" cy="202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52719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54548" y="6234544"/>
            <a:ext cx="7993929"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200" normalizeH="0" baseline="0" noProof="0" dirty="0" err="1" smtClean="0">
                <a:ln>
                  <a:noFill/>
                </a:ln>
                <a:solidFill>
                  <a:srgbClr val="2A1A00"/>
                </a:solidFill>
                <a:effectLst/>
                <a:uLnTx/>
                <a:uFillTx/>
                <a:latin typeface="Impact" panose="020B0806030902050204"/>
                <a:ea typeface="+mj-ea"/>
                <a:cs typeface="+mj-cs"/>
              </a:rPr>
              <a:t>Ise</a:t>
            </a:r>
            <a:r>
              <a:rPr kumimoji="0" lang="en-US" sz="3600" b="0" i="0" u="none" strike="noStrike" kern="1200" cap="all" spc="200" normalizeH="0" baseline="0" noProof="0" dirty="0" smtClean="0">
                <a:ln>
                  <a:noFill/>
                </a:ln>
                <a:solidFill>
                  <a:srgbClr val="2A1A00"/>
                </a:solidFill>
                <a:effectLst/>
                <a:uLnTx/>
                <a:uFillTx/>
                <a:latin typeface="Impact" panose="020B0806030902050204"/>
                <a:ea typeface="+mj-ea"/>
                <a:cs typeface="+mj-cs"/>
              </a:rPr>
              <a:t> </a:t>
            </a:r>
            <a:r>
              <a:rPr kumimoji="0" lang="en-US" sz="3600" b="0" i="0" u="none" strike="noStrike" kern="1200" cap="all" spc="200" normalizeH="0" baseline="0" noProof="0" dirty="0" err="1" smtClean="0">
                <a:ln>
                  <a:noFill/>
                </a:ln>
                <a:solidFill>
                  <a:srgbClr val="2A1A00"/>
                </a:solidFill>
                <a:effectLst/>
                <a:uLnTx/>
                <a:uFillTx/>
                <a:latin typeface="Impact" panose="020B0806030902050204"/>
                <a:ea typeface="+mj-ea"/>
                <a:cs typeface="+mj-cs"/>
              </a:rPr>
              <a:t>Jingu</a:t>
            </a:r>
            <a:r>
              <a:rPr kumimoji="0" lang="en-US" sz="3600" b="0" i="0" u="none" strike="noStrike" kern="1200" cap="all" spc="200" normalizeH="0" baseline="0" noProof="0" dirty="0" smtClean="0">
                <a:ln>
                  <a:noFill/>
                </a:ln>
                <a:solidFill>
                  <a:srgbClr val="2A1A00"/>
                </a:solidFill>
                <a:effectLst/>
                <a:uLnTx/>
                <a:uFillTx/>
                <a:latin typeface="Impact" panose="020B0806030902050204"/>
                <a:ea typeface="+mj-ea"/>
                <a:cs typeface="+mj-cs"/>
              </a:rPr>
              <a:t> Grand Shrine, </a:t>
            </a:r>
            <a:r>
              <a:rPr kumimoji="0" lang="en-US" sz="3600" b="0" i="0" u="none" strike="noStrike" kern="1200" cap="all" spc="200" normalizeH="0" baseline="0" noProof="0" dirty="0" err="1" smtClean="0">
                <a:ln>
                  <a:noFill/>
                </a:ln>
                <a:solidFill>
                  <a:srgbClr val="2A1A00"/>
                </a:solidFill>
                <a:effectLst/>
                <a:uLnTx/>
                <a:uFillTx/>
                <a:latin typeface="Impact" panose="020B0806030902050204"/>
                <a:ea typeface="+mj-ea"/>
                <a:cs typeface="+mj-cs"/>
              </a:rPr>
              <a:t>Naiku</a:t>
            </a:r>
            <a:r>
              <a:rPr kumimoji="0" lang="en-US" sz="3600" b="0" i="0" u="none" strike="noStrike" kern="1200" cap="all" spc="200" normalizeH="0" baseline="0" noProof="0" dirty="0" smtClean="0">
                <a:ln>
                  <a:noFill/>
                </a:ln>
                <a:solidFill>
                  <a:srgbClr val="2A1A00"/>
                </a:solidFill>
                <a:effectLst/>
                <a:uLnTx/>
                <a:uFillTx/>
                <a:latin typeface="Impact" panose="020B0806030902050204"/>
                <a:ea typeface="+mj-ea"/>
                <a:cs typeface="+mj-cs"/>
              </a:rPr>
              <a:t>, Japan</a:t>
            </a:r>
            <a:endParaRPr kumimoji="0" lang="en-US" sz="3600" b="0" i="0" u="none" strike="noStrike" kern="1200" cap="all" spc="200" normalizeH="0" baseline="0" noProof="0" dirty="0">
              <a:ln>
                <a:noFill/>
              </a:ln>
              <a:solidFill>
                <a:srgbClr val="2A1A00"/>
              </a:solidFill>
              <a:effectLst/>
              <a:uLnTx/>
              <a:uFillTx/>
              <a:latin typeface="Impact" panose="020B0806030902050204"/>
              <a:ea typeface="+mj-ea"/>
              <a:cs typeface="+mj-cs"/>
            </a:endParaRPr>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1026" name="Picture 2" descr="Image result for ise shrine re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477" y="1157718"/>
            <a:ext cx="7620000" cy="5076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se shrine re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585" y="118134"/>
            <a:ext cx="5216877" cy="373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90337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What is worship?</a:t>
            </a:r>
            <a:endParaRPr lang="en-US" dirty="0"/>
          </a:p>
        </p:txBody>
      </p:sp>
      <p:sp>
        <p:nvSpPr>
          <p:cNvPr id="4" name="Content Placeholder 3"/>
          <p:cNvSpPr>
            <a:spLocks noGrp="1"/>
          </p:cNvSpPr>
          <p:nvPr>
            <p:ph idx="1"/>
          </p:nvPr>
        </p:nvSpPr>
        <p:spPr>
          <a:xfrm>
            <a:off x="1271555" y="1152939"/>
            <a:ext cx="10516253" cy="5724939"/>
          </a:xfrm>
        </p:spPr>
        <p:txBody>
          <a:bodyPr>
            <a:noAutofit/>
          </a:bodyPr>
          <a:lstStyle/>
          <a:p>
            <a:pPr marL="0" indent="0">
              <a:lnSpc>
                <a:spcPct val="100000"/>
              </a:lnSpc>
              <a:spcBef>
                <a:spcPts val="400"/>
              </a:spcBef>
              <a:buNone/>
            </a:pPr>
            <a:r>
              <a:rPr lang="en-US" sz="3000" dirty="0" smtClean="0"/>
              <a:t>True worship is the celebration of being in covenant fellowship with the sovereign and holy triune God,</a:t>
            </a:r>
          </a:p>
          <a:p>
            <a:pPr marL="0" indent="0">
              <a:lnSpc>
                <a:spcPct val="100000"/>
              </a:lnSpc>
              <a:spcBef>
                <a:spcPts val="400"/>
              </a:spcBef>
              <a:buNone/>
            </a:pPr>
            <a:r>
              <a:rPr lang="en-US" sz="3000" dirty="0"/>
              <a:t>	</a:t>
            </a:r>
            <a:r>
              <a:rPr lang="en-US" sz="3000" dirty="0" smtClean="0"/>
              <a:t>by means of</a:t>
            </a:r>
          </a:p>
          <a:p>
            <a:pPr marL="1709738" indent="-1709738">
              <a:lnSpc>
                <a:spcPct val="100000"/>
              </a:lnSpc>
              <a:spcBef>
                <a:spcPts val="400"/>
              </a:spcBef>
              <a:buNone/>
            </a:pPr>
            <a:r>
              <a:rPr lang="en-US" sz="3000" dirty="0" smtClean="0"/>
              <a:t>	the reverent adoration and spontaneous praise of 	God’s nature and works,</a:t>
            </a:r>
          </a:p>
          <a:p>
            <a:pPr marL="1709738" indent="-1709738">
              <a:lnSpc>
                <a:spcPct val="100000"/>
              </a:lnSpc>
              <a:spcBef>
                <a:spcPts val="400"/>
              </a:spcBef>
              <a:buNone/>
            </a:pPr>
            <a:r>
              <a:rPr lang="en-US" sz="3000" dirty="0"/>
              <a:t>	</a:t>
            </a:r>
            <a:r>
              <a:rPr lang="en-US" sz="3000" dirty="0" smtClean="0"/>
              <a:t>the expressed commitment of trust and obedience to 	the covenant responsibilities, and</a:t>
            </a:r>
          </a:p>
          <a:p>
            <a:pPr marL="1709738" indent="-1709738">
              <a:lnSpc>
                <a:spcPct val="100000"/>
              </a:lnSpc>
              <a:spcBef>
                <a:spcPts val="400"/>
              </a:spcBef>
              <a:buNone/>
            </a:pPr>
            <a:r>
              <a:rPr lang="en-US" sz="3000" dirty="0"/>
              <a:t>	</a:t>
            </a:r>
            <a:r>
              <a:rPr lang="en-US" sz="3000" dirty="0" smtClean="0"/>
              <a:t>the memorial reenactment of entering into covenant 	through ritual acts,</a:t>
            </a:r>
          </a:p>
          <a:p>
            <a:pPr marL="914400" indent="-914400">
              <a:lnSpc>
                <a:spcPct val="100000"/>
              </a:lnSpc>
              <a:spcBef>
                <a:spcPts val="400"/>
              </a:spcBef>
              <a:buNone/>
            </a:pPr>
            <a:r>
              <a:rPr lang="en-US" sz="3000" dirty="0" smtClean="0"/>
              <a:t>	all with the confident anticipation of the fulfillment of the covenant promises in glory.</a:t>
            </a:r>
            <a:endParaRPr lang="en-US" sz="3000" dirty="0"/>
          </a:p>
        </p:txBody>
      </p:sp>
      <p:sp>
        <p:nvSpPr>
          <p:cNvPr id="5" name="TextBox 4"/>
          <p:cNvSpPr txBox="1"/>
          <p:nvPr/>
        </p:nvSpPr>
        <p:spPr>
          <a:xfrm>
            <a:off x="8507439" y="6171913"/>
            <a:ext cx="3348702" cy="646331"/>
          </a:xfrm>
          <a:prstGeom prst="rect">
            <a:avLst/>
          </a:prstGeom>
          <a:noFill/>
        </p:spPr>
        <p:txBody>
          <a:bodyPr wrap="square" rtlCol="0">
            <a:spAutoFit/>
          </a:bodyPr>
          <a:lstStyle/>
          <a:p>
            <a:pPr algn="r"/>
            <a:r>
              <a:rPr lang="en-US" dirty="0" smtClean="0"/>
              <a:t>Allen P. Ross</a:t>
            </a:r>
          </a:p>
          <a:p>
            <a:pPr algn="r"/>
            <a:r>
              <a:rPr lang="en-US" b="1" dirty="0" smtClean="0"/>
              <a:t>Recalling the Hope of Glory</a:t>
            </a:r>
            <a:endParaRPr lang="en-US" dirty="0"/>
          </a:p>
        </p:txBody>
      </p:sp>
    </p:spTree>
    <p:extLst>
      <p:ext uri="{BB962C8B-B14F-4D97-AF65-F5344CB8AC3E}">
        <p14:creationId xmlns:p14="http://schemas.microsoft.com/office/powerpoint/2010/main" val="305707248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Worship in Spirit &amp; truth</a:t>
            </a:r>
            <a:endParaRPr lang="en-US" dirty="0"/>
          </a:p>
        </p:txBody>
      </p:sp>
      <p:sp>
        <p:nvSpPr>
          <p:cNvPr id="3" name="Content Placeholder 2"/>
          <p:cNvSpPr>
            <a:spLocks noGrp="1"/>
          </p:cNvSpPr>
          <p:nvPr>
            <p:ph idx="1"/>
          </p:nvPr>
        </p:nvSpPr>
        <p:spPr>
          <a:xfrm>
            <a:off x="1251678" y="1181547"/>
            <a:ext cx="10527946" cy="5713029"/>
          </a:xfrm>
        </p:spPr>
        <p:txBody>
          <a:bodyPr>
            <a:normAutofit lnSpcReduction="10000"/>
          </a:bodyPr>
          <a:lstStyle/>
          <a:p>
            <a:r>
              <a:rPr lang="en-US" dirty="0"/>
              <a:t>Not a description of </a:t>
            </a:r>
            <a:r>
              <a:rPr lang="en-US" u="sng" dirty="0"/>
              <a:t>how</a:t>
            </a:r>
            <a:r>
              <a:rPr lang="en-US" dirty="0"/>
              <a:t> we worship, but of the worship itself</a:t>
            </a:r>
          </a:p>
          <a:p>
            <a:r>
              <a:rPr lang="en-US" dirty="0"/>
              <a:t>We worship according to spiritual ordinances informed by the fuller revelation of God in Christ Jesus</a:t>
            </a:r>
          </a:p>
          <a:p>
            <a:pPr lvl="1"/>
            <a:r>
              <a:rPr lang="en-US" dirty="0"/>
              <a:t>Christ is our </a:t>
            </a:r>
            <a:r>
              <a:rPr lang="en-US" dirty="0" smtClean="0"/>
              <a:t>perfect high </a:t>
            </a:r>
            <a:r>
              <a:rPr lang="en-US" dirty="0"/>
              <a:t>priest, offering the perfect sacrifice of His blood</a:t>
            </a:r>
          </a:p>
          <a:p>
            <a:pPr lvl="1"/>
            <a:r>
              <a:rPr lang="en-US" dirty="0"/>
              <a:t>We approach the throne of God inside the Most Holy Place with boldness</a:t>
            </a:r>
          </a:p>
          <a:p>
            <a:r>
              <a:rPr lang="en-US" dirty="0"/>
              <a:t>Our worship is spiritually focused, not physically focused</a:t>
            </a:r>
          </a:p>
          <a:p>
            <a:pPr lvl="1"/>
            <a:r>
              <a:rPr lang="en-US" dirty="0" smtClean="0"/>
              <a:t>We have been shown the Father through Jesus, a more intimate and spiritual revelation</a:t>
            </a:r>
          </a:p>
          <a:p>
            <a:pPr lvl="1"/>
            <a:r>
              <a:rPr lang="en-US" dirty="0" smtClean="0"/>
              <a:t>We </a:t>
            </a:r>
            <a:r>
              <a:rPr lang="en-US" dirty="0"/>
              <a:t>should not try to gratify our fleshly </a:t>
            </a:r>
            <a:r>
              <a:rPr lang="en-US" dirty="0" smtClean="0"/>
              <a:t>desires in worship</a:t>
            </a:r>
            <a:endParaRPr lang="en-US" dirty="0"/>
          </a:p>
          <a:p>
            <a:pPr lvl="2"/>
            <a:r>
              <a:rPr lang="en-US" dirty="0"/>
              <a:t>To be </a:t>
            </a:r>
            <a:r>
              <a:rPr lang="en-US" dirty="0" smtClean="0"/>
              <a:t>entertained, 1 Corinthians 11:21</a:t>
            </a:r>
            <a:endParaRPr lang="en-US" dirty="0"/>
          </a:p>
          <a:p>
            <a:pPr lvl="2"/>
            <a:r>
              <a:rPr lang="en-US" dirty="0"/>
              <a:t>To be intellectually </a:t>
            </a:r>
            <a:r>
              <a:rPr lang="en-US" dirty="0" smtClean="0"/>
              <a:t>stimulated, Acts 17:21</a:t>
            </a:r>
            <a:endParaRPr lang="en-US" dirty="0"/>
          </a:p>
          <a:p>
            <a:r>
              <a:rPr lang="en-US" dirty="0"/>
              <a:t>Our goals in </a:t>
            </a:r>
            <a:r>
              <a:rPr lang="en-US" dirty="0" smtClean="0"/>
              <a:t>worship:</a:t>
            </a:r>
          </a:p>
          <a:p>
            <a:pPr lvl="1"/>
            <a:r>
              <a:rPr lang="en-US" dirty="0" smtClean="0"/>
              <a:t>To honor God</a:t>
            </a:r>
          </a:p>
          <a:p>
            <a:pPr lvl="1"/>
            <a:r>
              <a:rPr lang="en-US" dirty="0" smtClean="0"/>
              <a:t>To learn about God</a:t>
            </a:r>
          </a:p>
          <a:p>
            <a:pPr lvl="1"/>
            <a:r>
              <a:rPr lang="en-US" dirty="0"/>
              <a:t>To learn and encourage moral </a:t>
            </a:r>
            <a:r>
              <a:rPr lang="en-US" dirty="0" smtClean="0"/>
              <a:t>behavior individually</a:t>
            </a:r>
            <a:endParaRPr lang="en-US" dirty="0"/>
          </a:p>
          <a:p>
            <a:pPr lvl="1"/>
            <a:r>
              <a:rPr lang="en-US" dirty="0" smtClean="0"/>
              <a:t>To “stir one another up to love and good works”</a:t>
            </a:r>
          </a:p>
        </p:txBody>
      </p:sp>
    </p:spTree>
    <p:extLst>
      <p:ext uri="{BB962C8B-B14F-4D97-AF65-F5344CB8AC3E}">
        <p14:creationId xmlns:p14="http://schemas.microsoft.com/office/powerpoint/2010/main" val="148922643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Covenant service and worship</a:t>
            </a:r>
            <a:endParaRPr lang="en-US" dirty="0"/>
          </a:p>
        </p:txBody>
      </p:sp>
      <p:sp>
        <p:nvSpPr>
          <p:cNvPr id="3" name="Content Placeholder 2"/>
          <p:cNvSpPr>
            <a:spLocks noGrp="1"/>
          </p:cNvSpPr>
          <p:nvPr>
            <p:ph idx="1"/>
          </p:nvPr>
        </p:nvSpPr>
        <p:spPr>
          <a:xfrm>
            <a:off x="1251678" y="1781503"/>
            <a:ext cx="10527946" cy="5113073"/>
          </a:xfrm>
        </p:spPr>
        <p:txBody>
          <a:bodyPr>
            <a:normAutofit/>
          </a:bodyPr>
          <a:lstStyle/>
          <a:p>
            <a:r>
              <a:rPr lang="en-US" sz="2400" dirty="0" smtClean="0"/>
              <a:t>They ignore the clear scriptural separation of covenant service (moral behavior, lifestyle) and worship</a:t>
            </a:r>
          </a:p>
          <a:p>
            <a:pPr lvl="1"/>
            <a:r>
              <a:rPr lang="en-US" sz="2200" dirty="0" smtClean="0"/>
              <a:t>Worship is not the whole of our covenant service toward God</a:t>
            </a:r>
          </a:p>
          <a:p>
            <a:pPr lvl="1"/>
            <a:r>
              <a:rPr lang="en-US" sz="2200" dirty="0" smtClean="0"/>
              <a:t>Covenant service is clearly distinguished from organized, ordered worship</a:t>
            </a:r>
          </a:p>
          <a:p>
            <a:r>
              <a:rPr lang="en-US" sz="2400" dirty="0"/>
              <a:t>Confuse corporate worship and individual worship</a:t>
            </a:r>
          </a:p>
          <a:p>
            <a:pPr lvl="1"/>
            <a:r>
              <a:rPr lang="en-US" sz="2200" dirty="0"/>
              <a:t>Both types of worship are commanded for </a:t>
            </a:r>
            <a:r>
              <a:rPr lang="en-US" sz="2200" dirty="0" smtClean="0"/>
              <a:t>Christians</a:t>
            </a:r>
          </a:p>
          <a:p>
            <a:pPr lvl="1"/>
            <a:r>
              <a:rPr lang="en-US" sz="2200" dirty="0" smtClean="0"/>
              <a:t>Each has a specific use in building us up in our covenant service</a:t>
            </a:r>
            <a:endParaRPr lang="en-US" sz="2200" dirty="0"/>
          </a:p>
          <a:p>
            <a:r>
              <a:rPr lang="en-US" sz="2400" dirty="0" smtClean="0"/>
              <a:t>They produce (and even encourage) moral laxness</a:t>
            </a:r>
          </a:p>
          <a:p>
            <a:pPr lvl="1"/>
            <a:r>
              <a:rPr lang="en-US" sz="2200" dirty="0" smtClean="0"/>
              <a:t>We feel our service is done if we attend worship, and may be prone to sin because “I did my job this week.”</a:t>
            </a:r>
          </a:p>
          <a:p>
            <a:pPr lvl="1"/>
            <a:r>
              <a:rPr lang="en-US" sz="2200" dirty="0" smtClean="0"/>
              <a:t>We may feel like we don’t need other Christians, and become morally inbred.</a:t>
            </a:r>
          </a:p>
          <a:p>
            <a:pPr lvl="1"/>
            <a:endParaRPr lang="en-US" sz="2200" dirty="0" smtClean="0"/>
          </a:p>
          <a:p>
            <a:pPr lvl="1"/>
            <a:endParaRPr lang="en-US" sz="2200" dirty="0" smtClean="0"/>
          </a:p>
          <a:p>
            <a:pPr lvl="1"/>
            <a:endParaRPr lang="en-US" sz="2200" dirty="0" smtClean="0"/>
          </a:p>
          <a:p>
            <a:pPr lvl="1"/>
            <a:endParaRPr lang="en-US" sz="2000" dirty="0" smtClean="0"/>
          </a:p>
        </p:txBody>
      </p:sp>
      <p:sp>
        <p:nvSpPr>
          <p:cNvPr id="4" name="TextBox 3"/>
          <p:cNvSpPr txBox="1"/>
          <p:nvPr/>
        </p:nvSpPr>
        <p:spPr>
          <a:xfrm>
            <a:off x="1008993" y="1272987"/>
            <a:ext cx="3641834" cy="430887"/>
          </a:xfrm>
          <a:prstGeom prst="rect">
            <a:avLst/>
          </a:prstGeom>
          <a:noFill/>
        </p:spPr>
        <p:txBody>
          <a:bodyPr wrap="square" rtlCol="0">
            <a:spAutoFit/>
          </a:bodyPr>
          <a:lstStyle/>
          <a:p>
            <a:pPr algn="ctr"/>
            <a:r>
              <a:rPr lang="en-US" sz="2200" b="1" dirty="0" smtClean="0"/>
              <a:t>“Life as Worship”</a:t>
            </a:r>
            <a:endParaRPr lang="en-US" sz="2200" b="1" dirty="0"/>
          </a:p>
        </p:txBody>
      </p:sp>
      <p:sp>
        <p:nvSpPr>
          <p:cNvPr id="5" name="TextBox 4"/>
          <p:cNvSpPr txBox="1"/>
          <p:nvPr/>
        </p:nvSpPr>
        <p:spPr>
          <a:xfrm>
            <a:off x="7788166" y="1272986"/>
            <a:ext cx="3641834" cy="430887"/>
          </a:xfrm>
          <a:prstGeom prst="rect">
            <a:avLst/>
          </a:prstGeom>
          <a:noFill/>
        </p:spPr>
        <p:txBody>
          <a:bodyPr wrap="square" rtlCol="0">
            <a:spAutoFit/>
          </a:bodyPr>
          <a:lstStyle/>
          <a:p>
            <a:pPr algn="ctr"/>
            <a:r>
              <a:rPr lang="en-US" sz="2200" b="1" dirty="0" smtClean="0"/>
              <a:t>“Sunday-Wednesday”</a:t>
            </a:r>
            <a:endParaRPr lang="en-US" sz="2200" b="1" dirty="0"/>
          </a:p>
        </p:txBody>
      </p:sp>
      <p:cxnSp>
        <p:nvCxnSpPr>
          <p:cNvPr id="7" name="Straight Arrow Connector 6"/>
          <p:cNvCxnSpPr/>
          <p:nvPr/>
        </p:nvCxnSpPr>
        <p:spPr>
          <a:xfrm>
            <a:off x="4130566" y="1488429"/>
            <a:ext cx="3894082" cy="0"/>
          </a:xfrm>
          <a:prstGeom prst="straightConnector1">
            <a:avLst/>
          </a:prstGeom>
          <a:ln>
            <a:headEnd type="stealth" w="lg" len="lg"/>
            <a:tailEnd type="stealth" w="lg"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9161549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Cycles of worship</a:t>
            </a:r>
            <a:endParaRPr lang="en-US"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29624" y="2389010"/>
            <a:ext cx="3457338" cy="3224000"/>
          </a:xfrm>
          <a:prstGeom prst="rect">
            <a:avLst/>
          </a:prstGeom>
        </p:spPr>
      </p:pic>
      <p:sp>
        <p:nvSpPr>
          <p:cNvPr id="4" name="Curved Up Arrow 3"/>
          <p:cNvSpPr/>
          <p:nvPr/>
        </p:nvSpPr>
        <p:spPr>
          <a:xfrm flipH="1">
            <a:off x="3189676" y="4415884"/>
            <a:ext cx="5767754" cy="20960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urved Up Arrow 23"/>
          <p:cNvSpPr/>
          <p:nvPr/>
        </p:nvSpPr>
        <p:spPr>
          <a:xfrm rot="10800000" flipH="1">
            <a:off x="3386918" y="1490382"/>
            <a:ext cx="5767754" cy="20960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2152356" y="3524123"/>
            <a:ext cx="3094892" cy="954107"/>
          </a:xfrm>
          <a:prstGeom prst="rect">
            <a:avLst/>
          </a:prstGeom>
          <a:noFill/>
        </p:spPr>
        <p:txBody>
          <a:bodyPr wrap="square" rtlCol="0">
            <a:spAutoFit/>
          </a:bodyPr>
          <a:lstStyle/>
          <a:p>
            <a:pPr algn="ctr"/>
            <a:r>
              <a:rPr lang="en-US" sz="2800" dirty="0" smtClean="0"/>
              <a:t>Moral </a:t>
            </a:r>
          </a:p>
          <a:p>
            <a:pPr algn="ctr"/>
            <a:r>
              <a:rPr lang="en-US" sz="2800" dirty="0" smtClean="0"/>
              <a:t>Behavior</a:t>
            </a:r>
            <a:endParaRPr lang="en-US" sz="2800" dirty="0"/>
          </a:p>
        </p:txBody>
      </p:sp>
      <p:sp>
        <p:nvSpPr>
          <p:cNvPr id="26" name="TextBox 25"/>
          <p:cNvSpPr txBox="1"/>
          <p:nvPr/>
        </p:nvSpPr>
        <p:spPr>
          <a:xfrm>
            <a:off x="7125526" y="3461777"/>
            <a:ext cx="3094892" cy="954107"/>
          </a:xfrm>
          <a:prstGeom prst="rect">
            <a:avLst/>
          </a:prstGeom>
          <a:noFill/>
        </p:spPr>
        <p:txBody>
          <a:bodyPr wrap="square" rtlCol="0">
            <a:spAutoFit/>
          </a:bodyPr>
          <a:lstStyle/>
          <a:p>
            <a:pPr algn="ctr"/>
            <a:r>
              <a:rPr lang="en-US" sz="2800" dirty="0" smtClean="0"/>
              <a:t>Improved </a:t>
            </a:r>
          </a:p>
          <a:p>
            <a:pPr algn="ctr"/>
            <a:r>
              <a:rPr lang="en-US" sz="2800" dirty="0" smtClean="0"/>
              <a:t>Worship</a:t>
            </a:r>
            <a:endParaRPr lang="en-US" sz="2800" dirty="0"/>
          </a:p>
        </p:txBody>
      </p:sp>
    </p:spTree>
    <p:extLst>
      <p:ext uri="{BB962C8B-B14F-4D97-AF65-F5344CB8AC3E}">
        <p14:creationId xmlns:p14="http://schemas.microsoft.com/office/powerpoint/2010/main" val="131586109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The Acts of worship</a:t>
            </a:r>
            <a:endParaRPr lang="en-US" dirty="0"/>
          </a:p>
        </p:txBody>
      </p:sp>
      <p:sp>
        <p:nvSpPr>
          <p:cNvPr id="3" name="Content Placeholder 2"/>
          <p:cNvSpPr>
            <a:spLocks noGrp="1"/>
          </p:cNvSpPr>
          <p:nvPr>
            <p:ph idx="1"/>
          </p:nvPr>
        </p:nvSpPr>
        <p:spPr>
          <a:xfrm>
            <a:off x="1251678" y="1272987"/>
            <a:ext cx="10719928" cy="5360895"/>
          </a:xfrm>
        </p:spPr>
        <p:txBody>
          <a:bodyPr>
            <a:normAutofit/>
          </a:bodyPr>
          <a:lstStyle/>
          <a:p>
            <a:r>
              <a:rPr lang="en-US" sz="2400" dirty="0" smtClean="0"/>
              <a:t>Traditionally we identify 5: singing, prayer, Lord’s Supper, scripture reading, collection</a:t>
            </a:r>
          </a:p>
          <a:p>
            <a:r>
              <a:rPr lang="en-US" sz="2400" dirty="0" smtClean="0"/>
              <a:t>Each act of worship is designed by God to benefit us by:</a:t>
            </a:r>
          </a:p>
          <a:p>
            <a:pPr lvl="1"/>
            <a:r>
              <a:rPr lang="en-US" sz="2000" dirty="0" smtClean="0"/>
              <a:t>Increasing our knowledge of His word</a:t>
            </a:r>
          </a:p>
          <a:p>
            <a:pPr lvl="1"/>
            <a:r>
              <a:rPr lang="en-US" sz="2000" dirty="0" smtClean="0"/>
              <a:t>Renewing our commitment to live as He has commanded</a:t>
            </a:r>
          </a:p>
          <a:p>
            <a:pPr lvl="1"/>
            <a:r>
              <a:rPr lang="en-US" sz="2000" dirty="0" smtClean="0"/>
              <a:t>Building unity as God’s people through mutual encouragement</a:t>
            </a:r>
          </a:p>
          <a:p>
            <a:pPr lvl="1"/>
            <a:r>
              <a:rPr lang="en-US" sz="2000" dirty="0" smtClean="0"/>
              <a:t>Giving us a stronger sense of God’s authority, justice, and mercy</a:t>
            </a:r>
          </a:p>
          <a:p>
            <a:r>
              <a:rPr lang="en-US" sz="2400" dirty="0"/>
              <a:t>Planes of Worship</a:t>
            </a:r>
          </a:p>
          <a:p>
            <a:pPr lvl="1"/>
            <a:r>
              <a:rPr lang="en-US" sz="2000" dirty="0"/>
              <a:t>Speaking to God (vertical upward)</a:t>
            </a:r>
          </a:p>
          <a:p>
            <a:pPr lvl="1"/>
            <a:r>
              <a:rPr lang="en-US" sz="2000" dirty="0"/>
              <a:t>Listening to God (vertical downward)</a:t>
            </a:r>
          </a:p>
          <a:p>
            <a:pPr lvl="1"/>
            <a:r>
              <a:rPr lang="en-US" sz="2000" dirty="0"/>
              <a:t>Teaching and Encouraging One Another (horizontal)</a:t>
            </a:r>
          </a:p>
          <a:p>
            <a:endParaRPr lang="en-US" sz="2200" dirty="0"/>
          </a:p>
          <a:p>
            <a:pPr marL="457200" lvl="1" indent="0">
              <a:buNone/>
            </a:pPr>
            <a:endParaRPr lang="en-US" sz="2200" dirty="0"/>
          </a:p>
        </p:txBody>
      </p:sp>
    </p:spTree>
    <p:extLst>
      <p:ext uri="{BB962C8B-B14F-4D97-AF65-F5344CB8AC3E}">
        <p14:creationId xmlns:p14="http://schemas.microsoft.com/office/powerpoint/2010/main" val="86756405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Vertical &amp; horizontal Worship</a:t>
            </a:r>
            <a:endParaRPr lang="en-US" dirty="0"/>
          </a:p>
        </p:txBody>
      </p:sp>
      <p:sp>
        <p:nvSpPr>
          <p:cNvPr id="10" name="Down Arrow 9"/>
          <p:cNvSpPr/>
          <p:nvPr/>
        </p:nvSpPr>
        <p:spPr>
          <a:xfrm>
            <a:off x="6429376" y="2853564"/>
            <a:ext cx="313226" cy="2086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flipV="1">
            <a:off x="5876917" y="3007210"/>
            <a:ext cx="314861" cy="2086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29540" y="4940228"/>
            <a:ext cx="1822598" cy="1699589"/>
          </a:xfrm>
          <a:prstGeom prst="rect">
            <a:avLst/>
          </a:prstGeom>
        </p:spPr>
      </p:pic>
      <p:sp>
        <p:nvSpPr>
          <p:cNvPr id="13" name="TextBox 12"/>
          <p:cNvSpPr txBox="1"/>
          <p:nvPr/>
        </p:nvSpPr>
        <p:spPr>
          <a:xfrm rot="16200000">
            <a:off x="4952859" y="3865875"/>
            <a:ext cx="2162977" cy="369332"/>
          </a:xfrm>
          <a:prstGeom prst="rect">
            <a:avLst/>
          </a:prstGeom>
          <a:noFill/>
        </p:spPr>
        <p:txBody>
          <a:bodyPr wrap="square" rtlCol="0">
            <a:spAutoFit/>
          </a:bodyPr>
          <a:lstStyle/>
          <a:p>
            <a:pPr algn="ctr"/>
            <a:r>
              <a:rPr lang="en-US" dirty="0" smtClean="0"/>
              <a:t>PRAISE</a:t>
            </a:r>
            <a:endParaRPr lang="en-US" dirty="0"/>
          </a:p>
        </p:txBody>
      </p:sp>
      <p:sp>
        <p:nvSpPr>
          <p:cNvPr id="14" name="TextBox 13"/>
          <p:cNvSpPr txBox="1"/>
          <p:nvPr/>
        </p:nvSpPr>
        <p:spPr>
          <a:xfrm rot="5400000">
            <a:off x="5503254" y="3712229"/>
            <a:ext cx="2165470" cy="369332"/>
          </a:xfrm>
          <a:prstGeom prst="rect">
            <a:avLst/>
          </a:prstGeom>
          <a:noFill/>
        </p:spPr>
        <p:txBody>
          <a:bodyPr wrap="square" rtlCol="0">
            <a:spAutoFit/>
          </a:bodyPr>
          <a:lstStyle/>
          <a:p>
            <a:pPr algn="ctr"/>
            <a:r>
              <a:rPr lang="en-US" dirty="0" smtClean="0"/>
              <a:t>TRUTH</a:t>
            </a:r>
            <a:endParaRPr lang="en-US" dirty="0"/>
          </a:p>
        </p:txBody>
      </p:sp>
      <p:sp>
        <p:nvSpPr>
          <p:cNvPr id="41" name="Down Arrow 40"/>
          <p:cNvSpPr/>
          <p:nvPr/>
        </p:nvSpPr>
        <p:spPr>
          <a:xfrm rot="2337702">
            <a:off x="3623041" y="2466044"/>
            <a:ext cx="313226" cy="3079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rot="2337702" flipV="1">
            <a:off x="2971883" y="2374303"/>
            <a:ext cx="314861" cy="3079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rot="18537702">
            <a:off x="1533364" y="3729280"/>
            <a:ext cx="3191902" cy="369332"/>
          </a:xfrm>
          <a:prstGeom prst="rect">
            <a:avLst/>
          </a:prstGeom>
          <a:noFill/>
        </p:spPr>
        <p:txBody>
          <a:bodyPr wrap="square" rtlCol="0">
            <a:spAutoFit/>
          </a:bodyPr>
          <a:lstStyle/>
          <a:p>
            <a:pPr algn="ctr"/>
            <a:r>
              <a:rPr lang="en-US" dirty="0" smtClean="0"/>
              <a:t>PRAISE</a:t>
            </a:r>
            <a:endParaRPr lang="en-US" dirty="0"/>
          </a:p>
        </p:txBody>
      </p:sp>
      <p:sp>
        <p:nvSpPr>
          <p:cNvPr id="44" name="TextBox 43"/>
          <p:cNvSpPr txBox="1"/>
          <p:nvPr/>
        </p:nvSpPr>
        <p:spPr>
          <a:xfrm rot="18513459">
            <a:off x="2181864" y="3821021"/>
            <a:ext cx="3195581" cy="369332"/>
          </a:xfrm>
          <a:prstGeom prst="rect">
            <a:avLst/>
          </a:prstGeom>
          <a:noFill/>
        </p:spPr>
        <p:txBody>
          <a:bodyPr wrap="square" rtlCol="0">
            <a:spAutoFit/>
          </a:bodyPr>
          <a:lstStyle/>
          <a:p>
            <a:pPr algn="ctr"/>
            <a:r>
              <a:rPr lang="en-US" dirty="0" smtClean="0"/>
              <a:t>TRUTH</a:t>
            </a:r>
            <a:endParaRPr lang="en-US" dirty="0"/>
          </a:p>
        </p:txBody>
      </p:sp>
      <p:sp>
        <p:nvSpPr>
          <p:cNvPr id="48" name="Down Arrow 47"/>
          <p:cNvSpPr/>
          <p:nvPr/>
        </p:nvSpPr>
        <p:spPr>
          <a:xfrm rot="19407458" flipV="1">
            <a:off x="8704418" y="2444779"/>
            <a:ext cx="307286" cy="32062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rot="3283029">
            <a:off x="7191763" y="3858256"/>
            <a:ext cx="3323550" cy="369332"/>
          </a:xfrm>
          <a:prstGeom prst="rect">
            <a:avLst/>
          </a:prstGeom>
          <a:noFill/>
        </p:spPr>
        <p:txBody>
          <a:bodyPr wrap="square" rtlCol="0">
            <a:spAutoFit/>
          </a:bodyPr>
          <a:lstStyle/>
          <a:p>
            <a:pPr algn="ctr"/>
            <a:r>
              <a:rPr lang="en-US" dirty="0" smtClean="0"/>
              <a:t>PRAISE</a:t>
            </a:r>
            <a:endParaRPr lang="en-US"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51678" y="4940228"/>
            <a:ext cx="1822598" cy="1699589"/>
          </a:xfrm>
          <a:prstGeom prst="rect">
            <a:avLst/>
          </a:prstGeom>
        </p:spPr>
      </p:pic>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07402" y="4940227"/>
            <a:ext cx="1822598" cy="1699589"/>
          </a:xfrm>
          <a:prstGeom prst="rect">
            <a:avLst/>
          </a:prstGeom>
        </p:spPr>
      </p:pic>
      <p:sp>
        <p:nvSpPr>
          <p:cNvPr id="47" name="Down Arrow 46"/>
          <p:cNvSpPr/>
          <p:nvPr/>
        </p:nvSpPr>
        <p:spPr>
          <a:xfrm rot="19407458">
            <a:off x="9165469" y="2197199"/>
            <a:ext cx="331384" cy="3115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rot="3207458">
            <a:off x="7550998" y="3486876"/>
            <a:ext cx="3445292" cy="369332"/>
          </a:xfrm>
          <a:prstGeom prst="rect">
            <a:avLst/>
          </a:prstGeom>
          <a:noFill/>
        </p:spPr>
        <p:txBody>
          <a:bodyPr wrap="square" rtlCol="0">
            <a:spAutoFit/>
          </a:bodyPr>
          <a:lstStyle/>
          <a:p>
            <a:pPr algn="ctr"/>
            <a:r>
              <a:rPr lang="en-US" dirty="0" smtClean="0"/>
              <a:t>TRUTH</a:t>
            </a:r>
            <a:endParaRPr lang="en-US" dirty="0"/>
          </a:p>
        </p:txBody>
      </p:sp>
      <p:sp>
        <p:nvSpPr>
          <p:cNvPr id="9" name="Cloud 8"/>
          <p:cNvSpPr/>
          <p:nvPr/>
        </p:nvSpPr>
        <p:spPr>
          <a:xfrm>
            <a:off x="3605521" y="1135143"/>
            <a:ext cx="5470635" cy="1891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rPr>
              <a:t>GOD</a:t>
            </a:r>
            <a:endParaRPr lang="en-US" sz="6000" b="1" dirty="0">
              <a:solidFill>
                <a:schemeClr val="tx1"/>
              </a:solidFill>
            </a:endParaRPr>
          </a:p>
        </p:txBody>
      </p:sp>
      <p:sp>
        <p:nvSpPr>
          <p:cNvPr id="3" name="Left-Right Arrow 2"/>
          <p:cNvSpPr/>
          <p:nvPr/>
        </p:nvSpPr>
        <p:spPr>
          <a:xfrm>
            <a:off x="7252138"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Right Arrow 31"/>
          <p:cNvSpPr/>
          <p:nvPr/>
        </p:nvSpPr>
        <p:spPr>
          <a:xfrm>
            <a:off x="3074276"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655957" y="5725631"/>
            <a:ext cx="3191902" cy="369332"/>
          </a:xfrm>
          <a:prstGeom prst="rect">
            <a:avLst/>
          </a:prstGeom>
          <a:noFill/>
        </p:spPr>
        <p:txBody>
          <a:bodyPr wrap="square" rtlCol="0">
            <a:spAutoFit/>
          </a:bodyPr>
          <a:lstStyle/>
          <a:p>
            <a:pPr algn="ctr"/>
            <a:r>
              <a:rPr lang="en-US" dirty="0" smtClean="0"/>
              <a:t>Teach &amp; Encourage</a:t>
            </a:r>
            <a:endParaRPr lang="en-US" dirty="0"/>
          </a:p>
        </p:txBody>
      </p:sp>
      <p:sp>
        <p:nvSpPr>
          <p:cNvPr id="36" name="TextBox 35"/>
          <p:cNvSpPr txBox="1"/>
          <p:nvPr/>
        </p:nvSpPr>
        <p:spPr>
          <a:xfrm>
            <a:off x="6833819" y="5723593"/>
            <a:ext cx="3191902" cy="369332"/>
          </a:xfrm>
          <a:prstGeom prst="rect">
            <a:avLst/>
          </a:prstGeom>
          <a:noFill/>
        </p:spPr>
        <p:txBody>
          <a:bodyPr wrap="square" rtlCol="0">
            <a:spAutoFit/>
          </a:bodyPr>
          <a:lstStyle/>
          <a:p>
            <a:pPr algn="ctr"/>
            <a:r>
              <a:rPr lang="en-US" dirty="0" smtClean="0"/>
              <a:t>Teach &amp; Encourage</a:t>
            </a:r>
            <a:endParaRPr lang="en-US" dirty="0"/>
          </a:p>
        </p:txBody>
      </p:sp>
    </p:spTree>
    <p:extLst>
      <p:ext uri="{BB962C8B-B14F-4D97-AF65-F5344CB8AC3E}">
        <p14:creationId xmlns:p14="http://schemas.microsoft.com/office/powerpoint/2010/main" val="341570304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Goals of the study</a:t>
            </a:r>
            <a:endParaRPr lang="en-US" dirty="0"/>
          </a:p>
        </p:txBody>
      </p:sp>
      <p:sp>
        <p:nvSpPr>
          <p:cNvPr id="3" name="Content Placeholder 2"/>
          <p:cNvSpPr>
            <a:spLocks noGrp="1"/>
          </p:cNvSpPr>
          <p:nvPr>
            <p:ph idx="1"/>
          </p:nvPr>
        </p:nvSpPr>
        <p:spPr>
          <a:xfrm>
            <a:off x="1251678" y="1272987"/>
            <a:ext cx="10719928" cy="5360895"/>
          </a:xfrm>
        </p:spPr>
        <p:txBody>
          <a:bodyPr>
            <a:normAutofit/>
          </a:bodyPr>
          <a:lstStyle/>
          <a:p>
            <a:pPr lvl="0"/>
            <a:r>
              <a:rPr lang="en-US" sz="3200" dirty="0"/>
              <a:t>Comprehend more fully who God is, and explore how that knowledge impacts our worship</a:t>
            </a:r>
          </a:p>
          <a:p>
            <a:pPr lvl="0"/>
            <a:r>
              <a:rPr lang="en-US" sz="3200" dirty="0"/>
              <a:t>Evaluate worship and our parts in it using reason, not emotion</a:t>
            </a:r>
          </a:p>
          <a:p>
            <a:pPr lvl="0"/>
            <a:r>
              <a:rPr lang="en-US" sz="3200" dirty="0"/>
              <a:t>Improve the external and internal processes of worship in our lives</a:t>
            </a:r>
          </a:p>
          <a:p>
            <a:pPr lvl="0"/>
            <a:r>
              <a:rPr lang="en-US" sz="3200" dirty="0"/>
              <a:t>Understand better who are the beneficiaries of our worship, and why we </a:t>
            </a:r>
            <a:r>
              <a:rPr lang="en-US" sz="3200" dirty="0" smtClean="0"/>
              <a:t>worship</a:t>
            </a:r>
            <a:endParaRPr lang="en-US" sz="3200" dirty="0"/>
          </a:p>
        </p:txBody>
      </p:sp>
    </p:spTree>
    <p:extLst>
      <p:ext uri="{BB962C8B-B14F-4D97-AF65-F5344CB8AC3E}">
        <p14:creationId xmlns:p14="http://schemas.microsoft.com/office/powerpoint/2010/main" val="374296583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270" y="1891610"/>
            <a:ext cx="10150929" cy="3689140"/>
          </a:xfrm>
        </p:spPr>
        <p:txBody>
          <a:bodyPr>
            <a:normAutofit/>
          </a:bodyPr>
          <a:lstStyle/>
          <a:p>
            <a:pPr algn="ctr"/>
            <a:r>
              <a:rPr lang="en-US" dirty="0" smtClean="0"/>
              <a:t>Case study: </a:t>
            </a:r>
            <a:r>
              <a:rPr lang="en-US" dirty="0" err="1" smtClean="0"/>
              <a:t>Archippus</a:t>
            </a:r>
            <a:r>
              <a:rPr lang="en-US" dirty="0" smtClean="0"/>
              <a:t/>
            </a:r>
            <a:br>
              <a:rPr lang="en-US" dirty="0" smtClean="0"/>
            </a:br>
            <a:r>
              <a:rPr lang="en-US" dirty="0"/>
              <a:t/>
            </a:r>
            <a:br>
              <a:rPr lang="en-US" dirty="0"/>
            </a:br>
            <a:r>
              <a:rPr lang="en-US" dirty="0" smtClean="0"/>
              <a:t>decide which topic your group wants to consider.</a:t>
            </a:r>
            <a:endParaRPr lang="en-US" dirty="0"/>
          </a:p>
        </p:txBody>
      </p:sp>
    </p:spTree>
    <p:extLst>
      <p:ext uri="{BB962C8B-B14F-4D97-AF65-F5344CB8AC3E}">
        <p14:creationId xmlns:p14="http://schemas.microsoft.com/office/powerpoint/2010/main" val="42838997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388352" y="6234544"/>
            <a:ext cx="4460125"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600" dirty="0" smtClean="0"/>
              <a:t>Parthenon, Greece</a:t>
            </a:r>
            <a:endParaRPr lang="en-US" sz="3600" dirty="0"/>
          </a:p>
        </p:txBody>
      </p:sp>
      <p:pic>
        <p:nvPicPr>
          <p:cNvPr id="5122" name="Picture 2" descr="http://www.visit-ancient-greece.com/image-files/parthenon-p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447" y="2864231"/>
            <a:ext cx="3429000" cy="21145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Image result for parthenon"/>
          <p:cNvPicPr>
            <a:picLocks noChangeAspect="1" noChangeArrowheads="1"/>
          </p:cNvPicPr>
          <p:nvPr/>
        </p:nvPicPr>
        <p:blipFill rotWithShape="1">
          <a:blip r:embed="rId3">
            <a:extLst>
              <a:ext uri="{28A0092B-C50C-407E-A947-70E740481C1C}">
                <a14:useLocalDpi xmlns:a14="http://schemas.microsoft.com/office/drawing/2010/main" val="0"/>
              </a:ext>
            </a:extLst>
          </a:blip>
          <a:srcRect b="9252"/>
          <a:stretch/>
        </p:blipFill>
        <p:spPr bwMode="auto">
          <a:xfrm>
            <a:off x="1292352" y="1915781"/>
            <a:ext cx="6096000" cy="369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20748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Case study: </a:t>
            </a:r>
            <a:r>
              <a:rPr lang="en-US" dirty="0" err="1" smtClean="0"/>
              <a:t>archippus</a:t>
            </a:r>
            <a:endParaRPr lang="en-US" dirty="0"/>
          </a:p>
        </p:txBody>
      </p:sp>
      <p:sp>
        <p:nvSpPr>
          <p:cNvPr id="3" name="Content Placeholder 2"/>
          <p:cNvSpPr>
            <a:spLocks noGrp="1"/>
          </p:cNvSpPr>
          <p:nvPr>
            <p:ph idx="1"/>
          </p:nvPr>
        </p:nvSpPr>
        <p:spPr>
          <a:xfrm>
            <a:off x="1251678" y="1272987"/>
            <a:ext cx="10719928" cy="5360895"/>
          </a:xfrm>
        </p:spPr>
        <p:txBody>
          <a:bodyPr>
            <a:normAutofit/>
          </a:bodyPr>
          <a:lstStyle/>
          <a:p>
            <a:r>
              <a:rPr lang="en-US" sz="2400" dirty="0"/>
              <a:t>Use </a:t>
            </a:r>
            <a:r>
              <a:rPr lang="en-US" sz="2400" dirty="0" err="1"/>
              <a:t>Archippus’s</a:t>
            </a:r>
            <a:r>
              <a:rPr lang="en-US" sz="2400" dirty="0"/>
              <a:t> opinions above and in the discussion topic you choose to help you formulate a response. Consider the following questions:</a:t>
            </a:r>
            <a:endParaRPr lang="en-US" sz="2800" dirty="0"/>
          </a:p>
          <a:p>
            <a:pPr lvl="0"/>
            <a:r>
              <a:rPr lang="en-US" sz="2400" dirty="0"/>
              <a:t>To what passages would you direct him in his study of worship generally, or of your act in particular?</a:t>
            </a:r>
            <a:endParaRPr lang="en-US" sz="2800" dirty="0"/>
          </a:p>
          <a:p>
            <a:pPr lvl="0"/>
            <a:r>
              <a:rPr lang="en-US" sz="2400" dirty="0"/>
              <a:t>How do </a:t>
            </a:r>
            <a:r>
              <a:rPr lang="en-US" sz="2400" dirty="0" err="1"/>
              <a:t>Archippus’s</a:t>
            </a:r>
            <a:r>
              <a:rPr lang="en-US" sz="2400" dirty="0"/>
              <a:t> views of worship generally, or your act specifically, compare to the Biblical model?</a:t>
            </a:r>
            <a:endParaRPr lang="en-US" sz="2800" dirty="0"/>
          </a:p>
          <a:p>
            <a:pPr lvl="1"/>
            <a:r>
              <a:rPr lang="en-US" sz="2000" dirty="0"/>
              <a:t>Where is he correct?</a:t>
            </a:r>
            <a:endParaRPr lang="en-US" sz="2400" dirty="0"/>
          </a:p>
          <a:p>
            <a:pPr lvl="1"/>
            <a:r>
              <a:rPr lang="en-US" sz="2000" dirty="0"/>
              <a:t>Where is he in error?</a:t>
            </a:r>
            <a:endParaRPr lang="en-US" sz="2400" dirty="0"/>
          </a:p>
          <a:p>
            <a:pPr lvl="1"/>
            <a:r>
              <a:rPr lang="en-US" sz="2000" dirty="0"/>
              <a:t>Where is he correct in theory, but slightly missing it in application?</a:t>
            </a:r>
            <a:endParaRPr lang="en-US" sz="2400" dirty="0"/>
          </a:p>
          <a:p>
            <a:pPr lvl="0"/>
            <a:r>
              <a:rPr lang="en-US" sz="2400" dirty="0"/>
              <a:t>In what ways could you modify our “traditional” worship based on </a:t>
            </a:r>
            <a:r>
              <a:rPr lang="en-US" sz="2400" dirty="0" err="1"/>
              <a:t>Archippus’s</a:t>
            </a:r>
            <a:r>
              <a:rPr lang="en-US" sz="2400" dirty="0"/>
              <a:t> views? </a:t>
            </a:r>
            <a:endParaRPr lang="en-US" sz="2800" dirty="0"/>
          </a:p>
          <a:p>
            <a:pPr marL="0" indent="0">
              <a:buNone/>
            </a:pPr>
            <a:endParaRPr lang="en-US" sz="2200" dirty="0"/>
          </a:p>
          <a:p>
            <a:pPr marL="457200" lvl="1" indent="0">
              <a:buNone/>
            </a:pPr>
            <a:endParaRPr lang="en-US" sz="2200" dirty="0"/>
          </a:p>
        </p:txBody>
      </p:sp>
    </p:spTree>
    <p:extLst>
      <p:ext uri="{BB962C8B-B14F-4D97-AF65-F5344CB8AC3E}">
        <p14:creationId xmlns:p14="http://schemas.microsoft.com/office/powerpoint/2010/main" val="29129586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66281" y="6234544"/>
            <a:ext cx="8682196"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600" dirty="0" smtClean="0"/>
              <a:t>Temple of the cross, Chiapas, Mexico</a:t>
            </a:r>
            <a:endParaRPr lang="en-US" sz="3600" dirty="0"/>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s://upload.wikimedia.org/wikipedia/commons/thumb/c/c5/The_American_Indian_Fig_50.jpg/800px-The_American_Indian_Fig_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432" y="1172006"/>
            <a:ext cx="4933045" cy="5062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e/e0/2013-12-31_Palenque_Kreuzgruppe_Kreuztempel_01_anagoria.JPG/1024px-2013-12-31_Palenque_Kreuzgruppe_Kreuztempel_01_anagor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316" y="263925"/>
            <a:ext cx="6116225" cy="407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579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Course goals</a:t>
            </a:r>
            <a:endParaRPr lang="en-US" dirty="0"/>
          </a:p>
        </p:txBody>
      </p:sp>
      <p:sp>
        <p:nvSpPr>
          <p:cNvPr id="3" name="Content Placeholder 2"/>
          <p:cNvSpPr>
            <a:spLocks noGrp="1"/>
          </p:cNvSpPr>
          <p:nvPr>
            <p:ph idx="1"/>
          </p:nvPr>
        </p:nvSpPr>
        <p:spPr>
          <a:xfrm>
            <a:off x="1251678" y="1181547"/>
            <a:ext cx="10667606" cy="5713029"/>
          </a:xfrm>
        </p:spPr>
        <p:txBody>
          <a:bodyPr>
            <a:normAutofit/>
          </a:bodyPr>
          <a:lstStyle/>
          <a:p>
            <a:r>
              <a:rPr lang="en-US" sz="3200" dirty="0" smtClean="0"/>
              <a:t>Understand </a:t>
            </a:r>
            <a:r>
              <a:rPr lang="en-US" sz="3200" dirty="0"/>
              <a:t>better why we worship and who benefits from our worship </a:t>
            </a:r>
          </a:p>
          <a:p>
            <a:r>
              <a:rPr lang="en-US" sz="3200" dirty="0"/>
              <a:t>Comprehend more fully what God has revealed about Him-self, and explore how that knowledge impacts our worship</a:t>
            </a:r>
          </a:p>
          <a:p>
            <a:pPr lvl="0"/>
            <a:r>
              <a:rPr lang="en-US" sz="3200" dirty="0" smtClean="0"/>
              <a:t>Evaluate </a:t>
            </a:r>
            <a:r>
              <a:rPr lang="en-US" sz="3200" dirty="0"/>
              <a:t>worship and our parts in it using reason, not emotion</a:t>
            </a:r>
          </a:p>
          <a:p>
            <a:pPr lvl="0"/>
            <a:r>
              <a:rPr lang="en-US" sz="3200" dirty="0"/>
              <a:t>Improve the external and internal processes of worship in our </a:t>
            </a:r>
            <a:r>
              <a:rPr lang="en-US" sz="3200" dirty="0" smtClean="0"/>
              <a:t>lives</a:t>
            </a:r>
            <a:endParaRPr lang="en-US" sz="3200" dirty="0"/>
          </a:p>
        </p:txBody>
      </p:sp>
    </p:spTree>
    <p:extLst>
      <p:ext uri="{BB962C8B-B14F-4D97-AF65-F5344CB8AC3E}">
        <p14:creationId xmlns:p14="http://schemas.microsoft.com/office/powerpoint/2010/main" val="682222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41264" y="6234544"/>
            <a:ext cx="6307213" cy="623456"/>
          </a:xfrm>
          <a:prstGeom prst="rect">
            <a:avLst/>
          </a:prstGeom>
        </p:spPr>
        <p:txBody>
          <a:bodyPr anchor="ctr">
            <a:normAutofit fontScale="925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600" dirty="0" smtClean="0"/>
              <a:t>The Great stupa, </a:t>
            </a:r>
            <a:r>
              <a:rPr lang="en-US" sz="3600" dirty="0" err="1" smtClean="0"/>
              <a:t>sanchi</a:t>
            </a:r>
            <a:r>
              <a:rPr lang="en-US" sz="3600" dirty="0" smtClean="0"/>
              <a:t>, </a:t>
            </a:r>
            <a:r>
              <a:rPr lang="en-US" sz="3600" dirty="0" err="1" smtClean="0"/>
              <a:t>india</a:t>
            </a:r>
            <a:endParaRPr lang="en-US" sz="3600" dirty="0"/>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Image result for the great stupa aerial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408" y="727207"/>
            <a:ext cx="7169023" cy="517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9941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845552" y="6234544"/>
            <a:ext cx="4002925"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600" dirty="0" smtClean="0"/>
              <a:t>The KAABA, mecca</a:t>
            </a:r>
            <a:endParaRPr lang="en-US" sz="3600" dirty="0"/>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https://upload.wikimedia.org/wikipedia/commons/thumb/7/70/Masjidalharam.JPG/800px-Masjidalha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472" y="160338"/>
            <a:ext cx="5974080" cy="44805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masjid al haram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491" y="2080755"/>
            <a:ext cx="5417986" cy="4153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7984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46320" y="6234544"/>
            <a:ext cx="7002157"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600" dirty="0" smtClean="0"/>
              <a:t>St. Patrick’s cathedral, </a:t>
            </a:r>
            <a:r>
              <a:rPr lang="en-US" sz="3600" dirty="0" err="1" smtClean="0"/>
              <a:t>dublin</a:t>
            </a:r>
            <a:endParaRPr lang="en-US" sz="3600" dirty="0"/>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descr="Image result for st patrick's cathedral dub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823" y="160338"/>
            <a:ext cx="6808682" cy="452139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st patrick's cathedral dublin schematic"/>
          <p:cNvPicPr>
            <a:picLocks noChangeAspect="1" noChangeArrowheads="1"/>
          </p:cNvPicPr>
          <p:nvPr/>
        </p:nvPicPr>
        <p:blipFill rotWithShape="1">
          <a:blip r:embed="rId3">
            <a:extLst>
              <a:ext uri="{28A0092B-C50C-407E-A947-70E740481C1C}">
                <a14:useLocalDpi xmlns:a14="http://schemas.microsoft.com/office/drawing/2010/main" val="0"/>
              </a:ext>
            </a:extLst>
          </a:blip>
          <a:srcRect t="12999" b="36577"/>
          <a:stretch/>
        </p:blipFill>
        <p:spPr bwMode="auto">
          <a:xfrm>
            <a:off x="5180977" y="2906127"/>
            <a:ext cx="6667500" cy="332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3312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814" y="327521"/>
            <a:ext cx="10178322" cy="897775"/>
          </a:xfrm>
        </p:spPr>
        <p:txBody>
          <a:bodyPr anchor="ctr"/>
          <a:lstStyle/>
          <a:p>
            <a:r>
              <a:rPr lang="en-US" dirty="0" smtClean="0"/>
              <a:t>Boundaries: Sacred vs. Profane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886" y="1757561"/>
            <a:ext cx="4457700" cy="447673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Content Placeholder 3"/>
          <p:cNvSpPr>
            <a:spLocks noGrp="1"/>
          </p:cNvSpPr>
          <p:nvPr>
            <p:ph sz="half" idx="2"/>
          </p:nvPr>
        </p:nvSpPr>
        <p:spPr>
          <a:xfrm>
            <a:off x="5652229" y="1170432"/>
            <a:ext cx="6106955" cy="5907024"/>
          </a:xfrm>
        </p:spPr>
        <p:txBody>
          <a:bodyPr>
            <a:normAutofit lnSpcReduction="10000"/>
          </a:bodyPr>
          <a:lstStyle/>
          <a:p>
            <a:pPr>
              <a:lnSpc>
                <a:spcPct val="100000"/>
              </a:lnSpc>
            </a:pPr>
            <a:r>
              <a:rPr lang="en-US" sz="2800" dirty="0" smtClean="0"/>
              <a:t>First established by God, Gen. 3:24</a:t>
            </a:r>
          </a:p>
          <a:p>
            <a:pPr>
              <a:lnSpc>
                <a:spcPct val="100000"/>
              </a:lnSpc>
            </a:pPr>
            <a:r>
              <a:rPr lang="en-US" sz="2800" dirty="0" smtClean="0"/>
              <a:t>Inherent to construction of tabernacle and temple</a:t>
            </a:r>
          </a:p>
          <a:p>
            <a:pPr>
              <a:lnSpc>
                <a:spcPct val="100000"/>
              </a:lnSpc>
            </a:pPr>
            <a:r>
              <a:rPr lang="en-US" sz="2800" dirty="0" smtClean="0"/>
              <a:t>Expressed in nearly every religious or ceremonial structure</a:t>
            </a:r>
          </a:p>
          <a:p>
            <a:pPr lvl="1">
              <a:lnSpc>
                <a:spcPct val="100000"/>
              </a:lnSpc>
            </a:pPr>
            <a:r>
              <a:rPr lang="en-US" sz="2600" dirty="0" smtClean="0"/>
              <a:t>Purpose: to limit access to the sacred</a:t>
            </a:r>
          </a:p>
          <a:p>
            <a:pPr lvl="2">
              <a:lnSpc>
                <a:spcPct val="100000"/>
              </a:lnSpc>
            </a:pPr>
            <a:r>
              <a:rPr lang="en-US" sz="2400" dirty="0" smtClean="0"/>
              <a:t>To those who are worthy/initiated</a:t>
            </a:r>
          </a:p>
          <a:p>
            <a:pPr lvl="2">
              <a:lnSpc>
                <a:spcPct val="100000"/>
              </a:lnSpc>
            </a:pPr>
            <a:r>
              <a:rPr lang="en-US" sz="2400" dirty="0" smtClean="0"/>
              <a:t>For protection against the deity</a:t>
            </a:r>
          </a:p>
          <a:p>
            <a:pPr>
              <a:lnSpc>
                <a:spcPct val="100000"/>
              </a:lnSpc>
            </a:pPr>
            <a:r>
              <a:rPr lang="en-US" sz="2800" dirty="0" smtClean="0"/>
              <a:t>Christ broke down walls of separation</a:t>
            </a:r>
          </a:p>
          <a:p>
            <a:pPr lvl="1">
              <a:lnSpc>
                <a:spcPct val="100000"/>
              </a:lnSpc>
            </a:pPr>
            <a:r>
              <a:rPr lang="en-US" sz="2600" dirty="0" smtClean="0"/>
              <a:t>Between man and man, Eph. 2:11-22</a:t>
            </a:r>
          </a:p>
          <a:p>
            <a:pPr lvl="1">
              <a:lnSpc>
                <a:spcPct val="100000"/>
              </a:lnSpc>
            </a:pPr>
            <a:r>
              <a:rPr lang="en-US" sz="2600" dirty="0" smtClean="0"/>
              <a:t>Between man and God, Heb. 10:19-22</a:t>
            </a:r>
          </a:p>
          <a:p>
            <a:pPr>
              <a:lnSpc>
                <a:spcPct val="100000"/>
              </a:lnSpc>
            </a:pPr>
            <a:r>
              <a:rPr lang="en-US" sz="2800" dirty="0" smtClean="0"/>
              <a:t>Are there still boundaries we should observe in our worship?</a:t>
            </a:r>
            <a:endParaRPr lang="en-US" sz="2800" dirty="0"/>
          </a:p>
        </p:txBody>
      </p:sp>
    </p:spTree>
    <p:extLst>
      <p:ext uri="{BB962C8B-B14F-4D97-AF65-F5344CB8AC3E}">
        <p14:creationId xmlns:p14="http://schemas.microsoft.com/office/powerpoint/2010/main" val="1115264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Berlin Sans FB Demi" panose="020E0802020502020306" pitchFamily="34" charset="0"/>
              </a:rPr>
              <a:t>Definition and History of Worship</a:t>
            </a:r>
            <a:endParaRPr lang="en-US" dirty="0">
              <a:latin typeface="Berlin Sans FB Demi" panose="020E0802020502020306" pitchFamily="34" charset="0"/>
            </a:endParaRPr>
          </a:p>
        </p:txBody>
      </p:sp>
      <p:sp>
        <p:nvSpPr>
          <p:cNvPr id="3" name="Text Placeholder 2"/>
          <p:cNvSpPr>
            <a:spLocks noGrp="1"/>
          </p:cNvSpPr>
          <p:nvPr>
            <p:ph type="body" idx="1"/>
          </p:nvPr>
        </p:nvSpPr>
        <p:spPr/>
        <p:txBody>
          <a:bodyPr>
            <a:normAutofit/>
          </a:bodyPr>
          <a:lstStyle/>
          <a:p>
            <a:r>
              <a:rPr lang="en-US" sz="3200" dirty="0"/>
              <a:t>Lesson 1</a:t>
            </a:r>
          </a:p>
        </p:txBody>
      </p:sp>
    </p:spTree>
    <p:extLst>
      <p:ext uri="{BB962C8B-B14F-4D97-AF65-F5344CB8AC3E}">
        <p14:creationId xmlns:p14="http://schemas.microsoft.com/office/powerpoint/2010/main" val="1200948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schedule</a:t>
            </a:r>
            <a:endParaRPr lang="en-US" dirty="0"/>
          </a:p>
        </p:txBody>
      </p:sp>
      <p:sp>
        <p:nvSpPr>
          <p:cNvPr id="5" name="Right Arrow 4"/>
          <p:cNvSpPr/>
          <p:nvPr/>
        </p:nvSpPr>
        <p:spPr>
          <a:xfrm>
            <a:off x="1004553" y="1874517"/>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889203212"/>
              </p:ext>
            </p:extLst>
          </p:nvPr>
        </p:nvGraphicFramePr>
        <p:xfrm>
          <a:off x="2073639" y="1235240"/>
          <a:ext cx="9236045" cy="5486400"/>
        </p:xfrm>
        <a:graphic>
          <a:graphicData uri="http://schemas.openxmlformats.org/drawingml/2006/table">
            <a:tbl>
              <a:tblPr/>
              <a:tblGrid>
                <a:gridCol w="7022235">
                  <a:extLst>
                    <a:ext uri="{9D8B030D-6E8A-4147-A177-3AD203B41FA5}">
                      <a16:colId xmlns:a16="http://schemas.microsoft.com/office/drawing/2014/main" val="1303876652"/>
                    </a:ext>
                  </a:extLst>
                </a:gridCol>
                <a:gridCol w="2213810">
                  <a:extLst>
                    <a:ext uri="{9D8B030D-6E8A-4147-A177-3AD203B41FA5}">
                      <a16:colId xmlns:a16="http://schemas.microsoft.com/office/drawing/2014/main" val="16865760"/>
                    </a:ext>
                  </a:extLst>
                </a:gridCol>
              </a:tblGrid>
              <a:tr h="364691">
                <a:tc>
                  <a:txBody>
                    <a:bodyPr/>
                    <a:lstStyle/>
                    <a:p>
                      <a:pPr marL="0" marR="0">
                        <a:spcBef>
                          <a:spcPts val="0"/>
                        </a:spcBef>
                        <a:spcAft>
                          <a:spcPts val="0"/>
                        </a:spcAft>
                      </a:pPr>
                      <a:r>
                        <a:rPr lang="en-US" sz="24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Class Date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3688787"/>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History and Definition of Worship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23-Jul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3876589"/>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History and Definition of Worship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26-Jul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620261"/>
                  </a:ext>
                </a:extLst>
              </a:tr>
              <a:tr h="364691">
                <a:tc>
                  <a:txBody>
                    <a:bodyPr/>
                    <a:lstStyle/>
                    <a:p>
                      <a:pPr marL="0" marR="0">
                        <a:spcBef>
                          <a:spcPts val="0"/>
                        </a:spcBef>
                        <a:spcAft>
                          <a:spcPts val="0"/>
                        </a:spcAft>
                      </a:pPr>
                      <a:r>
                        <a:rPr lang="en-US" sz="2400" i="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 1 or 2 Spillover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30-Jul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413839"/>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4533794"/>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7610977"/>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154623"/>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CLASS – CARL BALLARD SPEAKING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24036522"/>
                  </a:ext>
                </a:extLst>
              </a:tr>
              <a:tr h="364691">
                <a:tc>
                  <a:txBody>
                    <a:bodyPr/>
                    <a:lstStyle/>
                    <a:p>
                      <a:pPr marL="0" marR="0">
                        <a:spcBef>
                          <a:spcPts val="0"/>
                        </a:spcBef>
                        <a:spcAft>
                          <a:spcPts val="0"/>
                        </a:spcAft>
                      </a:pPr>
                      <a:r>
                        <a:rPr lang="en-US" sz="24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Decorum in Worship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353852"/>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Worship in Song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878124"/>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Worship in the Lord's Supper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0021055"/>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Worship in Prayer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a:effectLst/>
                          <a:latin typeface="Tahoma" panose="020B0604030504040204" pitchFamily="34" charset="0"/>
                          <a:ea typeface="Calibri" panose="020F0502020204030204" pitchFamily="34" charset="0"/>
                          <a:cs typeface="Times New Roman" panose="02020603050405020304" pitchFamily="18" charset="0"/>
                        </a:rPr>
                        <a:t>27-Aug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2652045"/>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Worship in the Collection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5574199"/>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Worship in Scripture Reading &amp; Preaching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a:effectLst/>
                          <a:latin typeface="Tahoma" panose="020B0604030504040204" pitchFamily="34" charset="0"/>
                          <a:ea typeface="Calibri" panose="020F0502020204030204" pitchFamily="34" charset="0"/>
                          <a:cs typeface="Times New Roman" panose="02020603050405020304" pitchFamily="18" charset="0"/>
                        </a:rPr>
                        <a:t>3-Sep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0572904"/>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Review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6-Sep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0038084"/>
                  </a:ext>
                </a:extLst>
              </a:tr>
            </a:tbl>
          </a:graphicData>
        </a:graphic>
      </p:graphicFrame>
    </p:spTree>
    <p:extLst>
      <p:ext uri="{BB962C8B-B14F-4D97-AF65-F5344CB8AC3E}">
        <p14:creationId xmlns:p14="http://schemas.microsoft.com/office/powerpoint/2010/main" val="3422449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Finding a definition of worship</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The human experience of worship</a:t>
            </a:r>
            <a:endParaRPr lang="en-US" sz="2200" dirty="0" smtClean="0"/>
          </a:p>
          <a:p>
            <a:pPr lvl="1"/>
            <a:r>
              <a:rPr lang="en-US" sz="2200" dirty="0" smtClean="0"/>
              <a:t>Two views of worship </a:t>
            </a:r>
          </a:p>
          <a:p>
            <a:pPr lvl="1"/>
            <a:r>
              <a:rPr lang="en-US" sz="2200" dirty="0" smtClean="0"/>
              <a:t>Worship words</a:t>
            </a:r>
          </a:p>
          <a:p>
            <a:pPr lvl="1"/>
            <a:r>
              <a:rPr lang="en-US" sz="2200" dirty="0" smtClean="0"/>
              <a:t>Markers </a:t>
            </a:r>
            <a:r>
              <a:rPr lang="en-US" sz="2200" dirty="0"/>
              <a:t>of worship across time and </a:t>
            </a:r>
            <a:r>
              <a:rPr lang="en-US" sz="2200" dirty="0" smtClean="0"/>
              <a:t>culture</a:t>
            </a:r>
            <a:endParaRPr lang="en-US" sz="2200" dirty="0"/>
          </a:p>
          <a:p>
            <a:pPr lvl="1"/>
            <a:r>
              <a:rPr lang="en-US" sz="2200" dirty="0" smtClean="0"/>
              <a:t>The corruption of God-given worship</a:t>
            </a:r>
          </a:p>
          <a:p>
            <a:r>
              <a:rPr lang="en-US" sz="2400" dirty="0" smtClean="0"/>
              <a:t>The object of our worship</a:t>
            </a:r>
          </a:p>
          <a:p>
            <a:pPr lvl="1"/>
            <a:r>
              <a:rPr lang="en-US" sz="2200" dirty="0" smtClean="0"/>
              <a:t>Worship and God’s self-revelation</a:t>
            </a:r>
          </a:p>
          <a:p>
            <a:pPr lvl="1"/>
            <a:r>
              <a:rPr lang="en-US" sz="2200" dirty="0" smtClean="0"/>
              <a:t>God’s self-revelation in the New Covenant</a:t>
            </a:r>
          </a:p>
          <a:p>
            <a:r>
              <a:rPr lang="en-US" sz="2400" dirty="0" smtClean="0"/>
              <a:t>Why we worship</a:t>
            </a:r>
            <a:endParaRPr lang="en-US" sz="2200" dirty="0"/>
          </a:p>
          <a:p>
            <a:pPr lvl="1"/>
            <a:r>
              <a:rPr lang="en-US" sz="2200" dirty="0" smtClean="0"/>
              <a:t>Response to God’s nature</a:t>
            </a:r>
          </a:p>
          <a:p>
            <a:pPr lvl="1"/>
            <a:r>
              <a:rPr lang="en-US" sz="2200" dirty="0" smtClean="0"/>
              <a:t>Communion with God</a:t>
            </a:r>
          </a:p>
          <a:p>
            <a:pPr lvl="1"/>
            <a:r>
              <a:rPr lang="en-US" sz="2200" dirty="0" smtClean="0"/>
              <a:t>Remembrance and celebration of covenant</a:t>
            </a:r>
          </a:p>
        </p:txBody>
      </p:sp>
    </p:spTree>
    <p:extLst>
      <p:ext uri="{BB962C8B-B14F-4D97-AF65-F5344CB8AC3E}">
        <p14:creationId xmlns:p14="http://schemas.microsoft.com/office/powerpoint/2010/main" val="37276049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478" y="382385"/>
            <a:ext cx="10730772" cy="1492132"/>
          </a:xfrm>
        </p:spPr>
        <p:txBody>
          <a:bodyPr anchor="t"/>
          <a:lstStyle/>
          <a:p>
            <a:r>
              <a:rPr lang="en-US" dirty="0" smtClean="0"/>
              <a:t>Communion with the supernatural</a:t>
            </a:r>
            <a:endParaRPr lang="en-US" dirty="0"/>
          </a:p>
        </p:txBody>
      </p:sp>
      <p:sp>
        <p:nvSpPr>
          <p:cNvPr id="4" name="Content Placeholder 3"/>
          <p:cNvSpPr>
            <a:spLocks noGrp="1"/>
          </p:cNvSpPr>
          <p:nvPr>
            <p:ph sz="half" idx="2"/>
          </p:nvPr>
        </p:nvSpPr>
        <p:spPr>
          <a:xfrm>
            <a:off x="5652229" y="1188720"/>
            <a:ext cx="6106955" cy="5632704"/>
          </a:xfrm>
        </p:spPr>
        <p:txBody>
          <a:bodyPr>
            <a:normAutofit/>
          </a:bodyPr>
          <a:lstStyle/>
          <a:p>
            <a:pPr>
              <a:lnSpc>
                <a:spcPct val="100000"/>
              </a:lnSpc>
            </a:pPr>
            <a:r>
              <a:rPr lang="en-US" sz="2800" dirty="0" smtClean="0"/>
              <a:t>Man was created for communion with God</a:t>
            </a:r>
          </a:p>
          <a:p>
            <a:pPr lvl="1">
              <a:lnSpc>
                <a:spcPct val="100000"/>
              </a:lnSpc>
            </a:pPr>
            <a:r>
              <a:rPr lang="en-US" sz="2600" dirty="0" smtClean="0"/>
              <a:t>Compare Gen. 3:8 and Lev. 26:12</a:t>
            </a:r>
          </a:p>
          <a:p>
            <a:pPr>
              <a:lnSpc>
                <a:spcPct val="100000"/>
              </a:lnSpc>
            </a:pPr>
            <a:r>
              <a:rPr lang="en-US" sz="2800" dirty="0" smtClean="0"/>
              <a:t>That communion was lost in the Fall</a:t>
            </a:r>
          </a:p>
          <a:p>
            <a:pPr lvl="1">
              <a:lnSpc>
                <a:spcPct val="100000"/>
              </a:lnSpc>
            </a:pPr>
            <a:r>
              <a:rPr lang="en-US" sz="2600" dirty="0" smtClean="0"/>
              <a:t>Gen. 3:22-24; 4:26</a:t>
            </a:r>
          </a:p>
          <a:p>
            <a:pPr>
              <a:lnSpc>
                <a:spcPct val="100000"/>
              </a:lnSpc>
            </a:pPr>
            <a:r>
              <a:rPr lang="en-US" sz="2800" dirty="0" smtClean="0"/>
              <a:t>Communion with God is the heart of every covenant God has made</a:t>
            </a:r>
          </a:p>
          <a:p>
            <a:pPr lvl="1">
              <a:lnSpc>
                <a:spcPct val="100000"/>
              </a:lnSpc>
            </a:pPr>
            <a:r>
              <a:rPr lang="en-US" sz="2600" dirty="0" smtClean="0"/>
              <a:t>Gen. 17:7; </a:t>
            </a:r>
            <a:r>
              <a:rPr lang="en-US" sz="2600" dirty="0" err="1" smtClean="0"/>
              <a:t>Exo</a:t>
            </a:r>
            <a:r>
              <a:rPr lang="en-US" sz="2600" dirty="0" smtClean="0"/>
              <a:t>. 19:5-6; Jer. 31:33-34; </a:t>
            </a:r>
            <a:r>
              <a:rPr lang="en-US" sz="2400" dirty="0" smtClean="0"/>
              <a:t>Rev. 21:3</a:t>
            </a:r>
          </a:p>
          <a:p>
            <a:pPr>
              <a:lnSpc>
                <a:spcPct val="100000"/>
              </a:lnSpc>
            </a:pPr>
            <a:r>
              <a:rPr lang="en-US" sz="2800" dirty="0" smtClean="0"/>
              <a:t>In worship, we recall the communion of Creation and look forward to the communion of the New Creation</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b="1303"/>
          <a:stretch>
            <a:fillRect/>
          </a:stretch>
        </p:blipFill>
        <p:spPr bwMode="auto">
          <a:xfrm>
            <a:off x="1010886" y="1783078"/>
            <a:ext cx="4476751" cy="429768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857887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814" y="327521"/>
            <a:ext cx="10178322" cy="897775"/>
          </a:xfrm>
        </p:spPr>
        <p:txBody>
          <a:bodyPr anchor="ctr"/>
          <a:lstStyle/>
          <a:p>
            <a:r>
              <a:rPr lang="en-US" dirty="0" smtClean="0"/>
              <a:t>Boundaries: Sacred vs. Profane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886" y="1757561"/>
            <a:ext cx="4457700" cy="447673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Content Placeholder 3"/>
          <p:cNvSpPr>
            <a:spLocks noGrp="1"/>
          </p:cNvSpPr>
          <p:nvPr>
            <p:ph sz="half" idx="2"/>
          </p:nvPr>
        </p:nvSpPr>
        <p:spPr>
          <a:xfrm>
            <a:off x="5652229" y="1170432"/>
            <a:ext cx="6106955" cy="5907024"/>
          </a:xfrm>
        </p:spPr>
        <p:txBody>
          <a:bodyPr>
            <a:normAutofit lnSpcReduction="10000"/>
          </a:bodyPr>
          <a:lstStyle/>
          <a:p>
            <a:pPr>
              <a:lnSpc>
                <a:spcPct val="100000"/>
              </a:lnSpc>
            </a:pPr>
            <a:r>
              <a:rPr lang="en-US" sz="2800" dirty="0" smtClean="0"/>
              <a:t>First established by God, Gen. 3:24</a:t>
            </a:r>
          </a:p>
          <a:p>
            <a:pPr>
              <a:lnSpc>
                <a:spcPct val="100000"/>
              </a:lnSpc>
            </a:pPr>
            <a:r>
              <a:rPr lang="en-US" sz="2800" dirty="0" smtClean="0"/>
              <a:t>Inherent to construction of tabernacle and temple</a:t>
            </a:r>
          </a:p>
          <a:p>
            <a:pPr>
              <a:lnSpc>
                <a:spcPct val="100000"/>
              </a:lnSpc>
            </a:pPr>
            <a:r>
              <a:rPr lang="en-US" sz="2800" dirty="0" smtClean="0"/>
              <a:t>Expressed in nearly every religious or ceremonial structure</a:t>
            </a:r>
          </a:p>
          <a:p>
            <a:pPr lvl="1">
              <a:lnSpc>
                <a:spcPct val="100000"/>
              </a:lnSpc>
            </a:pPr>
            <a:r>
              <a:rPr lang="en-US" sz="2600" dirty="0" smtClean="0"/>
              <a:t>Purpose: to limit access to the sacred</a:t>
            </a:r>
          </a:p>
          <a:p>
            <a:pPr lvl="2">
              <a:lnSpc>
                <a:spcPct val="100000"/>
              </a:lnSpc>
            </a:pPr>
            <a:r>
              <a:rPr lang="en-US" sz="2400" dirty="0" smtClean="0"/>
              <a:t>To those who are worthy/initiated</a:t>
            </a:r>
          </a:p>
          <a:p>
            <a:pPr lvl="2">
              <a:lnSpc>
                <a:spcPct val="100000"/>
              </a:lnSpc>
            </a:pPr>
            <a:r>
              <a:rPr lang="en-US" sz="2400" dirty="0" smtClean="0"/>
              <a:t>For protection against the deity</a:t>
            </a:r>
          </a:p>
          <a:p>
            <a:pPr>
              <a:lnSpc>
                <a:spcPct val="100000"/>
              </a:lnSpc>
            </a:pPr>
            <a:r>
              <a:rPr lang="en-US" sz="2800" dirty="0" smtClean="0"/>
              <a:t>Christ broke down walls of separation</a:t>
            </a:r>
          </a:p>
          <a:p>
            <a:pPr lvl="1">
              <a:lnSpc>
                <a:spcPct val="100000"/>
              </a:lnSpc>
            </a:pPr>
            <a:r>
              <a:rPr lang="en-US" sz="2600" dirty="0" smtClean="0"/>
              <a:t>Between man and man, Eph. 2:11-22</a:t>
            </a:r>
          </a:p>
          <a:p>
            <a:pPr lvl="1">
              <a:lnSpc>
                <a:spcPct val="100000"/>
              </a:lnSpc>
            </a:pPr>
            <a:r>
              <a:rPr lang="en-US" sz="2600" dirty="0" smtClean="0"/>
              <a:t>Between man and God, Heb. 10:19-22</a:t>
            </a:r>
          </a:p>
          <a:p>
            <a:pPr>
              <a:lnSpc>
                <a:spcPct val="100000"/>
              </a:lnSpc>
            </a:pPr>
            <a:r>
              <a:rPr lang="en-US" sz="2800" dirty="0" smtClean="0"/>
              <a:t>Are there still boundaries we should observe in our worship?</a:t>
            </a:r>
            <a:endParaRPr lang="en-US" sz="2800" dirty="0"/>
          </a:p>
        </p:txBody>
      </p:sp>
    </p:spTree>
    <p:extLst>
      <p:ext uri="{BB962C8B-B14F-4D97-AF65-F5344CB8AC3E}">
        <p14:creationId xmlns:p14="http://schemas.microsoft.com/office/powerpoint/2010/main" val="3275130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Sacrificial offerings</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934" y="1745750"/>
            <a:ext cx="4463422" cy="4415782"/>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Content Placeholder 3"/>
          <p:cNvSpPr>
            <a:spLocks noGrp="1"/>
          </p:cNvSpPr>
          <p:nvPr>
            <p:ph sz="half" idx="2"/>
          </p:nvPr>
        </p:nvSpPr>
        <p:spPr>
          <a:xfrm>
            <a:off x="5652229" y="1188720"/>
            <a:ext cx="6271547" cy="5632704"/>
          </a:xfrm>
        </p:spPr>
        <p:txBody>
          <a:bodyPr>
            <a:normAutofit/>
          </a:bodyPr>
          <a:lstStyle/>
          <a:p>
            <a:pPr>
              <a:lnSpc>
                <a:spcPct val="100000"/>
              </a:lnSpc>
            </a:pPr>
            <a:r>
              <a:rPr lang="en-US" sz="2800" dirty="0" smtClean="0"/>
              <a:t>The first recorded act of worship, Gen. 4:3-7</a:t>
            </a:r>
          </a:p>
          <a:p>
            <a:pPr>
              <a:lnSpc>
                <a:spcPct val="100000"/>
              </a:lnSpc>
            </a:pPr>
            <a:r>
              <a:rPr lang="en-US" sz="2800" dirty="0" smtClean="0"/>
              <a:t>Purpose: to offer something of value to the deity to demonstrate the value of the deity to the worshiper</a:t>
            </a:r>
          </a:p>
          <a:p>
            <a:pPr marL="0" indent="0">
              <a:lnSpc>
                <a:spcPct val="100000"/>
              </a:lnSpc>
              <a:buNone/>
            </a:pPr>
            <a:endParaRPr lang="en-US" sz="2800" dirty="0" smtClean="0"/>
          </a:p>
        </p:txBody>
      </p:sp>
    </p:spTree>
    <p:extLst>
      <p:ext uri="{BB962C8B-B14F-4D97-AF65-F5344CB8AC3E}">
        <p14:creationId xmlns:p14="http://schemas.microsoft.com/office/powerpoint/2010/main" val="187994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schedule</a:t>
            </a:r>
            <a:endParaRPr lang="en-US" dirty="0"/>
          </a:p>
        </p:txBody>
      </p:sp>
      <p:sp>
        <p:nvSpPr>
          <p:cNvPr id="5" name="Right Arrow 4"/>
          <p:cNvSpPr/>
          <p:nvPr/>
        </p:nvSpPr>
        <p:spPr>
          <a:xfrm>
            <a:off x="1006839" y="1531617"/>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17226967"/>
              </p:ext>
            </p:extLst>
          </p:nvPr>
        </p:nvGraphicFramePr>
        <p:xfrm>
          <a:off x="2073639" y="1235240"/>
          <a:ext cx="9236045" cy="5486400"/>
        </p:xfrm>
        <a:graphic>
          <a:graphicData uri="http://schemas.openxmlformats.org/drawingml/2006/table">
            <a:tbl>
              <a:tblPr/>
              <a:tblGrid>
                <a:gridCol w="7022235">
                  <a:extLst>
                    <a:ext uri="{9D8B030D-6E8A-4147-A177-3AD203B41FA5}">
                      <a16:colId xmlns:a16="http://schemas.microsoft.com/office/drawing/2014/main" val="1303876652"/>
                    </a:ext>
                  </a:extLst>
                </a:gridCol>
                <a:gridCol w="2213810">
                  <a:extLst>
                    <a:ext uri="{9D8B030D-6E8A-4147-A177-3AD203B41FA5}">
                      <a16:colId xmlns:a16="http://schemas.microsoft.com/office/drawing/2014/main" val="16865760"/>
                    </a:ext>
                  </a:extLst>
                </a:gridCol>
              </a:tblGrid>
              <a:tr h="364691">
                <a:tc>
                  <a:txBody>
                    <a:bodyPr/>
                    <a:lstStyle/>
                    <a:p>
                      <a:pPr marL="0" marR="0">
                        <a:spcBef>
                          <a:spcPts val="0"/>
                        </a:spcBef>
                        <a:spcAft>
                          <a:spcPts val="0"/>
                        </a:spcAft>
                      </a:pPr>
                      <a:r>
                        <a:rPr lang="en-US" sz="24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b="1"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Class Date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3688787"/>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History and Definition of Worship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23-Jul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3876589"/>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History and Definition of Worship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26-Jul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620261"/>
                  </a:ext>
                </a:extLst>
              </a:tr>
              <a:tr h="364691">
                <a:tc>
                  <a:txBody>
                    <a:bodyPr/>
                    <a:lstStyle/>
                    <a:p>
                      <a:pPr marL="0" marR="0">
                        <a:spcBef>
                          <a:spcPts val="0"/>
                        </a:spcBef>
                        <a:spcAft>
                          <a:spcPts val="0"/>
                        </a:spcAft>
                      </a:pPr>
                      <a:r>
                        <a:rPr lang="en-US" sz="2400" i="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 1 or 2 Spillover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30-Jul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413839"/>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4533794"/>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7610977"/>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154623"/>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NO CLASS – CARL BALLARD SPEAKING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r">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13-Aug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24036522"/>
                  </a:ext>
                </a:extLst>
              </a:tr>
              <a:tr h="364691">
                <a:tc>
                  <a:txBody>
                    <a:bodyPr/>
                    <a:lstStyle/>
                    <a:p>
                      <a:pPr marL="0" marR="0">
                        <a:spcBef>
                          <a:spcPts val="0"/>
                        </a:spcBef>
                        <a:spcAft>
                          <a:spcPts val="0"/>
                        </a:spcAft>
                      </a:pPr>
                      <a:r>
                        <a:rPr lang="en-US" sz="24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Decorum in Worship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16-Aug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353852"/>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Worship in Song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20-Aug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878124"/>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Worship in the Lord's Supper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23-Aug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0021055"/>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Worship in Prayer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a:effectLst/>
                          <a:latin typeface="Tahoma" panose="020B0604030504040204" pitchFamily="34" charset="0"/>
                          <a:ea typeface="Calibri" panose="020F0502020204030204" pitchFamily="34" charset="0"/>
                          <a:cs typeface="Times New Roman" panose="02020603050405020304" pitchFamily="18" charset="0"/>
                        </a:rPr>
                        <a:t>27-Aug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2652045"/>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Worship in the Collection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kern="1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30-Aug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5574199"/>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Worship in Scripture Reading &amp; Preaching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a:effectLst/>
                          <a:latin typeface="Tahoma" panose="020B0604030504040204" pitchFamily="34" charset="0"/>
                          <a:ea typeface="Calibri" panose="020F0502020204030204" pitchFamily="34" charset="0"/>
                          <a:cs typeface="Times New Roman" panose="02020603050405020304" pitchFamily="18" charset="0"/>
                        </a:rPr>
                        <a:t>3-Sep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0572904"/>
                  </a:ext>
                </a:extLst>
              </a:tr>
              <a:tr h="364691">
                <a:tc>
                  <a:txBody>
                    <a:bodyPr/>
                    <a:lstStyle/>
                    <a:p>
                      <a:pPr marL="0" marR="0">
                        <a:spcBef>
                          <a:spcPts val="0"/>
                        </a:spcBef>
                        <a:spcAft>
                          <a:spcPts val="0"/>
                        </a:spcAft>
                      </a:pPr>
                      <a:r>
                        <a:rPr lang="en-US" sz="24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Review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4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6-Sep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0038084"/>
                  </a:ext>
                </a:extLst>
              </a:tr>
            </a:tbl>
          </a:graphicData>
        </a:graphic>
      </p:graphicFrame>
    </p:spTree>
    <p:extLst>
      <p:ext uri="{BB962C8B-B14F-4D97-AF65-F5344CB8AC3E}">
        <p14:creationId xmlns:p14="http://schemas.microsoft.com/office/powerpoint/2010/main" val="1353283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08592" y="6234544"/>
            <a:ext cx="2539885"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600" dirty="0" smtClean="0"/>
              <a:t>Sacrifices</a:t>
            </a:r>
            <a:endParaRPr lang="en-US" sz="3600" dirty="0"/>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4" name="Picture 8" descr="Image result for bronze age sacrif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24" y="307822"/>
            <a:ext cx="3976095" cy="182900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age result for buddhist monk"/>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851" t="8516" r="46246" b="8388"/>
          <a:stretch/>
        </p:blipFill>
        <p:spPr bwMode="auto">
          <a:xfrm>
            <a:off x="8722719" y="307822"/>
            <a:ext cx="2037329" cy="2494372"/>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Unearthed: The 4.1lbs (1.9kg) dirk is made from bronze which is nine-tenths copper and one-tenth tin. The nearest source for the copper is Wales while the tin may have come from Cornwall. It was deliberately bent when it was made as an offering to the go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670" y="307823"/>
            <a:ext cx="3449955" cy="1975291"/>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Image result for human sacrif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675" y="4189767"/>
            <a:ext cx="3096596" cy="1935373"/>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Image result for food offered to ido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779" y="4159595"/>
            <a:ext cx="2856896" cy="1965545"/>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Image result for goat sacrifi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0271" y="2759946"/>
            <a:ext cx="3880084" cy="334051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Image result for shri swaminarayan mandir atlan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6779" y="2161512"/>
            <a:ext cx="6431879" cy="202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3203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Sacrificial offerings</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934" y="1745750"/>
            <a:ext cx="4463422" cy="4415782"/>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Content Placeholder 3"/>
          <p:cNvSpPr>
            <a:spLocks noGrp="1"/>
          </p:cNvSpPr>
          <p:nvPr>
            <p:ph sz="half" idx="2"/>
          </p:nvPr>
        </p:nvSpPr>
        <p:spPr>
          <a:xfrm>
            <a:off x="5652229" y="1188720"/>
            <a:ext cx="6271547" cy="5632704"/>
          </a:xfrm>
        </p:spPr>
        <p:txBody>
          <a:bodyPr>
            <a:normAutofit lnSpcReduction="10000"/>
          </a:bodyPr>
          <a:lstStyle/>
          <a:p>
            <a:pPr>
              <a:lnSpc>
                <a:spcPct val="100000"/>
              </a:lnSpc>
            </a:pPr>
            <a:r>
              <a:rPr lang="en-US" sz="2800" dirty="0" smtClean="0"/>
              <a:t>The first recorded act of worship, Gen. 4:3-7</a:t>
            </a:r>
          </a:p>
          <a:p>
            <a:pPr>
              <a:lnSpc>
                <a:spcPct val="100000"/>
              </a:lnSpc>
            </a:pPr>
            <a:r>
              <a:rPr lang="en-US" sz="2800" dirty="0" smtClean="0"/>
              <a:t>Purpose: to offer something of value to the deity to demonstrate the value of the deity to the worshiper</a:t>
            </a:r>
          </a:p>
          <a:p>
            <a:pPr>
              <a:lnSpc>
                <a:spcPct val="100000"/>
              </a:lnSpc>
            </a:pPr>
            <a:r>
              <a:rPr lang="en-US" sz="2800" dirty="0" smtClean="0"/>
              <a:t>Sacrifices </a:t>
            </a:r>
            <a:r>
              <a:rPr lang="en-US" sz="2800" dirty="0"/>
              <a:t>for sin not mentioned until the Law (cf. Gen. 8:20; 12:7; 35:7, etc.)</a:t>
            </a:r>
          </a:p>
          <a:p>
            <a:pPr lvl="1">
              <a:lnSpc>
                <a:spcPct val="100000"/>
              </a:lnSpc>
            </a:pPr>
            <a:r>
              <a:rPr lang="en-US" sz="2600" dirty="0"/>
              <a:t>Exception: </a:t>
            </a:r>
            <a:r>
              <a:rPr lang="en-US" sz="2600" dirty="0" smtClean="0"/>
              <a:t>Job 1:5 </a:t>
            </a:r>
            <a:r>
              <a:rPr lang="en-US" sz="2600" dirty="0"/>
              <a:t>&amp; </a:t>
            </a:r>
            <a:r>
              <a:rPr lang="en-US" sz="2600" dirty="0" smtClean="0"/>
              <a:t>42:8?</a:t>
            </a:r>
            <a:endParaRPr lang="en-US" sz="2600" dirty="0"/>
          </a:p>
          <a:p>
            <a:pPr>
              <a:lnSpc>
                <a:spcPct val="100000"/>
              </a:lnSpc>
            </a:pPr>
            <a:r>
              <a:rPr lang="en-US" sz="2800" dirty="0" smtClean="0"/>
              <a:t>God introduced substitutionary sacrifice (Lev. 17:11), which Jesus perfected (Heb. 10:10)</a:t>
            </a:r>
          </a:p>
          <a:p>
            <a:pPr>
              <a:lnSpc>
                <a:spcPct val="100000"/>
              </a:lnSpc>
            </a:pPr>
            <a:r>
              <a:rPr lang="en-US" sz="2800" dirty="0" smtClean="0"/>
              <a:t>Do we still have sacrifices in our worship today?</a:t>
            </a:r>
          </a:p>
        </p:txBody>
      </p:sp>
    </p:spTree>
    <p:extLst>
      <p:ext uri="{BB962C8B-B14F-4D97-AF65-F5344CB8AC3E}">
        <p14:creationId xmlns:p14="http://schemas.microsoft.com/office/powerpoint/2010/main" val="31282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54548" y="6234544"/>
            <a:ext cx="7993929" cy="623456"/>
          </a:xfrm>
          <a:prstGeom prst="rect">
            <a:avLst/>
          </a:prstGeom>
        </p:spPr>
        <p:txBody>
          <a:bodyPr anchor="ctr">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3600" dirty="0" err="1" smtClean="0"/>
              <a:t>Ise</a:t>
            </a:r>
            <a:r>
              <a:rPr lang="en-US" sz="3600" dirty="0" smtClean="0"/>
              <a:t> </a:t>
            </a:r>
            <a:r>
              <a:rPr lang="en-US" sz="3600" dirty="0" err="1" smtClean="0"/>
              <a:t>Jingu</a:t>
            </a:r>
            <a:r>
              <a:rPr lang="en-US" sz="3600" dirty="0" smtClean="0"/>
              <a:t> Grand Shrine, </a:t>
            </a:r>
            <a:r>
              <a:rPr lang="en-US" sz="3600" dirty="0" err="1" smtClean="0"/>
              <a:t>Naiku</a:t>
            </a:r>
            <a:r>
              <a:rPr lang="en-US" sz="3600" dirty="0" smtClean="0"/>
              <a:t>, Japan</a:t>
            </a:r>
            <a:endParaRPr lang="en-US" sz="3600" dirty="0"/>
          </a:p>
        </p:txBody>
      </p:sp>
      <p:sp>
        <p:nvSpPr>
          <p:cNvPr id="2" name="AutoShape 4" descr="Image result for parthen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ise shrine re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477" y="1157718"/>
            <a:ext cx="7620000" cy="5076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se shrine re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52" y="160338"/>
            <a:ext cx="5216877" cy="373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299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Ritual (correct procedure)</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662" y="1874517"/>
            <a:ext cx="4476751" cy="4364081"/>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Content Placeholder 3"/>
          <p:cNvSpPr>
            <a:spLocks noGrp="1"/>
          </p:cNvSpPr>
          <p:nvPr>
            <p:ph sz="half" idx="2"/>
          </p:nvPr>
        </p:nvSpPr>
        <p:spPr>
          <a:xfrm>
            <a:off x="5652229" y="1188720"/>
            <a:ext cx="6090592" cy="5632704"/>
          </a:xfrm>
        </p:spPr>
        <p:txBody>
          <a:bodyPr>
            <a:normAutofit/>
          </a:bodyPr>
          <a:lstStyle/>
          <a:p>
            <a:pPr>
              <a:lnSpc>
                <a:spcPct val="100000"/>
              </a:lnSpc>
            </a:pPr>
            <a:r>
              <a:rPr lang="en-US" sz="2800" dirty="0" smtClean="0"/>
              <a:t>The first worship was marred by incorrect procedure, Gen. 4:3-7</a:t>
            </a:r>
          </a:p>
          <a:p>
            <a:pPr>
              <a:lnSpc>
                <a:spcPct val="100000"/>
              </a:lnSpc>
            </a:pPr>
            <a:r>
              <a:rPr lang="en-US" sz="2800" dirty="0" smtClean="0"/>
              <a:t>Correct procedure was essential to Jewish worship, </a:t>
            </a:r>
            <a:r>
              <a:rPr lang="en-US" sz="2800" dirty="0" err="1" smtClean="0"/>
              <a:t>Exo</a:t>
            </a:r>
            <a:r>
              <a:rPr lang="en-US" sz="2800" dirty="0" smtClean="0"/>
              <a:t>. 25:40; Lev.16-17</a:t>
            </a:r>
          </a:p>
          <a:p>
            <a:pPr>
              <a:lnSpc>
                <a:spcPct val="100000"/>
              </a:lnSpc>
            </a:pPr>
            <a:r>
              <a:rPr lang="en-US" sz="2800" dirty="0" smtClean="0"/>
              <a:t>In world religions, “a sequence </a:t>
            </a:r>
            <a:r>
              <a:rPr lang="en-US" sz="2800" dirty="0"/>
              <a:t>of activities involving gestures, words, and </a:t>
            </a:r>
            <a:r>
              <a:rPr lang="en-US" sz="2800" dirty="0" smtClean="0"/>
              <a:t>objects…designed </a:t>
            </a:r>
            <a:r>
              <a:rPr lang="en-US" sz="2800" dirty="0"/>
              <a:t>to influence preternatural entities or forces on behalf of the actors' goals and interests</a:t>
            </a:r>
            <a:r>
              <a:rPr lang="en-US" sz="2800" dirty="0" smtClean="0"/>
              <a:t>.” (Turner)</a:t>
            </a:r>
          </a:p>
          <a:p>
            <a:pPr>
              <a:lnSpc>
                <a:spcPct val="100000"/>
              </a:lnSpc>
            </a:pPr>
            <a:r>
              <a:rPr lang="en-US" sz="2800" dirty="0" smtClean="0"/>
              <a:t>Is ritual still important in our worship?</a:t>
            </a:r>
          </a:p>
          <a:p>
            <a:pPr>
              <a:lnSpc>
                <a:spcPct val="100000"/>
              </a:lnSpc>
            </a:pPr>
            <a:endParaRPr lang="en-US" sz="2800" dirty="0" smtClean="0"/>
          </a:p>
        </p:txBody>
      </p:sp>
    </p:spTree>
    <p:extLst>
      <p:ext uri="{BB962C8B-B14F-4D97-AF65-F5344CB8AC3E}">
        <p14:creationId xmlns:p14="http://schemas.microsoft.com/office/powerpoint/2010/main" val="365116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Markers of worship</a:t>
            </a:r>
            <a:endParaRPr lang="en-US" dirty="0"/>
          </a:p>
        </p:txBody>
      </p:sp>
      <p:grpSp>
        <p:nvGrpSpPr>
          <p:cNvPr id="10" name="Group 9"/>
          <p:cNvGrpSpPr/>
          <p:nvPr/>
        </p:nvGrpSpPr>
        <p:grpSpPr>
          <a:xfrm>
            <a:off x="5024623" y="4329750"/>
            <a:ext cx="2524457" cy="2364752"/>
            <a:chOff x="5024623" y="4329750"/>
            <a:chExt cx="2524457" cy="2364752"/>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24" name="Rectangle 23"/>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Ritual</a:t>
              </a:r>
            </a:p>
            <a:p>
              <a:pPr algn="ctr">
                <a:lnSpc>
                  <a:spcPts val="1700"/>
                </a:lnSpc>
              </a:pPr>
              <a:r>
                <a:rPr lang="en-US" dirty="0" smtClean="0">
                  <a:ln w="0"/>
                </a:rPr>
                <a:t>(Correct Procedure)</a:t>
              </a:r>
              <a:endParaRPr lang="en-US" b="0" cap="none" spc="0" dirty="0">
                <a:ln w="0"/>
                <a:solidFill>
                  <a:schemeClr val="tx1"/>
                </a:solidFill>
              </a:endParaRPr>
            </a:p>
          </p:txBody>
        </p:sp>
      </p:grpSp>
      <p:grpSp>
        <p:nvGrpSpPr>
          <p:cNvPr id="14" name="Group 13"/>
          <p:cNvGrpSpPr/>
          <p:nvPr/>
        </p:nvGrpSpPr>
        <p:grpSpPr>
          <a:xfrm>
            <a:off x="3333414" y="1477393"/>
            <a:ext cx="6078195" cy="3412775"/>
            <a:chOff x="3333414" y="1477393"/>
            <a:chExt cx="6078195" cy="3412775"/>
          </a:xfrm>
        </p:grpSpPr>
        <p:cxnSp>
          <p:nvCxnSpPr>
            <p:cNvPr id="11" name="Straight Connector 10"/>
            <p:cNvCxnSpPr>
              <a:endCxn id="4" idx="2"/>
            </p:cNvCxnSpPr>
            <p:nvPr/>
          </p:nvCxnSpPr>
          <p:spPr>
            <a:xfrm flipH="1" flipV="1">
              <a:off x="6372512" y="3808819"/>
              <a:ext cx="3039097" cy="1081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10612" y="3776735"/>
              <a:ext cx="0" cy="63176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4" idx="2"/>
            </p:cNvCxnSpPr>
            <p:nvPr/>
          </p:nvCxnSpPr>
          <p:spPr>
            <a:xfrm flipV="1">
              <a:off x="3333414" y="3808819"/>
              <a:ext cx="3039098" cy="1081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5030779" y="1477393"/>
              <a:ext cx="2543715" cy="2331426"/>
              <a:chOff x="5030779" y="1477393"/>
              <a:chExt cx="2543715" cy="2331426"/>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70529" y="1522819"/>
                <a:ext cx="2403965" cy="2286000"/>
              </a:xfrm>
              <a:prstGeom prst="rect">
                <a:avLst/>
              </a:prstGeom>
            </p:spPr>
          </p:pic>
          <p:sp>
            <p:nvSpPr>
              <p:cNvPr id="27" name="Rectangle 26"/>
              <p:cNvSpPr/>
              <p:nvPr/>
            </p:nvSpPr>
            <p:spPr>
              <a:xfrm rot="19402853">
                <a:off x="5030779" y="1477393"/>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Communion with</a:t>
                </a:r>
              </a:p>
              <a:p>
                <a:pPr algn="ctr">
                  <a:lnSpc>
                    <a:spcPts val="1700"/>
                  </a:lnSpc>
                </a:pPr>
                <a:r>
                  <a:rPr lang="en-US" dirty="0">
                    <a:ln w="0"/>
                  </a:rPr>
                  <a:t>t</a:t>
                </a:r>
                <a:r>
                  <a:rPr lang="en-US" dirty="0" smtClean="0">
                    <a:ln w="0"/>
                  </a:rPr>
                  <a:t>he Supernatural</a:t>
                </a:r>
                <a:endParaRPr lang="en-US" b="0" cap="none" spc="0" dirty="0">
                  <a:ln w="0"/>
                  <a:solidFill>
                    <a:schemeClr val="tx1"/>
                  </a:solidFill>
                </a:endParaRPr>
              </a:p>
            </p:txBody>
          </p:sp>
        </p:grpSp>
      </p:grpSp>
      <p:grpSp>
        <p:nvGrpSpPr>
          <p:cNvPr id="9" name="Group 8"/>
          <p:cNvGrpSpPr/>
          <p:nvPr/>
        </p:nvGrpSpPr>
        <p:grpSpPr>
          <a:xfrm>
            <a:off x="8657169" y="4247631"/>
            <a:ext cx="2420742" cy="2468856"/>
            <a:chOff x="8657169" y="4247631"/>
            <a:chExt cx="2420742" cy="2468856"/>
          </a:xfrm>
        </p:grpSpPr>
        <p:sp>
          <p:nvSpPr>
            <p:cNvPr id="23" name="Rectangle 22"/>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Sacrificial    </a:t>
              </a:r>
              <a:r>
                <a:rPr lang="en-US" dirty="0" smtClean="0">
                  <a:ln w="0"/>
                </a:rPr>
                <a:t>Offerings</a:t>
              </a:r>
              <a:endParaRPr lang="en-US" b="0" cap="none" spc="0" dirty="0">
                <a:ln w="0"/>
                <a:solidFill>
                  <a:schemeClr val="tx1"/>
                </a:solidFill>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2" name="Group 11"/>
          <p:cNvGrpSpPr/>
          <p:nvPr/>
        </p:nvGrpSpPr>
        <p:grpSpPr>
          <a:xfrm>
            <a:off x="1471515" y="4368168"/>
            <a:ext cx="2542931" cy="2326334"/>
            <a:chOff x="1471515" y="4368168"/>
            <a:chExt cx="2542931" cy="2326334"/>
          </a:xfrm>
        </p:grpSpPr>
        <p:sp>
          <p:nvSpPr>
            <p:cNvPr id="22" name="Rectangle 21"/>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Boundaries between</a:t>
              </a:r>
            </a:p>
            <a:p>
              <a:pPr algn="ctr">
                <a:lnSpc>
                  <a:spcPts val="1700"/>
                </a:lnSpc>
              </a:pPr>
              <a:r>
                <a:rPr lang="en-US" b="0" cap="none" spc="0" dirty="0" smtClean="0">
                  <a:ln w="0"/>
                  <a:solidFill>
                    <a:schemeClr val="tx1"/>
                  </a:solidFill>
                </a:rPr>
                <a:t>Sacred &amp; Profane</a:t>
              </a:r>
              <a:endParaRPr lang="en-US" b="0" cap="none" spc="0" dirty="0">
                <a:ln w="0"/>
                <a:solidFill>
                  <a:schemeClr val="tx1"/>
                </a:solidFill>
              </a:endParaRPr>
            </a:p>
          </p:txBody>
        </p:sp>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spTree>
    <p:extLst>
      <p:ext uri="{BB962C8B-B14F-4D97-AF65-F5344CB8AC3E}">
        <p14:creationId xmlns:p14="http://schemas.microsoft.com/office/powerpoint/2010/main" val="336158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682496"/>
            <a:ext cx="10178322" cy="4020312"/>
          </a:xfrm>
        </p:spPr>
        <p:txBody>
          <a:bodyPr>
            <a:normAutofit fontScale="90000"/>
          </a:bodyPr>
          <a:lstStyle/>
          <a:p>
            <a:pPr lvl="0" algn="ctr"/>
            <a:r>
              <a:rPr lang="en-US" dirty="0" smtClean="0"/>
              <a:t>LOOK AT JUDE 11-12.</a:t>
            </a:r>
            <a:br>
              <a:rPr lang="en-US" dirty="0" smtClean="0"/>
            </a:br>
            <a:r>
              <a:rPr lang="en-US" dirty="0" smtClean="0"/>
              <a:t>What </a:t>
            </a:r>
            <a:r>
              <a:rPr lang="en-US" dirty="0"/>
              <a:t>do Cain’s way, </a:t>
            </a:r>
            <a:r>
              <a:rPr lang="en-US" dirty="0" err="1"/>
              <a:t>Baalam’s</a:t>
            </a:r>
            <a:r>
              <a:rPr lang="en-US" dirty="0"/>
              <a:t> error, and </a:t>
            </a:r>
            <a:r>
              <a:rPr lang="en-US" dirty="0" err="1"/>
              <a:t>Korah’s</a:t>
            </a:r>
            <a:r>
              <a:rPr lang="en-US" dirty="0"/>
              <a:t> rebellion have in common? Why would Jude choose these examples? In the context of the book, what point is he making?</a:t>
            </a:r>
          </a:p>
        </p:txBody>
      </p:sp>
    </p:spTree>
    <p:extLst>
      <p:ext uri="{BB962C8B-B14F-4D97-AF65-F5344CB8AC3E}">
        <p14:creationId xmlns:p14="http://schemas.microsoft.com/office/powerpoint/2010/main" val="3065167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fontScale="90000"/>
          </a:bodyPr>
          <a:lstStyle/>
          <a:p>
            <a:r>
              <a:rPr lang="en-US" dirty="0" smtClean="0"/>
              <a:t>Corruption of worship - </a:t>
            </a:r>
            <a:r>
              <a:rPr lang="en-US" dirty="0" err="1" smtClean="0"/>
              <a:t>jude</a:t>
            </a:r>
            <a:r>
              <a:rPr lang="en-US" dirty="0" smtClean="0"/>
              <a:t> 11-12</a:t>
            </a:r>
            <a:endParaRPr lang="en-US" dirty="0"/>
          </a:p>
        </p:txBody>
      </p:sp>
      <p:sp>
        <p:nvSpPr>
          <p:cNvPr id="3" name="Content Placeholder 2"/>
          <p:cNvSpPr>
            <a:spLocks noGrp="1"/>
          </p:cNvSpPr>
          <p:nvPr>
            <p:ph idx="1"/>
          </p:nvPr>
        </p:nvSpPr>
        <p:spPr>
          <a:xfrm>
            <a:off x="1251677" y="1050351"/>
            <a:ext cx="10665340" cy="5822757"/>
          </a:xfrm>
        </p:spPr>
        <p:txBody>
          <a:bodyPr>
            <a:normAutofit fontScale="92500"/>
          </a:bodyPr>
          <a:lstStyle/>
          <a:p>
            <a:r>
              <a:rPr lang="en-US" sz="2400" dirty="0" smtClean="0"/>
              <a:t>The way of Cain - an unacceptable sacrifice</a:t>
            </a:r>
          </a:p>
          <a:p>
            <a:pPr lvl="1"/>
            <a:r>
              <a:rPr lang="en-US" sz="2200" dirty="0"/>
              <a:t>By faith </a:t>
            </a:r>
            <a:r>
              <a:rPr lang="en-US" sz="2200" dirty="0" smtClean="0"/>
              <a:t>Abel </a:t>
            </a:r>
            <a:r>
              <a:rPr lang="en-US" sz="2200" dirty="0"/>
              <a:t>offered to God </a:t>
            </a:r>
            <a:r>
              <a:rPr lang="en-US" sz="2200" u="sng" dirty="0" smtClean="0"/>
              <a:t>a </a:t>
            </a:r>
            <a:r>
              <a:rPr lang="en-US" sz="2200" u="sng" dirty="0"/>
              <a:t>more acceptable sacrifice than Cain</a:t>
            </a:r>
            <a:r>
              <a:rPr lang="en-US" sz="2200" dirty="0"/>
              <a:t>, through which he was commended as righteous, God commending him by </a:t>
            </a:r>
            <a:r>
              <a:rPr lang="en-US" sz="2200" b="1" dirty="0"/>
              <a:t>accepting his gifts</a:t>
            </a:r>
            <a:r>
              <a:rPr lang="en-US" sz="2200" dirty="0" smtClean="0"/>
              <a:t>. (Heb. 11:4)</a:t>
            </a:r>
          </a:p>
          <a:p>
            <a:r>
              <a:rPr lang="en-US" sz="2400" dirty="0" smtClean="0"/>
              <a:t>The error of Balaam - corrupted procedure</a:t>
            </a:r>
          </a:p>
          <a:p>
            <a:pPr lvl="1"/>
            <a:r>
              <a:rPr lang="en-US" sz="2200" dirty="0" smtClean="0"/>
              <a:t>While </a:t>
            </a:r>
            <a:r>
              <a:rPr lang="en-US" sz="2200" dirty="0"/>
              <a:t>Israel lived in </a:t>
            </a:r>
            <a:r>
              <a:rPr lang="en-US" sz="2200" dirty="0" err="1"/>
              <a:t>Shittim</a:t>
            </a:r>
            <a:r>
              <a:rPr lang="en-US" sz="2200" dirty="0"/>
              <a:t>, the people began to whore with the daughters of Moab. </a:t>
            </a:r>
            <a:r>
              <a:rPr lang="en-US" sz="2200" u="sng" dirty="0" smtClean="0"/>
              <a:t>These </a:t>
            </a:r>
            <a:r>
              <a:rPr lang="en-US" sz="2200" u="sng" dirty="0"/>
              <a:t>invited the people to the sacrifices of their gods, and the people ate and bowed down to their gods. </a:t>
            </a:r>
            <a:r>
              <a:rPr lang="en-US" sz="2200" u="sng" dirty="0" smtClean="0"/>
              <a:t>So </a:t>
            </a:r>
            <a:r>
              <a:rPr lang="en-US" sz="2200" u="sng" dirty="0"/>
              <a:t>Israel </a:t>
            </a:r>
            <a:r>
              <a:rPr lang="en-US" sz="2200" b="1" u="sng" dirty="0"/>
              <a:t>yoked himself</a:t>
            </a:r>
            <a:r>
              <a:rPr lang="en-US" sz="2200" u="sng" dirty="0"/>
              <a:t> to Baal of </a:t>
            </a:r>
            <a:r>
              <a:rPr lang="en-US" sz="2200" u="sng" dirty="0" err="1"/>
              <a:t>Peor</a:t>
            </a:r>
            <a:r>
              <a:rPr lang="en-US" sz="2200" dirty="0"/>
              <a:t>. </a:t>
            </a:r>
            <a:r>
              <a:rPr lang="en-US" sz="2200" dirty="0" smtClean="0"/>
              <a:t> And </a:t>
            </a:r>
            <a:r>
              <a:rPr lang="en-US" sz="2200" dirty="0"/>
              <a:t>the anger of the LORD was kindled against Israel. </a:t>
            </a:r>
            <a:r>
              <a:rPr lang="en-US" sz="2200" dirty="0" smtClean="0"/>
              <a:t>(Num. 25:1-3)</a:t>
            </a:r>
          </a:p>
          <a:p>
            <a:r>
              <a:rPr lang="en-US" sz="2400" dirty="0" smtClean="0"/>
              <a:t>The rebellion of </a:t>
            </a:r>
            <a:r>
              <a:rPr lang="en-US" sz="2400" dirty="0" err="1" smtClean="0"/>
              <a:t>Korah</a:t>
            </a:r>
            <a:r>
              <a:rPr lang="en-US" sz="2400" dirty="0" smtClean="0"/>
              <a:t> - broken boundaries between sacred and profane</a:t>
            </a:r>
          </a:p>
          <a:p>
            <a:pPr lvl="1"/>
            <a:r>
              <a:rPr lang="en-US" sz="2200" dirty="0" smtClean="0"/>
              <a:t>They </a:t>
            </a:r>
            <a:r>
              <a:rPr lang="en-US" sz="2200" dirty="0"/>
              <a:t>assembled themselves together against Moses and against Aaron and said to them, “You have gone too far! </a:t>
            </a:r>
            <a:r>
              <a:rPr lang="en-US" sz="2200" u="sng" dirty="0"/>
              <a:t>For all in the congregation are holy, every one of them</a:t>
            </a:r>
            <a:r>
              <a:rPr lang="en-US" sz="2200" dirty="0"/>
              <a:t>, and </a:t>
            </a:r>
            <a:r>
              <a:rPr lang="en-US" sz="2200" b="1" dirty="0"/>
              <a:t>the LORD is among them</a:t>
            </a:r>
            <a:r>
              <a:rPr lang="en-US" sz="2200" dirty="0"/>
              <a:t>. Why then do you exalt yourselves above the assembly of the LORD?” </a:t>
            </a:r>
            <a:r>
              <a:rPr lang="en-US" sz="2200" dirty="0" smtClean="0"/>
              <a:t>(Num. 16:3)</a:t>
            </a:r>
          </a:p>
          <a:p>
            <a:r>
              <a:rPr lang="en-US" sz="2400" dirty="0" smtClean="0"/>
              <a:t>Jude claims that these false teachers have corrupted their own worship, which could corrupt the readers’ worship, and their salvation (communion with God), v.12</a:t>
            </a:r>
            <a:endParaRPr lang="en-US" sz="2400" dirty="0" smtClean="0"/>
          </a:p>
        </p:txBody>
      </p:sp>
    </p:spTree>
    <p:extLst>
      <p:ext uri="{BB962C8B-B14F-4D97-AF65-F5344CB8AC3E}">
        <p14:creationId xmlns:p14="http://schemas.microsoft.com/office/powerpoint/2010/main" val="75367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65325" y="1300995"/>
            <a:ext cx="10178322" cy="40898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4800" dirty="0" smtClean="0"/>
              <a:t>In romans 1:18-32</a:t>
            </a:r>
            <a:r>
              <a:rPr lang="en-US" sz="4800" dirty="0"/>
              <a:t>, How are moral corruption and corruption of worship connected to one another? Which influences the other? Which comes first? Consider also Genesis 4:3-8. </a:t>
            </a:r>
          </a:p>
        </p:txBody>
      </p:sp>
    </p:spTree>
    <p:extLst>
      <p:ext uri="{BB962C8B-B14F-4D97-AF65-F5344CB8AC3E}">
        <p14:creationId xmlns:p14="http://schemas.microsoft.com/office/powerpoint/2010/main" val="29699141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U-Turn Arrow 35"/>
          <p:cNvSpPr/>
          <p:nvPr/>
        </p:nvSpPr>
        <p:spPr>
          <a:xfrm rot="2892608">
            <a:off x="8170480" y="4075473"/>
            <a:ext cx="1326430" cy="907390"/>
          </a:xfrm>
          <a:prstGeom prst="uturnArrow">
            <a:avLst>
              <a:gd name="adj1" fmla="val 20103"/>
              <a:gd name="adj2" fmla="val 25000"/>
              <a:gd name="adj3" fmla="val 32345"/>
              <a:gd name="adj4" fmla="val 43750"/>
              <a:gd name="adj5" fmla="val 75000"/>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rot="2801599">
            <a:off x="8404379" y="3921688"/>
            <a:ext cx="1356359" cy="584775"/>
          </a:xfrm>
          <a:prstGeom prst="rect">
            <a:avLst/>
          </a:prstGeom>
          <a:noFill/>
        </p:spPr>
        <p:txBody>
          <a:bodyPr wrap="square" rtlCol="0">
            <a:spAutoFit/>
          </a:bodyPr>
          <a:lstStyle/>
          <a:p>
            <a:pPr algn="ctr"/>
            <a:r>
              <a:rPr lang="en-US" sz="1600" b="1" dirty="0" smtClean="0"/>
              <a:t>GOD GAVE THEM UP</a:t>
            </a:r>
            <a:endParaRPr lang="en-US" sz="1600" b="1" dirty="0"/>
          </a:p>
        </p:txBody>
      </p:sp>
      <p:sp>
        <p:nvSpPr>
          <p:cNvPr id="34" name="U-Turn Arrow 33"/>
          <p:cNvSpPr/>
          <p:nvPr/>
        </p:nvSpPr>
        <p:spPr>
          <a:xfrm rot="2892608">
            <a:off x="5487586" y="2681393"/>
            <a:ext cx="1326430" cy="907390"/>
          </a:xfrm>
          <a:prstGeom prst="uturnArrow">
            <a:avLst>
              <a:gd name="adj1" fmla="val 20103"/>
              <a:gd name="adj2" fmla="val 25000"/>
              <a:gd name="adj3" fmla="val 32345"/>
              <a:gd name="adj4" fmla="val 43750"/>
              <a:gd name="adj5" fmla="val 75000"/>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rot="17939648">
            <a:off x="4681330" y="-747871"/>
            <a:ext cx="1046005" cy="8458383"/>
          </a:xfrm>
          <a:prstGeom prst="downArrow">
            <a:avLst>
              <a:gd name="adj1" fmla="val 50000"/>
              <a:gd name="adj2" fmla="val 98781"/>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1678" y="382385"/>
            <a:ext cx="10178322" cy="970927"/>
          </a:xfrm>
        </p:spPr>
        <p:txBody>
          <a:bodyPr>
            <a:normAutofit/>
          </a:bodyPr>
          <a:lstStyle/>
          <a:p>
            <a:r>
              <a:rPr lang="en-US" dirty="0" smtClean="0"/>
              <a:t>Corruption in </a:t>
            </a:r>
            <a:r>
              <a:rPr lang="en-US" dirty="0" err="1" smtClean="0"/>
              <a:t>RomANS</a:t>
            </a:r>
            <a:r>
              <a:rPr lang="en-US" dirty="0" smtClean="0"/>
              <a:t> 1</a:t>
            </a:r>
            <a:endParaRPr lang="en-US" dirty="0"/>
          </a:p>
        </p:txBody>
      </p:sp>
      <p:sp>
        <p:nvSpPr>
          <p:cNvPr id="7" name="TextBox 6"/>
          <p:cNvSpPr txBox="1"/>
          <p:nvPr/>
        </p:nvSpPr>
        <p:spPr>
          <a:xfrm>
            <a:off x="629886" y="1316736"/>
            <a:ext cx="3174018" cy="646331"/>
          </a:xfrm>
          <a:prstGeom prst="rect">
            <a:avLst/>
          </a:prstGeom>
          <a:noFill/>
        </p:spPr>
        <p:txBody>
          <a:bodyPr wrap="square" rtlCol="0">
            <a:spAutoFit/>
          </a:bodyPr>
          <a:lstStyle/>
          <a:p>
            <a:pPr algn="ctr"/>
            <a:r>
              <a:rPr lang="en-US" b="1" dirty="0" smtClean="0"/>
              <a:t>DID NOT GLORIFY GOD/</a:t>
            </a:r>
          </a:p>
          <a:p>
            <a:pPr algn="ctr"/>
            <a:r>
              <a:rPr lang="en-US" b="1" dirty="0" smtClean="0"/>
              <a:t> GIVE THANKS</a:t>
            </a:r>
            <a:endParaRPr lang="en-US" b="1" dirty="0"/>
          </a:p>
        </p:txBody>
      </p:sp>
      <p:sp>
        <p:nvSpPr>
          <p:cNvPr id="25" name="TextBox 24"/>
          <p:cNvSpPr txBox="1"/>
          <p:nvPr/>
        </p:nvSpPr>
        <p:spPr>
          <a:xfrm>
            <a:off x="1651965" y="2045363"/>
            <a:ext cx="3174018" cy="646331"/>
          </a:xfrm>
          <a:prstGeom prst="rect">
            <a:avLst/>
          </a:prstGeom>
          <a:noFill/>
        </p:spPr>
        <p:txBody>
          <a:bodyPr wrap="square" rtlCol="0">
            <a:spAutoFit/>
          </a:bodyPr>
          <a:lstStyle/>
          <a:p>
            <a:pPr algn="ctr"/>
            <a:r>
              <a:rPr lang="en-US" b="1" dirty="0" smtClean="0"/>
              <a:t>HEARTS DARKENED/</a:t>
            </a:r>
          </a:p>
          <a:p>
            <a:pPr algn="ctr"/>
            <a:r>
              <a:rPr lang="en-US" b="1" dirty="0" smtClean="0"/>
              <a:t>BECAME FOOLS</a:t>
            </a:r>
            <a:endParaRPr lang="en-US" b="1" dirty="0"/>
          </a:p>
        </p:txBody>
      </p:sp>
      <p:sp>
        <p:nvSpPr>
          <p:cNvPr id="26" name="TextBox 25"/>
          <p:cNvSpPr txBox="1"/>
          <p:nvPr/>
        </p:nvSpPr>
        <p:spPr>
          <a:xfrm>
            <a:off x="2909790" y="2792278"/>
            <a:ext cx="3174018" cy="646331"/>
          </a:xfrm>
          <a:prstGeom prst="rect">
            <a:avLst/>
          </a:prstGeom>
          <a:noFill/>
        </p:spPr>
        <p:txBody>
          <a:bodyPr wrap="square" rtlCol="0">
            <a:spAutoFit/>
          </a:bodyPr>
          <a:lstStyle/>
          <a:p>
            <a:pPr algn="ctr"/>
            <a:r>
              <a:rPr lang="en-US" b="1" dirty="0" smtClean="0"/>
              <a:t>CORRUPTED THEIR WORSHIP (IDOLS)</a:t>
            </a:r>
            <a:endParaRPr lang="en-US" b="1" dirty="0"/>
          </a:p>
        </p:txBody>
      </p:sp>
      <p:sp>
        <p:nvSpPr>
          <p:cNvPr id="28" name="TextBox 27"/>
          <p:cNvSpPr txBox="1"/>
          <p:nvPr/>
        </p:nvSpPr>
        <p:spPr>
          <a:xfrm>
            <a:off x="4114800" y="3548337"/>
            <a:ext cx="3174018" cy="646331"/>
          </a:xfrm>
          <a:prstGeom prst="rect">
            <a:avLst/>
          </a:prstGeom>
          <a:noFill/>
        </p:spPr>
        <p:txBody>
          <a:bodyPr wrap="square" rtlCol="0">
            <a:spAutoFit/>
          </a:bodyPr>
          <a:lstStyle/>
          <a:p>
            <a:pPr algn="ctr"/>
            <a:r>
              <a:rPr lang="en-US" b="1" dirty="0" smtClean="0"/>
              <a:t>UNCLEAN ACTS/</a:t>
            </a:r>
          </a:p>
          <a:p>
            <a:pPr algn="ctr"/>
            <a:r>
              <a:rPr lang="en-US" b="1" dirty="0" smtClean="0"/>
              <a:t>VILE PASSIONS</a:t>
            </a:r>
            <a:endParaRPr lang="en-US" b="1" dirty="0"/>
          </a:p>
        </p:txBody>
      </p:sp>
      <p:sp>
        <p:nvSpPr>
          <p:cNvPr id="29" name="TextBox 28"/>
          <p:cNvSpPr txBox="1"/>
          <p:nvPr/>
        </p:nvSpPr>
        <p:spPr>
          <a:xfrm>
            <a:off x="5648943" y="4319674"/>
            <a:ext cx="3174018" cy="646331"/>
          </a:xfrm>
          <a:prstGeom prst="rect">
            <a:avLst/>
          </a:prstGeom>
          <a:noFill/>
        </p:spPr>
        <p:txBody>
          <a:bodyPr wrap="square" rtlCol="0">
            <a:spAutoFit/>
          </a:bodyPr>
          <a:lstStyle/>
          <a:p>
            <a:pPr algn="ctr"/>
            <a:r>
              <a:rPr lang="en-US" b="1" dirty="0" smtClean="0"/>
              <a:t>REFUSED KNOWLEDGE OF GOD</a:t>
            </a:r>
            <a:endParaRPr lang="en-US" b="1" dirty="0"/>
          </a:p>
        </p:txBody>
      </p:sp>
      <p:sp>
        <p:nvSpPr>
          <p:cNvPr id="30" name="TextBox 29"/>
          <p:cNvSpPr txBox="1"/>
          <p:nvPr/>
        </p:nvSpPr>
        <p:spPr>
          <a:xfrm>
            <a:off x="7185186" y="4926420"/>
            <a:ext cx="3348702" cy="646331"/>
          </a:xfrm>
          <a:prstGeom prst="rect">
            <a:avLst/>
          </a:prstGeom>
          <a:noFill/>
        </p:spPr>
        <p:txBody>
          <a:bodyPr wrap="square" rtlCol="0">
            <a:spAutoFit/>
          </a:bodyPr>
          <a:lstStyle/>
          <a:p>
            <a:pPr algn="ctr"/>
            <a:r>
              <a:rPr lang="en-US" b="1" dirty="0" smtClean="0"/>
              <a:t>REPROBATE MIND</a:t>
            </a:r>
          </a:p>
          <a:p>
            <a:pPr algn="ctr"/>
            <a:r>
              <a:rPr lang="en-US" b="1" dirty="0" smtClean="0"/>
              <a:t>(UNABLE TO PLEASE GOD)</a:t>
            </a:r>
            <a:endParaRPr lang="en-US" b="1" dirty="0"/>
          </a:p>
        </p:txBody>
      </p:sp>
      <p:sp>
        <p:nvSpPr>
          <p:cNvPr id="31" name="TextBox 30"/>
          <p:cNvSpPr txBox="1"/>
          <p:nvPr/>
        </p:nvSpPr>
        <p:spPr>
          <a:xfrm>
            <a:off x="9221250" y="6170237"/>
            <a:ext cx="3348702" cy="646331"/>
          </a:xfrm>
          <a:prstGeom prst="rect">
            <a:avLst/>
          </a:prstGeom>
          <a:noFill/>
        </p:spPr>
        <p:txBody>
          <a:bodyPr wrap="square" rtlCol="0">
            <a:spAutoFit/>
          </a:bodyPr>
          <a:lstStyle/>
          <a:p>
            <a:pPr algn="ctr"/>
            <a:r>
              <a:rPr lang="en-US" b="1" dirty="0" smtClean="0"/>
              <a:t>SOCIETAL EVIL</a:t>
            </a:r>
          </a:p>
          <a:p>
            <a:pPr algn="ctr"/>
            <a:r>
              <a:rPr lang="en-US" dirty="0" smtClean="0"/>
              <a:t>v.32</a:t>
            </a:r>
            <a:endParaRPr lang="en-US" dirty="0"/>
          </a:p>
        </p:txBody>
      </p:sp>
      <p:sp>
        <p:nvSpPr>
          <p:cNvPr id="32" name="TextBox 31"/>
          <p:cNvSpPr txBox="1"/>
          <p:nvPr/>
        </p:nvSpPr>
        <p:spPr>
          <a:xfrm>
            <a:off x="5008863" y="6170237"/>
            <a:ext cx="3348702" cy="646331"/>
          </a:xfrm>
          <a:prstGeom prst="rect">
            <a:avLst/>
          </a:prstGeom>
          <a:noFill/>
        </p:spPr>
        <p:txBody>
          <a:bodyPr wrap="square" rtlCol="0">
            <a:spAutoFit/>
          </a:bodyPr>
          <a:lstStyle/>
          <a:p>
            <a:pPr algn="ctr"/>
            <a:r>
              <a:rPr lang="en-US" b="1" dirty="0" smtClean="0"/>
              <a:t>PERSONAL EVIL</a:t>
            </a:r>
          </a:p>
          <a:p>
            <a:pPr algn="ctr"/>
            <a:r>
              <a:rPr lang="en-US" dirty="0" smtClean="0"/>
              <a:t>vv.29-31</a:t>
            </a:r>
            <a:endParaRPr lang="en-US" dirty="0"/>
          </a:p>
        </p:txBody>
      </p:sp>
      <p:sp>
        <p:nvSpPr>
          <p:cNvPr id="35" name="TextBox 34"/>
          <p:cNvSpPr txBox="1"/>
          <p:nvPr/>
        </p:nvSpPr>
        <p:spPr>
          <a:xfrm rot="2801599">
            <a:off x="5701564" y="2524944"/>
            <a:ext cx="1356359" cy="584775"/>
          </a:xfrm>
          <a:prstGeom prst="rect">
            <a:avLst/>
          </a:prstGeom>
          <a:noFill/>
        </p:spPr>
        <p:txBody>
          <a:bodyPr wrap="square" rtlCol="0">
            <a:spAutoFit/>
          </a:bodyPr>
          <a:lstStyle/>
          <a:p>
            <a:pPr algn="ctr"/>
            <a:r>
              <a:rPr lang="en-US" sz="1600" b="1" dirty="0" smtClean="0"/>
              <a:t>GOD GAVE THEM UP</a:t>
            </a:r>
            <a:endParaRPr lang="en-US" sz="1600" b="1" dirty="0"/>
          </a:p>
        </p:txBody>
      </p:sp>
      <p:sp>
        <p:nvSpPr>
          <p:cNvPr id="38" name="TextBox 37"/>
          <p:cNvSpPr txBox="1"/>
          <p:nvPr/>
        </p:nvSpPr>
        <p:spPr>
          <a:xfrm>
            <a:off x="794730" y="1558053"/>
            <a:ext cx="1060704" cy="369332"/>
          </a:xfrm>
          <a:prstGeom prst="rect">
            <a:avLst/>
          </a:prstGeom>
          <a:noFill/>
        </p:spPr>
        <p:txBody>
          <a:bodyPr wrap="square" rtlCol="0">
            <a:spAutoFit/>
          </a:bodyPr>
          <a:lstStyle/>
          <a:p>
            <a:r>
              <a:rPr lang="en-US" dirty="0" smtClean="0"/>
              <a:t>v.21</a:t>
            </a:r>
            <a:endParaRPr lang="en-US" dirty="0"/>
          </a:p>
        </p:txBody>
      </p:sp>
      <p:sp>
        <p:nvSpPr>
          <p:cNvPr id="39" name="TextBox 38"/>
          <p:cNvSpPr txBox="1"/>
          <p:nvPr/>
        </p:nvSpPr>
        <p:spPr>
          <a:xfrm>
            <a:off x="1128514" y="2181184"/>
            <a:ext cx="1060704" cy="369332"/>
          </a:xfrm>
          <a:prstGeom prst="rect">
            <a:avLst/>
          </a:prstGeom>
          <a:noFill/>
        </p:spPr>
        <p:txBody>
          <a:bodyPr wrap="square" rtlCol="0">
            <a:spAutoFit/>
          </a:bodyPr>
          <a:lstStyle/>
          <a:p>
            <a:r>
              <a:rPr lang="en-US" dirty="0" smtClean="0"/>
              <a:t>vv.21-22</a:t>
            </a:r>
            <a:endParaRPr lang="en-US" dirty="0"/>
          </a:p>
        </p:txBody>
      </p:sp>
      <p:sp>
        <p:nvSpPr>
          <p:cNvPr id="40" name="TextBox 39"/>
          <p:cNvSpPr txBox="1"/>
          <p:nvPr/>
        </p:nvSpPr>
        <p:spPr>
          <a:xfrm>
            <a:off x="2452842" y="2930777"/>
            <a:ext cx="1060704" cy="369332"/>
          </a:xfrm>
          <a:prstGeom prst="rect">
            <a:avLst/>
          </a:prstGeom>
          <a:noFill/>
        </p:spPr>
        <p:txBody>
          <a:bodyPr wrap="square" rtlCol="0">
            <a:spAutoFit/>
          </a:bodyPr>
          <a:lstStyle/>
          <a:p>
            <a:r>
              <a:rPr lang="en-US" dirty="0" smtClean="0"/>
              <a:t>vv.23; 25</a:t>
            </a:r>
            <a:endParaRPr lang="en-US" dirty="0"/>
          </a:p>
        </p:txBody>
      </p:sp>
      <p:sp>
        <p:nvSpPr>
          <p:cNvPr id="41" name="TextBox 40"/>
          <p:cNvSpPr txBox="1"/>
          <p:nvPr/>
        </p:nvSpPr>
        <p:spPr>
          <a:xfrm>
            <a:off x="3439305" y="3728647"/>
            <a:ext cx="1479498" cy="369332"/>
          </a:xfrm>
          <a:prstGeom prst="rect">
            <a:avLst/>
          </a:prstGeom>
          <a:noFill/>
        </p:spPr>
        <p:txBody>
          <a:bodyPr wrap="square" rtlCol="0">
            <a:spAutoFit/>
          </a:bodyPr>
          <a:lstStyle/>
          <a:p>
            <a:r>
              <a:rPr lang="en-US" dirty="0" smtClean="0"/>
              <a:t>vv.24; 26-27</a:t>
            </a:r>
            <a:endParaRPr lang="en-US" dirty="0"/>
          </a:p>
        </p:txBody>
      </p:sp>
      <p:sp>
        <p:nvSpPr>
          <p:cNvPr id="42" name="TextBox 41"/>
          <p:cNvSpPr txBox="1"/>
          <p:nvPr/>
        </p:nvSpPr>
        <p:spPr>
          <a:xfrm>
            <a:off x="5171457" y="4458173"/>
            <a:ext cx="1060704" cy="369332"/>
          </a:xfrm>
          <a:prstGeom prst="rect">
            <a:avLst/>
          </a:prstGeom>
          <a:noFill/>
        </p:spPr>
        <p:txBody>
          <a:bodyPr wrap="square" rtlCol="0">
            <a:spAutoFit/>
          </a:bodyPr>
          <a:lstStyle/>
          <a:p>
            <a:r>
              <a:rPr lang="en-US" dirty="0" smtClean="0"/>
              <a:t>vv.28</a:t>
            </a:r>
            <a:endParaRPr lang="en-US" dirty="0"/>
          </a:p>
        </p:txBody>
      </p:sp>
      <p:sp>
        <p:nvSpPr>
          <p:cNvPr id="43" name="TextBox 42"/>
          <p:cNvSpPr txBox="1"/>
          <p:nvPr/>
        </p:nvSpPr>
        <p:spPr>
          <a:xfrm>
            <a:off x="6146202" y="5064919"/>
            <a:ext cx="1060704" cy="369332"/>
          </a:xfrm>
          <a:prstGeom prst="rect">
            <a:avLst/>
          </a:prstGeom>
          <a:noFill/>
        </p:spPr>
        <p:txBody>
          <a:bodyPr wrap="square" rtlCol="0">
            <a:spAutoFit/>
          </a:bodyPr>
          <a:lstStyle/>
          <a:p>
            <a:r>
              <a:rPr lang="en-US" dirty="0" smtClean="0"/>
              <a:t>vv.28-32</a:t>
            </a:r>
            <a:endParaRPr lang="en-US" dirty="0"/>
          </a:p>
        </p:txBody>
      </p:sp>
      <p:cxnSp>
        <p:nvCxnSpPr>
          <p:cNvPr id="18" name="Straight Arrow Connector 17"/>
          <p:cNvCxnSpPr>
            <a:stCxn id="30" idx="2"/>
            <a:endCxn id="32" idx="0"/>
          </p:cNvCxnSpPr>
          <p:nvPr/>
        </p:nvCxnSpPr>
        <p:spPr>
          <a:xfrm flipH="1">
            <a:off x="6683214" y="5572751"/>
            <a:ext cx="2176323" cy="5974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0" idx="2"/>
          </p:cNvCxnSpPr>
          <p:nvPr/>
        </p:nvCxnSpPr>
        <p:spPr>
          <a:xfrm>
            <a:off x="8859537" y="5572751"/>
            <a:ext cx="2036064" cy="5609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200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Finding a definition of worship</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The human experience of worship</a:t>
            </a:r>
            <a:endParaRPr lang="en-US" sz="2200" dirty="0" smtClean="0"/>
          </a:p>
          <a:p>
            <a:pPr lvl="1"/>
            <a:r>
              <a:rPr lang="en-US" sz="2200" dirty="0" smtClean="0"/>
              <a:t>Two views of worship </a:t>
            </a:r>
          </a:p>
          <a:p>
            <a:pPr lvl="1"/>
            <a:r>
              <a:rPr lang="en-US" sz="2200" dirty="0" smtClean="0"/>
              <a:t>Worship words</a:t>
            </a:r>
          </a:p>
          <a:p>
            <a:pPr lvl="1"/>
            <a:r>
              <a:rPr lang="en-US" sz="2200" dirty="0" smtClean="0"/>
              <a:t>Markers </a:t>
            </a:r>
            <a:r>
              <a:rPr lang="en-US" sz="2200" dirty="0"/>
              <a:t>of worship across time and </a:t>
            </a:r>
            <a:r>
              <a:rPr lang="en-US" sz="2200" dirty="0" smtClean="0"/>
              <a:t>culture</a:t>
            </a:r>
            <a:endParaRPr lang="en-US" sz="2200" dirty="0"/>
          </a:p>
          <a:p>
            <a:pPr lvl="1"/>
            <a:r>
              <a:rPr lang="en-US" sz="2200" dirty="0" smtClean="0"/>
              <a:t>The corruption of God-given worship</a:t>
            </a:r>
          </a:p>
          <a:p>
            <a:r>
              <a:rPr lang="en-US" sz="2400" dirty="0" smtClean="0"/>
              <a:t>The object of our worship</a:t>
            </a:r>
          </a:p>
          <a:p>
            <a:pPr lvl="1"/>
            <a:r>
              <a:rPr lang="en-US" sz="2200" dirty="0" smtClean="0"/>
              <a:t>Worship and God’s self-revelation</a:t>
            </a:r>
          </a:p>
          <a:p>
            <a:pPr lvl="1"/>
            <a:r>
              <a:rPr lang="en-US" sz="2200" dirty="0" smtClean="0"/>
              <a:t>God’s self-revelation in the New Covenant</a:t>
            </a:r>
          </a:p>
          <a:p>
            <a:r>
              <a:rPr lang="en-US" sz="2400" dirty="0" smtClean="0"/>
              <a:t>Why we worship</a:t>
            </a:r>
            <a:endParaRPr lang="en-US" sz="2200" dirty="0"/>
          </a:p>
          <a:p>
            <a:pPr lvl="1"/>
            <a:r>
              <a:rPr lang="en-US" sz="2200" dirty="0" smtClean="0"/>
              <a:t>Response to God’s nature</a:t>
            </a:r>
          </a:p>
          <a:p>
            <a:pPr lvl="1"/>
            <a:r>
              <a:rPr lang="en-US" sz="2200" dirty="0" smtClean="0"/>
              <a:t>Communion with God</a:t>
            </a:r>
          </a:p>
          <a:p>
            <a:pPr lvl="1"/>
            <a:r>
              <a:rPr lang="en-US" sz="2200" dirty="0" smtClean="0"/>
              <a:t>Remembrance and celebration of covenant</a:t>
            </a:r>
          </a:p>
        </p:txBody>
      </p:sp>
    </p:spTree>
    <p:extLst>
      <p:ext uri="{BB962C8B-B14F-4D97-AF65-F5344CB8AC3E}">
        <p14:creationId xmlns:p14="http://schemas.microsoft.com/office/powerpoint/2010/main" val="588598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Berlin Sans FB Demi" panose="020E0802020502020306" pitchFamily="34" charset="0"/>
              </a:rPr>
              <a:t>Definition and History of Worship</a:t>
            </a:r>
            <a:endParaRPr lang="en-US" dirty="0">
              <a:latin typeface="Berlin Sans FB Demi" panose="020E0802020502020306" pitchFamily="34" charset="0"/>
            </a:endParaRPr>
          </a:p>
        </p:txBody>
      </p:sp>
      <p:sp>
        <p:nvSpPr>
          <p:cNvPr id="3" name="Text Placeholder 2"/>
          <p:cNvSpPr>
            <a:spLocks noGrp="1"/>
          </p:cNvSpPr>
          <p:nvPr>
            <p:ph type="body" idx="1"/>
          </p:nvPr>
        </p:nvSpPr>
        <p:spPr/>
        <p:txBody>
          <a:bodyPr>
            <a:normAutofit/>
          </a:bodyPr>
          <a:lstStyle/>
          <a:p>
            <a:r>
              <a:rPr lang="en-US" sz="3200" dirty="0"/>
              <a:t>Lesson 1</a:t>
            </a:r>
          </a:p>
        </p:txBody>
      </p:sp>
    </p:spTree>
    <p:extLst>
      <p:ext uri="{BB962C8B-B14F-4D97-AF65-F5344CB8AC3E}">
        <p14:creationId xmlns:p14="http://schemas.microsoft.com/office/powerpoint/2010/main" val="1640918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The object of our worship</a:t>
            </a:r>
            <a:endParaRPr lang="en-US" dirty="0"/>
          </a:p>
        </p:txBody>
      </p:sp>
      <p:sp>
        <p:nvSpPr>
          <p:cNvPr id="3" name="Content Placeholder 2"/>
          <p:cNvSpPr>
            <a:spLocks noGrp="1"/>
          </p:cNvSpPr>
          <p:nvPr>
            <p:ph idx="1"/>
          </p:nvPr>
        </p:nvSpPr>
        <p:spPr>
          <a:xfrm>
            <a:off x="1251678" y="1090107"/>
            <a:ext cx="10527946" cy="5822757"/>
          </a:xfrm>
        </p:spPr>
        <p:txBody>
          <a:bodyPr>
            <a:normAutofit lnSpcReduction="10000"/>
          </a:bodyPr>
          <a:lstStyle/>
          <a:p>
            <a:r>
              <a:rPr lang="en-US" sz="2400" dirty="0" smtClean="0"/>
              <a:t>God’s covenants with His people, and the worship He expects, are founded on revelations of Himself</a:t>
            </a:r>
          </a:p>
          <a:p>
            <a:pPr lvl="1"/>
            <a:r>
              <a:rPr lang="en-US" sz="2000" dirty="0" smtClean="0"/>
              <a:t>God spoke His names to Abraham, Isaac, and Jacob</a:t>
            </a:r>
          </a:p>
          <a:p>
            <a:pPr lvl="2"/>
            <a:r>
              <a:rPr lang="en-US" sz="1800" dirty="0" smtClean="0"/>
              <a:t>El </a:t>
            </a:r>
            <a:r>
              <a:rPr lang="en-US" sz="1800" dirty="0" err="1" smtClean="0"/>
              <a:t>Shaddai</a:t>
            </a:r>
            <a:r>
              <a:rPr lang="en-US" sz="1800" dirty="0" smtClean="0"/>
              <a:t>, the God who makes promises, Genesis 17:1</a:t>
            </a:r>
          </a:p>
          <a:p>
            <a:pPr lvl="2"/>
            <a:r>
              <a:rPr lang="en-US" sz="1800" dirty="0" smtClean="0"/>
              <a:t>Yahweh, the God who keeps promises, Genesis 15:7</a:t>
            </a:r>
          </a:p>
          <a:p>
            <a:pPr lvl="1"/>
            <a:r>
              <a:rPr lang="en-US" sz="2000" dirty="0" smtClean="0"/>
              <a:t>God revealed Himself in smoke and fire to Moses and Israel at Sinai</a:t>
            </a:r>
          </a:p>
          <a:p>
            <a:pPr lvl="2"/>
            <a:r>
              <a:rPr lang="en-US" sz="1800" dirty="0" smtClean="0"/>
              <a:t>As Yahweh, keeping His promises to their fathers, Exodus 6:2-8</a:t>
            </a:r>
          </a:p>
          <a:p>
            <a:pPr lvl="2"/>
            <a:r>
              <a:rPr lang="en-US" sz="1800" dirty="0" smtClean="0"/>
              <a:t>This more detailed revelation signaled a new covenant between God and man, Exodus19-20</a:t>
            </a:r>
          </a:p>
          <a:p>
            <a:pPr lvl="1"/>
            <a:r>
              <a:rPr lang="en-US" sz="2000" dirty="0" smtClean="0"/>
              <a:t>God amplified His self-revelation to the prophets during the Exile, Isaiah 6; Ezekiel 1</a:t>
            </a:r>
          </a:p>
          <a:p>
            <a:pPr lvl="2"/>
            <a:r>
              <a:rPr lang="en-US" sz="1800" dirty="0" smtClean="0"/>
              <a:t>To confirm that Yahweh would keep the promises to the fathers and to David, Isaiah 11; Jeremiah 33</a:t>
            </a:r>
          </a:p>
          <a:p>
            <a:pPr lvl="2"/>
            <a:r>
              <a:rPr lang="en-US" sz="1800" dirty="0" smtClean="0"/>
              <a:t>To look forward to the coming new covenant, Jeremiah 31:31-37</a:t>
            </a:r>
          </a:p>
          <a:p>
            <a:pPr lvl="1"/>
            <a:r>
              <a:rPr lang="en-US" sz="2000" dirty="0" smtClean="0"/>
              <a:t>God revealed Himself fully through Jesus Christ, the express image of the Father, Hebrews 1:3</a:t>
            </a:r>
          </a:p>
          <a:p>
            <a:pPr lvl="2"/>
            <a:r>
              <a:rPr lang="en-US" sz="1800" dirty="0" smtClean="0"/>
              <a:t>The worship associated with this covenant would be “in spirit and in truth,” John 4:23</a:t>
            </a:r>
          </a:p>
          <a:p>
            <a:r>
              <a:rPr lang="en-US" sz="2400" dirty="0" smtClean="0"/>
              <a:t>Our worship should be based on and enhanced by our more perfect knowledge of God, Philippians 3:3</a:t>
            </a:r>
          </a:p>
          <a:p>
            <a:pPr lvl="2"/>
            <a:endParaRPr lang="en-US" sz="1800" dirty="0" smtClean="0"/>
          </a:p>
        </p:txBody>
      </p:sp>
    </p:spTree>
    <p:extLst>
      <p:ext uri="{BB962C8B-B14F-4D97-AF65-F5344CB8AC3E}">
        <p14:creationId xmlns:p14="http://schemas.microsoft.com/office/powerpoint/2010/main" val="275404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238" y="1645920"/>
            <a:ext cx="10544082" cy="4645152"/>
          </a:xfrm>
        </p:spPr>
        <p:txBody>
          <a:bodyPr>
            <a:normAutofit fontScale="90000"/>
          </a:bodyPr>
          <a:lstStyle/>
          <a:p>
            <a:pPr algn="ctr">
              <a:spcAft>
                <a:spcPts val="600"/>
              </a:spcAft>
            </a:pPr>
            <a:r>
              <a:rPr lang="en-US" dirty="0"/>
              <a:t>What do you think causes the living creatures and the elders to </a:t>
            </a:r>
            <a:r>
              <a:rPr lang="en-US" dirty="0" smtClean="0"/>
              <a:t>worship as </a:t>
            </a:r>
            <a:r>
              <a:rPr lang="en-US" dirty="0"/>
              <a:t>they do in Revelation 4? </a:t>
            </a:r>
            <a:r>
              <a:rPr lang="en-US" dirty="0" smtClean="0"/>
              <a:t/>
            </a:r>
            <a:br>
              <a:rPr lang="en-US" dirty="0" smtClean="0"/>
            </a:br>
            <a:r>
              <a:rPr lang="en-US" dirty="0" smtClean="0"/>
              <a:t>How </a:t>
            </a:r>
            <a:r>
              <a:rPr lang="en-US" dirty="0"/>
              <a:t>do they worship so continuously and devotedly? </a:t>
            </a:r>
            <a:r>
              <a:rPr lang="en-US" dirty="0" smtClean="0"/>
              <a:t/>
            </a:r>
            <a:br>
              <a:rPr lang="en-US" dirty="0" smtClean="0"/>
            </a:br>
            <a:r>
              <a:rPr lang="en-US" dirty="0" smtClean="0"/>
              <a:t>Why </a:t>
            </a:r>
            <a:r>
              <a:rPr lang="en-US" dirty="0"/>
              <a:t>is God described in </a:t>
            </a:r>
            <a:r>
              <a:rPr lang="en-US" dirty="0" smtClean="0"/>
              <a:t>these terms?</a:t>
            </a:r>
            <a:endParaRPr lang="en-US" dirty="0"/>
          </a:p>
        </p:txBody>
      </p:sp>
    </p:spTree>
    <p:extLst>
      <p:ext uri="{BB962C8B-B14F-4D97-AF65-F5344CB8AC3E}">
        <p14:creationId xmlns:p14="http://schemas.microsoft.com/office/powerpoint/2010/main" val="25633085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615184"/>
            <a:ext cx="10178322" cy="2795016"/>
          </a:xfrm>
        </p:spPr>
        <p:txBody>
          <a:bodyPr>
            <a:normAutofit/>
          </a:bodyPr>
          <a:lstStyle/>
          <a:p>
            <a:pPr algn="ctr"/>
            <a:r>
              <a:rPr lang="en-US" dirty="0" smtClean="0"/>
              <a:t>What are some reasons and occasions that we might worship god?</a:t>
            </a:r>
            <a:endParaRPr lang="en-US" dirty="0"/>
          </a:p>
        </p:txBody>
      </p:sp>
    </p:spTree>
    <p:extLst>
      <p:ext uri="{BB962C8B-B14F-4D97-AF65-F5344CB8AC3E}">
        <p14:creationId xmlns:p14="http://schemas.microsoft.com/office/powerpoint/2010/main" val="12499234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Occasions/reasons for worship</a:t>
            </a:r>
            <a:endParaRPr lang="en-US" dirty="0"/>
          </a:p>
        </p:txBody>
      </p:sp>
      <p:sp>
        <p:nvSpPr>
          <p:cNvPr id="3" name="Content Placeholder 2"/>
          <p:cNvSpPr>
            <a:spLocks noGrp="1"/>
          </p:cNvSpPr>
          <p:nvPr>
            <p:ph idx="1"/>
          </p:nvPr>
        </p:nvSpPr>
        <p:spPr>
          <a:xfrm>
            <a:off x="1251678" y="1272987"/>
            <a:ext cx="10527946" cy="5639877"/>
          </a:xfrm>
        </p:spPr>
        <p:txBody>
          <a:bodyPr>
            <a:normAutofit/>
          </a:bodyPr>
          <a:lstStyle/>
          <a:p>
            <a:r>
              <a:rPr lang="en-US" sz="2800" dirty="0"/>
              <a:t>When we realize (more/again) who God is, </a:t>
            </a:r>
            <a:r>
              <a:rPr lang="en-US" sz="2800" dirty="0" smtClean="0"/>
              <a:t>Revelation 4:2-11</a:t>
            </a:r>
            <a:endParaRPr lang="en-US" sz="2800" dirty="0"/>
          </a:p>
          <a:p>
            <a:r>
              <a:rPr lang="en-US" sz="2800" dirty="0" smtClean="0"/>
              <a:t>When it’s the right time to worship, Genesis 4:3</a:t>
            </a:r>
          </a:p>
          <a:p>
            <a:r>
              <a:rPr lang="en-US" sz="2800" dirty="0"/>
              <a:t>When God seems to have abandoned us, Job 1:20</a:t>
            </a:r>
          </a:p>
          <a:p>
            <a:r>
              <a:rPr lang="en-US" sz="2800" dirty="0" smtClean="0"/>
              <a:t>When God keeps His promises, Genesis 12:7</a:t>
            </a:r>
          </a:p>
          <a:p>
            <a:r>
              <a:rPr lang="en-US" sz="2800" dirty="0" smtClean="0"/>
              <a:t>When God makes a promise to us, Genesis 28:16-22</a:t>
            </a:r>
          </a:p>
          <a:p>
            <a:r>
              <a:rPr lang="en-US" sz="2800" dirty="0" smtClean="0"/>
              <a:t>When God demonstrates His power, Exodus 15:1-21</a:t>
            </a:r>
            <a:endParaRPr lang="en-US" sz="2800" dirty="0"/>
          </a:p>
          <a:p>
            <a:r>
              <a:rPr lang="en-US" sz="2800" dirty="0"/>
              <a:t>When we prosper, </a:t>
            </a:r>
            <a:r>
              <a:rPr lang="en-US" sz="2800" dirty="0" smtClean="0"/>
              <a:t>Deuteronomy 26:10</a:t>
            </a:r>
          </a:p>
          <a:p>
            <a:r>
              <a:rPr lang="en-US" sz="2800" dirty="0"/>
              <a:t>When we want to remember God’s </a:t>
            </a:r>
            <a:r>
              <a:rPr lang="en-US" sz="2800" dirty="0" smtClean="0"/>
              <a:t>promises/covenant, </a:t>
            </a:r>
            <a:r>
              <a:rPr lang="en-US" sz="2800" dirty="0"/>
              <a:t>1 </a:t>
            </a:r>
            <a:r>
              <a:rPr lang="en-US" sz="2800" dirty="0" smtClean="0"/>
              <a:t>Sam. </a:t>
            </a:r>
            <a:r>
              <a:rPr lang="en-US" sz="2800" dirty="0"/>
              <a:t>7:5-12</a:t>
            </a:r>
          </a:p>
          <a:p>
            <a:r>
              <a:rPr lang="en-US" sz="2800" dirty="0" smtClean="0"/>
              <a:t>When we want to commune with God, 1 Samuel 15:24-31</a:t>
            </a:r>
          </a:p>
        </p:txBody>
      </p:sp>
    </p:spTree>
    <p:extLst>
      <p:ext uri="{BB962C8B-B14F-4D97-AF65-F5344CB8AC3E}">
        <p14:creationId xmlns:p14="http://schemas.microsoft.com/office/powerpoint/2010/main" val="32558554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Why do we worship?</a:t>
            </a:r>
            <a:endParaRPr lang="en-US" dirty="0"/>
          </a:p>
        </p:txBody>
      </p:sp>
      <p:sp>
        <p:nvSpPr>
          <p:cNvPr id="3" name="Content Placeholder 2"/>
          <p:cNvSpPr>
            <a:spLocks noGrp="1"/>
          </p:cNvSpPr>
          <p:nvPr>
            <p:ph idx="1"/>
          </p:nvPr>
        </p:nvSpPr>
        <p:spPr>
          <a:xfrm>
            <a:off x="1251678" y="1272987"/>
            <a:ext cx="10527946" cy="4800267"/>
          </a:xfrm>
        </p:spPr>
        <p:txBody>
          <a:bodyPr>
            <a:normAutofit/>
          </a:bodyPr>
          <a:lstStyle/>
          <a:p>
            <a:r>
              <a:rPr lang="en-US" sz="2800" dirty="0" smtClean="0"/>
              <a:t>Not because God needs it or </a:t>
            </a:r>
            <a:r>
              <a:rPr lang="en-US" sz="2800" dirty="0" smtClean="0"/>
              <a:t>is enhanced by it</a:t>
            </a:r>
            <a:r>
              <a:rPr lang="en-US" sz="2800" dirty="0" smtClean="0"/>
              <a:t>, Psalm 50:9-13</a:t>
            </a:r>
            <a:r>
              <a:rPr lang="en-US" sz="2800" smtClean="0"/>
              <a:t>; </a:t>
            </a:r>
            <a:r>
              <a:rPr lang="en-US" sz="2800" smtClean="0"/>
              <a:t> Acts </a:t>
            </a:r>
            <a:r>
              <a:rPr lang="en-US" sz="2800" dirty="0" smtClean="0"/>
              <a:t>17:24-25</a:t>
            </a:r>
          </a:p>
          <a:p>
            <a:r>
              <a:rPr lang="en-US" sz="2800" dirty="0" smtClean="0"/>
              <a:t>Because we need to be reminded of:</a:t>
            </a:r>
          </a:p>
          <a:p>
            <a:pPr lvl="1"/>
            <a:r>
              <a:rPr lang="en-US" sz="2600" dirty="0" smtClean="0"/>
              <a:t>God’s nature as revealed in Christ</a:t>
            </a:r>
          </a:p>
          <a:p>
            <a:pPr lvl="1"/>
            <a:r>
              <a:rPr lang="en-US" sz="2600" dirty="0" smtClean="0"/>
              <a:t>God’s work in history and our lives</a:t>
            </a:r>
          </a:p>
          <a:p>
            <a:pPr lvl="1"/>
            <a:r>
              <a:rPr lang="en-US" sz="2600" dirty="0" smtClean="0"/>
              <a:t>Our covenant with Him</a:t>
            </a:r>
          </a:p>
          <a:p>
            <a:pPr lvl="1"/>
            <a:r>
              <a:rPr lang="en-US" sz="2600" dirty="0" smtClean="0"/>
              <a:t>God’s promises</a:t>
            </a:r>
          </a:p>
          <a:p>
            <a:pPr lvl="1"/>
            <a:r>
              <a:rPr lang="en-US" sz="2600" dirty="0" smtClean="0"/>
              <a:t>What He requires of us (moral behavior)</a:t>
            </a:r>
          </a:p>
          <a:p>
            <a:r>
              <a:rPr lang="en-US" sz="2800" dirty="0" smtClean="0"/>
              <a:t>Because we need each other’s help in this work, Hebrews 10:19-25</a:t>
            </a:r>
          </a:p>
        </p:txBody>
      </p:sp>
      <p:sp>
        <p:nvSpPr>
          <p:cNvPr id="4" name="Title 1"/>
          <p:cNvSpPr txBox="1">
            <a:spLocks/>
          </p:cNvSpPr>
          <p:nvPr/>
        </p:nvSpPr>
        <p:spPr>
          <a:xfrm>
            <a:off x="1024217" y="6168788"/>
            <a:ext cx="11276967" cy="6892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3500" dirty="0" smtClean="0"/>
              <a:t>We are the primary beneficiaries of our worship.</a:t>
            </a:r>
            <a:endParaRPr lang="en-US" sz="3500" dirty="0"/>
          </a:p>
        </p:txBody>
      </p:sp>
    </p:spTree>
    <p:extLst>
      <p:ext uri="{BB962C8B-B14F-4D97-AF65-F5344CB8AC3E}">
        <p14:creationId xmlns:p14="http://schemas.microsoft.com/office/powerpoint/2010/main" val="212112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What is worship?</a:t>
            </a:r>
            <a:endParaRPr lang="en-US" dirty="0"/>
          </a:p>
        </p:txBody>
      </p:sp>
      <p:sp>
        <p:nvSpPr>
          <p:cNvPr id="4" name="Content Placeholder 3"/>
          <p:cNvSpPr>
            <a:spLocks noGrp="1"/>
          </p:cNvSpPr>
          <p:nvPr>
            <p:ph idx="1"/>
          </p:nvPr>
        </p:nvSpPr>
        <p:spPr>
          <a:xfrm>
            <a:off x="1271555" y="1152939"/>
            <a:ext cx="10516253" cy="5724939"/>
          </a:xfrm>
        </p:spPr>
        <p:txBody>
          <a:bodyPr>
            <a:noAutofit/>
          </a:bodyPr>
          <a:lstStyle/>
          <a:p>
            <a:pPr marL="0" indent="0">
              <a:lnSpc>
                <a:spcPct val="100000"/>
              </a:lnSpc>
              <a:spcBef>
                <a:spcPts val="400"/>
              </a:spcBef>
              <a:buNone/>
            </a:pPr>
            <a:r>
              <a:rPr lang="en-US" sz="3000" dirty="0" smtClean="0"/>
              <a:t>True worship is the celebration of being in covenant fellowship with the sovereign and holy triune God,</a:t>
            </a:r>
          </a:p>
          <a:p>
            <a:pPr marL="0" indent="0">
              <a:lnSpc>
                <a:spcPct val="100000"/>
              </a:lnSpc>
              <a:spcBef>
                <a:spcPts val="400"/>
              </a:spcBef>
              <a:buNone/>
            </a:pPr>
            <a:r>
              <a:rPr lang="en-US" sz="3000" dirty="0"/>
              <a:t>	</a:t>
            </a:r>
            <a:r>
              <a:rPr lang="en-US" sz="3000" dirty="0" smtClean="0"/>
              <a:t>by means of</a:t>
            </a:r>
          </a:p>
          <a:p>
            <a:pPr marL="1709738" indent="-1709738">
              <a:lnSpc>
                <a:spcPct val="100000"/>
              </a:lnSpc>
              <a:spcBef>
                <a:spcPts val="400"/>
              </a:spcBef>
              <a:buNone/>
            </a:pPr>
            <a:r>
              <a:rPr lang="en-US" sz="3000" dirty="0" smtClean="0"/>
              <a:t>	the reverent adoration and spontaneous praise of 	God’s nature and works,</a:t>
            </a:r>
          </a:p>
          <a:p>
            <a:pPr marL="1709738" indent="-1709738">
              <a:lnSpc>
                <a:spcPct val="100000"/>
              </a:lnSpc>
              <a:spcBef>
                <a:spcPts val="400"/>
              </a:spcBef>
              <a:buNone/>
            </a:pPr>
            <a:r>
              <a:rPr lang="en-US" sz="3000" dirty="0"/>
              <a:t>	</a:t>
            </a:r>
            <a:r>
              <a:rPr lang="en-US" sz="3000" dirty="0" smtClean="0"/>
              <a:t>the expressed commitment of trust and obedience to 	the covenant responsibilities, and</a:t>
            </a:r>
          </a:p>
          <a:p>
            <a:pPr marL="1709738" indent="-1709738">
              <a:lnSpc>
                <a:spcPct val="100000"/>
              </a:lnSpc>
              <a:spcBef>
                <a:spcPts val="400"/>
              </a:spcBef>
              <a:buNone/>
            </a:pPr>
            <a:r>
              <a:rPr lang="en-US" sz="3000" dirty="0"/>
              <a:t>	</a:t>
            </a:r>
            <a:r>
              <a:rPr lang="en-US" sz="3000" dirty="0" smtClean="0"/>
              <a:t>the memorial reenactment of entering into covenant 	through ritual acts,</a:t>
            </a:r>
          </a:p>
          <a:p>
            <a:pPr marL="914400" indent="-914400">
              <a:lnSpc>
                <a:spcPct val="100000"/>
              </a:lnSpc>
              <a:spcBef>
                <a:spcPts val="400"/>
              </a:spcBef>
              <a:buNone/>
            </a:pPr>
            <a:r>
              <a:rPr lang="en-US" sz="3000" dirty="0" smtClean="0"/>
              <a:t>	all with the confident anticipation of the fulfillment of the covenant promises in glory.</a:t>
            </a:r>
            <a:endParaRPr lang="en-US" sz="3000" dirty="0"/>
          </a:p>
        </p:txBody>
      </p:sp>
      <p:sp>
        <p:nvSpPr>
          <p:cNvPr id="5" name="TextBox 4"/>
          <p:cNvSpPr txBox="1"/>
          <p:nvPr/>
        </p:nvSpPr>
        <p:spPr>
          <a:xfrm>
            <a:off x="8507439" y="6171913"/>
            <a:ext cx="3348702" cy="646331"/>
          </a:xfrm>
          <a:prstGeom prst="rect">
            <a:avLst/>
          </a:prstGeom>
          <a:noFill/>
        </p:spPr>
        <p:txBody>
          <a:bodyPr wrap="square" rtlCol="0">
            <a:spAutoFit/>
          </a:bodyPr>
          <a:lstStyle/>
          <a:p>
            <a:pPr algn="r"/>
            <a:r>
              <a:rPr lang="en-US" dirty="0" smtClean="0"/>
              <a:t>Allen P. Ross</a:t>
            </a:r>
          </a:p>
          <a:p>
            <a:pPr algn="r"/>
            <a:r>
              <a:rPr lang="en-US" b="1" dirty="0" smtClean="0"/>
              <a:t>Recalling the Hope of Glory</a:t>
            </a:r>
            <a:endParaRPr lang="en-US" dirty="0"/>
          </a:p>
        </p:txBody>
      </p:sp>
    </p:spTree>
    <p:extLst>
      <p:ext uri="{BB962C8B-B14F-4D97-AF65-F5344CB8AC3E}">
        <p14:creationId xmlns:p14="http://schemas.microsoft.com/office/powerpoint/2010/main" val="24139658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Markers of worship</a:t>
            </a:r>
            <a:endParaRPr lang="en-US" dirty="0"/>
          </a:p>
        </p:txBody>
      </p:sp>
      <p:grpSp>
        <p:nvGrpSpPr>
          <p:cNvPr id="10" name="Group 9"/>
          <p:cNvGrpSpPr/>
          <p:nvPr/>
        </p:nvGrpSpPr>
        <p:grpSpPr>
          <a:xfrm>
            <a:off x="5024623" y="4329750"/>
            <a:ext cx="2524457" cy="2364752"/>
            <a:chOff x="5024623" y="4329750"/>
            <a:chExt cx="2524457" cy="2364752"/>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24" name="Rectangle 23"/>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Ritual</a:t>
              </a:r>
            </a:p>
            <a:p>
              <a:pPr algn="ctr">
                <a:lnSpc>
                  <a:spcPts val="1700"/>
                </a:lnSpc>
              </a:pPr>
              <a:r>
                <a:rPr lang="en-US" dirty="0" smtClean="0">
                  <a:ln w="0"/>
                </a:rPr>
                <a:t>(Correct Procedure)</a:t>
              </a:r>
              <a:endParaRPr lang="en-US" b="0" cap="none" spc="0" dirty="0">
                <a:ln w="0"/>
                <a:solidFill>
                  <a:schemeClr val="tx1"/>
                </a:solidFill>
              </a:endParaRPr>
            </a:p>
          </p:txBody>
        </p:sp>
      </p:grpSp>
      <p:grpSp>
        <p:nvGrpSpPr>
          <p:cNvPr id="14" name="Group 13"/>
          <p:cNvGrpSpPr/>
          <p:nvPr/>
        </p:nvGrpSpPr>
        <p:grpSpPr>
          <a:xfrm>
            <a:off x="3333414" y="1477393"/>
            <a:ext cx="6078195" cy="3412775"/>
            <a:chOff x="3333414" y="1477393"/>
            <a:chExt cx="6078195" cy="3412775"/>
          </a:xfrm>
        </p:grpSpPr>
        <p:cxnSp>
          <p:nvCxnSpPr>
            <p:cNvPr id="11" name="Straight Connector 10"/>
            <p:cNvCxnSpPr>
              <a:endCxn id="4" idx="2"/>
            </p:cNvCxnSpPr>
            <p:nvPr/>
          </p:nvCxnSpPr>
          <p:spPr>
            <a:xfrm flipH="1" flipV="1">
              <a:off x="6372512" y="3808819"/>
              <a:ext cx="3039097" cy="1081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10612" y="3776735"/>
              <a:ext cx="0" cy="63176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4" idx="2"/>
            </p:cNvCxnSpPr>
            <p:nvPr/>
          </p:nvCxnSpPr>
          <p:spPr>
            <a:xfrm flipV="1">
              <a:off x="3333414" y="3808819"/>
              <a:ext cx="3039098" cy="10813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5030779" y="1477393"/>
              <a:ext cx="2543715" cy="2331426"/>
              <a:chOff x="5030779" y="1477393"/>
              <a:chExt cx="2543715" cy="2331426"/>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70529" y="1522819"/>
                <a:ext cx="2403965" cy="2286000"/>
              </a:xfrm>
              <a:prstGeom prst="rect">
                <a:avLst/>
              </a:prstGeom>
            </p:spPr>
          </p:pic>
          <p:sp>
            <p:nvSpPr>
              <p:cNvPr id="27" name="Rectangle 26"/>
              <p:cNvSpPr/>
              <p:nvPr/>
            </p:nvSpPr>
            <p:spPr>
              <a:xfrm rot="19402853">
                <a:off x="5030779" y="1477393"/>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Communion with</a:t>
                </a:r>
              </a:p>
              <a:p>
                <a:pPr algn="ctr">
                  <a:lnSpc>
                    <a:spcPts val="1700"/>
                  </a:lnSpc>
                </a:pPr>
                <a:r>
                  <a:rPr lang="en-US" dirty="0">
                    <a:ln w="0"/>
                  </a:rPr>
                  <a:t>t</a:t>
                </a:r>
                <a:r>
                  <a:rPr lang="en-US" dirty="0" smtClean="0">
                    <a:ln w="0"/>
                  </a:rPr>
                  <a:t>he Supernatural</a:t>
                </a:r>
                <a:endParaRPr lang="en-US" b="0" cap="none" spc="0" dirty="0">
                  <a:ln w="0"/>
                  <a:solidFill>
                    <a:schemeClr val="tx1"/>
                  </a:solidFill>
                </a:endParaRPr>
              </a:p>
            </p:txBody>
          </p:sp>
        </p:grpSp>
      </p:grpSp>
      <p:grpSp>
        <p:nvGrpSpPr>
          <p:cNvPr id="9" name="Group 8"/>
          <p:cNvGrpSpPr/>
          <p:nvPr/>
        </p:nvGrpSpPr>
        <p:grpSpPr>
          <a:xfrm>
            <a:off x="8657169" y="4247631"/>
            <a:ext cx="2420742" cy="2468856"/>
            <a:chOff x="8657169" y="4247631"/>
            <a:chExt cx="2420742" cy="2468856"/>
          </a:xfrm>
        </p:grpSpPr>
        <p:sp>
          <p:nvSpPr>
            <p:cNvPr id="23" name="Rectangle 22"/>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Sacrificial    </a:t>
              </a:r>
              <a:r>
                <a:rPr lang="en-US" dirty="0" smtClean="0">
                  <a:ln w="0"/>
                </a:rPr>
                <a:t>Offerings</a:t>
              </a:r>
              <a:endParaRPr lang="en-US" b="0" cap="none" spc="0" dirty="0">
                <a:ln w="0"/>
                <a:solidFill>
                  <a:schemeClr val="tx1"/>
                </a:solidFill>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2" name="Group 11"/>
          <p:cNvGrpSpPr/>
          <p:nvPr/>
        </p:nvGrpSpPr>
        <p:grpSpPr>
          <a:xfrm>
            <a:off x="1471515" y="4368168"/>
            <a:ext cx="2542931" cy="2326334"/>
            <a:chOff x="1471515" y="4368168"/>
            <a:chExt cx="2542931" cy="2326334"/>
          </a:xfrm>
        </p:grpSpPr>
        <p:sp>
          <p:nvSpPr>
            <p:cNvPr id="22" name="Rectangle 21"/>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Boundaries between</a:t>
              </a:r>
            </a:p>
            <a:p>
              <a:pPr algn="ctr">
                <a:lnSpc>
                  <a:spcPts val="1700"/>
                </a:lnSpc>
              </a:pPr>
              <a:r>
                <a:rPr lang="en-US" b="0" cap="none" spc="0" dirty="0" smtClean="0">
                  <a:ln w="0"/>
                  <a:solidFill>
                    <a:schemeClr val="tx1"/>
                  </a:solidFill>
                </a:rPr>
                <a:t>Sacred &amp; Profane</a:t>
              </a:r>
              <a:endParaRPr lang="en-US" b="0" cap="none" spc="0" dirty="0">
                <a:ln w="0"/>
                <a:solidFill>
                  <a:schemeClr val="tx1"/>
                </a:solidFill>
              </a:endParaRPr>
            </a:p>
          </p:txBody>
        </p:sp>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spTree>
    <p:extLst>
      <p:ext uri="{BB962C8B-B14F-4D97-AF65-F5344CB8AC3E}">
        <p14:creationId xmlns:p14="http://schemas.microsoft.com/office/powerpoint/2010/main" val="399413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schedule</a:t>
            </a:r>
            <a:endParaRPr lang="en-US" dirty="0"/>
          </a:p>
        </p:txBody>
      </p:sp>
      <p:graphicFrame>
        <p:nvGraphicFramePr>
          <p:cNvPr id="4" name="Table 3"/>
          <p:cNvGraphicFramePr>
            <a:graphicFrameLocks noGrp="1"/>
          </p:cNvGraphicFramePr>
          <p:nvPr>
            <p:extLst/>
          </p:nvPr>
        </p:nvGraphicFramePr>
        <p:xfrm>
          <a:off x="2016488" y="1276349"/>
          <a:ext cx="9303784" cy="5276850"/>
        </p:xfrm>
        <a:graphic>
          <a:graphicData uri="http://schemas.openxmlformats.org/drawingml/2006/table">
            <a:tbl>
              <a:tblPr/>
              <a:tblGrid>
                <a:gridCol w="5609608">
                  <a:extLst>
                    <a:ext uri="{9D8B030D-6E8A-4147-A177-3AD203B41FA5}">
                      <a16:colId xmlns:a16="http://schemas.microsoft.com/office/drawing/2014/main" val="627337568"/>
                    </a:ext>
                  </a:extLst>
                </a:gridCol>
                <a:gridCol w="1353312">
                  <a:extLst>
                    <a:ext uri="{9D8B030D-6E8A-4147-A177-3AD203B41FA5}">
                      <a16:colId xmlns:a16="http://schemas.microsoft.com/office/drawing/2014/main" val="3750622777"/>
                    </a:ext>
                  </a:extLst>
                </a:gridCol>
                <a:gridCol w="2340864">
                  <a:extLst>
                    <a:ext uri="{9D8B030D-6E8A-4147-A177-3AD203B41FA5}">
                      <a16:colId xmlns:a16="http://schemas.microsoft.com/office/drawing/2014/main" val="4250280519"/>
                    </a:ext>
                  </a:extLst>
                </a:gridCol>
              </a:tblGrid>
              <a:tr h="351790">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Teacher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Class Day/Date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88016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625482"/>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14-Sep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729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2043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247233"/>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25-Sep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718739"/>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Decorum in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084915"/>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Worship in Song</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30671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Worship in the Lord's Supper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632374"/>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Worship in Prayer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18457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Worship in the Collection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89348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Worship in Scripture Reading &amp; Preaching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04899"/>
                  </a:ext>
                </a:extLst>
              </a:tr>
              <a:tr h="351790">
                <a:tc>
                  <a:txBody>
                    <a:bodyPr/>
                    <a:lstStyle/>
                    <a:p>
                      <a:pPr marL="0" marR="0">
                        <a:spcBef>
                          <a:spcPts val="0"/>
                        </a:spcBef>
                        <a:spcAft>
                          <a:spcPts val="0"/>
                        </a:spcAft>
                      </a:pPr>
                      <a:r>
                        <a:rPr lang="en-US" sz="2200" i="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Buffer Class Period</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i="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TBD</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612292"/>
                  </a:ext>
                </a:extLst>
              </a:tr>
              <a:tr h="351790">
                <a:tc gridSpan="2">
                  <a:txBody>
                    <a:bodyPr/>
                    <a:lstStyle/>
                    <a:p>
                      <a:pPr marL="0" marR="0">
                        <a:spcBef>
                          <a:spcPts val="0"/>
                        </a:spcBef>
                        <a:spcAft>
                          <a:spcPts val="0"/>
                        </a:spcAft>
                      </a:pPr>
                      <a:r>
                        <a:rPr lang="en-US" sz="2200" b="1" dirty="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No Class - Gospel Meeting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a:txBody>
                    <a:bodyPr/>
                    <a:lstStyle/>
                    <a:p>
                      <a:pPr marL="0" marR="0" algn="r">
                        <a:spcBef>
                          <a:spcPts val="0"/>
                        </a:spcBef>
                        <a:spcAft>
                          <a:spcPts val="0"/>
                        </a:spcAft>
                      </a:pPr>
                      <a:r>
                        <a:rPr lang="en-US" sz="2200" dirty="0" smtClean="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Sun 23-Oct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324223214"/>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Review</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504881"/>
                  </a:ext>
                </a:extLst>
              </a:tr>
            </a:tbl>
          </a:graphicData>
        </a:graphic>
      </p:graphicFrame>
      <p:sp>
        <p:nvSpPr>
          <p:cNvPr id="5" name="Right Arrow 4"/>
          <p:cNvSpPr/>
          <p:nvPr/>
        </p:nvSpPr>
        <p:spPr>
          <a:xfrm>
            <a:off x="996001" y="2273182"/>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6361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Berlin Sans FB Demi" panose="020E0802020502020306" pitchFamily="34" charset="0"/>
              </a:rPr>
              <a:t>Definition and History of Worship</a:t>
            </a:r>
            <a:endParaRPr lang="en-US" dirty="0">
              <a:latin typeface="Berlin Sans FB Demi" panose="020E0802020502020306" pitchFamily="34" charset="0"/>
            </a:endParaRPr>
          </a:p>
        </p:txBody>
      </p:sp>
      <p:sp>
        <p:nvSpPr>
          <p:cNvPr id="3" name="Text Placeholder 2"/>
          <p:cNvSpPr>
            <a:spLocks noGrp="1"/>
          </p:cNvSpPr>
          <p:nvPr>
            <p:ph type="body" idx="1"/>
          </p:nvPr>
        </p:nvSpPr>
        <p:spPr/>
        <p:txBody>
          <a:bodyPr>
            <a:normAutofit/>
          </a:bodyPr>
          <a:lstStyle/>
          <a:p>
            <a:r>
              <a:rPr lang="en-US" sz="3200" dirty="0"/>
              <a:t>Lesson 1</a:t>
            </a:r>
          </a:p>
        </p:txBody>
      </p:sp>
    </p:spTree>
    <p:extLst>
      <p:ext uri="{BB962C8B-B14F-4D97-AF65-F5344CB8AC3E}">
        <p14:creationId xmlns:p14="http://schemas.microsoft.com/office/powerpoint/2010/main" val="79789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522351" cy="4803235"/>
          </a:xfrm>
        </p:spPr>
        <p:txBody>
          <a:bodyPr>
            <a:normAutofit/>
          </a:bodyPr>
          <a:lstStyle/>
          <a:p>
            <a:r>
              <a:rPr lang="en-US" dirty="0" smtClean="0">
                <a:latin typeface="Berlin Sans FB Demi" panose="020E0802020502020306" pitchFamily="34" charset="0"/>
              </a:rPr>
              <a:t>Worshiping in spirit and in truth</a:t>
            </a:r>
            <a:endParaRPr lang="en-US" dirty="0">
              <a:latin typeface="Berlin Sans FB Demi" panose="020E0802020502020306" pitchFamily="34" charset="0"/>
            </a:endParaRPr>
          </a:p>
        </p:txBody>
      </p:sp>
      <p:sp>
        <p:nvSpPr>
          <p:cNvPr id="3" name="Text Placeholder 2"/>
          <p:cNvSpPr>
            <a:spLocks noGrp="1"/>
          </p:cNvSpPr>
          <p:nvPr>
            <p:ph type="body" idx="1"/>
          </p:nvPr>
        </p:nvSpPr>
        <p:spPr/>
        <p:txBody>
          <a:bodyPr>
            <a:normAutofit/>
          </a:bodyPr>
          <a:lstStyle/>
          <a:p>
            <a:r>
              <a:rPr lang="en-US" sz="3200" dirty="0"/>
              <a:t>Lesson </a:t>
            </a:r>
            <a:r>
              <a:rPr lang="en-US" sz="3200" dirty="0" smtClean="0"/>
              <a:t>2</a:t>
            </a:r>
            <a:endParaRPr lang="en-US" sz="3200" dirty="0"/>
          </a:p>
        </p:txBody>
      </p:sp>
    </p:spTree>
    <p:extLst>
      <p:ext uri="{BB962C8B-B14F-4D97-AF65-F5344CB8AC3E}">
        <p14:creationId xmlns:p14="http://schemas.microsoft.com/office/powerpoint/2010/main" val="3359655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333500"/>
            <a:ext cx="10178322" cy="4076700"/>
          </a:xfrm>
        </p:spPr>
        <p:txBody>
          <a:bodyPr>
            <a:normAutofit/>
          </a:bodyPr>
          <a:lstStyle/>
          <a:p>
            <a:pPr algn="ctr"/>
            <a:r>
              <a:rPr lang="en-US" dirty="0" smtClean="0"/>
              <a:t>Brainstorm:</a:t>
            </a:r>
            <a:br>
              <a:rPr lang="en-US" dirty="0" smtClean="0"/>
            </a:br>
            <a:r>
              <a:rPr lang="en-US" dirty="0" smtClean="0"/>
              <a:t/>
            </a:r>
            <a:br>
              <a:rPr lang="en-US" dirty="0" smtClean="0"/>
            </a:br>
            <a:r>
              <a:rPr lang="en-US" dirty="0" smtClean="0"/>
              <a:t>what words or ideas do </a:t>
            </a:r>
            <a:br>
              <a:rPr lang="en-US" dirty="0" smtClean="0"/>
            </a:br>
            <a:r>
              <a:rPr lang="en-US" dirty="0" smtClean="0"/>
              <a:t>you associate, or hear others associate, with worship?</a:t>
            </a:r>
            <a:endParaRPr lang="en-US" dirty="0"/>
          </a:p>
        </p:txBody>
      </p:sp>
    </p:spTree>
    <p:extLst>
      <p:ext uri="{BB962C8B-B14F-4D97-AF65-F5344CB8AC3E}">
        <p14:creationId xmlns:p14="http://schemas.microsoft.com/office/powerpoint/2010/main" val="18751774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“in spirit and in truth”</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The context of the passage, John 4:7-29</a:t>
            </a:r>
            <a:endParaRPr lang="en-US" sz="2200" dirty="0" smtClean="0"/>
          </a:p>
          <a:p>
            <a:pPr lvl="1"/>
            <a:r>
              <a:rPr lang="en-US" sz="2200" dirty="0" smtClean="0"/>
              <a:t>What is Jesus telling the woman at the well?</a:t>
            </a:r>
          </a:p>
          <a:p>
            <a:pPr lvl="1"/>
            <a:r>
              <a:rPr lang="en-US" sz="2200" dirty="0" smtClean="0"/>
              <a:t>What contrasts is he drawing?</a:t>
            </a:r>
          </a:p>
          <a:p>
            <a:r>
              <a:rPr lang="en-US" sz="2400" dirty="0" smtClean="0"/>
              <a:t>Spirit and Truth</a:t>
            </a:r>
          </a:p>
          <a:p>
            <a:pPr lvl="1"/>
            <a:r>
              <a:rPr lang="en-US" sz="2200" dirty="0" smtClean="0"/>
              <a:t>Enthusiasm and Correct Procedure?</a:t>
            </a:r>
          </a:p>
          <a:p>
            <a:pPr lvl="1"/>
            <a:r>
              <a:rPr lang="en-US" sz="2200" dirty="0" smtClean="0"/>
              <a:t>Fleshly ordinances vs spiritual</a:t>
            </a:r>
          </a:p>
          <a:p>
            <a:pPr lvl="1"/>
            <a:r>
              <a:rPr lang="en-US" sz="2200" dirty="0" smtClean="0"/>
              <a:t>Mediated worship in the Old and New Testaments</a:t>
            </a:r>
          </a:p>
          <a:p>
            <a:pPr lvl="1"/>
            <a:r>
              <a:rPr lang="en-US" sz="2200" dirty="0" smtClean="0"/>
              <a:t>The fuller revelation of God in Christ</a:t>
            </a:r>
          </a:p>
          <a:p>
            <a:r>
              <a:rPr lang="en-US" sz="2400" dirty="0" smtClean="0"/>
              <a:t>The Markers of Worship in New Testament worship</a:t>
            </a:r>
          </a:p>
          <a:p>
            <a:pPr lvl="1"/>
            <a:r>
              <a:rPr lang="en-US" sz="2000" dirty="0" smtClean="0"/>
              <a:t>What has been superseded</a:t>
            </a:r>
          </a:p>
          <a:p>
            <a:pPr lvl="1"/>
            <a:r>
              <a:rPr lang="en-US" sz="2000" dirty="0" smtClean="0"/>
              <a:t>What remains</a:t>
            </a:r>
          </a:p>
        </p:txBody>
      </p:sp>
    </p:spTree>
    <p:extLst>
      <p:ext uri="{BB962C8B-B14F-4D97-AF65-F5344CB8AC3E}">
        <p14:creationId xmlns:p14="http://schemas.microsoft.com/office/powerpoint/2010/main" val="6612398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The context of john 4:23-24</a:t>
            </a:r>
            <a:endParaRPr lang="en-US" dirty="0"/>
          </a:p>
        </p:txBody>
      </p:sp>
      <p:sp>
        <p:nvSpPr>
          <p:cNvPr id="3" name="Content Placeholder 2"/>
          <p:cNvSpPr>
            <a:spLocks noGrp="1"/>
          </p:cNvSpPr>
          <p:nvPr>
            <p:ph idx="1"/>
          </p:nvPr>
        </p:nvSpPr>
        <p:spPr>
          <a:xfrm>
            <a:off x="1251678" y="1021080"/>
            <a:ext cx="10711722" cy="5913119"/>
          </a:xfrm>
        </p:spPr>
        <p:txBody>
          <a:bodyPr>
            <a:normAutofit/>
          </a:bodyPr>
          <a:lstStyle/>
          <a:p>
            <a:r>
              <a:rPr lang="en-US" sz="2400" dirty="0" smtClean="0"/>
              <a:t>Jesus offers the woman living water, but asks her to call her husband</a:t>
            </a:r>
          </a:p>
          <a:p>
            <a:pPr lvl="1"/>
            <a:r>
              <a:rPr lang="en-US" sz="1900" dirty="0" smtClean="0"/>
              <a:t>She asks a theological question to distract Him, v.20</a:t>
            </a:r>
          </a:p>
          <a:p>
            <a:pPr lvl="1"/>
            <a:r>
              <a:rPr lang="en-US" sz="1900" dirty="0" smtClean="0"/>
              <a:t>In the discussion that follows, Jesus is guiding her back to the main subject: He is from God</a:t>
            </a:r>
          </a:p>
          <a:p>
            <a:pPr lvl="2"/>
            <a:r>
              <a:rPr lang="en-US" sz="1700" dirty="0" smtClean="0"/>
              <a:t>v.10: “If you knew the gift of God, and who it is who is saying to you, ‘Give me a drink,’ you would have asked him, and he would have given you living water.”</a:t>
            </a:r>
          </a:p>
          <a:p>
            <a:pPr lvl="2"/>
            <a:r>
              <a:rPr lang="en-US" sz="1700" dirty="0" smtClean="0"/>
              <a:t>v.25-26: “The </a:t>
            </a:r>
            <a:r>
              <a:rPr lang="en-US" sz="1700" dirty="0"/>
              <a:t>woman said to him, </a:t>
            </a:r>
            <a:r>
              <a:rPr lang="en-US" sz="1700" dirty="0" smtClean="0"/>
              <a:t>‘I </a:t>
            </a:r>
            <a:r>
              <a:rPr lang="en-US" sz="1700" dirty="0"/>
              <a:t>know that Messiah is coming (he who is called Christ). When he comes, he will tell us all things</a:t>
            </a:r>
            <a:r>
              <a:rPr lang="en-US" sz="1700" dirty="0" smtClean="0"/>
              <a:t>.’ </a:t>
            </a:r>
            <a:r>
              <a:rPr lang="en-US" sz="1700" dirty="0"/>
              <a:t>Jesus said to her, </a:t>
            </a:r>
            <a:r>
              <a:rPr lang="en-US" sz="1700" dirty="0" smtClean="0"/>
              <a:t>‘I </a:t>
            </a:r>
            <a:r>
              <a:rPr lang="en-US" sz="1700" dirty="0"/>
              <a:t>who speak to you am he</a:t>
            </a:r>
            <a:r>
              <a:rPr lang="en-US" sz="1700" dirty="0" smtClean="0"/>
              <a:t>.’”</a:t>
            </a:r>
          </a:p>
          <a:p>
            <a:r>
              <a:rPr lang="en-US" sz="2400" dirty="0" smtClean="0"/>
              <a:t>The woman’s question: Where is the right place to worship?</a:t>
            </a:r>
          </a:p>
          <a:p>
            <a:pPr lvl="1"/>
            <a:r>
              <a:rPr lang="en-US" sz="1900" dirty="0" smtClean="0"/>
              <a:t>Jesus is unequivocal in his answer:</a:t>
            </a:r>
          </a:p>
          <a:p>
            <a:pPr lvl="2"/>
            <a:r>
              <a:rPr lang="en-US" sz="1700" dirty="0" smtClean="0"/>
              <a:t>You worship what you do not know, v.22 (in other words, “you’re wrong”)</a:t>
            </a:r>
          </a:p>
          <a:p>
            <a:pPr lvl="2"/>
            <a:r>
              <a:rPr lang="en-US" sz="1700" dirty="0" smtClean="0"/>
              <a:t>But soon the location of worship won’t matter at all, vv.21, 23-24</a:t>
            </a:r>
          </a:p>
          <a:p>
            <a:pPr lvl="1"/>
            <a:r>
              <a:rPr lang="en-US" sz="1900" dirty="0" smtClean="0"/>
              <a:t>Note the contrasts Jesus draws:</a:t>
            </a:r>
          </a:p>
          <a:p>
            <a:pPr lvl="2"/>
            <a:r>
              <a:rPr lang="en-US" sz="1700" dirty="0" smtClean="0"/>
              <a:t>“worship what you do not know” vs. “worship in truth” (ignorance vs. knowledge)</a:t>
            </a:r>
          </a:p>
          <a:p>
            <a:pPr lvl="2"/>
            <a:r>
              <a:rPr lang="en-US" sz="1700" dirty="0" smtClean="0"/>
              <a:t>“worship in this mountain/Jerusalem” vs. “worship in spirit” (physical vs. spiritual)</a:t>
            </a:r>
          </a:p>
          <a:p>
            <a:pPr lvl="1"/>
            <a:r>
              <a:rPr lang="en-US" sz="1900" dirty="0" smtClean="0"/>
              <a:t>Jesus’ conclusion: “You can know that I am from God because of what I reveal.”</a:t>
            </a:r>
          </a:p>
        </p:txBody>
      </p:sp>
    </p:spTree>
    <p:extLst>
      <p:ext uri="{BB962C8B-B14F-4D97-AF65-F5344CB8AC3E}">
        <p14:creationId xmlns:p14="http://schemas.microsoft.com/office/powerpoint/2010/main" val="216351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487680"/>
            <a:ext cx="10178322" cy="5882640"/>
          </a:xfrm>
        </p:spPr>
        <p:txBody>
          <a:bodyPr>
            <a:normAutofit/>
          </a:bodyPr>
          <a:lstStyle/>
          <a:p>
            <a:pPr lvl="0"/>
            <a:r>
              <a:rPr lang="en-US" dirty="0"/>
              <a:t>Find </a:t>
            </a:r>
            <a:r>
              <a:rPr lang="en-US" dirty="0" smtClean="0"/>
              <a:t>passages </a:t>
            </a:r>
            <a:r>
              <a:rPr lang="en-US" dirty="0"/>
              <a:t>in the Old Testament where God asked for whole-hearted </a:t>
            </a:r>
            <a:r>
              <a:rPr lang="en-US" dirty="0" smtClean="0"/>
              <a:t>worship</a:t>
            </a:r>
            <a:r>
              <a:rPr lang="en-US" dirty="0"/>
              <a:t>.</a:t>
            </a:r>
            <a:r>
              <a:rPr lang="en-US" dirty="0" smtClean="0"/>
              <a:t> </a:t>
            </a:r>
            <a:br>
              <a:rPr lang="en-US" dirty="0" smtClean="0"/>
            </a:br>
            <a:r>
              <a:rPr lang="en-US" dirty="0"/>
              <a:t/>
            </a:r>
            <a:br>
              <a:rPr lang="en-US" dirty="0"/>
            </a:br>
            <a:r>
              <a:rPr lang="en-US" dirty="0" smtClean="0"/>
              <a:t>Find </a:t>
            </a:r>
            <a:r>
              <a:rPr lang="en-US" dirty="0"/>
              <a:t>passages where God emphasizes the need for worship that is according to the pattern He ordained.</a:t>
            </a:r>
          </a:p>
        </p:txBody>
      </p:sp>
    </p:spTree>
    <p:extLst>
      <p:ext uri="{BB962C8B-B14F-4D97-AF65-F5344CB8AC3E}">
        <p14:creationId xmlns:p14="http://schemas.microsoft.com/office/powerpoint/2010/main" val="19873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522351" cy="4803235"/>
          </a:xfrm>
        </p:spPr>
        <p:txBody>
          <a:bodyPr>
            <a:normAutofit/>
          </a:bodyPr>
          <a:lstStyle/>
          <a:p>
            <a:r>
              <a:rPr lang="en-US" dirty="0" smtClean="0">
                <a:latin typeface="Berlin Sans FB Demi" panose="020E0802020502020306" pitchFamily="34" charset="0"/>
              </a:rPr>
              <a:t>Worshiping in spirit and in truth</a:t>
            </a:r>
            <a:endParaRPr lang="en-US" dirty="0">
              <a:latin typeface="Berlin Sans FB Demi" panose="020E0802020502020306" pitchFamily="34" charset="0"/>
            </a:endParaRPr>
          </a:p>
        </p:txBody>
      </p:sp>
      <p:sp>
        <p:nvSpPr>
          <p:cNvPr id="3" name="Text Placeholder 2"/>
          <p:cNvSpPr>
            <a:spLocks noGrp="1"/>
          </p:cNvSpPr>
          <p:nvPr>
            <p:ph type="body" idx="1"/>
          </p:nvPr>
        </p:nvSpPr>
        <p:spPr/>
        <p:txBody>
          <a:bodyPr>
            <a:normAutofit/>
          </a:bodyPr>
          <a:lstStyle/>
          <a:p>
            <a:r>
              <a:rPr lang="en-US" sz="3200" dirty="0"/>
              <a:t>Lesson </a:t>
            </a:r>
            <a:r>
              <a:rPr lang="en-US" sz="3200" dirty="0" smtClean="0"/>
              <a:t>2</a:t>
            </a:r>
            <a:endParaRPr lang="en-US" sz="3200" dirty="0"/>
          </a:p>
        </p:txBody>
      </p:sp>
    </p:spTree>
    <p:extLst>
      <p:ext uri="{BB962C8B-B14F-4D97-AF65-F5344CB8AC3E}">
        <p14:creationId xmlns:p14="http://schemas.microsoft.com/office/powerpoint/2010/main" val="3511124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schedule</a:t>
            </a:r>
            <a:endParaRPr lang="en-US" dirty="0"/>
          </a:p>
        </p:txBody>
      </p:sp>
      <p:graphicFrame>
        <p:nvGraphicFramePr>
          <p:cNvPr id="4" name="Table 3"/>
          <p:cNvGraphicFramePr>
            <a:graphicFrameLocks noGrp="1"/>
          </p:cNvGraphicFramePr>
          <p:nvPr>
            <p:extLst/>
          </p:nvPr>
        </p:nvGraphicFramePr>
        <p:xfrm>
          <a:off x="2016488" y="1276349"/>
          <a:ext cx="9303784" cy="5276850"/>
        </p:xfrm>
        <a:graphic>
          <a:graphicData uri="http://schemas.openxmlformats.org/drawingml/2006/table">
            <a:tbl>
              <a:tblPr/>
              <a:tblGrid>
                <a:gridCol w="5609608">
                  <a:extLst>
                    <a:ext uri="{9D8B030D-6E8A-4147-A177-3AD203B41FA5}">
                      <a16:colId xmlns:a16="http://schemas.microsoft.com/office/drawing/2014/main" val="627337568"/>
                    </a:ext>
                  </a:extLst>
                </a:gridCol>
                <a:gridCol w="1353312">
                  <a:extLst>
                    <a:ext uri="{9D8B030D-6E8A-4147-A177-3AD203B41FA5}">
                      <a16:colId xmlns:a16="http://schemas.microsoft.com/office/drawing/2014/main" val="3750622777"/>
                    </a:ext>
                  </a:extLst>
                </a:gridCol>
                <a:gridCol w="2340864">
                  <a:extLst>
                    <a:ext uri="{9D8B030D-6E8A-4147-A177-3AD203B41FA5}">
                      <a16:colId xmlns:a16="http://schemas.microsoft.com/office/drawing/2014/main" val="4250280519"/>
                    </a:ext>
                  </a:extLst>
                </a:gridCol>
              </a:tblGrid>
              <a:tr h="351790">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Teacher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Class Day/Date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88016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625482"/>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14-Sep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729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2043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247233"/>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25-Sep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718739"/>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Decorum in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084915"/>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Worship in Song</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30671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Worship in the Lord's Supper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632374"/>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Worship in Prayer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18457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Worship in the Collection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89348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Worship in Scripture Reading &amp; Preaching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04899"/>
                  </a:ext>
                </a:extLst>
              </a:tr>
              <a:tr h="351790">
                <a:tc>
                  <a:txBody>
                    <a:bodyPr/>
                    <a:lstStyle/>
                    <a:p>
                      <a:pPr marL="0" marR="0">
                        <a:spcBef>
                          <a:spcPts val="0"/>
                        </a:spcBef>
                        <a:spcAft>
                          <a:spcPts val="0"/>
                        </a:spcAft>
                      </a:pPr>
                      <a:r>
                        <a:rPr lang="en-US" sz="2200" i="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Buffer Class Period</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i="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TBD</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612292"/>
                  </a:ext>
                </a:extLst>
              </a:tr>
              <a:tr h="351790">
                <a:tc gridSpan="2">
                  <a:txBody>
                    <a:bodyPr/>
                    <a:lstStyle/>
                    <a:p>
                      <a:pPr marL="0" marR="0">
                        <a:spcBef>
                          <a:spcPts val="0"/>
                        </a:spcBef>
                        <a:spcAft>
                          <a:spcPts val="0"/>
                        </a:spcAft>
                      </a:pPr>
                      <a:r>
                        <a:rPr lang="en-US" sz="2200" b="1" dirty="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No Class - Gospel Meeting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a:txBody>
                    <a:bodyPr/>
                    <a:lstStyle/>
                    <a:p>
                      <a:pPr marL="0" marR="0" algn="r">
                        <a:spcBef>
                          <a:spcPts val="0"/>
                        </a:spcBef>
                        <a:spcAft>
                          <a:spcPts val="0"/>
                        </a:spcAft>
                      </a:pPr>
                      <a:r>
                        <a:rPr lang="en-US" sz="2200" dirty="0" smtClean="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Sun 23-Oct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324223214"/>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Review</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504881"/>
                  </a:ext>
                </a:extLst>
              </a:tr>
            </a:tbl>
          </a:graphicData>
        </a:graphic>
      </p:graphicFrame>
      <p:sp>
        <p:nvSpPr>
          <p:cNvPr id="5" name="Right Arrow 4"/>
          <p:cNvSpPr/>
          <p:nvPr/>
        </p:nvSpPr>
        <p:spPr>
          <a:xfrm>
            <a:off x="996001" y="2589712"/>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353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455416"/>
            <a:ext cx="10332720" cy="6347778"/>
          </a:xfrm>
          <a:prstGeom prst="rect">
            <a:avLst/>
          </a:prstGeom>
        </p:spPr>
      </p:pic>
      <p:grpSp>
        <p:nvGrpSpPr>
          <p:cNvPr id="7" name="Group 6"/>
          <p:cNvGrpSpPr/>
          <p:nvPr/>
        </p:nvGrpSpPr>
        <p:grpSpPr>
          <a:xfrm>
            <a:off x="4730192" y="3923776"/>
            <a:ext cx="3103167" cy="2879418"/>
            <a:chOff x="5024623" y="4329750"/>
            <a:chExt cx="2524457" cy="2364752"/>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9" name="Rectangle 8"/>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Ritual</a:t>
              </a:r>
            </a:p>
            <a:p>
              <a:pPr algn="ctr">
                <a:lnSpc>
                  <a:spcPts val="1700"/>
                </a:lnSpc>
              </a:pPr>
              <a:r>
                <a:rPr lang="en-US" dirty="0" smtClean="0">
                  <a:ln w="0"/>
                </a:rPr>
                <a:t>(Correct Procedure)</a:t>
              </a:r>
              <a:endParaRPr lang="en-US" b="0" cap="none" spc="0" dirty="0">
                <a:ln w="0"/>
                <a:solidFill>
                  <a:schemeClr val="tx1"/>
                </a:solidFill>
              </a:endParaRPr>
            </a:p>
          </p:txBody>
        </p:sp>
      </p:grpSp>
      <p:grpSp>
        <p:nvGrpSpPr>
          <p:cNvPr id="10" name="Group 9"/>
          <p:cNvGrpSpPr/>
          <p:nvPr/>
        </p:nvGrpSpPr>
        <p:grpSpPr>
          <a:xfrm>
            <a:off x="8796023" y="3744625"/>
            <a:ext cx="2893057" cy="3109741"/>
            <a:chOff x="8657169" y="4247631"/>
            <a:chExt cx="2420742" cy="2468856"/>
          </a:xfrm>
        </p:grpSpPr>
        <p:sp>
          <p:nvSpPr>
            <p:cNvPr id="11" name="Rectangle 10"/>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Sacrificial    </a:t>
              </a:r>
              <a:r>
                <a:rPr lang="en-US" dirty="0" smtClean="0">
                  <a:ln w="0"/>
                </a:rPr>
                <a:t>Offerings</a:t>
              </a:r>
              <a:endParaRPr lang="en-US" b="0" cap="none" spc="0" dirty="0">
                <a:ln w="0"/>
                <a:solidFill>
                  <a:schemeClr val="tx1"/>
                </a:solidFill>
              </a:endParaRPr>
            </a:p>
          </p:txBody>
        </p: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3" name="Group 12"/>
          <p:cNvGrpSpPr/>
          <p:nvPr/>
        </p:nvGrpSpPr>
        <p:grpSpPr>
          <a:xfrm>
            <a:off x="1173481" y="3939274"/>
            <a:ext cx="3039086" cy="2863919"/>
            <a:chOff x="1471515" y="4368168"/>
            <a:chExt cx="2542931" cy="2326334"/>
          </a:xfrm>
        </p:grpSpPr>
        <p:sp>
          <p:nvSpPr>
            <p:cNvPr id="14" name="Rectangle 13"/>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Boundaries between</a:t>
              </a:r>
            </a:p>
            <a:p>
              <a:pPr algn="ctr">
                <a:lnSpc>
                  <a:spcPts val="1700"/>
                </a:lnSpc>
              </a:pPr>
              <a:r>
                <a:rPr lang="en-US" b="0" cap="none" spc="0" dirty="0" smtClean="0">
                  <a:ln w="0"/>
                  <a:solidFill>
                    <a:schemeClr val="tx1"/>
                  </a:solidFill>
                </a:rPr>
                <a:t>Sacred &amp; Profane</a:t>
              </a:r>
              <a:endParaRPr lang="en-US" b="0" cap="none" spc="0" dirty="0">
                <a:ln w="0"/>
                <a:solidFill>
                  <a:schemeClr val="tx1"/>
                </a:solidFill>
              </a:endParaRPr>
            </a:p>
          </p:txBody>
        </p:sp>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grpSp>
        <p:nvGrpSpPr>
          <p:cNvPr id="18" name="Group 17"/>
          <p:cNvGrpSpPr/>
          <p:nvPr/>
        </p:nvGrpSpPr>
        <p:grpSpPr>
          <a:xfrm>
            <a:off x="4812424" y="363716"/>
            <a:ext cx="3020936" cy="2876461"/>
            <a:chOff x="4913981" y="300200"/>
            <a:chExt cx="2543715" cy="2331426"/>
          </a:xfrm>
        </p:grpSpPr>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53731" y="345626"/>
              <a:ext cx="2403965" cy="2286000"/>
            </a:xfrm>
            <a:prstGeom prst="rect">
              <a:avLst/>
            </a:prstGeom>
          </p:spPr>
        </p:pic>
        <p:sp>
          <p:nvSpPr>
            <p:cNvPr id="17" name="Rectangle 16"/>
            <p:cNvSpPr/>
            <p:nvPr/>
          </p:nvSpPr>
          <p:spPr>
            <a:xfrm rot="19402853">
              <a:off x="4913981" y="30020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Communion with</a:t>
              </a:r>
            </a:p>
            <a:p>
              <a:pPr algn="ctr">
                <a:lnSpc>
                  <a:spcPts val="1700"/>
                </a:lnSpc>
              </a:pPr>
              <a:r>
                <a:rPr lang="en-US" dirty="0">
                  <a:ln w="0"/>
                </a:rPr>
                <a:t>t</a:t>
              </a:r>
              <a:r>
                <a:rPr lang="en-US" dirty="0" smtClean="0">
                  <a:ln w="0"/>
                </a:rPr>
                <a:t>he Supernatural</a:t>
              </a:r>
              <a:endParaRPr lang="en-US" b="0" cap="none" spc="0" dirty="0">
                <a:ln w="0"/>
                <a:solidFill>
                  <a:schemeClr val="tx1"/>
                </a:solidFill>
              </a:endParaRPr>
            </a:p>
          </p:txBody>
        </p:sp>
      </p:grpSp>
    </p:spTree>
    <p:extLst>
      <p:ext uri="{BB962C8B-B14F-4D97-AF65-F5344CB8AC3E}">
        <p14:creationId xmlns:p14="http://schemas.microsoft.com/office/powerpoint/2010/main" val="19038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“in spirit and in truth”</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The context of the passage, John 4:7-29</a:t>
            </a:r>
            <a:endParaRPr lang="en-US" sz="2200" dirty="0" smtClean="0"/>
          </a:p>
          <a:p>
            <a:pPr lvl="1"/>
            <a:r>
              <a:rPr lang="en-US" sz="2200" dirty="0" smtClean="0"/>
              <a:t>What is Jesus telling the woman at the well?</a:t>
            </a:r>
          </a:p>
          <a:p>
            <a:pPr lvl="1"/>
            <a:r>
              <a:rPr lang="en-US" sz="2200" dirty="0" smtClean="0"/>
              <a:t>What contrasts is he drawing?</a:t>
            </a:r>
          </a:p>
          <a:p>
            <a:r>
              <a:rPr lang="en-US" sz="2400" dirty="0" smtClean="0"/>
              <a:t>Spirit and Truth</a:t>
            </a:r>
          </a:p>
          <a:p>
            <a:pPr lvl="1"/>
            <a:r>
              <a:rPr lang="en-US" sz="2200" dirty="0" smtClean="0"/>
              <a:t>Enthusiasm and Correct Procedure?</a:t>
            </a:r>
          </a:p>
          <a:p>
            <a:pPr lvl="1"/>
            <a:r>
              <a:rPr lang="en-US" sz="2200" dirty="0" smtClean="0"/>
              <a:t>Fleshly ordinances vs spiritual</a:t>
            </a:r>
          </a:p>
          <a:p>
            <a:pPr lvl="1"/>
            <a:r>
              <a:rPr lang="en-US" sz="2200" dirty="0" smtClean="0"/>
              <a:t>Mediated worship in the Old and New Testaments</a:t>
            </a:r>
          </a:p>
          <a:p>
            <a:pPr lvl="1"/>
            <a:r>
              <a:rPr lang="en-US" sz="2200" dirty="0" smtClean="0"/>
              <a:t>The fuller revelation of God in Christ</a:t>
            </a:r>
          </a:p>
          <a:p>
            <a:r>
              <a:rPr lang="en-US" sz="2400" dirty="0" smtClean="0"/>
              <a:t>The Markers of Worship in New Testament worship</a:t>
            </a:r>
          </a:p>
          <a:p>
            <a:pPr lvl="1"/>
            <a:r>
              <a:rPr lang="en-US" sz="2000" dirty="0" smtClean="0"/>
              <a:t>What has been superseded</a:t>
            </a:r>
          </a:p>
          <a:p>
            <a:pPr lvl="1"/>
            <a:r>
              <a:rPr lang="en-US" sz="2000" dirty="0" smtClean="0"/>
              <a:t>What remains</a:t>
            </a:r>
          </a:p>
        </p:txBody>
      </p:sp>
    </p:spTree>
    <p:extLst>
      <p:ext uri="{BB962C8B-B14F-4D97-AF65-F5344CB8AC3E}">
        <p14:creationId xmlns:p14="http://schemas.microsoft.com/office/powerpoint/2010/main" val="16751016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enthusiasm and procedure</a:t>
            </a:r>
            <a:endParaRPr lang="en-US" dirty="0"/>
          </a:p>
        </p:txBody>
      </p:sp>
      <p:sp>
        <p:nvSpPr>
          <p:cNvPr id="3" name="Content Placeholder 2"/>
          <p:cNvSpPr>
            <a:spLocks noGrp="1"/>
          </p:cNvSpPr>
          <p:nvPr>
            <p:ph idx="1"/>
          </p:nvPr>
        </p:nvSpPr>
        <p:spPr>
          <a:xfrm>
            <a:off x="1251678" y="1181547"/>
            <a:ext cx="10527946" cy="5713029"/>
          </a:xfrm>
        </p:spPr>
        <p:txBody>
          <a:bodyPr>
            <a:normAutofit lnSpcReduction="10000"/>
          </a:bodyPr>
          <a:lstStyle/>
          <a:p>
            <a:r>
              <a:rPr lang="en-US" sz="2400" dirty="0" smtClean="0"/>
              <a:t>Enthusiastic worship (not just going through the motions)</a:t>
            </a:r>
          </a:p>
          <a:p>
            <a:pPr lvl="1"/>
            <a:r>
              <a:rPr lang="en-US" dirty="0" smtClean="0"/>
              <a:t>Genesis 4:4-5? – And </a:t>
            </a:r>
            <a:r>
              <a:rPr lang="en-US" dirty="0"/>
              <a:t>the LORD had regard for Abel and his offering, but for Cain and his offering he had no regard. So Cain was very angry, and his face fell.</a:t>
            </a:r>
          </a:p>
          <a:p>
            <a:pPr lvl="1"/>
            <a:r>
              <a:rPr lang="en-US" dirty="0" smtClean="0"/>
              <a:t>1 Samuel 15:22 – Has </a:t>
            </a:r>
            <a:r>
              <a:rPr lang="en-US" dirty="0"/>
              <a:t>the LORD as great delight in burnt offerings and sacrifices, as in obeying the voice of the LORD? Behold, to obey is better than sacrifice, and to listen than the fat of rams</a:t>
            </a:r>
            <a:r>
              <a:rPr lang="en-US" dirty="0" smtClean="0"/>
              <a:t>. </a:t>
            </a:r>
          </a:p>
          <a:p>
            <a:pPr lvl="1"/>
            <a:r>
              <a:rPr lang="en-US" dirty="0"/>
              <a:t>Malachi </a:t>
            </a:r>
            <a:r>
              <a:rPr lang="en-US" dirty="0" smtClean="0"/>
              <a:t>1:6-8 - But </a:t>
            </a:r>
            <a:r>
              <a:rPr lang="en-US" dirty="0"/>
              <a:t>you say, ‘How have we despised your name?’ By offering polluted food upon my altar. But you say, ‘How have we polluted you?’ By saying that the LORD's table may be despised. When you offer blind animals in sacrifice, is that not evil? And when you offer those that are lame or sick, is that not evil? Present that to your governor; will he accept you or show you favor? says the LORD of hosts</a:t>
            </a:r>
            <a:r>
              <a:rPr lang="en-US" dirty="0" smtClean="0"/>
              <a:t>.</a:t>
            </a:r>
            <a:endParaRPr lang="en-US" dirty="0"/>
          </a:p>
          <a:p>
            <a:pPr lvl="1"/>
            <a:r>
              <a:rPr lang="en-US" dirty="0" smtClean="0"/>
              <a:t>See also Psalm 51:16-19; Isaiah 1:10-17</a:t>
            </a:r>
          </a:p>
          <a:p>
            <a:r>
              <a:rPr lang="en-US" sz="2400" dirty="0" smtClean="0"/>
              <a:t>Correct Procedure (what God has commanded)</a:t>
            </a:r>
          </a:p>
          <a:p>
            <a:pPr lvl="1"/>
            <a:r>
              <a:rPr lang="en-US" dirty="0" smtClean="0"/>
              <a:t>Genesis 4:4-5?</a:t>
            </a:r>
          </a:p>
          <a:p>
            <a:pPr lvl="1"/>
            <a:r>
              <a:rPr lang="en-US" dirty="0" smtClean="0"/>
              <a:t>Leviticus 10:1-2 (</a:t>
            </a:r>
            <a:r>
              <a:rPr lang="en-US" dirty="0" err="1" smtClean="0"/>
              <a:t>Nadab</a:t>
            </a:r>
            <a:r>
              <a:rPr lang="en-US" dirty="0" smtClean="0"/>
              <a:t> and </a:t>
            </a:r>
            <a:r>
              <a:rPr lang="en-US" dirty="0" err="1" smtClean="0"/>
              <a:t>Abihu</a:t>
            </a:r>
            <a:r>
              <a:rPr lang="en-US" dirty="0" smtClean="0"/>
              <a:t>)</a:t>
            </a:r>
          </a:p>
          <a:p>
            <a:pPr lvl="1"/>
            <a:r>
              <a:rPr lang="en-US" dirty="0" smtClean="0"/>
              <a:t>Numbers 16:35 – And</a:t>
            </a:r>
            <a:r>
              <a:rPr lang="en-US" dirty="0"/>
              <a:t> </a:t>
            </a:r>
            <a:r>
              <a:rPr lang="en-US" dirty="0" smtClean="0"/>
              <a:t>fire </a:t>
            </a:r>
            <a:r>
              <a:rPr lang="en-US" dirty="0"/>
              <a:t>came out from the </a:t>
            </a:r>
            <a:r>
              <a:rPr lang="en-US" cap="small" dirty="0"/>
              <a:t>Lord</a:t>
            </a:r>
            <a:r>
              <a:rPr lang="en-US" dirty="0"/>
              <a:t> and consumed </a:t>
            </a:r>
            <a:r>
              <a:rPr lang="en-US" dirty="0" smtClean="0"/>
              <a:t>the </a:t>
            </a:r>
            <a:r>
              <a:rPr lang="en-US" dirty="0"/>
              <a:t>250 men offering the incense.</a:t>
            </a:r>
            <a:endParaRPr lang="en-US" dirty="0" smtClean="0"/>
          </a:p>
          <a:p>
            <a:pPr lvl="1"/>
            <a:r>
              <a:rPr lang="en-US" dirty="0" smtClean="0"/>
              <a:t>Deuteronomy 4:2 – You </a:t>
            </a:r>
            <a:r>
              <a:rPr lang="en-US" dirty="0"/>
              <a:t>shall not add to the word that I command you, nor take from it, that you may keep the commandments of the LORD your God that I command you. </a:t>
            </a:r>
            <a:endParaRPr lang="en-US" dirty="0" smtClean="0"/>
          </a:p>
        </p:txBody>
      </p:sp>
    </p:spTree>
    <p:extLst>
      <p:ext uri="{BB962C8B-B14F-4D97-AF65-F5344CB8AC3E}">
        <p14:creationId xmlns:p14="http://schemas.microsoft.com/office/powerpoint/2010/main" val="121154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487680"/>
            <a:ext cx="10178322" cy="5882640"/>
          </a:xfrm>
        </p:spPr>
        <p:txBody>
          <a:bodyPr>
            <a:normAutofit/>
          </a:bodyPr>
          <a:lstStyle/>
          <a:p>
            <a:pPr lvl="0"/>
            <a:r>
              <a:rPr lang="en-US" u="sng" dirty="0" smtClean="0"/>
              <a:t>side 1</a:t>
            </a:r>
            <a:r>
              <a:rPr lang="en-US" dirty="0" smtClean="0"/>
              <a:t>: What </a:t>
            </a:r>
            <a:r>
              <a:rPr lang="en-US" dirty="0"/>
              <a:t>does </a:t>
            </a:r>
            <a:r>
              <a:rPr lang="en-US" i="1" dirty="0"/>
              <a:t>2 Corinthians </a:t>
            </a:r>
            <a:r>
              <a:rPr lang="en-US" i="1" smtClean="0"/>
              <a:t>3:7-18</a:t>
            </a:r>
            <a:r>
              <a:rPr lang="en-US" smtClean="0"/>
              <a:t>  say </a:t>
            </a:r>
            <a:r>
              <a:rPr lang="en-US" dirty="0"/>
              <a:t>Christ came to remove from the Jews’ hearts? What do you think this represents?</a:t>
            </a:r>
            <a:br>
              <a:rPr lang="en-US" dirty="0"/>
            </a:br>
            <a:r>
              <a:rPr lang="en-US" dirty="0"/>
              <a:t/>
            </a:r>
            <a:br>
              <a:rPr lang="en-US" dirty="0"/>
            </a:br>
            <a:r>
              <a:rPr lang="en-US" u="sng" dirty="0" smtClean="0"/>
              <a:t>side 2</a:t>
            </a:r>
            <a:r>
              <a:rPr lang="en-US" dirty="0" smtClean="0"/>
              <a:t>: What </a:t>
            </a:r>
            <a:r>
              <a:rPr lang="en-US" dirty="0"/>
              <a:t>does </a:t>
            </a:r>
            <a:r>
              <a:rPr lang="en-US" i="1" dirty="0"/>
              <a:t>John </a:t>
            </a:r>
            <a:r>
              <a:rPr lang="en-US" i="1" dirty="0" smtClean="0"/>
              <a:t>1:1-18  </a:t>
            </a:r>
            <a:r>
              <a:rPr lang="en-US" dirty="0" smtClean="0"/>
              <a:t>say </a:t>
            </a:r>
            <a:r>
              <a:rPr lang="en-US" dirty="0"/>
              <a:t>Christ came to earth to make known to us?</a:t>
            </a:r>
          </a:p>
        </p:txBody>
      </p:sp>
    </p:spTree>
    <p:extLst>
      <p:ext uri="{BB962C8B-B14F-4D97-AF65-F5344CB8AC3E}">
        <p14:creationId xmlns:p14="http://schemas.microsoft.com/office/powerpoint/2010/main" val="29867482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fleshly ordinances vs spiritual</a:t>
            </a:r>
            <a:endParaRPr lang="en-US" dirty="0"/>
          </a:p>
        </p:txBody>
      </p:sp>
      <p:sp>
        <p:nvSpPr>
          <p:cNvPr id="3" name="Content Placeholder 2"/>
          <p:cNvSpPr>
            <a:spLocks noGrp="1"/>
          </p:cNvSpPr>
          <p:nvPr>
            <p:ph idx="1"/>
          </p:nvPr>
        </p:nvSpPr>
        <p:spPr>
          <a:xfrm>
            <a:off x="1251678" y="1181547"/>
            <a:ext cx="10527946" cy="5713029"/>
          </a:xfrm>
        </p:spPr>
        <p:txBody>
          <a:bodyPr>
            <a:normAutofit lnSpcReduction="10000"/>
          </a:bodyPr>
          <a:lstStyle/>
          <a:p>
            <a:r>
              <a:rPr lang="en-US" sz="2400" dirty="0" smtClean="0"/>
              <a:t>God gave the Israelites the ordinances (worship and covenant) that they needed to guide them to a fuller knowledge</a:t>
            </a:r>
          </a:p>
          <a:p>
            <a:pPr lvl="1"/>
            <a:r>
              <a:rPr lang="en-US" sz="2200" dirty="0" smtClean="0"/>
              <a:t>Called “bondage of the rudiments of the world,” Galatians 4:1-3</a:t>
            </a:r>
          </a:p>
          <a:p>
            <a:pPr lvl="1"/>
            <a:r>
              <a:rPr lang="en-US" sz="2200" dirty="0" smtClean="0"/>
              <a:t>Imposed until a time of reformation, Hebrews 9:10</a:t>
            </a:r>
            <a:endParaRPr lang="en-US" sz="2000" dirty="0"/>
          </a:p>
          <a:p>
            <a:pPr lvl="1"/>
            <a:r>
              <a:rPr lang="en-US" sz="2200" dirty="0" smtClean="0"/>
              <a:t>A shadow of things to come, Colossians 2:16-23</a:t>
            </a:r>
          </a:p>
          <a:p>
            <a:pPr lvl="1"/>
            <a:r>
              <a:rPr lang="en-US" sz="2200" dirty="0" smtClean="0"/>
              <a:t>They (and the whole world) needed this kind of worship, Exodus 32</a:t>
            </a:r>
          </a:p>
          <a:p>
            <a:pPr lvl="1"/>
            <a:r>
              <a:rPr lang="en-US" sz="2200" dirty="0" smtClean="0"/>
              <a:t>The world needed a “school bus driver” </a:t>
            </a:r>
            <a:r>
              <a:rPr lang="en-US" sz="2200" dirty="0"/>
              <a:t>to bring us to Christ, </a:t>
            </a:r>
            <a:r>
              <a:rPr lang="en-US" sz="2200" dirty="0" smtClean="0"/>
              <a:t>Galatians </a:t>
            </a:r>
            <a:r>
              <a:rPr lang="en-US" sz="2200" dirty="0"/>
              <a:t>3:24</a:t>
            </a:r>
          </a:p>
          <a:p>
            <a:r>
              <a:rPr lang="en-US" sz="2400" dirty="0" smtClean="0"/>
              <a:t>Christ has given us new and better ordinances</a:t>
            </a:r>
          </a:p>
          <a:p>
            <a:pPr lvl="1"/>
            <a:r>
              <a:rPr lang="en-US" sz="2200" dirty="0" smtClean="0"/>
              <a:t>We were slaves; now we are children of God, Galatians 4:4-7</a:t>
            </a:r>
          </a:p>
          <a:p>
            <a:pPr lvl="1"/>
            <a:r>
              <a:rPr lang="en-US" sz="2200" dirty="0" smtClean="0"/>
              <a:t>Our confidence is not in the [fleshly ordinances], Philippians 3:2-3</a:t>
            </a:r>
          </a:p>
          <a:p>
            <a:pPr lvl="1"/>
            <a:r>
              <a:rPr lang="en-US" sz="2200" dirty="0" smtClean="0"/>
              <a:t>Hebrews 9:1-13; 10:19-25</a:t>
            </a:r>
          </a:p>
          <a:p>
            <a:pPr lvl="1"/>
            <a:r>
              <a:rPr lang="en-US" sz="2200" dirty="0" smtClean="0"/>
              <a:t>Our ordinances make us more like Christ, Ephesians 4:11-16</a:t>
            </a:r>
          </a:p>
          <a:p>
            <a:pPr lvl="2"/>
            <a:r>
              <a:rPr lang="en-US" sz="2000" dirty="0" smtClean="0"/>
              <a:t>They make our primary communion spiritual again, vv.17-32</a:t>
            </a:r>
            <a:endParaRPr lang="en-US" sz="2000" dirty="0"/>
          </a:p>
        </p:txBody>
      </p:sp>
    </p:spTree>
    <p:extLst>
      <p:ext uri="{BB962C8B-B14F-4D97-AF65-F5344CB8AC3E}">
        <p14:creationId xmlns:p14="http://schemas.microsoft.com/office/powerpoint/2010/main" val="3899158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861199"/>
          </a:xfrm>
        </p:spPr>
        <p:txBody>
          <a:bodyPr>
            <a:normAutofit/>
          </a:bodyPr>
          <a:lstStyle/>
          <a:p>
            <a:r>
              <a:rPr lang="en-US" dirty="0" smtClean="0"/>
              <a:t>Two Views of worship</a:t>
            </a:r>
            <a:endParaRPr lang="en-US" dirty="0"/>
          </a:p>
        </p:txBody>
      </p:sp>
      <p:sp>
        <p:nvSpPr>
          <p:cNvPr id="3" name="Content Placeholder 2"/>
          <p:cNvSpPr>
            <a:spLocks noGrp="1"/>
          </p:cNvSpPr>
          <p:nvPr>
            <p:ph sz="half" idx="1"/>
          </p:nvPr>
        </p:nvSpPr>
        <p:spPr>
          <a:xfrm>
            <a:off x="1257300" y="1243584"/>
            <a:ext cx="4800600" cy="5394960"/>
          </a:xfrm>
        </p:spPr>
        <p:txBody>
          <a:bodyPr>
            <a:normAutofit/>
          </a:bodyPr>
          <a:lstStyle/>
          <a:p>
            <a:pPr marL="0" indent="0">
              <a:buNone/>
            </a:pPr>
            <a:r>
              <a:rPr lang="en-US" sz="3200" dirty="0" smtClean="0"/>
              <a:t>Checklist Worship</a:t>
            </a:r>
          </a:p>
          <a:p>
            <a:pPr lvl="1"/>
            <a:r>
              <a:rPr lang="en-US" sz="2800" dirty="0"/>
              <a:t>“Worship is a specific set of commanded acts.”</a:t>
            </a:r>
          </a:p>
          <a:p>
            <a:pPr lvl="1"/>
            <a:r>
              <a:rPr lang="en-US" sz="2800" dirty="0" smtClean="0"/>
              <a:t>Do all the right things in the right order</a:t>
            </a:r>
          </a:p>
          <a:p>
            <a:pPr lvl="1"/>
            <a:r>
              <a:rPr lang="en-US" sz="2800" dirty="0" smtClean="0"/>
              <a:t>More corporate focus</a:t>
            </a:r>
          </a:p>
          <a:p>
            <a:pPr lvl="1"/>
            <a:r>
              <a:rPr lang="en-US" sz="2800" dirty="0" smtClean="0"/>
              <a:t>Emotion viewed as disorderly or out of place</a:t>
            </a:r>
          </a:p>
          <a:p>
            <a:pPr lvl="1"/>
            <a:r>
              <a:rPr lang="en-US" sz="2800" dirty="0" smtClean="0"/>
              <a:t>Key passage: 1 Cor. 14:40</a:t>
            </a:r>
          </a:p>
          <a:p>
            <a:pPr lvl="1"/>
            <a:r>
              <a:rPr lang="en-US" sz="2800" dirty="0" smtClean="0"/>
              <a:t>DANGER: Legalism</a:t>
            </a:r>
            <a:endParaRPr lang="en-US" sz="2800" dirty="0"/>
          </a:p>
        </p:txBody>
      </p:sp>
      <p:sp>
        <p:nvSpPr>
          <p:cNvPr id="4" name="Content Placeholder 3"/>
          <p:cNvSpPr>
            <a:spLocks noGrp="1"/>
          </p:cNvSpPr>
          <p:nvPr>
            <p:ph sz="half" idx="2"/>
          </p:nvPr>
        </p:nvSpPr>
        <p:spPr>
          <a:xfrm>
            <a:off x="6647796" y="1243584"/>
            <a:ext cx="4928508" cy="5394960"/>
          </a:xfrm>
        </p:spPr>
        <p:txBody>
          <a:bodyPr>
            <a:normAutofit/>
          </a:bodyPr>
          <a:lstStyle/>
          <a:p>
            <a:pPr marL="0" indent="0">
              <a:buNone/>
            </a:pPr>
            <a:r>
              <a:rPr lang="en-US" sz="3200" dirty="0" smtClean="0"/>
              <a:t>Willy-Nilly Worship</a:t>
            </a:r>
          </a:p>
          <a:p>
            <a:pPr lvl="1"/>
            <a:r>
              <a:rPr lang="en-US" sz="2800" dirty="0"/>
              <a:t>“Worship is about feeling close to God.”</a:t>
            </a:r>
          </a:p>
          <a:p>
            <a:pPr lvl="1"/>
            <a:r>
              <a:rPr lang="en-US" sz="2800" dirty="0" smtClean="0"/>
              <a:t>What you do doesn’t really matter</a:t>
            </a:r>
          </a:p>
          <a:p>
            <a:pPr lvl="1"/>
            <a:r>
              <a:rPr lang="en-US" sz="2800" dirty="0" smtClean="0"/>
              <a:t>More individual focus</a:t>
            </a:r>
          </a:p>
          <a:p>
            <a:pPr lvl="1"/>
            <a:r>
              <a:rPr lang="en-US" sz="2800" dirty="0" smtClean="0"/>
              <a:t>Emotion embraced (and perhaps pursued)</a:t>
            </a:r>
          </a:p>
          <a:p>
            <a:pPr lvl="1"/>
            <a:r>
              <a:rPr lang="en-US" sz="2800" dirty="0" smtClean="0"/>
              <a:t>Key Passage: 2 Sam. 6:21-22</a:t>
            </a:r>
          </a:p>
          <a:p>
            <a:pPr lvl="1"/>
            <a:r>
              <a:rPr lang="en-US" sz="2800" dirty="0" smtClean="0"/>
              <a:t>DANGER: Emotionalism</a:t>
            </a:r>
            <a:endParaRPr lang="en-US" sz="2800" dirty="0"/>
          </a:p>
        </p:txBody>
      </p:sp>
    </p:spTree>
    <p:extLst>
      <p:ext uri="{BB962C8B-B14F-4D97-AF65-F5344CB8AC3E}">
        <p14:creationId xmlns:p14="http://schemas.microsoft.com/office/powerpoint/2010/main" val="321266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 calcmode="lin" valueType="num">
                                      <p:cBhvr additive="base">
                                        <p:cTn id="4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additive="base">
                                        <p:cTn id="47"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
                                            <p:txEl>
                                              <p:pRg st="2" end="2"/>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 calcmode="lin" valueType="num">
                                      <p:cBhvr additive="base">
                                        <p:cTn id="51"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
                                            <p:txEl>
                                              <p:pRg st="3" end="3"/>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cBhvr additive="base">
                                        <p:cTn id="55"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
                                            <p:txEl>
                                              <p:pRg st="4" end="4"/>
                                            </p:txEl>
                                          </p:spTgt>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anim calcmode="lin" valueType="num">
                                      <p:cBhvr additive="base">
                                        <p:cTn id="59"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 calcmode="lin" valueType="num">
                                      <p:cBhvr additive="base">
                                        <p:cTn id="65"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4">
                                            <p:txEl>
                                              <p:pRg st="0" end="0"/>
                                            </p:txEl>
                                          </p:spTgt>
                                        </p:tgtEl>
                                        <p:attrNameLst>
                                          <p:attrName>style.visibility</p:attrName>
                                        </p:attrNameLst>
                                      </p:cBhvr>
                                      <p:to>
                                        <p:strVal val="visible"/>
                                      </p:to>
                                    </p:set>
                                    <p:anim calcmode="lin" valueType="num">
                                      <p:cBhvr additive="base">
                                        <p:cTn id="71"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Mediated worship</a:t>
            </a:r>
            <a:endParaRPr lang="en-US" dirty="0"/>
          </a:p>
        </p:txBody>
      </p:sp>
      <p:sp>
        <p:nvSpPr>
          <p:cNvPr id="3" name="Content Placeholder 2"/>
          <p:cNvSpPr>
            <a:spLocks noGrp="1"/>
          </p:cNvSpPr>
          <p:nvPr>
            <p:ph idx="1"/>
          </p:nvPr>
        </p:nvSpPr>
        <p:spPr>
          <a:xfrm>
            <a:off x="1251678" y="1181547"/>
            <a:ext cx="10605042" cy="5713029"/>
          </a:xfrm>
        </p:spPr>
        <p:txBody>
          <a:bodyPr>
            <a:normAutofit lnSpcReduction="10000"/>
          </a:bodyPr>
          <a:lstStyle/>
          <a:p>
            <a:r>
              <a:rPr lang="en-US" sz="2400" dirty="0" smtClean="0"/>
              <a:t>All relationships with God require an access point</a:t>
            </a:r>
          </a:p>
          <a:p>
            <a:pPr lvl="1"/>
            <a:r>
              <a:rPr lang="en-US" sz="2200" dirty="0" smtClean="0"/>
              <a:t>Usually for God’s communication with man, Galatians 3:19</a:t>
            </a:r>
          </a:p>
          <a:p>
            <a:pPr lvl="2"/>
            <a:r>
              <a:rPr lang="en-US" sz="2000" dirty="0" smtClean="0"/>
              <a:t>Also for sacrifices and gifts to God, Hebrews 8:3-4</a:t>
            </a:r>
          </a:p>
          <a:p>
            <a:pPr lvl="1"/>
            <a:r>
              <a:rPr lang="en-US" sz="2200" dirty="0" smtClean="0"/>
              <a:t>Communication with God (prayer, vows, etc.) have always been unmediated</a:t>
            </a:r>
          </a:p>
          <a:p>
            <a:r>
              <a:rPr lang="en-US" sz="2400" dirty="0" smtClean="0"/>
              <a:t>All worship and covenants since the garden have been mediated</a:t>
            </a:r>
          </a:p>
          <a:p>
            <a:pPr lvl="1"/>
            <a:r>
              <a:rPr lang="en-US" sz="2000" dirty="0" smtClean="0"/>
              <a:t>Head of family, Job 1:5; Genesis 12:1-7</a:t>
            </a:r>
          </a:p>
          <a:p>
            <a:pPr lvl="1"/>
            <a:r>
              <a:rPr lang="en-US" sz="2000" dirty="0" smtClean="0"/>
              <a:t>More righteous people, Job 42:8; 1 Samuel 15:22ff</a:t>
            </a:r>
          </a:p>
          <a:p>
            <a:pPr lvl="1"/>
            <a:r>
              <a:rPr lang="en-US" sz="2000" dirty="0" smtClean="0"/>
              <a:t>Priesthood, Genesis 14:18; Numbers 3:1-10</a:t>
            </a:r>
          </a:p>
          <a:p>
            <a:r>
              <a:rPr lang="en-US" sz="2400" dirty="0" smtClean="0"/>
              <a:t>The problem with these mediators</a:t>
            </a:r>
          </a:p>
          <a:p>
            <a:pPr lvl="1"/>
            <a:r>
              <a:rPr lang="en-US" sz="2200" dirty="0" smtClean="0"/>
              <a:t>They are subject to all the weaknesses of those they mediate for</a:t>
            </a:r>
          </a:p>
          <a:p>
            <a:pPr lvl="2"/>
            <a:r>
              <a:rPr lang="en-US" sz="2000" dirty="0"/>
              <a:t>They would die, and need replacements, Hebrews 7:23</a:t>
            </a:r>
          </a:p>
          <a:p>
            <a:pPr lvl="2"/>
            <a:r>
              <a:rPr lang="en-US" sz="2000" dirty="0" smtClean="0"/>
              <a:t>They had to offer sacrifices for their own sins, Hebrews 7:27</a:t>
            </a:r>
          </a:p>
          <a:p>
            <a:pPr lvl="1"/>
            <a:r>
              <a:rPr lang="en-US" sz="2200" dirty="0" smtClean="0"/>
              <a:t>They constitute another boundary or separation between God and man, Heb. 8:7-12</a:t>
            </a:r>
          </a:p>
          <a:p>
            <a:pPr lvl="1"/>
            <a:endParaRPr lang="en-US" sz="2200" dirty="0"/>
          </a:p>
        </p:txBody>
      </p:sp>
    </p:spTree>
    <p:extLst>
      <p:ext uri="{BB962C8B-B14F-4D97-AF65-F5344CB8AC3E}">
        <p14:creationId xmlns:p14="http://schemas.microsoft.com/office/powerpoint/2010/main" val="12202033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Mediator of a better covenant</a:t>
            </a:r>
            <a:endParaRPr lang="en-US" dirty="0"/>
          </a:p>
        </p:txBody>
      </p:sp>
      <p:sp>
        <p:nvSpPr>
          <p:cNvPr id="3" name="Content Placeholder 2"/>
          <p:cNvSpPr>
            <a:spLocks noGrp="1"/>
          </p:cNvSpPr>
          <p:nvPr>
            <p:ph idx="1"/>
          </p:nvPr>
        </p:nvSpPr>
        <p:spPr>
          <a:xfrm>
            <a:off x="1251678" y="1181547"/>
            <a:ext cx="10605042" cy="5713029"/>
          </a:xfrm>
        </p:spPr>
        <p:txBody>
          <a:bodyPr>
            <a:normAutofit/>
          </a:bodyPr>
          <a:lstStyle/>
          <a:p>
            <a:r>
              <a:rPr lang="en-US" sz="2400" dirty="0" smtClean="0"/>
              <a:t>Christ was not subject to the weaknesses of other priests</a:t>
            </a:r>
          </a:p>
          <a:p>
            <a:pPr lvl="1"/>
            <a:r>
              <a:rPr lang="en-US" sz="2000" dirty="0" smtClean="0"/>
              <a:t>Does not die, Hebrews 7:23-24</a:t>
            </a:r>
          </a:p>
          <a:p>
            <a:pPr lvl="1"/>
            <a:r>
              <a:rPr lang="en-US" sz="2000" dirty="0" smtClean="0"/>
              <a:t>Was tempted, but without sin, Hebrews 4:15</a:t>
            </a:r>
          </a:p>
          <a:p>
            <a:pPr lvl="1"/>
            <a:r>
              <a:rPr lang="en-US" sz="2000" dirty="0" smtClean="0"/>
              <a:t>Can sympathize with our weaknesses while maintaining His holiness, ibid.</a:t>
            </a:r>
          </a:p>
          <a:p>
            <a:r>
              <a:rPr lang="en-US" sz="2200" dirty="0" smtClean="0"/>
              <a:t>Christ is with the Father, and is therefore a more perfect mediator, Hebrews 8:1-2</a:t>
            </a:r>
          </a:p>
          <a:p>
            <a:pPr lvl="1"/>
            <a:r>
              <a:rPr lang="en-US" sz="2000" dirty="0" smtClean="0"/>
              <a:t>Declared the Father to us as one “who is in the bosom of the Father,” John 1:18</a:t>
            </a:r>
          </a:p>
          <a:p>
            <a:pPr lvl="1"/>
            <a:r>
              <a:rPr lang="en-US" sz="2000" dirty="0" smtClean="0"/>
              <a:t>Speaks as a son, rather than a servant, Hebrews 7:28</a:t>
            </a:r>
          </a:p>
          <a:p>
            <a:pPr lvl="1"/>
            <a:r>
              <a:rPr lang="en-US" sz="2000" dirty="0" smtClean="0"/>
              <a:t>“Lives to make intercession,” Hebrews 7:25 – i.e.- this is His job</a:t>
            </a:r>
          </a:p>
          <a:p>
            <a:r>
              <a:rPr lang="en-US" sz="2200" dirty="0" smtClean="0"/>
              <a:t>When we worship, we approach God through our mediator</a:t>
            </a:r>
          </a:p>
          <a:p>
            <a:pPr lvl="1"/>
            <a:r>
              <a:rPr lang="en-US" sz="2000" dirty="0" smtClean="0"/>
              <a:t>Why the Lord’s Supper is the center of our worship</a:t>
            </a:r>
          </a:p>
          <a:p>
            <a:pPr lvl="2"/>
            <a:r>
              <a:rPr lang="en-US" sz="1800" dirty="0" smtClean="0"/>
              <a:t>Commemorates the sacrifice that inaugurated the covenant, 1 Corinthians 11:25</a:t>
            </a:r>
          </a:p>
          <a:p>
            <a:pPr lvl="2"/>
            <a:r>
              <a:rPr lang="en-US" sz="1800" dirty="0" smtClean="0"/>
              <a:t>Celebrates the blood that atones for our sins (and makes us clean to approach God), Hebrews 9:12</a:t>
            </a:r>
          </a:p>
          <a:p>
            <a:pPr lvl="1"/>
            <a:r>
              <a:rPr lang="en-US" sz="2000" dirty="0" smtClean="0"/>
              <a:t>Yet, our “mediator” gives us direct access to God</a:t>
            </a:r>
          </a:p>
          <a:p>
            <a:pPr lvl="1"/>
            <a:endParaRPr lang="en-US" sz="2000" dirty="0" smtClean="0"/>
          </a:p>
          <a:p>
            <a:pPr lvl="1"/>
            <a:endParaRPr lang="en-US" sz="2200" dirty="0"/>
          </a:p>
        </p:txBody>
      </p:sp>
    </p:spTree>
    <p:extLst>
      <p:ext uri="{BB962C8B-B14F-4D97-AF65-F5344CB8AC3E}">
        <p14:creationId xmlns:p14="http://schemas.microsoft.com/office/powerpoint/2010/main" val="24319253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264920"/>
            <a:ext cx="10178322" cy="5105400"/>
          </a:xfrm>
        </p:spPr>
        <p:txBody>
          <a:bodyPr>
            <a:normAutofit/>
          </a:bodyPr>
          <a:lstStyle/>
          <a:p>
            <a:pPr lvl="0" algn="ctr"/>
            <a:r>
              <a:rPr lang="en-US" dirty="0"/>
              <a:t>List some similarities and differences in the </a:t>
            </a:r>
            <a:r>
              <a:rPr lang="en-US" dirty="0" smtClean="0"/>
              <a:t>appearances </a:t>
            </a:r>
            <a:r>
              <a:rPr lang="en-US" dirty="0"/>
              <a:t>of God in </a:t>
            </a:r>
            <a:r>
              <a:rPr lang="en-US" dirty="0" err="1" smtClean="0"/>
              <a:t>Exo</a:t>
            </a:r>
            <a:r>
              <a:rPr lang="en-US" dirty="0" smtClean="0"/>
              <a:t>. 18-19/Deut. 5; </a:t>
            </a:r>
            <a:r>
              <a:rPr lang="en-US" dirty="0"/>
              <a:t>Ezekiel 1/Isaiah </a:t>
            </a:r>
            <a:r>
              <a:rPr lang="en-US" dirty="0" smtClean="0"/>
              <a:t>6; </a:t>
            </a:r>
            <a:br>
              <a:rPr lang="en-US" dirty="0" smtClean="0"/>
            </a:br>
            <a:r>
              <a:rPr lang="en-US" dirty="0" smtClean="0"/>
              <a:t>and </a:t>
            </a:r>
            <a:r>
              <a:rPr lang="en-US" dirty="0"/>
              <a:t>the Transfiguration (Matthew 17/Mark 9/Luke 9)</a:t>
            </a:r>
          </a:p>
        </p:txBody>
      </p:sp>
    </p:spTree>
    <p:extLst>
      <p:ext uri="{BB962C8B-B14F-4D97-AF65-F5344CB8AC3E}">
        <p14:creationId xmlns:p14="http://schemas.microsoft.com/office/powerpoint/2010/main" val="14004088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522351" cy="4803235"/>
          </a:xfrm>
        </p:spPr>
        <p:txBody>
          <a:bodyPr>
            <a:normAutofit/>
          </a:bodyPr>
          <a:lstStyle/>
          <a:p>
            <a:r>
              <a:rPr lang="en-US" dirty="0" smtClean="0">
                <a:latin typeface="Berlin Sans FB Demi" panose="020E0802020502020306" pitchFamily="34" charset="0"/>
              </a:rPr>
              <a:t>Worshiping in spirit and in truth</a:t>
            </a:r>
            <a:endParaRPr lang="en-US" dirty="0">
              <a:latin typeface="Berlin Sans FB Demi" panose="020E0802020502020306" pitchFamily="34" charset="0"/>
            </a:endParaRPr>
          </a:p>
        </p:txBody>
      </p:sp>
      <p:sp>
        <p:nvSpPr>
          <p:cNvPr id="3" name="Text Placeholder 2"/>
          <p:cNvSpPr>
            <a:spLocks noGrp="1"/>
          </p:cNvSpPr>
          <p:nvPr>
            <p:ph type="body" idx="1"/>
          </p:nvPr>
        </p:nvSpPr>
        <p:spPr/>
        <p:txBody>
          <a:bodyPr>
            <a:normAutofit/>
          </a:bodyPr>
          <a:lstStyle/>
          <a:p>
            <a:r>
              <a:rPr lang="en-US" sz="3200" dirty="0"/>
              <a:t>Lesson </a:t>
            </a:r>
            <a:r>
              <a:rPr lang="en-US" sz="3200" dirty="0" smtClean="0"/>
              <a:t>2</a:t>
            </a:r>
            <a:endParaRPr lang="en-US" sz="3200" dirty="0"/>
          </a:p>
        </p:txBody>
      </p:sp>
    </p:spTree>
    <p:extLst>
      <p:ext uri="{BB962C8B-B14F-4D97-AF65-F5344CB8AC3E}">
        <p14:creationId xmlns:p14="http://schemas.microsoft.com/office/powerpoint/2010/main" val="1258277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schedule</a:t>
            </a:r>
            <a:endParaRPr lang="en-US" dirty="0"/>
          </a:p>
        </p:txBody>
      </p:sp>
      <p:graphicFrame>
        <p:nvGraphicFramePr>
          <p:cNvPr id="4" name="Table 3"/>
          <p:cNvGraphicFramePr>
            <a:graphicFrameLocks noGrp="1"/>
          </p:cNvGraphicFramePr>
          <p:nvPr>
            <p:extLst/>
          </p:nvPr>
        </p:nvGraphicFramePr>
        <p:xfrm>
          <a:off x="2016488" y="1276349"/>
          <a:ext cx="9303784" cy="5276850"/>
        </p:xfrm>
        <a:graphic>
          <a:graphicData uri="http://schemas.openxmlformats.org/drawingml/2006/table">
            <a:tbl>
              <a:tblPr/>
              <a:tblGrid>
                <a:gridCol w="5609608">
                  <a:extLst>
                    <a:ext uri="{9D8B030D-6E8A-4147-A177-3AD203B41FA5}">
                      <a16:colId xmlns:a16="http://schemas.microsoft.com/office/drawing/2014/main" val="627337568"/>
                    </a:ext>
                  </a:extLst>
                </a:gridCol>
                <a:gridCol w="1353312">
                  <a:extLst>
                    <a:ext uri="{9D8B030D-6E8A-4147-A177-3AD203B41FA5}">
                      <a16:colId xmlns:a16="http://schemas.microsoft.com/office/drawing/2014/main" val="3750622777"/>
                    </a:ext>
                  </a:extLst>
                </a:gridCol>
                <a:gridCol w="2340864">
                  <a:extLst>
                    <a:ext uri="{9D8B030D-6E8A-4147-A177-3AD203B41FA5}">
                      <a16:colId xmlns:a16="http://schemas.microsoft.com/office/drawing/2014/main" val="4250280519"/>
                    </a:ext>
                  </a:extLst>
                </a:gridCol>
              </a:tblGrid>
              <a:tr h="351790">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Teacher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Class Day/Date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88016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625482"/>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14-Sep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729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2043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247233"/>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25-Sep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71873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08491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Decorum in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30671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Worship in Song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632374"/>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Worship in the Lord's Supper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18457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Worship in Prayer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89348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Worship in the Collection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0489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Worship in Scripture Reading &amp; Preaching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612292"/>
                  </a:ext>
                </a:extLst>
              </a:tr>
              <a:tr h="351790">
                <a:tc gridSpan="2">
                  <a:txBody>
                    <a:bodyPr/>
                    <a:lstStyle/>
                    <a:p>
                      <a:pPr marL="0" marR="0">
                        <a:spcBef>
                          <a:spcPts val="0"/>
                        </a:spcBef>
                        <a:spcAft>
                          <a:spcPts val="0"/>
                        </a:spcAft>
                      </a:pPr>
                      <a:r>
                        <a:rPr lang="en-US" sz="2200" b="1" dirty="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No Class - Gospel Meeting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a:txBody>
                    <a:bodyPr/>
                    <a:lstStyle/>
                    <a:p>
                      <a:pPr marL="0" marR="0" algn="r">
                        <a:spcBef>
                          <a:spcPts val="0"/>
                        </a:spcBef>
                        <a:spcAft>
                          <a:spcPts val="0"/>
                        </a:spcAft>
                      </a:pPr>
                      <a:r>
                        <a:rPr lang="en-US" sz="2200" dirty="0" smtClean="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Sun 23-Oct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324223214"/>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Review</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504881"/>
                  </a:ext>
                </a:extLst>
              </a:tr>
            </a:tbl>
          </a:graphicData>
        </a:graphic>
      </p:graphicFrame>
      <p:sp>
        <p:nvSpPr>
          <p:cNvPr id="5" name="Right Arrow 4"/>
          <p:cNvSpPr/>
          <p:nvPr/>
        </p:nvSpPr>
        <p:spPr>
          <a:xfrm>
            <a:off x="996001" y="2936564"/>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8523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455416"/>
            <a:ext cx="10332720" cy="6347778"/>
          </a:xfrm>
          <a:prstGeom prst="rect">
            <a:avLst/>
          </a:prstGeom>
        </p:spPr>
      </p:pic>
      <p:grpSp>
        <p:nvGrpSpPr>
          <p:cNvPr id="7" name="Group 6"/>
          <p:cNvGrpSpPr/>
          <p:nvPr/>
        </p:nvGrpSpPr>
        <p:grpSpPr>
          <a:xfrm>
            <a:off x="4730192" y="3923776"/>
            <a:ext cx="3103167" cy="2879418"/>
            <a:chOff x="5024623" y="4329750"/>
            <a:chExt cx="2524457" cy="2364752"/>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9" name="Rectangle 8"/>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Ritual</a:t>
              </a:r>
            </a:p>
            <a:p>
              <a:pPr algn="ctr">
                <a:lnSpc>
                  <a:spcPts val="1700"/>
                </a:lnSpc>
              </a:pPr>
              <a:r>
                <a:rPr lang="en-US" dirty="0" smtClean="0">
                  <a:ln w="0"/>
                </a:rPr>
                <a:t>(Correct Procedure)</a:t>
              </a:r>
              <a:endParaRPr lang="en-US" b="0" cap="none" spc="0" dirty="0">
                <a:ln w="0"/>
                <a:solidFill>
                  <a:schemeClr val="tx1"/>
                </a:solidFill>
              </a:endParaRPr>
            </a:p>
          </p:txBody>
        </p:sp>
      </p:grpSp>
      <p:grpSp>
        <p:nvGrpSpPr>
          <p:cNvPr id="10" name="Group 9"/>
          <p:cNvGrpSpPr/>
          <p:nvPr/>
        </p:nvGrpSpPr>
        <p:grpSpPr>
          <a:xfrm>
            <a:off x="8796023" y="3744625"/>
            <a:ext cx="2893057" cy="3109741"/>
            <a:chOff x="8657169" y="4247631"/>
            <a:chExt cx="2420742" cy="2468856"/>
          </a:xfrm>
        </p:grpSpPr>
        <p:sp>
          <p:nvSpPr>
            <p:cNvPr id="11" name="Rectangle 10"/>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Sacrificial    </a:t>
              </a:r>
              <a:r>
                <a:rPr lang="en-US" dirty="0" smtClean="0">
                  <a:ln w="0"/>
                </a:rPr>
                <a:t>Offerings</a:t>
              </a:r>
              <a:endParaRPr lang="en-US" b="0" cap="none" spc="0" dirty="0">
                <a:ln w="0"/>
                <a:solidFill>
                  <a:schemeClr val="tx1"/>
                </a:solidFill>
              </a:endParaRPr>
            </a:p>
          </p:txBody>
        </p: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3" name="Group 12"/>
          <p:cNvGrpSpPr/>
          <p:nvPr/>
        </p:nvGrpSpPr>
        <p:grpSpPr>
          <a:xfrm>
            <a:off x="1173481" y="3939274"/>
            <a:ext cx="3039086" cy="2863919"/>
            <a:chOff x="1471515" y="4368168"/>
            <a:chExt cx="2542931" cy="2326334"/>
          </a:xfrm>
        </p:grpSpPr>
        <p:sp>
          <p:nvSpPr>
            <p:cNvPr id="14" name="Rectangle 13"/>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Boundaries between</a:t>
              </a:r>
            </a:p>
            <a:p>
              <a:pPr algn="ctr">
                <a:lnSpc>
                  <a:spcPts val="1700"/>
                </a:lnSpc>
              </a:pPr>
              <a:r>
                <a:rPr lang="en-US" b="0" cap="none" spc="0" dirty="0" smtClean="0">
                  <a:ln w="0"/>
                  <a:solidFill>
                    <a:schemeClr val="tx1"/>
                  </a:solidFill>
                </a:rPr>
                <a:t>Sacred &amp; Profane</a:t>
              </a:r>
              <a:endParaRPr lang="en-US" b="0" cap="none" spc="0" dirty="0">
                <a:ln w="0"/>
                <a:solidFill>
                  <a:schemeClr val="tx1"/>
                </a:solidFill>
              </a:endParaRPr>
            </a:p>
          </p:txBody>
        </p:sp>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grpSp>
        <p:nvGrpSpPr>
          <p:cNvPr id="18" name="Group 17"/>
          <p:cNvGrpSpPr/>
          <p:nvPr/>
        </p:nvGrpSpPr>
        <p:grpSpPr>
          <a:xfrm>
            <a:off x="4812424" y="363716"/>
            <a:ext cx="3020936" cy="2876461"/>
            <a:chOff x="4913981" y="300200"/>
            <a:chExt cx="2543715" cy="2331426"/>
          </a:xfrm>
        </p:grpSpPr>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53731" y="345626"/>
              <a:ext cx="2403965" cy="2286000"/>
            </a:xfrm>
            <a:prstGeom prst="rect">
              <a:avLst/>
            </a:prstGeom>
          </p:spPr>
        </p:pic>
        <p:sp>
          <p:nvSpPr>
            <p:cNvPr id="17" name="Rectangle 16"/>
            <p:cNvSpPr/>
            <p:nvPr/>
          </p:nvSpPr>
          <p:spPr>
            <a:xfrm rot="19402853">
              <a:off x="4913981" y="30020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Communion with</a:t>
              </a:r>
            </a:p>
            <a:p>
              <a:pPr algn="ctr">
                <a:lnSpc>
                  <a:spcPts val="1700"/>
                </a:lnSpc>
              </a:pPr>
              <a:r>
                <a:rPr lang="en-US" dirty="0">
                  <a:ln w="0"/>
                </a:rPr>
                <a:t>t</a:t>
              </a:r>
              <a:r>
                <a:rPr lang="en-US" dirty="0" smtClean="0">
                  <a:ln w="0"/>
                </a:rPr>
                <a:t>he Supernatural</a:t>
              </a:r>
              <a:endParaRPr lang="en-US" b="0" cap="none" spc="0" dirty="0">
                <a:ln w="0"/>
                <a:solidFill>
                  <a:schemeClr val="tx1"/>
                </a:solidFill>
              </a:endParaRPr>
            </a:p>
          </p:txBody>
        </p:sp>
      </p:grpSp>
    </p:spTree>
    <p:extLst>
      <p:ext uri="{BB962C8B-B14F-4D97-AF65-F5344CB8AC3E}">
        <p14:creationId xmlns:p14="http://schemas.microsoft.com/office/powerpoint/2010/main" val="82824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432560"/>
            <a:ext cx="10178322" cy="4937760"/>
          </a:xfrm>
        </p:spPr>
        <p:txBody>
          <a:bodyPr>
            <a:normAutofit/>
          </a:bodyPr>
          <a:lstStyle/>
          <a:p>
            <a:pPr lvl="0" algn="ctr"/>
            <a:r>
              <a:rPr lang="en-US" u="sng" dirty="0" smtClean="0"/>
              <a:t>worship in spirit and in truth</a:t>
            </a:r>
            <a:r>
              <a:rPr lang="en-US" dirty="0" smtClean="0"/>
              <a:t/>
            </a:r>
            <a:br>
              <a:rPr lang="en-US" dirty="0" smtClean="0"/>
            </a:br>
            <a:r>
              <a:rPr lang="en-US" dirty="0"/>
              <a:t/>
            </a:r>
            <a:br>
              <a:rPr lang="en-US" dirty="0"/>
            </a:br>
            <a:r>
              <a:rPr lang="en-US" dirty="0" smtClean="0"/>
              <a:t>worship according to spiritual ordinances, informed by an accurate knowledge of god as declared by Jesus Christ</a:t>
            </a:r>
            <a:endParaRPr lang="en-US" dirty="0"/>
          </a:p>
        </p:txBody>
      </p:sp>
    </p:spTree>
    <p:extLst>
      <p:ext uri="{BB962C8B-B14F-4D97-AF65-F5344CB8AC3E}">
        <p14:creationId xmlns:p14="http://schemas.microsoft.com/office/powerpoint/2010/main" val="30906589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“in spirit and in truth”</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The context of the passage, John 4:7-29</a:t>
            </a:r>
            <a:endParaRPr lang="en-US" sz="2200" dirty="0" smtClean="0"/>
          </a:p>
          <a:p>
            <a:pPr lvl="1"/>
            <a:r>
              <a:rPr lang="en-US" sz="2200" dirty="0" smtClean="0"/>
              <a:t>What is Jesus telling the woman at the well?</a:t>
            </a:r>
          </a:p>
          <a:p>
            <a:pPr lvl="1"/>
            <a:r>
              <a:rPr lang="en-US" sz="2200" dirty="0" smtClean="0"/>
              <a:t>What contrasts is he drawing?</a:t>
            </a:r>
          </a:p>
          <a:p>
            <a:r>
              <a:rPr lang="en-US" sz="2400" dirty="0" smtClean="0"/>
              <a:t>Spirit and Truth</a:t>
            </a:r>
          </a:p>
          <a:p>
            <a:pPr lvl="1"/>
            <a:r>
              <a:rPr lang="en-US" sz="2200" dirty="0" smtClean="0"/>
              <a:t>Enthusiasm and Correct Procedure?</a:t>
            </a:r>
          </a:p>
          <a:p>
            <a:pPr lvl="1"/>
            <a:r>
              <a:rPr lang="en-US" sz="2200" dirty="0" smtClean="0"/>
              <a:t>Fleshly ordinances vs spiritual</a:t>
            </a:r>
          </a:p>
          <a:p>
            <a:pPr lvl="1"/>
            <a:r>
              <a:rPr lang="en-US" sz="2200" dirty="0" smtClean="0"/>
              <a:t>Mediated worship in the Old and New Testaments</a:t>
            </a:r>
          </a:p>
          <a:p>
            <a:pPr lvl="1"/>
            <a:r>
              <a:rPr lang="en-US" sz="2200" dirty="0" smtClean="0"/>
              <a:t>The fuller revelation of God in Christ</a:t>
            </a:r>
          </a:p>
          <a:p>
            <a:r>
              <a:rPr lang="en-US" sz="2400" dirty="0" smtClean="0"/>
              <a:t>The Markers of Worship in New Testament worship</a:t>
            </a:r>
          </a:p>
          <a:p>
            <a:pPr lvl="1"/>
            <a:r>
              <a:rPr lang="en-US" sz="2000" dirty="0" smtClean="0"/>
              <a:t>What has been superseded</a:t>
            </a:r>
          </a:p>
          <a:p>
            <a:pPr lvl="1"/>
            <a:r>
              <a:rPr lang="en-US" sz="2000" dirty="0" smtClean="0"/>
              <a:t>What remains</a:t>
            </a:r>
          </a:p>
        </p:txBody>
      </p:sp>
    </p:spTree>
    <p:extLst>
      <p:ext uri="{BB962C8B-B14F-4D97-AF65-F5344CB8AC3E}">
        <p14:creationId xmlns:p14="http://schemas.microsoft.com/office/powerpoint/2010/main" val="57426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264920"/>
            <a:ext cx="10178322" cy="5105400"/>
          </a:xfrm>
        </p:spPr>
        <p:txBody>
          <a:bodyPr>
            <a:normAutofit/>
          </a:bodyPr>
          <a:lstStyle/>
          <a:p>
            <a:pPr lvl="0" algn="ctr"/>
            <a:r>
              <a:rPr lang="en-US" dirty="0"/>
              <a:t>List some similarities and differences in the </a:t>
            </a:r>
            <a:r>
              <a:rPr lang="en-US" dirty="0" smtClean="0"/>
              <a:t>appearances </a:t>
            </a:r>
            <a:r>
              <a:rPr lang="en-US" dirty="0"/>
              <a:t>of God in </a:t>
            </a:r>
            <a:r>
              <a:rPr lang="en-US" dirty="0" err="1" smtClean="0"/>
              <a:t>Exo</a:t>
            </a:r>
            <a:r>
              <a:rPr lang="en-US" dirty="0" smtClean="0"/>
              <a:t>. 18-19/Deut. 5; </a:t>
            </a:r>
            <a:r>
              <a:rPr lang="en-US" dirty="0"/>
              <a:t>Ezekiel 1/Isaiah </a:t>
            </a:r>
            <a:r>
              <a:rPr lang="en-US" dirty="0" smtClean="0"/>
              <a:t>6; </a:t>
            </a:r>
            <a:br>
              <a:rPr lang="en-US" dirty="0" smtClean="0"/>
            </a:br>
            <a:r>
              <a:rPr lang="en-US" dirty="0" smtClean="0"/>
              <a:t>and </a:t>
            </a:r>
            <a:r>
              <a:rPr lang="en-US" dirty="0"/>
              <a:t>the Transfiguration (Matthew 17/Mark 9/Luke 9)</a:t>
            </a:r>
          </a:p>
        </p:txBody>
      </p:sp>
    </p:spTree>
    <p:extLst>
      <p:ext uri="{BB962C8B-B14F-4D97-AF65-F5344CB8AC3E}">
        <p14:creationId xmlns:p14="http://schemas.microsoft.com/office/powerpoint/2010/main" val="14186727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Revelation of God in </a:t>
            </a:r>
            <a:r>
              <a:rPr lang="en-US" dirty="0" err="1" smtClean="0"/>
              <a:t>christ</a:t>
            </a:r>
            <a:endParaRPr lang="en-US" dirty="0"/>
          </a:p>
        </p:txBody>
      </p:sp>
      <p:sp>
        <p:nvSpPr>
          <p:cNvPr id="3" name="Content Placeholder 2"/>
          <p:cNvSpPr>
            <a:spLocks noGrp="1"/>
          </p:cNvSpPr>
          <p:nvPr>
            <p:ph idx="1"/>
          </p:nvPr>
        </p:nvSpPr>
        <p:spPr>
          <a:xfrm>
            <a:off x="1251678" y="1181547"/>
            <a:ext cx="10605042" cy="5713029"/>
          </a:xfrm>
        </p:spPr>
        <p:txBody>
          <a:bodyPr>
            <a:normAutofit fontScale="85000" lnSpcReduction="20000"/>
          </a:bodyPr>
          <a:lstStyle/>
          <a:p>
            <a:r>
              <a:rPr lang="en-US" sz="2400" dirty="0" smtClean="0"/>
              <a:t>Source of Light</a:t>
            </a:r>
          </a:p>
          <a:p>
            <a:pPr lvl="1"/>
            <a:r>
              <a:rPr lang="en-US" sz="1900" dirty="0" smtClean="0"/>
              <a:t>He </a:t>
            </a:r>
            <a:r>
              <a:rPr lang="en-US" sz="1900" dirty="0"/>
              <a:t>that </a:t>
            </a:r>
            <a:r>
              <a:rPr lang="en-US" sz="1900" dirty="0" smtClean="0"/>
              <a:t>follows </a:t>
            </a:r>
            <a:r>
              <a:rPr lang="en-US" sz="1900" dirty="0"/>
              <a:t>me </a:t>
            </a:r>
            <a:r>
              <a:rPr lang="en-US" sz="1900" dirty="0" smtClean="0"/>
              <a:t>will </a:t>
            </a:r>
            <a:r>
              <a:rPr lang="en-US" sz="1900" dirty="0"/>
              <a:t>not walk in the darkness, but </a:t>
            </a:r>
            <a:r>
              <a:rPr lang="en-US" sz="1900" dirty="0" smtClean="0"/>
              <a:t>will </a:t>
            </a:r>
            <a:r>
              <a:rPr lang="en-US" sz="1900" dirty="0"/>
              <a:t>have the light of </a:t>
            </a:r>
            <a:r>
              <a:rPr lang="en-US" sz="1900" dirty="0" smtClean="0"/>
              <a:t>life, John 8:12</a:t>
            </a:r>
          </a:p>
          <a:p>
            <a:pPr lvl="1"/>
            <a:r>
              <a:rPr lang="en-US" sz="1900" dirty="0"/>
              <a:t>T</a:t>
            </a:r>
            <a:r>
              <a:rPr lang="en-US" sz="1900" dirty="0" smtClean="0"/>
              <a:t>he </a:t>
            </a:r>
            <a:r>
              <a:rPr lang="en-US" sz="1900" dirty="0"/>
              <a:t>light of the gospel of the glory of Christ, who is the image of </a:t>
            </a:r>
            <a:r>
              <a:rPr lang="en-US" sz="1900" dirty="0" smtClean="0"/>
              <a:t>God, 2 Corinthians 4:4</a:t>
            </a:r>
          </a:p>
          <a:p>
            <a:r>
              <a:rPr lang="en-US" sz="2400" dirty="0" smtClean="0"/>
              <a:t>Surrounded by Cloud</a:t>
            </a:r>
          </a:p>
          <a:p>
            <a:pPr lvl="1"/>
            <a:r>
              <a:rPr lang="en-US" sz="1900" dirty="0"/>
              <a:t>And even if our gospel is veiled, it is veiled to those who are perishing. In their case the god of this world has blinded the minds of the unbelievers, to keep them from seeing the light of the gospel of the glory of Christ, who is the image of </a:t>
            </a:r>
            <a:r>
              <a:rPr lang="en-US" sz="1900" dirty="0" smtClean="0"/>
              <a:t>God, 2 </a:t>
            </a:r>
            <a:r>
              <a:rPr lang="en-US" sz="1900" dirty="0"/>
              <a:t>Corinthians </a:t>
            </a:r>
            <a:r>
              <a:rPr lang="en-US" sz="1900" dirty="0" smtClean="0"/>
              <a:t>4:3-4</a:t>
            </a:r>
          </a:p>
          <a:p>
            <a:r>
              <a:rPr lang="en-US" sz="2400" dirty="0" smtClean="0"/>
              <a:t>Speaks the Truth (and is the source of </a:t>
            </a:r>
            <a:r>
              <a:rPr lang="en-US" sz="2400" dirty="0"/>
              <a:t>i</a:t>
            </a:r>
            <a:r>
              <a:rPr lang="en-US" sz="2400" dirty="0" smtClean="0"/>
              <a:t>t)</a:t>
            </a:r>
          </a:p>
          <a:p>
            <a:pPr lvl="1"/>
            <a:r>
              <a:rPr lang="en-US" sz="1900" dirty="0" smtClean="0"/>
              <a:t>A </a:t>
            </a:r>
            <a:r>
              <a:rPr lang="en-US" sz="1900" dirty="0"/>
              <a:t>voice from the cloud said, “This is my beloved Son, with whom I am well pleased; listen to </a:t>
            </a:r>
            <a:r>
              <a:rPr lang="en-US" sz="1900" dirty="0" smtClean="0"/>
              <a:t>him,” Matthew 17:5</a:t>
            </a:r>
          </a:p>
          <a:p>
            <a:r>
              <a:rPr lang="en-US" sz="2400" dirty="0" smtClean="0"/>
              <a:t>Christ is the most real depiction of God</a:t>
            </a:r>
          </a:p>
          <a:p>
            <a:pPr lvl="1"/>
            <a:r>
              <a:rPr lang="en-US" sz="1900" dirty="0" smtClean="0"/>
              <a:t>The </a:t>
            </a:r>
            <a:r>
              <a:rPr lang="en-US" sz="1900" dirty="0"/>
              <a:t>LORD spoke with you face to face at the mountain, </a:t>
            </a:r>
            <a:r>
              <a:rPr lang="en-US" sz="1900" u="sng" dirty="0"/>
              <a:t>out of the midst of the </a:t>
            </a:r>
            <a:r>
              <a:rPr lang="en-US" sz="1900" u="sng" dirty="0" smtClean="0"/>
              <a:t>fire</a:t>
            </a:r>
            <a:r>
              <a:rPr lang="en-US" sz="1900" dirty="0" smtClean="0"/>
              <a:t>, Deuteronomy 5:4</a:t>
            </a:r>
            <a:endParaRPr lang="en-US" sz="1900" dirty="0"/>
          </a:p>
          <a:p>
            <a:pPr lvl="1"/>
            <a:r>
              <a:rPr lang="en-US" sz="1900" dirty="0" smtClean="0"/>
              <a:t>Such </a:t>
            </a:r>
            <a:r>
              <a:rPr lang="en-US" sz="1900" dirty="0"/>
              <a:t>was the </a:t>
            </a:r>
            <a:r>
              <a:rPr lang="en-US" sz="1900" u="sng" dirty="0"/>
              <a:t>appearance</a:t>
            </a:r>
            <a:r>
              <a:rPr lang="en-US" sz="1900" dirty="0"/>
              <a:t> of the </a:t>
            </a:r>
            <a:r>
              <a:rPr lang="en-US" sz="1900" u="sng" dirty="0"/>
              <a:t>likeness</a:t>
            </a:r>
            <a:r>
              <a:rPr lang="en-US" sz="1900" dirty="0"/>
              <a:t> of the glory of the </a:t>
            </a:r>
            <a:r>
              <a:rPr lang="en-US" sz="1900" dirty="0" smtClean="0"/>
              <a:t>LORD, Ezekiel 1:28</a:t>
            </a:r>
          </a:p>
          <a:p>
            <a:pPr lvl="1"/>
            <a:r>
              <a:rPr lang="en-US" sz="1900" u="sng" dirty="0"/>
              <a:t>No one has ever seen God</a:t>
            </a:r>
            <a:r>
              <a:rPr lang="en-US" sz="1900" dirty="0"/>
              <a:t>; the only [begotten] God, who is at the Father's side, </a:t>
            </a:r>
            <a:r>
              <a:rPr lang="en-US" sz="1900" u="sng" dirty="0"/>
              <a:t>he has made him </a:t>
            </a:r>
            <a:r>
              <a:rPr lang="en-US" sz="1900" u="sng" dirty="0" smtClean="0"/>
              <a:t>known</a:t>
            </a:r>
            <a:r>
              <a:rPr lang="en-US" sz="1900" dirty="0" smtClean="0"/>
              <a:t>, John 1:18</a:t>
            </a:r>
          </a:p>
          <a:p>
            <a:pPr lvl="1"/>
            <a:r>
              <a:rPr lang="en-US" sz="1900" dirty="0" smtClean="0"/>
              <a:t>In </a:t>
            </a:r>
            <a:r>
              <a:rPr lang="en-US" sz="1900" dirty="0"/>
              <a:t>him the whole fullness of deity dwells </a:t>
            </a:r>
            <a:r>
              <a:rPr lang="en-US" sz="1900" dirty="0" smtClean="0"/>
              <a:t>bodily, Colossians 2:9</a:t>
            </a:r>
          </a:p>
          <a:p>
            <a:r>
              <a:rPr lang="en-US" sz="2400" dirty="0" smtClean="0"/>
              <a:t>Fearful worship is the natural and obvious response, Ezekiel 1:28; Matthew 17:6; Deuteronomy 5:5</a:t>
            </a:r>
          </a:p>
          <a:p>
            <a:r>
              <a:rPr lang="en-US" sz="2400" dirty="0" smtClean="0"/>
              <a:t>Yet, “we are </a:t>
            </a:r>
            <a:r>
              <a:rPr lang="en-US" sz="2400" dirty="0"/>
              <a:t>very </a:t>
            </a:r>
            <a:r>
              <a:rPr lang="en-US" sz="2400" dirty="0" smtClean="0"/>
              <a:t>bold. […] We </a:t>
            </a:r>
            <a:r>
              <a:rPr lang="en-US" sz="2400" dirty="0"/>
              <a:t>all, with unveiled face, beholding the glory of the Lord, are being transformed into the same image from one degree of glory to </a:t>
            </a:r>
            <a:r>
              <a:rPr lang="en-US" sz="2400" dirty="0" smtClean="0"/>
              <a:t>another.”</a:t>
            </a:r>
          </a:p>
          <a:p>
            <a:pPr lvl="1"/>
            <a:endParaRPr lang="en-US" sz="2000" dirty="0" smtClean="0"/>
          </a:p>
          <a:p>
            <a:pPr lvl="1"/>
            <a:endParaRPr lang="en-US" sz="2200" dirty="0"/>
          </a:p>
        </p:txBody>
      </p:sp>
    </p:spTree>
    <p:extLst>
      <p:ext uri="{BB962C8B-B14F-4D97-AF65-F5344CB8AC3E}">
        <p14:creationId xmlns:p14="http://schemas.microsoft.com/office/powerpoint/2010/main" val="221811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Finding a definition of worship</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The human experience of worship</a:t>
            </a:r>
            <a:endParaRPr lang="en-US" sz="2200" dirty="0" smtClean="0"/>
          </a:p>
          <a:p>
            <a:pPr lvl="1"/>
            <a:r>
              <a:rPr lang="en-US" sz="2200" dirty="0" smtClean="0"/>
              <a:t>Two views of worship</a:t>
            </a:r>
          </a:p>
          <a:p>
            <a:pPr lvl="1"/>
            <a:r>
              <a:rPr lang="en-US" sz="2200" dirty="0" smtClean="0"/>
              <a:t>Worship words</a:t>
            </a:r>
          </a:p>
          <a:p>
            <a:pPr lvl="1"/>
            <a:r>
              <a:rPr lang="en-US" sz="2200" dirty="0" smtClean="0"/>
              <a:t>Markers </a:t>
            </a:r>
            <a:r>
              <a:rPr lang="en-US" sz="2200" dirty="0"/>
              <a:t>of worship across time and </a:t>
            </a:r>
            <a:r>
              <a:rPr lang="en-US" sz="2200" dirty="0" smtClean="0"/>
              <a:t>culture</a:t>
            </a:r>
            <a:endParaRPr lang="en-US" sz="2200" dirty="0"/>
          </a:p>
          <a:p>
            <a:pPr lvl="1"/>
            <a:r>
              <a:rPr lang="en-US" sz="2200" dirty="0" smtClean="0"/>
              <a:t>The corruption of God-given worship</a:t>
            </a:r>
          </a:p>
          <a:p>
            <a:r>
              <a:rPr lang="en-US" sz="2400" dirty="0" smtClean="0"/>
              <a:t>The object of our worship</a:t>
            </a:r>
          </a:p>
          <a:p>
            <a:pPr lvl="1"/>
            <a:r>
              <a:rPr lang="en-US" sz="2200" dirty="0" smtClean="0"/>
              <a:t>Worship and God’s self-revelation</a:t>
            </a:r>
          </a:p>
          <a:p>
            <a:pPr lvl="1"/>
            <a:r>
              <a:rPr lang="en-US" sz="2200" dirty="0" smtClean="0"/>
              <a:t>God’s self-revelation in the New Covenant</a:t>
            </a:r>
          </a:p>
          <a:p>
            <a:r>
              <a:rPr lang="en-US" sz="2400" dirty="0" smtClean="0"/>
              <a:t>Why we worship</a:t>
            </a:r>
            <a:endParaRPr lang="en-US" sz="2200" dirty="0"/>
          </a:p>
          <a:p>
            <a:pPr lvl="1"/>
            <a:r>
              <a:rPr lang="en-US" sz="2200" dirty="0" smtClean="0"/>
              <a:t>Response to God’s nature</a:t>
            </a:r>
          </a:p>
          <a:p>
            <a:pPr lvl="1"/>
            <a:r>
              <a:rPr lang="en-US" sz="2200" dirty="0" smtClean="0"/>
              <a:t>Communion with God</a:t>
            </a:r>
          </a:p>
          <a:p>
            <a:pPr lvl="1"/>
            <a:r>
              <a:rPr lang="en-US" sz="2200" dirty="0" smtClean="0"/>
              <a:t>Remembrance and celebration of covenant</a:t>
            </a:r>
          </a:p>
        </p:txBody>
      </p:sp>
    </p:spTree>
    <p:extLst>
      <p:ext uri="{BB962C8B-B14F-4D97-AF65-F5344CB8AC3E}">
        <p14:creationId xmlns:p14="http://schemas.microsoft.com/office/powerpoint/2010/main" val="449290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Markers of worship in the </a:t>
            </a:r>
            <a:r>
              <a:rPr lang="en-US" dirty="0" err="1" smtClean="0"/>
              <a:t>nT</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000" dirty="0" smtClean="0"/>
              <a:t>Boundaries between Sacred and Profane</a:t>
            </a:r>
          </a:p>
          <a:p>
            <a:pPr lvl="1"/>
            <a:r>
              <a:rPr lang="en-US" dirty="0" smtClean="0"/>
              <a:t>Nothing sacred about the place of worship, so no need to protect it, John </a:t>
            </a:r>
            <a:r>
              <a:rPr lang="en-US" dirty="0"/>
              <a:t>4:21-23</a:t>
            </a:r>
          </a:p>
          <a:p>
            <a:pPr lvl="1"/>
            <a:r>
              <a:rPr lang="en-US" dirty="0" smtClean="0"/>
              <a:t>What boundaries should we think about regarding worship?</a:t>
            </a:r>
          </a:p>
          <a:p>
            <a:pPr lvl="2"/>
            <a:r>
              <a:rPr lang="en-US" dirty="0" smtClean="0"/>
              <a:t>Behavior in the building (children, eating, playing)</a:t>
            </a:r>
          </a:p>
        </p:txBody>
      </p:sp>
      <p:sp>
        <p:nvSpPr>
          <p:cNvPr id="6" name="Right Arrow 5">
            <a:hlinkClick r:id="rId2" action="ppaction://hlinksldjump"/>
          </p:cNvPr>
          <p:cNvSpPr/>
          <p:nvPr/>
        </p:nvSpPr>
        <p:spPr>
          <a:xfrm>
            <a:off x="6589987" y="2222938"/>
            <a:ext cx="1734207" cy="709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75000"/>
                    <a:lumOff val="25000"/>
                  </a:schemeClr>
                </a:solidFill>
              </a:rPr>
              <a:t>EXAMPLE</a:t>
            </a:r>
            <a:endParaRPr lang="en-US" dirty="0">
              <a:solidFill>
                <a:schemeClr val="tx1">
                  <a:lumMod val="75000"/>
                  <a:lumOff val="25000"/>
                </a:schemeClr>
              </a:solidFill>
            </a:endParaRPr>
          </a:p>
        </p:txBody>
      </p:sp>
    </p:spTree>
    <p:extLst>
      <p:ext uri="{BB962C8B-B14F-4D97-AF65-F5344CB8AC3E}">
        <p14:creationId xmlns:p14="http://schemas.microsoft.com/office/powerpoint/2010/main" val="150263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Markers of worship in the </a:t>
            </a:r>
            <a:r>
              <a:rPr lang="en-US" dirty="0" err="1" smtClean="0"/>
              <a:t>nT</a:t>
            </a:r>
            <a:endParaRPr lang="en-US" dirty="0"/>
          </a:p>
        </p:txBody>
      </p:sp>
      <p:sp>
        <p:nvSpPr>
          <p:cNvPr id="3" name="Content Placeholder 2"/>
          <p:cNvSpPr>
            <a:spLocks noGrp="1"/>
          </p:cNvSpPr>
          <p:nvPr>
            <p:ph idx="1"/>
          </p:nvPr>
        </p:nvSpPr>
        <p:spPr>
          <a:xfrm>
            <a:off x="1251678" y="1181547"/>
            <a:ext cx="10527946" cy="5713029"/>
          </a:xfrm>
        </p:spPr>
        <p:txBody>
          <a:bodyPr>
            <a:normAutofit lnSpcReduction="10000"/>
          </a:bodyPr>
          <a:lstStyle/>
          <a:p>
            <a:r>
              <a:rPr lang="en-US" sz="2000" dirty="0" smtClean="0"/>
              <a:t>Boundaries between Sacred and Profane</a:t>
            </a:r>
          </a:p>
          <a:p>
            <a:pPr lvl="1"/>
            <a:r>
              <a:rPr lang="en-US" dirty="0" smtClean="0"/>
              <a:t>Nothing sacred about the place of worship, so no need to protect it, John </a:t>
            </a:r>
            <a:r>
              <a:rPr lang="en-US" dirty="0"/>
              <a:t>4:21-23</a:t>
            </a:r>
          </a:p>
          <a:p>
            <a:pPr lvl="1"/>
            <a:r>
              <a:rPr lang="en-US" dirty="0" smtClean="0"/>
              <a:t>What boundaries should we think about regarding worship?</a:t>
            </a:r>
          </a:p>
          <a:p>
            <a:pPr lvl="2"/>
            <a:r>
              <a:rPr lang="en-US" dirty="0" smtClean="0"/>
              <a:t>Behavior in the building (children, eating, playing)</a:t>
            </a:r>
          </a:p>
          <a:p>
            <a:pPr lvl="2"/>
            <a:r>
              <a:rPr lang="en-US" dirty="0" smtClean="0"/>
              <a:t>What activities the group (or the elders) permit in the building (weddings, funerals, etc.)</a:t>
            </a:r>
          </a:p>
          <a:p>
            <a:pPr lvl="2"/>
            <a:r>
              <a:rPr lang="en-US" dirty="0" smtClean="0"/>
              <a:t>Sin in the church, 1 Corinthians 6</a:t>
            </a:r>
          </a:p>
          <a:p>
            <a:pPr lvl="1"/>
            <a:r>
              <a:rPr lang="en-US" dirty="0" smtClean="0"/>
              <a:t>Criteria: to demonstrate in our choices the new boundaries between our sacred lives and the profane world, Ephesians 4:17-32</a:t>
            </a:r>
          </a:p>
          <a:p>
            <a:r>
              <a:rPr lang="en-US" dirty="0" smtClean="0"/>
              <a:t>Sacrificial Offerings</a:t>
            </a:r>
          </a:p>
          <a:p>
            <a:pPr lvl="1"/>
            <a:r>
              <a:rPr lang="en-US" dirty="0" smtClean="0"/>
              <a:t>Our sacrifice has been offered once for all, so no need for continual offerings, Hebrews 9:12</a:t>
            </a:r>
          </a:p>
          <a:p>
            <a:pPr lvl="1"/>
            <a:r>
              <a:rPr lang="en-US" dirty="0" smtClean="0"/>
              <a:t>What sacrifices should we think about in worship?</a:t>
            </a:r>
          </a:p>
          <a:p>
            <a:pPr lvl="2"/>
            <a:r>
              <a:rPr lang="en-US" dirty="0" smtClean="0"/>
              <a:t>Offering (contribution), Philippians 4:18</a:t>
            </a:r>
          </a:p>
          <a:p>
            <a:pPr lvl="2"/>
            <a:r>
              <a:rPr lang="en-US" dirty="0" smtClean="0"/>
              <a:t>Lord’s Supper (remembrance and proclamation of the sacrifice), 1 Corinthians 11:26-27</a:t>
            </a:r>
          </a:p>
          <a:p>
            <a:pPr lvl="2"/>
            <a:r>
              <a:rPr lang="en-US" dirty="0" smtClean="0"/>
              <a:t>Prayers, Revelation 5:8</a:t>
            </a:r>
          </a:p>
          <a:p>
            <a:pPr lvl="2"/>
            <a:r>
              <a:rPr lang="en-US" dirty="0" smtClean="0"/>
              <a:t>Singing/Praising, Hebrews 13:15</a:t>
            </a:r>
          </a:p>
          <a:p>
            <a:pPr lvl="1"/>
            <a:r>
              <a:rPr lang="en-US" dirty="0" smtClean="0"/>
              <a:t>Criteria: to demonstrate in every action that we “fill up…what is lacking in Christ’s sufferings,” Col.1:24</a:t>
            </a:r>
          </a:p>
        </p:txBody>
      </p:sp>
    </p:spTree>
    <p:extLst>
      <p:ext uri="{BB962C8B-B14F-4D97-AF65-F5344CB8AC3E}">
        <p14:creationId xmlns:p14="http://schemas.microsoft.com/office/powerpoint/2010/main" val="34092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Markers of worship in the </a:t>
            </a:r>
            <a:r>
              <a:rPr lang="en-US" dirty="0" err="1" smtClean="0"/>
              <a:t>nT</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000" dirty="0" smtClean="0"/>
              <a:t>Ritual (Correct Procedure)</a:t>
            </a:r>
          </a:p>
          <a:p>
            <a:pPr lvl="1"/>
            <a:r>
              <a:rPr lang="en-US" dirty="0" smtClean="0"/>
              <a:t>We are not bound by food, or drink, or festivals, new moons, or Sabbath, since the substance belongs to Christ, Colossians 2:16-18</a:t>
            </a:r>
          </a:p>
          <a:p>
            <a:pPr lvl="1"/>
            <a:r>
              <a:rPr lang="en-US" dirty="0" smtClean="0"/>
              <a:t>What ritual or procedural matters should we think about in worship?</a:t>
            </a:r>
          </a:p>
          <a:p>
            <a:pPr lvl="2"/>
            <a:r>
              <a:rPr lang="en-US" dirty="0" smtClean="0"/>
              <a:t>Not confusing or discouraging anyone, especially visitors, 1 Corinthians 14:24</a:t>
            </a:r>
          </a:p>
          <a:p>
            <a:pPr lvl="2"/>
            <a:r>
              <a:rPr lang="en-US" dirty="0" smtClean="0"/>
              <a:t>Convicting anyone who worships with us that God is among us (that we are communing with God), v.25</a:t>
            </a:r>
          </a:p>
          <a:p>
            <a:pPr lvl="2"/>
            <a:r>
              <a:rPr lang="en-US" dirty="0" smtClean="0"/>
              <a:t>Preventing and limiting the indulgence of the flesh, Colossians 2:20-23</a:t>
            </a:r>
          </a:p>
          <a:p>
            <a:pPr lvl="1"/>
            <a:r>
              <a:rPr lang="en-US" dirty="0" smtClean="0"/>
              <a:t>Criteria: to demonstrate by our actions that God (who is a God of peace, not confusion) is the originator and object of our worship, not ourselves, so that everyone may learn who God is and what He requires of them, 1 Corinthians 14:40</a:t>
            </a:r>
          </a:p>
        </p:txBody>
      </p:sp>
    </p:spTree>
    <p:extLst>
      <p:ext uri="{BB962C8B-B14F-4D97-AF65-F5344CB8AC3E}">
        <p14:creationId xmlns:p14="http://schemas.microsoft.com/office/powerpoint/2010/main" val="25264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Spirit &amp; truth: conclusions</a:t>
            </a:r>
            <a:endParaRPr lang="en-US" dirty="0"/>
          </a:p>
        </p:txBody>
      </p:sp>
      <p:sp>
        <p:nvSpPr>
          <p:cNvPr id="3" name="Content Placeholder 2"/>
          <p:cNvSpPr>
            <a:spLocks noGrp="1"/>
          </p:cNvSpPr>
          <p:nvPr>
            <p:ph idx="1"/>
          </p:nvPr>
        </p:nvSpPr>
        <p:spPr>
          <a:xfrm>
            <a:off x="1251678" y="1181547"/>
            <a:ext cx="10527946" cy="5713029"/>
          </a:xfrm>
        </p:spPr>
        <p:txBody>
          <a:bodyPr>
            <a:normAutofit lnSpcReduction="10000"/>
          </a:bodyPr>
          <a:lstStyle/>
          <a:p>
            <a:r>
              <a:rPr lang="en-US" dirty="0"/>
              <a:t>Not a description of </a:t>
            </a:r>
            <a:r>
              <a:rPr lang="en-US" u="sng" dirty="0"/>
              <a:t>how</a:t>
            </a:r>
            <a:r>
              <a:rPr lang="en-US" dirty="0"/>
              <a:t> we worship, but of the worship itself</a:t>
            </a:r>
          </a:p>
          <a:p>
            <a:r>
              <a:rPr lang="en-US" dirty="0"/>
              <a:t>We worship according to spiritual ordinances informed by the fuller revelation of God in Christ Jesus</a:t>
            </a:r>
          </a:p>
          <a:p>
            <a:pPr lvl="1"/>
            <a:r>
              <a:rPr lang="en-US" dirty="0"/>
              <a:t>Christ is our </a:t>
            </a:r>
            <a:r>
              <a:rPr lang="en-US" dirty="0" smtClean="0"/>
              <a:t>perfect high </a:t>
            </a:r>
            <a:r>
              <a:rPr lang="en-US" dirty="0"/>
              <a:t>priest, offering the perfect sacrifice of His blood</a:t>
            </a:r>
          </a:p>
          <a:p>
            <a:pPr lvl="1"/>
            <a:r>
              <a:rPr lang="en-US" dirty="0"/>
              <a:t>We approach the throne of God inside the Most Holy Place with boldness</a:t>
            </a:r>
          </a:p>
          <a:p>
            <a:r>
              <a:rPr lang="en-US" dirty="0"/>
              <a:t>Our worship is spiritually focused, not physically focused</a:t>
            </a:r>
          </a:p>
          <a:p>
            <a:pPr lvl="1"/>
            <a:r>
              <a:rPr lang="en-US" dirty="0" smtClean="0"/>
              <a:t>We have been shown the Father through Jesus, a more intimate and spiritual revelation</a:t>
            </a:r>
          </a:p>
          <a:p>
            <a:pPr lvl="1"/>
            <a:r>
              <a:rPr lang="en-US" dirty="0" smtClean="0"/>
              <a:t>We </a:t>
            </a:r>
            <a:r>
              <a:rPr lang="en-US" dirty="0"/>
              <a:t>should not try to gratify our fleshly </a:t>
            </a:r>
            <a:r>
              <a:rPr lang="en-US" dirty="0" smtClean="0"/>
              <a:t>desires in worship</a:t>
            </a:r>
            <a:endParaRPr lang="en-US" dirty="0"/>
          </a:p>
          <a:p>
            <a:pPr lvl="2"/>
            <a:r>
              <a:rPr lang="en-US" dirty="0"/>
              <a:t>To be </a:t>
            </a:r>
            <a:r>
              <a:rPr lang="en-US" dirty="0" smtClean="0"/>
              <a:t>entertained, 1 Corinthians 11:21</a:t>
            </a:r>
            <a:endParaRPr lang="en-US" dirty="0"/>
          </a:p>
          <a:p>
            <a:pPr lvl="2"/>
            <a:r>
              <a:rPr lang="en-US" dirty="0"/>
              <a:t>To be intellectually </a:t>
            </a:r>
            <a:r>
              <a:rPr lang="en-US" dirty="0" smtClean="0"/>
              <a:t>stimulated, Acts 17:21</a:t>
            </a:r>
            <a:endParaRPr lang="en-US" dirty="0"/>
          </a:p>
          <a:p>
            <a:r>
              <a:rPr lang="en-US" dirty="0"/>
              <a:t>Our goals in </a:t>
            </a:r>
            <a:r>
              <a:rPr lang="en-US" dirty="0" smtClean="0"/>
              <a:t>worship:</a:t>
            </a:r>
          </a:p>
          <a:p>
            <a:pPr lvl="1"/>
            <a:r>
              <a:rPr lang="en-US" dirty="0" smtClean="0"/>
              <a:t>To honor God</a:t>
            </a:r>
          </a:p>
          <a:p>
            <a:pPr lvl="1"/>
            <a:r>
              <a:rPr lang="en-US" dirty="0" smtClean="0"/>
              <a:t>To learn about God</a:t>
            </a:r>
          </a:p>
          <a:p>
            <a:pPr lvl="1"/>
            <a:r>
              <a:rPr lang="en-US" dirty="0"/>
              <a:t>To learn and encourage moral </a:t>
            </a:r>
            <a:r>
              <a:rPr lang="en-US" dirty="0" smtClean="0"/>
              <a:t>behavior individually</a:t>
            </a:r>
            <a:endParaRPr lang="en-US" dirty="0"/>
          </a:p>
          <a:p>
            <a:pPr lvl="1"/>
            <a:r>
              <a:rPr lang="en-US" dirty="0" smtClean="0"/>
              <a:t>To “stir one another up to love and good works”</a:t>
            </a:r>
          </a:p>
        </p:txBody>
      </p:sp>
    </p:spTree>
    <p:extLst>
      <p:ext uri="{BB962C8B-B14F-4D97-AF65-F5344CB8AC3E}">
        <p14:creationId xmlns:p14="http://schemas.microsoft.com/office/powerpoint/2010/main" val="111803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4819"/>
          <a:stretch/>
        </p:blipFill>
        <p:spPr>
          <a:xfrm>
            <a:off x="3340197" y="0"/>
            <a:ext cx="5146087" cy="6858000"/>
          </a:xfrm>
          <a:prstGeom prst="rect">
            <a:avLst/>
          </a:prstGeom>
          <a:ln>
            <a:solidFill>
              <a:schemeClr val="tx1"/>
            </a:solidFill>
          </a:ln>
        </p:spPr>
      </p:pic>
      <p:sp>
        <p:nvSpPr>
          <p:cNvPr id="6" name="Action Button: Home 5">
            <a:hlinkClick r:id="rId3" action="ppaction://hlinksldjump" highlightClick="1"/>
          </p:cNvPr>
          <p:cNvSpPr/>
          <p:nvPr/>
        </p:nvSpPr>
        <p:spPr>
          <a:xfrm>
            <a:off x="10294883" y="5896303"/>
            <a:ext cx="1040524" cy="81980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7009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New covenant and worship</a:t>
            </a:r>
            <a:endParaRPr lang="en-US" dirty="0"/>
          </a:p>
        </p:txBody>
      </p:sp>
      <p:sp>
        <p:nvSpPr>
          <p:cNvPr id="3" name="Content Placeholder 2"/>
          <p:cNvSpPr>
            <a:spLocks noGrp="1"/>
          </p:cNvSpPr>
          <p:nvPr>
            <p:ph idx="1"/>
          </p:nvPr>
        </p:nvSpPr>
        <p:spPr>
          <a:xfrm>
            <a:off x="1251678" y="1087821"/>
            <a:ext cx="10527946" cy="5806755"/>
          </a:xfrm>
        </p:spPr>
        <p:txBody>
          <a:bodyPr>
            <a:noAutofit/>
          </a:bodyPr>
          <a:lstStyle/>
          <a:p>
            <a:pPr marL="0" indent="0" fontAlgn="base">
              <a:lnSpc>
                <a:spcPct val="100000"/>
              </a:lnSpc>
              <a:buNone/>
            </a:pPr>
            <a:r>
              <a:rPr lang="en-US" sz="1400" dirty="0" smtClean="0"/>
              <a:t>I.  Christ’s </a:t>
            </a:r>
            <a:r>
              <a:rPr lang="en-US" sz="1400" dirty="0"/>
              <a:t>Ministry </a:t>
            </a:r>
            <a:r>
              <a:rPr lang="en-US" sz="1400" dirty="0" smtClean="0"/>
              <a:t>for Access to God is </a:t>
            </a:r>
            <a:r>
              <a:rPr lang="en-US" sz="1400" dirty="0"/>
              <a:t>Superior to the Old Covenant Ministry </a:t>
            </a:r>
            <a:r>
              <a:rPr lang="en-US" sz="1400" dirty="0" smtClean="0"/>
              <a:t>(7:1–10:18</a:t>
            </a:r>
            <a:r>
              <a:rPr lang="en-US" sz="1400" dirty="0"/>
              <a:t>)</a:t>
            </a:r>
          </a:p>
          <a:p>
            <a:pPr marL="0" indent="0" fontAlgn="base">
              <a:lnSpc>
                <a:spcPct val="100000"/>
              </a:lnSpc>
              <a:buNone/>
            </a:pPr>
            <a:r>
              <a:rPr lang="en-US" sz="1400" dirty="0" smtClean="0"/>
              <a:t>	1</a:t>
            </a:r>
            <a:r>
              <a:rPr lang="en-US" sz="1400" dirty="0"/>
              <a:t>. </a:t>
            </a:r>
            <a:r>
              <a:rPr lang="en-US" sz="1400" dirty="0" smtClean="0"/>
              <a:t>Christ’s Superiority as High Priest Necessary for a Better Covenant (7:11-8:6</a:t>
            </a:r>
            <a:r>
              <a:rPr lang="en-US" sz="1400" dirty="0"/>
              <a:t>)</a:t>
            </a:r>
          </a:p>
          <a:p>
            <a:pPr marL="0" indent="0" fontAlgn="base">
              <a:lnSpc>
                <a:spcPct val="100000"/>
              </a:lnSpc>
              <a:buNone/>
            </a:pPr>
            <a:r>
              <a:rPr lang="en-US" sz="1400" dirty="0" smtClean="0"/>
              <a:t>	2</a:t>
            </a:r>
            <a:r>
              <a:rPr lang="en-US" sz="1400" dirty="0"/>
              <a:t>. </a:t>
            </a:r>
            <a:r>
              <a:rPr lang="en-US" sz="1400" dirty="0" smtClean="0"/>
              <a:t> A More Real </a:t>
            </a:r>
            <a:r>
              <a:rPr lang="en-US" sz="1400" dirty="0"/>
              <a:t>Covenant (8:7-13)</a:t>
            </a:r>
          </a:p>
          <a:p>
            <a:pPr marL="0" indent="0" fontAlgn="base">
              <a:lnSpc>
                <a:spcPct val="100000"/>
              </a:lnSpc>
              <a:buNone/>
            </a:pPr>
            <a:r>
              <a:rPr lang="en-US" sz="1400" dirty="0" smtClean="0"/>
              <a:t>		a</a:t>
            </a:r>
            <a:r>
              <a:rPr lang="en-US" sz="1400" dirty="0"/>
              <a:t>. </a:t>
            </a:r>
            <a:r>
              <a:rPr lang="en-US" sz="1400" dirty="0" smtClean="0"/>
              <a:t> The </a:t>
            </a:r>
            <a:r>
              <a:rPr lang="en-US" sz="1400" dirty="0"/>
              <a:t>Inadequacy of the Old Covenant (8:7-9)</a:t>
            </a:r>
          </a:p>
          <a:p>
            <a:pPr marL="0" indent="0" fontAlgn="base">
              <a:lnSpc>
                <a:spcPct val="100000"/>
              </a:lnSpc>
              <a:buNone/>
            </a:pPr>
            <a:r>
              <a:rPr lang="en-US" sz="1400" dirty="0" smtClean="0"/>
              <a:t>		b.  The </a:t>
            </a:r>
            <a:r>
              <a:rPr lang="en-US" sz="1400" dirty="0"/>
              <a:t>Adequacy of the New Covenant (8:10-13)</a:t>
            </a:r>
          </a:p>
          <a:p>
            <a:pPr marL="0" indent="0" fontAlgn="base">
              <a:lnSpc>
                <a:spcPct val="100000"/>
              </a:lnSpc>
              <a:buNone/>
            </a:pPr>
            <a:r>
              <a:rPr lang="en-US" sz="1400" dirty="0" smtClean="0"/>
              <a:t>	3</a:t>
            </a:r>
            <a:r>
              <a:rPr lang="en-US" sz="1400" dirty="0"/>
              <a:t>. </a:t>
            </a:r>
            <a:r>
              <a:rPr lang="en-US" sz="1400" dirty="0" smtClean="0"/>
              <a:t> A More Real </a:t>
            </a:r>
            <a:r>
              <a:rPr lang="en-US" sz="1400" dirty="0"/>
              <a:t>Sanctuary (9:1-12)</a:t>
            </a:r>
          </a:p>
          <a:p>
            <a:pPr marL="0" indent="0" fontAlgn="base">
              <a:lnSpc>
                <a:spcPct val="100000"/>
              </a:lnSpc>
              <a:buNone/>
            </a:pPr>
            <a:r>
              <a:rPr lang="en-US" sz="1400" dirty="0" smtClean="0"/>
              <a:t>		a</a:t>
            </a:r>
            <a:r>
              <a:rPr lang="en-US" sz="1400" dirty="0"/>
              <a:t>. </a:t>
            </a:r>
            <a:r>
              <a:rPr lang="en-US" sz="1400" dirty="0" smtClean="0"/>
              <a:t> The </a:t>
            </a:r>
            <a:r>
              <a:rPr lang="en-US" sz="1400" dirty="0"/>
              <a:t>Imperfection of the Earthly Sanctuary (9:1-10)</a:t>
            </a:r>
          </a:p>
          <a:p>
            <a:pPr marL="0" indent="0" fontAlgn="base">
              <a:lnSpc>
                <a:spcPct val="100000"/>
              </a:lnSpc>
              <a:buNone/>
            </a:pPr>
            <a:r>
              <a:rPr lang="en-US" sz="1400" dirty="0" smtClean="0"/>
              <a:t>		b</a:t>
            </a:r>
            <a:r>
              <a:rPr lang="en-US" sz="1400" dirty="0"/>
              <a:t>. </a:t>
            </a:r>
            <a:r>
              <a:rPr lang="en-US" sz="1400" dirty="0" smtClean="0"/>
              <a:t> The </a:t>
            </a:r>
            <a:r>
              <a:rPr lang="en-US" sz="1400" dirty="0"/>
              <a:t>Perfection of the Heavenly Sanctuary (9:11-12)</a:t>
            </a:r>
          </a:p>
          <a:p>
            <a:pPr marL="0" indent="0" fontAlgn="base">
              <a:lnSpc>
                <a:spcPct val="100000"/>
              </a:lnSpc>
              <a:buNone/>
            </a:pPr>
            <a:r>
              <a:rPr lang="en-US" sz="1400" dirty="0" smtClean="0"/>
              <a:t>	4</a:t>
            </a:r>
            <a:r>
              <a:rPr lang="en-US" sz="1400" dirty="0"/>
              <a:t>. </a:t>
            </a:r>
            <a:r>
              <a:rPr lang="en-US" sz="1400" dirty="0" smtClean="0"/>
              <a:t> A Perfect </a:t>
            </a:r>
            <a:r>
              <a:rPr lang="en-US" sz="1400" dirty="0"/>
              <a:t>Sacrifice (9:13–10:18)</a:t>
            </a:r>
          </a:p>
          <a:p>
            <a:pPr marL="0" indent="0" fontAlgn="base">
              <a:lnSpc>
                <a:spcPct val="100000"/>
              </a:lnSpc>
              <a:buNone/>
            </a:pPr>
            <a:r>
              <a:rPr lang="en-US" sz="1400" dirty="0" smtClean="0"/>
              <a:t>		a</a:t>
            </a:r>
            <a:r>
              <a:rPr lang="en-US" sz="1400" dirty="0"/>
              <a:t>. </a:t>
            </a:r>
            <a:r>
              <a:rPr lang="en-US" sz="1400" dirty="0" smtClean="0"/>
              <a:t> The </a:t>
            </a:r>
            <a:r>
              <a:rPr lang="en-US" sz="1400" dirty="0"/>
              <a:t>Necessity of Shed Blood (9:13-22)</a:t>
            </a:r>
          </a:p>
          <a:p>
            <a:pPr marL="0" indent="0" fontAlgn="base">
              <a:lnSpc>
                <a:spcPct val="100000"/>
              </a:lnSpc>
              <a:buNone/>
            </a:pPr>
            <a:r>
              <a:rPr lang="en-US" sz="1400" dirty="0" smtClean="0"/>
              <a:t>		b</a:t>
            </a:r>
            <a:r>
              <a:rPr lang="en-US" sz="1400" dirty="0"/>
              <a:t>. </a:t>
            </a:r>
            <a:r>
              <a:rPr lang="en-US" sz="1400" dirty="0" smtClean="0"/>
              <a:t> The </a:t>
            </a:r>
            <a:r>
              <a:rPr lang="en-US" sz="1400" dirty="0"/>
              <a:t>Purification of the Heavenly Sanctuary (9:23-28)</a:t>
            </a:r>
          </a:p>
          <a:p>
            <a:pPr marL="0" indent="0" fontAlgn="base">
              <a:lnSpc>
                <a:spcPct val="100000"/>
              </a:lnSpc>
              <a:buNone/>
            </a:pPr>
            <a:r>
              <a:rPr lang="en-US" sz="1400" dirty="0" smtClean="0"/>
              <a:t>		c</a:t>
            </a:r>
            <a:r>
              <a:rPr lang="en-US" sz="1400" dirty="0"/>
              <a:t>. </a:t>
            </a:r>
            <a:r>
              <a:rPr lang="en-US" sz="1400" dirty="0" smtClean="0"/>
              <a:t> The </a:t>
            </a:r>
            <a:r>
              <a:rPr lang="en-US" sz="1400" dirty="0"/>
              <a:t>Permanence of the Sacrifice (10:1-18)</a:t>
            </a:r>
          </a:p>
          <a:p>
            <a:pPr marL="0" indent="0" fontAlgn="base">
              <a:lnSpc>
                <a:spcPct val="100000"/>
              </a:lnSpc>
              <a:buNone/>
            </a:pPr>
            <a:r>
              <a:rPr lang="en-US" sz="1400" dirty="0" smtClean="0"/>
              <a:t>			1</a:t>
            </a:r>
            <a:r>
              <a:rPr lang="en-US" sz="1400" dirty="0"/>
              <a:t>) The Inadequacy of the Levitical Sacrifices (10:1-9)</a:t>
            </a:r>
          </a:p>
          <a:p>
            <a:pPr marL="0" indent="0" fontAlgn="base">
              <a:lnSpc>
                <a:spcPct val="100000"/>
              </a:lnSpc>
              <a:buNone/>
            </a:pPr>
            <a:r>
              <a:rPr lang="en-US" sz="1400" dirty="0" smtClean="0"/>
              <a:t>			2</a:t>
            </a:r>
            <a:r>
              <a:rPr lang="en-US" sz="1400" dirty="0"/>
              <a:t>) The Adequacy of Christ’s Sacrifice (10:10-18)</a:t>
            </a:r>
          </a:p>
          <a:p>
            <a:pPr marL="0" indent="0" fontAlgn="base">
              <a:lnSpc>
                <a:spcPct val="100000"/>
              </a:lnSpc>
              <a:buNone/>
            </a:pPr>
            <a:r>
              <a:rPr lang="en-US" sz="1400" dirty="0"/>
              <a:t>II. </a:t>
            </a:r>
            <a:r>
              <a:rPr lang="en-US" sz="1400" dirty="0" smtClean="0"/>
              <a:t> How We Respond to the Better Covenant and Christ’s Superior Ministry </a:t>
            </a:r>
            <a:r>
              <a:rPr lang="en-US" sz="1400" dirty="0"/>
              <a:t>(10:19–13:17)</a:t>
            </a:r>
          </a:p>
          <a:p>
            <a:pPr marL="0" indent="0" fontAlgn="base">
              <a:lnSpc>
                <a:spcPct val="100000"/>
              </a:lnSpc>
              <a:buNone/>
            </a:pPr>
            <a:r>
              <a:rPr lang="en-US" sz="1400" dirty="0" smtClean="0"/>
              <a:t>	1. </a:t>
            </a:r>
            <a:r>
              <a:rPr lang="en-US" sz="1400" dirty="0"/>
              <a:t>Exhortation to Enter the New </a:t>
            </a:r>
            <a:r>
              <a:rPr lang="en-US" sz="1400" dirty="0" smtClean="0"/>
              <a:t>Sanctuary, i.e.- Worship </a:t>
            </a:r>
            <a:r>
              <a:rPr lang="en-US" sz="1400" dirty="0"/>
              <a:t>(10:19-31)</a:t>
            </a:r>
          </a:p>
          <a:p>
            <a:pPr marL="0" indent="0" fontAlgn="base">
              <a:lnSpc>
                <a:spcPct val="100000"/>
              </a:lnSpc>
              <a:buNone/>
            </a:pPr>
            <a:r>
              <a:rPr lang="en-US" sz="1400" dirty="0" smtClean="0"/>
              <a:t>		a. </a:t>
            </a:r>
            <a:r>
              <a:rPr lang="en-US" sz="1400" dirty="0"/>
              <a:t>Draw Near </a:t>
            </a:r>
            <a:r>
              <a:rPr lang="en-US" sz="1400" dirty="0" smtClean="0"/>
              <a:t>to the Most Holy Place (where God is) in </a:t>
            </a:r>
            <a:r>
              <a:rPr lang="en-US" sz="1400" dirty="0"/>
              <a:t>Faith (10:19-22)</a:t>
            </a:r>
          </a:p>
          <a:p>
            <a:pPr marL="0" indent="0" fontAlgn="base">
              <a:lnSpc>
                <a:spcPct val="100000"/>
              </a:lnSpc>
              <a:buNone/>
            </a:pPr>
            <a:r>
              <a:rPr lang="en-US" sz="1400" dirty="0" smtClean="0"/>
              <a:t>		b. </a:t>
            </a:r>
            <a:r>
              <a:rPr lang="en-US" sz="1400" dirty="0"/>
              <a:t>Hold Fast </a:t>
            </a:r>
            <a:r>
              <a:rPr lang="en-US" sz="1400" dirty="0" smtClean="0"/>
              <a:t>to the Confession of our Hope (in God’s nature) </a:t>
            </a:r>
            <a:r>
              <a:rPr lang="en-US" sz="1400" dirty="0"/>
              <a:t>(10:23)</a:t>
            </a:r>
          </a:p>
          <a:p>
            <a:pPr marL="0" indent="0" fontAlgn="base">
              <a:lnSpc>
                <a:spcPct val="100000"/>
              </a:lnSpc>
              <a:buNone/>
            </a:pPr>
            <a:r>
              <a:rPr lang="en-US" sz="1400" dirty="0" smtClean="0"/>
              <a:t>		c. </a:t>
            </a:r>
            <a:r>
              <a:rPr lang="en-US" sz="1400" dirty="0"/>
              <a:t>Stir Up One Another </a:t>
            </a:r>
            <a:r>
              <a:rPr lang="en-US" sz="1400" dirty="0" smtClean="0"/>
              <a:t>to Moral Action and </a:t>
            </a:r>
            <a:r>
              <a:rPr lang="en-US" sz="1400" dirty="0"/>
              <a:t>Love (10:24-25)</a:t>
            </a:r>
          </a:p>
        </p:txBody>
      </p:sp>
    </p:spTree>
    <p:extLst>
      <p:ext uri="{BB962C8B-B14F-4D97-AF65-F5344CB8AC3E}">
        <p14:creationId xmlns:p14="http://schemas.microsoft.com/office/powerpoint/2010/main" val="34736940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450428"/>
            <a:ext cx="10178322" cy="4919892"/>
          </a:xfrm>
        </p:spPr>
        <p:txBody>
          <a:bodyPr>
            <a:normAutofit/>
          </a:bodyPr>
          <a:lstStyle/>
          <a:p>
            <a:pPr lvl="0" algn="ctr"/>
            <a:r>
              <a:rPr lang="en-US" dirty="0"/>
              <a:t>Why do you think the New Testament writers use the language of worship to describe our relationship to God and our behavior in </a:t>
            </a:r>
            <a:r>
              <a:rPr lang="en-US" dirty="0" smtClean="0"/>
              <a:t/>
            </a:r>
            <a:br>
              <a:rPr lang="en-US" dirty="0" smtClean="0"/>
            </a:br>
            <a:r>
              <a:rPr lang="en-US" dirty="0" smtClean="0"/>
              <a:t>the </a:t>
            </a:r>
            <a:r>
              <a:rPr lang="en-US" dirty="0"/>
              <a:t>new covenant?</a:t>
            </a:r>
          </a:p>
        </p:txBody>
      </p:sp>
    </p:spTree>
    <p:extLst>
      <p:ext uri="{BB962C8B-B14F-4D97-AF65-F5344CB8AC3E}">
        <p14:creationId xmlns:p14="http://schemas.microsoft.com/office/powerpoint/2010/main" val="19539307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522351" cy="4803235"/>
          </a:xfrm>
        </p:spPr>
        <p:txBody>
          <a:bodyPr>
            <a:normAutofit/>
          </a:bodyPr>
          <a:lstStyle/>
          <a:p>
            <a:r>
              <a:rPr lang="en-US" dirty="0" smtClean="0">
                <a:latin typeface="Berlin Sans FB Demi" panose="020E0802020502020306" pitchFamily="34" charset="0"/>
              </a:rPr>
              <a:t>Covenant service and worship</a:t>
            </a:r>
            <a:endParaRPr lang="en-US" dirty="0">
              <a:latin typeface="Berlin Sans FB Demi" panose="020E0802020502020306" pitchFamily="34" charset="0"/>
            </a:endParaRPr>
          </a:p>
        </p:txBody>
      </p:sp>
      <p:sp>
        <p:nvSpPr>
          <p:cNvPr id="3" name="Text Placeholder 2"/>
          <p:cNvSpPr>
            <a:spLocks noGrp="1"/>
          </p:cNvSpPr>
          <p:nvPr>
            <p:ph type="body" idx="1"/>
          </p:nvPr>
        </p:nvSpPr>
        <p:spPr/>
        <p:txBody>
          <a:bodyPr>
            <a:normAutofit/>
          </a:bodyPr>
          <a:lstStyle/>
          <a:p>
            <a:r>
              <a:rPr lang="en-US" sz="3200" dirty="0"/>
              <a:t>Lesson </a:t>
            </a:r>
            <a:r>
              <a:rPr lang="en-US" sz="3200" dirty="0" smtClean="0"/>
              <a:t>3</a:t>
            </a:r>
            <a:endParaRPr lang="en-US" sz="3200" dirty="0"/>
          </a:p>
        </p:txBody>
      </p:sp>
    </p:spTree>
    <p:extLst>
      <p:ext uri="{BB962C8B-B14F-4D97-AF65-F5344CB8AC3E}">
        <p14:creationId xmlns:p14="http://schemas.microsoft.com/office/powerpoint/2010/main" val="1512080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schedule</a:t>
            </a:r>
            <a:endParaRPr lang="en-US" dirty="0"/>
          </a:p>
        </p:txBody>
      </p:sp>
      <p:graphicFrame>
        <p:nvGraphicFramePr>
          <p:cNvPr id="4" name="Table 3"/>
          <p:cNvGraphicFramePr>
            <a:graphicFrameLocks noGrp="1"/>
          </p:cNvGraphicFramePr>
          <p:nvPr>
            <p:extLst/>
          </p:nvPr>
        </p:nvGraphicFramePr>
        <p:xfrm>
          <a:off x="2016488" y="1276349"/>
          <a:ext cx="9303784" cy="5276850"/>
        </p:xfrm>
        <a:graphic>
          <a:graphicData uri="http://schemas.openxmlformats.org/drawingml/2006/table">
            <a:tbl>
              <a:tblPr/>
              <a:tblGrid>
                <a:gridCol w="5609608">
                  <a:extLst>
                    <a:ext uri="{9D8B030D-6E8A-4147-A177-3AD203B41FA5}">
                      <a16:colId xmlns:a16="http://schemas.microsoft.com/office/drawing/2014/main" val="627337568"/>
                    </a:ext>
                  </a:extLst>
                </a:gridCol>
                <a:gridCol w="1353312">
                  <a:extLst>
                    <a:ext uri="{9D8B030D-6E8A-4147-A177-3AD203B41FA5}">
                      <a16:colId xmlns:a16="http://schemas.microsoft.com/office/drawing/2014/main" val="3750622777"/>
                    </a:ext>
                  </a:extLst>
                </a:gridCol>
                <a:gridCol w="2340864">
                  <a:extLst>
                    <a:ext uri="{9D8B030D-6E8A-4147-A177-3AD203B41FA5}">
                      <a16:colId xmlns:a16="http://schemas.microsoft.com/office/drawing/2014/main" val="4250280519"/>
                    </a:ext>
                  </a:extLst>
                </a:gridCol>
              </a:tblGrid>
              <a:tr h="351790">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Teacher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Class Day/Date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88016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625482"/>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14-Sep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729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2043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247233"/>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25-Sep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71873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08491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Decorum in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30671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Worship in Song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632374"/>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Worship in the Lord's Supper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18457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Worship in Prayer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89348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Worship in the Collection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0489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Worship in Scripture Reading &amp; Preaching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612292"/>
                  </a:ext>
                </a:extLst>
              </a:tr>
              <a:tr h="351790">
                <a:tc gridSpan="2">
                  <a:txBody>
                    <a:bodyPr/>
                    <a:lstStyle/>
                    <a:p>
                      <a:pPr marL="0" marR="0">
                        <a:spcBef>
                          <a:spcPts val="0"/>
                        </a:spcBef>
                        <a:spcAft>
                          <a:spcPts val="0"/>
                        </a:spcAft>
                      </a:pPr>
                      <a:r>
                        <a:rPr lang="en-US" sz="2200" b="1" dirty="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No Class - Gospel Meeting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a:txBody>
                    <a:bodyPr/>
                    <a:lstStyle/>
                    <a:p>
                      <a:pPr marL="0" marR="0" algn="r">
                        <a:spcBef>
                          <a:spcPts val="0"/>
                        </a:spcBef>
                        <a:spcAft>
                          <a:spcPts val="0"/>
                        </a:spcAft>
                      </a:pPr>
                      <a:r>
                        <a:rPr lang="en-US" sz="2200" dirty="0" smtClean="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Sun 23-Oct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324223214"/>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Review</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504881"/>
                  </a:ext>
                </a:extLst>
              </a:tr>
            </a:tbl>
          </a:graphicData>
        </a:graphic>
      </p:graphicFrame>
      <p:sp>
        <p:nvSpPr>
          <p:cNvPr id="5" name="Right Arrow 4"/>
          <p:cNvSpPr/>
          <p:nvPr/>
        </p:nvSpPr>
        <p:spPr>
          <a:xfrm>
            <a:off x="996001" y="3299182"/>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4193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455416"/>
            <a:ext cx="10332720" cy="6347778"/>
          </a:xfrm>
          <a:prstGeom prst="rect">
            <a:avLst/>
          </a:prstGeom>
        </p:spPr>
      </p:pic>
      <p:grpSp>
        <p:nvGrpSpPr>
          <p:cNvPr id="7" name="Group 6"/>
          <p:cNvGrpSpPr/>
          <p:nvPr/>
        </p:nvGrpSpPr>
        <p:grpSpPr>
          <a:xfrm>
            <a:off x="4730192" y="3923776"/>
            <a:ext cx="3103167" cy="2879418"/>
            <a:chOff x="5024623" y="4329750"/>
            <a:chExt cx="2524457" cy="2364752"/>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9" name="Rectangle 8"/>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Ritual</a:t>
              </a:r>
            </a:p>
            <a:p>
              <a:pPr algn="ctr">
                <a:lnSpc>
                  <a:spcPts val="1700"/>
                </a:lnSpc>
              </a:pPr>
              <a:r>
                <a:rPr lang="en-US" dirty="0" smtClean="0">
                  <a:ln w="0"/>
                </a:rPr>
                <a:t>(Correct Procedure)</a:t>
              </a:r>
              <a:endParaRPr lang="en-US" b="0" cap="none" spc="0" dirty="0">
                <a:ln w="0"/>
                <a:solidFill>
                  <a:schemeClr val="tx1"/>
                </a:solidFill>
              </a:endParaRPr>
            </a:p>
          </p:txBody>
        </p:sp>
      </p:grpSp>
      <p:grpSp>
        <p:nvGrpSpPr>
          <p:cNvPr id="10" name="Group 9"/>
          <p:cNvGrpSpPr/>
          <p:nvPr/>
        </p:nvGrpSpPr>
        <p:grpSpPr>
          <a:xfrm>
            <a:off x="8781393" y="3744625"/>
            <a:ext cx="2907687" cy="3109741"/>
            <a:chOff x="8657169" y="4247631"/>
            <a:chExt cx="2420742" cy="2468856"/>
          </a:xfrm>
        </p:grpSpPr>
        <p:sp>
          <p:nvSpPr>
            <p:cNvPr id="11" name="Rectangle 10"/>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Sacrificial    </a:t>
              </a:r>
              <a:r>
                <a:rPr lang="en-US" dirty="0" smtClean="0">
                  <a:ln w="0"/>
                </a:rPr>
                <a:t>Offerings</a:t>
              </a:r>
              <a:endParaRPr lang="en-US" b="0" cap="none" spc="0" dirty="0">
                <a:ln w="0"/>
                <a:solidFill>
                  <a:schemeClr val="tx1"/>
                </a:solidFill>
              </a:endParaRPr>
            </a:p>
          </p:txBody>
        </p: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3" name="Group 12"/>
          <p:cNvGrpSpPr/>
          <p:nvPr/>
        </p:nvGrpSpPr>
        <p:grpSpPr>
          <a:xfrm>
            <a:off x="1173481" y="3939274"/>
            <a:ext cx="3039086" cy="2863919"/>
            <a:chOff x="1471515" y="4368168"/>
            <a:chExt cx="2542931" cy="2326334"/>
          </a:xfrm>
        </p:grpSpPr>
        <p:sp>
          <p:nvSpPr>
            <p:cNvPr id="14" name="Rectangle 13"/>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Boundaries between</a:t>
              </a:r>
            </a:p>
            <a:p>
              <a:pPr algn="ctr">
                <a:lnSpc>
                  <a:spcPts val="1700"/>
                </a:lnSpc>
              </a:pPr>
              <a:r>
                <a:rPr lang="en-US" b="0" cap="none" spc="0" dirty="0" smtClean="0">
                  <a:ln w="0"/>
                  <a:solidFill>
                    <a:schemeClr val="tx1"/>
                  </a:solidFill>
                </a:rPr>
                <a:t>Sacred &amp; Profane</a:t>
              </a:r>
              <a:endParaRPr lang="en-US" b="0" cap="none" spc="0" dirty="0">
                <a:ln w="0"/>
                <a:solidFill>
                  <a:schemeClr val="tx1"/>
                </a:solidFill>
              </a:endParaRPr>
            </a:p>
          </p:txBody>
        </p:sp>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grpSp>
        <p:nvGrpSpPr>
          <p:cNvPr id="18" name="Group 17"/>
          <p:cNvGrpSpPr/>
          <p:nvPr/>
        </p:nvGrpSpPr>
        <p:grpSpPr>
          <a:xfrm>
            <a:off x="4792717" y="363716"/>
            <a:ext cx="3040643" cy="2876461"/>
            <a:chOff x="4913981" y="300200"/>
            <a:chExt cx="2543715" cy="2331426"/>
          </a:xfrm>
        </p:grpSpPr>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53731" y="345626"/>
              <a:ext cx="2403965" cy="2286000"/>
            </a:xfrm>
            <a:prstGeom prst="rect">
              <a:avLst/>
            </a:prstGeom>
          </p:spPr>
        </p:pic>
        <p:sp>
          <p:nvSpPr>
            <p:cNvPr id="17" name="Rectangle 16"/>
            <p:cNvSpPr/>
            <p:nvPr/>
          </p:nvSpPr>
          <p:spPr>
            <a:xfrm rot="19402853">
              <a:off x="4913981" y="30020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Communion with</a:t>
              </a:r>
            </a:p>
            <a:p>
              <a:pPr algn="ctr">
                <a:lnSpc>
                  <a:spcPts val="1700"/>
                </a:lnSpc>
              </a:pPr>
              <a:r>
                <a:rPr lang="en-US" dirty="0">
                  <a:ln w="0"/>
                </a:rPr>
                <a:t>t</a:t>
              </a:r>
              <a:r>
                <a:rPr lang="en-US" dirty="0" smtClean="0">
                  <a:ln w="0"/>
                </a:rPr>
                <a:t>he Supernatural</a:t>
              </a:r>
              <a:endParaRPr lang="en-US" b="0" cap="none" spc="0" dirty="0">
                <a:ln w="0"/>
                <a:solidFill>
                  <a:schemeClr val="tx1"/>
                </a:solidFill>
              </a:endParaRPr>
            </a:p>
          </p:txBody>
        </p:sp>
      </p:grpSp>
    </p:spTree>
    <p:extLst>
      <p:ext uri="{BB962C8B-B14F-4D97-AF65-F5344CB8AC3E}">
        <p14:creationId xmlns:p14="http://schemas.microsoft.com/office/powerpoint/2010/main" val="316833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Worship words</a:t>
            </a:r>
            <a:endParaRPr lang="en-US" dirty="0"/>
          </a:p>
        </p:txBody>
      </p:sp>
      <p:sp>
        <p:nvSpPr>
          <p:cNvPr id="3" name="Content Placeholder 2"/>
          <p:cNvSpPr>
            <a:spLocks noGrp="1"/>
          </p:cNvSpPr>
          <p:nvPr>
            <p:ph idx="1"/>
          </p:nvPr>
        </p:nvSpPr>
        <p:spPr>
          <a:xfrm>
            <a:off x="1251678" y="1272987"/>
            <a:ext cx="10527946" cy="5360895"/>
          </a:xfrm>
        </p:spPr>
        <p:txBody>
          <a:bodyPr>
            <a:normAutofit lnSpcReduction="10000"/>
          </a:bodyPr>
          <a:lstStyle/>
          <a:p>
            <a:r>
              <a:rPr lang="en-US" sz="2400" i="1" dirty="0" err="1" smtClean="0"/>
              <a:t>Proskuneo</a:t>
            </a:r>
            <a:r>
              <a:rPr lang="en-US" sz="2400" dirty="0" smtClean="0"/>
              <a:t>:  to “[prostrate] oneself before a person and [kiss] his feet, the hem of his garment, the ground, etc.” (</a:t>
            </a:r>
            <a:r>
              <a:rPr lang="en-US" sz="2400" dirty="0" err="1" smtClean="0"/>
              <a:t>Ardnt</a:t>
            </a:r>
            <a:r>
              <a:rPr lang="en-US" sz="2400" dirty="0" smtClean="0"/>
              <a:t>, Gingrich, &amp; Danker; </a:t>
            </a:r>
            <a:r>
              <a:rPr lang="en-US" sz="2400" dirty="0" err="1" smtClean="0"/>
              <a:t>qtd</a:t>
            </a:r>
            <a:r>
              <a:rPr lang="en-US" sz="2400" dirty="0" smtClean="0"/>
              <a:t> in Jividen)</a:t>
            </a:r>
          </a:p>
          <a:p>
            <a:pPr lvl="1"/>
            <a:r>
              <a:rPr lang="en-US" sz="2200" dirty="0" smtClean="0"/>
              <a:t>Metaphorical description of the attitude of humility and recognition of worth required for worship, 1 Cor. 14:25</a:t>
            </a:r>
          </a:p>
          <a:p>
            <a:pPr lvl="1"/>
            <a:r>
              <a:rPr lang="en-US" sz="2200" dirty="0" smtClean="0"/>
              <a:t>Best description: the attitude and pattern of behavior of reverence</a:t>
            </a:r>
          </a:p>
          <a:p>
            <a:pPr lvl="1"/>
            <a:r>
              <a:rPr lang="en-US" sz="2200" dirty="0" smtClean="0"/>
              <a:t>Best synonym: </a:t>
            </a:r>
            <a:r>
              <a:rPr lang="en-US" sz="2200" i="1" dirty="0" smtClean="0"/>
              <a:t>venerate</a:t>
            </a:r>
          </a:p>
          <a:p>
            <a:r>
              <a:rPr lang="en-US" sz="2400" i="1" dirty="0" err="1" smtClean="0"/>
              <a:t>Latreuo</a:t>
            </a:r>
            <a:r>
              <a:rPr lang="en-US" sz="2400" dirty="0" smtClean="0"/>
              <a:t>: to engage in the specific rituals of worship, especially sacrifice (Kittel, </a:t>
            </a:r>
            <a:r>
              <a:rPr lang="en-US" sz="2400" dirty="0" err="1" smtClean="0"/>
              <a:t>qtd</a:t>
            </a:r>
            <a:r>
              <a:rPr lang="en-US" sz="2400" dirty="0" smtClean="0"/>
              <a:t>. in Jividen)</a:t>
            </a:r>
          </a:p>
          <a:p>
            <a:pPr lvl="1"/>
            <a:r>
              <a:rPr lang="en-US" sz="2200" dirty="0" smtClean="0"/>
              <a:t>Luke 2:37</a:t>
            </a:r>
            <a:r>
              <a:rPr lang="en-US" sz="2200" dirty="0"/>
              <a:t>: </a:t>
            </a:r>
            <a:r>
              <a:rPr lang="en-US" sz="2200" dirty="0" smtClean="0"/>
              <a:t> [Anna] did </a:t>
            </a:r>
            <a:r>
              <a:rPr lang="en-US" sz="2200" dirty="0"/>
              <a:t>not depart from the temple, </a:t>
            </a:r>
            <a:r>
              <a:rPr lang="en-US" sz="2200" b="1" dirty="0"/>
              <a:t>worshiping</a:t>
            </a:r>
            <a:r>
              <a:rPr lang="en-US" sz="2200" dirty="0"/>
              <a:t> with </a:t>
            </a:r>
            <a:r>
              <a:rPr lang="en-US" sz="2200" u="sng" dirty="0"/>
              <a:t>fasting</a:t>
            </a:r>
            <a:r>
              <a:rPr lang="en-US" sz="2200" dirty="0"/>
              <a:t> and </a:t>
            </a:r>
            <a:r>
              <a:rPr lang="en-US" sz="2200" u="sng" dirty="0"/>
              <a:t>prayer</a:t>
            </a:r>
            <a:r>
              <a:rPr lang="en-US" sz="2200" dirty="0"/>
              <a:t> night and day</a:t>
            </a:r>
            <a:r>
              <a:rPr lang="en-US" sz="2200" dirty="0" smtClean="0"/>
              <a:t>.</a:t>
            </a:r>
          </a:p>
          <a:p>
            <a:pPr lvl="1"/>
            <a:r>
              <a:rPr lang="en-US" sz="2200" dirty="0" smtClean="0"/>
              <a:t>Best synonym: </a:t>
            </a:r>
            <a:r>
              <a:rPr lang="en-US" sz="2200" i="1" dirty="0" err="1" smtClean="0"/>
              <a:t>liturgize</a:t>
            </a:r>
            <a:endParaRPr lang="en-US" sz="2200" i="1" dirty="0" smtClean="0"/>
          </a:p>
          <a:p>
            <a:r>
              <a:rPr lang="en-US" sz="2400" dirty="0" smtClean="0"/>
              <a:t>Both words are used in Matt. 4:10:</a:t>
            </a:r>
            <a:r>
              <a:rPr lang="en-US" sz="2400" dirty="0"/>
              <a:t> </a:t>
            </a:r>
            <a:r>
              <a:rPr lang="en-US" sz="2400" dirty="0" smtClean="0"/>
              <a:t> You </a:t>
            </a:r>
            <a:r>
              <a:rPr lang="en-US" sz="2400" dirty="0"/>
              <a:t>shall </a:t>
            </a:r>
            <a:r>
              <a:rPr lang="en-US" sz="2400" b="1" dirty="0" smtClean="0"/>
              <a:t>venerate</a:t>
            </a:r>
            <a:r>
              <a:rPr lang="en-US" sz="2400" dirty="0" smtClean="0"/>
              <a:t> </a:t>
            </a:r>
            <a:r>
              <a:rPr lang="en-US" sz="2400" dirty="0"/>
              <a:t>the Lord your </a:t>
            </a:r>
            <a:r>
              <a:rPr lang="en-US" sz="2400" dirty="0" smtClean="0"/>
              <a:t>God and </a:t>
            </a:r>
            <a:r>
              <a:rPr lang="en-US" sz="2400" dirty="0"/>
              <a:t>him only shall you </a:t>
            </a:r>
            <a:r>
              <a:rPr lang="en-US" sz="2400" b="1" dirty="0" err="1" smtClean="0"/>
              <a:t>liturgize</a:t>
            </a:r>
            <a:r>
              <a:rPr lang="en-US" sz="2400" dirty="0" smtClean="0"/>
              <a:t>.</a:t>
            </a:r>
            <a:endParaRPr lang="en-US" sz="2400" dirty="0"/>
          </a:p>
        </p:txBody>
      </p:sp>
    </p:spTree>
    <p:extLst>
      <p:ext uri="{BB962C8B-B14F-4D97-AF65-F5344CB8AC3E}">
        <p14:creationId xmlns:p14="http://schemas.microsoft.com/office/powerpoint/2010/main" val="203766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Definition of worship</a:t>
            </a:r>
            <a:endParaRPr lang="en-US" dirty="0"/>
          </a:p>
        </p:txBody>
      </p:sp>
      <p:sp>
        <p:nvSpPr>
          <p:cNvPr id="4" name="Content Placeholder 3"/>
          <p:cNvSpPr>
            <a:spLocks noGrp="1"/>
          </p:cNvSpPr>
          <p:nvPr>
            <p:ph idx="1"/>
          </p:nvPr>
        </p:nvSpPr>
        <p:spPr>
          <a:xfrm>
            <a:off x="1271555" y="1152939"/>
            <a:ext cx="10516253" cy="5724939"/>
          </a:xfrm>
        </p:spPr>
        <p:txBody>
          <a:bodyPr>
            <a:noAutofit/>
          </a:bodyPr>
          <a:lstStyle/>
          <a:p>
            <a:pPr marL="0" indent="0">
              <a:lnSpc>
                <a:spcPct val="100000"/>
              </a:lnSpc>
              <a:spcBef>
                <a:spcPts val="400"/>
              </a:spcBef>
              <a:buNone/>
            </a:pPr>
            <a:r>
              <a:rPr lang="en-US" sz="3000" dirty="0" smtClean="0"/>
              <a:t>True worship is the celebration of being in covenant fellowship with the sovereign and holy triune God,</a:t>
            </a:r>
          </a:p>
          <a:p>
            <a:pPr marL="0" indent="0">
              <a:lnSpc>
                <a:spcPct val="100000"/>
              </a:lnSpc>
              <a:spcBef>
                <a:spcPts val="400"/>
              </a:spcBef>
              <a:buNone/>
            </a:pPr>
            <a:r>
              <a:rPr lang="en-US" sz="3000" dirty="0"/>
              <a:t>	</a:t>
            </a:r>
            <a:r>
              <a:rPr lang="en-US" sz="3000" dirty="0" smtClean="0"/>
              <a:t>by means of</a:t>
            </a:r>
          </a:p>
          <a:p>
            <a:pPr marL="1709738" indent="-1709738">
              <a:lnSpc>
                <a:spcPct val="100000"/>
              </a:lnSpc>
              <a:spcBef>
                <a:spcPts val="400"/>
              </a:spcBef>
              <a:buNone/>
            </a:pPr>
            <a:r>
              <a:rPr lang="en-US" sz="3000" dirty="0" smtClean="0"/>
              <a:t>	the reverent adoration and spontaneous praise of 	God’s nature and works,</a:t>
            </a:r>
          </a:p>
          <a:p>
            <a:pPr marL="1709738" indent="-1709738">
              <a:lnSpc>
                <a:spcPct val="100000"/>
              </a:lnSpc>
              <a:spcBef>
                <a:spcPts val="400"/>
              </a:spcBef>
              <a:buNone/>
            </a:pPr>
            <a:r>
              <a:rPr lang="en-US" sz="3000" dirty="0"/>
              <a:t>	</a:t>
            </a:r>
            <a:r>
              <a:rPr lang="en-US" sz="3000" dirty="0" smtClean="0"/>
              <a:t>the expressed commitment of trust and obedience to 	the covenant responsibilities, and</a:t>
            </a:r>
          </a:p>
          <a:p>
            <a:pPr marL="1709738" indent="-1709738">
              <a:lnSpc>
                <a:spcPct val="100000"/>
              </a:lnSpc>
              <a:spcBef>
                <a:spcPts val="400"/>
              </a:spcBef>
              <a:buNone/>
            </a:pPr>
            <a:r>
              <a:rPr lang="en-US" sz="3000" dirty="0"/>
              <a:t>	</a:t>
            </a:r>
            <a:r>
              <a:rPr lang="en-US" sz="3000" dirty="0" smtClean="0"/>
              <a:t>the memorial reenactment of entering into covenant 	through ritual acts,</a:t>
            </a:r>
          </a:p>
          <a:p>
            <a:pPr marL="914400" indent="-914400">
              <a:lnSpc>
                <a:spcPct val="100000"/>
              </a:lnSpc>
              <a:spcBef>
                <a:spcPts val="400"/>
              </a:spcBef>
              <a:buNone/>
            </a:pPr>
            <a:r>
              <a:rPr lang="en-US" sz="3000" dirty="0" smtClean="0"/>
              <a:t>	all with the confident anticipation of the fulfillment of the covenant promises in glory.</a:t>
            </a:r>
            <a:endParaRPr lang="en-US" sz="3000" dirty="0"/>
          </a:p>
        </p:txBody>
      </p:sp>
      <p:sp>
        <p:nvSpPr>
          <p:cNvPr id="5" name="TextBox 4"/>
          <p:cNvSpPr txBox="1"/>
          <p:nvPr/>
        </p:nvSpPr>
        <p:spPr>
          <a:xfrm>
            <a:off x="8507439" y="6171913"/>
            <a:ext cx="3348702" cy="646331"/>
          </a:xfrm>
          <a:prstGeom prst="rect">
            <a:avLst/>
          </a:prstGeom>
          <a:noFill/>
        </p:spPr>
        <p:txBody>
          <a:bodyPr wrap="square" rtlCol="0">
            <a:spAutoFit/>
          </a:bodyPr>
          <a:lstStyle/>
          <a:p>
            <a:pPr algn="r"/>
            <a:r>
              <a:rPr lang="en-US" dirty="0" smtClean="0"/>
              <a:t>Allen P. Ross</a:t>
            </a:r>
          </a:p>
          <a:p>
            <a:pPr algn="r"/>
            <a:r>
              <a:rPr lang="en-US" b="1" dirty="0" smtClean="0"/>
              <a:t>Recalling the Hope of Glory</a:t>
            </a:r>
            <a:endParaRPr lang="en-US" dirty="0"/>
          </a:p>
        </p:txBody>
      </p:sp>
    </p:spTree>
    <p:extLst>
      <p:ext uri="{BB962C8B-B14F-4D97-AF65-F5344CB8AC3E}">
        <p14:creationId xmlns:p14="http://schemas.microsoft.com/office/powerpoint/2010/main" val="2048061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Covenant service and worship</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Use of worship words to describe the covenant</a:t>
            </a:r>
          </a:p>
          <a:p>
            <a:pPr lvl="1"/>
            <a:r>
              <a:rPr lang="en-US" sz="2000" dirty="0" smtClean="0"/>
              <a:t>Worship as the expression of our covenant relationship</a:t>
            </a:r>
          </a:p>
          <a:p>
            <a:pPr lvl="1"/>
            <a:r>
              <a:rPr lang="en-US" sz="2000" dirty="0" smtClean="0"/>
              <a:t>Two wrong views about the relationship between covenant behavior and public worship</a:t>
            </a:r>
          </a:p>
          <a:p>
            <a:r>
              <a:rPr lang="en-US" sz="2400" dirty="0" smtClean="0"/>
              <a:t>Worship vs. Covenant (Moral) Behavior</a:t>
            </a:r>
          </a:p>
          <a:p>
            <a:pPr lvl="1"/>
            <a:r>
              <a:rPr lang="en-US" sz="2000" dirty="0" smtClean="0"/>
              <a:t>Biblical examples of separating of the two</a:t>
            </a:r>
          </a:p>
          <a:p>
            <a:pPr lvl="1"/>
            <a:r>
              <a:rPr lang="en-US" sz="2000" dirty="0" smtClean="0"/>
              <a:t>Definition of terms in Romans 12:1-2</a:t>
            </a:r>
          </a:p>
          <a:p>
            <a:pPr lvl="1"/>
            <a:r>
              <a:rPr lang="en-US" sz="2000" dirty="0" smtClean="0"/>
              <a:t>Covenant behavior is the foundation of our worship</a:t>
            </a:r>
          </a:p>
          <a:p>
            <a:pPr lvl="1"/>
            <a:r>
              <a:rPr lang="en-US" sz="2000" dirty="0" smtClean="0"/>
              <a:t>Worship produces covenant behavior	</a:t>
            </a:r>
          </a:p>
          <a:p>
            <a:r>
              <a:rPr lang="en-US" sz="2200" dirty="0" smtClean="0"/>
              <a:t>Wrong views of the connection between corporate worship and covenant relationship</a:t>
            </a:r>
          </a:p>
          <a:p>
            <a:pPr lvl="1"/>
            <a:r>
              <a:rPr lang="en-US" sz="2000" dirty="0" smtClean="0"/>
              <a:t>Ignore clear connection between worship and moral behavior</a:t>
            </a:r>
          </a:p>
          <a:p>
            <a:pPr lvl="1"/>
            <a:r>
              <a:rPr lang="en-US" sz="2000" dirty="0" smtClean="0"/>
              <a:t>Conflate corporate and individual worship</a:t>
            </a:r>
          </a:p>
        </p:txBody>
      </p:sp>
    </p:spTree>
    <p:extLst>
      <p:ext uri="{BB962C8B-B14F-4D97-AF65-F5344CB8AC3E}">
        <p14:creationId xmlns:p14="http://schemas.microsoft.com/office/powerpoint/2010/main" val="28473667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Worship words</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Worship words are often used to describe the New Covenant</a:t>
            </a:r>
          </a:p>
          <a:p>
            <a:pPr lvl="1"/>
            <a:r>
              <a:rPr lang="en-US" sz="2000" dirty="0" smtClean="0"/>
              <a:t>Heb. 9:11-15 – High Priest/sacrifice language to describe Christ mediating the New Covenant</a:t>
            </a:r>
          </a:p>
          <a:p>
            <a:pPr lvl="1"/>
            <a:r>
              <a:rPr lang="en-US" sz="2000" dirty="0" smtClean="0"/>
              <a:t>1 Cor. 10:14-22 – Sacrifice/Lord’s Supper language to describe fellowship with idols or Christ</a:t>
            </a:r>
          </a:p>
          <a:p>
            <a:pPr lvl="1"/>
            <a:r>
              <a:rPr lang="en-US" sz="2000" dirty="0" smtClean="0"/>
              <a:t>Ephesians 2:14-15 – Temple structure and worship regulations to describe Christ’s uniting </a:t>
            </a:r>
            <a:r>
              <a:rPr lang="en-US" sz="2000" dirty="0"/>
              <a:t>J</a:t>
            </a:r>
            <a:r>
              <a:rPr lang="en-US" sz="2000" dirty="0" smtClean="0"/>
              <a:t>ew and Gentile in the New Covenant </a:t>
            </a:r>
          </a:p>
          <a:p>
            <a:pPr lvl="1"/>
            <a:r>
              <a:rPr lang="en-US" sz="2000" dirty="0" smtClean="0"/>
              <a:t>Does Romans 12:1 fit this pattern? </a:t>
            </a:r>
            <a:r>
              <a:rPr lang="en-US" sz="2000" i="1" dirty="0" smtClean="0"/>
              <a:t>I </a:t>
            </a:r>
            <a:r>
              <a:rPr lang="en-US" sz="2000" i="1" dirty="0"/>
              <a:t>appeal to you therefore, brothers, by the mercies of God, to present your bodies as a living sacrifice, holy and acceptable to God, which is your spiritual worship</a:t>
            </a:r>
            <a:r>
              <a:rPr lang="en-US" sz="2000" i="1" dirty="0" smtClean="0"/>
              <a:t>.</a:t>
            </a:r>
          </a:p>
          <a:p>
            <a:r>
              <a:rPr lang="en-US" sz="2400" dirty="0" smtClean="0"/>
              <a:t>Why are worship words used to describe our covenant?</a:t>
            </a:r>
          </a:p>
          <a:p>
            <a:pPr lvl="1"/>
            <a:r>
              <a:rPr lang="en-US" sz="2000" dirty="0" smtClean="0"/>
              <a:t>Acts of worship are clear visual representations of our communion with God</a:t>
            </a:r>
          </a:p>
          <a:p>
            <a:pPr lvl="1"/>
            <a:r>
              <a:rPr lang="en-US" sz="2000" dirty="0" smtClean="0"/>
              <a:t>Worship is the fullest expression of our covenant relationship with God, Heb. 10:19-25</a:t>
            </a:r>
          </a:p>
          <a:p>
            <a:pPr lvl="1"/>
            <a:r>
              <a:rPr lang="en-US" sz="2000" dirty="0"/>
              <a:t>Worship recalls the establishment of the covenant and previews its fulfillment</a:t>
            </a:r>
            <a:r>
              <a:rPr lang="en-US" sz="2000" dirty="0" smtClean="0"/>
              <a:t>, 1 Cor. 11:23-26</a:t>
            </a:r>
          </a:p>
        </p:txBody>
      </p:sp>
    </p:spTree>
    <p:extLst>
      <p:ext uri="{BB962C8B-B14F-4D97-AF65-F5344CB8AC3E}">
        <p14:creationId xmlns:p14="http://schemas.microsoft.com/office/powerpoint/2010/main" val="324146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Definition of worship</a:t>
            </a:r>
            <a:endParaRPr lang="en-US" dirty="0"/>
          </a:p>
        </p:txBody>
      </p:sp>
      <p:sp>
        <p:nvSpPr>
          <p:cNvPr id="4" name="Content Placeholder 3"/>
          <p:cNvSpPr>
            <a:spLocks noGrp="1"/>
          </p:cNvSpPr>
          <p:nvPr>
            <p:ph idx="1"/>
          </p:nvPr>
        </p:nvSpPr>
        <p:spPr>
          <a:xfrm>
            <a:off x="1271555" y="1152939"/>
            <a:ext cx="10516253" cy="5724939"/>
          </a:xfrm>
        </p:spPr>
        <p:txBody>
          <a:bodyPr>
            <a:noAutofit/>
          </a:bodyPr>
          <a:lstStyle/>
          <a:p>
            <a:pPr marL="0" indent="0">
              <a:lnSpc>
                <a:spcPct val="100000"/>
              </a:lnSpc>
              <a:spcBef>
                <a:spcPts val="400"/>
              </a:spcBef>
              <a:buNone/>
            </a:pPr>
            <a:r>
              <a:rPr lang="en-US" sz="3000" dirty="0" smtClean="0"/>
              <a:t>True worship is the </a:t>
            </a:r>
            <a:r>
              <a:rPr lang="en-US" sz="3000" u="sng" dirty="0" smtClean="0"/>
              <a:t>celebration of being in covenant fellowship </a:t>
            </a:r>
            <a:r>
              <a:rPr lang="en-US" sz="3000" dirty="0" smtClean="0"/>
              <a:t>with the sovereign and holy triune God,</a:t>
            </a:r>
          </a:p>
          <a:p>
            <a:pPr marL="0" indent="0">
              <a:lnSpc>
                <a:spcPct val="100000"/>
              </a:lnSpc>
              <a:spcBef>
                <a:spcPts val="400"/>
              </a:spcBef>
              <a:buNone/>
            </a:pPr>
            <a:r>
              <a:rPr lang="en-US" sz="3000" dirty="0"/>
              <a:t>	</a:t>
            </a:r>
            <a:r>
              <a:rPr lang="en-US" sz="3000" dirty="0" smtClean="0"/>
              <a:t>by means of</a:t>
            </a:r>
          </a:p>
          <a:p>
            <a:pPr marL="1709738" indent="-1709738">
              <a:lnSpc>
                <a:spcPct val="100000"/>
              </a:lnSpc>
              <a:spcBef>
                <a:spcPts val="400"/>
              </a:spcBef>
              <a:buNone/>
            </a:pPr>
            <a:r>
              <a:rPr lang="en-US" sz="3000" dirty="0" smtClean="0"/>
              <a:t>	the reverent adoration and spontaneous praise of 	God’s nature and works,</a:t>
            </a:r>
          </a:p>
          <a:p>
            <a:pPr marL="1709738" indent="-1709738">
              <a:lnSpc>
                <a:spcPct val="100000"/>
              </a:lnSpc>
              <a:spcBef>
                <a:spcPts val="400"/>
              </a:spcBef>
              <a:buNone/>
            </a:pPr>
            <a:r>
              <a:rPr lang="en-US" sz="3000" dirty="0"/>
              <a:t>	</a:t>
            </a:r>
            <a:r>
              <a:rPr lang="en-US" sz="3000" dirty="0" smtClean="0"/>
              <a:t>the expressed </a:t>
            </a:r>
            <a:r>
              <a:rPr lang="en-US" sz="3000" u="sng" dirty="0" smtClean="0"/>
              <a:t>commitment of trust and obedience to 	the covenant responsibilities</a:t>
            </a:r>
            <a:r>
              <a:rPr lang="en-US" sz="3000" dirty="0" smtClean="0"/>
              <a:t>, and</a:t>
            </a:r>
          </a:p>
          <a:p>
            <a:pPr marL="1709738" indent="-1709738">
              <a:lnSpc>
                <a:spcPct val="100000"/>
              </a:lnSpc>
              <a:spcBef>
                <a:spcPts val="400"/>
              </a:spcBef>
              <a:buNone/>
            </a:pPr>
            <a:r>
              <a:rPr lang="en-US" sz="3000" dirty="0"/>
              <a:t>	</a:t>
            </a:r>
            <a:r>
              <a:rPr lang="en-US" sz="3000" dirty="0" smtClean="0"/>
              <a:t>the memorial </a:t>
            </a:r>
            <a:r>
              <a:rPr lang="en-US" sz="3000" u="sng" dirty="0" smtClean="0"/>
              <a:t>reenactment of entering into covenant </a:t>
            </a:r>
            <a:r>
              <a:rPr lang="en-US" sz="3000" dirty="0" smtClean="0"/>
              <a:t>	through ritual acts,</a:t>
            </a:r>
          </a:p>
          <a:p>
            <a:pPr marL="914400" indent="-914400">
              <a:lnSpc>
                <a:spcPct val="100000"/>
              </a:lnSpc>
              <a:spcBef>
                <a:spcPts val="400"/>
              </a:spcBef>
              <a:buNone/>
            </a:pPr>
            <a:r>
              <a:rPr lang="en-US" sz="3000" dirty="0" smtClean="0"/>
              <a:t>	all with the </a:t>
            </a:r>
            <a:r>
              <a:rPr lang="en-US" sz="3000" u="sng" dirty="0" smtClean="0"/>
              <a:t>confident anticipation of the fulfillment of the covenant promises</a:t>
            </a:r>
            <a:r>
              <a:rPr lang="en-US" sz="3000" dirty="0" smtClean="0"/>
              <a:t> in glory.</a:t>
            </a:r>
            <a:endParaRPr lang="en-US" sz="3000" dirty="0"/>
          </a:p>
        </p:txBody>
      </p:sp>
      <p:sp>
        <p:nvSpPr>
          <p:cNvPr id="5" name="TextBox 4"/>
          <p:cNvSpPr txBox="1"/>
          <p:nvPr/>
        </p:nvSpPr>
        <p:spPr>
          <a:xfrm>
            <a:off x="8507439" y="6171913"/>
            <a:ext cx="3348702" cy="646331"/>
          </a:xfrm>
          <a:prstGeom prst="rect">
            <a:avLst/>
          </a:prstGeom>
          <a:noFill/>
        </p:spPr>
        <p:txBody>
          <a:bodyPr wrap="square" rtlCol="0">
            <a:spAutoFit/>
          </a:bodyPr>
          <a:lstStyle/>
          <a:p>
            <a:pPr algn="r"/>
            <a:r>
              <a:rPr lang="en-US" dirty="0" smtClean="0"/>
              <a:t>Allen P. Ross</a:t>
            </a:r>
          </a:p>
          <a:p>
            <a:pPr algn="r"/>
            <a:r>
              <a:rPr lang="en-US" b="1" dirty="0" smtClean="0"/>
              <a:t>Recalling the Hope of Glory</a:t>
            </a:r>
            <a:endParaRPr lang="en-US" dirty="0"/>
          </a:p>
        </p:txBody>
      </p:sp>
    </p:spTree>
    <p:extLst>
      <p:ext uri="{BB962C8B-B14F-4D97-AF65-F5344CB8AC3E}">
        <p14:creationId xmlns:p14="http://schemas.microsoft.com/office/powerpoint/2010/main" val="18541905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Worship words</a:t>
            </a:r>
            <a:endParaRPr lang="en-US" dirty="0"/>
          </a:p>
        </p:txBody>
      </p:sp>
      <p:sp>
        <p:nvSpPr>
          <p:cNvPr id="3" name="Content Placeholder 2"/>
          <p:cNvSpPr>
            <a:spLocks noGrp="1"/>
          </p:cNvSpPr>
          <p:nvPr>
            <p:ph idx="1"/>
          </p:nvPr>
        </p:nvSpPr>
        <p:spPr>
          <a:xfrm>
            <a:off x="1251678" y="1102717"/>
            <a:ext cx="10698584" cy="5755283"/>
          </a:xfrm>
        </p:spPr>
        <p:txBody>
          <a:bodyPr>
            <a:normAutofit lnSpcReduction="10000"/>
          </a:bodyPr>
          <a:lstStyle/>
          <a:p>
            <a:r>
              <a:rPr lang="en-US" sz="2400" dirty="0"/>
              <a:t>Worship words are often used to describe the New Covenant</a:t>
            </a:r>
          </a:p>
          <a:p>
            <a:pPr lvl="1"/>
            <a:r>
              <a:rPr lang="en-US" sz="2000" dirty="0"/>
              <a:t>Heb. 9:11-15 – High Priest/sacrifice language to describe Christ mediating the New Covenant</a:t>
            </a:r>
          </a:p>
          <a:p>
            <a:pPr lvl="1"/>
            <a:r>
              <a:rPr lang="en-US" sz="2000" dirty="0"/>
              <a:t>1 Cor. 10:14-22 – Sacrifice/Lord’s Supper language to describe fellowship with idols or Christ</a:t>
            </a:r>
          </a:p>
          <a:p>
            <a:pPr lvl="1"/>
            <a:r>
              <a:rPr lang="en-US" sz="2000" dirty="0"/>
              <a:t>Ephesians 2:14-15 – Temple structure and worship regulations to describe Christ’s uniting Jew and Gentile in the New Covenant </a:t>
            </a:r>
          </a:p>
          <a:p>
            <a:pPr lvl="1"/>
            <a:r>
              <a:rPr lang="en-US" sz="2000" dirty="0"/>
              <a:t>Does Romans 12:1 fit this pattern? </a:t>
            </a:r>
            <a:r>
              <a:rPr lang="en-US" sz="2000" i="1" dirty="0"/>
              <a:t>I appeal to you therefore, brothers, by the mercies of God, to present your bodies as a living sacrifice, holy and acceptable to God, which is your spiritual worship.</a:t>
            </a:r>
          </a:p>
          <a:p>
            <a:r>
              <a:rPr lang="en-US" sz="2400" dirty="0"/>
              <a:t>Why are worship words used to describe our covenant?</a:t>
            </a:r>
          </a:p>
          <a:p>
            <a:pPr lvl="1"/>
            <a:r>
              <a:rPr lang="en-US" sz="2000" dirty="0"/>
              <a:t>Acts of worship are clear visual representations of our communion with God</a:t>
            </a:r>
          </a:p>
          <a:p>
            <a:pPr lvl="1"/>
            <a:r>
              <a:rPr lang="en-US" sz="2000" dirty="0"/>
              <a:t>Worship is the fullest expression of our covenant relationship with God, Heb. 10:19-25</a:t>
            </a:r>
          </a:p>
          <a:p>
            <a:pPr lvl="1"/>
            <a:r>
              <a:rPr lang="en-US" sz="2000" dirty="0"/>
              <a:t>Worship </a:t>
            </a:r>
            <a:r>
              <a:rPr lang="en-US" sz="2000" dirty="0" smtClean="0"/>
              <a:t>recalls the </a:t>
            </a:r>
            <a:r>
              <a:rPr lang="en-US" sz="2000" dirty="0"/>
              <a:t>establishment of the covenant and </a:t>
            </a:r>
            <a:r>
              <a:rPr lang="en-US" sz="2000" dirty="0" smtClean="0"/>
              <a:t>previews </a:t>
            </a:r>
            <a:r>
              <a:rPr lang="en-US" sz="2000" dirty="0"/>
              <a:t>its fulfillment, 1 Cor. 11:23-26</a:t>
            </a:r>
          </a:p>
          <a:p>
            <a:r>
              <a:rPr lang="en-US" sz="2400" dirty="0" smtClean="0"/>
              <a:t>Wrong views of the relationship between covenant service and worship</a:t>
            </a:r>
          </a:p>
          <a:p>
            <a:pPr lvl="1"/>
            <a:r>
              <a:rPr lang="en-US" sz="2000" dirty="0" smtClean="0"/>
              <a:t>Worship is the entirety of our covenant service – “Sunday/Wednesday Christianity”</a:t>
            </a:r>
          </a:p>
          <a:p>
            <a:pPr lvl="1"/>
            <a:r>
              <a:rPr lang="en-US" sz="2000" dirty="0" smtClean="0"/>
              <a:t>Everything we do glorifies God, so discrete worship is unimportant – “Life as worship”</a:t>
            </a:r>
          </a:p>
        </p:txBody>
      </p:sp>
    </p:spTree>
    <p:extLst>
      <p:ext uri="{BB962C8B-B14F-4D97-AF65-F5344CB8AC3E}">
        <p14:creationId xmlns:p14="http://schemas.microsoft.com/office/powerpoint/2010/main" val="244761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Worship vs. Covenant behavior</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Biblical examples of a distinction:</a:t>
            </a:r>
          </a:p>
          <a:p>
            <a:pPr lvl="1"/>
            <a:r>
              <a:rPr lang="en-US" sz="2200" dirty="0" smtClean="0"/>
              <a:t>Abraham: Genesis 22:5</a:t>
            </a:r>
          </a:p>
          <a:p>
            <a:pPr lvl="1"/>
            <a:r>
              <a:rPr lang="en-US" sz="2200" dirty="0" smtClean="0"/>
              <a:t>Ethiopian Eunuch: Acts 8:27</a:t>
            </a:r>
          </a:p>
          <a:p>
            <a:pPr lvl="1"/>
            <a:r>
              <a:rPr lang="en-US" sz="2200" dirty="0" smtClean="0"/>
              <a:t>Conclusion: worship is a distinct act separate from our covenant behavior</a:t>
            </a:r>
          </a:p>
          <a:p>
            <a:r>
              <a:rPr lang="en-US" sz="2400" dirty="0" smtClean="0"/>
              <a:t>What about Romans 12:1?</a:t>
            </a:r>
          </a:p>
          <a:p>
            <a:pPr lvl="1"/>
            <a:r>
              <a:rPr lang="en-US" sz="2200" dirty="0" smtClean="0"/>
              <a:t>Words translated “spiritual worship” in ESV are </a:t>
            </a:r>
            <a:r>
              <a:rPr lang="en-US" sz="2200" i="1" dirty="0" err="1" smtClean="0"/>
              <a:t>logikos</a:t>
            </a:r>
            <a:r>
              <a:rPr lang="en-US" sz="2200" i="1" dirty="0" smtClean="0"/>
              <a:t> </a:t>
            </a:r>
            <a:r>
              <a:rPr lang="en-US" sz="2200" i="1" dirty="0" err="1" smtClean="0"/>
              <a:t>latreia</a:t>
            </a:r>
            <a:endParaRPr lang="en-US" sz="2200" i="1" dirty="0" smtClean="0"/>
          </a:p>
          <a:p>
            <a:pPr lvl="1"/>
            <a:r>
              <a:rPr lang="en-US" sz="2200" dirty="0" smtClean="0"/>
              <a:t>Other translations:</a:t>
            </a:r>
          </a:p>
          <a:p>
            <a:pPr lvl="2"/>
            <a:r>
              <a:rPr lang="en-US" sz="1800" dirty="0"/>
              <a:t>true and proper </a:t>
            </a:r>
            <a:r>
              <a:rPr lang="en-US" sz="1800" dirty="0" smtClean="0"/>
              <a:t>worship – NIV</a:t>
            </a:r>
          </a:p>
          <a:p>
            <a:pPr lvl="2"/>
            <a:r>
              <a:rPr lang="en-US" sz="1800" dirty="0" smtClean="0"/>
              <a:t>reasonable service – KJV</a:t>
            </a:r>
          </a:p>
          <a:p>
            <a:pPr lvl="2"/>
            <a:r>
              <a:rPr lang="en-US" sz="1800" dirty="0"/>
              <a:t>truly the way to worship </a:t>
            </a:r>
            <a:r>
              <a:rPr lang="en-US" sz="1800" dirty="0" smtClean="0"/>
              <a:t>him – NLT</a:t>
            </a:r>
          </a:p>
          <a:p>
            <a:pPr lvl="2"/>
            <a:r>
              <a:rPr lang="en-US" sz="1800" dirty="0"/>
              <a:t>spiritual </a:t>
            </a:r>
            <a:r>
              <a:rPr lang="en-US" sz="1800" dirty="0" smtClean="0"/>
              <a:t>service – ASV</a:t>
            </a:r>
          </a:p>
          <a:p>
            <a:pPr lvl="2"/>
            <a:r>
              <a:rPr lang="en-US" sz="1800" dirty="0"/>
              <a:t>spiritual service of </a:t>
            </a:r>
            <a:r>
              <a:rPr lang="en-US" sz="1800" dirty="0" smtClean="0"/>
              <a:t>worship – NASB</a:t>
            </a:r>
          </a:p>
          <a:p>
            <a:pPr lvl="2"/>
            <a:r>
              <a:rPr lang="en-US" sz="1800" dirty="0"/>
              <a:t>intelligent service - YLT</a:t>
            </a:r>
          </a:p>
          <a:p>
            <a:pPr lvl="1"/>
            <a:endParaRPr lang="en-US" sz="2000" dirty="0" smtClean="0"/>
          </a:p>
        </p:txBody>
      </p:sp>
    </p:spTree>
    <p:extLst>
      <p:ext uri="{BB962C8B-B14F-4D97-AF65-F5344CB8AC3E}">
        <p14:creationId xmlns:p14="http://schemas.microsoft.com/office/powerpoint/2010/main" val="180498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Worship words</a:t>
            </a:r>
            <a:endParaRPr lang="en-US" dirty="0"/>
          </a:p>
        </p:txBody>
      </p:sp>
      <p:sp>
        <p:nvSpPr>
          <p:cNvPr id="3" name="Content Placeholder 2"/>
          <p:cNvSpPr>
            <a:spLocks noGrp="1"/>
          </p:cNvSpPr>
          <p:nvPr>
            <p:ph idx="1"/>
          </p:nvPr>
        </p:nvSpPr>
        <p:spPr>
          <a:xfrm>
            <a:off x="1251678" y="1272987"/>
            <a:ext cx="10527946" cy="5360895"/>
          </a:xfrm>
        </p:spPr>
        <p:txBody>
          <a:bodyPr>
            <a:normAutofit lnSpcReduction="10000"/>
          </a:bodyPr>
          <a:lstStyle/>
          <a:p>
            <a:r>
              <a:rPr lang="en-US" sz="2400" i="1" dirty="0" err="1" smtClean="0"/>
              <a:t>Proskuneo</a:t>
            </a:r>
            <a:r>
              <a:rPr lang="en-US" sz="2400" dirty="0" smtClean="0"/>
              <a:t>:  to “[prostrate] oneself before a person and [kiss] his feet, the hem of his garment, the ground, etc.” (</a:t>
            </a:r>
            <a:r>
              <a:rPr lang="en-US" sz="2400" dirty="0" err="1" smtClean="0"/>
              <a:t>Ardnt</a:t>
            </a:r>
            <a:r>
              <a:rPr lang="en-US" sz="2400" dirty="0" smtClean="0"/>
              <a:t>, Gingrich, &amp; Danker; </a:t>
            </a:r>
            <a:r>
              <a:rPr lang="en-US" sz="2400" dirty="0" err="1" smtClean="0"/>
              <a:t>qtd</a:t>
            </a:r>
            <a:r>
              <a:rPr lang="en-US" sz="2400" dirty="0" smtClean="0"/>
              <a:t> in Jividen)</a:t>
            </a:r>
          </a:p>
          <a:p>
            <a:pPr lvl="1"/>
            <a:r>
              <a:rPr lang="en-US" sz="2200" dirty="0" smtClean="0"/>
              <a:t>Metaphorical description of the attitude of humility and recognition of worth required for worship, 1 Cor. 14:25</a:t>
            </a:r>
          </a:p>
          <a:p>
            <a:pPr lvl="1"/>
            <a:r>
              <a:rPr lang="en-US" sz="2200" dirty="0" smtClean="0"/>
              <a:t>Best description: the attitude and pattern of behavior of reverence</a:t>
            </a:r>
          </a:p>
          <a:p>
            <a:pPr lvl="1"/>
            <a:r>
              <a:rPr lang="en-US" sz="2200" dirty="0" smtClean="0"/>
              <a:t>Best synonym: </a:t>
            </a:r>
            <a:r>
              <a:rPr lang="en-US" sz="2200" i="1" dirty="0" smtClean="0"/>
              <a:t>venerate</a:t>
            </a:r>
          </a:p>
          <a:p>
            <a:r>
              <a:rPr lang="en-US" sz="2400" i="1" dirty="0" err="1" smtClean="0"/>
              <a:t>Latreuo</a:t>
            </a:r>
            <a:r>
              <a:rPr lang="en-US" sz="2400" dirty="0" smtClean="0"/>
              <a:t>: to engage in the specific rituals of worship, especially sacrifice (Kittel, </a:t>
            </a:r>
            <a:r>
              <a:rPr lang="en-US" sz="2400" dirty="0" err="1" smtClean="0"/>
              <a:t>qtd</a:t>
            </a:r>
            <a:r>
              <a:rPr lang="en-US" sz="2400" dirty="0" smtClean="0"/>
              <a:t>. in Jividen)</a:t>
            </a:r>
          </a:p>
          <a:p>
            <a:pPr lvl="1"/>
            <a:r>
              <a:rPr lang="en-US" sz="2200" dirty="0" smtClean="0"/>
              <a:t>Luke 2:37</a:t>
            </a:r>
            <a:r>
              <a:rPr lang="en-US" sz="2200" dirty="0"/>
              <a:t>: </a:t>
            </a:r>
            <a:r>
              <a:rPr lang="en-US" sz="2200" dirty="0" smtClean="0"/>
              <a:t> [Anna] did </a:t>
            </a:r>
            <a:r>
              <a:rPr lang="en-US" sz="2200" dirty="0"/>
              <a:t>not depart from the temple, </a:t>
            </a:r>
            <a:r>
              <a:rPr lang="en-US" sz="2200" b="1" dirty="0"/>
              <a:t>worshiping</a:t>
            </a:r>
            <a:r>
              <a:rPr lang="en-US" sz="2200" dirty="0"/>
              <a:t> with </a:t>
            </a:r>
            <a:r>
              <a:rPr lang="en-US" sz="2200" u="sng" dirty="0"/>
              <a:t>fasting</a:t>
            </a:r>
            <a:r>
              <a:rPr lang="en-US" sz="2200" dirty="0"/>
              <a:t> and </a:t>
            </a:r>
            <a:r>
              <a:rPr lang="en-US" sz="2200" u="sng" dirty="0"/>
              <a:t>prayer</a:t>
            </a:r>
            <a:r>
              <a:rPr lang="en-US" sz="2200" dirty="0"/>
              <a:t> night and day</a:t>
            </a:r>
            <a:r>
              <a:rPr lang="en-US" sz="2200" dirty="0" smtClean="0"/>
              <a:t>.</a:t>
            </a:r>
          </a:p>
          <a:p>
            <a:pPr lvl="1"/>
            <a:r>
              <a:rPr lang="en-US" sz="2200" dirty="0" smtClean="0"/>
              <a:t>Best synonym: </a:t>
            </a:r>
            <a:r>
              <a:rPr lang="en-US" sz="2200" i="1" dirty="0" err="1" smtClean="0"/>
              <a:t>liturgize</a:t>
            </a:r>
            <a:endParaRPr lang="en-US" sz="2200" i="1" dirty="0" smtClean="0"/>
          </a:p>
          <a:p>
            <a:r>
              <a:rPr lang="en-US" sz="2400" dirty="0" smtClean="0"/>
              <a:t>Both words are used in Matt. 4:10:</a:t>
            </a:r>
            <a:r>
              <a:rPr lang="en-US" sz="2400" dirty="0"/>
              <a:t> </a:t>
            </a:r>
            <a:r>
              <a:rPr lang="en-US" sz="2400" dirty="0" smtClean="0"/>
              <a:t> You </a:t>
            </a:r>
            <a:r>
              <a:rPr lang="en-US" sz="2400" dirty="0"/>
              <a:t>shall </a:t>
            </a:r>
            <a:r>
              <a:rPr lang="en-US" sz="2400" b="1" dirty="0" smtClean="0"/>
              <a:t>venerate</a:t>
            </a:r>
            <a:r>
              <a:rPr lang="en-US" sz="2400" dirty="0" smtClean="0"/>
              <a:t> </a:t>
            </a:r>
            <a:r>
              <a:rPr lang="en-US" sz="2400" dirty="0"/>
              <a:t>the Lord your </a:t>
            </a:r>
            <a:r>
              <a:rPr lang="en-US" sz="2400" dirty="0" smtClean="0"/>
              <a:t>God and </a:t>
            </a:r>
            <a:r>
              <a:rPr lang="en-US" sz="2400" dirty="0"/>
              <a:t>him only shall you </a:t>
            </a:r>
            <a:r>
              <a:rPr lang="en-US" sz="2400" b="1" dirty="0" err="1" smtClean="0"/>
              <a:t>liturgize</a:t>
            </a:r>
            <a:r>
              <a:rPr lang="en-US" sz="2400" dirty="0" smtClean="0"/>
              <a:t>.</a:t>
            </a:r>
            <a:endParaRPr lang="en-US" sz="2400" dirty="0"/>
          </a:p>
        </p:txBody>
      </p:sp>
    </p:spTree>
    <p:extLst>
      <p:ext uri="{BB962C8B-B14F-4D97-AF65-F5344CB8AC3E}">
        <p14:creationId xmlns:p14="http://schemas.microsoft.com/office/powerpoint/2010/main" val="250102823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Worship vs. Covenant behavior</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Biblical examples of a distinction:</a:t>
            </a:r>
          </a:p>
          <a:p>
            <a:pPr lvl="1"/>
            <a:r>
              <a:rPr lang="en-US" sz="2200" dirty="0" smtClean="0"/>
              <a:t>Abraham: Genesis 22:5</a:t>
            </a:r>
          </a:p>
          <a:p>
            <a:pPr lvl="1"/>
            <a:r>
              <a:rPr lang="en-US" sz="2200" dirty="0" smtClean="0"/>
              <a:t>Ethiopian Eunuch: Acts 8:27</a:t>
            </a:r>
          </a:p>
          <a:p>
            <a:pPr lvl="1"/>
            <a:r>
              <a:rPr lang="en-US" sz="2200" dirty="0" smtClean="0"/>
              <a:t>Conclusion: worship is a distinct act separate from our covenant behavior</a:t>
            </a:r>
          </a:p>
          <a:p>
            <a:r>
              <a:rPr lang="en-US" sz="2400" dirty="0" smtClean="0"/>
              <a:t>What about Romans 12:1?</a:t>
            </a:r>
          </a:p>
          <a:p>
            <a:pPr lvl="1"/>
            <a:r>
              <a:rPr lang="en-US" sz="2200" dirty="0" smtClean="0"/>
              <a:t>Words translated “spiritual worship” in ESV are </a:t>
            </a:r>
            <a:r>
              <a:rPr lang="en-US" sz="2200" i="1" dirty="0" err="1" smtClean="0"/>
              <a:t>logikos</a:t>
            </a:r>
            <a:r>
              <a:rPr lang="en-US" sz="2200" i="1" dirty="0" smtClean="0"/>
              <a:t> </a:t>
            </a:r>
            <a:r>
              <a:rPr lang="en-US" sz="2200" i="1" dirty="0" err="1" smtClean="0"/>
              <a:t>latreia</a:t>
            </a:r>
            <a:endParaRPr lang="en-US" sz="2200" i="1" dirty="0" smtClean="0"/>
          </a:p>
          <a:p>
            <a:pPr lvl="1"/>
            <a:r>
              <a:rPr lang="en-US" sz="2200" i="1" dirty="0" smtClean="0"/>
              <a:t>“the sacrifice that makes the most sense”</a:t>
            </a:r>
          </a:p>
          <a:p>
            <a:pPr lvl="1"/>
            <a:r>
              <a:rPr lang="en-US" sz="2200" dirty="0" smtClean="0"/>
              <a:t>Paul’s point in Romans 12 is that the only logical response to the great salvation God offers (chs.2-8) and the promise of punishment for disobedience (chs.9-11) is sacrificial submission to God</a:t>
            </a:r>
          </a:p>
          <a:p>
            <a:pPr lvl="1"/>
            <a:r>
              <a:rPr lang="en-US" sz="2200" dirty="0" smtClean="0"/>
              <a:t>The worship language in Romans 12 is a metaphor for our service to God</a:t>
            </a:r>
            <a:endParaRPr lang="en-US" sz="1800" dirty="0" smtClean="0"/>
          </a:p>
          <a:p>
            <a:pPr lvl="1"/>
            <a:endParaRPr lang="en-US" sz="2000" dirty="0" smtClean="0"/>
          </a:p>
        </p:txBody>
      </p:sp>
    </p:spTree>
    <p:extLst>
      <p:ext uri="{BB962C8B-B14F-4D97-AF65-F5344CB8AC3E}">
        <p14:creationId xmlns:p14="http://schemas.microsoft.com/office/powerpoint/2010/main" val="315002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Worship vs. Covenant behavior</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The validity and effectiveness of our worship depends on our covenant behavior</a:t>
            </a:r>
          </a:p>
          <a:p>
            <a:pPr lvl="1"/>
            <a:r>
              <a:rPr lang="en-US" sz="2200" dirty="0" smtClean="0"/>
              <a:t>Observing the Passover, Exodus 12:48</a:t>
            </a:r>
          </a:p>
          <a:p>
            <a:pPr lvl="1"/>
            <a:r>
              <a:rPr lang="en-US" sz="2200" dirty="0" smtClean="0"/>
              <a:t>Prayer, Mark 11:25</a:t>
            </a:r>
          </a:p>
          <a:p>
            <a:pPr lvl="1"/>
            <a:r>
              <a:rPr lang="en-US" sz="2200" dirty="0" smtClean="0"/>
              <a:t>Sacrifices, Matthew 5:23-24; Psalm 51:16-19</a:t>
            </a:r>
          </a:p>
          <a:p>
            <a:pPr lvl="1"/>
            <a:r>
              <a:rPr lang="en-US" sz="2200" dirty="0" smtClean="0"/>
              <a:t>All worship, and perhaps especially the Lord’s Supper, 1 Corinthians 10:21-22</a:t>
            </a:r>
          </a:p>
          <a:p>
            <a:r>
              <a:rPr lang="en-US" sz="2400" dirty="0" smtClean="0"/>
              <a:t>Worship should produce and encourage covenant (moral) behavior</a:t>
            </a:r>
          </a:p>
          <a:p>
            <a:pPr lvl="1"/>
            <a:r>
              <a:rPr lang="en-US" sz="2200" dirty="0" smtClean="0"/>
              <a:t>Worshipping should help us evaluate our lives for sin and resolve to fix it (immediately if necessary), Matthew 5:23-24</a:t>
            </a:r>
          </a:p>
          <a:p>
            <a:pPr lvl="1"/>
            <a:r>
              <a:rPr lang="en-US" sz="2200" dirty="0" smtClean="0"/>
              <a:t>We gather together for corporate worship so we can encourage one another to behave consistently with the covenant, Hebrews 10:19-25</a:t>
            </a:r>
          </a:p>
          <a:p>
            <a:pPr lvl="1"/>
            <a:r>
              <a:rPr lang="en-US" sz="2200" dirty="0" smtClean="0"/>
              <a:t>Incorrect worship has the opposite effect, 1 Corinthians 11:30</a:t>
            </a:r>
          </a:p>
          <a:p>
            <a:pPr lvl="1"/>
            <a:endParaRPr lang="en-US" sz="2200" dirty="0" smtClean="0"/>
          </a:p>
          <a:p>
            <a:pPr lvl="1"/>
            <a:endParaRPr lang="en-US" sz="2200" dirty="0" smtClean="0"/>
          </a:p>
          <a:p>
            <a:pPr lvl="1"/>
            <a:endParaRPr lang="en-US" sz="2200" dirty="0" smtClean="0"/>
          </a:p>
          <a:p>
            <a:pPr lvl="1"/>
            <a:endParaRPr lang="en-US" sz="2000" dirty="0" smtClean="0"/>
          </a:p>
        </p:txBody>
      </p:sp>
    </p:spTree>
    <p:extLst>
      <p:ext uri="{BB962C8B-B14F-4D97-AF65-F5344CB8AC3E}">
        <p14:creationId xmlns:p14="http://schemas.microsoft.com/office/powerpoint/2010/main" val="255191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Problems with limited views</a:t>
            </a:r>
            <a:endParaRPr lang="en-US" dirty="0"/>
          </a:p>
        </p:txBody>
      </p:sp>
      <p:sp>
        <p:nvSpPr>
          <p:cNvPr id="3" name="Content Placeholder 2"/>
          <p:cNvSpPr>
            <a:spLocks noGrp="1"/>
          </p:cNvSpPr>
          <p:nvPr>
            <p:ph idx="1"/>
          </p:nvPr>
        </p:nvSpPr>
        <p:spPr>
          <a:xfrm>
            <a:off x="1251678" y="1781503"/>
            <a:ext cx="10527946" cy="5113073"/>
          </a:xfrm>
        </p:spPr>
        <p:txBody>
          <a:bodyPr>
            <a:normAutofit/>
          </a:bodyPr>
          <a:lstStyle/>
          <a:p>
            <a:r>
              <a:rPr lang="en-US" sz="2400" dirty="0" smtClean="0"/>
              <a:t>They ignore the clear scriptural separation of covenant service (moral behavior, lifestyle) and worship</a:t>
            </a:r>
          </a:p>
          <a:p>
            <a:pPr lvl="1"/>
            <a:r>
              <a:rPr lang="en-US" sz="2200" dirty="0" smtClean="0"/>
              <a:t>Worship is not the whole of our covenant service toward God</a:t>
            </a:r>
          </a:p>
          <a:p>
            <a:pPr lvl="1"/>
            <a:r>
              <a:rPr lang="en-US" sz="2200" dirty="0" smtClean="0"/>
              <a:t>Covenant service is clearly distinguished from organized, ordered worship</a:t>
            </a:r>
          </a:p>
          <a:p>
            <a:r>
              <a:rPr lang="en-US" sz="2400" dirty="0"/>
              <a:t>Confuse corporate worship and individual worship</a:t>
            </a:r>
          </a:p>
          <a:p>
            <a:pPr lvl="1"/>
            <a:r>
              <a:rPr lang="en-US" sz="2200" dirty="0"/>
              <a:t>Both types of worship are commanded for </a:t>
            </a:r>
            <a:r>
              <a:rPr lang="en-US" sz="2200" dirty="0" smtClean="0"/>
              <a:t>Christians</a:t>
            </a:r>
          </a:p>
          <a:p>
            <a:pPr lvl="1"/>
            <a:r>
              <a:rPr lang="en-US" sz="2200" dirty="0" smtClean="0"/>
              <a:t>Each has a specific use in building us up in our covenant service</a:t>
            </a:r>
            <a:endParaRPr lang="en-US" sz="2200" dirty="0"/>
          </a:p>
          <a:p>
            <a:r>
              <a:rPr lang="en-US" sz="2400" dirty="0" smtClean="0"/>
              <a:t>They produce (and even encourage) moral laxness</a:t>
            </a:r>
          </a:p>
          <a:p>
            <a:pPr lvl="1"/>
            <a:r>
              <a:rPr lang="en-US" sz="2200" dirty="0" smtClean="0"/>
              <a:t>We feel our service is done if we attend worship, and may be prone to sin because “I did my job this week.”</a:t>
            </a:r>
          </a:p>
          <a:p>
            <a:pPr lvl="1"/>
            <a:r>
              <a:rPr lang="en-US" sz="2200" dirty="0" smtClean="0"/>
              <a:t>We may feel like we don’t need other Christians, and become morally inbred.</a:t>
            </a:r>
          </a:p>
          <a:p>
            <a:pPr lvl="1"/>
            <a:endParaRPr lang="en-US" sz="2200" dirty="0" smtClean="0"/>
          </a:p>
          <a:p>
            <a:pPr lvl="1"/>
            <a:endParaRPr lang="en-US" sz="2200" dirty="0" smtClean="0"/>
          </a:p>
          <a:p>
            <a:pPr lvl="1"/>
            <a:endParaRPr lang="en-US" sz="2200" dirty="0" smtClean="0"/>
          </a:p>
          <a:p>
            <a:pPr lvl="1"/>
            <a:endParaRPr lang="en-US" sz="2000" dirty="0" smtClean="0"/>
          </a:p>
        </p:txBody>
      </p:sp>
      <p:sp>
        <p:nvSpPr>
          <p:cNvPr id="4" name="TextBox 3"/>
          <p:cNvSpPr txBox="1"/>
          <p:nvPr/>
        </p:nvSpPr>
        <p:spPr>
          <a:xfrm>
            <a:off x="1008993" y="1272987"/>
            <a:ext cx="3641834" cy="430887"/>
          </a:xfrm>
          <a:prstGeom prst="rect">
            <a:avLst/>
          </a:prstGeom>
          <a:noFill/>
        </p:spPr>
        <p:txBody>
          <a:bodyPr wrap="square" rtlCol="0">
            <a:spAutoFit/>
          </a:bodyPr>
          <a:lstStyle/>
          <a:p>
            <a:pPr algn="ctr"/>
            <a:r>
              <a:rPr lang="en-US" sz="2200" b="1" dirty="0" smtClean="0"/>
              <a:t>“Life as Worship”</a:t>
            </a:r>
            <a:endParaRPr lang="en-US" sz="2200" b="1" dirty="0"/>
          </a:p>
        </p:txBody>
      </p:sp>
      <p:sp>
        <p:nvSpPr>
          <p:cNvPr id="5" name="TextBox 4"/>
          <p:cNvSpPr txBox="1"/>
          <p:nvPr/>
        </p:nvSpPr>
        <p:spPr>
          <a:xfrm>
            <a:off x="7788166" y="1272986"/>
            <a:ext cx="3641834" cy="430887"/>
          </a:xfrm>
          <a:prstGeom prst="rect">
            <a:avLst/>
          </a:prstGeom>
          <a:noFill/>
        </p:spPr>
        <p:txBody>
          <a:bodyPr wrap="square" rtlCol="0">
            <a:spAutoFit/>
          </a:bodyPr>
          <a:lstStyle/>
          <a:p>
            <a:pPr algn="ctr"/>
            <a:r>
              <a:rPr lang="en-US" sz="2200" b="1" dirty="0" smtClean="0"/>
              <a:t>“Sunday-Wednesday”</a:t>
            </a:r>
            <a:endParaRPr lang="en-US" sz="2200" b="1" dirty="0"/>
          </a:p>
        </p:txBody>
      </p:sp>
      <p:cxnSp>
        <p:nvCxnSpPr>
          <p:cNvPr id="7" name="Straight Arrow Connector 6"/>
          <p:cNvCxnSpPr/>
          <p:nvPr/>
        </p:nvCxnSpPr>
        <p:spPr>
          <a:xfrm>
            <a:off x="4130566" y="1488429"/>
            <a:ext cx="3894082" cy="0"/>
          </a:xfrm>
          <a:prstGeom prst="straightConnector1">
            <a:avLst/>
          </a:prstGeom>
          <a:ln>
            <a:headEnd type="stealth" w="lg" len="lg"/>
            <a:tailEnd type="stealth" w="lg" len="lg"/>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93480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478" y="382385"/>
            <a:ext cx="10730772" cy="1492132"/>
          </a:xfrm>
        </p:spPr>
        <p:txBody>
          <a:bodyPr anchor="t"/>
          <a:lstStyle/>
          <a:p>
            <a:r>
              <a:rPr lang="en-US" dirty="0" smtClean="0"/>
              <a:t>Communion with the supernatural</a:t>
            </a:r>
            <a:endParaRPr lang="en-US" dirty="0"/>
          </a:p>
        </p:txBody>
      </p:sp>
      <p:sp>
        <p:nvSpPr>
          <p:cNvPr id="4" name="Content Placeholder 3"/>
          <p:cNvSpPr>
            <a:spLocks noGrp="1"/>
          </p:cNvSpPr>
          <p:nvPr>
            <p:ph sz="half" idx="2"/>
          </p:nvPr>
        </p:nvSpPr>
        <p:spPr>
          <a:xfrm>
            <a:off x="5652229" y="1188720"/>
            <a:ext cx="6106955" cy="5632704"/>
          </a:xfrm>
        </p:spPr>
        <p:txBody>
          <a:bodyPr>
            <a:normAutofit/>
          </a:bodyPr>
          <a:lstStyle/>
          <a:p>
            <a:pPr>
              <a:lnSpc>
                <a:spcPct val="100000"/>
              </a:lnSpc>
            </a:pPr>
            <a:r>
              <a:rPr lang="en-US" sz="2800" dirty="0" smtClean="0"/>
              <a:t>Man was created for communion with God</a:t>
            </a:r>
          </a:p>
          <a:p>
            <a:pPr lvl="1">
              <a:lnSpc>
                <a:spcPct val="100000"/>
              </a:lnSpc>
            </a:pPr>
            <a:r>
              <a:rPr lang="en-US" sz="2600" dirty="0" smtClean="0"/>
              <a:t>Compare Gen. 3:8 and Lev. 26:12</a:t>
            </a:r>
          </a:p>
          <a:p>
            <a:pPr>
              <a:lnSpc>
                <a:spcPct val="100000"/>
              </a:lnSpc>
            </a:pPr>
            <a:r>
              <a:rPr lang="en-US" sz="2800" dirty="0" smtClean="0"/>
              <a:t>That communion was lost in the Fall</a:t>
            </a:r>
          </a:p>
          <a:p>
            <a:pPr lvl="1">
              <a:lnSpc>
                <a:spcPct val="100000"/>
              </a:lnSpc>
            </a:pPr>
            <a:r>
              <a:rPr lang="en-US" sz="2600" dirty="0" smtClean="0"/>
              <a:t>Gen. 3:22-24; 4:26</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b="1303"/>
          <a:stretch>
            <a:fillRect/>
          </a:stretch>
        </p:blipFill>
        <p:spPr bwMode="auto">
          <a:xfrm>
            <a:off x="1010886" y="1783078"/>
            <a:ext cx="4476751" cy="4297683"/>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07732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335280"/>
            <a:ext cx="8522351" cy="4803235"/>
          </a:xfrm>
        </p:spPr>
        <p:txBody>
          <a:bodyPr>
            <a:normAutofit/>
          </a:bodyPr>
          <a:lstStyle/>
          <a:p>
            <a:r>
              <a:rPr lang="en-US" dirty="0" smtClean="0">
                <a:latin typeface="Berlin Sans FB Demi" panose="020E0802020502020306" pitchFamily="34" charset="0"/>
              </a:rPr>
              <a:t>Decorum in worship</a:t>
            </a:r>
            <a:endParaRPr lang="en-US" dirty="0">
              <a:latin typeface="Berlin Sans FB Demi" panose="020E0802020502020306" pitchFamily="34" charset="0"/>
            </a:endParaRPr>
          </a:p>
        </p:txBody>
      </p:sp>
      <p:sp>
        <p:nvSpPr>
          <p:cNvPr id="3" name="Text Placeholder 2"/>
          <p:cNvSpPr>
            <a:spLocks noGrp="1"/>
          </p:cNvSpPr>
          <p:nvPr>
            <p:ph type="body" idx="1"/>
          </p:nvPr>
        </p:nvSpPr>
        <p:spPr/>
        <p:txBody>
          <a:bodyPr>
            <a:normAutofit/>
          </a:bodyPr>
          <a:lstStyle/>
          <a:p>
            <a:r>
              <a:rPr lang="en-US" sz="3200" dirty="0"/>
              <a:t>Lesson </a:t>
            </a:r>
            <a:r>
              <a:rPr lang="en-US" sz="3200" dirty="0" smtClean="0"/>
              <a:t>4</a:t>
            </a:r>
            <a:endParaRPr lang="en-US" sz="3200" dirty="0"/>
          </a:p>
        </p:txBody>
      </p:sp>
    </p:spTree>
    <p:extLst>
      <p:ext uri="{BB962C8B-B14F-4D97-AF65-F5344CB8AC3E}">
        <p14:creationId xmlns:p14="http://schemas.microsoft.com/office/powerpoint/2010/main" val="415271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schedule</a:t>
            </a:r>
            <a:endParaRPr lang="en-US" dirty="0"/>
          </a:p>
        </p:txBody>
      </p:sp>
      <p:graphicFrame>
        <p:nvGraphicFramePr>
          <p:cNvPr id="4" name="Table 3"/>
          <p:cNvGraphicFramePr>
            <a:graphicFrameLocks noGrp="1"/>
          </p:cNvGraphicFramePr>
          <p:nvPr>
            <p:extLst/>
          </p:nvPr>
        </p:nvGraphicFramePr>
        <p:xfrm>
          <a:off x="2016488" y="1276349"/>
          <a:ext cx="9303784" cy="5276850"/>
        </p:xfrm>
        <a:graphic>
          <a:graphicData uri="http://schemas.openxmlformats.org/drawingml/2006/table">
            <a:tbl>
              <a:tblPr/>
              <a:tblGrid>
                <a:gridCol w="5609608">
                  <a:extLst>
                    <a:ext uri="{9D8B030D-6E8A-4147-A177-3AD203B41FA5}">
                      <a16:colId xmlns:a16="http://schemas.microsoft.com/office/drawing/2014/main" val="627337568"/>
                    </a:ext>
                  </a:extLst>
                </a:gridCol>
                <a:gridCol w="1353312">
                  <a:extLst>
                    <a:ext uri="{9D8B030D-6E8A-4147-A177-3AD203B41FA5}">
                      <a16:colId xmlns:a16="http://schemas.microsoft.com/office/drawing/2014/main" val="3750622777"/>
                    </a:ext>
                  </a:extLst>
                </a:gridCol>
                <a:gridCol w="2340864">
                  <a:extLst>
                    <a:ext uri="{9D8B030D-6E8A-4147-A177-3AD203B41FA5}">
                      <a16:colId xmlns:a16="http://schemas.microsoft.com/office/drawing/2014/main" val="4250280519"/>
                    </a:ext>
                  </a:extLst>
                </a:gridCol>
              </a:tblGrid>
              <a:tr h="351790">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Lesson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Teacher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b="1"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Class Day/Date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88016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625482"/>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 Definition and History of Worship</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14-Sep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9729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204386"/>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 Worshiping in Spirit and in Truth</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21-Sep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247233"/>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25-Sep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771873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3. Covenant Service and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28-Sep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08491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4. Decorum in Worship</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30671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 Worship in Song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5-Oct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632374"/>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6. Worship in the Lord's Supper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4184575"/>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7. Worship in Prayer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a:t>
                      </a:r>
                      <a:r>
                        <a:rPr lang="en-US" sz="2200" baseline="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 </a:t>
                      </a: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12-Oct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7893487"/>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8. Worship in the Collection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Jack</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Sun 16-Oct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04899"/>
                  </a:ext>
                </a:extLst>
              </a:tr>
              <a:tr h="351790">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9. Worship in Scripture Reading &amp; Preaching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dirty="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19-Oct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612292"/>
                  </a:ext>
                </a:extLst>
              </a:tr>
              <a:tr h="351790">
                <a:tc gridSpan="2">
                  <a:txBody>
                    <a:bodyPr/>
                    <a:lstStyle/>
                    <a:p>
                      <a:pPr marL="0" marR="0">
                        <a:spcBef>
                          <a:spcPts val="0"/>
                        </a:spcBef>
                        <a:spcAft>
                          <a:spcPts val="0"/>
                        </a:spcAft>
                      </a:pPr>
                      <a:r>
                        <a:rPr lang="en-US" sz="2200" b="1" dirty="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No Class - Gospel Meeting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hMerge="1">
                  <a:txBody>
                    <a:bodyPr/>
                    <a:lstStyle/>
                    <a:p>
                      <a:endParaRPr lang="en-US"/>
                    </a:p>
                  </a:txBody>
                  <a:tcPr/>
                </a:tc>
                <a:tc>
                  <a:txBody>
                    <a:bodyPr/>
                    <a:lstStyle/>
                    <a:p>
                      <a:pPr marL="0" marR="0" algn="r">
                        <a:spcBef>
                          <a:spcPts val="0"/>
                        </a:spcBef>
                        <a:spcAft>
                          <a:spcPts val="0"/>
                        </a:spcAft>
                      </a:pPr>
                      <a:r>
                        <a:rPr lang="en-US" sz="2200" dirty="0" smtClean="0">
                          <a:solidFill>
                            <a:srgbClr val="FFFFFF"/>
                          </a:solidFill>
                          <a:effectLst/>
                          <a:latin typeface="Tahoma" panose="020B0604030504040204" pitchFamily="34" charset="0"/>
                          <a:ea typeface="Calibri" panose="020F0502020204030204" pitchFamily="34" charset="0"/>
                          <a:cs typeface="Times New Roman" panose="02020603050405020304" pitchFamily="18" charset="0"/>
                        </a:rPr>
                        <a:t>Sun 23-Oct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324223214"/>
                  </a:ext>
                </a:extLst>
              </a:tr>
              <a:tr h="351790">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10. Review</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20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Mason</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2200" dirty="0" smtClean="0">
                          <a:solidFill>
                            <a:srgbClr val="000000"/>
                          </a:solidFill>
                          <a:effectLst/>
                          <a:latin typeface="Tahoma" panose="020B0604030504040204" pitchFamily="34" charset="0"/>
                          <a:ea typeface="Calibri" panose="020F0502020204030204" pitchFamily="34" charset="0"/>
                          <a:cs typeface="Times New Roman" panose="02020603050405020304" pitchFamily="18" charset="0"/>
                        </a:rPr>
                        <a:t>Wed 26-Oct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504881"/>
                  </a:ext>
                </a:extLst>
              </a:tr>
            </a:tbl>
          </a:graphicData>
        </a:graphic>
      </p:graphicFrame>
      <p:sp>
        <p:nvSpPr>
          <p:cNvPr id="5" name="Right Arrow 4"/>
          <p:cNvSpPr/>
          <p:nvPr/>
        </p:nvSpPr>
        <p:spPr>
          <a:xfrm>
            <a:off x="996001" y="3661799"/>
            <a:ext cx="1066800" cy="4952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37452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360" y="455416"/>
            <a:ext cx="10332720" cy="6347778"/>
          </a:xfrm>
          <a:prstGeom prst="rect">
            <a:avLst/>
          </a:prstGeom>
        </p:spPr>
      </p:pic>
      <p:grpSp>
        <p:nvGrpSpPr>
          <p:cNvPr id="7" name="Group 6"/>
          <p:cNvGrpSpPr/>
          <p:nvPr/>
        </p:nvGrpSpPr>
        <p:grpSpPr>
          <a:xfrm>
            <a:off x="4730192" y="3923776"/>
            <a:ext cx="3103167" cy="2879418"/>
            <a:chOff x="5024623" y="4329750"/>
            <a:chExt cx="2524457" cy="2364752"/>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92900" y="4408502"/>
              <a:ext cx="2356180" cy="2286000"/>
            </a:xfrm>
            <a:prstGeom prst="rect">
              <a:avLst/>
            </a:prstGeom>
          </p:spPr>
        </p:pic>
        <p:sp>
          <p:nvSpPr>
            <p:cNvPr id="9" name="Rectangle 8"/>
            <p:cNvSpPr/>
            <p:nvPr/>
          </p:nvSpPr>
          <p:spPr>
            <a:xfrm rot="18936073">
              <a:off x="5024623" y="432975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Ritual</a:t>
              </a:r>
            </a:p>
            <a:p>
              <a:pPr algn="ctr">
                <a:lnSpc>
                  <a:spcPts val="1700"/>
                </a:lnSpc>
              </a:pPr>
              <a:r>
                <a:rPr lang="en-US" dirty="0" smtClean="0">
                  <a:ln w="0"/>
                </a:rPr>
                <a:t>(Correct Procedure)</a:t>
              </a:r>
              <a:endParaRPr lang="en-US" b="0" cap="none" spc="0" dirty="0">
                <a:ln w="0"/>
                <a:solidFill>
                  <a:schemeClr val="tx1"/>
                </a:solidFill>
              </a:endParaRPr>
            </a:p>
          </p:txBody>
        </p:sp>
      </p:grpSp>
      <p:grpSp>
        <p:nvGrpSpPr>
          <p:cNvPr id="10" name="Group 9"/>
          <p:cNvGrpSpPr/>
          <p:nvPr/>
        </p:nvGrpSpPr>
        <p:grpSpPr>
          <a:xfrm>
            <a:off x="8781393" y="3744625"/>
            <a:ext cx="2907687" cy="3109741"/>
            <a:chOff x="8657169" y="4247631"/>
            <a:chExt cx="2420742" cy="2468856"/>
          </a:xfrm>
        </p:grpSpPr>
        <p:sp>
          <p:nvSpPr>
            <p:cNvPr id="11" name="Rectangle 10"/>
            <p:cNvSpPr/>
            <p:nvPr/>
          </p:nvSpPr>
          <p:spPr>
            <a:xfrm rot="18796516">
              <a:off x="8555274" y="4349526"/>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Sacrificial    </a:t>
              </a:r>
              <a:r>
                <a:rPr lang="en-US" dirty="0" smtClean="0">
                  <a:ln w="0"/>
                </a:rPr>
                <a:t>Offerings</a:t>
              </a:r>
              <a:endParaRPr lang="en-US" b="0" cap="none" spc="0" dirty="0">
                <a:ln w="0"/>
                <a:solidFill>
                  <a:schemeClr val="tx1"/>
                </a:solidFill>
              </a:endParaRPr>
            </a:p>
          </p:txBody>
        </p:sp>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73946" y="4402166"/>
              <a:ext cx="2403965" cy="2286000"/>
            </a:xfrm>
            <a:prstGeom prst="rect">
              <a:avLst/>
            </a:prstGeom>
          </p:spPr>
        </p:pic>
      </p:grpSp>
      <p:grpSp>
        <p:nvGrpSpPr>
          <p:cNvPr id="13" name="Group 12"/>
          <p:cNvGrpSpPr/>
          <p:nvPr/>
        </p:nvGrpSpPr>
        <p:grpSpPr>
          <a:xfrm>
            <a:off x="1173481" y="3939274"/>
            <a:ext cx="3039086" cy="2863919"/>
            <a:chOff x="1471515" y="4368168"/>
            <a:chExt cx="2542931" cy="2326334"/>
          </a:xfrm>
        </p:grpSpPr>
        <p:sp>
          <p:nvSpPr>
            <p:cNvPr id="14" name="Rectangle 13"/>
            <p:cNvSpPr/>
            <p:nvPr/>
          </p:nvSpPr>
          <p:spPr>
            <a:xfrm rot="19195067">
              <a:off x="1471515" y="4368168"/>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Boundaries between</a:t>
              </a:r>
            </a:p>
            <a:p>
              <a:pPr algn="ctr">
                <a:lnSpc>
                  <a:spcPts val="1700"/>
                </a:lnSpc>
              </a:pPr>
              <a:r>
                <a:rPr lang="en-US" b="0" cap="none" spc="0" dirty="0" smtClean="0">
                  <a:ln w="0"/>
                  <a:solidFill>
                    <a:schemeClr val="tx1"/>
                  </a:solidFill>
                </a:rPr>
                <a:t>Sacred &amp; Profane</a:t>
              </a:r>
              <a:endParaRPr lang="en-US" b="0" cap="none" spc="0" dirty="0">
                <a:ln w="0"/>
                <a:solidFill>
                  <a:schemeClr val="tx1"/>
                </a:solidFill>
              </a:endParaRPr>
            </a:p>
          </p:txBody>
        </p:sp>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10481" y="4408502"/>
              <a:ext cx="2403965" cy="2286000"/>
            </a:xfrm>
            <a:prstGeom prst="rect">
              <a:avLst/>
            </a:prstGeom>
          </p:spPr>
        </p:pic>
      </p:grpSp>
      <p:grpSp>
        <p:nvGrpSpPr>
          <p:cNvPr id="18" name="Group 17"/>
          <p:cNvGrpSpPr/>
          <p:nvPr/>
        </p:nvGrpSpPr>
        <p:grpSpPr>
          <a:xfrm>
            <a:off x="4792717" y="363716"/>
            <a:ext cx="3040643" cy="2876461"/>
            <a:chOff x="4913981" y="300200"/>
            <a:chExt cx="2543715" cy="2331426"/>
          </a:xfrm>
        </p:grpSpPr>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53731" y="345626"/>
              <a:ext cx="2403965" cy="2286000"/>
            </a:xfrm>
            <a:prstGeom prst="rect">
              <a:avLst/>
            </a:prstGeom>
          </p:spPr>
        </p:pic>
        <p:sp>
          <p:nvSpPr>
            <p:cNvPr id="17" name="Rectangle 16"/>
            <p:cNvSpPr/>
            <p:nvPr/>
          </p:nvSpPr>
          <p:spPr>
            <a:xfrm rot="19402853">
              <a:off x="4913981" y="300200"/>
              <a:ext cx="2468856" cy="2265065"/>
            </a:xfrm>
            <a:prstGeom prst="rect">
              <a:avLst/>
            </a:prstGeom>
            <a:noFill/>
          </p:spPr>
          <p:txBody>
            <a:bodyPr wrap="none" lIns="91440" tIns="45720" rIns="91440" bIns="45720">
              <a:prstTxWarp prst="textArchUp">
                <a:avLst/>
              </a:prstTxWarp>
              <a:spAutoFit/>
            </a:bodyPr>
            <a:lstStyle/>
            <a:p>
              <a:pPr algn="ctr">
                <a:lnSpc>
                  <a:spcPts val="1700"/>
                </a:lnSpc>
              </a:pPr>
              <a:r>
                <a:rPr lang="en-US" b="0" cap="none" spc="0" dirty="0" smtClean="0">
                  <a:ln w="0"/>
                  <a:solidFill>
                    <a:schemeClr val="tx1"/>
                  </a:solidFill>
                </a:rPr>
                <a:t>Communion with</a:t>
              </a:r>
            </a:p>
            <a:p>
              <a:pPr algn="ctr">
                <a:lnSpc>
                  <a:spcPts val="1700"/>
                </a:lnSpc>
              </a:pPr>
              <a:r>
                <a:rPr lang="en-US" dirty="0">
                  <a:ln w="0"/>
                </a:rPr>
                <a:t>t</a:t>
              </a:r>
              <a:r>
                <a:rPr lang="en-US" dirty="0" smtClean="0">
                  <a:ln w="0"/>
                </a:rPr>
                <a:t>he Supernatural</a:t>
              </a:r>
              <a:endParaRPr lang="en-US" b="0" cap="none" spc="0" dirty="0">
                <a:ln w="0"/>
                <a:solidFill>
                  <a:schemeClr val="tx1"/>
                </a:solidFill>
              </a:endParaRPr>
            </a:p>
          </p:txBody>
        </p:sp>
      </p:grpSp>
    </p:spTree>
    <p:extLst>
      <p:ext uri="{BB962C8B-B14F-4D97-AF65-F5344CB8AC3E}">
        <p14:creationId xmlns:p14="http://schemas.microsoft.com/office/powerpoint/2010/main" val="5672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Decorum in worship</a:t>
            </a:r>
            <a:endParaRPr lang="en-US" dirty="0"/>
          </a:p>
        </p:txBody>
      </p:sp>
      <p:sp>
        <p:nvSpPr>
          <p:cNvPr id="3" name="Content Placeholder 2"/>
          <p:cNvSpPr>
            <a:spLocks noGrp="1"/>
          </p:cNvSpPr>
          <p:nvPr>
            <p:ph idx="1"/>
          </p:nvPr>
        </p:nvSpPr>
        <p:spPr>
          <a:xfrm>
            <a:off x="1251678" y="1181547"/>
            <a:ext cx="10527946" cy="5713029"/>
          </a:xfrm>
        </p:spPr>
        <p:txBody>
          <a:bodyPr>
            <a:normAutofit/>
          </a:bodyPr>
          <a:lstStyle/>
          <a:p>
            <a:r>
              <a:rPr lang="en-US" sz="2400" dirty="0" smtClean="0"/>
              <a:t>Review: Purposes of Worship</a:t>
            </a:r>
            <a:endParaRPr lang="en-US" dirty="0"/>
          </a:p>
          <a:p>
            <a:pPr lvl="1"/>
            <a:r>
              <a:rPr lang="en-US" sz="2200" dirty="0" smtClean="0"/>
              <a:t>Why we worship</a:t>
            </a:r>
          </a:p>
          <a:p>
            <a:pPr lvl="1"/>
            <a:r>
              <a:rPr lang="en-US" sz="2200" dirty="0" smtClean="0"/>
              <a:t>Who benefits from our worship</a:t>
            </a:r>
          </a:p>
          <a:p>
            <a:r>
              <a:rPr lang="en-US" sz="2400" dirty="0" smtClean="0"/>
              <a:t>Worship on the Vertical and Horizontal Planes</a:t>
            </a:r>
          </a:p>
          <a:p>
            <a:r>
              <a:rPr lang="en-US" sz="2400" dirty="0" smtClean="0"/>
              <a:t>Clothing and the Human Condition</a:t>
            </a:r>
          </a:p>
          <a:p>
            <a:pPr lvl="1"/>
            <a:r>
              <a:rPr lang="en-US" sz="2200" dirty="0" smtClean="0"/>
              <a:t>Why we wear clothes</a:t>
            </a:r>
          </a:p>
          <a:p>
            <a:pPr lvl="1"/>
            <a:r>
              <a:rPr lang="en-US" sz="2200" dirty="0" smtClean="0"/>
              <a:t>How to dress for success in worship</a:t>
            </a:r>
          </a:p>
          <a:p>
            <a:r>
              <a:rPr lang="en-US" sz="2400" dirty="0" smtClean="0"/>
              <a:t>Reverent Behavior</a:t>
            </a:r>
          </a:p>
          <a:p>
            <a:r>
              <a:rPr lang="en-US" sz="2400" dirty="0" smtClean="0"/>
              <a:t>Markers of Worship in Dress and Behavior</a:t>
            </a:r>
          </a:p>
          <a:p>
            <a:pPr lvl="1"/>
            <a:endParaRPr lang="en-US" sz="2200" dirty="0" smtClean="0"/>
          </a:p>
        </p:txBody>
      </p:sp>
    </p:spTree>
    <p:extLst>
      <p:ext uri="{BB962C8B-B14F-4D97-AF65-F5344CB8AC3E}">
        <p14:creationId xmlns:p14="http://schemas.microsoft.com/office/powerpoint/2010/main" val="9350842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137338"/>
            <a:ext cx="10178322" cy="3232982"/>
          </a:xfrm>
        </p:spPr>
        <p:txBody>
          <a:bodyPr>
            <a:normAutofit/>
          </a:bodyPr>
          <a:lstStyle/>
          <a:p>
            <a:pPr lvl="0" algn="ctr"/>
            <a:r>
              <a:rPr lang="en-US" dirty="0" smtClean="0"/>
              <a:t>Why do we wear clothes at all?</a:t>
            </a:r>
            <a:endParaRPr lang="en-US" dirty="0"/>
          </a:p>
        </p:txBody>
      </p:sp>
    </p:spTree>
    <p:extLst>
      <p:ext uri="{BB962C8B-B14F-4D97-AF65-F5344CB8AC3E}">
        <p14:creationId xmlns:p14="http://schemas.microsoft.com/office/powerpoint/2010/main" val="23135692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Why do we worship?</a:t>
            </a:r>
            <a:endParaRPr lang="en-US" dirty="0"/>
          </a:p>
        </p:txBody>
      </p:sp>
      <p:sp>
        <p:nvSpPr>
          <p:cNvPr id="3" name="Content Placeholder 2"/>
          <p:cNvSpPr>
            <a:spLocks noGrp="1"/>
          </p:cNvSpPr>
          <p:nvPr>
            <p:ph idx="1"/>
          </p:nvPr>
        </p:nvSpPr>
        <p:spPr>
          <a:xfrm>
            <a:off x="1251678" y="1272987"/>
            <a:ext cx="10527946" cy="4800267"/>
          </a:xfrm>
        </p:spPr>
        <p:txBody>
          <a:bodyPr>
            <a:normAutofit/>
          </a:bodyPr>
          <a:lstStyle/>
          <a:p>
            <a:r>
              <a:rPr lang="en-US" sz="2800" dirty="0" smtClean="0"/>
              <a:t>Not because God needs it or benefits from it, Psalm 50:9-13; Acts 17:24-25</a:t>
            </a:r>
          </a:p>
          <a:p>
            <a:r>
              <a:rPr lang="en-US" sz="2800" dirty="0" smtClean="0"/>
              <a:t>Because we need to be reminded of:</a:t>
            </a:r>
          </a:p>
          <a:p>
            <a:pPr lvl="1"/>
            <a:r>
              <a:rPr lang="en-US" sz="2600" dirty="0" smtClean="0"/>
              <a:t>God’s nature as revealed in Christ</a:t>
            </a:r>
          </a:p>
          <a:p>
            <a:pPr lvl="1"/>
            <a:r>
              <a:rPr lang="en-US" sz="2600" dirty="0" smtClean="0"/>
              <a:t>God’s work in history and our lives</a:t>
            </a:r>
          </a:p>
          <a:p>
            <a:pPr lvl="1"/>
            <a:r>
              <a:rPr lang="en-US" sz="2600" dirty="0" smtClean="0"/>
              <a:t>Our covenant with Him</a:t>
            </a:r>
          </a:p>
          <a:p>
            <a:pPr lvl="1"/>
            <a:r>
              <a:rPr lang="en-US" sz="2600" dirty="0" smtClean="0"/>
              <a:t>God’s promises</a:t>
            </a:r>
          </a:p>
          <a:p>
            <a:pPr lvl="1"/>
            <a:r>
              <a:rPr lang="en-US" sz="2600" dirty="0" smtClean="0"/>
              <a:t>What He requires of us (moral behavior)</a:t>
            </a:r>
          </a:p>
          <a:p>
            <a:r>
              <a:rPr lang="en-US" sz="2800" dirty="0" smtClean="0"/>
              <a:t>Because we need each other’s help in this work, Hebrews 10:19-25</a:t>
            </a:r>
          </a:p>
        </p:txBody>
      </p:sp>
      <p:sp>
        <p:nvSpPr>
          <p:cNvPr id="4" name="Title 1"/>
          <p:cNvSpPr txBox="1">
            <a:spLocks/>
          </p:cNvSpPr>
          <p:nvPr/>
        </p:nvSpPr>
        <p:spPr>
          <a:xfrm>
            <a:off x="1024217" y="6168788"/>
            <a:ext cx="11276967" cy="6892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n-US" sz="3500" dirty="0" smtClean="0"/>
              <a:t>We are the primary beneficiaries of our worship.</a:t>
            </a:r>
            <a:endParaRPr lang="en-US" sz="3500" dirty="0"/>
          </a:p>
        </p:txBody>
      </p:sp>
    </p:spTree>
    <p:extLst>
      <p:ext uri="{BB962C8B-B14F-4D97-AF65-F5344CB8AC3E}">
        <p14:creationId xmlns:p14="http://schemas.microsoft.com/office/powerpoint/2010/main" val="17240486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Down Arrow 56"/>
          <p:cNvSpPr/>
          <p:nvPr/>
        </p:nvSpPr>
        <p:spPr>
          <a:xfrm>
            <a:off x="6429376" y="2853564"/>
            <a:ext cx="313226" cy="2086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wn Arrow 57"/>
          <p:cNvSpPr/>
          <p:nvPr/>
        </p:nvSpPr>
        <p:spPr>
          <a:xfrm flipV="1">
            <a:off x="5876917" y="3007210"/>
            <a:ext cx="314861" cy="2086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29540" y="4940228"/>
            <a:ext cx="1822598" cy="1699589"/>
          </a:xfrm>
          <a:prstGeom prst="rect">
            <a:avLst/>
          </a:prstGeom>
        </p:spPr>
      </p:pic>
      <p:sp>
        <p:nvSpPr>
          <p:cNvPr id="60" name="TextBox 59"/>
          <p:cNvSpPr txBox="1"/>
          <p:nvPr/>
        </p:nvSpPr>
        <p:spPr>
          <a:xfrm rot="16200000">
            <a:off x="4952859" y="3865875"/>
            <a:ext cx="2162977" cy="369332"/>
          </a:xfrm>
          <a:prstGeom prst="rect">
            <a:avLst/>
          </a:prstGeom>
          <a:noFill/>
        </p:spPr>
        <p:txBody>
          <a:bodyPr wrap="square" rtlCol="0">
            <a:spAutoFit/>
          </a:bodyPr>
          <a:lstStyle/>
          <a:p>
            <a:pPr algn="ctr"/>
            <a:r>
              <a:rPr lang="en-US" dirty="0" smtClean="0"/>
              <a:t>PRAISE</a:t>
            </a:r>
            <a:endParaRPr lang="en-US" dirty="0"/>
          </a:p>
        </p:txBody>
      </p:sp>
      <p:sp>
        <p:nvSpPr>
          <p:cNvPr id="61" name="TextBox 60"/>
          <p:cNvSpPr txBox="1"/>
          <p:nvPr/>
        </p:nvSpPr>
        <p:spPr>
          <a:xfrm rot="5400000">
            <a:off x="5503254" y="3712229"/>
            <a:ext cx="2165470" cy="369332"/>
          </a:xfrm>
          <a:prstGeom prst="rect">
            <a:avLst/>
          </a:prstGeom>
          <a:noFill/>
        </p:spPr>
        <p:txBody>
          <a:bodyPr wrap="square" rtlCol="0">
            <a:spAutoFit/>
          </a:bodyPr>
          <a:lstStyle/>
          <a:p>
            <a:pPr algn="ctr"/>
            <a:r>
              <a:rPr lang="en-US" dirty="0" smtClean="0"/>
              <a:t>TRUTH</a:t>
            </a:r>
            <a:endParaRPr lang="en-US" dirty="0"/>
          </a:p>
        </p:txBody>
      </p:sp>
      <p:sp>
        <p:nvSpPr>
          <p:cNvPr id="62" name="Cloud 61"/>
          <p:cNvSpPr/>
          <p:nvPr/>
        </p:nvSpPr>
        <p:spPr>
          <a:xfrm>
            <a:off x="3605521" y="1135143"/>
            <a:ext cx="5470635" cy="1891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rPr>
              <a:t>GOD</a:t>
            </a:r>
            <a:endParaRPr lang="en-US" sz="6000" b="1" dirty="0">
              <a:solidFill>
                <a:schemeClr val="tx1"/>
              </a:solidFill>
            </a:endParaRPr>
          </a:p>
        </p:txBody>
      </p:sp>
      <p:sp>
        <p:nvSpPr>
          <p:cNvPr id="2" name="Title 1"/>
          <p:cNvSpPr>
            <a:spLocks noGrp="1"/>
          </p:cNvSpPr>
          <p:nvPr>
            <p:ph type="title"/>
          </p:nvPr>
        </p:nvSpPr>
        <p:spPr>
          <a:xfrm>
            <a:off x="1251678" y="382384"/>
            <a:ext cx="10178322" cy="890603"/>
          </a:xfrm>
        </p:spPr>
        <p:txBody>
          <a:bodyPr>
            <a:normAutofit/>
          </a:bodyPr>
          <a:lstStyle/>
          <a:p>
            <a:r>
              <a:rPr lang="en-US" dirty="0" smtClean="0"/>
              <a:t>Vertical &amp; horizontal Worship</a:t>
            </a:r>
            <a:endParaRPr lang="en-US" dirty="0"/>
          </a:p>
        </p:txBody>
      </p:sp>
      <p:grpSp>
        <p:nvGrpSpPr>
          <p:cNvPr id="63" name="Group 62"/>
          <p:cNvGrpSpPr/>
          <p:nvPr/>
        </p:nvGrpSpPr>
        <p:grpSpPr>
          <a:xfrm>
            <a:off x="6468061" y="2748818"/>
            <a:ext cx="2608095" cy="1744354"/>
            <a:chOff x="6468061" y="2748818"/>
            <a:chExt cx="2608095" cy="1744354"/>
          </a:xfrm>
        </p:grpSpPr>
        <p:sp>
          <p:nvSpPr>
            <p:cNvPr id="15" name="Rectangle 14"/>
            <p:cNvSpPr/>
            <p:nvPr/>
          </p:nvSpPr>
          <p:spPr>
            <a:xfrm>
              <a:off x="7252138" y="2822029"/>
              <a:ext cx="1824018" cy="1671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7383294" y="2819755"/>
              <a:ext cx="300299" cy="1650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5400000">
              <a:off x="6675875" y="3420563"/>
              <a:ext cx="1712822" cy="369332"/>
            </a:xfrm>
            <a:prstGeom prst="rect">
              <a:avLst/>
            </a:prstGeom>
            <a:noFill/>
          </p:spPr>
          <p:txBody>
            <a:bodyPr wrap="square" rtlCol="0">
              <a:spAutoFit/>
            </a:bodyPr>
            <a:lstStyle/>
            <a:p>
              <a:pPr algn="ctr"/>
              <a:r>
                <a:rPr lang="en-US" dirty="0" smtClean="0"/>
                <a:t>TRUTH</a:t>
              </a:r>
              <a:endParaRPr lang="en-US" dirty="0"/>
            </a:p>
          </p:txBody>
        </p:sp>
        <p:cxnSp>
          <p:nvCxnSpPr>
            <p:cNvPr id="24" name="Straight Connector 23"/>
            <p:cNvCxnSpPr/>
            <p:nvPr/>
          </p:nvCxnSpPr>
          <p:spPr>
            <a:xfrm>
              <a:off x="7347620" y="3024188"/>
              <a:ext cx="64385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61665" y="4129093"/>
              <a:ext cx="64385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956118" y="2863708"/>
              <a:ext cx="838200" cy="369332"/>
            </a:xfrm>
            <a:prstGeom prst="rect">
              <a:avLst/>
            </a:prstGeom>
            <a:noFill/>
          </p:spPr>
          <p:txBody>
            <a:bodyPr wrap="square" rtlCol="0">
              <a:spAutoFit/>
            </a:bodyPr>
            <a:lstStyle/>
            <a:p>
              <a:r>
                <a:rPr lang="en-US" dirty="0" smtClean="0"/>
                <a:t>Bible</a:t>
              </a:r>
              <a:endParaRPr lang="en-US" dirty="0"/>
            </a:p>
          </p:txBody>
        </p:sp>
        <p:sp>
          <p:nvSpPr>
            <p:cNvPr id="28" name="TextBox 27"/>
            <p:cNvSpPr txBox="1"/>
            <p:nvPr/>
          </p:nvSpPr>
          <p:spPr>
            <a:xfrm>
              <a:off x="7956118" y="3823912"/>
              <a:ext cx="1072407" cy="646331"/>
            </a:xfrm>
            <a:prstGeom prst="rect">
              <a:avLst/>
            </a:prstGeom>
            <a:noFill/>
          </p:spPr>
          <p:txBody>
            <a:bodyPr wrap="square" rtlCol="0">
              <a:spAutoFit/>
            </a:bodyPr>
            <a:lstStyle/>
            <a:p>
              <a:r>
                <a:rPr lang="en-US" dirty="0" smtClean="0"/>
                <a:t>Act of Worship</a:t>
              </a:r>
              <a:endParaRPr lang="en-US" dirty="0"/>
            </a:p>
          </p:txBody>
        </p:sp>
        <p:sp>
          <p:nvSpPr>
            <p:cNvPr id="31" name="Rectangle 30"/>
            <p:cNvSpPr/>
            <p:nvPr/>
          </p:nvSpPr>
          <p:spPr>
            <a:xfrm>
              <a:off x="6468061" y="4129093"/>
              <a:ext cx="288568" cy="313703"/>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V="1">
              <a:off x="6485428" y="2836812"/>
              <a:ext cx="766710" cy="1287963"/>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74344" y="4442796"/>
              <a:ext cx="777794" cy="3940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318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4"/>
            <a:ext cx="10178322" cy="890603"/>
          </a:xfrm>
        </p:spPr>
        <p:txBody>
          <a:bodyPr>
            <a:normAutofit/>
          </a:bodyPr>
          <a:lstStyle/>
          <a:p>
            <a:r>
              <a:rPr lang="en-US" dirty="0" smtClean="0"/>
              <a:t>Vertical &amp; horizontal Worship</a:t>
            </a:r>
            <a:endParaRPr lang="en-US" dirty="0"/>
          </a:p>
        </p:txBody>
      </p:sp>
      <p:sp>
        <p:nvSpPr>
          <p:cNvPr id="10" name="Down Arrow 9"/>
          <p:cNvSpPr/>
          <p:nvPr/>
        </p:nvSpPr>
        <p:spPr>
          <a:xfrm>
            <a:off x="6429376" y="2853564"/>
            <a:ext cx="313226" cy="2086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flipV="1">
            <a:off x="5876917" y="3007210"/>
            <a:ext cx="314861" cy="2086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29540" y="4940228"/>
            <a:ext cx="1822598" cy="1699589"/>
          </a:xfrm>
          <a:prstGeom prst="rect">
            <a:avLst/>
          </a:prstGeom>
        </p:spPr>
      </p:pic>
      <p:sp>
        <p:nvSpPr>
          <p:cNvPr id="13" name="TextBox 12"/>
          <p:cNvSpPr txBox="1"/>
          <p:nvPr/>
        </p:nvSpPr>
        <p:spPr>
          <a:xfrm rot="16200000">
            <a:off x="4952859" y="3865875"/>
            <a:ext cx="2162977" cy="369332"/>
          </a:xfrm>
          <a:prstGeom prst="rect">
            <a:avLst/>
          </a:prstGeom>
          <a:noFill/>
        </p:spPr>
        <p:txBody>
          <a:bodyPr wrap="square" rtlCol="0">
            <a:spAutoFit/>
          </a:bodyPr>
          <a:lstStyle/>
          <a:p>
            <a:pPr algn="ctr"/>
            <a:r>
              <a:rPr lang="en-US" dirty="0" smtClean="0"/>
              <a:t>PRAISE</a:t>
            </a:r>
            <a:endParaRPr lang="en-US" dirty="0"/>
          </a:p>
        </p:txBody>
      </p:sp>
      <p:sp>
        <p:nvSpPr>
          <p:cNvPr id="14" name="TextBox 13"/>
          <p:cNvSpPr txBox="1"/>
          <p:nvPr/>
        </p:nvSpPr>
        <p:spPr>
          <a:xfrm rot="5400000">
            <a:off x="5503254" y="3712229"/>
            <a:ext cx="2165470" cy="369332"/>
          </a:xfrm>
          <a:prstGeom prst="rect">
            <a:avLst/>
          </a:prstGeom>
          <a:noFill/>
        </p:spPr>
        <p:txBody>
          <a:bodyPr wrap="square" rtlCol="0">
            <a:spAutoFit/>
          </a:bodyPr>
          <a:lstStyle/>
          <a:p>
            <a:pPr algn="ctr"/>
            <a:r>
              <a:rPr lang="en-US" dirty="0" smtClean="0"/>
              <a:t>TRUTH</a:t>
            </a:r>
            <a:endParaRPr lang="en-US" dirty="0"/>
          </a:p>
        </p:txBody>
      </p:sp>
      <p:sp>
        <p:nvSpPr>
          <p:cNvPr id="41" name="Down Arrow 40"/>
          <p:cNvSpPr/>
          <p:nvPr/>
        </p:nvSpPr>
        <p:spPr>
          <a:xfrm rot="2337702">
            <a:off x="3623041" y="2466044"/>
            <a:ext cx="313226" cy="3079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rot="2337702" flipV="1">
            <a:off x="2971883" y="2374303"/>
            <a:ext cx="314861" cy="3079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rot="18537702">
            <a:off x="1533364" y="3729280"/>
            <a:ext cx="3191902" cy="369332"/>
          </a:xfrm>
          <a:prstGeom prst="rect">
            <a:avLst/>
          </a:prstGeom>
          <a:noFill/>
        </p:spPr>
        <p:txBody>
          <a:bodyPr wrap="square" rtlCol="0">
            <a:spAutoFit/>
          </a:bodyPr>
          <a:lstStyle/>
          <a:p>
            <a:pPr algn="ctr"/>
            <a:r>
              <a:rPr lang="en-US" dirty="0" smtClean="0"/>
              <a:t>PRAISE</a:t>
            </a:r>
            <a:endParaRPr lang="en-US" dirty="0"/>
          </a:p>
        </p:txBody>
      </p:sp>
      <p:sp>
        <p:nvSpPr>
          <p:cNvPr id="44" name="TextBox 43"/>
          <p:cNvSpPr txBox="1"/>
          <p:nvPr/>
        </p:nvSpPr>
        <p:spPr>
          <a:xfrm rot="18513459">
            <a:off x="2181864" y="3821021"/>
            <a:ext cx="3195581" cy="369332"/>
          </a:xfrm>
          <a:prstGeom prst="rect">
            <a:avLst/>
          </a:prstGeom>
          <a:noFill/>
        </p:spPr>
        <p:txBody>
          <a:bodyPr wrap="square" rtlCol="0">
            <a:spAutoFit/>
          </a:bodyPr>
          <a:lstStyle/>
          <a:p>
            <a:pPr algn="ctr"/>
            <a:r>
              <a:rPr lang="en-US" dirty="0" smtClean="0"/>
              <a:t>TRUTH</a:t>
            </a:r>
            <a:endParaRPr lang="en-US" dirty="0"/>
          </a:p>
        </p:txBody>
      </p:sp>
      <p:sp>
        <p:nvSpPr>
          <p:cNvPr id="48" name="Down Arrow 47"/>
          <p:cNvSpPr/>
          <p:nvPr/>
        </p:nvSpPr>
        <p:spPr>
          <a:xfrm rot="19407458" flipV="1">
            <a:off x="8704418" y="2444779"/>
            <a:ext cx="307286" cy="32062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rot="3283029">
            <a:off x="7191763" y="3858256"/>
            <a:ext cx="3323550" cy="369332"/>
          </a:xfrm>
          <a:prstGeom prst="rect">
            <a:avLst/>
          </a:prstGeom>
          <a:noFill/>
        </p:spPr>
        <p:txBody>
          <a:bodyPr wrap="square" rtlCol="0">
            <a:spAutoFit/>
          </a:bodyPr>
          <a:lstStyle/>
          <a:p>
            <a:pPr algn="ctr"/>
            <a:r>
              <a:rPr lang="en-US" dirty="0" smtClean="0"/>
              <a:t>PRAISE</a:t>
            </a:r>
            <a:endParaRPr lang="en-US"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51678" y="4940228"/>
            <a:ext cx="1822598" cy="1699589"/>
          </a:xfrm>
          <a:prstGeom prst="rect">
            <a:avLst/>
          </a:prstGeom>
        </p:spPr>
      </p:pic>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07402" y="4940227"/>
            <a:ext cx="1822598" cy="1699589"/>
          </a:xfrm>
          <a:prstGeom prst="rect">
            <a:avLst/>
          </a:prstGeom>
        </p:spPr>
      </p:pic>
      <p:sp>
        <p:nvSpPr>
          <p:cNvPr id="47" name="Down Arrow 46"/>
          <p:cNvSpPr/>
          <p:nvPr/>
        </p:nvSpPr>
        <p:spPr>
          <a:xfrm rot="19407458">
            <a:off x="9165469" y="2197199"/>
            <a:ext cx="331384" cy="3115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rot="3207458">
            <a:off x="7550998" y="3486876"/>
            <a:ext cx="3445292" cy="369332"/>
          </a:xfrm>
          <a:prstGeom prst="rect">
            <a:avLst/>
          </a:prstGeom>
          <a:noFill/>
        </p:spPr>
        <p:txBody>
          <a:bodyPr wrap="square" rtlCol="0">
            <a:spAutoFit/>
          </a:bodyPr>
          <a:lstStyle/>
          <a:p>
            <a:pPr algn="ctr"/>
            <a:r>
              <a:rPr lang="en-US" dirty="0" smtClean="0"/>
              <a:t>TRUTH</a:t>
            </a:r>
            <a:endParaRPr lang="en-US" dirty="0"/>
          </a:p>
        </p:txBody>
      </p:sp>
      <p:sp>
        <p:nvSpPr>
          <p:cNvPr id="9" name="Cloud 8"/>
          <p:cNvSpPr/>
          <p:nvPr/>
        </p:nvSpPr>
        <p:spPr>
          <a:xfrm>
            <a:off x="3605521" y="1135143"/>
            <a:ext cx="5470635" cy="18918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rPr>
              <a:t>GOD</a:t>
            </a:r>
            <a:endParaRPr lang="en-US" sz="6000" b="1" dirty="0">
              <a:solidFill>
                <a:schemeClr val="tx1"/>
              </a:solidFill>
            </a:endParaRPr>
          </a:p>
        </p:txBody>
      </p:sp>
      <p:sp>
        <p:nvSpPr>
          <p:cNvPr id="3" name="Left-Right Arrow 2"/>
          <p:cNvSpPr/>
          <p:nvPr/>
        </p:nvSpPr>
        <p:spPr>
          <a:xfrm>
            <a:off x="7252138"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Right Arrow 31"/>
          <p:cNvSpPr/>
          <p:nvPr/>
        </p:nvSpPr>
        <p:spPr>
          <a:xfrm>
            <a:off x="3074276" y="5697454"/>
            <a:ext cx="2355264" cy="4216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655957" y="5725631"/>
            <a:ext cx="3191902" cy="369332"/>
          </a:xfrm>
          <a:prstGeom prst="rect">
            <a:avLst/>
          </a:prstGeom>
          <a:noFill/>
        </p:spPr>
        <p:txBody>
          <a:bodyPr wrap="square" rtlCol="0">
            <a:spAutoFit/>
          </a:bodyPr>
          <a:lstStyle/>
          <a:p>
            <a:pPr algn="ctr"/>
            <a:r>
              <a:rPr lang="en-US" dirty="0" smtClean="0"/>
              <a:t>Teach &amp; Encourage</a:t>
            </a:r>
            <a:endParaRPr lang="en-US" dirty="0"/>
          </a:p>
        </p:txBody>
      </p:sp>
      <p:sp>
        <p:nvSpPr>
          <p:cNvPr id="36" name="TextBox 35"/>
          <p:cNvSpPr txBox="1"/>
          <p:nvPr/>
        </p:nvSpPr>
        <p:spPr>
          <a:xfrm>
            <a:off x="6833819" y="5723593"/>
            <a:ext cx="3191902" cy="369332"/>
          </a:xfrm>
          <a:prstGeom prst="rect">
            <a:avLst/>
          </a:prstGeom>
          <a:noFill/>
        </p:spPr>
        <p:txBody>
          <a:bodyPr wrap="square" rtlCol="0">
            <a:spAutoFit/>
          </a:bodyPr>
          <a:lstStyle/>
          <a:p>
            <a:pPr algn="ctr"/>
            <a:r>
              <a:rPr lang="en-US" dirty="0" smtClean="0"/>
              <a:t>Teach &amp; Encourage</a:t>
            </a:r>
            <a:endParaRPr lang="en-US" dirty="0"/>
          </a:p>
        </p:txBody>
      </p:sp>
    </p:spTree>
    <p:extLst>
      <p:ext uri="{BB962C8B-B14F-4D97-AF65-F5344CB8AC3E}">
        <p14:creationId xmlns:p14="http://schemas.microsoft.com/office/powerpoint/2010/main" val="197611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animBg="1"/>
      <p:bldP spid="34" grpId="0"/>
      <p:bldP spid="3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4"/>
            <a:ext cx="10793177" cy="890603"/>
          </a:xfrm>
        </p:spPr>
        <p:txBody>
          <a:bodyPr>
            <a:normAutofit/>
          </a:bodyPr>
          <a:lstStyle/>
          <a:p>
            <a:r>
              <a:rPr lang="en-US" dirty="0" smtClean="0"/>
              <a:t>Clothing and the human condition</a:t>
            </a:r>
            <a:endParaRPr lang="en-US" dirty="0"/>
          </a:p>
        </p:txBody>
      </p:sp>
      <p:sp>
        <p:nvSpPr>
          <p:cNvPr id="3" name="Content Placeholder 2"/>
          <p:cNvSpPr>
            <a:spLocks noGrp="1"/>
          </p:cNvSpPr>
          <p:nvPr>
            <p:ph idx="1"/>
          </p:nvPr>
        </p:nvSpPr>
        <p:spPr>
          <a:xfrm>
            <a:off x="1251678" y="1103586"/>
            <a:ext cx="10619756" cy="5817472"/>
          </a:xfrm>
        </p:spPr>
        <p:txBody>
          <a:bodyPr>
            <a:normAutofit/>
          </a:bodyPr>
          <a:lstStyle/>
          <a:p>
            <a:r>
              <a:rPr lang="en-US" sz="2400" dirty="0" smtClean="0"/>
              <a:t>Why we wear clothes</a:t>
            </a:r>
          </a:p>
          <a:p>
            <a:pPr lvl="1"/>
            <a:r>
              <a:rPr lang="en-US" sz="2200" dirty="0"/>
              <a:t>To protect us from the weather</a:t>
            </a:r>
          </a:p>
          <a:p>
            <a:pPr lvl="1"/>
            <a:r>
              <a:rPr lang="en-US" sz="2200" dirty="0" smtClean="0"/>
              <a:t>To cover our nakedness, Genesis 3:7, 21</a:t>
            </a:r>
          </a:p>
          <a:p>
            <a:pPr lvl="1"/>
            <a:r>
              <a:rPr lang="en-US" sz="2200" dirty="0" smtClean="0"/>
              <a:t>To send a message about:</a:t>
            </a:r>
          </a:p>
          <a:p>
            <a:pPr lvl="2"/>
            <a:r>
              <a:rPr lang="en-US" sz="2000" dirty="0" smtClean="0"/>
              <a:t>Our bodies (pride, shame)</a:t>
            </a:r>
          </a:p>
          <a:p>
            <a:pPr lvl="2"/>
            <a:r>
              <a:rPr lang="en-US" sz="2000" dirty="0" smtClean="0"/>
              <a:t>Our sexual availability (positive or negative)</a:t>
            </a:r>
          </a:p>
          <a:p>
            <a:pPr lvl="2"/>
            <a:r>
              <a:rPr lang="en-US" sz="2000" dirty="0" smtClean="0"/>
              <a:t>Our wealth (jewelry, name brands, quality materials)</a:t>
            </a:r>
          </a:p>
          <a:p>
            <a:pPr lvl="2"/>
            <a:r>
              <a:rPr lang="en-US" sz="2000" dirty="0" smtClean="0"/>
              <a:t>Our loyalties (to brands, teams, causes, people, religions)</a:t>
            </a:r>
          </a:p>
          <a:p>
            <a:pPr lvl="1"/>
            <a:r>
              <a:rPr lang="en-US" sz="2200" dirty="0" smtClean="0"/>
              <a:t>In the end, mostly for others’ sakes</a:t>
            </a:r>
          </a:p>
          <a:p>
            <a:pPr lvl="1"/>
            <a:endParaRPr lang="en-US" sz="2200" dirty="0" smtClean="0"/>
          </a:p>
        </p:txBody>
      </p:sp>
    </p:spTree>
    <p:extLst>
      <p:ext uri="{BB962C8B-B14F-4D97-AF65-F5344CB8AC3E}">
        <p14:creationId xmlns:p14="http://schemas.microsoft.com/office/powerpoint/2010/main" val="127392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993237"/>
            <a:ext cx="10178322" cy="5880538"/>
          </a:xfrm>
        </p:spPr>
        <p:txBody>
          <a:bodyPr>
            <a:normAutofit/>
          </a:bodyPr>
          <a:lstStyle/>
          <a:p>
            <a:pPr algn="ctr"/>
            <a:r>
              <a:rPr lang="en-US" dirty="0"/>
              <a:t>What is the obvious application of James 2:2-4</a:t>
            </a:r>
            <a:r>
              <a:rPr lang="en-US" dirty="0" smtClean="0"/>
              <a:t>? </a:t>
            </a:r>
            <a:br>
              <a:rPr lang="en-US" dirty="0" smtClean="0"/>
            </a:br>
            <a:r>
              <a:rPr lang="en-US" dirty="0" smtClean="0"/>
              <a:t/>
            </a:r>
            <a:br>
              <a:rPr lang="en-US" dirty="0" smtClean="0"/>
            </a:br>
            <a:r>
              <a:rPr lang="en-US" dirty="0" smtClean="0"/>
              <a:t>Why </a:t>
            </a:r>
            <a:r>
              <a:rPr lang="en-US" dirty="0"/>
              <a:t>do you think James has to warn the brethren about judging people based on how they are dressed?</a:t>
            </a:r>
            <a:br>
              <a:rPr lang="en-US" dirty="0"/>
            </a:br>
            <a:endParaRPr lang="en-US" dirty="0"/>
          </a:p>
        </p:txBody>
      </p:sp>
    </p:spTree>
    <p:extLst>
      <p:ext uri="{BB962C8B-B14F-4D97-AF65-F5344CB8AC3E}">
        <p14:creationId xmlns:p14="http://schemas.microsoft.com/office/powerpoint/2010/main" val="1071574796"/>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5196</TotalTime>
  <Words>12446</Words>
  <Application>Microsoft Office PowerPoint</Application>
  <PresentationFormat>Widescreen</PresentationFormat>
  <Paragraphs>1789</Paragraphs>
  <Slides>180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180</vt:i4>
      </vt:variant>
    </vt:vector>
  </HeadingPairs>
  <TitlesOfParts>
    <vt:vector size="189" baseType="lpstr">
      <vt:lpstr>Arial</vt:lpstr>
      <vt:lpstr>Berlin Sans FB Demi</vt:lpstr>
      <vt:lpstr>Calibri</vt:lpstr>
      <vt:lpstr>Gill Sans MT</vt:lpstr>
      <vt:lpstr>Impact</vt:lpstr>
      <vt:lpstr>Tahoma</vt:lpstr>
      <vt:lpstr>Times New Roman</vt:lpstr>
      <vt:lpstr>Wingdings</vt:lpstr>
      <vt:lpstr>Badge</vt:lpstr>
      <vt:lpstr>WORSHIP</vt:lpstr>
      <vt:lpstr>Course goals</vt:lpstr>
      <vt:lpstr>Class schedule</vt:lpstr>
      <vt:lpstr>Definition and History of Worship</vt:lpstr>
      <vt:lpstr>Brainstorm:  what words or ideas do  you associate, or hear others associate, with worship?</vt:lpstr>
      <vt:lpstr>Two Views of worship</vt:lpstr>
      <vt:lpstr>Finding a definition of worship</vt:lpstr>
      <vt:lpstr>Worship words</vt:lpstr>
      <vt:lpstr>Communion with the supernatural</vt:lpstr>
      <vt:lpstr>“Calling on the Name of Jehovah”</vt:lpstr>
      <vt:lpstr>Communion with the supernatural</vt:lpstr>
      <vt:lpstr>Boundaries: Sacred vs. Profane</vt:lpstr>
      <vt:lpstr>PowerPoint Presentation</vt:lpstr>
      <vt:lpstr>PowerPoint Presentation</vt:lpstr>
      <vt:lpstr>PowerPoint Presentation</vt:lpstr>
      <vt:lpstr>Boundaries: Sacred vs. Profane</vt:lpstr>
      <vt:lpstr>PowerPoint Presentation</vt:lpstr>
      <vt:lpstr>PowerPoint Presentation</vt:lpstr>
      <vt:lpstr>PowerPoint Presentation</vt:lpstr>
      <vt:lpstr>PowerPoint Presentation</vt:lpstr>
      <vt:lpstr>PowerPoint Presentation</vt:lpstr>
      <vt:lpstr>PowerPoint Presentation</vt:lpstr>
      <vt:lpstr>Boundaries: Sacred vs. Profane</vt:lpstr>
      <vt:lpstr>Definition and History of Worship</vt:lpstr>
      <vt:lpstr>Class schedule</vt:lpstr>
      <vt:lpstr>Finding a definition of worship</vt:lpstr>
      <vt:lpstr>Communion with the supernatural</vt:lpstr>
      <vt:lpstr>Boundaries: Sacred vs. Profane</vt:lpstr>
      <vt:lpstr>Sacrificial offerings</vt:lpstr>
      <vt:lpstr>PowerPoint Presentation</vt:lpstr>
      <vt:lpstr>Sacrificial offerings</vt:lpstr>
      <vt:lpstr>PowerPoint Presentation</vt:lpstr>
      <vt:lpstr>Ritual (correct procedure)</vt:lpstr>
      <vt:lpstr>Markers of worship</vt:lpstr>
      <vt:lpstr>LOOK AT JUDE 11-12. What do Cain’s way, Baalam’s error, and Korah’s rebellion have in common? Why would Jude choose these examples? In the context of the book, what point is he making?</vt:lpstr>
      <vt:lpstr>Corruption of worship - jude 11-12</vt:lpstr>
      <vt:lpstr>PowerPoint Presentation</vt:lpstr>
      <vt:lpstr>Corruption in RomANS 1</vt:lpstr>
      <vt:lpstr>Finding a definition of worship</vt:lpstr>
      <vt:lpstr>The object of our worship</vt:lpstr>
      <vt:lpstr>What do you think causes the living creatures and the elders to worship as they do in Revelation 4?  How do they worship so continuously and devotedly?  Why is God described in these terms?</vt:lpstr>
      <vt:lpstr>What are some reasons and occasions that we might worship god?</vt:lpstr>
      <vt:lpstr>Occasions/reasons for worship</vt:lpstr>
      <vt:lpstr>Why do we worship?</vt:lpstr>
      <vt:lpstr>What is worship?</vt:lpstr>
      <vt:lpstr>Markers of worship</vt:lpstr>
      <vt:lpstr>Class schedule</vt:lpstr>
      <vt:lpstr>Definition and History of Worship</vt:lpstr>
      <vt:lpstr>Worshiping in spirit and in truth</vt:lpstr>
      <vt:lpstr>“in spirit and in truth”</vt:lpstr>
      <vt:lpstr>The context of john 4:23-24</vt:lpstr>
      <vt:lpstr>Find passages in the Old Testament where God asked for whole-hearted worship.   Find passages where God emphasizes the need for worship that is according to the pattern He ordained.</vt:lpstr>
      <vt:lpstr>Worshiping in spirit and in truth</vt:lpstr>
      <vt:lpstr>Class schedule</vt:lpstr>
      <vt:lpstr>PowerPoint Presentation</vt:lpstr>
      <vt:lpstr>“in spirit and in truth”</vt:lpstr>
      <vt:lpstr>enthusiasm and procedure</vt:lpstr>
      <vt:lpstr>side 1: What does 2 Corinthians 3:7-18  say Christ came to remove from the Jews’ hearts? What do you think this represents?  side 2: What does John 1:1-18  say Christ came to earth to make known to us?</vt:lpstr>
      <vt:lpstr>fleshly ordinances vs spiritual</vt:lpstr>
      <vt:lpstr>Mediated worship</vt:lpstr>
      <vt:lpstr>Mediator of a better covenant</vt:lpstr>
      <vt:lpstr>List some similarities and differences in the appearances of God in Exo. 18-19/Deut. 5; Ezekiel 1/Isaiah 6;  and the Transfiguration (Matthew 17/Mark 9/Luke 9)</vt:lpstr>
      <vt:lpstr>Worshiping in spirit and in truth</vt:lpstr>
      <vt:lpstr>Class schedule</vt:lpstr>
      <vt:lpstr>PowerPoint Presentation</vt:lpstr>
      <vt:lpstr>worship in spirit and in truth  worship according to spiritual ordinances, informed by an accurate knowledge of god as declared by Jesus Christ</vt:lpstr>
      <vt:lpstr>“in spirit and in truth”</vt:lpstr>
      <vt:lpstr>List some similarities and differences in the appearances of God in Exo. 18-19/Deut. 5; Ezekiel 1/Isaiah 6;  and the Transfiguration (Matthew 17/Mark 9/Luke 9)</vt:lpstr>
      <vt:lpstr>Revelation of God in christ</vt:lpstr>
      <vt:lpstr>Markers of worship in the nT</vt:lpstr>
      <vt:lpstr>Markers of worship in the nT</vt:lpstr>
      <vt:lpstr>Markers of worship in the nT</vt:lpstr>
      <vt:lpstr>Spirit &amp; truth: conclusions</vt:lpstr>
      <vt:lpstr>PowerPoint Presentation</vt:lpstr>
      <vt:lpstr>New covenant and worship</vt:lpstr>
      <vt:lpstr>Why do you think the New Testament writers use the language of worship to describe our relationship to God and our behavior in  the new covenant?</vt:lpstr>
      <vt:lpstr>Covenant service and worship</vt:lpstr>
      <vt:lpstr>Class schedule</vt:lpstr>
      <vt:lpstr>PowerPoint Presentation</vt:lpstr>
      <vt:lpstr>Definition of worship</vt:lpstr>
      <vt:lpstr>Covenant service and worship</vt:lpstr>
      <vt:lpstr>Worship words</vt:lpstr>
      <vt:lpstr>Definition of worship</vt:lpstr>
      <vt:lpstr>Worship words</vt:lpstr>
      <vt:lpstr>Worship vs. Covenant behavior</vt:lpstr>
      <vt:lpstr>Worship words</vt:lpstr>
      <vt:lpstr>Worship vs. Covenant behavior</vt:lpstr>
      <vt:lpstr>Worship vs. Covenant behavior</vt:lpstr>
      <vt:lpstr>Problems with limited views</vt:lpstr>
      <vt:lpstr>Decorum in worship</vt:lpstr>
      <vt:lpstr>Class schedule</vt:lpstr>
      <vt:lpstr>PowerPoint Presentation</vt:lpstr>
      <vt:lpstr>Decorum in worship</vt:lpstr>
      <vt:lpstr>Why do we wear clothes at all?</vt:lpstr>
      <vt:lpstr>Why do we worship?</vt:lpstr>
      <vt:lpstr>Vertical &amp; horizontal Worship</vt:lpstr>
      <vt:lpstr>Vertical &amp; horizontal Worship</vt:lpstr>
      <vt:lpstr>Clothing and the human condition</vt:lpstr>
      <vt:lpstr>What is the obvious application of James 2:2-4?   Why do you think James has to warn the brethren about judging people based on how they are dressed? </vt:lpstr>
      <vt:lpstr>Clothing and the human condition</vt:lpstr>
      <vt:lpstr>Clothing and the human condition</vt:lpstr>
      <vt:lpstr>In 2 Samuel 6:16-22,  What is Michal’s objection to David’s dancing before the Lord? Is it a valid objection?  Why or why not?</vt:lpstr>
      <vt:lpstr>Decorous behavior</vt:lpstr>
      <vt:lpstr>Decorous behavior choices</vt:lpstr>
      <vt:lpstr>Planes of worship</vt:lpstr>
      <vt:lpstr>Markers of worship in decorum</vt:lpstr>
      <vt:lpstr>Worship in song</vt:lpstr>
      <vt:lpstr>Class schedule</vt:lpstr>
      <vt:lpstr>PowerPoint Presentation</vt:lpstr>
      <vt:lpstr>Worship in song</vt:lpstr>
      <vt:lpstr>“5 acts of worship”</vt:lpstr>
      <vt:lpstr>“5 acts of worship”</vt:lpstr>
      <vt:lpstr>Planes of Worship</vt:lpstr>
      <vt:lpstr>What are the purposes given in scripture for our worship in song? What do we accomplish? Consider Eph. 5:15-19, Col.3:16, and Psalm 33:1-3.</vt:lpstr>
      <vt:lpstr>Purposes of singing</vt:lpstr>
      <vt:lpstr>Being “filled with the spirit”</vt:lpstr>
      <vt:lpstr>Regulations for singing</vt:lpstr>
      <vt:lpstr>Regulations for singing</vt:lpstr>
      <vt:lpstr>Markers of worship &amp; singing</vt:lpstr>
      <vt:lpstr>What, in your opinion, makes a particular hymn or a song service edifying or not edifying?</vt:lpstr>
      <vt:lpstr>The ideal song service</vt:lpstr>
      <vt:lpstr>Worship in the lord’s supper</vt:lpstr>
      <vt:lpstr>Class schedule</vt:lpstr>
      <vt:lpstr>PowerPoint Presentation</vt:lpstr>
      <vt:lpstr>Worship in the Lord’s Supper</vt:lpstr>
      <vt:lpstr> What are the purposes of the Lord’s Supper as stated in  1 Corinthians 10 &amp; 11 and the gospel accounts? </vt:lpstr>
      <vt:lpstr>Purposes of the Lord’s Supper</vt:lpstr>
      <vt:lpstr>Planes of Worship</vt:lpstr>
      <vt:lpstr>Authority for the Lord’s Supper</vt:lpstr>
      <vt:lpstr>Deriving authority from examples</vt:lpstr>
      <vt:lpstr>examples for the Lord’s Supper</vt:lpstr>
      <vt:lpstr> What does Paul say in 1 Corinthians 10 and 11 are some consequences of observing the Lord’s Supper incorrectly? </vt:lpstr>
      <vt:lpstr>partaking of the Lord’s Supper</vt:lpstr>
      <vt:lpstr>partaking of the Lord’s Supper</vt:lpstr>
      <vt:lpstr>Markers of worship &amp; Lord’s supper</vt:lpstr>
      <vt:lpstr>What, in your opinion, makes a lord’ supper service edifying  or not edifying?</vt:lpstr>
      <vt:lpstr>The ideal Lord’s Supper</vt:lpstr>
      <vt:lpstr>Class schedule</vt:lpstr>
      <vt:lpstr>WORSHIP IN PRAYER</vt:lpstr>
      <vt:lpstr>PowerPoint Presentation</vt:lpstr>
      <vt:lpstr>Worship in prayer</vt:lpstr>
      <vt:lpstr>Worship words</vt:lpstr>
      <vt:lpstr>What did n.t. Christians pray for publicly?</vt:lpstr>
      <vt:lpstr>Worship in prayer</vt:lpstr>
      <vt:lpstr>Worship in scripture reading &amp; preaching</vt:lpstr>
      <vt:lpstr>Class schedule</vt:lpstr>
      <vt:lpstr>PowerPoint Presentation</vt:lpstr>
      <vt:lpstr>Worship in scripture reading &amp; preaching</vt:lpstr>
      <vt:lpstr>Definition of worship</vt:lpstr>
      <vt:lpstr>Worship and the Knowledge of God</vt:lpstr>
      <vt:lpstr>Why does Moses say in Exodus 20:20 that God speaking to Israel was to test them?   How is this a test?</vt:lpstr>
      <vt:lpstr>Knowledge &amp; Understanding</vt:lpstr>
      <vt:lpstr>Find 5 verses in psalm 119 that do not contain the word “law” or a synonym.</vt:lpstr>
      <vt:lpstr>Knowledge &amp; Understanding</vt:lpstr>
      <vt:lpstr>Public Scripture readings</vt:lpstr>
      <vt:lpstr>preaching</vt:lpstr>
      <vt:lpstr>Markers of worship &amp; scripture</vt:lpstr>
      <vt:lpstr>How do we “focus our thoughts” or “Remove distractions of the world” for our worship?</vt:lpstr>
      <vt:lpstr>What to think about during scripture reading and preaching</vt:lpstr>
      <vt:lpstr>Review &amp; case studies</vt:lpstr>
      <vt:lpstr>Class schedule</vt:lpstr>
      <vt:lpstr>Review and Case studies</vt:lpstr>
      <vt:lpstr>Worship words</vt:lpstr>
      <vt:lpstr>Two Views of worship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worship?</vt:lpstr>
      <vt:lpstr>Worship in Spirit &amp; truth</vt:lpstr>
      <vt:lpstr>Covenant service and worship</vt:lpstr>
      <vt:lpstr>Cycles of worship</vt:lpstr>
      <vt:lpstr>The Acts of worship</vt:lpstr>
      <vt:lpstr>Vertical &amp; horizontal Worship</vt:lpstr>
      <vt:lpstr>Goals of the study</vt:lpstr>
      <vt:lpstr>Case study: Archippus  decide which topic your group wants to consider.</vt:lpstr>
      <vt:lpstr>Case study: archippus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WORSHIP</dc:title>
  <dc:creator>Mason Broadwell</dc:creator>
  <cp:lastModifiedBy>Mason Broadwell</cp:lastModifiedBy>
  <cp:revision>227</cp:revision>
  <cp:lastPrinted>2017-07-26T21:34:37Z</cp:lastPrinted>
  <dcterms:created xsi:type="dcterms:W3CDTF">2016-09-09T21:58:07Z</dcterms:created>
  <dcterms:modified xsi:type="dcterms:W3CDTF">2017-07-26T22:31:25Z</dcterms:modified>
</cp:coreProperties>
</file>