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894" r:id="rId2"/>
  </p:sldMasterIdLst>
  <p:notesMasterIdLst>
    <p:notesMasterId r:id="rId61"/>
  </p:notes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2CBA-99D3-4919-AF13-CC9808EABA2C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C7DC0-D224-42F6-979A-D02EEB8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31F9-A33B-40E0-A222-68FADA308D15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C731-A8C6-45E6-91E2-1BF70ED42BD6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6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6497-763A-4641-9C42-85E30408BAA4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59B-19CC-4116-8C20-4FAF84088C59}" type="datetime1">
              <a:rPr lang="en-US" smtClean="0"/>
              <a:t>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3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5A87-6ECA-4EE3-A3FC-6AE79879726E}" type="datetime1">
              <a:rPr lang="en-US" smtClean="0"/>
              <a:t>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84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AC4A-56DF-4D8B-ACD0-15D7140287AF}" type="datetime1">
              <a:rPr lang="en-US" smtClean="0"/>
              <a:t>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63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812-B616-4A47-BF19-7C11B0784EDF}" type="datetime1">
              <a:rPr lang="en-US" smtClean="0"/>
              <a:t>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15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EE9E-80FC-45EE-A3C2-F061C12C6875}" type="datetime1">
              <a:rPr lang="en-US" smtClean="0"/>
              <a:t>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4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0380-9D0A-4959-9BB5-B853EB46F2D0}" type="datetime1">
              <a:rPr lang="en-US" smtClean="0"/>
              <a:t>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DBBB-9268-4ABE-9349-58C0BA85B44D}" type="datetime1">
              <a:rPr lang="en-US" smtClean="0"/>
              <a:t>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422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F7F0-2B83-41BE-A8DF-A7E058A1A26C}" type="datetime1">
              <a:rPr lang="en-US" smtClean="0"/>
              <a:t>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65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40D3-5BDA-4BCE-AD04-7D459F100C41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4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C495-7FA6-4C54-BFCB-223EC4D8AA89}" type="datetime1">
              <a:rPr lang="en-US" smtClean="0"/>
              <a:t>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483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58E-1336-47E8-BA54-FF8225533885}" type="datetime1">
              <a:rPr lang="en-US" smtClean="0"/>
              <a:t>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36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CB19-5C46-4089-961B-9A2A838B2DED}" type="datetime1">
              <a:rPr lang="en-US" smtClean="0"/>
              <a:t>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40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D067-53D4-4F37-82AF-1E14510AF02F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B955-3FD2-436A-9EC6-2F46C96B98CF}" type="datetime1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2631-471E-40C0-AA8B-FBF9AC6E8DA2}" type="datetime1">
              <a:rPr lang="en-US" smtClean="0"/>
              <a:t>8/12/2017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5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E60A-DEE3-4E96-A300-1D051D54609D}" type="datetime1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C8F-6F73-4F82-8CB3-A58BB653B8DA}" type="datetime1">
              <a:rPr lang="en-US" smtClean="0"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2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15EC-8F45-4CF8-A4A7-EE34A3C68A7E}" type="datetime1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DE60-9434-43AD-93E6-D1266B6FE439}" type="datetime1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771F54-09BA-470C-9C03-1B4EDBACA100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CF1D-4D3E-43A7-85EC-175D07B9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9A7D-2434-44B3-8D3A-0881E673D316}" type="datetime1">
              <a:rPr lang="en-US" smtClean="0"/>
              <a:t>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27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721564"/>
            <a:ext cx="914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Genesis 3:1-6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6FDE5-3FE0-4341-8B5B-ACD8C9A3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Genesis 3:1-6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</a:rPr>
              <a:t>The </a:t>
            </a:r>
            <a:r>
              <a:rPr lang="pt-BR" sz="3400" b="1" dirty="0" err="1">
                <a:solidFill>
                  <a:schemeClr val="bg1"/>
                </a:solidFill>
              </a:rPr>
              <a:t>Nature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of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Sin</a:t>
            </a:r>
            <a:r>
              <a:rPr lang="pt-BR" sz="3400" b="1" dirty="0">
                <a:solidFill>
                  <a:schemeClr val="bg1"/>
                </a:solidFill>
              </a:rPr>
              <a:t>: </a:t>
            </a:r>
            <a:r>
              <a:rPr lang="pt-BR" sz="3400" b="1" i="1" dirty="0" err="1">
                <a:solidFill>
                  <a:schemeClr val="bg1"/>
                </a:solidFill>
              </a:rPr>
              <a:t>Exposing</a:t>
            </a:r>
            <a:r>
              <a:rPr lang="pt-BR" sz="3400" b="1" i="1" dirty="0">
                <a:solidFill>
                  <a:schemeClr val="bg1"/>
                </a:solidFill>
              </a:rPr>
              <a:t> </a:t>
            </a:r>
            <a:r>
              <a:rPr lang="pt-BR" sz="3400" b="1" i="1" dirty="0" err="1">
                <a:solidFill>
                  <a:schemeClr val="bg1"/>
                </a:solidFill>
              </a:rPr>
              <a:t>Satan</a:t>
            </a:r>
            <a:endParaRPr lang="pt-BR" sz="3400" b="1" i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3:6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475656" y="249289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Georgia" panose="02040502050405020303" pitchFamily="18" charset="0"/>
              </a:rPr>
              <a:t>- The </a:t>
            </a:r>
            <a:r>
              <a:rPr lang="pt-BR" dirty="0" err="1">
                <a:latin typeface="Georgia" panose="02040502050405020303" pitchFamily="18" charset="0"/>
              </a:rPr>
              <a:t>woman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begins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to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believe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serpent's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theology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because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her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own</a:t>
            </a:r>
            <a:r>
              <a:rPr lang="pt-BR" dirty="0"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pt-BR" dirty="0">
                <a:latin typeface="Georgia" panose="02040502050405020303" pitchFamily="18" charset="0"/>
              </a:rPr>
              <a:t>  </a:t>
            </a:r>
            <a:r>
              <a:rPr lang="pt-BR" dirty="0" err="1">
                <a:latin typeface="Georgia" panose="02040502050405020303" pitchFamily="18" charset="0"/>
              </a:rPr>
              <a:t>eyes</a:t>
            </a:r>
            <a:r>
              <a:rPr lang="pt-BR" dirty="0">
                <a:latin typeface="Georgia" panose="02040502050405020303" pitchFamily="18" charset="0"/>
              </a:rPr>
              <a:t> “</a:t>
            </a:r>
            <a:r>
              <a:rPr lang="pt-BR" dirty="0" err="1">
                <a:latin typeface="Georgia" panose="02040502050405020303" pitchFamily="18" charset="0"/>
              </a:rPr>
              <a:t>confirm</a:t>
            </a:r>
            <a:r>
              <a:rPr lang="pt-BR" dirty="0">
                <a:latin typeface="Georgia" panose="02040502050405020303" pitchFamily="18" charset="0"/>
              </a:rPr>
              <a:t>” </a:t>
            </a:r>
            <a:r>
              <a:rPr lang="pt-BR" dirty="0" err="1">
                <a:latin typeface="Georgia" panose="02040502050405020303" pitchFamily="18" charset="0"/>
              </a:rPr>
              <a:t>what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serpent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said</a:t>
            </a:r>
            <a:r>
              <a:rPr lang="pt-BR" dirty="0">
                <a:latin typeface="Georgia" panose="02040502050405020303" pitchFamily="18" charset="0"/>
              </a:rPr>
              <a:t>; in </a:t>
            </a:r>
            <a:r>
              <a:rPr lang="pt-BR" dirty="0" err="1">
                <a:latin typeface="Georgia" panose="02040502050405020303" pitchFamily="18" charset="0"/>
              </a:rPr>
              <a:t>this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process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word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of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God</a:t>
            </a:r>
            <a:r>
              <a:rPr lang="pt-BR" dirty="0">
                <a:latin typeface="Georgia" panose="02040502050405020303" pitchFamily="18" charset="0"/>
              </a:rPr>
              <a:t>, </a:t>
            </a:r>
          </a:p>
          <a:p>
            <a:pPr algn="just"/>
            <a:r>
              <a:rPr lang="pt-BR" dirty="0">
                <a:latin typeface="Georgia" panose="02040502050405020303" pitchFamily="18" charset="0"/>
              </a:rPr>
              <a:t>  </a:t>
            </a:r>
            <a:r>
              <a:rPr lang="pt-BR" dirty="0" err="1">
                <a:latin typeface="Georgia" panose="02040502050405020303" pitchFamily="18" charset="0"/>
              </a:rPr>
              <a:t>which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has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already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given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clear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teaching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and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instruction</a:t>
            </a:r>
            <a:r>
              <a:rPr lang="pt-BR" dirty="0">
                <a:latin typeface="Georgia" panose="02040502050405020303" pitchFamily="18" charset="0"/>
              </a:rPr>
              <a:t>, </a:t>
            </a:r>
            <a:r>
              <a:rPr lang="pt-BR" dirty="0" err="1">
                <a:latin typeface="Georgia" panose="02040502050405020303" pitchFamily="18" charset="0"/>
              </a:rPr>
              <a:t>is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forgotten</a:t>
            </a:r>
            <a:r>
              <a:rPr lang="pt-BR" dirty="0">
                <a:latin typeface="Georgia" panose="02040502050405020303" pitchFamily="18" charset="0"/>
              </a:rPr>
              <a:t>...</a:t>
            </a:r>
            <a:endParaRPr lang="pt-BR" i="1" dirty="0">
              <a:latin typeface="Georgia" panose="02040502050405020303" pitchFamily="18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51520" y="548680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50" dirty="0">
                <a:latin typeface="Georgia" panose="02040502050405020303" pitchFamily="18" charset="0"/>
              </a:rPr>
              <a:t>“</a:t>
            </a:r>
            <a:r>
              <a:rPr lang="pt-BR" sz="2150" dirty="0" err="1">
                <a:latin typeface="Georgia" panose="02040502050405020303" pitchFamily="18" charset="0"/>
              </a:rPr>
              <a:t>So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when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woman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saw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that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tree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was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good</a:t>
            </a:r>
            <a:r>
              <a:rPr lang="pt-BR" sz="2150" dirty="0">
                <a:latin typeface="Georgia" panose="02040502050405020303" pitchFamily="18" charset="0"/>
              </a:rPr>
              <a:t> for </a:t>
            </a:r>
            <a:r>
              <a:rPr lang="pt-BR" sz="2150" dirty="0" err="1">
                <a:latin typeface="Georgia" panose="02040502050405020303" pitchFamily="18" charset="0"/>
              </a:rPr>
              <a:t>food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that</a:t>
            </a:r>
            <a:r>
              <a:rPr lang="pt-BR" sz="2150" dirty="0">
                <a:latin typeface="Georgia" panose="02040502050405020303" pitchFamily="18" charset="0"/>
              </a:rPr>
              <a:t> it </a:t>
            </a:r>
            <a:r>
              <a:rPr lang="pt-BR" sz="2150" dirty="0" err="1">
                <a:latin typeface="Georgia" panose="02040502050405020303" pitchFamily="18" charset="0"/>
              </a:rPr>
              <a:t>was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</a:p>
          <a:p>
            <a:r>
              <a:rPr lang="pt-BR" sz="2150" dirty="0">
                <a:latin typeface="Georgia" panose="02040502050405020303" pitchFamily="18" charset="0"/>
              </a:rPr>
              <a:t>  </a:t>
            </a:r>
            <a:r>
              <a:rPr lang="pt-BR" sz="2150" dirty="0" err="1">
                <a:latin typeface="Georgia" panose="02040502050405020303" pitchFamily="18" charset="0"/>
              </a:rPr>
              <a:t>pleasant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eyes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a </a:t>
            </a:r>
            <a:r>
              <a:rPr lang="pt-BR" sz="2150" dirty="0" err="1">
                <a:latin typeface="Georgia" panose="02040502050405020303" pitchFamily="18" charset="0"/>
              </a:rPr>
              <a:t>tree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desirable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make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one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wise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she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took</a:t>
            </a:r>
            <a:endParaRPr lang="pt-BR" sz="2150" dirty="0">
              <a:latin typeface="Georgia" panose="02040502050405020303" pitchFamily="18" charset="0"/>
            </a:endParaRPr>
          </a:p>
          <a:p>
            <a:r>
              <a:rPr lang="pt-BR" sz="2150" dirty="0">
                <a:latin typeface="Georgia" panose="02040502050405020303" pitchFamily="18" charset="0"/>
              </a:rPr>
              <a:t>  </a:t>
            </a:r>
            <a:r>
              <a:rPr lang="pt-BR" sz="2150" dirty="0" err="1">
                <a:latin typeface="Georgia" panose="02040502050405020303" pitchFamily="18" charset="0"/>
              </a:rPr>
              <a:t>of</a:t>
            </a:r>
            <a:r>
              <a:rPr lang="pt-BR" sz="2150" dirty="0">
                <a:latin typeface="Georgia" panose="02040502050405020303" pitchFamily="18" charset="0"/>
              </a:rPr>
              <a:t> its </a:t>
            </a:r>
            <a:r>
              <a:rPr lang="pt-BR" sz="2150" dirty="0" err="1">
                <a:latin typeface="Georgia" panose="02040502050405020303" pitchFamily="18" charset="0"/>
              </a:rPr>
              <a:t>fruit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ate. </a:t>
            </a:r>
            <a:r>
              <a:rPr lang="pt-BR" sz="2150" dirty="0" err="1">
                <a:latin typeface="Georgia" panose="02040502050405020303" pitchFamily="18" charset="0"/>
              </a:rPr>
              <a:t>She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also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gave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her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husband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with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her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</a:t>
            </a:r>
            <a:r>
              <a:rPr lang="pt-BR" sz="2150" dirty="0">
                <a:latin typeface="Georgia" panose="02040502050405020303" pitchFamily="18" charset="0"/>
              </a:rPr>
              <a:t> ate.”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150" dirty="0">
                <a:latin typeface="Georgia" panose="02040502050405020303" pitchFamily="18" charset="0"/>
              </a:rPr>
              <a:t>[3:6]</a:t>
            </a:r>
          </a:p>
        </p:txBody>
      </p:sp>
      <p:sp>
        <p:nvSpPr>
          <p:cNvPr id="23" name="Elipse 22"/>
          <p:cNvSpPr/>
          <p:nvPr/>
        </p:nvSpPr>
        <p:spPr>
          <a:xfrm>
            <a:off x="179511" y="548678"/>
            <a:ext cx="3409251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baixo 10"/>
          <p:cNvSpPr/>
          <p:nvPr/>
        </p:nvSpPr>
        <p:spPr>
          <a:xfrm rot="21302413">
            <a:off x="1352211" y="976470"/>
            <a:ext cx="392186" cy="7932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318653" y="1700808"/>
            <a:ext cx="764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Once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trust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in His </a:t>
            </a:r>
            <a:r>
              <a:rPr lang="pt-BR" sz="2400" dirty="0" err="1">
                <a:latin typeface="Georgia" panose="02040502050405020303" pitchFamily="18" charset="0"/>
              </a:rPr>
              <a:t>word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affected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human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reasoning</a:t>
            </a:r>
            <a:r>
              <a:rPr lang="pt-BR" sz="2400" dirty="0">
                <a:latin typeface="Georgia" panose="02040502050405020303" pitchFamily="18" charset="0"/>
              </a:rPr>
              <a:t>” </a:t>
            </a:r>
            <a:r>
              <a:rPr lang="pt-BR" sz="2400" dirty="0" err="1">
                <a:latin typeface="Georgia" panose="02040502050405020303" pitchFamily="18" charset="0"/>
              </a:rPr>
              <a:t>takes</a:t>
            </a:r>
            <a:r>
              <a:rPr lang="pt-BR" sz="2400" dirty="0">
                <a:latin typeface="Georgia" panose="02040502050405020303" pitchFamily="18" charset="0"/>
              </a:rPr>
              <a:t> over as a new </a:t>
            </a:r>
            <a:r>
              <a:rPr lang="pt-BR" sz="2400" dirty="0" err="1">
                <a:latin typeface="Georgia" panose="02040502050405020303" pitchFamily="18" charset="0"/>
              </a:rPr>
              <a:t>guide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life</a:t>
            </a:r>
            <a:r>
              <a:rPr lang="pt-BR" sz="2400" dirty="0">
                <a:latin typeface="Georgia" panose="02040502050405020303" pitchFamily="18" charset="0"/>
              </a:rPr>
              <a:t>... 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6" name="Estrela de 16 pontas 1"/>
          <p:cNvSpPr/>
          <p:nvPr/>
        </p:nvSpPr>
        <p:spPr>
          <a:xfrm rot="764354">
            <a:off x="3171953" y="2178335"/>
            <a:ext cx="7398759" cy="3238325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“...</a:t>
            </a:r>
            <a:r>
              <a:rPr lang="pt-BR" sz="2200" b="1" dirty="0" err="1"/>
              <a:t>because</a:t>
            </a:r>
            <a:r>
              <a:rPr lang="pt-BR" sz="2200" b="1" dirty="0"/>
              <a:t>, </a:t>
            </a:r>
            <a:r>
              <a:rPr lang="pt-BR" sz="2200" b="1" dirty="0" err="1"/>
              <a:t>although</a:t>
            </a:r>
            <a:r>
              <a:rPr lang="pt-BR" sz="2200" b="1" dirty="0"/>
              <a:t> </a:t>
            </a:r>
            <a:r>
              <a:rPr lang="pt-BR" sz="2200" b="1" dirty="0" err="1"/>
              <a:t>they</a:t>
            </a:r>
            <a:r>
              <a:rPr lang="pt-BR" sz="2200" b="1" dirty="0"/>
              <a:t> </a:t>
            </a:r>
            <a:r>
              <a:rPr lang="pt-BR" sz="2200" b="1" dirty="0" err="1"/>
              <a:t>knew</a:t>
            </a:r>
            <a:r>
              <a:rPr lang="pt-BR" sz="2200" b="1" dirty="0"/>
              <a:t> </a:t>
            </a:r>
            <a:r>
              <a:rPr lang="pt-BR" sz="2200" b="1" dirty="0" err="1"/>
              <a:t>God</a:t>
            </a:r>
            <a:r>
              <a:rPr lang="pt-BR" sz="2200" b="1" dirty="0"/>
              <a:t>, </a:t>
            </a:r>
            <a:r>
              <a:rPr lang="pt-BR" sz="2200" b="1" dirty="0" err="1"/>
              <a:t>they</a:t>
            </a:r>
            <a:r>
              <a:rPr lang="pt-BR" sz="2200" b="1" dirty="0"/>
              <a:t> </a:t>
            </a:r>
            <a:r>
              <a:rPr lang="pt-BR" sz="2200" b="1" dirty="0" err="1"/>
              <a:t>did</a:t>
            </a:r>
            <a:r>
              <a:rPr lang="pt-BR" sz="2200" b="1" dirty="0"/>
              <a:t> </a:t>
            </a:r>
            <a:r>
              <a:rPr lang="pt-BR" sz="2200" b="1" dirty="0" err="1"/>
              <a:t>not</a:t>
            </a:r>
            <a:r>
              <a:rPr lang="pt-BR" sz="2200" b="1" dirty="0"/>
              <a:t> </a:t>
            </a:r>
            <a:r>
              <a:rPr lang="pt-BR" sz="2200" b="1" dirty="0" err="1"/>
              <a:t>glorify</a:t>
            </a:r>
            <a:r>
              <a:rPr lang="pt-BR" sz="2200" b="1" dirty="0"/>
              <a:t> </a:t>
            </a:r>
            <a:r>
              <a:rPr lang="pt-BR" sz="2200" b="1" dirty="0" err="1"/>
              <a:t>Him</a:t>
            </a:r>
            <a:r>
              <a:rPr lang="pt-BR" sz="2200" b="1" dirty="0"/>
              <a:t> as </a:t>
            </a:r>
            <a:r>
              <a:rPr lang="pt-BR" sz="2200" b="1" dirty="0" err="1"/>
              <a:t>God</a:t>
            </a:r>
            <a:r>
              <a:rPr lang="pt-BR" sz="2200" b="1" dirty="0"/>
              <a:t>, ...</a:t>
            </a:r>
            <a:r>
              <a:rPr lang="pt-BR" sz="2200" b="1" i="1" dirty="0" err="1">
                <a:solidFill>
                  <a:srgbClr val="FFFF00"/>
                </a:solidFill>
              </a:rPr>
              <a:t>but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became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futile</a:t>
            </a:r>
            <a:r>
              <a:rPr lang="pt-BR" sz="2200" b="1" i="1" dirty="0">
                <a:solidFill>
                  <a:srgbClr val="FFFF00"/>
                </a:solidFill>
              </a:rPr>
              <a:t> in </a:t>
            </a:r>
            <a:r>
              <a:rPr lang="pt-BR" sz="2200" b="1" i="1" dirty="0" err="1">
                <a:solidFill>
                  <a:srgbClr val="FFFF00"/>
                </a:solidFill>
              </a:rPr>
              <a:t>their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thoughts</a:t>
            </a:r>
            <a:r>
              <a:rPr lang="pt-BR" sz="2200" b="1" i="1" dirty="0">
                <a:solidFill>
                  <a:srgbClr val="FFFF00"/>
                </a:solidFill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</a:rPr>
              <a:t>and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their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foolish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hearts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were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darkened</a:t>
            </a:r>
            <a:r>
              <a:rPr lang="pt-BR" sz="2200" b="1" i="1" dirty="0">
                <a:solidFill>
                  <a:srgbClr val="FFFF00"/>
                </a:solidFill>
              </a:rPr>
              <a:t>.</a:t>
            </a:r>
            <a:r>
              <a:rPr lang="pt-BR" sz="2200" b="1" dirty="0"/>
              <a:t>”</a:t>
            </a:r>
          </a:p>
          <a:p>
            <a:pPr algn="ctr"/>
            <a:r>
              <a:rPr lang="pt-BR" sz="2200" b="1" dirty="0" err="1"/>
              <a:t>Romans</a:t>
            </a:r>
            <a:r>
              <a:rPr lang="pt-BR" sz="2200" b="1" dirty="0"/>
              <a:t> 1:21</a:t>
            </a:r>
          </a:p>
        </p:txBody>
      </p:sp>
      <p:sp>
        <p:nvSpPr>
          <p:cNvPr id="27" name="Estrela de 16 pontas 13"/>
          <p:cNvSpPr/>
          <p:nvPr/>
        </p:nvSpPr>
        <p:spPr>
          <a:xfrm rot="21204252">
            <a:off x="-730913" y="2262551"/>
            <a:ext cx="6145751" cy="3888302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“For </a:t>
            </a:r>
            <a:r>
              <a:rPr lang="pt-BR" sz="2200" b="1" dirty="0" err="1"/>
              <a:t>they</a:t>
            </a:r>
            <a:r>
              <a:rPr lang="pt-BR" sz="2200" b="1" dirty="0"/>
              <a:t> </a:t>
            </a:r>
            <a:r>
              <a:rPr lang="pt-BR" sz="2200" b="1" dirty="0" err="1"/>
              <a:t>being</a:t>
            </a:r>
            <a:r>
              <a:rPr lang="pt-BR" sz="2200" b="1" dirty="0"/>
              <a:t> </a:t>
            </a:r>
            <a:r>
              <a:rPr lang="pt-BR" sz="2200" b="1" dirty="0" err="1"/>
              <a:t>ignorant</a:t>
            </a:r>
            <a:r>
              <a:rPr lang="pt-BR" sz="2200" b="1" dirty="0"/>
              <a:t> </a:t>
            </a:r>
            <a:r>
              <a:rPr lang="pt-BR" sz="2200" b="1" dirty="0" err="1"/>
              <a:t>of</a:t>
            </a:r>
            <a:r>
              <a:rPr lang="pt-BR" sz="2200" b="1" dirty="0"/>
              <a:t> </a:t>
            </a:r>
            <a:r>
              <a:rPr lang="pt-BR" sz="2200" b="1" dirty="0" err="1"/>
              <a:t>God's</a:t>
            </a:r>
            <a:r>
              <a:rPr lang="pt-BR" sz="2200" b="1" dirty="0"/>
              <a:t> </a:t>
            </a:r>
            <a:r>
              <a:rPr lang="pt-BR" sz="2200" b="1" dirty="0" err="1"/>
              <a:t>righteousness</a:t>
            </a:r>
            <a:r>
              <a:rPr lang="pt-BR" sz="2200" b="1" dirty="0"/>
              <a:t>, </a:t>
            </a:r>
            <a:r>
              <a:rPr lang="pt-BR" sz="2200" b="1" dirty="0" err="1"/>
              <a:t>and</a:t>
            </a:r>
            <a:r>
              <a:rPr lang="pt-BR" sz="2200" b="1" dirty="0"/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seeking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to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establish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their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own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righteousness</a:t>
            </a:r>
            <a:r>
              <a:rPr lang="pt-BR" sz="2200" b="1" dirty="0"/>
              <a:t>, </a:t>
            </a:r>
            <a:r>
              <a:rPr lang="pt-BR" sz="2200" b="1" dirty="0" err="1"/>
              <a:t>have</a:t>
            </a:r>
            <a:r>
              <a:rPr lang="pt-BR" sz="2200" b="1" dirty="0"/>
              <a:t> </a:t>
            </a:r>
            <a:r>
              <a:rPr lang="pt-BR" sz="2200" b="1" dirty="0" err="1"/>
              <a:t>not</a:t>
            </a:r>
            <a:r>
              <a:rPr lang="pt-BR" sz="2200" b="1" dirty="0"/>
              <a:t> </a:t>
            </a:r>
            <a:r>
              <a:rPr lang="pt-BR" sz="2200" b="1" dirty="0" err="1"/>
              <a:t>submitted</a:t>
            </a:r>
            <a:r>
              <a:rPr lang="pt-BR" sz="2200" b="1" dirty="0"/>
              <a:t> </a:t>
            </a:r>
            <a:r>
              <a:rPr lang="pt-BR" sz="2200" b="1" dirty="0" err="1"/>
              <a:t>to</a:t>
            </a:r>
            <a:r>
              <a:rPr lang="pt-BR" sz="2200" b="1" dirty="0"/>
              <a:t> </a:t>
            </a:r>
            <a:r>
              <a:rPr lang="pt-BR" sz="2200" b="1" dirty="0" err="1"/>
              <a:t>the</a:t>
            </a:r>
            <a:r>
              <a:rPr lang="pt-BR" sz="2200" b="1" dirty="0"/>
              <a:t> </a:t>
            </a:r>
            <a:r>
              <a:rPr lang="pt-BR" sz="2200" b="1" dirty="0" err="1"/>
              <a:t>righteousness</a:t>
            </a:r>
            <a:r>
              <a:rPr lang="pt-BR" sz="2200" b="1" dirty="0"/>
              <a:t> </a:t>
            </a:r>
            <a:r>
              <a:rPr lang="pt-BR" sz="2200" b="1" dirty="0" err="1"/>
              <a:t>of</a:t>
            </a:r>
            <a:r>
              <a:rPr lang="pt-BR" sz="2200" b="1" dirty="0"/>
              <a:t> </a:t>
            </a:r>
            <a:r>
              <a:rPr lang="pt-BR" sz="2200" b="1" dirty="0" err="1"/>
              <a:t>God</a:t>
            </a:r>
            <a:r>
              <a:rPr lang="pt-BR" sz="2200" b="1" dirty="0"/>
              <a:t>.”</a:t>
            </a:r>
          </a:p>
          <a:p>
            <a:pPr algn="ctr"/>
            <a:r>
              <a:rPr lang="pt-BR" sz="2200" b="1" dirty="0" err="1"/>
              <a:t>Romans</a:t>
            </a:r>
            <a:r>
              <a:rPr lang="pt-BR" sz="2200" b="1" dirty="0"/>
              <a:t> 10:3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D4254-8104-42CC-B686-8E607A89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117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2" grpId="0"/>
      <p:bldP spid="23" grpId="0" animBg="1"/>
      <p:bldP spid="24" grpId="0" animBg="1"/>
      <p:bldP spid="25" grpId="0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Genesis 3:1-6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</a:rPr>
              <a:t>The </a:t>
            </a:r>
            <a:r>
              <a:rPr lang="pt-BR" sz="3400" b="1" dirty="0" err="1">
                <a:solidFill>
                  <a:schemeClr val="bg1"/>
                </a:solidFill>
              </a:rPr>
              <a:t>Nature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of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Sin</a:t>
            </a:r>
            <a:r>
              <a:rPr lang="pt-BR" sz="3400" b="1" dirty="0">
                <a:solidFill>
                  <a:schemeClr val="bg1"/>
                </a:solidFill>
              </a:rPr>
              <a:t>: </a:t>
            </a:r>
            <a:r>
              <a:rPr lang="pt-BR" sz="3400" b="1" i="1" dirty="0" err="1">
                <a:solidFill>
                  <a:schemeClr val="bg1"/>
                </a:solidFill>
              </a:rPr>
              <a:t>Exposing</a:t>
            </a:r>
            <a:r>
              <a:rPr lang="pt-BR" sz="3400" b="1" i="1" dirty="0">
                <a:solidFill>
                  <a:schemeClr val="bg1"/>
                </a:solidFill>
              </a:rPr>
              <a:t> </a:t>
            </a:r>
            <a:r>
              <a:rPr lang="pt-BR" sz="3400" b="1" i="1" dirty="0" err="1">
                <a:solidFill>
                  <a:schemeClr val="bg1"/>
                </a:solidFill>
              </a:rPr>
              <a:t>Satan</a:t>
            </a:r>
            <a:endParaRPr lang="pt-BR" sz="3400" b="1" i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3:6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to 20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51520" y="548680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50" dirty="0">
                <a:latin typeface="Georgia" panose="02040502050405020303" pitchFamily="18" charset="0"/>
              </a:rPr>
              <a:t>“</a:t>
            </a:r>
            <a:r>
              <a:rPr lang="pt-BR" sz="2150" dirty="0" err="1">
                <a:latin typeface="Georgia" panose="02040502050405020303" pitchFamily="18" charset="0"/>
              </a:rPr>
              <a:t>So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when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woman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saw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that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tree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was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good</a:t>
            </a:r>
            <a:r>
              <a:rPr lang="pt-BR" sz="2150" dirty="0">
                <a:latin typeface="Georgia" panose="02040502050405020303" pitchFamily="18" charset="0"/>
              </a:rPr>
              <a:t> for </a:t>
            </a:r>
            <a:r>
              <a:rPr lang="pt-BR" sz="2150" dirty="0" err="1">
                <a:latin typeface="Georgia" panose="02040502050405020303" pitchFamily="18" charset="0"/>
              </a:rPr>
              <a:t>food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that</a:t>
            </a:r>
            <a:r>
              <a:rPr lang="pt-BR" sz="2150" dirty="0">
                <a:latin typeface="Georgia" panose="02040502050405020303" pitchFamily="18" charset="0"/>
              </a:rPr>
              <a:t> it </a:t>
            </a:r>
            <a:r>
              <a:rPr lang="pt-BR" sz="2150" dirty="0" err="1">
                <a:latin typeface="Georgia" panose="02040502050405020303" pitchFamily="18" charset="0"/>
              </a:rPr>
              <a:t>was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</a:p>
          <a:p>
            <a:r>
              <a:rPr lang="pt-BR" sz="2150" dirty="0">
                <a:latin typeface="Georgia" panose="02040502050405020303" pitchFamily="18" charset="0"/>
              </a:rPr>
              <a:t>  </a:t>
            </a:r>
            <a:r>
              <a:rPr lang="pt-BR" sz="2150" dirty="0" err="1">
                <a:latin typeface="Georgia" panose="02040502050405020303" pitchFamily="18" charset="0"/>
              </a:rPr>
              <a:t>pleasant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eyes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a </a:t>
            </a:r>
            <a:r>
              <a:rPr lang="pt-BR" sz="2150" dirty="0" err="1">
                <a:latin typeface="Georgia" panose="02040502050405020303" pitchFamily="18" charset="0"/>
              </a:rPr>
              <a:t>tree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desirable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make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one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wise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she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took</a:t>
            </a:r>
            <a:endParaRPr lang="pt-BR" sz="2150" dirty="0">
              <a:latin typeface="Georgia" panose="02040502050405020303" pitchFamily="18" charset="0"/>
            </a:endParaRPr>
          </a:p>
          <a:p>
            <a:r>
              <a:rPr lang="pt-BR" sz="2150" dirty="0">
                <a:latin typeface="Georgia" panose="02040502050405020303" pitchFamily="18" charset="0"/>
              </a:rPr>
              <a:t>  </a:t>
            </a:r>
            <a:r>
              <a:rPr lang="pt-BR" sz="2150" dirty="0" err="1">
                <a:latin typeface="Georgia" panose="02040502050405020303" pitchFamily="18" charset="0"/>
              </a:rPr>
              <a:t>of</a:t>
            </a:r>
            <a:r>
              <a:rPr lang="pt-BR" sz="2150" dirty="0">
                <a:latin typeface="Georgia" panose="02040502050405020303" pitchFamily="18" charset="0"/>
              </a:rPr>
              <a:t> its </a:t>
            </a:r>
            <a:r>
              <a:rPr lang="pt-BR" sz="2150" dirty="0" err="1">
                <a:latin typeface="Georgia" panose="02040502050405020303" pitchFamily="18" charset="0"/>
              </a:rPr>
              <a:t>fruit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ate. </a:t>
            </a:r>
            <a:r>
              <a:rPr lang="pt-BR" sz="2150" dirty="0" err="1">
                <a:latin typeface="Georgia" panose="02040502050405020303" pitchFamily="18" charset="0"/>
              </a:rPr>
              <a:t>She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also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gave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her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husband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with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her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</a:t>
            </a:r>
            <a:r>
              <a:rPr lang="pt-BR" sz="2150" dirty="0">
                <a:latin typeface="Georgia" panose="02040502050405020303" pitchFamily="18" charset="0"/>
              </a:rPr>
              <a:t> ate.”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150" dirty="0">
                <a:latin typeface="Georgia" panose="02040502050405020303" pitchFamily="18" charset="0"/>
              </a:rPr>
              <a:t>[3:6]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318653" y="1700808"/>
            <a:ext cx="764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As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begins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give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temptation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sin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attacked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ways</a:t>
            </a:r>
            <a:r>
              <a:rPr lang="pt-BR" sz="2400" dirty="0">
                <a:latin typeface="Georgia" panose="02040502050405020303" pitchFamily="18" charset="0"/>
              </a:rPr>
              <a:t>:  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771800" y="548678"/>
            <a:ext cx="4464496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23528" y="908719"/>
            <a:ext cx="2664296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104344" y="908720"/>
            <a:ext cx="3491992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728192" y="2492896"/>
            <a:ext cx="7236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Georgia" panose="02040502050405020303" pitchFamily="18" charset="0"/>
              </a:rPr>
              <a:t>The </a:t>
            </a:r>
            <a:r>
              <a:rPr lang="pt-BR" sz="2000" dirty="0" err="1">
                <a:latin typeface="Georgia" panose="02040502050405020303" pitchFamily="18" charset="0"/>
              </a:rPr>
              <a:t>lust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of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flesh</a:t>
            </a:r>
            <a:r>
              <a:rPr lang="pt-BR" sz="2000" dirty="0">
                <a:latin typeface="Georgia" panose="02040502050405020303" pitchFamily="18" charset="0"/>
              </a:rPr>
              <a:t>: “</a:t>
            </a:r>
            <a:r>
              <a:rPr lang="pt-BR" sz="2000" dirty="0" err="1">
                <a:latin typeface="Georgia" panose="02040502050405020303" pitchFamily="18" charset="0"/>
              </a:rPr>
              <a:t>hunger</a:t>
            </a:r>
            <a:r>
              <a:rPr lang="pt-BR" sz="2000" dirty="0">
                <a:latin typeface="Georgia" panose="02040502050405020303" pitchFamily="18" charset="0"/>
              </a:rPr>
              <a:t>” </a:t>
            </a:r>
            <a:r>
              <a:rPr lang="pt-BR" sz="2000" dirty="0" err="1">
                <a:latin typeface="Georgia" panose="02040502050405020303" pitchFamily="18" charset="0"/>
              </a:rPr>
              <a:t>often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describes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every</a:t>
            </a:r>
            <a:r>
              <a:rPr lang="pt-BR" sz="2000" dirty="0">
                <a:latin typeface="Georgia" panose="02040502050405020303" pitchFamily="18" charset="0"/>
              </a:rPr>
              <a:t> “</a:t>
            </a:r>
            <a:r>
              <a:rPr lang="pt-BR" sz="2000" dirty="0" err="1">
                <a:latin typeface="Georgia" panose="02040502050405020303" pitchFamily="18" charset="0"/>
              </a:rPr>
              <a:t>appetite</a:t>
            </a:r>
            <a:r>
              <a:rPr lang="pt-BR" sz="2000" dirty="0">
                <a:latin typeface="Georgia" panose="02040502050405020303" pitchFamily="18" charset="0"/>
              </a:rPr>
              <a:t>” </a:t>
            </a:r>
            <a:r>
              <a:rPr lang="pt-BR" sz="2000" dirty="0" err="1">
                <a:latin typeface="Georgia" panose="02040502050405020303" pitchFamily="18" charset="0"/>
              </a:rPr>
              <a:t>of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physical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body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desires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fulfilled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whether</a:t>
            </a:r>
            <a:r>
              <a:rPr lang="pt-BR" sz="2000" dirty="0">
                <a:latin typeface="Georgia" panose="02040502050405020303" pitchFamily="18" charset="0"/>
              </a:rPr>
              <a:t> for </a:t>
            </a:r>
            <a:r>
              <a:rPr lang="pt-BR" sz="2000" dirty="0" err="1">
                <a:latin typeface="Georgia" panose="02040502050405020303" pitchFamily="18" charset="0"/>
              </a:rPr>
              <a:t>food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or</a:t>
            </a:r>
            <a:r>
              <a:rPr lang="pt-BR" sz="2000" dirty="0">
                <a:latin typeface="Georgia" panose="02040502050405020303" pitchFamily="18" charset="0"/>
              </a:rPr>
              <a:t> for </a:t>
            </a:r>
            <a:r>
              <a:rPr lang="pt-BR" sz="2000" dirty="0" err="1">
                <a:latin typeface="Georgia" panose="02040502050405020303" pitchFamily="18" charset="0"/>
              </a:rPr>
              <a:t>other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passions</a:t>
            </a:r>
            <a:r>
              <a:rPr lang="pt-BR" sz="2000" dirty="0">
                <a:latin typeface="Georgia" panose="02040502050405020303" pitchFamily="18" charset="0"/>
              </a:rPr>
              <a:t>. In </a:t>
            </a:r>
            <a:r>
              <a:rPr lang="pt-BR" sz="2000" dirty="0" err="1">
                <a:latin typeface="Georgia" panose="02040502050405020303" pitchFamily="18" charset="0"/>
              </a:rPr>
              <a:t>this</a:t>
            </a:r>
            <a:r>
              <a:rPr lang="pt-BR" sz="2000" dirty="0">
                <a:latin typeface="Georgia" panose="02040502050405020303" pitchFamily="18" charset="0"/>
              </a:rPr>
              <a:t> case, </a:t>
            </a:r>
            <a:r>
              <a:rPr lang="pt-BR" sz="2000" dirty="0" err="1">
                <a:latin typeface="Georgia" panose="02040502050405020303" pitchFamily="18" charset="0"/>
              </a:rPr>
              <a:t>why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would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deny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woman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access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to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such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good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food</a:t>
            </a:r>
            <a:r>
              <a:rPr lang="en-US" sz="2000" dirty="0">
                <a:latin typeface="Georgia" panose="02040502050405020303" pitchFamily="18" charset="0"/>
              </a:rPr>
              <a:t>?</a:t>
            </a:r>
            <a:endParaRPr lang="pt-BR" sz="2000" i="1" dirty="0">
              <a:latin typeface="Georgia" panose="02040502050405020303" pitchFamily="18" charset="0"/>
            </a:endParaRPr>
          </a:p>
        </p:txBody>
      </p:sp>
      <p:sp>
        <p:nvSpPr>
          <p:cNvPr id="28" name="Seta para baixo 10"/>
          <p:cNvSpPr/>
          <p:nvPr/>
        </p:nvSpPr>
        <p:spPr>
          <a:xfrm rot="11072217">
            <a:off x="4265552" y="896911"/>
            <a:ext cx="392186" cy="16938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1719808" y="3717032"/>
            <a:ext cx="723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Georgia" panose="02040502050405020303" pitchFamily="18" charset="0"/>
              </a:rPr>
              <a:t>The </a:t>
            </a:r>
            <a:r>
              <a:rPr lang="pt-BR" sz="2000" dirty="0" err="1">
                <a:latin typeface="Georgia" panose="02040502050405020303" pitchFamily="18" charset="0"/>
              </a:rPr>
              <a:t>lust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of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eyes</a:t>
            </a:r>
            <a:r>
              <a:rPr lang="pt-BR" sz="2000" dirty="0">
                <a:latin typeface="Georgia" panose="02040502050405020303" pitchFamily="18" charset="0"/>
              </a:rPr>
              <a:t>: a </a:t>
            </a:r>
            <a:r>
              <a:rPr lang="pt-BR" sz="2000" dirty="0" err="1">
                <a:latin typeface="Georgia" panose="02040502050405020303" pitchFamily="18" charset="0"/>
              </a:rPr>
              <a:t>desire</a:t>
            </a:r>
            <a:r>
              <a:rPr lang="pt-BR" sz="2000" dirty="0">
                <a:latin typeface="Georgia" panose="02040502050405020303" pitchFamily="18" charset="0"/>
              </a:rPr>
              <a:t> for more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more </a:t>
            </a:r>
            <a:r>
              <a:rPr lang="pt-BR" sz="2000" dirty="0" err="1">
                <a:latin typeface="Georgia" panose="02040502050405020303" pitchFamily="18" charset="0"/>
              </a:rPr>
              <a:t>possessions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just</a:t>
            </a:r>
            <a:r>
              <a:rPr lang="pt-BR" sz="2000" dirty="0">
                <a:latin typeface="Georgia" panose="02040502050405020303" pitchFamily="18" charset="0"/>
              </a:rPr>
              <a:t> for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having</a:t>
            </a:r>
            <a:r>
              <a:rPr lang="pt-BR" sz="2000" dirty="0">
                <a:latin typeface="Georgia" panose="02040502050405020303" pitchFamily="18" charset="0"/>
              </a:rPr>
              <a:t>. </a:t>
            </a:r>
            <a:r>
              <a:rPr lang="pt-BR" sz="2000" dirty="0" err="1">
                <a:latin typeface="Georgia" panose="02040502050405020303" pitchFamily="18" charset="0"/>
              </a:rPr>
              <a:t>This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forbidden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fruit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is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so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beautiful</a:t>
            </a:r>
            <a:r>
              <a:rPr lang="pt-BR" sz="2000" dirty="0">
                <a:latin typeface="Georgia" panose="02040502050405020303" pitchFamily="18" charset="0"/>
              </a:rPr>
              <a:t>!</a:t>
            </a:r>
            <a:endParaRPr lang="pt-BR" sz="2000" i="1" dirty="0">
              <a:latin typeface="Georgia" panose="02040502050405020303" pitchFamily="18" charset="0"/>
            </a:endParaRPr>
          </a:p>
        </p:txBody>
      </p:sp>
      <p:sp>
        <p:nvSpPr>
          <p:cNvPr id="30" name="Seta para baixo 21"/>
          <p:cNvSpPr/>
          <p:nvPr/>
        </p:nvSpPr>
        <p:spPr>
          <a:xfrm rot="8458006">
            <a:off x="2526091" y="834054"/>
            <a:ext cx="392186" cy="333537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719808" y="4365104"/>
            <a:ext cx="723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Georgia" panose="02040502050405020303" pitchFamily="18" charset="0"/>
              </a:rPr>
              <a:t>The </a:t>
            </a:r>
            <a:r>
              <a:rPr lang="pt-BR" sz="2000" dirty="0" err="1">
                <a:latin typeface="Georgia" panose="02040502050405020303" pitchFamily="18" charset="0"/>
              </a:rPr>
              <a:t>prideful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lust</a:t>
            </a:r>
            <a:r>
              <a:rPr lang="pt-BR" sz="2000" dirty="0">
                <a:latin typeface="Georgia" panose="02040502050405020303" pitchFamily="18" charset="0"/>
              </a:rPr>
              <a:t> for </a:t>
            </a:r>
            <a:r>
              <a:rPr lang="pt-BR" sz="2000" dirty="0" err="1">
                <a:latin typeface="Georgia" panose="02040502050405020303" pitchFamily="18" charset="0"/>
              </a:rPr>
              <a:t>knowledge</a:t>
            </a:r>
            <a:r>
              <a:rPr lang="pt-BR" sz="2000" dirty="0">
                <a:latin typeface="Georgia" panose="02040502050405020303" pitchFamily="18" charset="0"/>
              </a:rPr>
              <a:t>: a </a:t>
            </a:r>
            <a:r>
              <a:rPr lang="pt-BR" sz="2000" dirty="0" err="1">
                <a:latin typeface="Georgia" panose="02040502050405020303" pitchFamily="18" charset="0"/>
              </a:rPr>
              <a:t>desire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know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revealed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be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like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Him</a:t>
            </a:r>
            <a:r>
              <a:rPr lang="pt-BR" sz="2000" dirty="0">
                <a:latin typeface="Georgia" panose="02040502050405020303" pitchFamily="18" charset="0"/>
              </a:rPr>
              <a:t>.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dirty="0">
                <a:latin typeface="Georgia" panose="02040502050405020303" pitchFamily="18" charset="0"/>
              </a:rPr>
              <a:t> it </a:t>
            </a:r>
            <a:r>
              <a:rPr lang="pt-BR" sz="2000" dirty="0" err="1">
                <a:latin typeface="Georgia" panose="02040502050405020303" pitchFamily="18" charset="0"/>
              </a:rPr>
              <a:t>possible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hidden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from</a:t>
            </a:r>
            <a:r>
              <a:rPr lang="pt-BR" sz="2000" dirty="0">
                <a:latin typeface="Georgia" panose="02040502050405020303" pitchFamily="18" charset="0"/>
              </a:rPr>
              <a:t> me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which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really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best</a:t>
            </a:r>
            <a:r>
              <a:rPr lang="en-US" sz="2000" dirty="0">
                <a:latin typeface="Georgia" panose="02040502050405020303" pitchFamily="18" charset="0"/>
              </a:rPr>
              <a:t>?</a:t>
            </a:r>
            <a:endParaRPr lang="pt-BR" sz="2000" i="1" dirty="0">
              <a:latin typeface="Georgia" panose="02040502050405020303" pitchFamily="18" charset="0"/>
            </a:endParaRPr>
          </a:p>
        </p:txBody>
      </p:sp>
      <p:sp>
        <p:nvSpPr>
          <p:cNvPr id="32" name="Seta para baixo 24"/>
          <p:cNvSpPr/>
          <p:nvPr/>
        </p:nvSpPr>
        <p:spPr>
          <a:xfrm rot="11132158">
            <a:off x="5116580" y="1286825"/>
            <a:ext cx="392186" cy="315883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340024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❶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331640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❷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331640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❸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D42DC-ADF6-4391-BD98-9DF5D85F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8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179511" y="2967335"/>
            <a:ext cx="492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desirable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make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wise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79512" y="4566607"/>
            <a:ext cx="8784976" cy="1938992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“Do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love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things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in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world.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anyone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loves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world,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love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Father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in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him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 For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all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that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in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 --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lust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flesh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lust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eyes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pride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life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--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Father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world.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passing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away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lust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it;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who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does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will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abides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forever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                                                                1 John 2:15-17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179512" y="3789040"/>
            <a:ext cx="4392488" cy="72008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100" b="1" dirty="0" err="1"/>
              <a:t>After</a:t>
            </a:r>
            <a:r>
              <a:rPr lang="pt-BR" sz="2100" b="1" dirty="0"/>
              <a:t> </a:t>
            </a:r>
            <a:r>
              <a:rPr lang="pt-BR" sz="2100" b="1" i="1" dirty="0" err="1"/>
              <a:t>thousands</a:t>
            </a:r>
            <a:r>
              <a:rPr lang="pt-BR" sz="2100" b="1" dirty="0"/>
              <a:t> </a:t>
            </a:r>
            <a:r>
              <a:rPr lang="pt-BR" sz="2100" b="1" dirty="0" err="1"/>
              <a:t>of</a:t>
            </a:r>
            <a:r>
              <a:rPr lang="pt-BR" sz="2100" b="1" dirty="0"/>
              <a:t> </a:t>
            </a:r>
            <a:r>
              <a:rPr lang="pt-BR" sz="2100" b="1" dirty="0" err="1"/>
              <a:t>years</a:t>
            </a:r>
            <a:r>
              <a:rPr lang="pt-BR" sz="2100" b="1" dirty="0"/>
              <a:t> </a:t>
            </a:r>
            <a:r>
              <a:rPr lang="pt-BR" sz="2100" b="1" dirty="0" err="1"/>
              <a:t>had</a:t>
            </a:r>
            <a:r>
              <a:rPr lang="pt-BR" sz="2100" b="1" dirty="0"/>
              <a:t> </a:t>
            </a:r>
            <a:r>
              <a:rPr lang="pt-BR" sz="2100" b="1" dirty="0" err="1"/>
              <a:t>passed</a:t>
            </a:r>
            <a:r>
              <a:rPr lang="pt-BR" sz="2100" b="1" dirty="0"/>
              <a:t>, </a:t>
            </a:r>
            <a:r>
              <a:rPr lang="pt-BR" sz="2100" b="1" dirty="0" err="1"/>
              <a:t>Satan</a:t>
            </a:r>
            <a:r>
              <a:rPr lang="pt-BR" sz="2100" b="1" dirty="0"/>
              <a:t> still </a:t>
            </a:r>
            <a:r>
              <a:rPr lang="pt-BR" sz="2100" b="1" dirty="0" err="1"/>
              <a:t>used</a:t>
            </a:r>
            <a:r>
              <a:rPr lang="pt-BR" sz="2100" b="1" dirty="0"/>
              <a:t> </a:t>
            </a:r>
            <a:r>
              <a:rPr lang="pt-BR" sz="2100" b="1" i="1" dirty="0" err="1"/>
              <a:t>the</a:t>
            </a:r>
            <a:r>
              <a:rPr lang="pt-BR" sz="2100" b="1" i="1" dirty="0"/>
              <a:t> </a:t>
            </a:r>
            <a:r>
              <a:rPr lang="pt-BR" sz="2100" b="1" i="1" dirty="0" err="1"/>
              <a:t>same</a:t>
            </a:r>
            <a:r>
              <a:rPr lang="pt-BR" sz="2100" b="1" i="1" dirty="0"/>
              <a:t> </a:t>
            </a:r>
            <a:r>
              <a:rPr lang="pt-BR" sz="2100" b="1" i="1" dirty="0" err="1"/>
              <a:t>old</a:t>
            </a:r>
            <a:r>
              <a:rPr lang="pt-BR" sz="2100" b="1" i="1" dirty="0"/>
              <a:t> </a:t>
            </a:r>
            <a:r>
              <a:rPr lang="pt-BR" sz="2100" b="1" i="1" dirty="0" err="1"/>
              <a:t>tactics</a:t>
            </a:r>
            <a:r>
              <a:rPr lang="pt-BR" sz="2100" b="1" dirty="0"/>
              <a:t>...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07504" y="620688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403648" y="44623"/>
            <a:ext cx="6336704" cy="11579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The Nature of Sin:</a:t>
            </a: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Satan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’s </a:t>
            </a:r>
            <a:r>
              <a:rPr lang="pt-BR" sz="2800" b="1" dirty="0" err="1">
                <a:solidFill>
                  <a:schemeClr val="tx2">
                    <a:lumMod val="50000"/>
                  </a:schemeClr>
                </a:solidFill>
              </a:rPr>
              <a:t>Three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800" b="1" dirty="0" err="1">
                <a:solidFill>
                  <a:schemeClr val="tx2">
                    <a:lumMod val="50000"/>
                  </a:schemeClr>
                </a:solidFill>
              </a:rPr>
              <a:t>Main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800" b="1" dirty="0" err="1">
                <a:solidFill>
                  <a:schemeClr val="tx2">
                    <a:lumMod val="50000"/>
                  </a:schemeClr>
                </a:solidFill>
              </a:rPr>
              <a:t>Weapons</a:t>
            </a:r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74319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[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Gn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3:6]: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7504" y="1239143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Satan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powerful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but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limited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arsenal...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79512" y="21328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tree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for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food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174319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Jesus [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Lk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4:1-13]: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253528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pleasant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eyes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968552" y="2132856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stone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bread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[1-4]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968552" y="2535287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will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yours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[5-8]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968552" y="2967335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“it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written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 ...His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angels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      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keep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[9-12]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716016" y="3789040"/>
            <a:ext cx="4176464" cy="72008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100" b="1" dirty="0"/>
              <a:t>“</a:t>
            </a:r>
            <a:r>
              <a:rPr lang="pt-BR" sz="2100" b="1" dirty="0" err="1"/>
              <a:t>Now</a:t>
            </a:r>
            <a:r>
              <a:rPr lang="pt-BR" sz="2100" b="1" dirty="0"/>
              <a:t> </a:t>
            </a:r>
            <a:r>
              <a:rPr lang="pt-BR" sz="2100" b="1" dirty="0" err="1"/>
              <a:t>when</a:t>
            </a:r>
            <a:r>
              <a:rPr lang="pt-BR" sz="2100" b="1" dirty="0"/>
              <a:t> </a:t>
            </a:r>
            <a:r>
              <a:rPr lang="pt-BR" sz="2100" b="1" dirty="0" err="1"/>
              <a:t>the</a:t>
            </a:r>
            <a:r>
              <a:rPr lang="pt-BR" sz="2100" b="1" dirty="0"/>
              <a:t> </a:t>
            </a:r>
            <a:r>
              <a:rPr lang="pt-BR" sz="2100" b="1" dirty="0" err="1"/>
              <a:t>devil</a:t>
            </a:r>
            <a:r>
              <a:rPr lang="pt-BR" sz="2100" b="1" dirty="0"/>
              <a:t> </a:t>
            </a:r>
            <a:r>
              <a:rPr lang="pt-BR" sz="2100" b="1" dirty="0" err="1"/>
              <a:t>had</a:t>
            </a:r>
            <a:r>
              <a:rPr lang="pt-BR" sz="2100" b="1" dirty="0"/>
              <a:t> </a:t>
            </a:r>
            <a:r>
              <a:rPr lang="pt-BR" sz="2100" b="1" dirty="0" err="1"/>
              <a:t>ended</a:t>
            </a:r>
            <a:r>
              <a:rPr lang="pt-BR" sz="2100" b="1" i="1" dirty="0"/>
              <a:t> </a:t>
            </a:r>
            <a:r>
              <a:rPr lang="pt-BR" sz="2100" b="1" i="1" u="sng" dirty="0" err="1"/>
              <a:t>every</a:t>
            </a:r>
            <a:r>
              <a:rPr lang="pt-BR" sz="2100" b="1" i="1" dirty="0"/>
              <a:t> </a:t>
            </a:r>
            <a:r>
              <a:rPr lang="pt-BR" sz="2100" b="1" i="1" u="sng" dirty="0" err="1"/>
              <a:t>temptation</a:t>
            </a:r>
            <a:r>
              <a:rPr lang="pt-BR" sz="2100" b="1" dirty="0"/>
              <a:t>...” [13; </a:t>
            </a:r>
            <a:r>
              <a:rPr lang="pt-BR" sz="2100" b="1" i="1" dirty="0" err="1"/>
              <a:t>Heb</a:t>
            </a:r>
            <a:r>
              <a:rPr lang="pt-BR" sz="2100" b="1" i="1" dirty="0"/>
              <a:t> 4:15</a:t>
            </a:r>
            <a:r>
              <a:rPr lang="pt-BR" sz="2100" b="1" dirty="0"/>
              <a:t>]</a:t>
            </a:r>
          </a:p>
        </p:txBody>
      </p:sp>
      <p:sp>
        <p:nvSpPr>
          <p:cNvPr id="3" name="Estrela de 16 pontas 2"/>
          <p:cNvSpPr/>
          <p:nvPr/>
        </p:nvSpPr>
        <p:spPr>
          <a:xfrm rot="21048888">
            <a:off x="-252017" y="2868411"/>
            <a:ext cx="3914039" cy="2125322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Analyze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any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sin</a:t>
            </a:r>
            <a:r>
              <a:rPr lang="pt-BR" sz="20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it </a:t>
            </a:r>
            <a:r>
              <a:rPr lang="pt-BR" sz="2000" b="1" dirty="0" err="1">
                <a:solidFill>
                  <a:schemeClr val="tx1"/>
                </a:solidFill>
              </a:rPr>
              <a:t>will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fall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into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one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of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these</a:t>
            </a:r>
            <a:r>
              <a:rPr lang="pt-BR" sz="2000" b="1" dirty="0">
                <a:solidFill>
                  <a:schemeClr val="tx1"/>
                </a:solidFill>
              </a:rPr>
              <a:t> 3 </a:t>
            </a:r>
            <a:r>
              <a:rPr lang="pt-BR" sz="2000" b="1" dirty="0" err="1">
                <a:solidFill>
                  <a:schemeClr val="tx1"/>
                </a:solidFill>
              </a:rPr>
              <a:t>categories</a:t>
            </a:r>
            <a:r>
              <a:rPr lang="pt-BR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Estrela de 16 pontas 24"/>
          <p:cNvSpPr/>
          <p:nvPr/>
        </p:nvSpPr>
        <p:spPr>
          <a:xfrm rot="442235">
            <a:off x="2432907" y="2037757"/>
            <a:ext cx="8209006" cy="5256044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 i="1" dirty="0">
              <a:solidFill>
                <a:schemeClr val="tx1"/>
              </a:solidFill>
            </a:endParaRPr>
          </a:p>
          <a:p>
            <a:pPr algn="ctr"/>
            <a:r>
              <a:rPr lang="pt-BR" sz="2400" b="1" i="1" dirty="0">
                <a:solidFill>
                  <a:schemeClr val="tx1"/>
                </a:solidFill>
              </a:rPr>
              <a:t>WE HAVE EXPOSED SATAN</a:t>
            </a:r>
            <a:r>
              <a:rPr lang="pt-BR" sz="2400" b="1" dirty="0">
                <a:solidFill>
                  <a:schemeClr val="tx1"/>
                </a:solidFill>
              </a:rPr>
              <a:t>!!</a:t>
            </a:r>
          </a:p>
          <a:p>
            <a:pPr algn="ctr"/>
            <a:endParaRPr lang="pt-BR" sz="800" b="1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 err="1">
                <a:solidFill>
                  <a:schemeClr val="tx1"/>
                </a:solidFill>
              </a:rPr>
              <a:t>If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we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know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what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weapons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he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will</a:t>
            </a:r>
            <a:r>
              <a:rPr lang="pt-BR" sz="2400" b="1" dirty="0">
                <a:solidFill>
                  <a:schemeClr val="tx1"/>
                </a:solidFill>
              </a:rPr>
              <a:t> use, </a:t>
            </a:r>
            <a:r>
              <a:rPr lang="pt-BR" sz="2400" b="1" dirty="0" err="1">
                <a:solidFill>
                  <a:schemeClr val="tx1"/>
                </a:solidFill>
              </a:rPr>
              <a:t>then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we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know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how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to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shore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up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our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defenses</a:t>
            </a:r>
            <a:r>
              <a:rPr lang="pt-BR" sz="2400" b="1" dirty="0">
                <a:solidFill>
                  <a:schemeClr val="tx1"/>
                </a:solidFill>
              </a:rPr>
              <a:t>!!   The </a:t>
            </a:r>
            <a:r>
              <a:rPr lang="pt-BR" sz="2400" b="1" dirty="0" err="1">
                <a:solidFill>
                  <a:schemeClr val="tx1"/>
                </a:solidFill>
              </a:rPr>
              <a:t>word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of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God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thoroughly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equips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us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against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Satan’s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attacks</a:t>
            </a:r>
            <a:r>
              <a:rPr lang="pt-BR" sz="2400" b="1" dirty="0">
                <a:solidFill>
                  <a:schemeClr val="tx1"/>
                </a:solidFill>
              </a:rPr>
              <a:t>! </a:t>
            </a:r>
            <a:r>
              <a:rPr lang="pt-BR" sz="2400" b="1" i="1" dirty="0">
                <a:solidFill>
                  <a:schemeClr val="tx1"/>
                </a:solidFill>
              </a:rPr>
              <a:t>[James 4:7; </a:t>
            </a:r>
            <a:r>
              <a:rPr lang="pt-BR" sz="2400" b="1" i="1" dirty="0" err="1">
                <a:solidFill>
                  <a:schemeClr val="tx1"/>
                </a:solidFill>
              </a:rPr>
              <a:t>Eph</a:t>
            </a:r>
            <a:r>
              <a:rPr lang="pt-BR" sz="2400" b="1" i="1" dirty="0">
                <a:solidFill>
                  <a:schemeClr val="tx1"/>
                </a:solidFill>
              </a:rPr>
              <a:t> 6:10-18;</a:t>
            </a:r>
          </a:p>
          <a:p>
            <a:pPr algn="ctr"/>
            <a:r>
              <a:rPr lang="pt-BR" sz="2400" b="1" i="1" dirty="0">
                <a:solidFill>
                  <a:schemeClr val="tx1"/>
                </a:solidFill>
              </a:rPr>
              <a:t>1 Cor 10:13; </a:t>
            </a:r>
            <a:r>
              <a:rPr lang="pt-BR" sz="2400" b="1" i="1" dirty="0" err="1">
                <a:solidFill>
                  <a:schemeClr val="tx1"/>
                </a:solidFill>
              </a:rPr>
              <a:t>etc</a:t>
            </a:r>
            <a:r>
              <a:rPr lang="pt-BR" sz="2400" b="1" i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6D609-CDE6-4F47-830E-EFD96B04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61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" grpId="0" animBg="1"/>
      <p:bldP spid="5" grpId="0" animBg="1"/>
      <p:bldP spid="6" grpId="0"/>
      <p:bldP spid="9" grpId="0"/>
      <p:bldP spid="18" grpId="0"/>
      <p:bldP spid="13" grpId="0"/>
      <p:bldP spid="14" grpId="0"/>
      <p:bldP spid="16" grpId="0"/>
      <p:bldP spid="21" grpId="0"/>
      <p:bldP spid="22" grpId="0"/>
      <p:bldP spid="24" grpId="0" animBg="1"/>
      <p:bldP spid="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Genesis 3:1-6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</a:rPr>
              <a:t>The </a:t>
            </a:r>
            <a:r>
              <a:rPr lang="pt-BR" sz="3400" b="1" dirty="0" err="1">
                <a:solidFill>
                  <a:schemeClr val="bg1"/>
                </a:solidFill>
              </a:rPr>
              <a:t>Nature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of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Sin</a:t>
            </a:r>
            <a:r>
              <a:rPr lang="pt-BR" sz="3400" b="1" dirty="0">
                <a:solidFill>
                  <a:schemeClr val="bg1"/>
                </a:solidFill>
              </a:rPr>
              <a:t>: </a:t>
            </a:r>
            <a:r>
              <a:rPr lang="pt-BR" sz="3400" b="1" i="1" dirty="0" err="1">
                <a:solidFill>
                  <a:schemeClr val="bg1"/>
                </a:solidFill>
              </a:rPr>
              <a:t>Exposing</a:t>
            </a:r>
            <a:r>
              <a:rPr lang="pt-BR" sz="3400" b="1" i="1" dirty="0">
                <a:solidFill>
                  <a:schemeClr val="bg1"/>
                </a:solidFill>
              </a:rPr>
              <a:t> </a:t>
            </a:r>
            <a:r>
              <a:rPr lang="pt-BR" sz="3400" b="1" i="1" dirty="0" err="1">
                <a:solidFill>
                  <a:schemeClr val="bg1"/>
                </a:solidFill>
              </a:rPr>
              <a:t>Satan</a:t>
            </a:r>
            <a:endParaRPr lang="pt-BR" sz="3400" b="1" i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3:6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to 20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51520" y="548680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50" dirty="0">
                <a:latin typeface="Georgia" panose="02040502050405020303" pitchFamily="18" charset="0"/>
              </a:rPr>
              <a:t>“</a:t>
            </a:r>
            <a:r>
              <a:rPr lang="pt-BR" sz="2150" dirty="0" err="1">
                <a:latin typeface="Georgia" panose="02040502050405020303" pitchFamily="18" charset="0"/>
              </a:rPr>
              <a:t>So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when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woman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saw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that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tree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was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good</a:t>
            </a:r>
            <a:r>
              <a:rPr lang="pt-BR" sz="2150" dirty="0">
                <a:latin typeface="Georgia" panose="02040502050405020303" pitchFamily="18" charset="0"/>
              </a:rPr>
              <a:t> for </a:t>
            </a:r>
            <a:r>
              <a:rPr lang="pt-BR" sz="2150" dirty="0" err="1">
                <a:latin typeface="Georgia" panose="02040502050405020303" pitchFamily="18" charset="0"/>
              </a:rPr>
              <a:t>food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that</a:t>
            </a:r>
            <a:r>
              <a:rPr lang="pt-BR" sz="2150" dirty="0">
                <a:latin typeface="Georgia" panose="02040502050405020303" pitchFamily="18" charset="0"/>
              </a:rPr>
              <a:t> it </a:t>
            </a:r>
            <a:r>
              <a:rPr lang="pt-BR" sz="2150" dirty="0" err="1">
                <a:latin typeface="Georgia" panose="02040502050405020303" pitchFamily="18" charset="0"/>
              </a:rPr>
              <a:t>was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</a:p>
          <a:p>
            <a:r>
              <a:rPr lang="pt-BR" sz="2150" dirty="0">
                <a:latin typeface="Georgia" panose="02040502050405020303" pitchFamily="18" charset="0"/>
              </a:rPr>
              <a:t>  </a:t>
            </a:r>
            <a:r>
              <a:rPr lang="pt-BR" sz="2150" dirty="0" err="1">
                <a:latin typeface="Georgia" panose="02040502050405020303" pitchFamily="18" charset="0"/>
              </a:rPr>
              <a:t>pleasant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eyes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a </a:t>
            </a:r>
            <a:r>
              <a:rPr lang="pt-BR" sz="2150" dirty="0" err="1">
                <a:latin typeface="Georgia" panose="02040502050405020303" pitchFamily="18" charset="0"/>
              </a:rPr>
              <a:t>tree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desirable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make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one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wise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she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took</a:t>
            </a:r>
            <a:endParaRPr lang="pt-BR" sz="2150" dirty="0">
              <a:latin typeface="Georgia" panose="02040502050405020303" pitchFamily="18" charset="0"/>
            </a:endParaRPr>
          </a:p>
          <a:p>
            <a:r>
              <a:rPr lang="pt-BR" sz="2150" dirty="0">
                <a:latin typeface="Georgia" panose="02040502050405020303" pitchFamily="18" charset="0"/>
              </a:rPr>
              <a:t>  </a:t>
            </a:r>
            <a:r>
              <a:rPr lang="pt-BR" sz="2150" dirty="0" err="1">
                <a:latin typeface="Georgia" panose="02040502050405020303" pitchFamily="18" charset="0"/>
              </a:rPr>
              <a:t>of</a:t>
            </a:r>
            <a:r>
              <a:rPr lang="pt-BR" sz="2150" dirty="0">
                <a:latin typeface="Georgia" panose="02040502050405020303" pitchFamily="18" charset="0"/>
              </a:rPr>
              <a:t> its </a:t>
            </a:r>
            <a:r>
              <a:rPr lang="pt-BR" sz="2150" dirty="0" err="1">
                <a:latin typeface="Georgia" panose="02040502050405020303" pitchFamily="18" charset="0"/>
              </a:rPr>
              <a:t>fruit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ate. </a:t>
            </a:r>
            <a:r>
              <a:rPr lang="pt-BR" sz="2150" dirty="0" err="1">
                <a:latin typeface="Georgia" panose="02040502050405020303" pitchFamily="18" charset="0"/>
              </a:rPr>
              <a:t>She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also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gave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to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her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husband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with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her</a:t>
            </a:r>
            <a:r>
              <a:rPr lang="pt-BR" sz="2150" dirty="0">
                <a:latin typeface="Georgia" panose="02040502050405020303" pitchFamily="18" charset="0"/>
              </a:rPr>
              <a:t>, </a:t>
            </a:r>
            <a:r>
              <a:rPr lang="pt-BR" sz="2150" dirty="0" err="1">
                <a:latin typeface="Georgia" panose="02040502050405020303" pitchFamily="18" charset="0"/>
              </a:rPr>
              <a:t>and</a:t>
            </a:r>
            <a:r>
              <a:rPr lang="pt-BR" sz="2150" dirty="0">
                <a:latin typeface="Georgia" panose="02040502050405020303" pitchFamily="18" charset="0"/>
              </a:rPr>
              <a:t> </a:t>
            </a:r>
            <a:r>
              <a:rPr lang="pt-BR" sz="2150" dirty="0" err="1">
                <a:latin typeface="Georgia" panose="02040502050405020303" pitchFamily="18" charset="0"/>
              </a:rPr>
              <a:t>he</a:t>
            </a:r>
            <a:r>
              <a:rPr lang="pt-BR" sz="2150" dirty="0">
                <a:latin typeface="Georgia" panose="02040502050405020303" pitchFamily="18" charset="0"/>
              </a:rPr>
              <a:t> ate.”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150" dirty="0">
                <a:latin typeface="Georgia" panose="02040502050405020303" pitchFamily="18" charset="0"/>
              </a:rPr>
              <a:t>[3:6]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318653" y="1700808"/>
            <a:ext cx="753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As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woman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begins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give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temptation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sin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she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attacked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three</a:t>
            </a: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>
                <a:latin typeface="Georgia" panose="02040502050405020303" pitchFamily="18" charset="0"/>
              </a:rPr>
              <a:t> “</a:t>
            </a:r>
            <a:r>
              <a:rPr lang="pt-BR" sz="2400" i="1" dirty="0" err="1">
                <a:latin typeface="Georgia" panose="02040502050405020303" pitchFamily="18" charset="0"/>
              </a:rPr>
              <a:t>the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lust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of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the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flesh</a:t>
            </a:r>
            <a:r>
              <a:rPr lang="pt-BR" sz="2400" i="1" dirty="0">
                <a:latin typeface="Georgia" panose="02040502050405020303" pitchFamily="18" charset="0"/>
              </a:rPr>
              <a:t>, </a:t>
            </a:r>
            <a:r>
              <a:rPr lang="pt-BR" sz="2400" i="1" dirty="0" err="1">
                <a:latin typeface="Georgia" panose="02040502050405020303" pitchFamily="18" charset="0"/>
              </a:rPr>
              <a:t>the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lust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of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the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eyes</a:t>
            </a:r>
            <a:r>
              <a:rPr lang="pt-BR" sz="2400" i="1" dirty="0">
                <a:latin typeface="Georgia" panose="02040502050405020303" pitchFamily="18" charset="0"/>
              </a:rPr>
              <a:t>, </a:t>
            </a:r>
            <a:r>
              <a:rPr lang="pt-BR" sz="2400" i="1" dirty="0" err="1">
                <a:latin typeface="Georgia" panose="02040502050405020303" pitchFamily="18" charset="0"/>
              </a:rPr>
              <a:t>and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the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pride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of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life</a:t>
            </a:r>
            <a:r>
              <a:rPr lang="pt-BR" sz="2400" i="1" dirty="0">
                <a:latin typeface="Georgia" panose="02040502050405020303" pitchFamily="18" charset="0"/>
              </a:rPr>
              <a:t>...” [1 John 2:16]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312029" y="1707433"/>
            <a:ext cx="764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As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begins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give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temptation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sin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attacked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ways</a:t>
            </a:r>
            <a:r>
              <a:rPr lang="pt-BR" sz="2400" dirty="0">
                <a:latin typeface="Georgia" panose="02040502050405020303" pitchFamily="18" charset="0"/>
              </a:rPr>
              <a:t>: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8484" y="2893501"/>
            <a:ext cx="8706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Eve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gave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full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weight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temptation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i="1" dirty="0">
                <a:latin typeface="Georgia" panose="02040502050405020303" pitchFamily="18" charset="0"/>
              </a:rPr>
              <a:t>“</a:t>
            </a:r>
            <a:r>
              <a:rPr lang="pt-BR" sz="2200" i="1" dirty="0" err="1">
                <a:latin typeface="Georgia" panose="02040502050405020303" pitchFamily="18" charset="0"/>
              </a:rPr>
              <a:t>she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took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its </a:t>
            </a:r>
            <a:r>
              <a:rPr lang="pt-BR" sz="2200" i="1" dirty="0" err="1">
                <a:latin typeface="Georgia" panose="02040502050405020303" pitchFamily="18" charset="0"/>
              </a:rPr>
              <a:t>fruit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and</a:t>
            </a:r>
            <a:r>
              <a:rPr lang="pt-BR" sz="2200" i="1" dirty="0">
                <a:latin typeface="Georgia" panose="02040502050405020303" pitchFamily="18" charset="0"/>
              </a:rPr>
              <a:t> ate.”</a:t>
            </a:r>
            <a:r>
              <a:rPr lang="pt-BR" sz="2200" dirty="0">
                <a:latin typeface="Georgia" panose="02040502050405020303" pitchFamily="18" charset="0"/>
              </a:rPr>
              <a:t> [Genesis 3:6]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" name="Estrela: 16 Pontas 1"/>
          <p:cNvSpPr/>
          <p:nvPr/>
        </p:nvSpPr>
        <p:spPr>
          <a:xfrm rot="21005842">
            <a:off x="-808318" y="3058393"/>
            <a:ext cx="3498574" cy="308364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But </a:t>
            </a:r>
            <a:r>
              <a:rPr lang="pt-BR" sz="2800" b="1" i="1" u="sng" dirty="0"/>
              <a:t>WE</a:t>
            </a:r>
            <a:r>
              <a:rPr lang="pt-BR" sz="2800" b="1" dirty="0"/>
              <a:t> don't have to give in!</a:t>
            </a:r>
            <a:endParaRPr lang="en-US" sz="28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597426" y="3616891"/>
            <a:ext cx="636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We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least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two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things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did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not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help </a:t>
            </a:r>
            <a:r>
              <a:rPr lang="pt-BR" sz="2200" dirty="0" err="1">
                <a:latin typeface="Georgia" panose="02040502050405020303" pitchFamily="18" charset="0"/>
              </a:rPr>
              <a:t>us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our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fight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588723" y="4341070"/>
            <a:ext cx="636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full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counsel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of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[</a:t>
            </a:r>
            <a:r>
              <a:rPr lang="pt-BR" sz="2000" dirty="0" err="1">
                <a:latin typeface="Georgia" panose="02040502050405020303" pitchFamily="18" charset="0"/>
              </a:rPr>
              <a:t>see</a:t>
            </a:r>
            <a:r>
              <a:rPr lang="pt-BR" sz="2000" dirty="0">
                <a:latin typeface="Georgia" panose="02040502050405020303" pitchFamily="18" charset="0"/>
              </a:rPr>
              <a:t> Rom 15:4; </a:t>
            </a:r>
            <a:r>
              <a:rPr lang="pt-BR" sz="2000">
                <a:latin typeface="Georgia" panose="02040502050405020303" pitchFamily="18" charset="0"/>
              </a:rPr>
              <a:t>1 Pet </a:t>
            </a:r>
            <a:r>
              <a:rPr lang="pt-BR" sz="2000" dirty="0">
                <a:latin typeface="Georgia" panose="02040502050405020303" pitchFamily="18" charset="0"/>
              </a:rPr>
              <a:t>2:2-4]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582099" y="4705502"/>
            <a:ext cx="636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i="1" dirty="0" err="1">
                <a:latin typeface="Georgia" panose="02040502050405020303" pitchFamily="18" charset="0"/>
              </a:rPr>
              <a:t>assured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victory</a:t>
            </a:r>
            <a:r>
              <a:rPr lang="pt-BR" sz="2000" dirty="0">
                <a:latin typeface="Georgia" panose="02040502050405020303" pitchFamily="18" charset="0"/>
              </a:rPr>
              <a:t> for </a:t>
            </a:r>
            <a:r>
              <a:rPr lang="pt-BR" sz="2000" dirty="0" err="1">
                <a:latin typeface="Georgia" panose="02040502050405020303" pitchFamily="18" charset="0"/>
              </a:rPr>
              <a:t>those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who</a:t>
            </a:r>
            <a:r>
              <a:rPr lang="pt-BR" sz="2000" dirty="0">
                <a:latin typeface="Georgia" panose="02040502050405020303" pitchFamily="18" charset="0"/>
              </a:rPr>
              <a:t> are </a:t>
            </a:r>
            <a:r>
              <a:rPr lang="pt-BR" sz="2000" b="1" i="1" dirty="0">
                <a:latin typeface="Georgia" panose="02040502050405020303" pitchFamily="18" charset="0"/>
              </a:rPr>
              <a:t>in </a:t>
            </a:r>
            <a:r>
              <a:rPr lang="pt-BR" sz="2000" b="1" i="1" dirty="0" err="1">
                <a:latin typeface="Georgia" panose="02040502050405020303" pitchFamily="18" charset="0"/>
              </a:rPr>
              <a:t>Christ</a:t>
            </a:r>
            <a:r>
              <a:rPr lang="pt-BR" sz="2000" dirty="0">
                <a:latin typeface="Georgia" panose="02040502050405020303" pitchFamily="18" charset="0"/>
              </a:rPr>
              <a:t>!                    [</a:t>
            </a:r>
            <a:r>
              <a:rPr lang="pt-BR" sz="2000" dirty="0" err="1">
                <a:latin typeface="Georgia" panose="02040502050405020303" pitchFamily="18" charset="0"/>
              </a:rPr>
              <a:t>see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Col</a:t>
            </a:r>
            <a:r>
              <a:rPr lang="pt-BR" sz="2000" dirty="0">
                <a:latin typeface="Georgia" panose="02040502050405020303" pitchFamily="18" charset="0"/>
              </a:rPr>
              <a:t> 2:6-15; </a:t>
            </a:r>
            <a:r>
              <a:rPr lang="pt-BR" sz="2000" dirty="0" err="1">
                <a:latin typeface="Georgia" panose="02040502050405020303" pitchFamily="18" charset="0"/>
              </a:rPr>
              <a:t>Heb</a:t>
            </a:r>
            <a:r>
              <a:rPr lang="pt-BR" sz="2000" dirty="0">
                <a:latin typeface="Georgia" panose="02040502050405020303" pitchFamily="18" charset="0"/>
              </a:rPr>
              <a:t> 2:14-18]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E1B54-021B-45A8-B5EC-32AB6A5D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7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" grpId="0" animBg="1"/>
      <p:bldP spid="26" grpId="0"/>
      <p:bldP spid="27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3:7-8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knew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sewed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together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cool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among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[3:7-8]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43608" y="321297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inherent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deceitfulness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world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(as are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physical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bodies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), it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often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seems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deliver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satisfaction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seeking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adulterer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imagines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never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discovered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The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addict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imagines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use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drugs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last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time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The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trusts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riches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believes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being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prudent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10" name="Retângulo de cantos arredondados 14"/>
          <p:cNvSpPr/>
          <p:nvPr/>
        </p:nvSpPr>
        <p:spPr>
          <a:xfrm>
            <a:off x="107504" y="3832078"/>
            <a:ext cx="6192688" cy="14691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Warning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“For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sows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flesh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flesh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reap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corruption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sows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reap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everlasting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                    [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Galatians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6:8]</a:t>
            </a:r>
          </a:p>
        </p:txBody>
      </p:sp>
      <p:sp>
        <p:nvSpPr>
          <p:cNvPr id="11" name="Elipse 10"/>
          <p:cNvSpPr/>
          <p:nvPr/>
        </p:nvSpPr>
        <p:spPr>
          <a:xfrm>
            <a:off x="107504" y="548680"/>
            <a:ext cx="5688632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eta para baixo 10"/>
          <p:cNvSpPr/>
          <p:nvPr/>
        </p:nvSpPr>
        <p:spPr>
          <a:xfrm>
            <a:off x="936000" y="946545"/>
            <a:ext cx="392186" cy="16266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7445" y="2444695"/>
            <a:ext cx="809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just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devil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promised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”! 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Genesis 3:5]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6B9654-15FA-46AE-BE32-394BE55C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9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0" grpId="0"/>
      <p:bldP spid="9" grpId="0"/>
      <p:bldP spid="10" grpId="0" animBg="1"/>
      <p:bldP spid="11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971600" y="429193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EVERYTHING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everything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part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moment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GOOD!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knowledge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EVIL: 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often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THAT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temptation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!!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3:7-8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knew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sewed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together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cool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among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[3:7-8]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07504" y="548680"/>
            <a:ext cx="5688632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eta para baixo 10"/>
          <p:cNvSpPr/>
          <p:nvPr/>
        </p:nvSpPr>
        <p:spPr>
          <a:xfrm>
            <a:off x="936000" y="946545"/>
            <a:ext cx="392186" cy="16266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7445" y="2444695"/>
            <a:ext cx="809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just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devil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promised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”! 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Genesis 3:5]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321297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Think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about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serpent's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promise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paradise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knowledge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good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knowledge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28538-924C-44C3-8E80-E8756AC6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60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3:7-8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knew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sewed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together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cool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among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[3:7-8]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580112" y="576758"/>
            <a:ext cx="3168352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eta para baixo 10"/>
          <p:cNvSpPr/>
          <p:nvPr/>
        </p:nvSpPr>
        <p:spPr>
          <a:xfrm>
            <a:off x="1241714" y="1320036"/>
            <a:ext cx="392186" cy="133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95536" y="908719"/>
            <a:ext cx="1584176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55577" y="256490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new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knowledge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shame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learned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shouldn't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simply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state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prior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innocence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ACD79-5AEC-423F-8D8A-40FADF03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2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3:7-8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knew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sewed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together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cool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among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[3:7-8]</a:t>
            </a:r>
          </a:p>
        </p:txBody>
      </p:sp>
      <p:sp>
        <p:nvSpPr>
          <p:cNvPr id="13" name="Seta para baixo 10"/>
          <p:cNvSpPr/>
          <p:nvPr/>
        </p:nvSpPr>
        <p:spPr>
          <a:xfrm rot="19945021">
            <a:off x="1644303" y="1475139"/>
            <a:ext cx="392186" cy="115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331639" y="2444695"/>
            <a:ext cx="7632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exposed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tried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“cover”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shame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new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knowledge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make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["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aprons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" (ASV); "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loincloths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" (ESV)]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cover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intimate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parts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body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[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Heb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4:13]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835696" y="879536"/>
            <a:ext cx="7128792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95536" y="1196751"/>
            <a:ext cx="1350404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11F32F-624B-4A1D-A193-320DD8E2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4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3:7-8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knew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sewed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together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cool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among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[3:7-8]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07704" y="370948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imagine a more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beautiful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moment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calling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He comes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perfect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paradise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 But it was at this sound that the man and woman tried to hide themselves!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91680" y="2444695"/>
            <a:ext cx="736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saddest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moments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history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humanity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communion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himself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God's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9" name="Picture 2" descr="http://4mensleatherjackets.com/wp-content/uploads/2014/02/adam-and-eve--e13912988564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" y="3406737"/>
            <a:ext cx="2064445" cy="20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eta para baixo 10"/>
          <p:cNvSpPr/>
          <p:nvPr/>
        </p:nvSpPr>
        <p:spPr>
          <a:xfrm rot="2094741">
            <a:off x="3428776" y="1691964"/>
            <a:ext cx="315317" cy="93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562723" y="1196752"/>
            <a:ext cx="5601566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776947" y="1556792"/>
            <a:ext cx="5043525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79512" y="1859652"/>
            <a:ext cx="8784976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strela de 16 pontas 1"/>
          <p:cNvSpPr/>
          <p:nvPr/>
        </p:nvSpPr>
        <p:spPr>
          <a:xfrm rot="21010669">
            <a:off x="-763060" y="3861820"/>
            <a:ext cx="3275027" cy="1894004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would they hide from GOD?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strela de 16 pontas 17"/>
          <p:cNvSpPr/>
          <p:nvPr/>
        </p:nvSpPr>
        <p:spPr>
          <a:xfrm>
            <a:off x="1562723" y="3615963"/>
            <a:ext cx="4762927" cy="2189301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had GOD ever done that they should fear Him??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strela de 16 pontas 18"/>
          <p:cNvSpPr/>
          <p:nvPr/>
        </p:nvSpPr>
        <p:spPr>
          <a:xfrm rot="461105">
            <a:off x="4793808" y="2580372"/>
            <a:ext cx="5262618" cy="3407505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new “knowledge” did not bring happiness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it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brought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shame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fear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ADDB70-C7DC-46F9-BD62-B89B4EF6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20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3:7-8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eyes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opened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knew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sewed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together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cool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among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[3:7-8]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691680" y="2444695"/>
            <a:ext cx="736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saddest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moments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history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humanity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communion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himself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God's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9" name="Picture 2" descr="http://4mensleatherjackets.com/wp-content/uploads/2014/02/adam-and-eve--e13912988564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" y="3406737"/>
            <a:ext cx="2064445" cy="20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/>
          <p:cNvSpPr/>
          <p:nvPr/>
        </p:nvSpPr>
        <p:spPr>
          <a:xfrm>
            <a:off x="1562723" y="1196752"/>
            <a:ext cx="5601566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776947" y="1556792"/>
            <a:ext cx="5043525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79512" y="1859652"/>
            <a:ext cx="8784976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60375" y="3647333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themselves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vice-versa.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sought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Seta para baixo 10"/>
          <p:cNvSpPr/>
          <p:nvPr/>
        </p:nvSpPr>
        <p:spPr>
          <a:xfrm rot="2654787">
            <a:off x="4042016" y="1534930"/>
            <a:ext cx="392186" cy="252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960375" y="434766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aprons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cover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nudity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realized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still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leaves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couldn't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cover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tried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use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!!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1" name="Seta para baixo 19"/>
          <p:cNvSpPr/>
          <p:nvPr/>
        </p:nvSpPr>
        <p:spPr>
          <a:xfrm rot="2617114">
            <a:off x="4715999" y="1863117"/>
            <a:ext cx="392186" cy="29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50BB1-A4B2-4E83-BC94-606EE6FB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10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4624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Genesis 3:1-24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Nature of Sin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2431"/>
            <a:ext cx="8208912" cy="56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801A6-3BD3-42A1-ABCB-BDF06641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3:9-11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called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afraid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myself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‛Who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[3:9-11]</a:t>
            </a:r>
          </a:p>
        </p:txBody>
      </p:sp>
      <p:sp>
        <p:nvSpPr>
          <p:cNvPr id="15" name="Seta para baixo 9"/>
          <p:cNvSpPr/>
          <p:nvPr/>
        </p:nvSpPr>
        <p:spPr>
          <a:xfrm>
            <a:off x="1112247" y="904447"/>
            <a:ext cx="347705" cy="15424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07504" y="472398"/>
            <a:ext cx="9129261" cy="520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34779" y="2372687"/>
            <a:ext cx="792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hidden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himself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continues in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pursuit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fellowship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asking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possible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does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87624" y="350100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course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He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wants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come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back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happen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must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first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wrongdoing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[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Mark 1:4, 15; Luke 24:46-47;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etc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32BE7E-DA21-4EB6-B8EF-974BD511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29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15" grpId="0" animBg="1"/>
      <p:bldP spid="16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3:9-11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called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afraid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myself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‛Who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[3:9-11]</a:t>
            </a:r>
          </a:p>
        </p:txBody>
      </p:sp>
      <p:sp>
        <p:nvSpPr>
          <p:cNvPr id="13" name="Seta para baixo 9"/>
          <p:cNvSpPr/>
          <p:nvPr/>
        </p:nvSpPr>
        <p:spPr>
          <a:xfrm>
            <a:off x="1305518" y="1633876"/>
            <a:ext cx="392186" cy="8112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-67684" y="883792"/>
            <a:ext cx="9211684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-67684" y="1234752"/>
            <a:ext cx="4003580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34779" y="2372687"/>
            <a:ext cx="792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possible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"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dressed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" (“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leaves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yet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still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 The man admits that the “clothes” he made were in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sufficient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cover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187624" y="350623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must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develop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properly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problems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world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Genesis 3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show later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quite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insufficient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properly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In a world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loose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must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dedicate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ourselves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seek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areas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330110-23C4-4D2C-AAFE-9A9335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422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3:9-11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called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afraid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myself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‛Who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naked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[3:9-11]</a:t>
            </a:r>
          </a:p>
        </p:txBody>
      </p:sp>
      <p:sp>
        <p:nvSpPr>
          <p:cNvPr id="15" name="Elipse 14"/>
          <p:cNvSpPr/>
          <p:nvPr/>
        </p:nvSpPr>
        <p:spPr>
          <a:xfrm>
            <a:off x="-216729" y="1473791"/>
            <a:ext cx="9360729" cy="880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34779" y="2536447"/>
            <a:ext cx="792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course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clearly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answer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question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87624" y="330995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Confessing sin is a humbling act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back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path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fellowship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admit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repent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therefore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forgiven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Seta para baixo 9"/>
          <p:cNvSpPr/>
          <p:nvPr/>
        </p:nvSpPr>
        <p:spPr>
          <a:xfrm rot="370336">
            <a:off x="1188000" y="2232000"/>
            <a:ext cx="392186" cy="3356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187624" y="429309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Confession, just like prayer, is not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God – He already knows what we have done (and what we need) before we ask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Mt 6:8]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 and prayer are for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OUR own good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C5EEF-B748-44C2-997C-7DAAAC2A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7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3:12-13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ate.’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 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deceived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ate.’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[3:12-13]</a:t>
            </a:r>
          </a:p>
        </p:txBody>
      </p:sp>
      <p:sp>
        <p:nvSpPr>
          <p:cNvPr id="13" name="Elipse 12"/>
          <p:cNvSpPr/>
          <p:nvPr/>
        </p:nvSpPr>
        <p:spPr>
          <a:xfrm>
            <a:off x="2557670" y="576043"/>
            <a:ext cx="5686738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eta para baixo 10"/>
          <p:cNvSpPr/>
          <p:nvPr/>
        </p:nvSpPr>
        <p:spPr>
          <a:xfrm>
            <a:off x="2362313" y="1295621"/>
            <a:ext cx="392186" cy="864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051720" y="210323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98512" y="908720"/>
            <a:ext cx="3843401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5684845" y="1209824"/>
            <a:ext cx="3141103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23532" y="1556612"/>
            <a:ext cx="2100196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eta para baixo 20"/>
          <p:cNvSpPr/>
          <p:nvPr/>
        </p:nvSpPr>
        <p:spPr>
          <a:xfrm rot="20294606">
            <a:off x="1866513" y="1868099"/>
            <a:ext cx="392186" cy="423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strela de 16 pontas 13"/>
          <p:cNvSpPr/>
          <p:nvPr/>
        </p:nvSpPr>
        <p:spPr>
          <a:xfrm rot="461105">
            <a:off x="5413993" y="1493674"/>
            <a:ext cx="4582256" cy="2107938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o!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shifted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blame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21EEA-15C0-47AB-A7DA-0DA1D750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2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13" grpId="0" animBg="1"/>
      <p:bldP spid="14" grpId="0" animBg="1"/>
      <p:bldP spid="19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2051720" y="3388930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“I'm sorry”; “I did wrong”; “I sinned” – that's the way a humble confession begins. In a false 'confession', which is really just a transfer of blame to another person or to some circumstance,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last words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are: “…well, so then, because of all these other things,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 had to do 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…”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3:12-13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ate.’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 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deceived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ate.’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[3:12-13]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051720" y="210323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51720" y="259800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usually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begin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Estrela de 16 pontas 17"/>
          <p:cNvSpPr/>
          <p:nvPr/>
        </p:nvSpPr>
        <p:spPr>
          <a:xfrm rot="517750">
            <a:off x="7439077" y="2500140"/>
            <a:ext cx="1690492" cy="806605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NO!</a:t>
            </a:r>
          </a:p>
        </p:txBody>
      </p:sp>
      <p:sp>
        <p:nvSpPr>
          <p:cNvPr id="26" name="Seta para baixo 10"/>
          <p:cNvSpPr/>
          <p:nvPr/>
        </p:nvSpPr>
        <p:spPr>
          <a:xfrm rot="9689625">
            <a:off x="4088525" y="1199172"/>
            <a:ext cx="392186" cy="33115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eta para baixo 20"/>
          <p:cNvSpPr/>
          <p:nvPr/>
        </p:nvSpPr>
        <p:spPr>
          <a:xfrm rot="8028846">
            <a:off x="3105354" y="1332572"/>
            <a:ext cx="392186" cy="39693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525758" y="883792"/>
            <a:ext cx="1512168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631505" y="1555036"/>
            <a:ext cx="1512168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strela de 16 pontas 1"/>
          <p:cNvSpPr/>
          <p:nvPr/>
        </p:nvSpPr>
        <p:spPr>
          <a:xfrm rot="21205190">
            <a:off x="-828015" y="2790114"/>
            <a:ext cx="4015821" cy="3024336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woman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“I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wrong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confession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”!</a:t>
            </a:r>
          </a:p>
        </p:txBody>
      </p:sp>
      <p:sp>
        <p:nvSpPr>
          <p:cNvPr id="31" name="Estrela de 16 pontas 15"/>
          <p:cNvSpPr/>
          <p:nvPr/>
        </p:nvSpPr>
        <p:spPr>
          <a:xfrm>
            <a:off x="6359037" y="2530372"/>
            <a:ext cx="1258055" cy="913145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FE8C5-31CC-4B71-B12D-58C29093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68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6"/>
          <p:cNvSpPr/>
          <p:nvPr/>
        </p:nvSpPr>
        <p:spPr>
          <a:xfrm>
            <a:off x="4996070" y="527841"/>
            <a:ext cx="910392" cy="47715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3:12-13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ate.’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 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deceived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ate.’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[3:12-13]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051720" y="210323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51720" y="259800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usually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begin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Estrela de 16 pontas 17"/>
          <p:cNvSpPr/>
          <p:nvPr/>
        </p:nvSpPr>
        <p:spPr>
          <a:xfrm rot="517750">
            <a:off x="7439077" y="2500140"/>
            <a:ext cx="1690492" cy="806605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NO!</a:t>
            </a:r>
          </a:p>
        </p:txBody>
      </p:sp>
      <p:sp>
        <p:nvSpPr>
          <p:cNvPr id="31" name="Estrela de 16 pontas 15"/>
          <p:cNvSpPr/>
          <p:nvPr/>
        </p:nvSpPr>
        <p:spPr>
          <a:xfrm>
            <a:off x="6359037" y="2530372"/>
            <a:ext cx="1258055" cy="913145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“I”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195736" y="386104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 you catch that?! He blamed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 was YOU who gave this woman to be with me!” 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Seta para baixo 10"/>
          <p:cNvSpPr/>
          <p:nvPr/>
        </p:nvSpPr>
        <p:spPr>
          <a:xfrm rot="12104373">
            <a:off x="2857554" y="864264"/>
            <a:ext cx="392186" cy="27326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2637183" y="560400"/>
            <a:ext cx="5679233" cy="450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051720" y="346209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blame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BC2E9E-1B0D-4BC7-A7EA-4081CEE0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87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  <p:bldP spid="22" grpId="0" animBg="1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de cantos arredondados 6"/>
          <p:cNvSpPr/>
          <p:nvPr/>
        </p:nvSpPr>
        <p:spPr>
          <a:xfrm>
            <a:off x="6930244" y="1494928"/>
            <a:ext cx="1962235" cy="75987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CREATED!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3:7-13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pt-BR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3:12-13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ate.’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?’ 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‛The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deceived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ate.’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[3:12-13]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051720" y="210323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51720" y="259800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usually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begin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Estrela de 16 pontas 17"/>
          <p:cNvSpPr/>
          <p:nvPr/>
        </p:nvSpPr>
        <p:spPr>
          <a:xfrm rot="517750">
            <a:off x="7439077" y="2500140"/>
            <a:ext cx="1690492" cy="806605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NO!</a:t>
            </a:r>
          </a:p>
        </p:txBody>
      </p:sp>
      <p:sp>
        <p:nvSpPr>
          <p:cNvPr id="31" name="Estrela de 16 pontas 15"/>
          <p:cNvSpPr/>
          <p:nvPr/>
        </p:nvSpPr>
        <p:spPr>
          <a:xfrm>
            <a:off x="6359037" y="2530372"/>
            <a:ext cx="1258055" cy="913145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“I”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051720" y="346209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blame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95736" y="4397042"/>
            <a:ext cx="685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slightly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noble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861226" y="1200990"/>
            <a:ext cx="1735584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051720" y="397544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blame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Seta para baixo 10"/>
          <p:cNvSpPr/>
          <p:nvPr/>
        </p:nvSpPr>
        <p:spPr>
          <a:xfrm rot="13449632">
            <a:off x="4785534" y="1196329"/>
            <a:ext cx="392186" cy="32927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195736" y="473733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 you catch that?!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blamed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eta: Dobrada 1"/>
          <p:cNvSpPr/>
          <p:nvPr/>
        </p:nvSpPr>
        <p:spPr>
          <a:xfrm flipV="1">
            <a:off x="6617370" y="1599322"/>
            <a:ext cx="481729" cy="494045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B7D59-35E7-4636-8FAD-9C658033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37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26" grpId="0" animBg="1"/>
      <p:bldP spid="28" grpId="0"/>
      <p:bldP spid="29" grpId="0" animBg="1"/>
      <p:bldP spid="30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653136"/>
            <a:ext cx="2808312" cy="2704649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5436096" y="4509120"/>
            <a:ext cx="4104456" cy="9361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tângulo 40"/>
          <p:cNvSpPr/>
          <p:nvPr/>
        </p:nvSpPr>
        <p:spPr>
          <a:xfrm rot="5400000">
            <a:off x="7396878" y="5500666"/>
            <a:ext cx="2088232" cy="8252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tângulo 41"/>
          <p:cNvSpPr/>
          <p:nvPr/>
        </p:nvSpPr>
        <p:spPr>
          <a:xfrm rot="5400000">
            <a:off x="5203506" y="5428659"/>
            <a:ext cx="2088232" cy="8252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644008" y="530120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Creator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despised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blamed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74" y="3789040"/>
            <a:ext cx="1591194" cy="146983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196752"/>
            <a:ext cx="2808312" cy="270464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15616" y="1052736"/>
            <a:ext cx="4104456" cy="9361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15616" y="3068960"/>
            <a:ext cx="4104456" cy="9361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 rot="5400000">
            <a:off x="2860374" y="2044282"/>
            <a:ext cx="2088232" cy="8252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 rot="5400000">
            <a:off x="667002" y="1972275"/>
            <a:ext cx="2088232" cy="8252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979712" y="44624"/>
            <a:ext cx="5184576" cy="720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73508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completely</a:t>
            </a:r>
            <a:r>
              <a: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inverts</a:t>
            </a:r>
            <a:r>
              <a: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decreed</a:t>
            </a:r>
            <a:r>
              <a: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His </a:t>
            </a:r>
            <a:r>
              <a:rPr kumimoji="0" lang="pt-BR" sz="215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7504" y="126876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decree</a:t>
            </a:r>
            <a:endParaRPr kumimoji="0" lang="pt-BR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07504" y="184482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Creator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Sovereign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over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whole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9" y="2902142"/>
            <a:ext cx="3368903" cy="448729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 rot="5400000">
            <a:off x="671866" y="4032239"/>
            <a:ext cx="2952327" cy="34740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tângulo 23"/>
          <p:cNvSpPr/>
          <p:nvPr/>
        </p:nvSpPr>
        <p:spPr>
          <a:xfrm rot="5400000">
            <a:off x="2051720" y="3212978"/>
            <a:ext cx="1440160" cy="1152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6460" y="3155815"/>
            <a:ext cx="1191005" cy="1152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06213"/>
            <a:ext cx="1065003" cy="85423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115616" y="316477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dominion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over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animals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23528" y="443711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comparable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helper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9" name="Picture 2" descr="http://anwo.com/store/media/red-chinese-dragon-toy-miniature-101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4" y="5592038"/>
            <a:ext cx="12961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1802565" y="5517232"/>
            <a:ext cx="22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creature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serve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427984" y="126876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endParaRPr kumimoji="0" lang="pt-BR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3" name="Picture 2" descr="http://anwo.com/store/media/red-chinese-dragon-toy-miniature-101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78" y="1988840"/>
            <a:ext cx="12961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6339069" y="1916832"/>
            <a:ext cx="22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new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05" y="3140968"/>
            <a:ext cx="1065003" cy="854230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4517650" y="3068960"/>
            <a:ext cx="2790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instead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‘help’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forbidden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5436096" y="4058543"/>
            <a:ext cx="25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knowing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God’s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decides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disobey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5364088" y="6525344"/>
            <a:ext cx="4104456" cy="9361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strela de 16 pontas 29"/>
          <p:cNvSpPr/>
          <p:nvPr/>
        </p:nvSpPr>
        <p:spPr>
          <a:xfrm rot="21313608">
            <a:off x="2073439" y="1475988"/>
            <a:ext cx="5140799" cy="3951263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correction that comes from God aims to restore the </a:t>
            </a:r>
            <a:r>
              <a:rPr lang="pt-BR" sz="2000" b="1" i="1" u="sng" dirty="0">
                <a:solidFill>
                  <a:prstClr val="black"/>
                </a:solidFill>
                <a:latin typeface="Calibri"/>
              </a:rPr>
              <a:t>spiritu</a:t>
            </a:r>
            <a:r>
              <a:rPr kumimoji="0" lang="pt-BR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order that He decreed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from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beginning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, in place of the “natural” order resulting from disobedience...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D952-E9DE-48C4-9F0C-AC7292CC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27</a:t>
            </a:fld>
            <a:r>
              <a:rPr lang="en-US" dirty="0"/>
              <a:t>/20min</a:t>
            </a:r>
          </a:p>
        </p:txBody>
      </p:sp>
    </p:spTree>
    <p:extLst>
      <p:ext uri="{BB962C8B-B14F-4D97-AF65-F5344CB8AC3E}">
        <p14:creationId xmlns:p14="http://schemas.microsoft.com/office/powerpoint/2010/main" val="3596744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" grpId="0" animBg="1"/>
      <p:bldP spid="9" grpId="0"/>
      <p:bldP spid="13" grpId="0"/>
      <p:bldP spid="22" grpId="0"/>
      <p:bldP spid="7" grpId="0" animBg="1"/>
      <p:bldP spid="25" grpId="0"/>
      <p:bldP spid="28" grpId="0"/>
      <p:bldP spid="31" grpId="0"/>
      <p:bldP spid="32" grpId="0"/>
      <p:bldP spid="34" grpId="0"/>
      <p:bldP spid="36" grpId="0"/>
      <p:bldP spid="38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3:14-15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are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cattle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enmity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His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51520" y="575568"/>
            <a:ext cx="8568952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eta para baixo 10"/>
          <p:cNvSpPr/>
          <p:nvPr/>
        </p:nvSpPr>
        <p:spPr>
          <a:xfrm>
            <a:off x="1423579" y="917652"/>
            <a:ext cx="392186" cy="200780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3568" y="282331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While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allowed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answer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actions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answer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), 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straight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allowing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no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defense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99592" y="4069521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book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Genesis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emphasizes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difference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–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special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honor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beings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opportunity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repentance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forgiveness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6303E-5829-42D2-8F53-72A186B4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86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0" grpId="0"/>
      <p:bldP spid="15" grpId="0" animBg="1"/>
      <p:bldP spid="16" grpId="0" animBg="1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3:14-15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are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cattle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enmity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His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51520" y="914468"/>
            <a:ext cx="8802724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eta para baixo 10"/>
          <p:cNvSpPr/>
          <p:nvPr/>
        </p:nvSpPr>
        <p:spPr>
          <a:xfrm>
            <a:off x="901348" y="1261256"/>
            <a:ext cx="392186" cy="15846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83568" y="275705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creatures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capacity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intelligence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lead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 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0B0EA-8F4C-448B-9E28-C40EE32C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9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anwo.com/store/media/red-chinese-dragon-toy-miniature-10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1" y="2820684"/>
            <a:ext cx="2600463" cy="26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Genesis 3:1-6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</a:rPr>
              <a:t>The </a:t>
            </a:r>
            <a:r>
              <a:rPr lang="pt-BR" sz="3400" b="1" dirty="0" err="1">
                <a:solidFill>
                  <a:schemeClr val="bg1"/>
                </a:solidFill>
              </a:rPr>
              <a:t>Nature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of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Sin</a:t>
            </a:r>
            <a:r>
              <a:rPr lang="pt-BR" sz="3400" b="1" dirty="0">
                <a:solidFill>
                  <a:schemeClr val="bg1"/>
                </a:solidFill>
              </a:rPr>
              <a:t>: </a:t>
            </a:r>
            <a:r>
              <a:rPr lang="pt-BR" sz="3400" b="1" i="1" dirty="0" err="1">
                <a:solidFill>
                  <a:schemeClr val="bg1"/>
                </a:solidFill>
              </a:rPr>
              <a:t>Exposing</a:t>
            </a:r>
            <a:r>
              <a:rPr lang="pt-BR" sz="3400" b="1" i="1" dirty="0">
                <a:solidFill>
                  <a:schemeClr val="bg1"/>
                </a:solidFill>
              </a:rPr>
              <a:t> </a:t>
            </a:r>
            <a:r>
              <a:rPr lang="pt-BR" sz="3400" b="1" i="1" dirty="0" err="1">
                <a:solidFill>
                  <a:schemeClr val="bg1"/>
                </a:solidFill>
              </a:rPr>
              <a:t>Satan</a:t>
            </a:r>
            <a:endParaRPr lang="pt-BR" sz="3400" b="1" i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3:1-5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1520" y="58843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The “</a:t>
            </a:r>
            <a:r>
              <a:rPr lang="pt-BR" sz="2400" dirty="0" err="1">
                <a:latin typeface="Georgia" panose="02040502050405020303" pitchFamily="18" charset="0"/>
              </a:rPr>
              <a:t>serpent</a:t>
            </a:r>
            <a:r>
              <a:rPr lang="pt-BR" sz="2400" dirty="0">
                <a:latin typeface="Georgia" panose="02040502050405020303" pitchFamily="18" charset="0"/>
              </a:rPr>
              <a:t>”...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1746" y="994896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certainly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same</a:t>
            </a:r>
            <a:r>
              <a:rPr lang="pt-BR" sz="2400" dirty="0">
                <a:latin typeface="Georgia" panose="02040502050405020303" pitchFamily="18" charset="0"/>
              </a:rPr>
              <a:t> animal </a:t>
            </a:r>
            <a:r>
              <a:rPr lang="pt-BR" sz="2400" dirty="0" err="1">
                <a:latin typeface="Georgia" panose="02040502050405020303" pitchFamily="18" charset="0"/>
              </a:rPr>
              <a:t>we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</a:t>
            </a:r>
            <a:r>
              <a:rPr lang="pt-BR" sz="2400" dirty="0">
                <a:latin typeface="Georgia" panose="02040502050405020303" pitchFamily="18" charset="0"/>
              </a:rPr>
              <a:t> as a </a:t>
            </a:r>
            <a:r>
              <a:rPr lang="pt-BR" sz="2400" i="1" dirty="0" err="1">
                <a:latin typeface="Georgia" panose="02040502050405020303" pitchFamily="18" charset="0"/>
              </a:rPr>
              <a:t>snake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today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67154" y="1399084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Georgia" panose="02040502050405020303" pitchFamily="18" charset="0"/>
              </a:rPr>
              <a:t>“...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>
                <a:latin typeface="Georgia" panose="02040502050405020303" pitchFamily="18" charset="0"/>
              </a:rPr>
              <a:t>more </a:t>
            </a:r>
            <a:r>
              <a:rPr lang="pt-BR" sz="2400" i="1" dirty="0" err="1">
                <a:latin typeface="Georgia" panose="02040502050405020303" pitchFamily="18" charset="0"/>
              </a:rPr>
              <a:t>cunning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” [3:1]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3782" y="1790020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Georgia" panose="02040502050405020303" pitchFamily="18" charset="0"/>
              </a:rPr>
              <a:t>it </a:t>
            </a:r>
            <a:r>
              <a:rPr lang="pt-BR" sz="2400" dirty="0" err="1">
                <a:latin typeface="Georgia" panose="02040502050405020303" pitchFamily="18" charset="0"/>
              </a:rPr>
              <a:t>could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talk</a:t>
            </a:r>
            <a:r>
              <a:rPr lang="pt-BR" sz="2400" dirty="0">
                <a:latin typeface="Georgia" panose="02040502050405020303" pitchFamily="18" charset="0"/>
              </a:rPr>
              <a:t>! [3:1, 4-5]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0410" y="2194208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Georgia" panose="02040502050405020303" pitchFamily="18" charset="0"/>
              </a:rPr>
              <a:t>it </a:t>
            </a:r>
            <a:r>
              <a:rPr lang="pt-BR" sz="2400" dirty="0" err="1">
                <a:latin typeface="Georgia" panose="02040502050405020303" pitchFamily="18" charset="0"/>
              </a:rPr>
              <a:t>could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walk</a:t>
            </a:r>
            <a:r>
              <a:rPr lang="pt-BR" sz="2400" dirty="0">
                <a:latin typeface="Georgia" panose="02040502050405020303" pitchFamily="18" charset="0"/>
              </a:rPr>
              <a:t> (</a:t>
            </a:r>
            <a:r>
              <a:rPr lang="pt-BR" sz="2400" dirty="0" err="1">
                <a:latin typeface="Georgia" panose="02040502050405020303" pitchFamily="18" charset="0"/>
              </a:rPr>
              <a:t>or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fly</a:t>
            </a:r>
            <a:r>
              <a:rPr lang="pt-BR" sz="2400" dirty="0">
                <a:latin typeface="Georgia" panose="02040502050405020303" pitchFamily="18" charset="0"/>
              </a:rPr>
              <a:t>?) [</a:t>
            </a:r>
            <a:r>
              <a:rPr lang="pt-BR" sz="2400" dirty="0" err="1">
                <a:latin typeface="Georgia" panose="02040502050405020303" pitchFamily="18" charset="0"/>
              </a:rPr>
              <a:t>cp</a:t>
            </a:r>
            <a:r>
              <a:rPr lang="pt-BR" sz="2400" dirty="0">
                <a:latin typeface="Georgia" panose="02040502050405020303" pitchFamily="18" charset="0"/>
              </a:rPr>
              <a:t> 3:14]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80410" y="2591770"/>
            <a:ext cx="801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book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Revelation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presents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a “</a:t>
            </a:r>
            <a:r>
              <a:rPr lang="pt-BR" sz="2400" dirty="0" err="1">
                <a:latin typeface="Georgia" panose="02040502050405020303" pitchFamily="18" charset="0"/>
              </a:rPr>
              <a:t>great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dragon</a:t>
            </a:r>
            <a:r>
              <a:rPr lang="pt-BR" sz="2400" dirty="0">
                <a:latin typeface="Georgia" panose="02040502050405020303" pitchFamily="18" charset="0"/>
              </a:rPr>
              <a:t>...</a:t>
            </a:r>
            <a:r>
              <a:rPr lang="pt-BR" sz="2400" b="1" i="1" dirty="0" err="1">
                <a:latin typeface="Georgia" panose="02040502050405020303" pitchFamily="18" charset="0"/>
              </a:rPr>
              <a:t>that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serpent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of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old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Devil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Satan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who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deceives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whole</a:t>
            </a:r>
            <a:r>
              <a:rPr lang="pt-BR" sz="2400" dirty="0">
                <a:latin typeface="Georgia" panose="02040502050405020303" pitchFamily="18" charset="0"/>
              </a:rPr>
              <a:t> world...” [</a:t>
            </a:r>
            <a:r>
              <a:rPr lang="pt-BR" sz="2400" dirty="0" err="1">
                <a:latin typeface="Georgia" panose="02040502050405020303" pitchFamily="18" charset="0"/>
              </a:rPr>
              <a:t>Rev</a:t>
            </a:r>
            <a:r>
              <a:rPr lang="pt-BR" sz="2400" dirty="0">
                <a:latin typeface="Georgia" panose="02040502050405020303" pitchFamily="18" charset="0"/>
              </a:rPr>
              <a:t> 12:9; 12:3]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7504" y="4836908"/>
            <a:ext cx="255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>
                <a:latin typeface="Georgia" panose="02040502050405020303" pitchFamily="18" charset="0"/>
              </a:rPr>
              <a:t>Chinese</a:t>
            </a:r>
            <a:r>
              <a:rPr lang="pt-BR" sz="1600" dirty="0">
                <a:latin typeface="Georgia" panose="02040502050405020303" pitchFamily="18" charset="0"/>
              </a:rPr>
              <a:t> Dragon: </a:t>
            </a:r>
          </a:p>
          <a:p>
            <a:pPr algn="ctr"/>
            <a:r>
              <a:rPr lang="pt-BR" sz="1600" dirty="0">
                <a:latin typeface="Georgia" panose="02040502050405020303" pitchFamily="18" charset="0"/>
              </a:rPr>
              <a:t>“</a:t>
            </a:r>
            <a:r>
              <a:rPr lang="pt-BR" sz="1600" dirty="0" err="1">
                <a:latin typeface="Georgia" panose="02040502050405020303" pitchFamily="18" charset="0"/>
              </a:rPr>
              <a:t>that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serpent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of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old</a:t>
            </a:r>
            <a:r>
              <a:rPr lang="pt-BR" sz="1600" dirty="0">
                <a:latin typeface="Georgia" panose="02040502050405020303" pitchFamily="18" charset="0"/>
              </a:rPr>
              <a:t>”</a:t>
            </a:r>
            <a:r>
              <a:rPr lang="en-US" sz="1600" dirty="0">
                <a:latin typeface="Georgia" panose="02040502050405020303" pitchFamily="18" charset="0"/>
              </a:rPr>
              <a:t>?</a:t>
            </a:r>
            <a:endParaRPr lang="pt-BR" sz="1600" dirty="0">
              <a:latin typeface="Georgia" panose="02040502050405020303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807804" y="3933056"/>
            <a:ext cx="6156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i="1" dirty="0">
                <a:latin typeface="Georgia" panose="02040502050405020303" pitchFamily="18" charset="0"/>
              </a:rPr>
              <a:t>*</a:t>
            </a:r>
            <a:r>
              <a:rPr lang="pt-BR" sz="2200" i="1" dirty="0" err="1">
                <a:latin typeface="Georgia" panose="02040502050405020303" pitchFamily="18" charset="0"/>
              </a:rPr>
              <a:t>Whether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this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serpent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is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an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agent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devil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or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Satan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himself</a:t>
            </a:r>
            <a:r>
              <a:rPr lang="pt-BR" sz="2200" i="1" dirty="0">
                <a:latin typeface="Georgia" panose="02040502050405020303" pitchFamily="18" charset="0"/>
              </a:rPr>
              <a:t>, for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purposes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our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study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we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will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treat</a:t>
            </a:r>
            <a:r>
              <a:rPr lang="pt-BR" sz="2200" i="1" dirty="0">
                <a:latin typeface="Georgia" panose="02040502050405020303" pitchFamily="18" charset="0"/>
              </a:rPr>
              <a:t> it as </a:t>
            </a:r>
            <a:r>
              <a:rPr lang="pt-BR" sz="2200" i="1" dirty="0" err="1">
                <a:latin typeface="Georgia" panose="02040502050405020303" pitchFamily="18" charset="0"/>
              </a:rPr>
              <a:t>being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devil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22DF8-00C4-4E43-A790-E50F5822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2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3:14-15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are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cattle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enmity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His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51520" y="914468"/>
            <a:ext cx="8802724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83568" y="275705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creatures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capacity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intelligence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lead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 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364502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   (1) crawl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exalted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position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[a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speaks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flies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)!]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posture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humiliation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44557" y="1221500"/>
            <a:ext cx="3366052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eta para baixo 10"/>
          <p:cNvSpPr/>
          <p:nvPr/>
        </p:nvSpPr>
        <p:spPr>
          <a:xfrm rot="8259880">
            <a:off x="4210739" y="1163789"/>
            <a:ext cx="392186" cy="2844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99592" y="363747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three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aspects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684C3-C864-4388-9D63-FC1F2424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2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3:14-15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are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cattle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enmity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His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51520" y="914468"/>
            <a:ext cx="8802724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83568" y="275705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creatures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capacity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intelligence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lead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 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364502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   (1) crawl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exalted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position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[a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speaks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flies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)!]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posture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humiliation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44557" y="1221500"/>
            <a:ext cx="3366052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99592" y="363747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three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aspects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9592" y="3645024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(2)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carnal,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It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longer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living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[1:30]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(3)</a:t>
            </a:r>
          </a:p>
        </p:txBody>
      </p:sp>
      <p:sp>
        <p:nvSpPr>
          <p:cNvPr id="18" name="Seta para baixo 10"/>
          <p:cNvSpPr/>
          <p:nvPr/>
        </p:nvSpPr>
        <p:spPr>
          <a:xfrm rot="12131895">
            <a:off x="3735947" y="1460391"/>
            <a:ext cx="392186" cy="29239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039737" y="1210664"/>
            <a:ext cx="3794078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A2DB2C-3B9E-446A-BA7E-C5670033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88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3:14-15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are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cattle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enmity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between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bruise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His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51520" y="914468"/>
            <a:ext cx="8802724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83568" y="275705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creatures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capacity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intelligence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lead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 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364502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   (1) crawl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exalted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position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[a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speaks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flies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)!]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posture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humiliation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44557" y="1221500"/>
            <a:ext cx="3366052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99592" y="363747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three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aspects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9592" y="3645024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(2)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carnal,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It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longer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living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[1:30]: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(3)</a:t>
            </a:r>
          </a:p>
        </p:txBody>
      </p:sp>
      <p:sp>
        <p:nvSpPr>
          <p:cNvPr id="21" name="Elipse 20"/>
          <p:cNvSpPr/>
          <p:nvPr/>
        </p:nvSpPr>
        <p:spPr>
          <a:xfrm>
            <a:off x="4039737" y="1210664"/>
            <a:ext cx="3794078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eta para baixo 10"/>
          <p:cNvSpPr/>
          <p:nvPr/>
        </p:nvSpPr>
        <p:spPr>
          <a:xfrm rot="11511032">
            <a:off x="1818913" y="1859099"/>
            <a:ext cx="392186" cy="309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310691" y="1537032"/>
            <a:ext cx="5854383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251520" y="1884604"/>
            <a:ext cx="3146773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3261815" y="1889804"/>
            <a:ext cx="3384646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01864" y="363364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(3)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enmity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0BCC9-F2B9-4706-9A41-CAD6F7BC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1520" y="4509120"/>
            <a:ext cx="8676456" cy="22322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first</a:t>
            </a:r>
            <a:r>
              <a:rPr kumimoji="0" lang="pt-BR" sz="23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Messianic</a:t>
            </a:r>
            <a:r>
              <a:rPr kumimoji="0" lang="pt-BR" sz="23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prophecy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Christ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come 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(a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virgin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daughter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hurt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heel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He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mortally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stomps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head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ancient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enemy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those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announces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save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a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prepared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before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 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 Cor 2:7; 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Eph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1:3-4; 1 Pet 1:19-20; 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13:8; 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etc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539552" y="50434"/>
            <a:ext cx="8064896" cy="7142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7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“...</a:t>
            </a:r>
            <a:r>
              <a:rPr kumimoji="0" lang="pt-BR" sz="257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enmity</a:t>
            </a:r>
            <a:r>
              <a:rPr kumimoji="0" lang="pt-BR" sz="257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57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  <a:r>
              <a:rPr kumimoji="0" lang="pt-BR" sz="257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57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pt-BR" sz="257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57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57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57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57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57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woman</a:t>
            </a:r>
            <a:r>
              <a:rPr kumimoji="0" lang="pt-BR" sz="257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12687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Genesis 3:15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hope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exact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moment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appears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hope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2136338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enmity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836712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More </a:t>
            </a:r>
            <a:r>
              <a:rPr kumimoji="0" lang="pt-BR" sz="207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fear</a:t>
            </a:r>
            <a:r>
              <a:rPr kumimoji="0" lang="pt-BR" sz="207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7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snakes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7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states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end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7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beginning</a:t>
            </a:r>
            <a:r>
              <a:rPr kumimoji="0" lang="pt-BR" sz="207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3678123"/>
            <a:ext cx="8447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a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generations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taste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defeat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woman’s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descendent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39552" y="255561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woman’s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aversion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friendship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instead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over;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clever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future!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8FF78-DE5E-4C42-B6A8-08CD888E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8" grpId="0"/>
      <p:bldP spid="9" grpId="0"/>
      <p:bldP spid="12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3:16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‛I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greatly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multiply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sorrow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conception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children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desire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husband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rule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over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51519" y="563508"/>
            <a:ext cx="3092181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eta para baixo 10"/>
          <p:cNvSpPr/>
          <p:nvPr/>
        </p:nvSpPr>
        <p:spPr>
          <a:xfrm>
            <a:off x="1011462" y="980215"/>
            <a:ext cx="392186" cy="8372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55576" y="170080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decrees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37675-E0F8-4FD9-80C1-95A5A258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83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13" grpId="0" animBg="1"/>
      <p:bldP spid="14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3:16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‛I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greatly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multiply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sorrow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conception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children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desire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husband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rule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over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55576" y="170080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decrees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140290" y="549860"/>
            <a:ext cx="5635219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94922" y="896252"/>
            <a:ext cx="6310594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99592" y="249289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two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aspects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(1)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reproductive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process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The promise of a descendant to stomp the head of the serpent will require a painful sacrifice from the woman – one which will be even more painful for God, who will deliver His own Son up to death! 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Seta para baixo 10"/>
          <p:cNvSpPr/>
          <p:nvPr/>
        </p:nvSpPr>
        <p:spPr>
          <a:xfrm rot="7160670">
            <a:off x="3961838" y="634762"/>
            <a:ext cx="392186" cy="262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3A405-2F8C-44F4-8D44-8E315765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9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3:16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‛I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greatly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multiply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sorrow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conception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children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desire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husband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rule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over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55576" y="170080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confession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decrees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99592" y="249289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two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aspects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(1)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reproductive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process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The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promise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descendent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stomp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require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painful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sacrifice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–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painful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deliver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own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359071" y="896055"/>
            <a:ext cx="2605417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36477" y="1204288"/>
            <a:ext cx="5827595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eta para baixo 10"/>
          <p:cNvSpPr/>
          <p:nvPr/>
        </p:nvSpPr>
        <p:spPr>
          <a:xfrm rot="13020325">
            <a:off x="2867084" y="1335496"/>
            <a:ext cx="392186" cy="270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99592" y="3734844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(2)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submission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husband's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rule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helper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restore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accept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fulfill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role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[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Perhaps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weakness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“Adam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deceived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ate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2:14-15]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1439C-54CF-4A4D-AF4C-9017132B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92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saying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'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it':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Both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face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for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F8CFE5-C784-45C3-B258-BE054AF2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41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saying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'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it':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[3:17]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51520" y="563508"/>
            <a:ext cx="3051238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 para baixo 10"/>
          <p:cNvSpPr/>
          <p:nvPr/>
        </p:nvSpPr>
        <p:spPr>
          <a:xfrm>
            <a:off x="1083470" y="980215"/>
            <a:ext cx="392186" cy="11529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20608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delivering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75F3A-1939-44FF-B7B8-F772CEB6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4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saying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'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it':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[3:17]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20608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delivering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125217" y="549860"/>
            <a:ext cx="5472608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9592" y="2852936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problem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listened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already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clear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instruction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matter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“help”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better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fulfill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husband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certainly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anyone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advice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against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clearly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15" name="Elipse 14"/>
          <p:cNvSpPr/>
          <p:nvPr/>
        </p:nvSpPr>
        <p:spPr>
          <a:xfrm>
            <a:off x="179511" y="885192"/>
            <a:ext cx="7995497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eta para baixo 10"/>
          <p:cNvSpPr/>
          <p:nvPr/>
        </p:nvSpPr>
        <p:spPr>
          <a:xfrm rot="13810331">
            <a:off x="3072045" y="290796"/>
            <a:ext cx="392186" cy="32158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99592" y="3212976"/>
            <a:ext cx="8064896" cy="177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452602-2DA2-4651-ACA8-ABE7EE2E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10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Genesis 3:1-6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</a:rPr>
              <a:t>The </a:t>
            </a:r>
            <a:r>
              <a:rPr lang="pt-BR" sz="3400" b="1" dirty="0" err="1">
                <a:solidFill>
                  <a:schemeClr val="bg1"/>
                </a:solidFill>
              </a:rPr>
              <a:t>Nature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of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Sin</a:t>
            </a:r>
            <a:r>
              <a:rPr lang="pt-BR" sz="3400" b="1" dirty="0">
                <a:solidFill>
                  <a:schemeClr val="bg1"/>
                </a:solidFill>
              </a:rPr>
              <a:t>: </a:t>
            </a:r>
            <a:r>
              <a:rPr lang="pt-BR" sz="3400" b="1" i="1" dirty="0" err="1">
                <a:solidFill>
                  <a:schemeClr val="bg1"/>
                </a:solidFill>
              </a:rPr>
              <a:t>Exposing</a:t>
            </a:r>
            <a:r>
              <a:rPr lang="pt-BR" sz="3400" b="1" i="1" dirty="0">
                <a:solidFill>
                  <a:schemeClr val="bg1"/>
                </a:solidFill>
              </a:rPr>
              <a:t> </a:t>
            </a:r>
            <a:r>
              <a:rPr lang="pt-BR" sz="3400" b="1" i="1" dirty="0" err="1">
                <a:solidFill>
                  <a:schemeClr val="bg1"/>
                </a:solidFill>
              </a:rPr>
              <a:t>Satan</a:t>
            </a:r>
            <a:endParaRPr lang="pt-BR" sz="3400" b="1" i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3:1-5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1520" y="58843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The “</a:t>
            </a:r>
            <a:r>
              <a:rPr lang="pt-BR" sz="2400" dirty="0" err="1">
                <a:latin typeface="Georgia" panose="02040502050405020303" pitchFamily="18" charset="0"/>
              </a:rPr>
              <a:t>serpent</a:t>
            </a:r>
            <a:r>
              <a:rPr lang="pt-BR" sz="2400" dirty="0">
                <a:latin typeface="Georgia" panose="02040502050405020303" pitchFamily="18" charset="0"/>
              </a:rPr>
              <a:t>”...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1746" y="994896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certainly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same</a:t>
            </a:r>
            <a:r>
              <a:rPr lang="pt-BR" sz="2400" dirty="0">
                <a:latin typeface="Georgia" panose="02040502050405020303" pitchFamily="18" charset="0"/>
              </a:rPr>
              <a:t> animal </a:t>
            </a:r>
            <a:r>
              <a:rPr lang="pt-BR" sz="2400" dirty="0" err="1">
                <a:latin typeface="Georgia" panose="02040502050405020303" pitchFamily="18" charset="0"/>
              </a:rPr>
              <a:t>we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</a:t>
            </a:r>
            <a:r>
              <a:rPr lang="pt-BR" sz="2400" dirty="0">
                <a:latin typeface="Georgia" panose="02040502050405020303" pitchFamily="18" charset="0"/>
              </a:rPr>
              <a:t> as a </a:t>
            </a:r>
            <a:r>
              <a:rPr lang="pt-BR" sz="2400" i="1" dirty="0" err="1">
                <a:latin typeface="Georgia" panose="02040502050405020303" pitchFamily="18" charset="0"/>
              </a:rPr>
              <a:t>snake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today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55122" y="1399084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- uses </a:t>
            </a:r>
            <a:r>
              <a:rPr lang="pt-BR" sz="2400" b="1" i="1" dirty="0" err="1">
                <a:latin typeface="Georgia" panose="02040502050405020303" pitchFamily="18" charset="0"/>
              </a:rPr>
              <a:t>intelligence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postulate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cunning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question</a:t>
            </a:r>
            <a:r>
              <a:rPr lang="pt-BR" sz="2400" dirty="0"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1750" y="1763518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  “</a:t>
            </a:r>
            <a:r>
              <a:rPr lang="pt-BR" sz="2400" dirty="0" err="1">
                <a:latin typeface="Georgia" panose="02040502050405020303" pitchFamily="18" charset="0"/>
              </a:rPr>
              <a:t>Has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indeed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...?”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B02B3-686E-424F-BD2F-4A414804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4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saying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'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it':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[3:17]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20608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delivering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901931" y="1214168"/>
            <a:ext cx="4680520" cy="4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eta para baixo 10"/>
          <p:cNvSpPr/>
          <p:nvPr/>
        </p:nvSpPr>
        <p:spPr>
          <a:xfrm rot="2077018">
            <a:off x="2305789" y="1302736"/>
            <a:ext cx="392186" cy="172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99592" y="28529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03E07-D807-4028-A21D-3E3A32D8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41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539552" y="50434"/>
            <a:ext cx="8064896" cy="7142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Guilt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Consequence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772816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observe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about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Genesis 3: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Does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Bible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teach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born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guilty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so-called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original sin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”)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4019580"/>
            <a:ext cx="8447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The curse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pronounced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including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physical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guilt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imputed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actually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39552" y="214737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pronounced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individually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each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person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guilty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(3:14-15),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(3:16),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(3:17-19)].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became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guilty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Adam’s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actually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before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did?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20252-2A36-4E69-A789-CE7E3C65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28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2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saying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'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it':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[3:17]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20608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delivering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99592" y="28529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3" name="Elipse 12"/>
          <p:cNvSpPr/>
          <p:nvPr/>
        </p:nvSpPr>
        <p:spPr>
          <a:xfrm>
            <a:off x="7410734" y="1224764"/>
            <a:ext cx="982639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eta para baixo 10"/>
          <p:cNvSpPr/>
          <p:nvPr/>
        </p:nvSpPr>
        <p:spPr>
          <a:xfrm rot="3790395">
            <a:off x="5114476" y="181616"/>
            <a:ext cx="392186" cy="475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3565465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phrase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translated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“in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3:16. The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specifically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related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role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must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fulfill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96BB9-0CBB-40FC-8082-4116B937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77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commanded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saying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'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it':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[3:17]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20608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delivering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99592" y="28529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3565465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phrase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translated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“in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3:16. The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specifically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related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role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must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fulfill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6" name="Elipse 15"/>
          <p:cNvSpPr/>
          <p:nvPr/>
        </p:nvSpPr>
        <p:spPr>
          <a:xfrm>
            <a:off x="251520" y="1537032"/>
            <a:ext cx="4920980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eta para baixo 10"/>
          <p:cNvSpPr/>
          <p:nvPr/>
        </p:nvSpPr>
        <p:spPr>
          <a:xfrm>
            <a:off x="1643708" y="1940913"/>
            <a:ext cx="392186" cy="255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87624" y="450912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beginning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surely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die;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end...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C50CE-86CB-41B1-AA25-C56FB244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73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“Both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face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for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[3:18-19]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79511" y="572924"/>
            <a:ext cx="6521539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eta para baixo 10"/>
          <p:cNvSpPr/>
          <p:nvPr/>
        </p:nvSpPr>
        <p:spPr>
          <a:xfrm>
            <a:off x="1227486" y="929110"/>
            <a:ext cx="392186" cy="14052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55576" y="2165955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manifestation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appearance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before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beauty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fruit-bearing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99592" y="336918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become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recurring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Bible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describe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dreadful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effects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humanity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69D594-715A-463B-B7EF-5AA392AD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5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7" grpId="0" animBg="1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539552" y="50434"/>
            <a:ext cx="8064896" cy="7142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“Both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thorns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thistles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symbol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God’s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Earth,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sadness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throughout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Bible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73186" y="1772816"/>
            <a:ext cx="851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Genesis 3:18: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Earth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making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man’s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work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toilsome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3186" y="2996952"/>
            <a:ext cx="650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Isaiah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34:13: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come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palaces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nettles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brambles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fortresses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 </a:t>
            </a:r>
          </a:p>
        </p:txBody>
      </p:sp>
      <p:pic>
        <p:nvPicPr>
          <p:cNvPr id="1030" name="Picture 6" descr="http://www.wpclipart.com/plants/assorted/T/thorny_v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91321"/>
            <a:ext cx="6624736" cy="661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stle gate : isolated closed medieval gate with steel lattice down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96952"/>
            <a:ext cx="18002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ristart.com/IMAGES-art9ab/clipart/1234/seeds-among-thor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16332"/>
            <a:ext cx="1800200" cy="12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73185" y="3945250"/>
            <a:ext cx="650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Hosea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9:6:   “...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nettles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possess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valuables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silver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tents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73186" y="4973106"/>
            <a:ext cx="686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- 2 Cor 12:7: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apostle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Paul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speaks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flesh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...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messenger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Satan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buffet me,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exalted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above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</a:t>
            </a:r>
          </a:p>
        </p:txBody>
      </p:sp>
      <p:pic>
        <p:nvPicPr>
          <p:cNvPr id="1040" name="Picture 16" descr="http://thumbs.gograph.com/gg661900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22" y="5092936"/>
            <a:ext cx="1619250" cy="1076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251520" y="2564905"/>
            <a:ext cx="7704856" cy="41044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thorns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more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others</a:t>
            </a:r>
            <a:r>
              <a:rPr kumimoji="0" lang="pt-BR" sz="23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1720" y="3212976"/>
            <a:ext cx="5472608" cy="101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Surely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borne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griefs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carried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sorrows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...”                                                 [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Isaiah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53:4]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051720" y="4221088"/>
            <a:ext cx="5472608" cy="101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“...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Himself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sins in His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having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sins,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might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righteousness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...”                              [1 Peter 2:24]</a:t>
            </a:r>
          </a:p>
        </p:txBody>
      </p:sp>
      <p:pic>
        <p:nvPicPr>
          <p:cNvPr id="1042" name="Picture 18" descr="http://images.clipartpanda.com/wood-cross-clipart-di7eLo8xT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6" y="3350896"/>
            <a:ext cx="1608113" cy="2796719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3" name="Retângulo de cantos arredondados 12"/>
          <p:cNvSpPr/>
          <p:nvPr/>
        </p:nvSpPr>
        <p:spPr>
          <a:xfrm>
            <a:off x="1259632" y="4293097"/>
            <a:ext cx="720080" cy="18753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51520" y="4293097"/>
            <a:ext cx="720080" cy="18753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899592" y="5877272"/>
            <a:ext cx="720080" cy="4435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 rot="5400000">
            <a:off x="1150055" y="3247416"/>
            <a:ext cx="939234" cy="7200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 rot="5400000">
            <a:off x="141943" y="3247416"/>
            <a:ext cx="939234" cy="7200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755576" y="3280563"/>
            <a:ext cx="720080" cy="29245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 rot="5400000">
            <a:off x="-508" y="4041069"/>
            <a:ext cx="720080" cy="2160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 rot="5400000">
            <a:off x="1439652" y="4113077"/>
            <a:ext cx="720080" cy="2160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44" name="Picture 20" descr="http://www.wmfclipart.com/images/Religious/crown-of-thorn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800">
            <a:off x="586895" y="3536624"/>
            <a:ext cx="1027605" cy="4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tângulo 34"/>
          <p:cNvSpPr/>
          <p:nvPr/>
        </p:nvSpPr>
        <p:spPr>
          <a:xfrm>
            <a:off x="2051720" y="5226070"/>
            <a:ext cx="5472608" cy="101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“...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clothed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purple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...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twisted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crown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thorns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it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...”   [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Mk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15:17]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63BC4-8AF4-43C6-ACD1-730B8F5E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8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8" grpId="0"/>
      <p:bldP spid="11" grpId="0"/>
      <p:bldP spid="15" grpId="0"/>
      <p:bldP spid="20" grpId="0"/>
      <p:bldP spid="6" grpId="0" animBg="1"/>
      <p:bldP spid="7" grpId="0"/>
      <p:bldP spid="24" grpId="0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“Both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face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for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[3:18-19]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660674" y="878372"/>
            <a:ext cx="5814586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99592" y="336918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work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simply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keep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2:15],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harder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–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clear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harvest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etc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55576" y="2165955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manifestation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appearance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before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beauty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fruit-bearing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1" name="Seta para baixo 10"/>
          <p:cNvSpPr/>
          <p:nvPr/>
        </p:nvSpPr>
        <p:spPr>
          <a:xfrm rot="943740">
            <a:off x="2446554" y="1136923"/>
            <a:ext cx="392186" cy="23629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58EBD-2A2C-4BC4-9CDD-FAAC0BC2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6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3:17-19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“Both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forth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In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face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bread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for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for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.’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[3:18-19]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231926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severe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part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part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already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warned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disobeyed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surely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die”</a:t>
            </a:r>
          </a:p>
        </p:txBody>
      </p:sp>
      <p:sp>
        <p:nvSpPr>
          <p:cNvPr id="17" name="Seta para baixo 10"/>
          <p:cNvSpPr/>
          <p:nvPr/>
        </p:nvSpPr>
        <p:spPr>
          <a:xfrm>
            <a:off x="1224000" y="1944000"/>
            <a:ext cx="392186" cy="43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50125" y="1211116"/>
            <a:ext cx="8904119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00403" y="1561276"/>
            <a:ext cx="3780277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99592" y="351320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“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 in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surely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die.”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it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evident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still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alive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receive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lie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4411A-64C8-4D5C-A4E9-ECB77885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0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3" grpId="0" animBg="1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251520" y="3789040"/>
            <a:ext cx="8712968" cy="119626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539552" y="50434"/>
            <a:ext cx="8064896" cy="10068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“For in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eat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it   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shall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surely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08583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in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fact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liar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victory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song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die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didn't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9512" y="2276872"/>
            <a:ext cx="8770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James 2:26:  “For as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body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without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spirit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faith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without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works</a:t>
            </a:r>
            <a:endParaRPr kumimoji="0" lang="pt-BR" sz="2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408113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Isaiah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59:2: “...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iniquities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separated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2676982"/>
            <a:ext cx="3240360" cy="100415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separation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faith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3635896" y="3429000"/>
            <a:ext cx="5184576" cy="6922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Similarly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separation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51520" y="448124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Ephesians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2:5: “...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dead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trespasses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alive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251520" y="5385410"/>
            <a:ext cx="8712968" cy="138383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95536" y="5085184"/>
            <a:ext cx="5472608" cy="6922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wife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died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11560" y="573731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disobeyed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[3:7]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611560" y="606542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[3:8]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932040" y="573325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afraid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[3:10]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4932040" y="6053226"/>
            <a:ext cx="416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blamed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[3:12-13]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395536" y="638132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these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are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clear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signs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separation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they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 are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dead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Wingdings" panose="05000000000000000000" pitchFamily="2" charset="2"/>
              </a:rPr>
              <a:t>!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Estrela de 16 pontas 9"/>
          <p:cNvSpPr/>
          <p:nvPr/>
        </p:nvSpPr>
        <p:spPr>
          <a:xfrm rot="236275">
            <a:off x="1897535" y="900224"/>
            <a:ext cx="7841931" cy="2993133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came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precisely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restoring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fallen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[John 3:16; 2 Cor 5:19; John 14:6;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789CD7-06A7-41F2-9DFD-AAA36A64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0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/>
      <p:bldP spid="18" grpId="0"/>
      <p:bldP spid="11" grpId="0"/>
      <p:bldP spid="3" grpId="0" animBg="1"/>
      <p:bldP spid="34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/>
      <p:bldP spid="45" grpId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3:20-24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called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wife's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living.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tunics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skin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Behold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become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forever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therefore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endParaRPr kumimoji="0" lang="pt-BR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drove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placed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cherubim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flaming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sword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5287E-442F-484B-99BA-9A51A797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118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755576" y="44624"/>
            <a:ext cx="7488832" cy="720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pt-BR" sz="2800" b="1" dirty="0" err="1">
                <a:solidFill>
                  <a:schemeClr val="tx2">
                    <a:lumMod val="50000"/>
                  </a:schemeClr>
                </a:solidFill>
              </a:rPr>
              <a:t>Has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800" b="1" dirty="0" err="1">
                <a:solidFill>
                  <a:schemeClr val="tx2">
                    <a:lumMod val="50000"/>
                  </a:schemeClr>
                </a:solidFill>
              </a:rPr>
              <a:t>God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200" b="1" i="1" dirty="0" err="1">
                <a:solidFill>
                  <a:schemeClr val="tx2">
                    <a:lumMod val="50000"/>
                  </a:schemeClr>
                </a:solidFill>
              </a:rPr>
              <a:t>indeed</a:t>
            </a:r>
            <a:r>
              <a:rPr lang="pt-BR" sz="3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200" b="1" i="1" dirty="0" err="1">
                <a:solidFill>
                  <a:schemeClr val="tx2">
                    <a:lumMod val="50000"/>
                  </a:schemeClr>
                </a:solidFill>
              </a:rPr>
              <a:t>said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...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504" y="116713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learn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1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Divine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Nature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very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good</a:t>
            </a:r>
            <a:endParaRPr lang="pt-BR" sz="24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213285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Even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world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tempted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believe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good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!</a:t>
            </a:r>
          </a:p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  For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Example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 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indeed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said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7504" y="735087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tactic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seeks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raise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doubts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about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God's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goodness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3678123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woman's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only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leader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?</a:t>
            </a: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   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[a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distorting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despising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Genesis 2:18-25]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51520" y="1556792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[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Gen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 1:4, 10, 12, 18, 21, 25, 31; 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see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also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Mk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 10:18; 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Titus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 1:2; 1 John 1:5; 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etc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] 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39552" y="2886035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world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created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six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days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?</a:t>
            </a: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   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[a “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scientific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”,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unbelieving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look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at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Genesis 1]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9552" y="4470211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marriage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between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?</a:t>
            </a: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   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[a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despising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look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at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Genesis 2:22-25]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39552" y="5262299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cannot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every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tree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garden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?</a:t>
            </a: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   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[a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distorting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despising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Genesis 2:16-17]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E6CD93-C86C-4A82-8967-5A0D305D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4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2" grpId="0"/>
      <p:bldP spid="17" grpId="0"/>
      <p:bldP spid="18" grpId="0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3:20-24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called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wife's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living.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tunics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skin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[3:20-21]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51520" y="572924"/>
            <a:ext cx="8280920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 para baixo 10"/>
          <p:cNvSpPr/>
          <p:nvPr/>
        </p:nvSpPr>
        <p:spPr>
          <a:xfrm rot="257533">
            <a:off x="1082130" y="907697"/>
            <a:ext cx="392186" cy="10441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186863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Adam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show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accepted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continue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producing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children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new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hope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someday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bringing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[3:15]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31E322-FFD8-48BD-9636-E2ED508D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28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3:20-24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called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wife's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living.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tunics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skin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[3:20-21]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790364" y="892020"/>
            <a:ext cx="3575714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79712" y="2012647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aprons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hidden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among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are still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nude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again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problem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029680" y="1217936"/>
            <a:ext cx="2382259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eta para baixo 10"/>
          <p:cNvSpPr/>
          <p:nvPr/>
        </p:nvSpPr>
        <p:spPr>
          <a:xfrm rot="20750836">
            <a:off x="2971085" y="1550283"/>
            <a:ext cx="392186" cy="61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267744" y="3172906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adequate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covering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intimate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parts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though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two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people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Earth (a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married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couple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deemed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necessary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cover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bodies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tunics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side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cover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down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thighs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world,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covers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body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95BC8-8E61-4CA2-8047-B4E313DC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25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3:20-24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called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wife's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mother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living.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Adam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tunics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skin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[3:20-21]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79712" y="2012647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aprons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hidden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among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are still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nude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again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problem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97565" y="1221500"/>
            <a:ext cx="681808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eta para baixo 10"/>
          <p:cNvSpPr/>
          <p:nvPr/>
        </p:nvSpPr>
        <p:spPr>
          <a:xfrm rot="19298100">
            <a:off x="1423578" y="1324347"/>
            <a:ext cx="392186" cy="2051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267744" y="3146192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providing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clothes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skin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(s)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performed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first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animal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sacrifice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innocent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poured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“cover”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guilty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man.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foreshadowed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basis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redemption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proper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time,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“Lamb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humanity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own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innocent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Lev 17:11; John 1:29]</a:t>
            </a:r>
          </a:p>
        </p:txBody>
      </p:sp>
      <p:pic>
        <p:nvPicPr>
          <p:cNvPr id="22" name="Picture 3" descr="Genesis First Sacrifice"/>
          <p:cNvPicPr>
            <a:picLocks noChangeAspect="1" noChangeArrowheads="1"/>
          </p:cNvPicPr>
          <p:nvPr/>
        </p:nvPicPr>
        <p:blipFill>
          <a:blip r:embed="rId3" cstate="print"/>
          <a:srcRect l="3513" t="3104" r="4683" b="7095"/>
          <a:stretch>
            <a:fillRect/>
          </a:stretch>
        </p:blipFill>
        <p:spPr bwMode="auto">
          <a:xfrm>
            <a:off x="126959" y="2888101"/>
            <a:ext cx="1852753" cy="2390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Elipse 22"/>
          <p:cNvSpPr/>
          <p:nvPr/>
        </p:nvSpPr>
        <p:spPr>
          <a:xfrm>
            <a:off x="4810539" y="893208"/>
            <a:ext cx="3988904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FCCD3-0237-4AED-8369-9791C253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8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3:20-24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Behold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become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forever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--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therefore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drove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placed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cherubim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flaming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sword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[3:22-24]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548418" y="559276"/>
            <a:ext cx="5416070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51520" y="905668"/>
            <a:ext cx="3010295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ta para baixo 12"/>
          <p:cNvSpPr/>
          <p:nvPr/>
        </p:nvSpPr>
        <p:spPr>
          <a:xfrm>
            <a:off x="1423579" y="1332000"/>
            <a:ext cx="392186" cy="23107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1560" y="357301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Once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again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right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”: in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aware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good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"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like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"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3:5]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584" y="4285545"/>
            <a:ext cx="8226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already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"in His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own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image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" [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1:27];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no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longer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like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new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knowledge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”!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Estrela de 16 pontas 1"/>
          <p:cNvSpPr/>
          <p:nvPr/>
        </p:nvSpPr>
        <p:spPr>
          <a:xfrm rot="304115">
            <a:off x="3615602" y="1134457"/>
            <a:ext cx="6319830" cy="3933139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still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truly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much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more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knowing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D9C59-5870-4E7D-A134-075FA04F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0" grpId="0" animBg="1"/>
      <p:bldP spid="11" grpId="0" animBg="1"/>
      <p:bldP spid="13" grpId="0"/>
      <p:bldP spid="14" grpId="0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3:20-24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Behold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become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forever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--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therefore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drove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placed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cherubim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flaming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sword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[3:22-24]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222236" y="881424"/>
            <a:ext cx="4688692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51520" y="1224764"/>
            <a:ext cx="5521483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eta para baixo 12"/>
          <p:cNvSpPr/>
          <p:nvPr/>
        </p:nvSpPr>
        <p:spPr>
          <a:xfrm>
            <a:off x="1227486" y="1590472"/>
            <a:ext cx="392186" cy="19825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83568" y="357301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sinner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could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never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become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devil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cannot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happen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27584" y="4293096"/>
            <a:ext cx="8226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Fear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death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motivation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avoiding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sins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reckless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[“His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own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iniquities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entrap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wicked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man... He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die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lack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instruction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('discipline' ESV)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5:22-23)] 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F35D5-2DE8-4F64-9B67-94F041B8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2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395536" y="4479480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JUST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DESTROY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THE TREE OF LIFE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3:20-24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Behold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become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forever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--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therefore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drove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placed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cherubim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flaming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sword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[3:22-24]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4047432"/>
            <a:ext cx="829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WOULD YOU HAVE DONE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569493" y="1877770"/>
            <a:ext cx="6427073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eta para baixo 12"/>
          <p:cNvSpPr/>
          <p:nvPr/>
        </p:nvSpPr>
        <p:spPr>
          <a:xfrm rot="835490">
            <a:off x="1509776" y="2140980"/>
            <a:ext cx="392186" cy="120468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3568" y="332735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no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longer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access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drove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guarded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entrance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strong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angels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3589361" y="2229816"/>
            <a:ext cx="2800587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1471C-FC92-4DE6-BCED-17EF631F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4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4" grpId="0" animBg="1"/>
      <p:bldP spid="22" grpId="0" animBg="1"/>
      <p:bldP spid="23" grpId="0"/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3:20-24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51520" y="548680"/>
            <a:ext cx="8892480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‛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Behold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become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forever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--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therefore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LORD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till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taken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drove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out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placed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cherubim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east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garden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Eden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flaming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sword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turned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guard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[3:22-24]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Retângulo de cantos arredondados 20"/>
          <p:cNvSpPr/>
          <p:nvPr/>
        </p:nvSpPr>
        <p:spPr>
          <a:xfrm>
            <a:off x="251520" y="3018625"/>
            <a:ext cx="8712968" cy="212621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EXTENDED </a:t>
            </a:r>
            <a:r>
              <a:rPr kumimoji="0" lang="pt-BR" sz="2500" b="1" i="1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THE MAN AND HIS WIFE!!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848139" y="2542368"/>
            <a:ext cx="4572000" cy="407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461732"/>
            <a:ext cx="8424936" cy="50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95536" y="3803374"/>
            <a:ext cx="8424936" cy="1353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Life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paradise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Jesus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promised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!)... 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10:19-22;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22:14]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6F1F1-0205-4C4E-9030-73F1F134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3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Genesis 3:14-24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Cursed</a:t>
            </a:r>
            <a:r>
              <a:rPr kumimoji="0" lang="pt-BR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World</a:t>
            </a:r>
          </a:p>
        </p:txBody>
      </p: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de cantos arredondados 20"/>
          <p:cNvSpPr/>
          <p:nvPr/>
        </p:nvSpPr>
        <p:spPr>
          <a:xfrm>
            <a:off x="251520" y="3018625"/>
            <a:ext cx="8712968" cy="212621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EXTENDED </a:t>
            </a:r>
            <a:r>
              <a:rPr kumimoji="0" lang="pt-BR" sz="2500" b="1" i="1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THE MAN AND HIS WIFE!!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461732"/>
            <a:ext cx="8424936" cy="50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95536" y="3803374"/>
            <a:ext cx="8424936" cy="1353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Life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paradise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Jesus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promised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!)... 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10:19-22;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22:14]</a:t>
            </a:r>
          </a:p>
        </p:txBody>
      </p:sp>
      <p:sp>
        <p:nvSpPr>
          <p:cNvPr id="2" name="Estrela: 24 Pontas 1"/>
          <p:cNvSpPr/>
          <p:nvPr/>
        </p:nvSpPr>
        <p:spPr>
          <a:xfrm rot="21166974">
            <a:off x="-682305" y="-393359"/>
            <a:ext cx="4783137" cy="3655019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YOU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partake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Life?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strela: 24 Pontas 12"/>
          <p:cNvSpPr/>
          <p:nvPr/>
        </p:nvSpPr>
        <p:spPr>
          <a:xfrm>
            <a:off x="3209579" y="-382081"/>
            <a:ext cx="6221021" cy="3655019"/>
          </a:xfrm>
          <a:prstGeom prst="star2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Jesus'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dying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criminal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sinned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[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Lk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23:39-43;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3:23!]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F25EC-CAC3-4A42-80EC-09E385E0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14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C561-932B-473E-AC24-88B73F28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For further study on this subject, or if you have any comments, questions or suggestions about these slides, please contact me, Carl D. Ballard, via e-mail: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carldballard@hotmail.com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5918A-9CE4-42FD-A42C-99D64B5E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2AA03-84FA-47E0-873F-D678DD9436A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68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Genesis 3:1-6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</a:rPr>
              <a:t>The </a:t>
            </a:r>
            <a:r>
              <a:rPr lang="pt-BR" sz="3400" b="1" dirty="0" err="1">
                <a:solidFill>
                  <a:schemeClr val="bg1"/>
                </a:solidFill>
              </a:rPr>
              <a:t>Nature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of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Sin</a:t>
            </a:r>
            <a:r>
              <a:rPr lang="pt-BR" sz="3400" b="1" dirty="0">
                <a:solidFill>
                  <a:schemeClr val="bg1"/>
                </a:solidFill>
              </a:rPr>
              <a:t>: </a:t>
            </a:r>
            <a:r>
              <a:rPr lang="pt-BR" sz="3400" b="1" i="1" dirty="0" err="1">
                <a:solidFill>
                  <a:schemeClr val="bg1"/>
                </a:solidFill>
              </a:rPr>
              <a:t>Exposing</a:t>
            </a:r>
            <a:r>
              <a:rPr lang="pt-BR" sz="3400" b="1" i="1" dirty="0">
                <a:solidFill>
                  <a:schemeClr val="bg1"/>
                </a:solidFill>
              </a:rPr>
              <a:t> </a:t>
            </a:r>
            <a:r>
              <a:rPr lang="pt-BR" sz="3400" b="1" i="1" dirty="0" err="1">
                <a:solidFill>
                  <a:schemeClr val="bg1"/>
                </a:solidFill>
              </a:rPr>
              <a:t>Satan</a:t>
            </a:r>
            <a:endParaRPr lang="pt-BR" sz="3400" b="1" i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3:1-5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1520" y="58843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The “</a:t>
            </a:r>
            <a:r>
              <a:rPr lang="pt-BR" sz="2400" dirty="0" err="1">
                <a:latin typeface="Georgia" panose="02040502050405020303" pitchFamily="18" charset="0"/>
              </a:rPr>
              <a:t>serpent</a:t>
            </a:r>
            <a:r>
              <a:rPr lang="pt-BR" sz="2400" dirty="0">
                <a:latin typeface="Georgia" panose="02040502050405020303" pitchFamily="18" charset="0"/>
              </a:rPr>
              <a:t>”...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1746" y="994896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certainly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same</a:t>
            </a:r>
            <a:r>
              <a:rPr lang="pt-BR" sz="2400" dirty="0">
                <a:latin typeface="Georgia" panose="02040502050405020303" pitchFamily="18" charset="0"/>
              </a:rPr>
              <a:t> animal </a:t>
            </a:r>
            <a:r>
              <a:rPr lang="pt-BR" sz="2400" dirty="0" err="1">
                <a:latin typeface="Georgia" panose="02040502050405020303" pitchFamily="18" charset="0"/>
              </a:rPr>
              <a:t>we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</a:t>
            </a:r>
            <a:r>
              <a:rPr lang="pt-BR" sz="2400" dirty="0">
                <a:latin typeface="Georgia" panose="02040502050405020303" pitchFamily="18" charset="0"/>
              </a:rPr>
              <a:t> as a </a:t>
            </a:r>
            <a:r>
              <a:rPr lang="pt-BR" sz="2400" i="1" dirty="0" err="1">
                <a:latin typeface="Georgia" panose="02040502050405020303" pitchFamily="18" charset="0"/>
              </a:rPr>
              <a:t>snake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today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55122" y="1399084"/>
            <a:ext cx="801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- uses </a:t>
            </a:r>
            <a:r>
              <a:rPr lang="pt-BR" sz="2400" b="1" i="1" dirty="0" err="1">
                <a:latin typeface="Georgia" panose="02040502050405020303" pitchFamily="18" charset="0"/>
              </a:rPr>
              <a:t>intelligence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postulate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cunning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question</a:t>
            </a:r>
            <a:r>
              <a:rPr lang="pt-BR" sz="2400" dirty="0">
                <a:latin typeface="Georgia" panose="02040502050405020303" pitchFamily="18" charset="0"/>
              </a:rPr>
              <a:t>:    </a:t>
            </a:r>
          </a:p>
          <a:p>
            <a:pPr algn="just"/>
            <a:r>
              <a:rPr lang="pt-BR" sz="2400" dirty="0">
                <a:latin typeface="Georgia" panose="02040502050405020303" pitchFamily="18" charset="0"/>
              </a:rPr>
              <a:t>  “</a:t>
            </a:r>
            <a:r>
              <a:rPr lang="pt-BR" sz="2400" dirty="0" err="1">
                <a:latin typeface="Georgia" panose="02040502050405020303" pitchFamily="18" charset="0"/>
              </a:rPr>
              <a:t>Has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indeed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,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1750" y="1763518"/>
            <a:ext cx="868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                                             </a:t>
            </a:r>
            <a:r>
              <a:rPr lang="pt-BR" sz="2400" b="1" dirty="0">
                <a:latin typeface="Georgia" panose="02040502050405020303" pitchFamily="18" charset="0"/>
              </a:rPr>
              <a:t>  </a:t>
            </a:r>
            <a:r>
              <a:rPr lang="pt-BR" sz="2400" dirty="0">
                <a:latin typeface="Georgia" panose="02040502050405020303" pitchFamily="18" charset="0"/>
              </a:rPr>
              <a:t>‛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not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...’?” </a:t>
            </a:r>
          </a:p>
        </p:txBody>
      </p:sp>
      <p:sp>
        <p:nvSpPr>
          <p:cNvPr id="2" name="Retângulo: Cantos Arredondados 1"/>
          <p:cNvSpPr/>
          <p:nvPr/>
        </p:nvSpPr>
        <p:spPr>
          <a:xfrm>
            <a:off x="541258" y="2225182"/>
            <a:ext cx="4123506" cy="240187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GOD</a:t>
            </a:r>
          </a:p>
          <a:p>
            <a:pPr algn="just"/>
            <a:r>
              <a:rPr lang="el-GR" sz="2200" b="1" dirty="0">
                <a:solidFill>
                  <a:srgbClr val="FFFF00"/>
                </a:solidFill>
              </a:rPr>
              <a:t>“</a:t>
            </a:r>
            <a:r>
              <a:rPr lang="pt-BR" sz="2200" b="1" dirty="0" err="1">
                <a:solidFill>
                  <a:srgbClr val="FFFF00"/>
                </a:solidFill>
              </a:rPr>
              <a:t>Of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every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tree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of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the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garden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you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may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freely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eat</a:t>
            </a:r>
            <a:r>
              <a:rPr lang="pt-BR" sz="2200" b="1" dirty="0">
                <a:solidFill>
                  <a:srgbClr val="FFFF00"/>
                </a:solidFill>
              </a:rPr>
              <a:t>; </a:t>
            </a:r>
            <a:r>
              <a:rPr lang="pt-BR" sz="2200" b="1" i="1" dirty="0" err="1">
                <a:solidFill>
                  <a:srgbClr val="FFFF00"/>
                </a:solidFill>
              </a:rPr>
              <a:t>But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of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the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tree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of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the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knowledge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of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good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and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evil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you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shall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not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eat</a:t>
            </a:r>
            <a:r>
              <a:rPr lang="pt-BR" sz="2200" b="1" dirty="0">
                <a:solidFill>
                  <a:srgbClr val="FFFF00"/>
                </a:solidFill>
              </a:rPr>
              <a:t>...”    </a:t>
            </a: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[Genesis 2:16-17]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4" name="Retângulo: Cantos Arredondados 13"/>
          <p:cNvSpPr/>
          <p:nvPr/>
        </p:nvSpPr>
        <p:spPr>
          <a:xfrm>
            <a:off x="4982820" y="2231810"/>
            <a:ext cx="3584721" cy="239524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SATAN</a:t>
            </a:r>
          </a:p>
          <a:p>
            <a:pPr algn="ctr"/>
            <a:endParaRPr lang="pt-BR" sz="2000" b="1" dirty="0">
              <a:solidFill>
                <a:srgbClr val="FFFF00"/>
              </a:solidFill>
            </a:endParaRPr>
          </a:p>
          <a:p>
            <a:pPr algn="just"/>
            <a:r>
              <a:rPr lang="pt-BR" sz="2200" b="1" dirty="0">
                <a:solidFill>
                  <a:srgbClr val="FFFF00"/>
                </a:solidFill>
              </a:rPr>
              <a:t>“</a:t>
            </a:r>
            <a:r>
              <a:rPr lang="pt-BR" sz="2200" b="1" dirty="0" err="1">
                <a:solidFill>
                  <a:srgbClr val="FFFF00"/>
                </a:solidFill>
              </a:rPr>
              <a:t>You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shall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not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eat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of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i="1" u="sng" dirty="0" err="1">
                <a:solidFill>
                  <a:srgbClr val="FFFF00"/>
                </a:solidFill>
              </a:rPr>
              <a:t>every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tree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of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the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garden</a:t>
            </a:r>
            <a:r>
              <a:rPr lang="pt-BR" sz="2200" b="1" dirty="0">
                <a:solidFill>
                  <a:srgbClr val="FFFF00"/>
                </a:solidFill>
              </a:rPr>
              <a:t>...”</a:t>
            </a:r>
          </a:p>
          <a:p>
            <a:pPr algn="just"/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[Genesis 3:1]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40698" y="1855309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vs</a:t>
            </a:r>
            <a:endParaRPr lang="en-US" sz="80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7154" y="4619364"/>
            <a:ext cx="8013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...</a:t>
            </a:r>
            <a:r>
              <a:rPr lang="pt-BR" sz="2200" dirty="0" err="1">
                <a:latin typeface="Georgia" panose="02040502050405020303" pitchFamily="18" charset="0"/>
              </a:rPr>
              <a:t>with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one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cunning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question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Satan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makes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God's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freedom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seem</a:t>
            </a:r>
            <a:r>
              <a:rPr lang="pt-BR" sz="2200" dirty="0">
                <a:latin typeface="Georgia" panose="02040502050405020303" pitchFamily="18" charset="0"/>
              </a:rPr>
              <a:t> as </a:t>
            </a:r>
            <a:r>
              <a:rPr lang="pt-BR" sz="2200" dirty="0" err="1">
                <a:latin typeface="Georgia" panose="02040502050405020303" pitchFamily="18" charset="0"/>
              </a:rPr>
              <a:t>though</a:t>
            </a:r>
            <a:r>
              <a:rPr lang="pt-BR" sz="2200" dirty="0">
                <a:latin typeface="Georgia" panose="02040502050405020303" pitchFamily="18" charset="0"/>
              </a:rPr>
              <a:t> it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a </a:t>
            </a:r>
            <a:r>
              <a:rPr lang="pt-BR" sz="2200" b="1" i="1" dirty="0" err="1">
                <a:latin typeface="Georgia" panose="02040502050405020303" pitchFamily="18" charset="0"/>
              </a:rPr>
              <a:t>prison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5EB90-1035-49E7-8853-97976084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7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4" grpId="0" animBg="1"/>
      <p:bldP spid="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/>
          <p:cNvSpPr/>
          <p:nvPr/>
        </p:nvSpPr>
        <p:spPr>
          <a:xfrm>
            <a:off x="118170" y="122830"/>
            <a:ext cx="4317352" cy="661916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GOD</a:t>
            </a: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14" name="Retângulo: Cantos Arredondados 13"/>
          <p:cNvSpPr/>
          <p:nvPr/>
        </p:nvSpPr>
        <p:spPr>
          <a:xfrm>
            <a:off x="4722125" y="122830"/>
            <a:ext cx="4312693" cy="661916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SATAN</a:t>
            </a: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09660" y="-41732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vs</a:t>
            </a:r>
            <a:endParaRPr lang="en-US" sz="80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5660" y="1022395"/>
            <a:ext cx="4026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every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tree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garden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you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may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freely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eat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Gn</a:t>
            </a:r>
            <a:r>
              <a:rPr lang="pt-BR" b="1" dirty="0">
                <a:solidFill>
                  <a:srgbClr val="FFFF00"/>
                </a:solidFill>
              </a:rPr>
              <a:t> 2:16]   </a:t>
            </a:r>
          </a:p>
          <a:p>
            <a:pPr algn="just"/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874536" y="1024667"/>
            <a:ext cx="4026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shall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not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eat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every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tree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garden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Gn</a:t>
            </a:r>
            <a:r>
              <a:rPr lang="pt-BR" b="1" dirty="0">
                <a:solidFill>
                  <a:srgbClr val="FFFF00"/>
                </a:solidFill>
              </a:rPr>
              <a:t> 3:1]   </a:t>
            </a:r>
          </a:p>
          <a:p>
            <a:pPr algn="just"/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47932" y="1802595"/>
            <a:ext cx="4026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i="1" u="sng" dirty="0" err="1">
                <a:solidFill>
                  <a:srgbClr val="FFFF00"/>
                </a:solidFill>
              </a:rPr>
              <a:t>All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things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are </a:t>
            </a:r>
            <a:r>
              <a:rPr lang="pt-BR" b="1" dirty="0" err="1">
                <a:solidFill>
                  <a:srgbClr val="FFFF00"/>
                </a:solidFill>
              </a:rPr>
              <a:t>lawful</a:t>
            </a:r>
            <a:r>
              <a:rPr lang="pt-BR" b="1" dirty="0">
                <a:solidFill>
                  <a:srgbClr val="FFFF00"/>
                </a:solidFill>
              </a:rPr>
              <a:t> for me, </a:t>
            </a:r>
            <a:r>
              <a:rPr lang="pt-BR" b="1" i="1" dirty="0" err="1">
                <a:solidFill>
                  <a:srgbClr val="FFFF00"/>
                </a:solidFill>
              </a:rPr>
              <a:t>but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not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all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things</a:t>
            </a:r>
            <a:r>
              <a:rPr lang="pt-BR" b="1" dirty="0">
                <a:solidFill>
                  <a:srgbClr val="FFFF00"/>
                </a:solidFill>
              </a:rPr>
              <a:t> are </a:t>
            </a:r>
            <a:r>
              <a:rPr lang="pt-BR" b="1" i="1" dirty="0" err="1">
                <a:solidFill>
                  <a:srgbClr val="FFFF00"/>
                </a:solidFill>
              </a:rPr>
              <a:t>helpful</a:t>
            </a:r>
            <a:r>
              <a:rPr lang="pt-BR" b="1" dirty="0">
                <a:solidFill>
                  <a:srgbClr val="FFFF00"/>
                </a:solidFill>
              </a:rPr>
              <a:t>; </a:t>
            </a:r>
            <a:r>
              <a:rPr lang="pt-BR" b="1" i="1" u="sng" dirty="0" err="1">
                <a:solidFill>
                  <a:srgbClr val="FFFF00"/>
                </a:solidFill>
              </a:rPr>
              <a:t>all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things</a:t>
            </a:r>
            <a:r>
              <a:rPr lang="pt-BR" b="1" dirty="0">
                <a:solidFill>
                  <a:srgbClr val="FFFF00"/>
                </a:solidFill>
              </a:rPr>
              <a:t> are </a:t>
            </a:r>
            <a:r>
              <a:rPr lang="pt-BR" b="1" dirty="0" err="1">
                <a:solidFill>
                  <a:srgbClr val="FFFF00"/>
                </a:solidFill>
              </a:rPr>
              <a:t>lawful</a:t>
            </a:r>
            <a:r>
              <a:rPr lang="pt-BR" b="1" dirty="0">
                <a:solidFill>
                  <a:srgbClr val="FFFF00"/>
                </a:solidFill>
              </a:rPr>
              <a:t> for me, </a:t>
            </a:r>
            <a:r>
              <a:rPr lang="pt-BR" b="1" i="1" dirty="0" err="1">
                <a:solidFill>
                  <a:srgbClr val="FFFF00"/>
                </a:solidFill>
              </a:rPr>
              <a:t>but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not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all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things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edify</a:t>
            </a:r>
            <a:r>
              <a:rPr lang="pt-BR" b="1" dirty="0">
                <a:solidFill>
                  <a:srgbClr val="FFFF00"/>
                </a:solidFill>
              </a:rPr>
              <a:t>.” </a:t>
            </a:r>
          </a:p>
          <a:p>
            <a:pPr algn="just"/>
            <a:r>
              <a:rPr lang="pt-BR" b="1" dirty="0">
                <a:solidFill>
                  <a:srgbClr val="FFFF00"/>
                </a:solidFill>
              </a:rPr>
              <a:t>[1 Cor 10:23]   </a:t>
            </a:r>
          </a:p>
          <a:p>
            <a:pPr algn="just"/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876808" y="1804867"/>
            <a:ext cx="4026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cannot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take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advantage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all</a:t>
            </a:r>
            <a:r>
              <a:rPr lang="pt-BR" b="1" i="1" u="sng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things</a:t>
            </a:r>
            <a:r>
              <a:rPr lang="pt-BR" b="1" dirty="0">
                <a:solidFill>
                  <a:srgbClr val="FFFF00"/>
                </a:solidFill>
              </a:rPr>
              <a:t>: </a:t>
            </a:r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>
                <a:solidFill>
                  <a:srgbClr val="FFFF00"/>
                </a:solidFill>
              </a:rPr>
              <a:t>Do </a:t>
            </a:r>
            <a:r>
              <a:rPr lang="pt-BR" b="1" dirty="0" err="1">
                <a:solidFill>
                  <a:srgbClr val="FFFF00"/>
                </a:solidFill>
              </a:rPr>
              <a:t>not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touch</a:t>
            </a:r>
            <a:r>
              <a:rPr lang="pt-BR" b="1" dirty="0">
                <a:solidFill>
                  <a:srgbClr val="FFFF00"/>
                </a:solidFill>
              </a:rPr>
              <a:t>, do </a:t>
            </a:r>
            <a:r>
              <a:rPr lang="pt-BR" b="1" dirty="0" err="1">
                <a:solidFill>
                  <a:srgbClr val="FFFF00"/>
                </a:solidFill>
              </a:rPr>
              <a:t>not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taste</a:t>
            </a:r>
            <a:r>
              <a:rPr lang="pt-BR" b="1" dirty="0">
                <a:solidFill>
                  <a:srgbClr val="FFFF00"/>
                </a:solidFill>
              </a:rPr>
              <a:t>, do </a:t>
            </a:r>
            <a:r>
              <a:rPr lang="pt-BR" b="1" dirty="0" err="1">
                <a:solidFill>
                  <a:srgbClr val="FFFF00"/>
                </a:solidFill>
              </a:rPr>
              <a:t>not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handle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Col</a:t>
            </a:r>
            <a:r>
              <a:rPr lang="pt-BR" b="1" dirty="0">
                <a:solidFill>
                  <a:srgbClr val="FFFF00"/>
                </a:solidFill>
              </a:rPr>
              <a:t> 2:21-23;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“</a:t>
            </a:r>
            <a:r>
              <a:rPr lang="pt-BR" b="1" dirty="0" err="1">
                <a:solidFill>
                  <a:srgbClr val="FFFF00"/>
                </a:solidFill>
              </a:rPr>
              <a:t>doctrines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of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men</a:t>
            </a:r>
            <a:r>
              <a:rPr lang="pt-BR" b="1" dirty="0">
                <a:solidFill>
                  <a:srgbClr val="FFFF00"/>
                </a:solidFill>
              </a:rPr>
              <a:t>”, </a:t>
            </a:r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i="1" dirty="0" err="1">
                <a:solidFill>
                  <a:srgbClr val="FFFF00"/>
                </a:solidFill>
              </a:rPr>
              <a:t>appearance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wisdom</a:t>
            </a:r>
            <a:r>
              <a:rPr lang="pt-BR" b="1" dirty="0">
                <a:solidFill>
                  <a:srgbClr val="FFFF00"/>
                </a:solidFill>
              </a:rPr>
              <a:t>”...]   </a:t>
            </a:r>
          </a:p>
          <a:p>
            <a:pPr algn="just"/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45660" y="3096853"/>
            <a:ext cx="4026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>
                <a:solidFill>
                  <a:srgbClr val="FFFF00"/>
                </a:solidFill>
              </a:rPr>
              <a:t>I </a:t>
            </a:r>
            <a:r>
              <a:rPr lang="pt-BR" b="1" dirty="0" err="1">
                <a:solidFill>
                  <a:srgbClr val="FFFF00"/>
                </a:solidFill>
              </a:rPr>
              <a:t>have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surely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visited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seen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what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is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done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to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in </a:t>
            </a:r>
            <a:r>
              <a:rPr lang="pt-BR" b="1" dirty="0" err="1">
                <a:solidFill>
                  <a:srgbClr val="FFFF00"/>
                </a:solidFill>
              </a:rPr>
              <a:t>Egypt</a:t>
            </a:r>
            <a:r>
              <a:rPr lang="pt-BR" b="1" dirty="0">
                <a:solidFill>
                  <a:srgbClr val="FFFF00"/>
                </a:solidFill>
              </a:rPr>
              <a:t>;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I </a:t>
            </a:r>
            <a:r>
              <a:rPr lang="pt-BR" b="1" dirty="0" err="1">
                <a:solidFill>
                  <a:srgbClr val="FFFF00"/>
                </a:solidFill>
              </a:rPr>
              <a:t>have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said</a:t>
            </a:r>
            <a:r>
              <a:rPr lang="pt-BR" b="1" dirty="0">
                <a:solidFill>
                  <a:srgbClr val="FFFF00"/>
                </a:solidFill>
              </a:rPr>
              <a:t> I </a:t>
            </a:r>
            <a:r>
              <a:rPr lang="pt-BR" b="1" dirty="0" err="1">
                <a:solidFill>
                  <a:srgbClr val="FFFF00"/>
                </a:solidFill>
              </a:rPr>
              <a:t>will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bring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up</a:t>
            </a:r>
            <a:r>
              <a:rPr lang="pt-BR" b="1" dirty="0">
                <a:solidFill>
                  <a:srgbClr val="FFFF00"/>
                </a:solidFill>
              </a:rPr>
              <a:t> out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affliction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Egypt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Ex</a:t>
            </a:r>
            <a:r>
              <a:rPr lang="pt-BR" b="1" dirty="0">
                <a:solidFill>
                  <a:srgbClr val="FFFF00"/>
                </a:solidFill>
              </a:rPr>
              <a:t> 3:16-17]   </a:t>
            </a:r>
          </a:p>
          <a:p>
            <a:pPr algn="just"/>
            <a:endParaRPr lang="en-US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874536" y="3099125"/>
            <a:ext cx="4026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We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remember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fish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we</a:t>
            </a:r>
            <a:r>
              <a:rPr lang="pt-BR" b="1" dirty="0">
                <a:solidFill>
                  <a:srgbClr val="FFFF00"/>
                </a:solidFill>
              </a:rPr>
              <a:t> ate in </a:t>
            </a:r>
            <a:r>
              <a:rPr lang="pt-BR" b="1" dirty="0" err="1">
                <a:solidFill>
                  <a:srgbClr val="FFFF00"/>
                </a:solidFill>
              </a:rPr>
              <a:t>Egypt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that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cost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nothing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Nm</a:t>
            </a:r>
            <a:r>
              <a:rPr lang="pt-BR" b="1" dirty="0">
                <a:solidFill>
                  <a:srgbClr val="FFFF00"/>
                </a:solidFill>
              </a:rPr>
              <a:t> 11:5 (ESV)]   </a:t>
            </a:r>
          </a:p>
          <a:p>
            <a:pPr algn="just"/>
            <a:endParaRPr lang="en-US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45660" y="4407046"/>
            <a:ext cx="402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i="1" u="sng" dirty="0" err="1">
                <a:solidFill>
                  <a:srgbClr val="FFFF00"/>
                </a:solidFill>
              </a:rPr>
              <a:t>Marriage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is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honorable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among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all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the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bed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undefiled</a:t>
            </a:r>
            <a:r>
              <a:rPr lang="pt-BR" b="1" dirty="0">
                <a:solidFill>
                  <a:srgbClr val="FFFF00"/>
                </a:solidFill>
              </a:rPr>
              <a:t>; </a:t>
            </a:r>
            <a:r>
              <a:rPr lang="pt-BR" b="1" dirty="0" err="1">
                <a:solidFill>
                  <a:srgbClr val="FFFF00"/>
                </a:solidFill>
              </a:rPr>
              <a:t>but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fornicators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adulterers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God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will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judge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Hb</a:t>
            </a:r>
            <a:r>
              <a:rPr lang="pt-BR" b="1" dirty="0">
                <a:solidFill>
                  <a:srgbClr val="FFFF00"/>
                </a:solidFill>
              </a:rPr>
              <a:t> 13:4]   </a:t>
            </a:r>
          </a:p>
          <a:p>
            <a:pPr algn="just"/>
            <a:endParaRPr lang="en-US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874536" y="4409318"/>
            <a:ext cx="402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FFFF00"/>
                </a:solidFill>
              </a:rPr>
              <a:t>Marriage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restricts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your</a:t>
            </a:r>
            <a:r>
              <a:rPr lang="pt-BR" b="1" dirty="0">
                <a:solidFill>
                  <a:srgbClr val="FFFF00"/>
                </a:solidFill>
              </a:rPr>
              <a:t> animal </a:t>
            </a:r>
            <a:r>
              <a:rPr lang="pt-BR" b="1" i="1" dirty="0">
                <a:solidFill>
                  <a:srgbClr val="FFFF00"/>
                </a:solidFill>
              </a:rPr>
              <a:t>‛</a:t>
            </a:r>
            <a:r>
              <a:rPr lang="pt-BR" b="1" i="1" u="sng" dirty="0" err="1">
                <a:solidFill>
                  <a:srgbClr val="FFFF00"/>
                </a:solidFill>
              </a:rPr>
              <a:t>needs</a:t>
            </a:r>
            <a:r>
              <a:rPr lang="pt-BR" b="1" i="1" dirty="0">
                <a:solidFill>
                  <a:srgbClr val="FFFF00"/>
                </a:solidFill>
              </a:rPr>
              <a:t>’</a:t>
            </a:r>
            <a:r>
              <a:rPr lang="pt-BR" b="1" dirty="0">
                <a:solidFill>
                  <a:srgbClr val="FFFF00"/>
                </a:solidFill>
              </a:rPr>
              <a:t>: </a:t>
            </a:r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Foods</a:t>
            </a:r>
            <a:r>
              <a:rPr lang="pt-BR" b="1" dirty="0">
                <a:solidFill>
                  <a:srgbClr val="FFFF00"/>
                </a:solidFill>
              </a:rPr>
              <a:t> for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stomach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stomach</a:t>
            </a:r>
            <a:r>
              <a:rPr lang="pt-BR" b="1" dirty="0">
                <a:solidFill>
                  <a:srgbClr val="FFFF00"/>
                </a:solidFill>
              </a:rPr>
              <a:t> for </a:t>
            </a:r>
            <a:r>
              <a:rPr lang="pt-BR" b="1" dirty="0" err="1">
                <a:solidFill>
                  <a:srgbClr val="FFFF00"/>
                </a:solidFill>
              </a:rPr>
              <a:t>foods</a:t>
            </a:r>
            <a:r>
              <a:rPr lang="pt-BR" b="1" dirty="0">
                <a:solidFill>
                  <a:srgbClr val="FFFF00"/>
                </a:solidFill>
              </a:rPr>
              <a:t>” [1 Cor 6:13, </a:t>
            </a:r>
            <a:r>
              <a:rPr lang="pt-BR" b="1" dirty="0" err="1">
                <a:solidFill>
                  <a:srgbClr val="FFFF00"/>
                </a:solidFill>
              </a:rPr>
              <a:t>context</a:t>
            </a:r>
            <a:r>
              <a:rPr lang="pt-BR" b="1" dirty="0">
                <a:solidFill>
                  <a:srgbClr val="FFFF00"/>
                </a:solidFill>
              </a:rPr>
              <a:t>]   </a:t>
            </a:r>
          </a:p>
          <a:p>
            <a:pPr algn="just"/>
            <a:endParaRPr lang="en-US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47932" y="5432904"/>
            <a:ext cx="4026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shall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know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truth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the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truth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shall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make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you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free</a:t>
            </a:r>
            <a:r>
              <a:rPr lang="pt-BR" b="1" dirty="0">
                <a:solidFill>
                  <a:srgbClr val="FFFF00"/>
                </a:solidFill>
              </a:rPr>
              <a:t>...” [John 8:32]   </a:t>
            </a:r>
          </a:p>
          <a:p>
            <a:pPr algn="just"/>
            <a:endParaRPr lang="en-US" dirty="0"/>
          </a:p>
        </p:txBody>
      </p:sp>
      <p:sp>
        <p:nvSpPr>
          <p:cNvPr id="9" name="Retângulo: Cantos Arredondados 8"/>
          <p:cNvSpPr/>
          <p:nvPr/>
        </p:nvSpPr>
        <p:spPr>
          <a:xfrm>
            <a:off x="4722125" y="5431809"/>
            <a:ext cx="4312693" cy="1310185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Satan tempts us to believe that the truth is </a:t>
            </a:r>
            <a:r>
              <a:rPr lang="pt-BR" b="1" i="1" dirty="0">
                <a:solidFill>
                  <a:schemeClr val="tx2">
                    <a:lumMod val="50000"/>
                  </a:schemeClr>
                </a:solidFill>
              </a:rPr>
              <a:t>a lie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that will </a:t>
            </a:r>
            <a:r>
              <a:rPr lang="pt-BR" b="1" i="1" u="sng" dirty="0">
                <a:solidFill>
                  <a:schemeClr val="tx2">
                    <a:lumMod val="50000"/>
                  </a:schemeClr>
                </a:solidFill>
              </a:rPr>
              <a:t>restrict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pt-BR" b="1" i="1" u="sng" dirty="0">
                <a:solidFill>
                  <a:schemeClr val="tx2">
                    <a:lumMod val="50000"/>
                  </a:schemeClr>
                </a:solidFill>
              </a:rPr>
              <a:t>imprison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us: he asks, “What is truth?” [John 18:38] -- “What is God </a:t>
            </a:r>
            <a:r>
              <a:rPr lang="pt-BR" b="1" i="1" dirty="0">
                <a:solidFill>
                  <a:schemeClr val="tx2">
                    <a:lumMod val="50000"/>
                  </a:schemeClr>
                </a:solidFill>
              </a:rPr>
              <a:t>really hiding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from us...?”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ABF86-EAB3-499E-8A0E-013C06D0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87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5" grpId="0"/>
      <p:bldP spid="7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Genesis 3:1-6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</a:rPr>
              <a:t>The </a:t>
            </a:r>
            <a:r>
              <a:rPr lang="pt-BR" sz="3400" b="1" dirty="0" err="1">
                <a:solidFill>
                  <a:schemeClr val="bg1"/>
                </a:solidFill>
              </a:rPr>
              <a:t>Nature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of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Sin</a:t>
            </a:r>
            <a:r>
              <a:rPr lang="pt-BR" sz="3400" b="1" dirty="0">
                <a:solidFill>
                  <a:schemeClr val="bg1"/>
                </a:solidFill>
              </a:rPr>
              <a:t>: </a:t>
            </a:r>
            <a:r>
              <a:rPr lang="pt-BR" sz="3400" b="1" i="1" dirty="0" err="1">
                <a:solidFill>
                  <a:schemeClr val="bg1"/>
                </a:solidFill>
              </a:rPr>
              <a:t>Exposing</a:t>
            </a:r>
            <a:r>
              <a:rPr lang="pt-BR" sz="3400" b="1" i="1" dirty="0">
                <a:solidFill>
                  <a:schemeClr val="bg1"/>
                </a:solidFill>
              </a:rPr>
              <a:t> </a:t>
            </a:r>
            <a:r>
              <a:rPr lang="pt-BR" sz="3400" b="1" i="1" dirty="0" err="1">
                <a:solidFill>
                  <a:schemeClr val="bg1"/>
                </a:solidFill>
              </a:rPr>
              <a:t>Satan</a:t>
            </a:r>
            <a:endParaRPr lang="pt-BR" sz="3400" b="1" i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3:1-5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1520" y="58843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The “</a:t>
            </a:r>
            <a:r>
              <a:rPr lang="pt-BR" sz="2400" dirty="0" err="1">
                <a:latin typeface="Georgia" panose="02040502050405020303" pitchFamily="18" charset="0"/>
              </a:rPr>
              <a:t>serpent</a:t>
            </a:r>
            <a:r>
              <a:rPr lang="pt-BR" sz="2400" dirty="0">
                <a:latin typeface="Georgia" panose="02040502050405020303" pitchFamily="18" charset="0"/>
              </a:rPr>
              <a:t>”...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1746" y="994896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certainly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same</a:t>
            </a:r>
            <a:r>
              <a:rPr lang="pt-BR" sz="2400" dirty="0">
                <a:latin typeface="Georgia" panose="02040502050405020303" pitchFamily="18" charset="0"/>
              </a:rPr>
              <a:t> animal </a:t>
            </a:r>
            <a:r>
              <a:rPr lang="pt-BR" sz="2400" dirty="0" err="1">
                <a:latin typeface="Georgia" panose="02040502050405020303" pitchFamily="18" charset="0"/>
              </a:rPr>
              <a:t>we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</a:t>
            </a:r>
            <a:r>
              <a:rPr lang="pt-BR" sz="2400" dirty="0">
                <a:latin typeface="Georgia" panose="02040502050405020303" pitchFamily="18" charset="0"/>
              </a:rPr>
              <a:t> as a </a:t>
            </a:r>
            <a:r>
              <a:rPr lang="pt-BR" sz="2400" i="1" dirty="0" err="1">
                <a:latin typeface="Georgia" panose="02040502050405020303" pitchFamily="18" charset="0"/>
              </a:rPr>
              <a:t>snake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today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55122" y="1399084"/>
            <a:ext cx="801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- uses </a:t>
            </a:r>
            <a:r>
              <a:rPr lang="pt-BR" sz="2400" b="1" i="1" dirty="0" err="1">
                <a:latin typeface="Georgia" panose="02040502050405020303" pitchFamily="18" charset="0"/>
              </a:rPr>
              <a:t>intelligence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postulate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cunning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question</a:t>
            </a:r>
            <a:r>
              <a:rPr lang="pt-BR" sz="2400" dirty="0">
                <a:latin typeface="Georgia" panose="02040502050405020303" pitchFamily="18" charset="0"/>
              </a:rPr>
              <a:t>:    </a:t>
            </a:r>
          </a:p>
          <a:p>
            <a:pPr algn="just"/>
            <a:r>
              <a:rPr lang="pt-BR" sz="2400" dirty="0">
                <a:latin typeface="Georgia" panose="02040502050405020303" pitchFamily="18" charset="0"/>
              </a:rPr>
              <a:t>  “</a:t>
            </a:r>
            <a:r>
              <a:rPr lang="pt-BR" sz="2400" dirty="0" err="1">
                <a:latin typeface="Georgia" panose="02040502050405020303" pitchFamily="18" charset="0"/>
              </a:rPr>
              <a:t>Has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indeed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,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1750" y="1763518"/>
            <a:ext cx="868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                                             </a:t>
            </a:r>
            <a:r>
              <a:rPr lang="pt-BR" sz="2400" b="1" dirty="0">
                <a:latin typeface="Georgia" panose="02040502050405020303" pitchFamily="18" charset="0"/>
              </a:rPr>
              <a:t>  </a:t>
            </a:r>
            <a:r>
              <a:rPr lang="pt-BR" sz="2400" dirty="0">
                <a:latin typeface="Georgia" panose="02040502050405020303" pitchFamily="18" charset="0"/>
              </a:rPr>
              <a:t>‛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not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...’?”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51520" y="2220715"/>
            <a:ext cx="8429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Eve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responds</a:t>
            </a:r>
            <a:r>
              <a:rPr lang="pt-BR" sz="2200" dirty="0">
                <a:latin typeface="Georgia" panose="02040502050405020303" pitchFamily="18" charset="0"/>
              </a:rPr>
              <a:t>: “</a:t>
            </a:r>
            <a:r>
              <a:rPr lang="pt-BR" sz="2200" b="1" i="1" dirty="0" err="1">
                <a:latin typeface="Georgia" panose="02040502050405020303" pitchFamily="18" charset="0"/>
              </a:rPr>
              <a:t>We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may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eat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fruit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trees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garden</a:t>
            </a:r>
            <a:r>
              <a:rPr lang="pt-BR" sz="2200" dirty="0">
                <a:latin typeface="Georgia" panose="02040502050405020303" pitchFamily="18" charset="0"/>
              </a:rPr>
              <a:t>; </a:t>
            </a:r>
            <a:r>
              <a:rPr lang="pt-BR" sz="2200" dirty="0" err="1">
                <a:latin typeface="Georgia" panose="02040502050405020303" pitchFamily="18" charset="0"/>
              </a:rPr>
              <a:t>but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fruit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tree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which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midst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garden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said</a:t>
            </a:r>
            <a:r>
              <a:rPr lang="pt-BR" sz="2200" dirty="0">
                <a:latin typeface="Georgia" panose="02040502050405020303" pitchFamily="18" charset="0"/>
              </a:rPr>
              <a:t>, ‛</a:t>
            </a:r>
            <a:r>
              <a:rPr lang="pt-BR" sz="2200" dirty="0" err="1">
                <a:latin typeface="Georgia" panose="02040502050405020303" pitchFamily="18" charset="0"/>
              </a:rPr>
              <a:t>You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shall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not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eat</a:t>
            </a:r>
            <a:r>
              <a:rPr lang="pt-BR" sz="2200" dirty="0">
                <a:latin typeface="Georgia" panose="02040502050405020303" pitchFamily="18" charset="0"/>
              </a:rPr>
              <a:t> it, </a:t>
            </a:r>
            <a:r>
              <a:rPr lang="pt-BR" sz="2200" i="1" dirty="0" err="1">
                <a:latin typeface="Georgia" panose="02040502050405020303" pitchFamily="18" charset="0"/>
              </a:rPr>
              <a:t>nor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shall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you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touch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dirty="0">
                <a:latin typeface="Georgia" panose="02040502050405020303" pitchFamily="18" charset="0"/>
              </a:rPr>
              <a:t>it, </a:t>
            </a:r>
            <a:r>
              <a:rPr lang="pt-BR" sz="2200" dirty="0" err="1">
                <a:latin typeface="Georgia" panose="02040502050405020303" pitchFamily="18" charset="0"/>
              </a:rPr>
              <a:t>lest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you</a:t>
            </a:r>
            <a:r>
              <a:rPr lang="pt-BR" sz="2200" dirty="0">
                <a:latin typeface="Georgia" panose="02040502050405020303" pitchFamily="18" charset="0"/>
              </a:rPr>
              <a:t> die.’</a:t>
            </a:r>
            <a:r>
              <a:rPr lang="pt-BR" sz="800" dirty="0">
                <a:latin typeface="Georgia" panose="02040502050405020303" pitchFamily="18" charset="0"/>
              </a:rPr>
              <a:t> </a:t>
            </a:r>
            <a:r>
              <a:rPr lang="pt-BR" sz="2200" dirty="0"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8374" y="3280898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answer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serpent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reveals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two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things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67154" y="3691714"/>
            <a:ext cx="80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Georgia" panose="02040502050405020303" pitchFamily="18" charset="0"/>
              </a:rPr>
              <a:t>she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thought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i="1" dirty="0">
                <a:latin typeface="Georgia" panose="02040502050405020303" pitchFamily="18" charset="0"/>
              </a:rPr>
              <a:t>a </a:t>
            </a:r>
            <a:r>
              <a:rPr lang="pt-BR" sz="2000" i="1" dirty="0" err="1">
                <a:latin typeface="Georgia" panose="02040502050405020303" pitchFamily="18" charset="0"/>
              </a:rPr>
              <a:t>lot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about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God's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command</a:t>
            </a:r>
            <a:r>
              <a:rPr lang="pt-BR" sz="2000" dirty="0">
                <a:latin typeface="Georgia" panose="02040502050405020303" pitchFamily="18" charset="0"/>
              </a:rPr>
              <a:t> (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tree</a:t>
            </a:r>
            <a:r>
              <a:rPr lang="pt-BR" sz="2000" dirty="0">
                <a:latin typeface="Georgia" panose="02040502050405020303" pitchFamily="18" charset="0"/>
              </a:rPr>
              <a:t>!)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80410" y="4062763"/>
            <a:ext cx="828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serpent's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question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begun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shake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her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trust</a:t>
            </a:r>
            <a:r>
              <a:rPr lang="pt-BR" sz="2000" dirty="0">
                <a:latin typeface="Georgia" panose="02040502050405020303" pitchFamily="18" charset="0"/>
              </a:rPr>
              <a:t> in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in His </a:t>
            </a:r>
            <a:r>
              <a:rPr lang="pt-BR" sz="2000" dirty="0" err="1">
                <a:latin typeface="Georgia" panose="02040502050405020303" pitchFamily="18" charset="0"/>
              </a:rPr>
              <a:t>word</a:t>
            </a:r>
            <a:r>
              <a:rPr lang="pt-BR" sz="2000" dirty="0">
                <a:latin typeface="Georgia" panose="02040502050405020303" pitchFamily="18" charset="0"/>
              </a:rPr>
              <a:t>...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18338" y="4360939"/>
            <a:ext cx="80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Georgia" panose="02040502050405020303" pitchFamily="18" charset="0"/>
              </a:rPr>
              <a:t>             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said</a:t>
            </a:r>
            <a:r>
              <a:rPr lang="pt-BR" sz="2000" dirty="0">
                <a:latin typeface="Georgia" panose="02040502050405020303" pitchFamily="18" charset="0"/>
              </a:rPr>
              <a:t> do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eat</a:t>
            </a:r>
            <a:r>
              <a:rPr lang="pt-BR" sz="2000" dirty="0">
                <a:latin typeface="Georgia" panose="02040502050405020303" pitchFamily="18" charset="0"/>
              </a:rPr>
              <a:t>; </a:t>
            </a:r>
            <a:r>
              <a:rPr lang="pt-BR" sz="2000" b="1" i="1" dirty="0" err="1">
                <a:latin typeface="Georgia" panose="02040502050405020303" pitchFamily="18" charset="0"/>
              </a:rPr>
              <a:t>she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said</a:t>
            </a:r>
            <a:r>
              <a:rPr lang="pt-BR" sz="2000" dirty="0">
                <a:latin typeface="Georgia" panose="02040502050405020303" pitchFamily="18" charset="0"/>
              </a:rPr>
              <a:t> do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even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touch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tree</a:t>
            </a:r>
            <a:r>
              <a:rPr lang="pt-BR" sz="2000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021094" y="4727712"/>
            <a:ext cx="781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eorgia" panose="02040502050405020303" pitchFamily="18" charset="0"/>
              </a:rPr>
              <a:t>- </a:t>
            </a:r>
            <a:r>
              <a:rPr lang="pt-BR" dirty="0" err="1">
                <a:latin typeface="Georgia" panose="02040502050405020303" pitchFamily="18" charset="0"/>
              </a:rPr>
              <a:t>Eve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was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already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seeing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God's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law</a:t>
            </a:r>
            <a:r>
              <a:rPr lang="pt-BR" dirty="0">
                <a:latin typeface="Georgia" panose="02040502050405020303" pitchFamily="18" charset="0"/>
              </a:rPr>
              <a:t> as </a:t>
            </a:r>
            <a:r>
              <a:rPr lang="pt-BR" dirty="0" err="1">
                <a:latin typeface="Georgia" panose="02040502050405020303" pitchFamily="18" charset="0"/>
              </a:rPr>
              <a:t>overly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i="1" dirty="0" err="1">
                <a:latin typeface="Georgia" panose="02040502050405020303" pitchFamily="18" charset="0"/>
              </a:rPr>
              <a:t>restrictive</a:t>
            </a:r>
            <a:r>
              <a:rPr lang="pt-BR" dirty="0">
                <a:latin typeface="Georgia" panose="02040502050405020303" pitchFamily="18" charset="0"/>
              </a:rPr>
              <a:t> -- </a:t>
            </a:r>
            <a:r>
              <a:rPr lang="pt-BR" dirty="0" err="1">
                <a:latin typeface="Georgia" panose="02040502050405020303" pitchFamily="18" charset="0"/>
              </a:rPr>
              <a:t>but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restriction</a:t>
            </a:r>
            <a:r>
              <a:rPr lang="pt-BR" dirty="0">
                <a:latin typeface="Georgia" panose="02040502050405020303" pitchFamily="18" charset="0"/>
              </a:rPr>
              <a:t> </a:t>
            </a:r>
          </a:p>
          <a:p>
            <a:r>
              <a:rPr lang="pt-BR" dirty="0">
                <a:latin typeface="Georgia" panose="02040502050405020303" pitchFamily="18" charset="0"/>
              </a:rPr>
              <a:t>   </a:t>
            </a:r>
            <a:r>
              <a:rPr lang="pt-BR" dirty="0" err="1">
                <a:latin typeface="Georgia" panose="02040502050405020303" pitchFamily="18" charset="0"/>
              </a:rPr>
              <a:t>against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touching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tree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was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i="1" dirty="0" err="1">
                <a:latin typeface="Georgia" panose="02040502050405020303" pitchFamily="18" charset="0"/>
              </a:rPr>
              <a:t>her</a:t>
            </a:r>
            <a:r>
              <a:rPr lang="pt-BR" i="1" dirty="0">
                <a:latin typeface="Georgia" panose="02040502050405020303" pitchFamily="18" charset="0"/>
              </a:rPr>
              <a:t> </a:t>
            </a:r>
            <a:r>
              <a:rPr lang="pt-BR" i="1" dirty="0" err="1">
                <a:latin typeface="Georgia" panose="02040502050405020303" pitchFamily="18" charset="0"/>
              </a:rPr>
              <a:t>own</a:t>
            </a:r>
            <a:r>
              <a:rPr lang="pt-BR" i="1" dirty="0">
                <a:latin typeface="Georgia" panose="02040502050405020303" pitchFamily="18" charset="0"/>
              </a:rPr>
              <a:t> </a:t>
            </a:r>
            <a:r>
              <a:rPr lang="pt-BR" i="1" dirty="0" err="1">
                <a:latin typeface="Georgia" panose="02040502050405020303" pitchFamily="18" charset="0"/>
              </a:rPr>
              <a:t>invention</a:t>
            </a:r>
            <a:r>
              <a:rPr lang="pt-BR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7" name="Estrela: 12 Pontas 6"/>
          <p:cNvSpPr/>
          <p:nvPr/>
        </p:nvSpPr>
        <p:spPr>
          <a:xfrm rot="348071">
            <a:off x="642051" y="407750"/>
            <a:ext cx="10812227" cy="3381189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RELIGION --</a:t>
            </a:r>
          </a:p>
          <a:p>
            <a:pPr algn="ctr"/>
            <a:r>
              <a:rPr lang="pt-BR" sz="2400" b="1" dirty="0"/>
              <a:t>That is, when we uphold </a:t>
            </a:r>
            <a:r>
              <a:rPr lang="pt-BR" sz="2400" b="1" i="1" dirty="0"/>
              <a:t>our traditions</a:t>
            </a:r>
            <a:r>
              <a:rPr lang="pt-BR" sz="2400" b="1" dirty="0"/>
              <a:t> as though they were the law of God -- betrays a </a:t>
            </a:r>
            <a:r>
              <a:rPr lang="pt-BR" sz="2400" b="1" i="1" dirty="0"/>
              <a:t>lack of faith </a:t>
            </a:r>
            <a:r>
              <a:rPr lang="pt-BR" sz="2400" b="1" dirty="0"/>
              <a:t>in what God actually said!</a:t>
            </a:r>
          </a:p>
          <a:p>
            <a:pPr algn="ctr"/>
            <a:r>
              <a:rPr lang="pt-BR" sz="2400" b="1" dirty="0"/>
              <a:t>[</a:t>
            </a:r>
            <a:r>
              <a:rPr lang="pt-BR" sz="2400" b="1" dirty="0" err="1"/>
              <a:t>see</a:t>
            </a:r>
            <a:r>
              <a:rPr lang="pt-BR" sz="2400" b="1" dirty="0"/>
              <a:t> Matthew 15:3-11]</a:t>
            </a:r>
            <a:endParaRPr lang="en-US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2B9CC-382B-4178-AFA2-B8ED2579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9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19" grpId="0"/>
      <p:bldP spid="21" grpId="0"/>
      <p:bldP spid="2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756" y="5469031"/>
            <a:ext cx="6300192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Genesis 3:1-6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</a:rPr>
              <a:t>The </a:t>
            </a:r>
            <a:r>
              <a:rPr lang="pt-BR" sz="3400" b="1" dirty="0" err="1">
                <a:solidFill>
                  <a:schemeClr val="bg1"/>
                </a:solidFill>
              </a:rPr>
              <a:t>Nature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of</a:t>
            </a:r>
            <a:r>
              <a:rPr lang="pt-BR" sz="3400" b="1" dirty="0">
                <a:solidFill>
                  <a:schemeClr val="bg1"/>
                </a:solidFill>
              </a:rPr>
              <a:t> </a:t>
            </a:r>
            <a:r>
              <a:rPr lang="pt-BR" sz="3400" b="1" dirty="0" err="1">
                <a:solidFill>
                  <a:schemeClr val="bg1"/>
                </a:solidFill>
              </a:rPr>
              <a:t>Sin</a:t>
            </a:r>
            <a:r>
              <a:rPr lang="pt-BR" sz="3400" b="1" dirty="0">
                <a:solidFill>
                  <a:schemeClr val="bg1"/>
                </a:solidFill>
              </a:rPr>
              <a:t>: </a:t>
            </a:r>
            <a:r>
              <a:rPr lang="pt-BR" sz="3400" b="1" i="1" dirty="0" err="1">
                <a:solidFill>
                  <a:schemeClr val="bg1"/>
                </a:solidFill>
              </a:rPr>
              <a:t>Exposing</a:t>
            </a:r>
            <a:r>
              <a:rPr lang="pt-BR" sz="3400" b="1" i="1" dirty="0">
                <a:solidFill>
                  <a:schemeClr val="bg1"/>
                </a:solidFill>
              </a:rPr>
              <a:t> </a:t>
            </a:r>
            <a:r>
              <a:rPr lang="pt-BR" sz="3400" b="1" i="1" dirty="0" err="1">
                <a:solidFill>
                  <a:schemeClr val="bg1"/>
                </a:solidFill>
              </a:rPr>
              <a:t>Satan</a:t>
            </a:r>
            <a:endParaRPr lang="pt-BR" sz="3400" b="1" i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3:1-5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espiritualismo.info/imagens/biblia/expulso_para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5157192"/>
            <a:ext cx="2664296" cy="183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1520" y="58843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The “</a:t>
            </a:r>
            <a:r>
              <a:rPr lang="pt-BR" sz="2400" dirty="0" err="1">
                <a:latin typeface="Georgia" panose="02040502050405020303" pitchFamily="18" charset="0"/>
              </a:rPr>
              <a:t>serpent</a:t>
            </a:r>
            <a:r>
              <a:rPr lang="pt-BR" sz="2400" dirty="0">
                <a:latin typeface="Georgia" panose="02040502050405020303" pitchFamily="18" charset="0"/>
              </a:rPr>
              <a:t>”...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1746" y="994896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certainly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same</a:t>
            </a:r>
            <a:r>
              <a:rPr lang="pt-BR" sz="2400" dirty="0">
                <a:latin typeface="Georgia" panose="02040502050405020303" pitchFamily="18" charset="0"/>
              </a:rPr>
              <a:t> animal </a:t>
            </a:r>
            <a:r>
              <a:rPr lang="pt-BR" sz="2400" dirty="0" err="1">
                <a:latin typeface="Georgia" panose="02040502050405020303" pitchFamily="18" charset="0"/>
              </a:rPr>
              <a:t>we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</a:t>
            </a:r>
            <a:r>
              <a:rPr lang="pt-BR" sz="2400" dirty="0">
                <a:latin typeface="Georgia" panose="02040502050405020303" pitchFamily="18" charset="0"/>
              </a:rPr>
              <a:t> as a </a:t>
            </a:r>
            <a:r>
              <a:rPr lang="pt-BR" sz="2400" i="1" dirty="0" err="1">
                <a:latin typeface="Georgia" panose="02040502050405020303" pitchFamily="18" charset="0"/>
              </a:rPr>
              <a:t>snake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today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55122" y="1399084"/>
            <a:ext cx="801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- uses </a:t>
            </a:r>
            <a:r>
              <a:rPr lang="pt-BR" sz="2400" b="1" i="1" dirty="0" err="1">
                <a:latin typeface="Georgia" panose="02040502050405020303" pitchFamily="18" charset="0"/>
              </a:rPr>
              <a:t>intelligence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postulate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cunning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question</a:t>
            </a:r>
            <a:r>
              <a:rPr lang="pt-BR" sz="2400" dirty="0">
                <a:latin typeface="Georgia" panose="02040502050405020303" pitchFamily="18" charset="0"/>
              </a:rPr>
              <a:t>:    </a:t>
            </a:r>
          </a:p>
          <a:p>
            <a:pPr algn="just"/>
            <a:r>
              <a:rPr lang="pt-BR" sz="2400" dirty="0">
                <a:latin typeface="Georgia" panose="02040502050405020303" pitchFamily="18" charset="0"/>
              </a:rPr>
              <a:t>  “</a:t>
            </a:r>
            <a:r>
              <a:rPr lang="pt-BR" sz="2400" dirty="0" err="1">
                <a:latin typeface="Georgia" panose="02040502050405020303" pitchFamily="18" charset="0"/>
              </a:rPr>
              <a:t>Has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indeed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,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1750" y="1763518"/>
            <a:ext cx="868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                                             </a:t>
            </a:r>
            <a:r>
              <a:rPr lang="pt-BR" sz="2400" b="1" dirty="0">
                <a:latin typeface="Georgia" panose="02040502050405020303" pitchFamily="18" charset="0"/>
              </a:rPr>
              <a:t>  </a:t>
            </a:r>
            <a:r>
              <a:rPr lang="pt-BR" sz="2400" dirty="0">
                <a:latin typeface="Georgia" panose="02040502050405020303" pitchFamily="18" charset="0"/>
              </a:rPr>
              <a:t>‛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not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...’?”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51520" y="2220715"/>
            <a:ext cx="8429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Eve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responds</a:t>
            </a:r>
            <a:r>
              <a:rPr lang="pt-BR" sz="2200" dirty="0">
                <a:latin typeface="Georgia" panose="02040502050405020303" pitchFamily="18" charset="0"/>
              </a:rPr>
              <a:t>: “</a:t>
            </a:r>
            <a:r>
              <a:rPr lang="pt-BR" sz="2200" b="1" i="1" dirty="0" err="1">
                <a:latin typeface="Georgia" panose="02040502050405020303" pitchFamily="18" charset="0"/>
              </a:rPr>
              <a:t>We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may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eat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fruit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trees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garden</a:t>
            </a:r>
            <a:r>
              <a:rPr lang="pt-BR" sz="2200" dirty="0">
                <a:latin typeface="Georgia" panose="02040502050405020303" pitchFamily="18" charset="0"/>
              </a:rPr>
              <a:t>; </a:t>
            </a:r>
            <a:r>
              <a:rPr lang="pt-BR" sz="2200" dirty="0" err="1">
                <a:latin typeface="Georgia" panose="02040502050405020303" pitchFamily="18" charset="0"/>
              </a:rPr>
              <a:t>but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fruit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tree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which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midst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garden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said</a:t>
            </a:r>
            <a:r>
              <a:rPr lang="pt-BR" sz="2200" dirty="0">
                <a:latin typeface="Georgia" panose="02040502050405020303" pitchFamily="18" charset="0"/>
              </a:rPr>
              <a:t>, ‛</a:t>
            </a:r>
            <a:r>
              <a:rPr lang="pt-BR" sz="2200" dirty="0" err="1">
                <a:latin typeface="Georgia" panose="02040502050405020303" pitchFamily="18" charset="0"/>
              </a:rPr>
              <a:t>You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shall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not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eat</a:t>
            </a:r>
            <a:r>
              <a:rPr lang="pt-BR" sz="2200" dirty="0">
                <a:latin typeface="Georgia" panose="02040502050405020303" pitchFamily="18" charset="0"/>
              </a:rPr>
              <a:t> it, </a:t>
            </a:r>
            <a:r>
              <a:rPr lang="pt-BR" sz="2200" i="1" dirty="0" err="1">
                <a:latin typeface="Georgia" panose="02040502050405020303" pitchFamily="18" charset="0"/>
              </a:rPr>
              <a:t>nor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shall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you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touch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dirty="0">
                <a:latin typeface="Georgia" panose="02040502050405020303" pitchFamily="18" charset="0"/>
              </a:rPr>
              <a:t>it, </a:t>
            </a:r>
            <a:r>
              <a:rPr lang="pt-BR" sz="2200" dirty="0" err="1">
                <a:latin typeface="Georgia" panose="02040502050405020303" pitchFamily="18" charset="0"/>
              </a:rPr>
              <a:t>lest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you</a:t>
            </a:r>
            <a:r>
              <a:rPr lang="pt-BR" sz="2200" dirty="0">
                <a:latin typeface="Georgia" panose="02040502050405020303" pitchFamily="18" charset="0"/>
              </a:rPr>
              <a:t> die.’</a:t>
            </a:r>
            <a:r>
              <a:rPr lang="pt-BR" sz="800" dirty="0">
                <a:latin typeface="Georgia" panose="02040502050405020303" pitchFamily="18" charset="0"/>
              </a:rPr>
              <a:t> </a:t>
            </a:r>
            <a:r>
              <a:rPr lang="pt-BR" sz="2200" dirty="0"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8374" y="3267646"/>
            <a:ext cx="849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seeing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shaken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serpent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goes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step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further</a:t>
            </a:r>
            <a:r>
              <a:rPr lang="pt-BR" sz="2400" dirty="0">
                <a:latin typeface="Georgia" panose="02040502050405020303" pitchFamily="18" charset="0"/>
              </a:rPr>
              <a:t> in 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his boldness, answering her: "You </a:t>
            </a:r>
            <a:r>
              <a:rPr lang="pt-BR" sz="2400" i="1" dirty="0">
                <a:latin typeface="Georgia" panose="02040502050405020303" pitchFamily="18" charset="0"/>
              </a:rPr>
              <a:t>will </a:t>
            </a:r>
            <a:r>
              <a:rPr lang="pt-BR" sz="2400" b="1" i="1" dirty="0">
                <a:latin typeface="Georgia" panose="02040502050405020303" pitchFamily="18" charset="0"/>
              </a:rPr>
              <a:t>not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b="1" i="1" dirty="0">
                <a:latin typeface="Georgia" panose="02040502050405020303" pitchFamily="18" charset="0"/>
              </a:rPr>
              <a:t>surely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dirty="0">
                <a:latin typeface="Georgia" panose="02040502050405020303" pitchFamily="18" charset="0"/>
              </a:rPr>
              <a:t>die."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80410" y="4049511"/>
            <a:ext cx="828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eorgia" panose="02040502050405020303" pitchFamily="18" charset="0"/>
              </a:rPr>
              <a:t>for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second</a:t>
            </a:r>
            <a:r>
              <a:rPr lang="pt-BR" sz="2000" dirty="0">
                <a:latin typeface="Georgia" panose="02040502050405020303" pitchFamily="18" charset="0"/>
              </a:rPr>
              <a:t> time in four verses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serpent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boldly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asserted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exactly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opposite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from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said</a:t>
            </a:r>
            <a:endParaRPr lang="pt-BR" sz="2000" dirty="0">
              <a:latin typeface="Georgia" panose="02040502050405020303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7038" y="4705489"/>
            <a:ext cx="828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eorgia" panose="02040502050405020303" pitchFamily="18" charset="0"/>
              </a:rPr>
              <a:t>in </a:t>
            </a:r>
            <a:r>
              <a:rPr lang="pt-BR" sz="2000" dirty="0" err="1">
                <a:latin typeface="Georgia" panose="02040502050405020303" pitchFamily="18" charset="0"/>
              </a:rPr>
              <a:t>order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create</a:t>
            </a:r>
            <a:r>
              <a:rPr lang="pt-BR" sz="2000" dirty="0">
                <a:latin typeface="Georgia" panose="02040502050405020303" pitchFamily="18" charset="0"/>
              </a:rPr>
              <a:t> false </a:t>
            </a:r>
            <a:r>
              <a:rPr lang="pt-BR" sz="2000" dirty="0" err="1">
                <a:latin typeface="Georgia" panose="02040502050405020303" pitchFamily="18" charset="0"/>
              </a:rPr>
              <a:t>doctrine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all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needed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one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tiny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word</a:t>
            </a:r>
            <a:r>
              <a:rPr lang="pt-BR" sz="2000" dirty="0">
                <a:latin typeface="Georgia" panose="02040502050405020303" pitchFamily="18" charset="0"/>
              </a:rPr>
              <a:t>! (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same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word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used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twice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here</a:t>
            </a:r>
            <a:r>
              <a:rPr lang="pt-BR" sz="2000" dirty="0">
                <a:latin typeface="Georgia" panose="02040502050405020303" pitchFamily="18" charset="0"/>
              </a:rPr>
              <a:t>: </a:t>
            </a:r>
            <a:r>
              <a:rPr lang="pt-BR" sz="2000" i="1" dirty="0">
                <a:latin typeface="Georgia" panose="02040502050405020303" pitchFamily="18" charset="0"/>
              </a:rPr>
              <a:t>“</a:t>
            </a:r>
            <a:r>
              <a:rPr lang="pt-BR" sz="2000" i="1" dirty="0" err="1">
                <a:latin typeface="Georgia" panose="02040502050405020303" pitchFamily="18" charset="0"/>
              </a:rPr>
              <a:t>not</a:t>
            </a:r>
            <a:r>
              <a:rPr lang="pt-BR" sz="2000" i="1" dirty="0">
                <a:latin typeface="Georgia" panose="02040502050405020303" pitchFamily="18" charset="0"/>
              </a:rPr>
              <a:t>”</a:t>
            </a:r>
            <a:r>
              <a:rPr lang="pt-BR" sz="20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2" name="Retângulo: Cantos Arredondados 1"/>
          <p:cNvSpPr/>
          <p:nvPr/>
        </p:nvSpPr>
        <p:spPr>
          <a:xfrm>
            <a:off x="0" y="994896"/>
            <a:ext cx="6109252" cy="26759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In </a:t>
            </a:r>
            <a:r>
              <a:rPr lang="pt-BR" sz="2200" b="1" dirty="0" err="1"/>
              <a:t>order</a:t>
            </a:r>
            <a:r>
              <a:rPr lang="pt-BR" sz="2200" b="1" dirty="0"/>
              <a:t> </a:t>
            </a:r>
            <a:r>
              <a:rPr lang="pt-BR" sz="2200" b="1" dirty="0" err="1"/>
              <a:t>to</a:t>
            </a:r>
            <a:r>
              <a:rPr lang="pt-BR" sz="2200" b="1" dirty="0"/>
              <a:t> “</a:t>
            </a:r>
            <a:r>
              <a:rPr lang="pt-BR" sz="2200" b="1" dirty="0" err="1"/>
              <a:t>sell</a:t>
            </a:r>
            <a:r>
              <a:rPr lang="pt-BR" sz="2200" b="1" dirty="0"/>
              <a:t>” </a:t>
            </a:r>
            <a:r>
              <a:rPr lang="pt-BR" sz="2200" b="1" dirty="0" err="1"/>
              <a:t>his</a:t>
            </a:r>
            <a:r>
              <a:rPr lang="pt-BR" sz="2200" b="1" dirty="0"/>
              <a:t> false </a:t>
            </a:r>
            <a:r>
              <a:rPr lang="pt-BR" sz="2200" b="1" dirty="0" err="1"/>
              <a:t>doctrine</a:t>
            </a:r>
            <a:r>
              <a:rPr lang="pt-BR" sz="2200" b="1" dirty="0"/>
              <a:t>, </a:t>
            </a:r>
            <a:r>
              <a:rPr lang="pt-BR" sz="2200" b="1" dirty="0" err="1"/>
              <a:t>the</a:t>
            </a:r>
            <a:r>
              <a:rPr lang="pt-BR" sz="2200" b="1" dirty="0"/>
              <a:t> </a:t>
            </a:r>
            <a:r>
              <a:rPr lang="pt-BR" sz="2200" b="1" dirty="0" err="1"/>
              <a:t>serpent</a:t>
            </a:r>
            <a:r>
              <a:rPr lang="pt-BR" sz="2200" b="1" dirty="0"/>
              <a:t> </a:t>
            </a:r>
            <a:r>
              <a:rPr lang="pt-BR" sz="2200" b="1" dirty="0" err="1"/>
              <a:t>invents</a:t>
            </a:r>
            <a:r>
              <a:rPr lang="pt-BR" sz="2200" b="1" dirty="0"/>
              <a:t> “</a:t>
            </a:r>
            <a:r>
              <a:rPr lang="pt-BR" sz="2200" b="1" dirty="0" err="1"/>
              <a:t>theology</a:t>
            </a:r>
            <a:r>
              <a:rPr lang="pt-BR" sz="2200" b="1" dirty="0"/>
              <a:t>” </a:t>
            </a:r>
            <a:r>
              <a:rPr lang="pt-BR" sz="2200" b="1" dirty="0" err="1"/>
              <a:t>about</a:t>
            </a:r>
            <a:r>
              <a:rPr lang="pt-BR" sz="2200" b="1" dirty="0"/>
              <a:t> </a:t>
            </a:r>
            <a:r>
              <a:rPr lang="pt-BR" sz="2200" b="1" dirty="0" err="1"/>
              <a:t>why</a:t>
            </a:r>
            <a:r>
              <a:rPr lang="pt-BR" sz="2200" b="1" dirty="0"/>
              <a:t> </a:t>
            </a:r>
            <a:r>
              <a:rPr lang="pt-BR" sz="2200" b="1" i="1" dirty="0" err="1"/>
              <a:t>what</a:t>
            </a:r>
            <a:r>
              <a:rPr lang="pt-BR" sz="2200" b="1" i="1" dirty="0"/>
              <a:t> </a:t>
            </a:r>
            <a:r>
              <a:rPr lang="pt-BR" sz="2200" b="1" i="1" dirty="0" err="1"/>
              <a:t>God</a:t>
            </a:r>
            <a:r>
              <a:rPr lang="pt-BR" sz="2200" b="1" i="1" dirty="0"/>
              <a:t> </a:t>
            </a:r>
            <a:r>
              <a:rPr lang="pt-BR" sz="2200" b="1" i="1" u="sng" dirty="0" err="1"/>
              <a:t>said</a:t>
            </a:r>
            <a:r>
              <a:rPr lang="pt-BR" sz="2200" b="1" i="1" dirty="0"/>
              <a:t> </a:t>
            </a:r>
            <a:r>
              <a:rPr lang="pt-BR" sz="2200" b="1" i="1" dirty="0" err="1"/>
              <a:t>was</a:t>
            </a:r>
            <a:r>
              <a:rPr lang="pt-BR" sz="2200" b="1" i="1" dirty="0"/>
              <a:t> </a:t>
            </a:r>
            <a:r>
              <a:rPr lang="pt-BR" sz="2200" b="1" i="1" u="sng" dirty="0" err="1"/>
              <a:t>not</a:t>
            </a:r>
            <a:r>
              <a:rPr lang="pt-BR" sz="2200" b="1" i="1" dirty="0"/>
              <a:t> </a:t>
            </a:r>
            <a:r>
              <a:rPr lang="pt-BR" sz="2200" b="1" i="1" dirty="0" err="1"/>
              <a:t>what</a:t>
            </a:r>
            <a:r>
              <a:rPr lang="pt-BR" sz="2200" b="1" i="1" dirty="0"/>
              <a:t> </a:t>
            </a:r>
            <a:r>
              <a:rPr lang="pt-BR" sz="2200" b="1" i="1" dirty="0" err="1"/>
              <a:t>God</a:t>
            </a:r>
            <a:r>
              <a:rPr lang="pt-BR" sz="2200" b="1" i="1" dirty="0"/>
              <a:t> </a:t>
            </a:r>
            <a:r>
              <a:rPr lang="pt-BR" sz="2200" b="1" i="1" u="sng" dirty="0" err="1"/>
              <a:t>meant</a:t>
            </a:r>
            <a:r>
              <a:rPr lang="pt-BR" sz="2200" b="1" i="1" dirty="0"/>
              <a:t> </a:t>
            </a:r>
            <a:r>
              <a:rPr lang="pt-BR" sz="2200" b="1" dirty="0"/>
              <a:t>-- </a:t>
            </a:r>
            <a:r>
              <a:rPr lang="pt-BR" sz="2200" b="1" dirty="0" err="1"/>
              <a:t>apparently</a:t>
            </a:r>
            <a:r>
              <a:rPr lang="pt-BR" sz="2200" b="1" dirty="0"/>
              <a:t>, </a:t>
            </a:r>
            <a:r>
              <a:rPr lang="pt-BR" sz="2200" b="1" dirty="0" err="1"/>
              <a:t>God</a:t>
            </a:r>
            <a:r>
              <a:rPr lang="pt-BR" sz="2200" b="1" dirty="0"/>
              <a:t> </a:t>
            </a:r>
            <a:r>
              <a:rPr lang="pt-BR" sz="2200" b="1" dirty="0" err="1"/>
              <a:t>has</a:t>
            </a:r>
            <a:r>
              <a:rPr lang="pt-BR" sz="2200" b="1" dirty="0"/>
              <a:t> </a:t>
            </a:r>
            <a:r>
              <a:rPr lang="pt-BR" sz="2200" b="1" i="1" dirty="0" err="1"/>
              <a:t>selfish</a:t>
            </a:r>
            <a:r>
              <a:rPr lang="pt-BR" sz="2200" b="1" dirty="0"/>
              <a:t>, </a:t>
            </a:r>
            <a:r>
              <a:rPr lang="pt-BR" sz="2200" b="1" i="1" dirty="0" err="1"/>
              <a:t>hidden</a:t>
            </a:r>
            <a:r>
              <a:rPr lang="pt-BR" sz="2200" b="1" dirty="0"/>
              <a:t> motives for </a:t>
            </a:r>
            <a:r>
              <a:rPr lang="pt-BR" sz="2200" b="1" dirty="0" err="1"/>
              <a:t>not</a:t>
            </a:r>
            <a:r>
              <a:rPr lang="pt-BR" sz="2200" b="1" dirty="0"/>
              <a:t> </a:t>
            </a:r>
            <a:r>
              <a:rPr lang="pt-BR" sz="2200" b="1" dirty="0" err="1"/>
              <a:t>letting</a:t>
            </a:r>
            <a:r>
              <a:rPr lang="pt-BR" sz="2200" b="1" dirty="0"/>
              <a:t> </a:t>
            </a:r>
            <a:r>
              <a:rPr lang="pt-BR" sz="2200" b="1" dirty="0" err="1"/>
              <a:t>them</a:t>
            </a:r>
            <a:r>
              <a:rPr lang="pt-BR" sz="2200" b="1" dirty="0"/>
              <a:t> </a:t>
            </a:r>
            <a:r>
              <a:rPr lang="pt-BR" sz="2200" b="1" dirty="0" err="1"/>
              <a:t>eat</a:t>
            </a:r>
            <a:r>
              <a:rPr lang="pt-BR" sz="2200" b="1" dirty="0"/>
              <a:t>! “For </a:t>
            </a:r>
            <a:r>
              <a:rPr lang="pt-BR" sz="2200" b="1" dirty="0" err="1"/>
              <a:t>God</a:t>
            </a:r>
            <a:r>
              <a:rPr lang="pt-BR" sz="2200" b="1" dirty="0"/>
              <a:t> </a:t>
            </a:r>
            <a:r>
              <a:rPr lang="pt-BR" sz="2200" b="1" dirty="0" err="1"/>
              <a:t>knows</a:t>
            </a:r>
            <a:r>
              <a:rPr lang="pt-BR" sz="2200" b="1" dirty="0"/>
              <a:t> </a:t>
            </a:r>
            <a:r>
              <a:rPr lang="pt-BR" sz="2200" b="1" dirty="0" err="1"/>
              <a:t>that</a:t>
            </a:r>
            <a:r>
              <a:rPr lang="pt-BR" sz="2200" b="1" dirty="0"/>
              <a:t> in </a:t>
            </a:r>
            <a:r>
              <a:rPr lang="pt-BR" sz="2200" b="1" dirty="0" err="1"/>
              <a:t>the</a:t>
            </a:r>
            <a:r>
              <a:rPr lang="pt-BR" sz="2200" b="1" dirty="0"/>
              <a:t> </a:t>
            </a:r>
            <a:r>
              <a:rPr lang="pt-BR" sz="2200" b="1" dirty="0" err="1"/>
              <a:t>day</a:t>
            </a:r>
            <a:r>
              <a:rPr lang="pt-BR" sz="2200" b="1" dirty="0"/>
              <a:t> </a:t>
            </a:r>
            <a:r>
              <a:rPr lang="pt-BR" sz="2200" b="1" dirty="0" err="1"/>
              <a:t>you</a:t>
            </a:r>
            <a:r>
              <a:rPr lang="pt-BR" sz="2200" b="1" dirty="0"/>
              <a:t> </a:t>
            </a:r>
            <a:r>
              <a:rPr lang="pt-BR" sz="2200" b="1" dirty="0" err="1"/>
              <a:t>eat</a:t>
            </a:r>
            <a:r>
              <a:rPr lang="pt-BR" sz="2200" b="1" dirty="0"/>
              <a:t> </a:t>
            </a:r>
            <a:r>
              <a:rPr lang="pt-BR" sz="2200" b="1" dirty="0" err="1"/>
              <a:t>of</a:t>
            </a:r>
            <a:r>
              <a:rPr lang="pt-BR" sz="2200" b="1" dirty="0"/>
              <a:t> it </a:t>
            </a:r>
            <a:r>
              <a:rPr lang="pt-BR" sz="2200" b="1" dirty="0" err="1"/>
              <a:t>your</a:t>
            </a:r>
            <a:r>
              <a:rPr lang="pt-BR" sz="2200" b="1" dirty="0"/>
              <a:t> </a:t>
            </a:r>
            <a:r>
              <a:rPr lang="pt-BR" sz="2200" b="1" dirty="0" err="1"/>
              <a:t>eyes</a:t>
            </a:r>
            <a:r>
              <a:rPr lang="pt-BR" sz="2200" b="1" dirty="0"/>
              <a:t> </a:t>
            </a:r>
            <a:r>
              <a:rPr lang="pt-BR" sz="2200" b="1" dirty="0" err="1"/>
              <a:t>will</a:t>
            </a:r>
            <a:r>
              <a:rPr lang="pt-BR" sz="2200" b="1" dirty="0"/>
              <a:t> </a:t>
            </a:r>
            <a:r>
              <a:rPr lang="pt-BR" sz="2200" b="1" dirty="0" err="1"/>
              <a:t>be</a:t>
            </a:r>
            <a:r>
              <a:rPr lang="pt-BR" sz="2200" b="1" dirty="0"/>
              <a:t> </a:t>
            </a:r>
            <a:r>
              <a:rPr lang="pt-BR" sz="2200" b="1" dirty="0" err="1"/>
              <a:t>opened</a:t>
            </a:r>
            <a:r>
              <a:rPr lang="pt-BR" sz="2200" b="1" dirty="0"/>
              <a:t>, </a:t>
            </a:r>
            <a:r>
              <a:rPr lang="pt-BR" sz="2200" b="1" dirty="0" err="1"/>
              <a:t>and</a:t>
            </a:r>
            <a:r>
              <a:rPr lang="pt-BR" sz="2200" b="1" dirty="0"/>
              <a:t> </a:t>
            </a:r>
            <a:r>
              <a:rPr lang="pt-BR" sz="2400" b="1" i="1" dirty="0" err="1"/>
              <a:t>you</a:t>
            </a:r>
            <a:r>
              <a:rPr lang="pt-BR" sz="2400" b="1" i="1" dirty="0"/>
              <a:t> </a:t>
            </a:r>
            <a:r>
              <a:rPr lang="pt-BR" sz="2400" b="1" i="1" dirty="0" err="1"/>
              <a:t>will</a:t>
            </a:r>
            <a:r>
              <a:rPr lang="pt-BR" sz="2400" b="1" i="1" dirty="0"/>
              <a:t> </a:t>
            </a:r>
            <a:r>
              <a:rPr lang="pt-BR" sz="2400" b="1" i="1" dirty="0" err="1"/>
              <a:t>be</a:t>
            </a:r>
            <a:r>
              <a:rPr lang="pt-BR" sz="2400" b="1" i="1" dirty="0"/>
              <a:t> </a:t>
            </a:r>
            <a:r>
              <a:rPr lang="pt-BR" sz="2400" b="1" i="1" dirty="0" err="1"/>
              <a:t>like</a:t>
            </a:r>
            <a:r>
              <a:rPr lang="pt-BR" sz="2400" b="1" i="1" dirty="0"/>
              <a:t> </a:t>
            </a:r>
            <a:r>
              <a:rPr lang="pt-BR" sz="2400" b="1" i="1" dirty="0" err="1"/>
              <a:t>God</a:t>
            </a:r>
            <a:r>
              <a:rPr lang="pt-BR" sz="2200" b="1" dirty="0"/>
              <a:t>, </a:t>
            </a:r>
            <a:r>
              <a:rPr lang="pt-BR" sz="2200" b="1" dirty="0" err="1"/>
              <a:t>knowing</a:t>
            </a:r>
            <a:r>
              <a:rPr lang="pt-BR" sz="2200" b="1" dirty="0"/>
              <a:t> </a:t>
            </a:r>
            <a:r>
              <a:rPr lang="pt-BR" sz="2200" b="1" dirty="0" err="1"/>
              <a:t>good</a:t>
            </a:r>
            <a:r>
              <a:rPr lang="pt-BR" sz="2200" b="1" dirty="0"/>
              <a:t> </a:t>
            </a:r>
            <a:r>
              <a:rPr lang="pt-BR" sz="2200" b="1" dirty="0" err="1"/>
              <a:t>and</a:t>
            </a:r>
            <a:r>
              <a:rPr lang="pt-BR" sz="2200" b="1" dirty="0"/>
              <a:t> </a:t>
            </a:r>
            <a:r>
              <a:rPr lang="pt-BR" sz="2200" b="1" dirty="0" err="1"/>
              <a:t>evil</a:t>
            </a:r>
            <a:r>
              <a:rPr lang="pt-BR" sz="2200" b="1" dirty="0"/>
              <a:t>”. [Genesis 3:5]</a:t>
            </a:r>
            <a:endParaRPr lang="en-US" sz="2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8A6E5-FA8C-4B93-B34F-567F810E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F1D-4D3E-43A7-85EC-175D07B911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6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8" grpId="0"/>
      <p:bldP spid="2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TM02900722[[fn=Íon - Sala da Diretoria]]</Template>
  <TotalTime>493</TotalTime>
  <Words>9383</Words>
  <Application>Microsoft Office PowerPoint</Application>
  <PresentationFormat>On-screen Show (4:3)</PresentationFormat>
  <Paragraphs>765</Paragraphs>
  <Slides>58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Georgia</vt:lpstr>
      <vt:lpstr>Wingdings</vt:lpstr>
      <vt:lpstr>Wingdings 2</vt:lpstr>
      <vt:lpstr>HDOfficeLightV0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further study on this subject, or if you have any comments, questions or suggestions about these slides, please contact me, Carl D. Ballard, via e-mail:  carldballard@hotmail.com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Paty´s Work</dc:creator>
  <cp:lastModifiedBy>Carl Ballard</cp:lastModifiedBy>
  <cp:revision>60</cp:revision>
  <dcterms:created xsi:type="dcterms:W3CDTF">2016-10-21T09:24:24Z</dcterms:created>
  <dcterms:modified xsi:type="dcterms:W3CDTF">2017-08-13T03:12:17Z</dcterms:modified>
</cp:coreProperties>
</file>