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6" r:id="rId4"/>
    <p:sldId id="267" r:id="rId5"/>
    <p:sldId id="276" r:id="rId6"/>
    <p:sldId id="268" r:id="rId7"/>
    <p:sldId id="269" r:id="rId8"/>
    <p:sldId id="262" r:id="rId9"/>
    <p:sldId id="270" r:id="rId10"/>
    <p:sldId id="272" r:id="rId11"/>
    <p:sldId id="277" r:id="rId12"/>
    <p:sldId id="273" r:id="rId13"/>
    <p:sldId id="274" r:id="rId14"/>
    <p:sldId id="27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3" d="100"/>
          <a:sy n="73" d="100"/>
        </p:scale>
        <p:origin x="-58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673721" y="971253"/>
            <a:ext cx="60143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6997868" y="2613787"/>
            <a:ext cx="60143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485"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9/16/2017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9/16/2017</a:t>
            </a:fld>
            <a:endParaRPr lang="en-US" dirty="0"/>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CA" sz="5400" dirty="0" smtClean="0"/>
              <a:t>Maintaining </a:t>
            </a:r>
            <a:r>
              <a:rPr lang="en-CA" sz="5400" dirty="0" smtClean="0"/>
              <a:t>Zeal:</a:t>
            </a:r>
            <a:endParaRPr lang="en-CA" sz="5400" dirty="0"/>
          </a:p>
        </p:txBody>
      </p:sp>
      <p:sp>
        <p:nvSpPr>
          <p:cNvPr id="7" name="Subtitle 6"/>
          <p:cNvSpPr>
            <a:spLocks noGrp="1"/>
          </p:cNvSpPr>
          <p:nvPr>
            <p:ph type="subTitle" idx="1"/>
          </p:nvPr>
        </p:nvSpPr>
        <p:spPr/>
        <p:txBody>
          <a:bodyPr/>
          <a:lstStyle/>
          <a:p>
            <a:r>
              <a:rPr lang="en-CA" dirty="0" smtClean="0"/>
              <a:t>The King And HIS BRIDE</a:t>
            </a:r>
            <a:endParaRPr lang="en-CA" dirty="0" smtClean="0"/>
          </a:p>
          <a:p>
            <a:endParaRPr lang="en-CA" dirty="0" smtClean="0"/>
          </a:p>
        </p:txBody>
      </p:sp>
    </p:spTree>
    <p:extLst>
      <p:ext uri="{BB962C8B-B14F-4D97-AF65-F5344CB8AC3E}">
        <p14:creationId xmlns="" xmlns:p14="http://schemas.microsoft.com/office/powerpoint/2010/main" val="229973436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6" y="2861734"/>
            <a:ext cx="7820583" cy="1915647"/>
          </a:xfrm>
        </p:spPr>
        <p:txBody>
          <a:bodyPr/>
          <a:lstStyle/>
          <a:p>
            <a:r>
              <a:rPr lang="en-CA" sz="3600" i="1" dirty="0" smtClean="0"/>
              <a:t>“Remember therefore from where you have fallen;</a:t>
            </a:r>
            <a:br>
              <a:rPr lang="en-CA" sz="3600" i="1" dirty="0" smtClean="0"/>
            </a:br>
            <a:r>
              <a:rPr lang="en-CA" sz="3600" i="1" dirty="0" smtClean="0"/>
              <a:t/>
            </a:r>
            <a:br>
              <a:rPr lang="en-CA" sz="3600" i="1" dirty="0" smtClean="0"/>
            </a:br>
            <a:r>
              <a:rPr lang="en-CA" sz="3600" i="1" dirty="0" smtClean="0"/>
              <a:t>repent and do the first works…”</a:t>
            </a:r>
            <a:br>
              <a:rPr lang="en-CA" sz="3600" i="1" dirty="0" smtClean="0"/>
            </a:br>
            <a:endParaRPr lang="en-CA" sz="3600" i="1" dirty="0"/>
          </a:p>
        </p:txBody>
      </p:sp>
      <p:sp>
        <p:nvSpPr>
          <p:cNvPr id="3" name="Text Placeholder 2"/>
          <p:cNvSpPr>
            <a:spLocks noGrp="1"/>
          </p:cNvSpPr>
          <p:nvPr>
            <p:ph type="body" idx="1"/>
          </p:nvPr>
        </p:nvSpPr>
        <p:spPr/>
        <p:txBody>
          <a:bodyPr/>
          <a:lstStyle/>
          <a:p>
            <a:r>
              <a:rPr lang="en-CA" dirty="0" smtClean="0"/>
              <a:t>Revelation 2:5</a:t>
            </a:r>
            <a:endParaRPr lang="en-CA"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6" y="2861734"/>
            <a:ext cx="7820583" cy="1915647"/>
          </a:xfrm>
        </p:spPr>
        <p:txBody>
          <a:bodyPr/>
          <a:lstStyle/>
          <a:p>
            <a:r>
              <a:rPr lang="en-CA" sz="3600" i="1" dirty="0" smtClean="0"/>
              <a:t>“Remember therefore from where you have fallen;</a:t>
            </a:r>
            <a:br>
              <a:rPr lang="en-CA" sz="3600" i="1" dirty="0" smtClean="0"/>
            </a:br>
            <a:r>
              <a:rPr lang="en-CA" sz="3600" i="1" dirty="0" smtClean="0"/>
              <a:t/>
            </a:r>
            <a:br>
              <a:rPr lang="en-CA" sz="3600" i="1" dirty="0" smtClean="0"/>
            </a:br>
            <a:r>
              <a:rPr lang="en-CA" sz="3600" i="1" dirty="0" smtClean="0">
                <a:solidFill>
                  <a:srgbClr val="FFFF00"/>
                </a:solidFill>
              </a:rPr>
              <a:t>repent and do the first works…”</a:t>
            </a:r>
            <a:r>
              <a:rPr lang="en-CA" sz="3600" i="1" dirty="0" smtClean="0"/>
              <a:t/>
            </a:r>
            <a:br>
              <a:rPr lang="en-CA" sz="3600" i="1" dirty="0" smtClean="0"/>
            </a:br>
            <a:endParaRPr lang="en-CA" sz="3600" i="1" dirty="0"/>
          </a:p>
        </p:txBody>
      </p:sp>
      <p:sp>
        <p:nvSpPr>
          <p:cNvPr id="3" name="Text Placeholder 2"/>
          <p:cNvSpPr>
            <a:spLocks noGrp="1"/>
          </p:cNvSpPr>
          <p:nvPr>
            <p:ph type="body" idx="1"/>
          </p:nvPr>
        </p:nvSpPr>
        <p:spPr/>
        <p:txBody>
          <a:bodyPr/>
          <a:lstStyle/>
          <a:p>
            <a:r>
              <a:rPr lang="en-CA" dirty="0" smtClean="0"/>
              <a:t>Revelation 2:5</a:t>
            </a:r>
            <a:endParaRPr lang="en-CA"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Song of Solomon</a:t>
            </a:r>
            <a:br>
              <a:rPr lang="en-CA" dirty="0" smtClean="0"/>
            </a:br>
            <a:r>
              <a:rPr lang="en-CA" sz="3000" dirty="0" smtClean="0"/>
              <a:t>Some Possible “First Works”?</a:t>
            </a:r>
            <a:endParaRPr lang="en-CA" dirty="0"/>
          </a:p>
        </p:txBody>
      </p:sp>
      <p:sp>
        <p:nvSpPr>
          <p:cNvPr id="3" name="Content Placeholder 2"/>
          <p:cNvSpPr>
            <a:spLocks noGrp="1"/>
          </p:cNvSpPr>
          <p:nvPr>
            <p:ph idx="1"/>
          </p:nvPr>
        </p:nvSpPr>
        <p:spPr>
          <a:xfrm>
            <a:off x="587829" y="1867990"/>
            <a:ext cx="7733211" cy="4624250"/>
          </a:xfrm>
        </p:spPr>
        <p:txBody>
          <a:bodyPr>
            <a:normAutofit/>
          </a:bodyPr>
          <a:lstStyle/>
          <a:p>
            <a:r>
              <a:rPr lang="en-CA" b="1" dirty="0" smtClean="0"/>
              <a:t>The King and the Bride constantly </a:t>
            </a:r>
            <a:r>
              <a:rPr lang="en-CA" b="1" u="sng" dirty="0" smtClean="0"/>
              <a:t>praise</a:t>
            </a:r>
            <a:r>
              <a:rPr lang="en-CA" b="1" dirty="0" smtClean="0"/>
              <a:t> one another</a:t>
            </a:r>
            <a:endParaRPr lang="en-CA" dirty="0" smtClean="0"/>
          </a:p>
          <a:p>
            <a:pPr lvl="1"/>
            <a:r>
              <a:rPr lang="en-CA" dirty="0" smtClean="0"/>
              <a:t>34 times she refers to Solomon as her “Beloved”; 9 times he refers to her as “my love”, 13 times as ‘fair one’ or ‘fairest among women</a:t>
            </a:r>
            <a:r>
              <a:rPr lang="en-CA" dirty="0" smtClean="0"/>
              <a:t>’.</a:t>
            </a:r>
          </a:p>
          <a:p>
            <a:pPr lvl="1"/>
            <a:r>
              <a:rPr lang="en-CA" dirty="0" smtClean="0"/>
              <a:t>“A lily among thorns” (2:2), “chief among ten thousand” (5:10), </a:t>
            </a:r>
            <a:r>
              <a:rPr lang="en-CA" dirty="0" smtClean="0"/>
              <a:t>etc</a:t>
            </a:r>
            <a:r>
              <a:rPr lang="en-CA" dirty="0" smtClean="0"/>
              <a:t>.</a:t>
            </a:r>
          </a:p>
          <a:p>
            <a:pPr lvl="1"/>
            <a:r>
              <a:rPr lang="en-CA" dirty="0" smtClean="0"/>
              <a:t>What </a:t>
            </a:r>
            <a:r>
              <a:rPr lang="en-CA" dirty="0" smtClean="0"/>
              <a:t>effect does praise have?</a:t>
            </a:r>
          </a:p>
          <a:p>
            <a:pPr lvl="2"/>
            <a:r>
              <a:rPr lang="en-CA" dirty="0" smtClean="0"/>
              <a:t>For the praised, joy and confidence</a:t>
            </a:r>
          </a:p>
          <a:p>
            <a:pPr lvl="2"/>
            <a:r>
              <a:rPr lang="en-CA" dirty="0" smtClean="0"/>
              <a:t>For the one praising, it draws you toward the praiseworthy</a:t>
            </a:r>
          </a:p>
          <a:p>
            <a:pPr lvl="1"/>
            <a:r>
              <a:rPr lang="en-CA" dirty="0" smtClean="0"/>
              <a:t>Practical  advice:</a:t>
            </a:r>
          </a:p>
          <a:p>
            <a:pPr lvl="2"/>
            <a:r>
              <a:rPr lang="en-CA" dirty="0" smtClean="0">
                <a:solidFill>
                  <a:srgbClr val="FFFF00"/>
                </a:solidFill>
              </a:rPr>
              <a:t>Commit to time in prayer </a:t>
            </a:r>
            <a:r>
              <a:rPr lang="en-CA" i="1" dirty="0" smtClean="0">
                <a:solidFill>
                  <a:srgbClr val="FFFF00"/>
                </a:solidFill>
              </a:rPr>
              <a:t>specifically for praise and adoration</a:t>
            </a:r>
            <a:endParaRPr lang="en-CA" dirty="0" smtClean="0">
              <a:solidFill>
                <a:srgbClr val="FFFF00"/>
              </a:solidFill>
            </a:endParaRPr>
          </a:p>
          <a:p>
            <a:pPr lvl="2"/>
            <a:r>
              <a:rPr lang="en-CA" dirty="0" smtClean="0">
                <a:solidFill>
                  <a:srgbClr val="FFFF00"/>
                </a:solidFill>
              </a:rPr>
              <a:t>Commit to speaking to others </a:t>
            </a:r>
            <a:r>
              <a:rPr lang="en-CA" i="1" dirty="0" smtClean="0">
                <a:solidFill>
                  <a:srgbClr val="FFFF00"/>
                </a:solidFill>
              </a:rPr>
              <a:t>specifically about His greatness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Song of Solomon</a:t>
            </a:r>
            <a:br>
              <a:rPr lang="en-CA" dirty="0" smtClean="0"/>
            </a:br>
            <a:r>
              <a:rPr lang="en-CA" sz="3000" dirty="0" smtClean="0"/>
              <a:t>Some Possible “First Works”?</a:t>
            </a:r>
            <a:endParaRPr lang="en-CA" dirty="0"/>
          </a:p>
        </p:txBody>
      </p:sp>
      <p:sp>
        <p:nvSpPr>
          <p:cNvPr id="3" name="Content Placeholder 2"/>
          <p:cNvSpPr>
            <a:spLocks noGrp="1"/>
          </p:cNvSpPr>
          <p:nvPr>
            <p:ph idx="1"/>
          </p:nvPr>
        </p:nvSpPr>
        <p:spPr>
          <a:xfrm>
            <a:off x="587829" y="1854926"/>
            <a:ext cx="7889965" cy="4846320"/>
          </a:xfrm>
        </p:spPr>
        <p:txBody>
          <a:bodyPr>
            <a:normAutofit/>
          </a:bodyPr>
          <a:lstStyle/>
          <a:p>
            <a:r>
              <a:rPr lang="en-CA" b="1" dirty="0" smtClean="0"/>
              <a:t>The King and the Bride view themselves as belonging to the other and they seek intimate togetherness.</a:t>
            </a:r>
          </a:p>
          <a:p>
            <a:pPr lvl="1"/>
            <a:r>
              <a:rPr lang="en-CA" dirty="0" smtClean="0"/>
              <a:t>“My beloved is Mine and I am His” (2:16, 6:3, 7:10)</a:t>
            </a:r>
          </a:p>
          <a:p>
            <a:pPr lvl="1"/>
            <a:r>
              <a:rPr lang="en-CA" dirty="0" smtClean="0"/>
              <a:t>For Solomon and His bride, this especially finds expression in the physically intimate relationship.  Is there a spiritual parallel?</a:t>
            </a:r>
          </a:p>
          <a:p>
            <a:pPr lvl="2"/>
            <a:r>
              <a:rPr lang="en-CA" b="1" dirty="0" smtClean="0"/>
              <a:t>Ephesians </a:t>
            </a:r>
            <a:r>
              <a:rPr lang="en-CA" b="1" dirty="0" smtClean="0"/>
              <a:t>5:28-32</a:t>
            </a:r>
            <a:endParaRPr lang="en-CA" dirty="0" smtClean="0"/>
          </a:p>
          <a:p>
            <a:pPr lvl="2"/>
            <a:r>
              <a:rPr lang="en-CA" b="1" dirty="0" smtClean="0"/>
              <a:t>1 Corinthians </a:t>
            </a:r>
            <a:r>
              <a:rPr lang="en-CA" b="1" dirty="0" smtClean="0"/>
              <a:t>6:15-17</a:t>
            </a:r>
            <a:endParaRPr lang="en-CA" b="1" dirty="0" smtClean="0"/>
          </a:p>
          <a:p>
            <a:pPr lvl="2"/>
            <a:r>
              <a:rPr lang="en-CA" dirty="0" smtClean="0"/>
              <a:t>Physical intimacy </a:t>
            </a:r>
            <a:r>
              <a:rPr lang="en-CA" dirty="0" smtClean="0"/>
              <a:t>within </a:t>
            </a:r>
            <a:r>
              <a:rPr lang="en-CA" dirty="0" smtClean="0"/>
              <a:t>a marriage </a:t>
            </a:r>
            <a:r>
              <a:rPr lang="en-CA" dirty="0" smtClean="0"/>
              <a:t>covenant is </a:t>
            </a:r>
            <a:r>
              <a:rPr lang="en-CA" dirty="0" smtClean="0"/>
              <a:t>a copy/shadow of the intimacy of spirit we should have with God!</a:t>
            </a:r>
          </a:p>
          <a:p>
            <a:pPr lvl="1"/>
            <a:r>
              <a:rPr lang="en-CA" dirty="0" smtClean="0"/>
              <a:t>Practical advice</a:t>
            </a:r>
          </a:p>
          <a:p>
            <a:pPr lvl="2"/>
            <a:r>
              <a:rPr lang="en-CA" dirty="0" smtClean="0">
                <a:solidFill>
                  <a:srgbClr val="FFFF00"/>
                </a:solidFill>
              </a:rPr>
              <a:t>Commit to a thought pattern: “My beloved is Mine and I am His”.</a:t>
            </a:r>
          </a:p>
          <a:p>
            <a:pPr lvl="2"/>
            <a:r>
              <a:rPr lang="en-CA" dirty="0" smtClean="0">
                <a:solidFill>
                  <a:srgbClr val="FFFF00"/>
                </a:solidFill>
              </a:rPr>
              <a:t>Commit to seeking a life of more </a:t>
            </a:r>
            <a:r>
              <a:rPr lang="en-CA" i="1" dirty="0" smtClean="0">
                <a:solidFill>
                  <a:srgbClr val="FFFF00"/>
                </a:solidFill>
              </a:rPr>
              <a:t>intimate togetherness</a:t>
            </a:r>
            <a:r>
              <a:rPr lang="en-CA" dirty="0" smtClean="0">
                <a:solidFill>
                  <a:srgbClr val="FFFF00"/>
                </a:solidFill>
              </a:rPr>
              <a:t> with Christ.</a:t>
            </a:r>
          </a:p>
          <a:p>
            <a:pPr lvl="2"/>
            <a:r>
              <a:rPr lang="en-CA" dirty="0" smtClean="0">
                <a:solidFill>
                  <a:srgbClr val="FFFF00"/>
                </a:solidFill>
              </a:rPr>
              <a:t>Commit to doing His will </a:t>
            </a:r>
            <a:r>
              <a:rPr lang="en-CA" i="1" dirty="0" smtClean="0">
                <a:solidFill>
                  <a:srgbClr val="FFFF00"/>
                </a:solidFill>
              </a:rPr>
              <a:t>because of His joy over it. </a:t>
            </a:r>
            <a:endParaRPr lang="en-CA" dirty="0" smtClean="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King and His Bride:</a:t>
            </a:r>
            <a:br>
              <a:rPr lang="en-CA" dirty="0" smtClean="0"/>
            </a:br>
            <a:r>
              <a:rPr lang="en-CA" sz="3200" dirty="0" smtClean="0"/>
              <a:t>Unfaithfulness and </a:t>
            </a:r>
            <a:r>
              <a:rPr lang="en-CA" sz="3200" dirty="0" smtClean="0"/>
              <a:t>Forgiveness</a:t>
            </a:r>
            <a:endParaRPr lang="en-CA"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452718"/>
            <a:ext cx="7053542" cy="749065"/>
          </a:xfrm>
        </p:spPr>
        <p:txBody>
          <a:bodyPr/>
          <a:lstStyle/>
          <a:p>
            <a:r>
              <a:rPr lang="en-CA" dirty="0" smtClean="0"/>
              <a:t>Titus 2:11-14</a:t>
            </a:r>
            <a:endParaRPr lang="en-CA" sz="3400" dirty="0"/>
          </a:p>
        </p:txBody>
      </p:sp>
      <p:sp>
        <p:nvSpPr>
          <p:cNvPr id="3" name="Content Placeholder 2"/>
          <p:cNvSpPr>
            <a:spLocks noGrp="1"/>
          </p:cNvSpPr>
          <p:nvPr>
            <p:ph idx="1"/>
          </p:nvPr>
        </p:nvSpPr>
        <p:spPr>
          <a:xfrm>
            <a:off x="613954" y="1593669"/>
            <a:ext cx="7733212" cy="4598125"/>
          </a:xfrm>
        </p:spPr>
        <p:txBody>
          <a:bodyPr>
            <a:normAutofit fontScale="92500" lnSpcReduction="10000"/>
          </a:bodyPr>
          <a:lstStyle/>
          <a:p>
            <a:pPr>
              <a:lnSpc>
                <a:spcPct val="110000"/>
              </a:lnSpc>
              <a:buNone/>
            </a:pPr>
            <a:r>
              <a:rPr lang="en-CA" sz="2600" baseline="30000" dirty="0" smtClean="0"/>
              <a:t>11</a:t>
            </a:r>
            <a:r>
              <a:rPr lang="en-CA" sz="2600" dirty="0" smtClean="0"/>
              <a:t> For the grace of God that brings salvation has appeared to all men,</a:t>
            </a:r>
          </a:p>
          <a:p>
            <a:pPr>
              <a:lnSpc>
                <a:spcPct val="110000"/>
              </a:lnSpc>
              <a:buNone/>
            </a:pPr>
            <a:r>
              <a:rPr lang="en-CA" sz="2600" baseline="30000" dirty="0" smtClean="0"/>
              <a:t>12  </a:t>
            </a:r>
            <a:r>
              <a:rPr lang="en-CA" sz="2600" dirty="0" smtClean="0"/>
              <a:t>teaching us that, denying ungodliness and worldly lusts, we should live soberly, righteously, and godly in the present age, </a:t>
            </a:r>
          </a:p>
          <a:p>
            <a:pPr>
              <a:lnSpc>
                <a:spcPct val="110000"/>
              </a:lnSpc>
              <a:buNone/>
            </a:pPr>
            <a:r>
              <a:rPr lang="en-CA" sz="2600" baseline="30000" dirty="0" smtClean="0"/>
              <a:t>13  </a:t>
            </a:r>
            <a:r>
              <a:rPr lang="en-CA" sz="2600" dirty="0" smtClean="0"/>
              <a:t>looking for the blessed hope and glorious appearing of our great God and Savior Jesus Christ,</a:t>
            </a:r>
          </a:p>
          <a:p>
            <a:pPr>
              <a:lnSpc>
                <a:spcPct val="110000"/>
              </a:lnSpc>
              <a:buNone/>
            </a:pPr>
            <a:r>
              <a:rPr lang="en-CA" sz="2600" baseline="30000" dirty="0" smtClean="0"/>
              <a:t>14  </a:t>
            </a:r>
            <a:r>
              <a:rPr lang="en-CA" sz="2600" dirty="0" smtClean="0"/>
              <a:t>who gave Himself for us, that He might redeem us from every lawless deed and purify for Himself His own special people, </a:t>
            </a:r>
            <a:r>
              <a:rPr lang="en-CA" sz="2600" b="1" dirty="0" smtClean="0">
                <a:solidFill>
                  <a:srgbClr val="FFFF00"/>
                </a:solidFill>
              </a:rPr>
              <a:t>zealous</a:t>
            </a:r>
            <a:r>
              <a:rPr lang="en-CA" sz="2600" dirty="0" smtClean="0"/>
              <a:t> for good works.”</a:t>
            </a:r>
            <a:endParaRPr lang="en-CA" sz="2600" dirty="0"/>
          </a:p>
        </p:txBody>
      </p:sp>
      <p:cxnSp>
        <p:nvCxnSpPr>
          <p:cNvPr id="5" name="Straight Connector 4"/>
          <p:cNvCxnSpPr/>
          <p:nvPr/>
        </p:nvCxnSpPr>
        <p:spPr>
          <a:xfrm>
            <a:off x="1058091" y="5290457"/>
            <a:ext cx="3422469" cy="0"/>
          </a:xfrm>
          <a:prstGeom prst="line">
            <a:avLst/>
          </a:prstGeom>
          <a:ln w="158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672148" y="5286103"/>
            <a:ext cx="612000" cy="0"/>
          </a:xfrm>
          <a:prstGeom prst="line">
            <a:avLst/>
          </a:prstGeom>
          <a:ln w="158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80855" y="5333999"/>
            <a:ext cx="612000" cy="0"/>
          </a:xfrm>
          <a:prstGeom prst="line">
            <a:avLst/>
          </a:prstGeom>
          <a:ln w="158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Zeal?</a:t>
            </a:r>
            <a:endParaRPr lang="en-CA" dirty="0"/>
          </a:p>
        </p:txBody>
      </p:sp>
      <p:sp>
        <p:nvSpPr>
          <p:cNvPr id="3" name="Text Placeholder 2"/>
          <p:cNvSpPr>
            <a:spLocks noGrp="1"/>
          </p:cNvSpPr>
          <p:nvPr>
            <p:ph type="body" idx="1"/>
          </p:nvPr>
        </p:nvSpPr>
        <p:spPr>
          <a:xfrm>
            <a:off x="827485" y="1500047"/>
            <a:ext cx="3297254" cy="576262"/>
          </a:xfrm>
        </p:spPr>
        <p:txBody>
          <a:bodyPr/>
          <a:lstStyle/>
          <a:p>
            <a:pPr algn="ctr"/>
            <a:r>
              <a:rPr lang="en-CA" dirty="0" smtClean="0"/>
              <a:t>Revelation 3:1</a:t>
            </a:r>
            <a:endParaRPr lang="en-CA" dirty="0"/>
          </a:p>
        </p:txBody>
      </p:sp>
      <p:sp>
        <p:nvSpPr>
          <p:cNvPr id="4" name="Content Placeholder 3"/>
          <p:cNvSpPr>
            <a:spLocks noGrp="1"/>
          </p:cNvSpPr>
          <p:nvPr>
            <p:ph sz="half" idx="2"/>
          </p:nvPr>
        </p:nvSpPr>
        <p:spPr>
          <a:xfrm>
            <a:off x="827485" y="2122710"/>
            <a:ext cx="3297254" cy="3741738"/>
          </a:xfrm>
        </p:spPr>
        <p:txBody>
          <a:bodyPr/>
          <a:lstStyle/>
          <a:p>
            <a:pPr>
              <a:buNone/>
            </a:pPr>
            <a:r>
              <a:rPr lang="en-CA" i="1" dirty="0" smtClean="0"/>
              <a:t>“…I know your works, that you have a name that you are alive, but you are dead.” </a:t>
            </a:r>
            <a:endParaRPr lang="en-CA" i="1" dirty="0"/>
          </a:p>
        </p:txBody>
      </p:sp>
      <p:sp>
        <p:nvSpPr>
          <p:cNvPr id="5" name="Text Placeholder 4"/>
          <p:cNvSpPr>
            <a:spLocks noGrp="1"/>
          </p:cNvSpPr>
          <p:nvPr>
            <p:ph type="body" sz="quarter" idx="3"/>
          </p:nvPr>
        </p:nvSpPr>
        <p:spPr>
          <a:xfrm>
            <a:off x="4240871" y="1500047"/>
            <a:ext cx="4093231" cy="576262"/>
          </a:xfrm>
        </p:spPr>
        <p:txBody>
          <a:bodyPr/>
          <a:lstStyle/>
          <a:p>
            <a:pPr algn="ctr"/>
            <a:r>
              <a:rPr lang="en-CA" dirty="0" smtClean="0"/>
              <a:t>Revelation 2:2-4</a:t>
            </a:r>
            <a:endParaRPr lang="en-CA" dirty="0"/>
          </a:p>
        </p:txBody>
      </p:sp>
      <p:sp>
        <p:nvSpPr>
          <p:cNvPr id="6" name="Content Placeholder 5"/>
          <p:cNvSpPr>
            <a:spLocks noGrp="1"/>
          </p:cNvSpPr>
          <p:nvPr>
            <p:ph sz="quarter" idx="4"/>
          </p:nvPr>
        </p:nvSpPr>
        <p:spPr>
          <a:xfrm>
            <a:off x="4240871" y="2109646"/>
            <a:ext cx="4106295" cy="4474034"/>
          </a:xfrm>
        </p:spPr>
        <p:txBody>
          <a:bodyPr>
            <a:normAutofit/>
          </a:bodyPr>
          <a:lstStyle/>
          <a:p>
            <a:pPr>
              <a:buNone/>
            </a:pPr>
            <a:r>
              <a:rPr lang="en-CA" i="1" dirty="0" smtClean="0"/>
              <a:t>“I know your works, your labor, your patience, and that you cannot bear those who are evil.  And you have tested those who say they are apostles and are not, and have found them liars;</a:t>
            </a:r>
          </a:p>
          <a:p>
            <a:pPr>
              <a:buNone/>
            </a:pPr>
            <a:r>
              <a:rPr lang="en-CA" i="1" dirty="0" smtClean="0"/>
              <a:t>  And you have persevered and have patience, and have labored for my name’s sake and have not become weary.</a:t>
            </a:r>
          </a:p>
          <a:p>
            <a:pPr>
              <a:buNone/>
            </a:pPr>
            <a:r>
              <a:rPr lang="en-CA" i="1" dirty="0" smtClean="0"/>
              <a:t>  Nevertheless, I have this against you, that you have left your first love</a:t>
            </a:r>
            <a:r>
              <a:rPr lang="en-CA" i="1" dirty="0" smtClean="0"/>
              <a:t>.”</a:t>
            </a:r>
            <a:endParaRPr lang="en-CA"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2000"/>
                                        <p:tgtEl>
                                          <p:spTgt spid="6">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6" y="2861734"/>
            <a:ext cx="7820583" cy="1915647"/>
          </a:xfrm>
        </p:spPr>
        <p:txBody>
          <a:bodyPr/>
          <a:lstStyle/>
          <a:p>
            <a:r>
              <a:rPr lang="en-CA" sz="3600" i="1" dirty="0" smtClean="0"/>
              <a:t>“Remember therefore from where you have fallen;</a:t>
            </a:r>
            <a:br>
              <a:rPr lang="en-CA" sz="3600" i="1" dirty="0" smtClean="0"/>
            </a:br>
            <a:r>
              <a:rPr lang="en-CA" sz="3600" i="1" dirty="0" smtClean="0"/>
              <a:t/>
            </a:r>
            <a:br>
              <a:rPr lang="en-CA" sz="3600" i="1" dirty="0" smtClean="0"/>
            </a:br>
            <a:r>
              <a:rPr lang="en-CA" sz="3600" i="1" dirty="0" smtClean="0"/>
              <a:t>repent and do the first works…”</a:t>
            </a:r>
            <a:br>
              <a:rPr lang="en-CA" sz="3600" i="1" dirty="0" smtClean="0"/>
            </a:br>
            <a:endParaRPr lang="en-CA" sz="3600" i="1" dirty="0"/>
          </a:p>
        </p:txBody>
      </p:sp>
      <p:sp>
        <p:nvSpPr>
          <p:cNvPr id="3" name="Text Placeholder 2"/>
          <p:cNvSpPr>
            <a:spLocks noGrp="1"/>
          </p:cNvSpPr>
          <p:nvPr>
            <p:ph type="body" idx="1"/>
          </p:nvPr>
        </p:nvSpPr>
        <p:spPr/>
        <p:txBody>
          <a:bodyPr/>
          <a:lstStyle/>
          <a:p>
            <a:r>
              <a:rPr lang="en-CA" dirty="0" smtClean="0"/>
              <a:t>Revelation 2:5</a:t>
            </a:r>
            <a:endParaRPr lang="en-CA"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6" y="2861734"/>
            <a:ext cx="7820583" cy="1915647"/>
          </a:xfrm>
        </p:spPr>
        <p:txBody>
          <a:bodyPr/>
          <a:lstStyle/>
          <a:p>
            <a:r>
              <a:rPr lang="en-CA" sz="3600" i="1" dirty="0" smtClean="0">
                <a:solidFill>
                  <a:srgbClr val="FFFF00"/>
                </a:solidFill>
              </a:rPr>
              <a:t>“Remember therefore from where you have fallen;</a:t>
            </a:r>
            <a:r>
              <a:rPr lang="en-CA" sz="3600" i="1" dirty="0" smtClean="0"/>
              <a:t/>
            </a:r>
            <a:br>
              <a:rPr lang="en-CA" sz="3600" i="1" dirty="0" smtClean="0"/>
            </a:br>
            <a:r>
              <a:rPr lang="en-CA" sz="3600" i="1" dirty="0" smtClean="0"/>
              <a:t/>
            </a:r>
            <a:br>
              <a:rPr lang="en-CA" sz="3600" i="1" dirty="0" smtClean="0"/>
            </a:br>
            <a:r>
              <a:rPr lang="en-CA" sz="3600" i="1" dirty="0" smtClean="0"/>
              <a:t>repent and do the first works…”</a:t>
            </a:r>
            <a:br>
              <a:rPr lang="en-CA" sz="3600" i="1" dirty="0" smtClean="0"/>
            </a:br>
            <a:endParaRPr lang="en-CA" sz="3600" i="1" dirty="0"/>
          </a:p>
        </p:txBody>
      </p:sp>
      <p:sp>
        <p:nvSpPr>
          <p:cNvPr id="3" name="Text Placeholder 2"/>
          <p:cNvSpPr>
            <a:spLocks noGrp="1"/>
          </p:cNvSpPr>
          <p:nvPr>
            <p:ph type="body" idx="1"/>
          </p:nvPr>
        </p:nvSpPr>
        <p:spPr/>
        <p:txBody>
          <a:bodyPr/>
          <a:lstStyle/>
          <a:p>
            <a:r>
              <a:rPr lang="en-CA" dirty="0" smtClean="0"/>
              <a:t>Revelation 2:5</a:t>
            </a:r>
            <a:endParaRPr lang="en-CA"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Psalm 45</a:t>
            </a:r>
            <a:endParaRPr lang="en-CA" dirty="0"/>
          </a:p>
        </p:txBody>
      </p:sp>
      <p:sp>
        <p:nvSpPr>
          <p:cNvPr id="3" name="Text Placeholder 2"/>
          <p:cNvSpPr>
            <a:spLocks noGrp="1"/>
          </p:cNvSpPr>
          <p:nvPr>
            <p:ph type="body" idx="1"/>
          </p:nvPr>
        </p:nvSpPr>
        <p:spPr/>
        <p:txBody>
          <a:bodyPr/>
          <a:lstStyle/>
          <a:p>
            <a:pPr algn="ctr"/>
            <a:r>
              <a:rPr lang="en-CA" dirty="0" smtClean="0"/>
              <a:t>The King (v.2-9)</a:t>
            </a:r>
            <a:endParaRPr lang="en-CA" dirty="0"/>
          </a:p>
        </p:txBody>
      </p:sp>
      <p:sp>
        <p:nvSpPr>
          <p:cNvPr id="4" name="Content Placeholder 3"/>
          <p:cNvSpPr>
            <a:spLocks noGrp="1"/>
          </p:cNvSpPr>
          <p:nvPr>
            <p:ph sz="half" idx="2"/>
          </p:nvPr>
        </p:nvSpPr>
        <p:spPr/>
        <p:txBody>
          <a:bodyPr>
            <a:normAutofit/>
          </a:bodyPr>
          <a:lstStyle/>
          <a:p>
            <a:r>
              <a:rPr lang="en-CA" sz="2400" dirty="0" smtClean="0"/>
              <a:t>Strong and Majestic</a:t>
            </a:r>
          </a:p>
          <a:p>
            <a:r>
              <a:rPr lang="en-CA" sz="2400" dirty="0" smtClean="0"/>
              <a:t>Honorable and Benevolent</a:t>
            </a:r>
          </a:p>
          <a:p>
            <a:r>
              <a:rPr lang="en-CA" sz="2400" dirty="0" smtClean="0"/>
              <a:t>Blessed and Anointed by God</a:t>
            </a:r>
          </a:p>
          <a:p>
            <a:r>
              <a:rPr lang="en-CA" sz="2400" dirty="0" smtClean="0"/>
              <a:t>Most Excellent Among Men</a:t>
            </a:r>
            <a:endParaRPr lang="en-CA" sz="2400" dirty="0"/>
          </a:p>
        </p:txBody>
      </p:sp>
      <p:sp>
        <p:nvSpPr>
          <p:cNvPr id="6" name="Content Placeholder 5"/>
          <p:cNvSpPr>
            <a:spLocks noGrp="1"/>
          </p:cNvSpPr>
          <p:nvPr>
            <p:ph sz="quarter" idx="4"/>
          </p:nvPr>
        </p:nvSpPr>
        <p:spPr>
          <a:xfrm>
            <a:off x="4240871" y="1907178"/>
            <a:ext cx="3936477" cy="4349160"/>
          </a:xfrm>
        </p:spPr>
        <p:txBody>
          <a:bodyPr/>
          <a:lstStyle/>
          <a:p>
            <a:pPr>
              <a:buNone/>
            </a:pPr>
            <a:r>
              <a:rPr lang="en-CA" i="1" dirty="0" smtClean="0"/>
              <a:t>“But to the Son He says:</a:t>
            </a:r>
          </a:p>
          <a:p>
            <a:pPr>
              <a:buNone/>
            </a:pPr>
            <a:r>
              <a:rPr lang="en-CA" i="1" dirty="0" smtClean="0"/>
              <a:t>  ‘Your throne, O God, is forever and ever; A scepter of righteousness is the scepter of Your kingdom.</a:t>
            </a:r>
          </a:p>
          <a:p>
            <a:pPr>
              <a:buNone/>
            </a:pPr>
            <a:r>
              <a:rPr lang="en-CA" i="1" dirty="0" smtClean="0"/>
              <a:t>   You have loved righteousness and hated lawlessness;</a:t>
            </a:r>
          </a:p>
          <a:p>
            <a:pPr>
              <a:buNone/>
            </a:pPr>
            <a:r>
              <a:rPr lang="en-CA" i="1" dirty="0" smtClean="0"/>
              <a:t>   Therefore God, Your God, has anointed You</a:t>
            </a:r>
          </a:p>
          <a:p>
            <a:pPr>
              <a:buNone/>
            </a:pPr>
            <a:r>
              <a:rPr lang="en-CA" i="1" dirty="0" smtClean="0"/>
              <a:t>   With the oil of gladness more than Your companions.’”</a:t>
            </a:r>
          </a:p>
          <a:p>
            <a:pPr algn="r">
              <a:buNone/>
            </a:pPr>
            <a:r>
              <a:rPr lang="en-CA" b="1" dirty="0" smtClean="0"/>
              <a:t>(Hebrews </a:t>
            </a:r>
            <a:r>
              <a:rPr lang="en-CA" b="1" dirty="0" smtClean="0"/>
              <a:t>1:8-9; cf. Psalm 45:6-7)</a:t>
            </a:r>
            <a:endParaRPr lang="en-CA"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fade">
                                      <p:cBhvr>
                                        <p:cTn id="36" dur="1000"/>
                                        <p:tgtEl>
                                          <p:spTgt spid="4">
                                            <p:txEl>
                                              <p:pRg st="3" end="3"/>
                                            </p:txEl>
                                          </p:spTgt>
                                        </p:tgtEl>
                                      </p:cBhvr>
                                    </p:animEffect>
                                    <p:anim calcmode="lin" valueType="num">
                                      <p:cBhvr>
                                        <p:cTn id="3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fade">
                                      <p:cBhvr>
                                        <p:cTn id="44" dur="2000"/>
                                        <p:tgtEl>
                                          <p:spTgt spid="6">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2000"/>
                                        <p:tgtEl>
                                          <p:spTgt spid="6">
                                            <p:txEl>
                                              <p:pRg st="1" end="1"/>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Effect transition="in" filter="fade">
                                      <p:cBhvr>
                                        <p:cTn id="50" dur="2000"/>
                                        <p:tgtEl>
                                          <p:spTgt spid="6">
                                            <p:txEl>
                                              <p:pRg st="2" end="2"/>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Effect transition="in" filter="fade">
                                      <p:cBhvr>
                                        <p:cTn id="53" dur="2000"/>
                                        <p:tgtEl>
                                          <p:spTgt spid="6">
                                            <p:txEl>
                                              <p:pRg st="3" end="3"/>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txEl>
                                              <p:pRg st="4" end="4"/>
                                            </p:txEl>
                                          </p:spTgt>
                                        </p:tgtEl>
                                        <p:attrNameLst>
                                          <p:attrName>style.visibility</p:attrName>
                                        </p:attrNameLst>
                                      </p:cBhvr>
                                      <p:to>
                                        <p:strVal val="visible"/>
                                      </p:to>
                                    </p:set>
                                    <p:animEffect transition="in" filter="fade">
                                      <p:cBhvr>
                                        <p:cTn id="56" dur="2000"/>
                                        <p:tgtEl>
                                          <p:spTgt spid="6">
                                            <p:txEl>
                                              <p:pRg st="4" end="4"/>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animEffect transition="in" filter="fade">
                                      <p:cBhvr>
                                        <p:cTn id="59"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Psalm 45</a:t>
            </a:r>
            <a:endParaRPr lang="en-CA" dirty="0"/>
          </a:p>
        </p:txBody>
      </p:sp>
      <p:sp>
        <p:nvSpPr>
          <p:cNvPr id="3" name="Text Placeholder 2"/>
          <p:cNvSpPr>
            <a:spLocks noGrp="1"/>
          </p:cNvSpPr>
          <p:nvPr>
            <p:ph type="body" idx="1"/>
          </p:nvPr>
        </p:nvSpPr>
        <p:spPr/>
        <p:txBody>
          <a:bodyPr/>
          <a:lstStyle/>
          <a:p>
            <a:pPr algn="ctr"/>
            <a:r>
              <a:rPr lang="en-CA" dirty="0" smtClean="0"/>
              <a:t>The King (v.2-9)</a:t>
            </a:r>
            <a:endParaRPr lang="en-CA" dirty="0"/>
          </a:p>
        </p:txBody>
      </p:sp>
      <p:sp>
        <p:nvSpPr>
          <p:cNvPr id="4" name="Content Placeholder 3"/>
          <p:cNvSpPr>
            <a:spLocks noGrp="1"/>
          </p:cNvSpPr>
          <p:nvPr>
            <p:ph sz="half" idx="2"/>
          </p:nvPr>
        </p:nvSpPr>
        <p:spPr/>
        <p:txBody>
          <a:bodyPr>
            <a:normAutofit/>
          </a:bodyPr>
          <a:lstStyle/>
          <a:p>
            <a:r>
              <a:rPr lang="en-CA" sz="2400" dirty="0" smtClean="0"/>
              <a:t>Strong and Majestic</a:t>
            </a:r>
          </a:p>
          <a:p>
            <a:r>
              <a:rPr lang="en-CA" sz="2400" dirty="0" smtClean="0"/>
              <a:t>Honorable and Benevolent</a:t>
            </a:r>
          </a:p>
          <a:p>
            <a:r>
              <a:rPr lang="en-CA" sz="2400" dirty="0" smtClean="0"/>
              <a:t>Blessed and Anointed by God</a:t>
            </a:r>
          </a:p>
          <a:p>
            <a:r>
              <a:rPr lang="en-CA" sz="2400" dirty="0" smtClean="0"/>
              <a:t>Most Excellent Among Men</a:t>
            </a:r>
            <a:endParaRPr lang="en-CA" sz="2400" dirty="0"/>
          </a:p>
        </p:txBody>
      </p:sp>
      <p:sp>
        <p:nvSpPr>
          <p:cNvPr id="5" name="Text Placeholder 4"/>
          <p:cNvSpPr>
            <a:spLocks noGrp="1"/>
          </p:cNvSpPr>
          <p:nvPr>
            <p:ph type="body" sz="quarter" idx="3"/>
          </p:nvPr>
        </p:nvSpPr>
        <p:spPr>
          <a:xfrm>
            <a:off x="4240872" y="1905000"/>
            <a:ext cx="3387838" cy="576262"/>
          </a:xfrm>
        </p:spPr>
        <p:txBody>
          <a:bodyPr/>
          <a:lstStyle/>
          <a:p>
            <a:pPr algn="ctr"/>
            <a:r>
              <a:rPr lang="en-CA" dirty="0" smtClean="0"/>
              <a:t>The Queen (v.10-17)</a:t>
            </a:r>
            <a:endParaRPr lang="en-CA" dirty="0"/>
          </a:p>
        </p:txBody>
      </p:sp>
      <p:sp>
        <p:nvSpPr>
          <p:cNvPr id="6" name="Content Placeholder 5"/>
          <p:cNvSpPr>
            <a:spLocks noGrp="1"/>
          </p:cNvSpPr>
          <p:nvPr>
            <p:ph sz="quarter" idx="4"/>
          </p:nvPr>
        </p:nvSpPr>
        <p:spPr>
          <a:xfrm>
            <a:off x="4240872" y="2514600"/>
            <a:ext cx="3270272" cy="3741738"/>
          </a:xfrm>
        </p:spPr>
        <p:txBody>
          <a:bodyPr>
            <a:normAutofit/>
          </a:bodyPr>
          <a:lstStyle/>
          <a:p>
            <a:r>
              <a:rPr lang="en-CA" sz="2400" dirty="0" smtClean="0"/>
              <a:t>To Be A Bride to The King</a:t>
            </a:r>
          </a:p>
          <a:p>
            <a:r>
              <a:rPr lang="en-CA" sz="2400" dirty="0" smtClean="0"/>
              <a:t>Her Heart Is Set Fully on Him</a:t>
            </a:r>
          </a:p>
          <a:p>
            <a:r>
              <a:rPr lang="en-CA" sz="2400" dirty="0" smtClean="0"/>
              <a:t>The King Will Greatly Desire Her</a:t>
            </a:r>
          </a:p>
          <a:p>
            <a:r>
              <a:rPr lang="en-CA" sz="2400" dirty="0" smtClean="0"/>
              <a:t>She Will Be Blessed By The King</a:t>
            </a:r>
          </a:p>
          <a:p>
            <a:endParaRPr lang="en-CA"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fade">
                                      <p:cBhvr>
                                        <p:cTn id="36" dur="1000"/>
                                        <p:tgtEl>
                                          <p:spTgt spid="6">
                                            <p:txEl>
                                              <p:pRg st="3" end="3"/>
                                            </p:txEl>
                                          </p:spTgt>
                                        </p:tgtEl>
                                      </p:cBhvr>
                                    </p:animEffect>
                                    <p:anim calcmode="lin" valueType="num">
                                      <p:cBhvr>
                                        <p:cTn id="3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452718"/>
            <a:ext cx="7053542" cy="827442"/>
          </a:xfrm>
        </p:spPr>
        <p:txBody>
          <a:bodyPr/>
          <a:lstStyle/>
          <a:p>
            <a:r>
              <a:rPr lang="en-CA" i="1" dirty="0" smtClean="0"/>
              <a:t> </a:t>
            </a:r>
            <a:r>
              <a:rPr lang="en-CA" sz="3400" b="1" dirty="0" smtClean="0"/>
              <a:t>We</a:t>
            </a:r>
            <a:r>
              <a:rPr lang="en-CA" sz="3400" dirty="0" smtClean="0"/>
              <a:t> are married to this King!</a:t>
            </a:r>
            <a:endParaRPr lang="en-CA" sz="3400" dirty="0"/>
          </a:p>
        </p:txBody>
      </p:sp>
      <p:sp>
        <p:nvSpPr>
          <p:cNvPr id="3" name="Content Placeholder 2"/>
          <p:cNvSpPr>
            <a:spLocks noGrp="1"/>
          </p:cNvSpPr>
          <p:nvPr>
            <p:ph idx="1"/>
          </p:nvPr>
        </p:nvSpPr>
        <p:spPr>
          <a:xfrm>
            <a:off x="731521" y="1541417"/>
            <a:ext cx="7628708" cy="4650378"/>
          </a:xfrm>
        </p:spPr>
        <p:txBody>
          <a:bodyPr>
            <a:normAutofit/>
          </a:bodyPr>
          <a:lstStyle/>
          <a:p>
            <a:pPr>
              <a:lnSpc>
                <a:spcPct val="110000"/>
              </a:lnSpc>
              <a:buNone/>
            </a:pPr>
            <a:r>
              <a:rPr lang="en-CA" b="1" dirty="0" smtClean="0"/>
              <a:t>Romans 7:4</a:t>
            </a:r>
            <a:r>
              <a:rPr lang="en-CA" dirty="0" smtClean="0"/>
              <a:t>, </a:t>
            </a:r>
            <a:r>
              <a:rPr lang="en-CA" i="1" dirty="0" smtClean="0"/>
              <a:t>“Therefore, my brethren, you also have become dead to the law through the body of Christ, that you may be married to another – to Him who was raised from the dead, that we should bear fruit to God.”</a:t>
            </a:r>
          </a:p>
          <a:p>
            <a:pPr>
              <a:lnSpc>
                <a:spcPct val="110000"/>
              </a:lnSpc>
              <a:buNone/>
            </a:pPr>
            <a:endParaRPr lang="en-CA" i="1" dirty="0" smtClean="0"/>
          </a:p>
          <a:p>
            <a:pPr>
              <a:lnSpc>
                <a:spcPct val="110000"/>
              </a:lnSpc>
              <a:buNone/>
            </a:pPr>
            <a:r>
              <a:rPr lang="en-CA" b="1" dirty="0" smtClean="0"/>
              <a:t>Ephesians 5:22-32</a:t>
            </a:r>
            <a:r>
              <a:rPr lang="en-CA" dirty="0" smtClean="0"/>
              <a:t>, </a:t>
            </a:r>
            <a:r>
              <a:rPr lang="en-CA" i="1" dirty="0" smtClean="0"/>
              <a:t>“… For we are members of His body, of His flesh and of His bones. ‘For this reason a man shall leave his father and mother and be joined to his wife and the two shall become one flesh.’ This is a great mystery, but I speak concerning Christ and the church.” </a:t>
            </a:r>
            <a:r>
              <a:rPr lang="en-CA" dirty="0" smtClean="0"/>
              <a:t>(v.30-32)</a:t>
            </a:r>
          </a:p>
          <a:p>
            <a:pPr>
              <a:lnSpc>
                <a:spcPct val="110000"/>
              </a:lnSpc>
              <a:buNone/>
            </a:pPr>
            <a:endParaRPr lang="en-CA" dirty="0" smtClean="0"/>
          </a:p>
          <a:p>
            <a:pPr>
              <a:lnSpc>
                <a:spcPct val="110000"/>
              </a:lnSpc>
              <a:buNone/>
            </a:pPr>
            <a:r>
              <a:rPr lang="en-CA" b="1" dirty="0" smtClean="0"/>
              <a:t>2 Corinthians 11:2, Revelation 19:1-10, Revelation 21:1-4, …</a:t>
            </a:r>
          </a:p>
          <a:p>
            <a:pPr>
              <a:lnSpc>
                <a:spcPct val="110000"/>
              </a:lnSpc>
              <a:buNone/>
            </a:pPr>
            <a:endParaRPr lang="en-CA" b="1"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Psalm 45</a:t>
            </a:r>
            <a:endParaRPr lang="en-CA" dirty="0"/>
          </a:p>
        </p:txBody>
      </p:sp>
      <p:sp>
        <p:nvSpPr>
          <p:cNvPr id="3" name="Text Placeholder 2"/>
          <p:cNvSpPr>
            <a:spLocks noGrp="1"/>
          </p:cNvSpPr>
          <p:nvPr>
            <p:ph type="body" idx="1"/>
          </p:nvPr>
        </p:nvSpPr>
        <p:spPr/>
        <p:txBody>
          <a:bodyPr/>
          <a:lstStyle/>
          <a:p>
            <a:pPr algn="ctr"/>
            <a:r>
              <a:rPr lang="en-CA" dirty="0" smtClean="0"/>
              <a:t>The King (v.2-9)</a:t>
            </a:r>
            <a:endParaRPr lang="en-CA" dirty="0"/>
          </a:p>
        </p:txBody>
      </p:sp>
      <p:sp>
        <p:nvSpPr>
          <p:cNvPr id="4" name="Content Placeholder 3"/>
          <p:cNvSpPr>
            <a:spLocks noGrp="1"/>
          </p:cNvSpPr>
          <p:nvPr>
            <p:ph sz="half" idx="2"/>
          </p:nvPr>
        </p:nvSpPr>
        <p:spPr/>
        <p:txBody>
          <a:bodyPr>
            <a:normAutofit/>
          </a:bodyPr>
          <a:lstStyle/>
          <a:p>
            <a:r>
              <a:rPr lang="en-CA" sz="2400" dirty="0" smtClean="0"/>
              <a:t>Strong and Majestic</a:t>
            </a:r>
          </a:p>
          <a:p>
            <a:r>
              <a:rPr lang="en-CA" sz="2400" dirty="0" smtClean="0"/>
              <a:t>Honorable and Benevolent</a:t>
            </a:r>
          </a:p>
          <a:p>
            <a:r>
              <a:rPr lang="en-CA" sz="2400" dirty="0" smtClean="0"/>
              <a:t>Blessed and Anointed by God</a:t>
            </a:r>
          </a:p>
          <a:p>
            <a:r>
              <a:rPr lang="en-CA" sz="2400" dirty="0" smtClean="0"/>
              <a:t>Most Excellent Among Men</a:t>
            </a:r>
            <a:endParaRPr lang="en-CA" sz="2400" dirty="0"/>
          </a:p>
        </p:txBody>
      </p:sp>
      <p:sp>
        <p:nvSpPr>
          <p:cNvPr id="5" name="Text Placeholder 4"/>
          <p:cNvSpPr>
            <a:spLocks noGrp="1"/>
          </p:cNvSpPr>
          <p:nvPr>
            <p:ph type="body" sz="quarter" idx="3"/>
          </p:nvPr>
        </p:nvSpPr>
        <p:spPr>
          <a:xfrm>
            <a:off x="4240872" y="1905000"/>
            <a:ext cx="3387838" cy="576262"/>
          </a:xfrm>
        </p:spPr>
        <p:txBody>
          <a:bodyPr/>
          <a:lstStyle/>
          <a:p>
            <a:pPr algn="ctr"/>
            <a:r>
              <a:rPr lang="en-CA" dirty="0" smtClean="0"/>
              <a:t>The Queen (v.10-17)</a:t>
            </a:r>
            <a:endParaRPr lang="en-CA" dirty="0"/>
          </a:p>
        </p:txBody>
      </p:sp>
      <p:sp>
        <p:nvSpPr>
          <p:cNvPr id="6" name="Content Placeholder 5"/>
          <p:cNvSpPr>
            <a:spLocks noGrp="1"/>
          </p:cNvSpPr>
          <p:nvPr>
            <p:ph sz="quarter" idx="4"/>
          </p:nvPr>
        </p:nvSpPr>
        <p:spPr>
          <a:xfrm>
            <a:off x="4240872" y="2514600"/>
            <a:ext cx="3270272" cy="3741738"/>
          </a:xfrm>
        </p:spPr>
        <p:txBody>
          <a:bodyPr>
            <a:normAutofit/>
          </a:bodyPr>
          <a:lstStyle/>
          <a:p>
            <a:r>
              <a:rPr lang="en-CA" sz="2400" dirty="0" smtClean="0"/>
              <a:t>To Be A Bride to The King</a:t>
            </a:r>
          </a:p>
          <a:p>
            <a:r>
              <a:rPr lang="en-CA" sz="2400" dirty="0" smtClean="0"/>
              <a:t>Her Heart Is Set Fully on Him</a:t>
            </a:r>
          </a:p>
          <a:p>
            <a:r>
              <a:rPr lang="en-CA" sz="2400" dirty="0" smtClean="0"/>
              <a:t>The King Will Greatly Desire Her</a:t>
            </a:r>
          </a:p>
          <a:p>
            <a:r>
              <a:rPr lang="en-CA" sz="2400" dirty="0" smtClean="0"/>
              <a:t>She Will Be Blessed By The King</a:t>
            </a:r>
          </a:p>
          <a:p>
            <a:endParaRPr lang="en-CA" sz="2400" dirty="0"/>
          </a:p>
        </p:txBody>
      </p:sp>
      <p:sp>
        <p:nvSpPr>
          <p:cNvPr id="7" name="Oval 6"/>
          <p:cNvSpPr/>
          <p:nvPr/>
        </p:nvSpPr>
        <p:spPr>
          <a:xfrm>
            <a:off x="914399" y="1554480"/>
            <a:ext cx="7093131" cy="4219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00" dirty="0" smtClean="0"/>
          </a:p>
          <a:p>
            <a:pPr algn="ctr"/>
            <a:r>
              <a:rPr lang="en-CA" sz="2400" dirty="0" smtClean="0"/>
              <a:t>What purposes of the Holy Spirit are served by this passage of Scripture, and others like it?</a:t>
            </a:r>
          </a:p>
          <a:p>
            <a:pPr algn="ctr"/>
            <a:endParaRPr lang="en-CA" sz="2600" dirty="0" smtClean="0"/>
          </a:p>
          <a:p>
            <a:pPr algn="ctr"/>
            <a:r>
              <a:rPr lang="en-CA" sz="2000" i="1" dirty="0" smtClean="0"/>
              <a:t>Joy that comes from contemplating our wonderful King and Husband</a:t>
            </a:r>
            <a:endParaRPr lang="en-CA" sz="20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5146</TotalTime>
  <Words>857</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Maintaining Zeal:</vt:lpstr>
      <vt:lpstr>Titus 2:11-14</vt:lpstr>
      <vt:lpstr>Zeal?</vt:lpstr>
      <vt:lpstr>“Remember therefore from where you have fallen;  repent and do the first works…” </vt:lpstr>
      <vt:lpstr>“Remember therefore from where you have fallen;  repent and do the first works…” </vt:lpstr>
      <vt:lpstr>Psalm 45</vt:lpstr>
      <vt:lpstr>Psalm 45</vt:lpstr>
      <vt:lpstr> We are married to this King!</vt:lpstr>
      <vt:lpstr>Psalm 45</vt:lpstr>
      <vt:lpstr>“Remember therefore from where you have fallen;  repent and do the first works…” </vt:lpstr>
      <vt:lpstr>“Remember therefore from where you have fallen;  repent and do the first works…” </vt:lpstr>
      <vt:lpstr>Song of Solomon Some Possible “First Works”?</vt:lpstr>
      <vt:lpstr>Song of Solomon Some Possible “First Works”?</vt:lpstr>
      <vt:lpstr>The King and His Bride: Unfaithfulness and Forgiveness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Dave</cp:lastModifiedBy>
  <cp:revision>17</cp:revision>
  <dcterms:created xsi:type="dcterms:W3CDTF">2014-09-12T17:24:29Z</dcterms:created>
  <dcterms:modified xsi:type="dcterms:W3CDTF">2017-09-16T21:50:43Z</dcterms:modified>
</cp:coreProperties>
</file>