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9" r:id="rId2"/>
    <p:sldMasterId id="2147483797" r:id="rId3"/>
    <p:sldMasterId id="2147483809" r:id="rId4"/>
  </p:sldMasterIdLst>
  <p:notesMasterIdLst>
    <p:notesMasterId r:id="rId51"/>
  </p:notesMasterIdLst>
  <p:sldIdLst>
    <p:sldId id="617" r:id="rId5"/>
    <p:sldId id="621" r:id="rId6"/>
    <p:sldId id="619" r:id="rId7"/>
    <p:sldId id="610" r:id="rId8"/>
    <p:sldId id="611" r:id="rId9"/>
    <p:sldId id="612" r:id="rId10"/>
    <p:sldId id="613" r:id="rId11"/>
    <p:sldId id="614" r:id="rId12"/>
    <p:sldId id="615" r:id="rId13"/>
    <p:sldId id="616" r:id="rId14"/>
    <p:sldId id="503" r:id="rId15"/>
    <p:sldId id="554" r:id="rId16"/>
    <p:sldId id="555" r:id="rId17"/>
    <p:sldId id="548" r:id="rId18"/>
    <p:sldId id="544" r:id="rId19"/>
    <p:sldId id="549" r:id="rId20"/>
    <p:sldId id="595" r:id="rId21"/>
    <p:sldId id="567" r:id="rId22"/>
    <p:sldId id="568" r:id="rId23"/>
    <p:sldId id="597" r:id="rId24"/>
    <p:sldId id="594" r:id="rId25"/>
    <p:sldId id="558" r:id="rId26"/>
    <p:sldId id="596" r:id="rId27"/>
    <p:sldId id="545" r:id="rId28"/>
    <p:sldId id="603" r:id="rId29"/>
    <p:sldId id="539" r:id="rId30"/>
    <p:sldId id="582" r:id="rId31"/>
    <p:sldId id="583" r:id="rId32"/>
    <p:sldId id="604" r:id="rId33"/>
    <p:sldId id="547" r:id="rId34"/>
    <p:sldId id="584" r:id="rId35"/>
    <p:sldId id="605" r:id="rId36"/>
    <p:sldId id="606" r:id="rId37"/>
    <p:sldId id="487" r:id="rId38"/>
    <p:sldId id="586" r:id="rId39"/>
    <p:sldId id="588" r:id="rId40"/>
    <p:sldId id="587" r:id="rId41"/>
    <p:sldId id="589" r:id="rId42"/>
    <p:sldId id="492" r:id="rId43"/>
    <p:sldId id="607" r:id="rId44"/>
    <p:sldId id="495" r:id="rId45"/>
    <p:sldId id="608" r:id="rId46"/>
    <p:sldId id="591" r:id="rId47"/>
    <p:sldId id="609" r:id="rId48"/>
    <p:sldId id="501" r:id="rId49"/>
    <p:sldId id="50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8852" autoAdjust="0"/>
  </p:normalViewPr>
  <p:slideViewPr>
    <p:cSldViewPr snapToGrid="0">
      <p:cViewPr varScale="1">
        <p:scale>
          <a:sx n="75" d="100"/>
          <a:sy n="75" d="100"/>
        </p:scale>
        <p:origin x="1206" y="72"/>
      </p:cViewPr>
      <p:guideLst/>
    </p:cSldViewPr>
  </p:slideViewPr>
  <p:notesTextViewPr>
    <p:cViewPr>
      <p:scale>
        <a:sx n="3" d="2"/>
        <a:sy n="3" d="2"/>
      </p:scale>
      <p:origin x="0" y="0"/>
    </p:cViewPr>
  </p:notesTextViewPr>
  <p:sorterViewPr>
    <p:cViewPr varScale="1">
      <p:scale>
        <a:sx n="1" d="1"/>
        <a:sy n="1" d="1"/>
      </p:scale>
      <p:origin x="0" y="-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86D67-C3EA-4F56-9889-4C2B97B03539}" type="datetimeFigureOut">
              <a:rPr lang="en-US" smtClean="0"/>
              <a:t>9/13/2017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EEA6D-025D-41EC-8E54-81F454AC89EC}" type="slidenum">
              <a:rPr lang="en-US" smtClean="0"/>
              <a:t>‹#›</a:t>
            </a:fld>
            <a:endParaRPr lang="en-US"/>
          </a:p>
        </p:txBody>
      </p:sp>
    </p:spTree>
    <p:extLst>
      <p:ext uri="{BB962C8B-B14F-4D97-AF65-F5344CB8AC3E}">
        <p14:creationId xmlns:p14="http://schemas.microsoft.com/office/powerpoint/2010/main" val="154660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49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8989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336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Slide Image Placeholder 1">
            <a:extLst>
              <a:ext uri="{FF2B5EF4-FFF2-40B4-BE49-F238E27FC236}">
                <a16:creationId xmlns:a16="http://schemas.microsoft.com/office/drawing/2014/main" id="{53A89EC8-D716-4BF4-981F-61BD78CE67F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956D9858-2E93-4C02-B329-79D824232347}"/>
              </a:ext>
            </a:extLst>
          </p:cNvPr>
          <p:cNvSpPr>
            <a:spLocks noGrp="1"/>
          </p:cNvSpPr>
          <p:nvPr>
            <p:ph type="body" idx="1"/>
          </p:nvPr>
        </p:nvSpPr>
        <p:spPr/>
        <p:txBody>
          <a:bodyPr>
            <a:normAutofit/>
          </a:bodyPr>
          <a:lstStyle/>
          <a:p>
            <a:pPr>
              <a:defRPr/>
            </a:pPr>
            <a:endParaRPr lang="en-US" dirty="0"/>
          </a:p>
        </p:txBody>
      </p:sp>
      <p:sp>
        <p:nvSpPr>
          <p:cNvPr id="714756" name="Slide Number Placeholder 3">
            <a:extLst>
              <a:ext uri="{FF2B5EF4-FFF2-40B4-BE49-F238E27FC236}">
                <a16:creationId xmlns:a16="http://schemas.microsoft.com/office/drawing/2014/main" id="{A7E84578-B790-47B2-9B4F-FFE48AF782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451418-1366-47E3-941A-044C3D6B6DC1}" type="slidenum">
              <a:rPr lang="en-US" altLang="en-US">
                <a:solidFill>
                  <a:srgbClr val="000000"/>
                </a:solidFill>
                <a:latin typeface="Times New Roman" panose="02020603050405020304" pitchFamily="18" charset="0"/>
              </a:rPr>
              <a:pPr/>
              <a:t>18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7215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Slide Image Placeholder 1">
            <a:extLst>
              <a:ext uri="{FF2B5EF4-FFF2-40B4-BE49-F238E27FC236}">
                <a16:creationId xmlns:a16="http://schemas.microsoft.com/office/drawing/2014/main" id="{06C407F5-21D0-46E7-BACD-D77067FDC2BF}"/>
              </a:ext>
            </a:extLst>
          </p:cNvPr>
          <p:cNvSpPr>
            <a:spLocks noGrp="1" noRot="1" noChangeAspect="1" noTextEdit="1"/>
          </p:cNvSpPr>
          <p:nvPr>
            <p:ph type="sldImg"/>
          </p:nvPr>
        </p:nvSpPr>
        <p:spPr>
          <a:ln/>
        </p:spPr>
      </p:sp>
      <p:sp>
        <p:nvSpPr>
          <p:cNvPr id="715779" name="Notes Placeholder 2">
            <a:extLst>
              <a:ext uri="{FF2B5EF4-FFF2-40B4-BE49-F238E27FC236}">
                <a16:creationId xmlns:a16="http://schemas.microsoft.com/office/drawing/2014/main" id="{54BE4AA2-34F8-4E59-B958-6A68A049D4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5780" name="Slide Number Placeholder 3">
            <a:extLst>
              <a:ext uri="{FF2B5EF4-FFF2-40B4-BE49-F238E27FC236}">
                <a16:creationId xmlns:a16="http://schemas.microsoft.com/office/drawing/2014/main" id="{4577890A-49DD-410D-A154-3CEEE80648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590D8F-EE44-4762-AF54-1BC4B5CE3C19}" type="slidenum">
              <a:rPr lang="en-US" altLang="en-US">
                <a:solidFill>
                  <a:srgbClr val="000000"/>
                </a:solidFill>
                <a:latin typeface="Times New Roman" panose="02020603050405020304" pitchFamily="18" charset="0"/>
              </a:rPr>
              <a:pPr/>
              <a:t>19</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96901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111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190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22</a:t>
            </a:fld>
            <a:endParaRPr lang="en-US"/>
          </a:p>
        </p:txBody>
      </p:sp>
    </p:spTree>
    <p:extLst>
      <p:ext uri="{BB962C8B-B14F-4D97-AF65-F5344CB8AC3E}">
        <p14:creationId xmlns:p14="http://schemas.microsoft.com/office/powerpoint/2010/main" val="272694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281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0484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23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49F32-DB47-42C7-B6B0-600C1F0D3C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002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26</a:t>
            </a:fld>
            <a:endParaRPr lang="en-US"/>
          </a:p>
        </p:txBody>
      </p:sp>
    </p:spTree>
    <p:extLst>
      <p:ext uri="{BB962C8B-B14F-4D97-AF65-F5344CB8AC3E}">
        <p14:creationId xmlns:p14="http://schemas.microsoft.com/office/powerpoint/2010/main" val="229494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27</a:t>
            </a:fld>
            <a:endParaRPr lang="en-US"/>
          </a:p>
        </p:txBody>
      </p:sp>
    </p:spTree>
    <p:extLst>
      <p:ext uri="{BB962C8B-B14F-4D97-AF65-F5344CB8AC3E}">
        <p14:creationId xmlns:p14="http://schemas.microsoft.com/office/powerpoint/2010/main" val="3724749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Image Placeholder 1">
            <a:extLst>
              <a:ext uri="{FF2B5EF4-FFF2-40B4-BE49-F238E27FC236}">
                <a16:creationId xmlns:a16="http://schemas.microsoft.com/office/drawing/2014/main" id="{FA6B3B8E-189B-4B73-83B4-C85DC2612767}"/>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8E56CFEA-4751-4A9B-B909-24F132847459}"/>
              </a:ext>
            </a:extLst>
          </p:cNvPr>
          <p:cNvSpPr>
            <a:spLocks noGrp="1"/>
          </p:cNvSpPr>
          <p:nvPr>
            <p:ph type="body" idx="1"/>
          </p:nvPr>
        </p:nvSpPr>
        <p:spPr/>
        <p:txBody>
          <a:bodyPr>
            <a:normAutofit fontScale="40000" lnSpcReduction="20000"/>
          </a:bodyPr>
          <a:lstStyle/>
          <a:p>
            <a:pPr>
              <a:defRPr/>
            </a:pPr>
            <a:r>
              <a:rPr lang="en-US" dirty="0"/>
              <a:t>(This HS baptism has caused a lot of confusion and many different ideas in the religious world.  But if we want to see the meaning of the statement we should look for the fulfillment.  Look to see where it is fulfilled to determine the nature of the prophecy.</a:t>
            </a:r>
          </a:p>
          <a:p>
            <a:pPr>
              <a:defRPr/>
            </a:pPr>
            <a:r>
              <a:rPr lang="en-US" dirty="0"/>
              <a:t> </a:t>
            </a:r>
          </a:p>
          <a:p>
            <a:pPr>
              <a:defRPr/>
            </a:pPr>
            <a:r>
              <a:rPr lang="en-US" dirty="0"/>
              <a:t>John looks to a time when the one to come, as foreseen by Joel (2:28) will pour out the Spirit upon all flesh.  Beyond baptism in water, as commissioned by Jesus (</a:t>
            </a:r>
            <a:r>
              <a:rPr lang="en-US" dirty="0" err="1"/>
              <a:t>Jn</a:t>
            </a:r>
            <a:r>
              <a:rPr lang="en-US" dirty="0"/>
              <a:t> 3:3-5; Mt. 28:19; Acts 8:36-40) the coming Messiah was to pour forth the Spirit, as the fulfillment reveals, on the apostles and the household of Cornelius.  </a:t>
            </a:r>
          </a:p>
          <a:p>
            <a:pPr>
              <a:defRPr/>
            </a:pPr>
            <a:r>
              <a:rPr lang="en-US" dirty="0"/>
              <a:t> </a:t>
            </a:r>
          </a:p>
          <a:p>
            <a:pPr>
              <a:defRPr/>
            </a:pPr>
            <a:r>
              <a:rPr lang="en-US" dirty="0"/>
              <a:t>Holy Spirit baptism was not administered by any mere mortal, but it was performed by the Lord Jesus Christ. This was not a baptism that could possibly be administered by a human, for the element into which the subject was immersed, or overwhelmed was the Holy Spirit. </a:t>
            </a:r>
          </a:p>
          <a:p>
            <a:pPr>
              <a:defRPr/>
            </a:pPr>
            <a:r>
              <a:rPr lang="en-US" dirty="0"/>
              <a:t>Please notice that the purpose of the baptism was to empower the subject to work miracles and prophesy by the power of the Holy Spirit. Just before Jesus ascended into heaven, He directed and promised His apostles:    </a:t>
            </a:r>
          </a:p>
          <a:p>
            <a:pPr>
              <a:defRPr/>
            </a:pPr>
            <a:r>
              <a:rPr lang="en-US" i="1" dirty="0"/>
              <a:t>"And being assembled together with them, He commanded them not to depart from Jerusalem, but to wait for the Promise of the Father, "which," He said, "you have heard from Me; for John truly baptized with water, but you shall be baptized with the Holy Spirit not many days from now.""Therefore, when they had come together, they asked Him, saying, "Lord, will You at this time restore the kingdom to Israel?" And He said to them, "It is not for you to know times or seasons which the Father has put in His own authority. But you shall receive power when the Holy Spirit has come upon you; and you shall be witnesses to Me in Jerusalem, and in all Judea and Samaria, and to the end of the earth." </a:t>
            </a:r>
            <a:r>
              <a:rPr lang="en-US" b="1" dirty="0"/>
              <a:t>Acts 1:4-8</a:t>
            </a:r>
            <a:endParaRPr lang="en-US" dirty="0"/>
          </a:p>
          <a:p>
            <a:pPr>
              <a:defRPr/>
            </a:pPr>
            <a:r>
              <a:rPr lang="en-US" dirty="0"/>
              <a:t>How were the apostles to accomplish this incredible mission? How would uneducated Galileans be able to preach the gospel in all of Judea, much less to the ends of the earth? How would they remember what Jesus said? How would they prove that their testimony was truly from God? Jesus informed the apostles that they would </a:t>
            </a:r>
            <a:r>
              <a:rPr lang="en-US" i="1" dirty="0"/>
              <a:t>"receive power when the Holy Spirit has come upon you"</a:t>
            </a:r>
            <a:r>
              <a:rPr lang="en-US" dirty="0"/>
              <a:t>. This special assistance was previously promised to the apostles, Jesus special ambassadors. They were to be guided into all truth and enabled to confirm their message through miraculous signs (</a:t>
            </a:r>
            <a:r>
              <a:rPr lang="en-US" b="1" dirty="0"/>
              <a:t>John 16:13</a:t>
            </a:r>
            <a:r>
              <a:rPr lang="en-US" dirty="0"/>
              <a:t>; </a:t>
            </a:r>
            <a:r>
              <a:rPr lang="en-US" b="1" dirty="0"/>
              <a:t>Mark 16:17-20</a:t>
            </a:r>
            <a:r>
              <a:rPr lang="en-US" dirty="0"/>
              <a:t>). Ten days after Jesus' ascension, on the day of the feast of Pentecost, the promise was fulfilled when the apostles were </a:t>
            </a:r>
            <a:r>
              <a:rPr lang="en-US" i="1" dirty="0"/>
              <a:t>"baptized with the Holy Spirit"</a:t>
            </a:r>
            <a:r>
              <a:rPr lang="en-US" dirty="0"/>
              <a:t> and </a:t>
            </a:r>
            <a:r>
              <a:rPr lang="en-US" i="1" dirty="0"/>
              <a:t>"received power"</a:t>
            </a:r>
            <a:r>
              <a:rPr lang="en-US" dirty="0"/>
              <a:t>.</a:t>
            </a:r>
          </a:p>
          <a:p>
            <a:pPr>
              <a:defRPr/>
            </a:pPr>
            <a:r>
              <a:rPr lang="en-US" i="1" dirty="0"/>
              <a:t>"When the Day of Pentecost had fully come, they were all with one accord in one place."And suddenly there came a sound from heaven, as of a rushing mighty wind, and it filled the whole house where they were sitting."Then there appeared to them divided tongues, as of fire, and one sat upon each of them. And they were all filled with the Holy Spirit and began to speak with other tongues, as the Spirit gave them utterance." </a:t>
            </a:r>
            <a:r>
              <a:rPr lang="en-US" b="1" dirty="0"/>
              <a:t>Acts 2:1-4</a:t>
            </a:r>
            <a:endParaRPr lang="en-US" dirty="0"/>
          </a:p>
          <a:p>
            <a:pPr>
              <a:defRPr/>
            </a:pPr>
            <a:r>
              <a:rPr lang="en-US" dirty="0"/>
              <a:t>The only other record of Holy Spirit Baptism occurs in </a:t>
            </a:r>
            <a:r>
              <a:rPr lang="en-US" b="1" dirty="0"/>
              <a:t>Acts 10</a:t>
            </a:r>
            <a:r>
              <a:rPr lang="en-US" dirty="0"/>
              <a:t> at the conversion of Cornelius and his family. The conversion was unique because it was the first conversion of Gentiles. Until this point, the gospel had only been preached to Jews around Judea and Samaria. By the time of the events in </a:t>
            </a:r>
            <a:r>
              <a:rPr lang="en-US" b="1" dirty="0"/>
              <a:t>Acts 10</a:t>
            </a:r>
            <a:r>
              <a:rPr lang="en-US" dirty="0"/>
              <a:t>, the time had come for the gospel to be preached to </a:t>
            </a:r>
            <a:r>
              <a:rPr lang="en-US" i="1" dirty="0"/>
              <a:t>"every creature"</a:t>
            </a:r>
            <a:r>
              <a:rPr lang="en-US" dirty="0"/>
              <a:t> (</a:t>
            </a:r>
            <a:r>
              <a:rPr lang="en-US" b="1" dirty="0"/>
              <a:t>Mark 16:15-16</a:t>
            </a:r>
            <a:r>
              <a:rPr lang="en-US" dirty="0"/>
              <a:t>), and a powerful sign was required to convince the Jews that non-Jews were also to be granted the opportunity to repent unto life. </a:t>
            </a:r>
          </a:p>
          <a:p>
            <a:pPr>
              <a:defRPr/>
            </a:pPr>
            <a:r>
              <a:rPr lang="en-US" dirty="0" err="1"/>
              <a:t>Lukes</a:t>
            </a:r>
            <a:r>
              <a:rPr lang="en-US" dirty="0"/>
              <a:t> account adds fire to the Holy Spirit:</a:t>
            </a:r>
          </a:p>
          <a:p>
            <a:pPr>
              <a:defRPr/>
            </a:pPr>
            <a:r>
              <a:rPr lang="en-US" b="1" u="sng" dirty="0"/>
              <a:t>Lu 3:16</a:t>
            </a:r>
            <a:r>
              <a:rPr lang="en-US" b="1" dirty="0"/>
              <a:t> John answered, saying to all, "I indeed baptize you with water; but One mightier than I is coming, whose sandal strap I am not worthy to loose. He will baptize you with the </a:t>
            </a:r>
            <a:r>
              <a:rPr lang="en-US" b="1" u="sng" dirty="0"/>
              <a:t>Holy Spirit and fire.</a:t>
            </a:r>
            <a:endParaRPr lang="en-US" b="1" dirty="0"/>
          </a:p>
          <a:p>
            <a:pPr>
              <a:defRPr/>
            </a:pPr>
            <a:r>
              <a:rPr lang="en-US" b="1" dirty="0"/>
              <a:t>Baptism of Fire</a:t>
            </a:r>
          </a:p>
          <a:p>
            <a:pPr>
              <a:defRPr/>
            </a:pPr>
            <a:r>
              <a:rPr lang="en-US" dirty="0"/>
              <a:t>Fire is often used to symbolize God's treatment of the righteous and the wicked. Some passages use fire to symbolize God's fiery wrath and judgment upon the wicked (</a:t>
            </a:r>
            <a:r>
              <a:rPr lang="en-US" b="1" dirty="0"/>
              <a:t>Ezekiel 21:31-32</a:t>
            </a:r>
            <a:r>
              <a:rPr lang="en-US" dirty="0"/>
              <a:t>; </a:t>
            </a:r>
            <a:r>
              <a:rPr lang="en-US" b="1" dirty="0"/>
              <a:t>Isaiah 29:6</a:t>
            </a:r>
            <a:r>
              <a:rPr lang="en-US" dirty="0"/>
              <a:t>). Other passages refer to a difficult, but merciful trial by a refining fire that purges God's people of their wickedness (</a:t>
            </a:r>
            <a:r>
              <a:rPr lang="en-US" b="1" dirty="0"/>
              <a:t>Zechariah 13:8-9</a:t>
            </a:r>
            <a:r>
              <a:rPr lang="en-US" dirty="0"/>
              <a:t>; </a:t>
            </a:r>
            <a:r>
              <a:rPr lang="en-US" b="1" dirty="0"/>
              <a:t>Malachi 3:1-4</a:t>
            </a:r>
            <a:r>
              <a:rPr lang="en-US" dirty="0"/>
              <a:t>). In each case of fire's symbolic use, the context determines whether the intent is punishment or refinement. With these two possible uses in mind, let us examine the context of the references to "baptism of fire".</a:t>
            </a:r>
          </a:p>
          <a:p>
            <a:pPr>
              <a:defRPr/>
            </a:pPr>
            <a:r>
              <a:rPr lang="en-US" i="1" dirty="0"/>
              <a:t>"Now as the people were in expectation, and all reasoned in their hearts about John, whether he was the Christ or </a:t>
            </a:r>
            <a:r>
              <a:rPr lang="en-US" i="1" dirty="0" err="1"/>
              <a:t>not,"John</a:t>
            </a:r>
            <a:r>
              <a:rPr lang="en-US" i="1" dirty="0"/>
              <a:t> answered, saying to all, "I indeed baptize you with water; but One mightier than I is coming, whose sandal strap I am not worthy to loose. He will baptize you with the Holy Spirit and</a:t>
            </a:r>
            <a:r>
              <a:rPr lang="en-US" b="1" i="1" u="sng" dirty="0"/>
              <a:t> fire</a:t>
            </a:r>
            <a:r>
              <a:rPr lang="en-US" i="1" dirty="0"/>
              <a:t>."His winnowing fan is in His hand, and He will thoroughly clean out His threshing floor, and gather the wheat into His barn; but the chaff He will burn with </a:t>
            </a:r>
            <a:r>
              <a:rPr lang="en-US" i="1" u="sng" dirty="0"/>
              <a:t>unquenchable fire</a:t>
            </a:r>
            <a:r>
              <a:rPr lang="en-US" i="1" dirty="0"/>
              <a:t>." </a:t>
            </a:r>
            <a:r>
              <a:rPr lang="en-US" b="1" dirty="0"/>
              <a:t>Luke 3:15-17</a:t>
            </a:r>
            <a:endParaRPr lang="en-US" dirty="0"/>
          </a:p>
          <a:p>
            <a:pPr>
              <a:defRPr/>
            </a:pPr>
            <a:r>
              <a:rPr lang="en-US" dirty="0"/>
              <a:t>John's answer was given in response to the question of him being the Messiah, or Christ. He contrasts himself with the Messiah by contrasting his baptism with the those baptisms administered by the Messiah. He continues to expound on the Messiah's authority through His power to separate the righteous from the wicked and render judgment.</a:t>
            </a:r>
          </a:p>
          <a:p>
            <a:pPr>
              <a:defRPr/>
            </a:pPr>
            <a:r>
              <a:rPr lang="en-US" dirty="0"/>
              <a:t>Please notice that the only other reference to the "fire" of verse 16 is that of </a:t>
            </a:r>
            <a:r>
              <a:rPr lang="en-US" i="1" dirty="0"/>
              <a:t>"unquenchable fire" </a:t>
            </a:r>
            <a:r>
              <a:rPr lang="en-US" dirty="0"/>
              <a:t>in verse 17. Verse 17 illustrates the Messiah's judgment through an old figure of separating the useless chaff from the desired wheat kernels. The winnower separates the wheat to be saved, while the chaff is separated for destruction by fire, which illustrates the ultimate redemption of the righteous and the destruction of the wicked. This would cause one to reasonably conclude that baptism by fire is nothing other than a symbol of the eternal destruction of the wicked in hell's fire.          Fire-  suggests the eternal fire.</a:t>
            </a:r>
          </a:p>
          <a:p>
            <a:pPr>
              <a:defRPr/>
            </a:pPr>
            <a:r>
              <a:rPr lang="en-US" b="1" u="sng" dirty="0"/>
              <a:t>Mt 3:10-12</a:t>
            </a:r>
            <a:r>
              <a:rPr lang="en-US" dirty="0"/>
              <a:t> "And even now the ax is laid to the root of the trees. Therefore every tree which does not bear good fruit is cut down and thrown into the </a:t>
            </a:r>
            <a:r>
              <a:rPr lang="en-US" b="1" u="sng" dirty="0"/>
              <a:t>fire.</a:t>
            </a:r>
            <a:r>
              <a:rPr lang="en-US" dirty="0"/>
              <a:t> 11 "I indeed baptize you with water unto repentance, but He who is coming after me is mightier than I, whose sandals I am not worthy to carry. He will baptize you with the Holy Spirit and </a:t>
            </a:r>
            <a:r>
              <a:rPr lang="en-US" b="1" u="sng" dirty="0"/>
              <a:t>fire</a:t>
            </a:r>
            <a:r>
              <a:rPr lang="en-US" dirty="0"/>
              <a:t>. 12 "His winnowing fan is in His hand, and He will thoroughly clean out His threshing floor, and gather His wheat into the barn; but He will burn up the chaff with unquenchable </a:t>
            </a:r>
            <a:r>
              <a:rPr lang="en-US" b="1" u="sng" dirty="0"/>
              <a:t>fire."</a:t>
            </a:r>
            <a:r>
              <a:rPr lang="en-US" dirty="0"/>
              <a:t> </a:t>
            </a:r>
          </a:p>
          <a:p>
            <a:pPr>
              <a:defRPr/>
            </a:pPr>
            <a:r>
              <a:rPr lang="en-US" dirty="0"/>
              <a:t>Matt 3:10  refers to the fire of destruction  3:12 is the fire of destruction so the fire in 3:11 must be the fire of destruction                                                                                    </a:t>
            </a:r>
          </a:p>
          <a:p>
            <a:pPr>
              <a:defRPr/>
            </a:pPr>
            <a:endParaRPr lang="en-US" dirty="0"/>
          </a:p>
        </p:txBody>
      </p:sp>
      <p:sp>
        <p:nvSpPr>
          <p:cNvPr id="613380" name="Slide Number Placeholder 3">
            <a:extLst>
              <a:ext uri="{FF2B5EF4-FFF2-40B4-BE49-F238E27FC236}">
                <a16:creationId xmlns:a16="http://schemas.microsoft.com/office/drawing/2014/main" id="{A2476E4E-9186-46A1-9DC0-1BB4C766B7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6pPr>
            <a:lvl7pPr marL="29718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7pPr>
            <a:lvl8pPr marL="34290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8pPr>
            <a:lvl9pPr marL="38862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61BE6A-A5C6-4C65-AF88-0E5FD91DB71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22073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EA6D-025D-41EC-8E54-81F454AC8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702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447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Slide Image Placeholder 1">
            <a:extLst>
              <a:ext uri="{FF2B5EF4-FFF2-40B4-BE49-F238E27FC236}">
                <a16:creationId xmlns:a16="http://schemas.microsoft.com/office/drawing/2014/main" id="{B6985FFF-A037-4E4D-93A5-BE79429048B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313DCBFB-AD10-4C44-B156-B9730AC25EDB}"/>
              </a:ext>
            </a:extLst>
          </p:cNvPr>
          <p:cNvSpPr>
            <a:spLocks noGrp="1"/>
          </p:cNvSpPr>
          <p:nvPr>
            <p:ph type="body" idx="1"/>
          </p:nvPr>
        </p:nvSpPr>
        <p:spPr/>
        <p:txBody>
          <a:bodyPr>
            <a:normAutofit/>
          </a:bodyPr>
          <a:lstStyle/>
          <a:p>
            <a:pPr>
              <a:defRPr/>
            </a:pPr>
            <a:endParaRPr lang="en-US" dirty="0"/>
          </a:p>
        </p:txBody>
      </p:sp>
      <p:sp>
        <p:nvSpPr>
          <p:cNvPr id="614404" name="Slide Number Placeholder 3">
            <a:extLst>
              <a:ext uri="{FF2B5EF4-FFF2-40B4-BE49-F238E27FC236}">
                <a16:creationId xmlns:a16="http://schemas.microsoft.com/office/drawing/2014/main" id="{192B6C86-16B4-45CF-BF50-2531D6ED99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6pPr>
            <a:lvl7pPr marL="29718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7pPr>
            <a:lvl8pPr marL="34290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8pPr>
            <a:lvl9pPr marL="38862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072820-6D35-46D7-ABAD-83E4D76647B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95746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010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938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892EEA6D-025D-41EC-8E54-81F454AC89EC}" type="slidenum">
              <a:rPr lang="en-US" smtClean="0"/>
              <a:t>34</a:t>
            </a:fld>
            <a:endParaRPr lang="en-US"/>
          </a:p>
        </p:txBody>
      </p:sp>
    </p:spTree>
    <p:extLst>
      <p:ext uri="{BB962C8B-B14F-4D97-AF65-F5344CB8AC3E}">
        <p14:creationId xmlns:p14="http://schemas.microsoft.com/office/powerpoint/2010/main" val="3375798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Image Placeholder 1">
            <a:extLst>
              <a:ext uri="{FF2B5EF4-FFF2-40B4-BE49-F238E27FC236}">
                <a16:creationId xmlns:a16="http://schemas.microsoft.com/office/drawing/2014/main" id="{03D281C3-7FF1-4BB5-ACA5-26F88C6CD3A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CA3D60CE-505C-4DDC-B915-1288E2C0BDB0}"/>
              </a:ext>
            </a:extLst>
          </p:cNvPr>
          <p:cNvSpPr>
            <a:spLocks noGrp="1"/>
          </p:cNvSpPr>
          <p:nvPr>
            <p:ph type="body" idx="1"/>
          </p:nvPr>
        </p:nvSpPr>
        <p:spPr/>
        <p:txBody>
          <a:bodyPr>
            <a:normAutofit/>
          </a:bodyPr>
          <a:lstStyle/>
          <a:p>
            <a:pPr marL="609600" indent="-609600" eaLnBrk="1" hangingPunct="1">
              <a:lnSpc>
                <a:spcPct val="90000"/>
              </a:lnSpc>
              <a:defRPr/>
            </a:pPr>
            <a:endParaRPr lang="en-US" dirty="0"/>
          </a:p>
        </p:txBody>
      </p:sp>
      <p:sp>
        <p:nvSpPr>
          <p:cNvPr id="615428" name="Slide Number Placeholder 3">
            <a:extLst>
              <a:ext uri="{FF2B5EF4-FFF2-40B4-BE49-F238E27FC236}">
                <a16:creationId xmlns:a16="http://schemas.microsoft.com/office/drawing/2014/main" id="{8D6E4B13-5599-4AB9-B5E6-2E1F3098B6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6pPr>
            <a:lvl7pPr marL="29718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7pPr>
            <a:lvl8pPr marL="34290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8pPr>
            <a:lvl9pPr marL="38862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ED7228-AA0C-4603-AF58-1B723E2A4AD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4665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50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Slide Image Placeholder 1">
            <a:extLst>
              <a:ext uri="{FF2B5EF4-FFF2-40B4-BE49-F238E27FC236}">
                <a16:creationId xmlns:a16="http://schemas.microsoft.com/office/drawing/2014/main" id="{5E536410-C9CA-4376-8FA1-457DEAF3C4B6}"/>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18EA21B7-504F-4BCE-B513-EA093B716E6D}"/>
              </a:ext>
            </a:extLst>
          </p:cNvPr>
          <p:cNvSpPr>
            <a:spLocks noGrp="1"/>
          </p:cNvSpPr>
          <p:nvPr>
            <p:ph type="body" idx="1"/>
          </p:nvPr>
        </p:nvSpPr>
        <p:spPr/>
        <p:txBody>
          <a:bodyPr>
            <a:normAutofit/>
          </a:bodyPr>
          <a:lstStyle/>
          <a:p>
            <a:pPr>
              <a:defRPr/>
            </a:pPr>
            <a:endParaRPr lang="en-US" dirty="0"/>
          </a:p>
        </p:txBody>
      </p:sp>
      <p:sp>
        <p:nvSpPr>
          <p:cNvPr id="616452" name="Slide Number Placeholder 3">
            <a:extLst>
              <a:ext uri="{FF2B5EF4-FFF2-40B4-BE49-F238E27FC236}">
                <a16:creationId xmlns:a16="http://schemas.microsoft.com/office/drawing/2014/main" id="{9D8FD5E3-4E8F-4565-9571-EEE1A5F4D5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6pPr>
            <a:lvl7pPr marL="29718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7pPr>
            <a:lvl8pPr marL="34290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8pPr>
            <a:lvl9pPr marL="38862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F76B81-CA9B-4819-9093-F1D9522AA33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69832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Image Placeholder 1">
            <a:extLst>
              <a:ext uri="{FF2B5EF4-FFF2-40B4-BE49-F238E27FC236}">
                <a16:creationId xmlns:a16="http://schemas.microsoft.com/office/drawing/2014/main" id="{F3669920-5949-461D-B218-476D26FDB7F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9149E865-F672-40EB-8051-B7B16F23813E}"/>
              </a:ext>
            </a:extLst>
          </p:cNvPr>
          <p:cNvSpPr>
            <a:spLocks noGrp="1"/>
          </p:cNvSpPr>
          <p:nvPr>
            <p:ph type="body" idx="1"/>
          </p:nvPr>
        </p:nvSpPr>
        <p:spPr/>
        <p:txBody>
          <a:bodyPr>
            <a:normAutofit/>
          </a:bodyPr>
          <a:lstStyle/>
          <a:p>
            <a:pPr>
              <a:defRPr/>
            </a:pPr>
            <a:r>
              <a:rPr lang="en-US" dirty="0"/>
              <a:t>” </a:t>
            </a:r>
          </a:p>
        </p:txBody>
      </p:sp>
      <p:sp>
        <p:nvSpPr>
          <p:cNvPr id="617476" name="Slide Number Placeholder 3">
            <a:extLst>
              <a:ext uri="{FF2B5EF4-FFF2-40B4-BE49-F238E27FC236}">
                <a16:creationId xmlns:a16="http://schemas.microsoft.com/office/drawing/2014/main" id="{124DFCD9-B7BD-41F9-B8F3-1D50505CBD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6pPr>
            <a:lvl7pPr marL="29718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7pPr>
            <a:lvl8pPr marL="34290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8pPr>
            <a:lvl9pPr marL="38862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B55F40-4709-4229-8522-182105469A5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25388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476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857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43</a:t>
            </a:fld>
            <a:endParaRPr lang="en-US"/>
          </a:p>
        </p:txBody>
      </p:sp>
    </p:spTree>
    <p:extLst>
      <p:ext uri="{BB962C8B-B14F-4D97-AF65-F5344CB8AC3E}">
        <p14:creationId xmlns:p14="http://schemas.microsoft.com/office/powerpoint/2010/main" val="193439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5</a:t>
            </a:fld>
            <a:endParaRPr lang="en-US"/>
          </a:p>
        </p:txBody>
      </p:sp>
    </p:spTree>
    <p:extLst>
      <p:ext uri="{BB962C8B-B14F-4D97-AF65-F5344CB8AC3E}">
        <p14:creationId xmlns:p14="http://schemas.microsoft.com/office/powerpoint/2010/main" val="131525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50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885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EA6D-025D-41EC-8E54-81F454AC8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64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705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27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433"/>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xfrm>
            <a:off x="8737600" y="6248400"/>
            <a:ext cx="2844800" cy="457200"/>
          </a:xfrm>
        </p:spPr>
        <p:txBody>
          <a:bodyPr/>
          <a:lstStyle>
            <a:lvl1pPr>
              <a:defRPr sz="1333" b="0"/>
            </a:lvl1pPr>
          </a:lstStyle>
          <a:p>
            <a:pPr>
              <a:defRPr/>
            </a:pPr>
            <a:fld id="{31EEFFD7-093D-4D8F-BC69-33D392BA2B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419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52374A-F968-4C85-9B00-AA6B1B8693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578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8"/>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8"/>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E3A262-5E5B-44B0-8964-50F596EC1B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8091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6" y="275004"/>
            <a:ext cx="10973300" cy="5850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Rectangle 3"/>
          <p:cNvSpPr>
            <a:spLocks noGrp="1" noChangeArrowheads="1"/>
          </p:cNvSpPr>
          <p:nvPr>
            <p:ph type="sldNum" sz="quarter" idx="11"/>
          </p:nvPr>
        </p:nvSpPr>
        <p:spPr/>
        <p:txBody>
          <a:bodyPr/>
          <a:lstStyle>
            <a:lvl1pPr>
              <a:defRPr>
                <a:solidFill>
                  <a:srgbClr val="FFFFFF"/>
                </a:solidFill>
              </a:defRPr>
            </a:lvl1pPr>
          </a:lstStyle>
          <a:p>
            <a:pPr>
              <a:defRPr/>
            </a:pPr>
            <a:fld id="{BFCA4049-9C5C-4CDE-9814-A193A67454FE}" type="slidenum">
              <a:rPr lang="en-GB"/>
              <a:pPr>
                <a:defRPr/>
              </a:pPr>
              <a:t>‹#›</a:t>
            </a:fld>
            <a:endParaRPr lang="en-GB"/>
          </a:p>
        </p:txBody>
      </p:sp>
      <p:sp>
        <p:nvSpPr>
          <p:cNvPr id="5" name="Rectangle 14"/>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45334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39311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890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09600" y="1600201"/>
            <a:ext cx="5384800" cy="4525963"/>
          </a:xfrm>
        </p:spPr>
        <p:txBody>
          <a:bodyPr/>
          <a:lstStyle/>
          <a:p>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ACCF591C-03CE-44BF-AECC-26F755A12161}" type="slidenum">
              <a:rPr lang="en-US" altLang="en-US"/>
              <a:pPr/>
              <a:t>‹#›</a:t>
            </a:fld>
            <a:endParaRPr lang="en-US" altLang="en-US"/>
          </a:p>
        </p:txBody>
      </p:sp>
    </p:spTree>
    <p:extLst>
      <p:ext uri="{BB962C8B-B14F-4D97-AF65-F5344CB8AC3E}">
        <p14:creationId xmlns:p14="http://schemas.microsoft.com/office/powerpoint/2010/main" val="87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sz="1800"/>
          </a:p>
        </p:txBody>
      </p:sp>
      <p:sp>
        <p:nvSpPr>
          <p:cNvPr id="9218" name="Rectangle 2"/>
          <p:cNvSpPr>
            <a:spLocks noGrp="1" noChangeArrowheads="1"/>
          </p:cNvSpPr>
          <p:nvPr>
            <p:ph type="ctrTitle" sz="quarter"/>
          </p:nvPr>
        </p:nvSpPr>
        <p:spPr>
          <a:xfrm>
            <a:off x="914400" y="1997076"/>
            <a:ext cx="10363200" cy="1431925"/>
          </a:xfrm>
        </p:spPr>
        <p:txBody>
          <a:bodyPr anchor="b" anchorCtr="1"/>
          <a:lstStyle>
            <a:lvl1pPr algn="ctr">
              <a:defRPr sz="6600"/>
            </a:lvl1pPr>
          </a:lstStyle>
          <a:p>
            <a:r>
              <a:rPr lang="en-US"/>
              <a:t>Click to edit Master title style</a:t>
            </a:r>
          </a:p>
        </p:txBody>
      </p:sp>
      <p:sp>
        <p:nvSpPr>
          <p:cNvPr id="9219"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E0D9CC9F-A67A-4782-BB09-2306EA8758D5}"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31083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886004-6B6B-49BB-9627-61729FACC45B}" type="slidenum">
              <a:rPr lang="en-US" altLang="en-US"/>
              <a:pPr/>
              <a:t>‹#›</a:t>
            </a:fld>
            <a:endParaRPr lang="en-US" altLang="en-US"/>
          </a:p>
        </p:txBody>
      </p:sp>
    </p:spTree>
    <p:extLst>
      <p:ext uri="{BB962C8B-B14F-4D97-AF65-F5344CB8AC3E}">
        <p14:creationId xmlns:p14="http://schemas.microsoft.com/office/powerpoint/2010/main" val="69131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28D207-1D44-40B6-884F-5C7ACBD3B0B0}" type="slidenum">
              <a:rPr lang="en-US" altLang="en-US"/>
              <a:pPr/>
              <a:t>‹#›</a:t>
            </a:fld>
            <a:endParaRPr lang="en-US" altLang="en-US"/>
          </a:p>
        </p:txBody>
      </p:sp>
    </p:spTree>
    <p:extLst>
      <p:ext uri="{BB962C8B-B14F-4D97-AF65-F5344CB8AC3E}">
        <p14:creationId xmlns:p14="http://schemas.microsoft.com/office/powerpoint/2010/main" val="3630337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16293D-F5AE-49A7-8778-070AA3CC3447}" type="slidenum">
              <a:rPr lang="en-US" altLang="en-US"/>
              <a:pPr/>
              <a:t>‹#›</a:t>
            </a:fld>
            <a:endParaRPr lang="en-US" altLang="en-US"/>
          </a:p>
        </p:txBody>
      </p:sp>
    </p:spTree>
    <p:extLst>
      <p:ext uri="{BB962C8B-B14F-4D97-AF65-F5344CB8AC3E}">
        <p14:creationId xmlns:p14="http://schemas.microsoft.com/office/powerpoint/2010/main" val="258189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7330555-59FB-4015-8A48-3F72BFF9A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95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B9ED64B-E99A-48B4-9135-B4D4B5770ACC}" type="slidenum">
              <a:rPr lang="en-US" altLang="en-US"/>
              <a:pPr/>
              <a:t>‹#›</a:t>
            </a:fld>
            <a:endParaRPr lang="en-US" altLang="en-US"/>
          </a:p>
        </p:txBody>
      </p:sp>
    </p:spTree>
    <p:extLst>
      <p:ext uri="{BB962C8B-B14F-4D97-AF65-F5344CB8AC3E}">
        <p14:creationId xmlns:p14="http://schemas.microsoft.com/office/powerpoint/2010/main" val="4249268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23C69EC-AD98-4771-B9E2-79A125B0A022}" type="slidenum">
              <a:rPr lang="en-US" altLang="en-US"/>
              <a:pPr/>
              <a:t>‹#›</a:t>
            </a:fld>
            <a:endParaRPr lang="en-US" altLang="en-US"/>
          </a:p>
        </p:txBody>
      </p:sp>
    </p:spTree>
    <p:extLst>
      <p:ext uri="{BB962C8B-B14F-4D97-AF65-F5344CB8AC3E}">
        <p14:creationId xmlns:p14="http://schemas.microsoft.com/office/powerpoint/2010/main" val="3260858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B06545D-326F-48D5-8873-02160CFFAEA7}" type="slidenum">
              <a:rPr lang="en-US" altLang="en-US"/>
              <a:pPr/>
              <a:t>‹#›</a:t>
            </a:fld>
            <a:endParaRPr lang="en-US" altLang="en-US"/>
          </a:p>
        </p:txBody>
      </p:sp>
    </p:spTree>
    <p:extLst>
      <p:ext uri="{BB962C8B-B14F-4D97-AF65-F5344CB8AC3E}">
        <p14:creationId xmlns:p14="http://schemas.microsoft.com/office/powerpoint/2010/main" val="2682047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84EBA0-6F6C-4DF2-A7C1-A696DD45E1C5}" type="slidenum">
              <a:rPr lang="en-US" altLang="en-US"/>
              <a:pPr/>
              <a:t>‹#›</a:t>
            </a:fld>
            <a:endParaRPr lang="en-US" altLang="en-US"/>
          </a:p>
        </p:txBody>
      </p:sp>
    </p:spTree>
    <p:extLst>
      <p:ext uri="{BB962C8B-B14F-4D97-AF65-F5344CB8AC3E}">
        <p14:creationId xmlns:p14="http://schemas.microsoft.com/office/powerpoint/2010/main" val="560443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673D51-88D5-4CA1-9D70-7D43F260DD86}" type="slidenum">
              <a:rPr lang="en-US" altLang="en-US"/>
              <a:pPr/>
              <a:t>‹#›</a:t>
            </a:fld>
            <a:endParaRPr lang="en-US" altLang="en-US"/>
          </a:p>
        </p:txBody>
      </p:sp>
    </p:spTree>
    <p:extLst>
      <p:ext uri="{BB962C8B-B14F-4D97-AF65-F5344CB8AC3E}">
        <p14:creationId xmlns:p14="http://schemas.microsoft.com/office/powerpoint/2010/main" val="719674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7AFD7D-8500-4596-B07A-9CA28D315C2F}" type="slidenum">
              <a:rPr lang="en-US" altLang="en-US"/>
              <a:pPr/>
              <a:t>‹#›</a:t>
            </a:fld>
            <a:endParaRPr lang="en-US" altLang="en-US"/>
          </a:p>
        </p:txBody>
      </p:sp>
    </p:spTree>
    <p:extLst>
      <p:ext uri="{BB962C8B-B14F-4D97-AF65-F5344CB8AC3E}">
        <p14:creationId xmlns:p14="http://schemas.microsoft.com/office/powerpoint/2010/main" val="1239082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AEF2E6-1769-468A-A575-35C9AF707D08}" type="slidenum">
              <a:rPr lang="en-US" altLang="en-US"/>
              <a:pPr/>
              <a:t>‹#›</a:t>
            </a:fld>
            <a:endParaRPr lang="en-US" altLang="en-US"/>
          </a:p>
        </p:txBody>
      </p:sp>
    </p:spTree>
    <p:extLst>
      <p:ext uri="{BB962C8B-B14F-4D97-AF65-F5344CB8AC3E}">
        <p14:creationId xmlns:p14="http://schemas.microsoft.com/office/powerpoint/2010/main" val="1289007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D1096B4-0AC8-4A99-8E47-37C49AC5F363}" type="slidenum">
              <a:rPr lang="en-US" altLang="en-US"/>
              <a:pPr/>
              <a:t>‹#›</a:t>
            </a:fld>
            <a:endParaRPr lang="en-US" altLang="en-US"/>
          </a:p>
        </p:txBody>
      </p:sp>
    </p:spTree>
    <p:extLst>
      <p:ext uri="{BB962C8B-B14F-4D97-AF65-F5344CB8AC3E}">
        <p14:creationId xmlns:p14="http://schemas.microsoft.com/office/powerpoint/2010/main" val="4027892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AF19820-C6AB-4783-BE9A-CA44B7032A96}" type="slidenum">
              <a:rPr lang="en-US" altLang="en-US"/>
              <a:pPr/>
              <a:t>‹#›</a:t>
            </a:fld>
            <a:endParaRPr lang="en-US" altLang="en-US"/>
          </a:p>
        </p:txBody>
      </p:sp>
    </p:spTree>
    <p:extLst>
      <p:ext uri="{BB962C8B-B14F-4D97-AF65-F5344CB8AC3E}">
        <p14:creationId xmlns:p14="http://schemas.microsoft.com/office/powerpoint/2010/main" val="1095984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F9A94D-A1F4-4ED3-8576-6EA72E6EAEAE}" type="slidenum">
              <a:rPr lang="en-US" altLang="en-US"/>
              <a:pPr/>
              <a:t>‹#›</a:t>
            </a:fld>
            <a:endParaRPr lang="en-US" altLang="en-US"/>
          </a:p>
        </p:txBody>
      </p:sp>
    </p:spTree>
    <p:extLst>
      <p:ext uri="{BB962C8B-B14F-4D97-AF65-F5344CB8AC3E}">
        <p14:creationId xmlns:p14="http://schemas.microsoft.com/office/powerpoint/2010/main" val="313073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5"/>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003" indent="0">
              <a:buNone/>
              <a:defRPr sz="2400"/>
            </a:lvl2pPr>
            <a:lvl3pPr marL="1218014" indent="0">
              <a:buNone/>
              <a:defRPr sz="2133"/>
            </a:lvl3pPr>
            <a:lvl4pPr marL="1827010" indent="0">
              <a:buNone/>
              <a:defRPr sz="1867"/>
            </a:lvl4pPr>
            <a:lvl5pPr marL="2436024" indent="0">
              <a:buNone/>
              <a:defRPr sz="1867"/>
            </a:lvl5pPr>
            <a:lvl6pPr marL="3045028" indent="0">
              <a:buNone/>
              <a:defRPr sz="1867"/>
            </a:lvl6pPr>
            <a:lvl7pPr marL="3654033" indent="0">
              <a:buNone/>
              <a:defRPr sz="1867"/>
            </a:lvl7pPr>
            <a:lvl8pPr marL="4263041" indent="0">
              <a:buNone/>
              <a:defRPr sz="1867"/>
            </a:lvl8pPr>
            <a:lvl9pPr marL="4872044"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4BF15D5-43AC-4D64-92BF-003D582773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6628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quarter" idx="1"/>
          </p:nvPr>
        </p:nvSpPr>
        <p:spPr>
          <a:xfrm>
            <a:off x="609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2917015-4716-45EB-BEAA-7EC80F397ADB}" type="slidenum">
              <a:rPr lang="en-US" altLang="en-US"/>
              <a:pPr/>
              <a:t>‹#›</a:t>
            </a:fld>
            <a:endParaRPr lang="en-US" altLang="en-US"/>
          </a:p>
        </p:txBody>
      </p:sp>
    </p:spTree>
    <p:extLst>
      <p:ext uri="{BB962C8B-B14F-4D97-AF65-F5344CB8AC3E}">
        <p14:creationId xmlns:p14="http://schemas.microsoft.com/office/powerpoint/2010/main" val="2009819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05000"/>
            <a:ext cx="53848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266092-222D-48B3-98FD-D45C030D924E}" type="slidenum">
              <a:rPr lang="en-US" altLang="en-US"/>
              <a:pPr/>
              <a:t>‹#›</a:t>
            </a:fld>
            <a:endParaRPr lang="en-US" altLang="en-US"/>
          </a:p>
        </p:txBody>
      </p:sp>
    </p:spTree>
    <p:extLst>
      <p:ext uri="{BB962C8B-B14F-4D97-AF65-F5344CB8AC3E}">
        <p14:creationId xmlns:p14="http://schemas.microsoft.com/office/powerpoint/2010/main" val="3938848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F55F962-943B-4C78-90F4-D1E5E578A5C3}"/>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66D275B0-0EE3-49AC-B4AA-243AA6ACB121}" type="datetimeFigureOut">
              <a:rPr lang="en-US"/>
              <a:pPr>
                <a:defRPr/>
              </a:pPr>
              <a:t>9/13/2017</a:t>
            </a:fld>
            <a:endParaRPr lang="en-US"/>
          </a:p>
        </p:txBody>
      </p:sp>
      <p:sp>
        <p:nvSpPr>
          <p:cNvPr id="5" name="Footer Placeholder 4">
            <a:extLst>
              <a:ext uri="{FF2B5EF4-FFF2-40B4-BE49-F238E27FC236}">
                <a16:creationId xmlns:a16="http://schemas.microsoft.com/office/drawing/2014/main" id="{E99DA7D9-A777-44DC-930C-4ED7D6C77EBC}"/>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6" name="Slide Number Placeholder 5">
            <a:extLst>
              <a:ext uri="{FF2B5EF4-FFF2-40B4-BE49-F238E27FC236}">
                <a16:creationId xmlns:a16="http://schemas.microsoft.com/office/drawing/2014/main" id="{B31BD09E-43C7-4BE9-9B79-2A6F95379002}"/>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DC9DB8A1-8AB2-4BBC-8FAF-DA8E93A91997}" type="slidenum">
              <a:rPr lang="en-US" altLang="en-US"/>
              <a:pPr/>
              <a:t>‹#›</a:t>
            </a:fld>
            <a:endParaRPr lang="en-US" altLang="en-US"/>
          </a:p>
        </p:txBody>
      </p:sp>
    </p:spTree>
    <p:extLst>
      <p:ext uri="{BB962C8B-B14F-4D97-AF65-F5344CB8AC3E}">
        <p14:creationId xmlns:p14="http://schemas.microsoft.com/office/powerpoint/2010/main" val="156768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5F6E0-0ED6-4EEB-93A5-6886856C7FA2}"/>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457B3F9B-989C-4DF2-86F5-66A915397280}" type="datetimeFigureOut">
              <a:rPr lang="en-US"/>
              <a:pPr>
                <a:defRPr/>
              </a:pPr>
              <a:t>9/13/2017</a:t>
            </a:fld>
            <a:endParaRPr lang="en-US"/>
          </a:p>
        </p:txBody>
      </p:sp>
      <p:sp>
        <p:nvSpPr>
          <p:cNvPr id="5" name="Footer Placeholder 4">
            <a:extLst>
              <a:ext uri="{FF2B5EF4-FFF2-40B4-BE49-F238E27FC236}">
                <a16:creationId xmlns:a16="http://schemas.microsoft.com/office/drawing/2014/main" id="{50DEB0DD-2FA1-4334-9D42-AEFAA58076F5}"/>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6" name="Slide Number Placeholder 5">
            <a:extLst>
              <a:ext uri="{FF2B5EF4-FFF2-40B4-BE49-F238E27FC236}">
                <a16:creationId xmlns:a16="http://schemas.microsoft.com/office/drawing/2014/main" id="{21F2CE8F-DA98-402D-B010-84E9C1C37EDE}"/>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1285E4CB-9FE4-4ABF-AEBA-6101EE4A725C}" type="slidenum">
              <a:rPr lang="en-US" altLang="en-US"/>
              <a:pPr/>
              <a:t>‹#›</a:t>
            </a:fld>
            <a:endParaRPr lang="en-US" altLang="en-US"/>
          </a:p>
        </p:txBody>
      </p:sp>
    </p:spTree>
    <p:extLst>
      <p:ext uri="{BB962C8B-B14F-4D97-AF65-F5344CB8AC3E}">
        <p14:creationId xmlns:p14="http://schemas.microsoft.com/office/powerpoint/2010/main" val="1329985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CDFC9-0850-4366-9B47-8FA2CFD84833}"/>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45499DC2-8C0E-4BC5-BA1B-90856588E4BF}" type="datetimeFigureOut">
              <a:rPr lang="en-US"/>
              <a:pPr>
                <a:defRPr/>
              </a:pPr>
              <a:t>9/13/2017</a:t>
            </a:fld>
            <a:endParaRPr lang="en-US"/>
          </a:p>
        </p:txBody>
      </p:sp>
      <p:sp>
        <p:nvSpPr>
          <p:cNvPr id="5" name="Footer Placeholder 4">
            <a:extLst>
              <a:ext uri="{FF2B5EF4-FFF2-40B4-BE49-F238E27FC236}">
                <a16:creationId xmlns:a16="http://schemas.microsoft.com/office/drawing/2014/main" id="{9B9C0267-E509-4062-BF5C-06D9A396B444}"/>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6" name="Slide Number Placeholder 5">
            <a:extLst>
              <a:ext uri="{FF2B5EF4-FFF2-40B4-BE49-F238E27FC236}">
                <a16:creationId xmlns:a16="http://schemas.microsoft.com/office/drawing/2014/main" id="{92DE001C-4C4A-4EC8-89BB-8A73D608629B}"/>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8B03BAAA-D35B-475B-A9E1-4161F695D5BA}" type="slidenum">
              <a:rPr lang="en-US" altLang="en-US"/>
              <a:pPr/>
              <a:t>‹#›</a:t>
            </a:fld>
            <a:endParaRPr lang="en-US" altLang="en-US"/>
          </a:p>
        </p:txBody>
      </p:sp>
    </p:spTree>
    <p:extLst>
      <p:ext uri="{BB962C8B-B14F-4D97-AF65-F5344CB8AC3E}">
        <p14:creationId xmlns:p14="http://schemas.microsoft.com/office/powerpoint/2010/main" val="2350084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0D359A-2EA9-4998-8F34-F1F051A1DD26}"/>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B05869CD-99FC-46E4-A447-5C6CE13F8D77}" type="datetimeFigureOut">
              <a:rPr lang="en-US"/>
              <a:pPr>
                <a:defRPr/>
              </a:pPr>
              <a:t>9/13/2017</a:t>
            </a:fld>
            <a:endParaRPr lang="en-US"/>
          </a:p>
        </p:txBody>
      </p:sp>
      <p:sp>
        <p:nvSpPr>
          <p:cNvPr id="6" name="Footer Placeholder 5">
            <a:extLst>
              <a:ext uri="{FF2B5EF4-FFF2-40B4-BE49-F238E27FC236}">
                <a16:creationId xmlns:a16="http://schemas.microsoft.com/office/drawing/2014/main" id="{5733E2A9-BD90-4063-92A9-DEF72F80F038}"/>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8CFC0BDD-83CE-4083-B39E-C50B0AE31531}"/>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EFB93AED-ECC1-4649-A8E0-199081A202E7}" type="slidenum">
              <a:rPr lang="en-US" altLang="en-US"/>
              <a:pPr/>
              <a:t>‹#›</a:t>
            </a:fld>
            <a:endParaRPr lang="en-US" altLang="en-US"/>
          </a:p>
        </p:txBody>
      </p:sp>
    </p:spTree>
    <p:extLst>
      <p:ext uri="{BB962C8B-B14F-4D97-AF65-F5344CB8AC3E}">
        <p14:creationId xmlns:p14="http://schemas.microsoft.com/office/powerpoint/2010/main" val="545152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13F43-DF8B-41FC-9FC3-372FA78A1F36}"/>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3E53BEC1-0786-4A7E-A1A8-27EB3C82DA11}" type="datetimeFigureOut">
              <a:rPr lang="en-US"/>
              <a:pPr>
                <a:defRPr/>
              </a:pPr>
              <a:t>9/13/2017</a:t>
            </a:fld>
            <a:endParaRPr lang="en-US"/>
          </a:p>
        </p:txBody>
      </p:sp>
      <p:sp>
        <p:nvSpPr>
          <p:cNvPr id="8" name="Footer Placeholder 7">
            <a:extLst>
              <a:ext uri="{FF2B5EF4-FFF2-40B4-BE49-F238E27FC236}">
                <a16:creationId xmlns:a16="http://schemas.microsoft.com/office/drawing/2014/main" id="{2D092851-D968-4D63-87DB-86A8877E000D}"/>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9" name="Slide Number Placeholder 8">
            <a:extLst>
              <a:ext uri="{FF2B5EF4-FFF2-40B4-BE49-F238E27FC236}">
                <a16:creationId xmlns:a16="http://schemas.microsoft.com/office/drawing/2014/main" id="{4CE770BC-608A-410B-9AAF-C93DB8A1AB53}"/>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63206E0A-6900-4DEB-9282-DF20AACB5E2B}" type="slidenum">
              <a:rPr lang="en-US" altLang="en-US"/>
              <a:pPr/>
              <a:t>‹#›</a:t>
            </a:fld>
            <a:endParaRPr lang="en-US" altLang="en-US"/>
          </a:p>
        </p:txBody>
      </p:sp>
    </p:spTree>
    <p:extLst>
      <p:ext uri="{BB962C8B-B14F-4D97-AF65-F5344CB8AC3E}">
        <p14:creationId xmlns:p14="http://schemas.microsoft.com/office/powerpoint/2010/main" val="3990499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FFA23D-0ED1-4273-BAF3-DAFEC394DB86}"/>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8A3BCB41-9AAF-4210-B6FA-25CB03CDE27B}" type="datetimeFigureOut">
              <a:rPr lang="en-US"/>
              <a:pPr>
                <a:defRPr/>
              </a:pPr>
              <a:t>9/13/2017</a:t>
            </a:fld>
            <a:endParaRPr lang="en-US"/>
          </a:p>
        </p:txBody>
      </p:sp>
      <p:sp>
        <p:nvSpPr>
          <p:cNvPr id="4" name="Footer Placeholder 3">
            <a:extLst>
              <a:ext uri="{FF2B5EF4-FFF2-40B4-BE49-F238E27FC236}">
                <a16:creationId xmlns:a16="http://schemas.microsoft.com/office/drawing/2014/main" id="{16831E35-79CE-401F-99D1-85BC364FC133}"/>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5" name="Slide Number Placeholder 4">
            <a:extLst>
              <a:ext uri="{FF2B5EF4-FFF2-40B4-BE49-F238E27FC236}">
                <a16:creationId xmlns:a16="http://schemas.microsoft.com/office/drawing/2014/main" id="{590B64EE-7332-4D29-A867-894E3583642D}"/>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783E9394-3F5E-473D-9ED1-5302E53E9A4B}" type="slidenum">
              <a:rPr lang="en-US" altLang="en-US"/>
              <a:pPr/>
              <a:t>‹#›</a:t>
            </a:fld>
            <a:endParaRPr lang="en-US" altLang="en-US"/>
          </a:p>
        </p:txBody>
      </p:sp>
    </p:spTree>
    <p:extLst>
      <p:ext uri="{BB962C8B-B14F-4D97-AF65-F5344CB8AC3E}">
        <p14:creationId xmlns:p14="http://schemas.microsoft.com/office/powerpoint/2010/main" val="1817303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E0057E-610E-4FED-A54B-A42E08FACF3E}"/>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BBFD0DD3-89E9-4A35-BBC7-DF26F1D5BF77}" type="datetimeFigureOut">
              <a:rPr lang="en-US"/>
              <a:pPr>
                <a:defRPr/>
              </a:pPr>
              <a:t>9/13/2017</a:t>
            </a:fld>
            <a:endParaRPr lang="en-US"/>
          </a:p>
        </p:txBody>
      </p:sp>
      <p:sp>
        <p:nvSpPr>
          <p:cNvPr id="3" name="Footer Placeholder 2">
            <a:extLst>
              <a:ext uri="{FF2B5EF4-FFF2-40B4-BE49-F238E27FC236}">
                <a16:creationId xmlns:a16="http://schemas.microsoft.com/office/drawing/2014/main" id="{CF9992CD-1D39-448B-A422-001863A23010}"/>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4" name="Slide Number Placeholder 3">
            <a:extLst>
              <a:ext uri="{FF2B5EF4-FFF2-40B4-BE49-F238E27FC236}">
                <a16:creationId xmlns:a16="http://schemas.microsoft.com/office/drawing/2014/main" id="{D14F40D8-7076-4FBF-B87D-B06B3D49B974}"/>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E61108C0-5EAA-4BDA-A005-0702A867AD5A}" type="slidenum">
              <a:rPr lang="en-US" altLang="en-US"/>
              <a:pPr/>
              <a:t>‹#›</a:t>
            </a:fld>
            <a:endParaRPr lang="en-US" altLang="en-US"/>
          </a:p>
        </p:txBody>
      </p:sp>
    </p:spTree>
    <p:extLst>
      <p:ext uri="{BB962C8B-B14F-4D97-AF65-F5344CB8AC3E}">
        <p14:creationId xmlns:p14="http://schemas.microsoft.com/office/powerpoint/2010/main" val="4062717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6124B02-F94D-4313-8761-5AA2C5AA882F}"/>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48A6EEFB-A820-4238-82E3-D770895094A4}" type="datetimeFigureOut">
              <a:rPr lang="en-US"/>
              <a:pPr>
                <a:defRPr/>
              </a:pPr>
              <a:t>9/13/2017</a:t>
            </a:fld>
            <a:endParaRPr lang="en-US"/>
          </a:p>
        </p:txBody>
      </p:sp>
      <p:sp>
        <p:nvSpPr>
          <p:cNvPr id="6" name="Footer Placeholder 5">
            <a:extLst>
              <a:ext uri="{FF2B5EF4-FFF2-40B4-BE49-F238E27FC236}">
                <a16:creationId xmlns:a16="http://schemas.microsoft.com/office/drawing/2014/main" id="{13FC1126-06E3-466A-BC7C-667B5D37E0E4}"/>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8553A86B-3167-4A29-B04D-EDAF72F7315C}"/>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7FA7FDEC-29A0-4364-AEEB-D8C672F9A5CF}" type="slidenum">
              <a:rPr lang="en-US" altLang="en-US"/>
              <a:pPr/>
              <a:t>‹#›</a:t>
            </a:fld>
            <a:endParaRPr lang="en-US" altLang="en-US"/>
          </a:p>
        </p:txBody>
      </p:sp>
    </p:spTree>
    <p:extLst>
      <p:ext uri="{BB962C8B-B14F-4D97-AF65-F5344CB8AC3E}">
        <p14:creationId xmlns:p14="http://schemas.microsoft.com/office/powerpoint/2010/main" val="373865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B900F5-D751-4248-94C0-B420CEDB35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3372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3C42F28-5B38-4292-AF14-8A09B3499EC1}"/>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84CE795D-0C39-48FF-B247-DAE8E5352F12}" type="datetimeFigureOut">
              <a:rPr lang="en-US"/>
              <a:pPr>
                <a:defRPr/>
              </a:pPr>
              <a:t>9/13/2017</a:t>
            </a:fld>
            <a:endParaRPr lang="en-US"/>
          </a:p>
        </p:txBody>
      </p:sp>
      <p:sp>
        <p:nvSpPr>
          <p:cNvPr id="6" name="Footer Placeholder 5">
            <a:extLst>
              <a:ext uri="{FF2B5EF4-FFF2-40B4-BE49-F238E27FC236}">
                <a16:creationId xmlns:a16="http://schemas.microsoft.com/office/drawing/2014/main" id="{FE6A00D1-65D2-419D-81C6-5BF6B6F4AB96}"/>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251A38E4-1FBE-4686-AD4C-09ACF84D1F2A}"/>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2B2BA76C-DAF3-4C44-AA9A-8CF15FA01372}" type="slidenum">
              <a:rPr lang="en-US" altLang="en-US"/>
              <a:pPr/>
              <a:t>‹#›</a:t>
            </a:fld>
            <a:endParaRPr lang="en-US" altLang="en-US"/>
          </a:p>
        </p:txBody>
      </p:sp>
    </p:spTree>
    <p:extLst>
      <p:ext uri="{BB962C8B-B14F-4D97-AF65-F5344CB8AC3E}">
        <p14:creationId xmlns:p14="http://schemas.microsoft.com/office/powerpoint/2010/main" val="2544044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7C661-4AA0-4B58-8BFE-B6F560A832DA}"/>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7C1C54A3-9622-4EA2-B5B2-887200E41EE8}" type="datetimeFigureOut">
              <a:rPr lang="en-US"/>
              <a:pPr>
                <a:defRPr/>
              </a:pPr>
              <a:t>9/13/2017</a:t>
            </a:fld>
            <a:endParaRPr lang="en-US"/>
          </a:p>
        </p:txBody>
      </p:sp>
      <p:sp>
        <p:nvSpPr>
          <p:cNvPr id="5" name="Footer Placeholder 4">
            <a:extLst>
              <a:ext uri="{FF2B5EF4-FFF2-40B4-BE49-F238E27FC236}">
                <a16:creationId xmlns:a16="http://schemas.microsoft.com/office/drawing/2014/main" id="{A6C8C1DE-59B8-4228-866D-367464E644C7}"/>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6" name="Slide Number Placeholder 5">
            <a:extLst>
              <a:ext uri="{FF2B5EF4-FFF2-40B4-BE49-F238E27FC236}">
                <a16:creationId xmlns:a16="http://schemas.microsoft.com/office/drawing/2014/main" id="{B224E6D5-18CD-4585-9A6D-14F68BCC5BF0}"/>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A18CAD5E-6DA6-48F4-A1D9-AB10EA9D8AA3}" type="slidenum">
              <a:rPr lang="en-US" altLang="en-US"/>
              <a:pPr/>
              <a:t>‹#›</a:t>
            </a:fld>
            <a:endParaRPr lang="en-US" altLang="en-US"/>
          </a:p>
        </p:txBody>
      </p:sp>
    </p:spTree>
    <p:extLst>
      <p:ext uri="{BB962C8B-B14F-4D97-AF65-F5344CB8AC3E}">
        <p14:creationId xmlns:p14="http://schemas.microsoft.com/office/powerpoint/2010/main" val="1571496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9A8AC-404D-4E5E-93BE-96F96AD079D7}"/>
              </a:ext>
            </a:extLst>
          </p:cNvPr>
          <p:cNvSpPr>
            <a:spLocks noGrp="1"/>
          </p:cNvSpPr>
          <p:nvPr>
            <p:ph type="dt" sz="half" idx="10"/>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fld id="{A1A1905A-FC68-4EF3-96BA-81142633808D}" type="datetimeFigureOut">
              <a:rPr lang="en-US"/>
              <a:pPr>
                <a:defRPr/>
              </a:pPr>
              <a:t>9/13/2017</a:t>
            </a:fld>
            <a:endParaRPr lang="en-US"/>
          </a:p>
        </p:txBody>
      </p:sp>
      <p:sp>
        <p:nvSpPr>
          <p:cNvPr id="5" name="Footer Placeholder 4">
            <a:extLst>
              <a:ext uri="{FF2B5EF4-FFF2-40B4-BE49-F238E27FC236}">
                <a16:creationId xmlns:a16="http://schemas.microsoft.com/office/drawing/2014/main" id="{AA3BC76D-CB23-4BD1-B9B2-DEFEFFF24C5A}"/>
              </a:ext>
            </a:extLst>
          </p:cNvPr>
          <p:cNvSpPr>
            <a:spLocks noGrp="1"/>
          </p:cNvSpPr>
          <p:nvPr>
            <p:ph type="ftr" sz="quarter" idx="11"/>
          </p:nvPr>
        </p:nvSpPr>
        <p:spPr/>
        <p:txBody>
          <a:bodyPr/>
          <a:lstStyle>
            <a:lvl1pPr fontAlgn="base">
              <a:lnSpc>
                <a:spcPct val="90000"/>
              </a:lnSpc>
              <a:spcBef>
                <a:spcPct val="20000"/>
              </a:spcBef>
              <a:spcAft>
                <a:spcPct val="0"/>
              </a:spcAft>
              <a:buClr>
                <a:schemeClr val="tx1"/>
              </a:buClr>
              <a:buSzPct val="90000"/>
              <a:buFont typeface="Wingdings" pitchFamily="2" charset="2"/>
              <a:buChar char="l"/>
              <a:defRPr>
                <a:latin typeface="Times New Roman" charset="0"/>
              </a:defRPr>
            </a:lvl1pPr>
          </a:lstStyle>
          <a:p>
            <a:pPr>
              <a:defRPr/>
            </a:pPr>
            <a:endParaRPr lang="en-US"/>
          </a:p>
        </p:txBody>
      </p:sp>
      <p:sp>
        <p:nvSpPr>
          <p:cNvPr id="6" name="Slide Number Placeholder 5">
            <a:extLst>
              <a:ext uri="{FF2B5EF4-FFF2-40B4-BE49-F238E27FC236}">
                <a16:creationId xmlns:a16="http://schemas.microsoft.com/office/drawing/2014/main" id="{66B84803-6B55-4458-8D98-87F988D37D89}"/>
              </a:ext>
            </a:extLst>
          </p:cNvPr>
          <p:cNvSpPr>
            <a:spLocks noGrp="1"/>
          </p:cNvSpPr>
          <p:nvPr>
            <p:ph type="sldNum" sz="quarter" idx="12"/>
          </p:nvPr>
        </p:nvSpPr>
        <p:spPr/>
        <p:txBody>
          <a:bodyPr/>
          <a:lstStyle>
            <a:lvl1pPr>
              <a:lnSpc>
                <a:spcPct val="90000"/>
              </a:lnSpc>
              <a:spcBef>
                <a:spcPct val="20000"/>
              </a:spcBef>
              <a:buClr>
                <a:schemeClr val="tx1"/>
              </a:buClr>
              <a:buSzPct val="90000"/>
              <a:buFont typeface="Wingdings" panose="05000000000000000000" pitchFamily="2" charset="2"/>
              <a:buChar char="l"/>
              <a:defRPr>
                <a:latin typeface="Times New Roman" panose="02020603050405020304" pitchFamily="18" charset="0"/>
              </a:defRPr>
            </a:lvl1pPr>
          </a:lstStyle>
          <a:p>
            <a:fld id="{23562701-9FBF-47F4-B066-535B6B17E9FD}" type="slidenum">
              <a:rPr lang="en-US" altLang="en-US"/>
              <a:pPr/>
              <a:t>‹#›</a:t>
            </a:fld>
            <a:endParaRPr lang="en-US" altLang="en-US"/>
          </a:p>
        </p:txBody>
      </p:sp>
    </p:spTree>
    <p:extLst>
      <p:ext uri="{BB962C8B-B14F-4D97-AF65-F5344CB8AC3E}">
        <p14:creationId xmlns:p14="http://schemas.microsoft.com/office/powerpoint/2010/main" val="2393548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375685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0962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9040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828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8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1226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4069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4910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56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21"/>
            <a:ext cx="5386917"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57" y="1535121"/>
            <a:ext cx="5389033"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57"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462BC60-E0B5-4857-B671-9CDA962A44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4270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0197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7464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77608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2286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2574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828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8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1175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28600"/>
            <a:ext cx="10363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336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828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14400" y="39624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824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3F70428-E4F4-42BE-B768-7C5FFE3B6F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025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F5132B4-D726-4B87-9E0A-2B677BD57C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924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99" y="273057"/>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200"/>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99" y="1435124"/>
            <a:ext cx="4011084" cy="46910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A8F34B-C93A-4517-AA2D-C55C8BEDF6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1611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03" indent="0">
              <a:buNone/>
              <a:defRPr sz="3733"/>
            </a:lvl2pPr>
            <a:lvl3pPr marL="1218014" indent="0">
              <a:buNone/>
              <a:defRPr sz="3200"/>
            </a:lvl3pPr>
            <a:lvl4pPr marL="1827010" indent="0">
              <a:buNone/>
              <a:defRPr sz="2667"/>
            </a:lvl4pPr>
            <a:lvl5pPr marL="2436024" indent="0">
              <a:buNone/>
              <a:defRPr sz="2667"/>
            </a:lvl5pPr>
            <a:lvl6pPr marL="3045028" indent="0">
              <a:buNone/>
              <a:defRPr sz="2667"/>
            </a:lvl6pPr>
            <a:lvl7pPr marL="3654033" indent="0">
              <a:buNone/>
              <a:defRPr sz="2667"/>
            </a:lvl7pPr>
            <a:lvl8pPr marL="4263041" indent="0">
              <a:buNone/>
              <a:defRPr sz="2667"/>
            </a:lvl8pPr>
            <a:lvl9pPr marL="4872044" indent="0">
              <a:buNone/>
              <a:defRPr sz="2667"/>
            </a:lvl9pPr>
          </a:lstStyle>
          <a:p>
            <a:pPr lvl="0"/>
            <a:endParaRPr lang="en-US" noProof="0"/>
          </a:p>
        </p:txBody>
      </p:sp>
      <p:sp>
        <p:nvSpPr>
          <p:cNvPr id="4" name="Text Placeholder 3"/>
          <p:cNvSpPr>
            <a:spLocks noGrp="1"/>
          </p:cNvSpPr>
          <p:nvPr>
            <p:ph type="body" sz="half" idx="2"/>
          </p:nvPr>
        </p:nvSpPr>
        <p:spPr>
          <a:xfrm>
            <a:off x="2389717" y="5367521"/>
            <a:ext cx="7315200" cy="8048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DDED6-2470-4B58-B393-9ACD89A69B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697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bwMode="auto">
          <a:xfrm>
            <a:off x="609600" y="0"/>
            <a:ext cx="10972800" cy="7620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p>
            <a:pPr lvl="0"/>
            <a:r>
              <a:rPr lang="en-US"/>
              <a:t>Click to edit Master title style</a:t>
            </a:r>
          </a:p>
        </p:txBody>
      </p:sp>
      <p:sp>
        <p:nvSpPr>
          <p:cNvPr id="16395" name="Rectangle 11"/>
          <p:cNvSpPr>
            <a:spLocks noGrp="1" noChangeArrowheads="1"/>
          </p:cNvSpPr>
          <p:nvPr>
            <p:ph type="body" idx="1"/>
          </p:nvPr>
        </p:nvSpPr>
        <p:spPr bwMode="auto">
          <a:xfrm>
            <a:off x="203200" y="990603"/>
            <a:ext cx="11785600" cy="4531784"/>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7"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8" name="Rectangle 14"/>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r" eaLnBrk="1" hangingPunct="1">
              <a:defRPr sz="1867" b="1">
                <a:effectLst>
                  <a:outerShdw blurRad="38100" dist="38100" dir="2700000" algn="tl">
                    <a:srgbClr val="010199"/>
                  </a:outerShdw>
                </a:effectLst>
                <a:latin typeface="Arial" charset="0"/>
                <a:cs typeface="+mn-cs"/>
              </a:defRPr>
            </a:lvl1pPr>
          </a:lstStyle>
          <a:p>
            <a:pPr fontAlgn="base">
              <a:spcBef>
                <a:spcPct val="0"/>
              </a:spcBef>
              <a:spcAft>
                <a:spcPct val="0"/>
              </a:spcAft>
              <a:defRPr/>
            </a:pPr>
            <a:fld id="{F34EEE36-3F98-428C-9787-9982ACA7A283}"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4213950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96" r:id="rId15"/>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p:titleStyle>
    <p:bodyStyle>
      <a:lvl1pPr marL="456755" indent="-456755" algn="l" rtl="0" eaLnBrk="0" fontAlgn="base" hangingPunct="0">
        <a:spcBef>
          <a:spcPct val="20000"/>
        </a:spcBef>
        <a:spcAft>
          <a:spcPct val="0"/>
        </a:spcAft>
        <a:buClr>
          <a:schemeClr val="tx1"/>
        </a:buClr>
        <a:buSzPct val="75000"/>
        <a:buFont typeface="Wingdings"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89634" indent="-380629" algn="l" rtl="0" eaLnBrk="0" fontAlgn="base" hangingPunct="0">
        <a:spcBef>
          <a:spcPct val="20000"/>
        </a:spcBef>
        <a:spcAft>
          <a:spcPct val="0"/>
        </a:spcAft>
        <a:buClr>
          <a:schemeClr val="tx1"/>
        </a:buClr>
        <a:buSzPct val="75000"/>
        <a:buFont typeface="Wingdings" pitchFamily="2" charset="2"/>
        <a:buChar char="l"/>
        <a:defRPr sz="3733" b="1">
          <a:solidFill>
            <a:schemeClr val="tx1"/>
          </a:solidFill>
          <a:effectLst>
            <a:outerShdw blurRad="38100" dist="38100" dir="2700000" algn="tl">
              <a:srgbClr val="010199"/>
            </a:outerShdw>
          </a:effectLst>
          <a:latin typeface="+mn-lt"/>
        </a:defRPr>
      </a:lvl2pPr>
      <a:lvl3pPr marL="1522514" indent="-304500" algn="l" rtl="0" eaLnBrk="0" fontAlgn="base" hangingPunct="0">
        <a:spcBef>
          <a:spcPct val="20000"/>
        </a:spcBef>
        <a:spcAft>
          <a:spcPct val="0"/>
        </a:spcAft>
        <a:buClr>
          <a:schemeClr val="tx1"/>
        </a:buClr>
        <a:buSzPct val="75000"/>
        <a:buFont typeface="Wingdings" pitchFamily="2" charset="2"/>
        <a:buChar char="l"/>
        <a:defRPr sz="3200" b="1">
          <a:solidFill>
            <a:schemeClr val="tx1"/>
          </a:solidFill>
          <a:effectLst>
            <a:outerShdw blurRad="38100" dist="38100" dir="2700000" algn="tl">
              <a:srgbClr val="010199"/>
            </a:outerShdw>
          </a:effectLst>
          <a:latin typeface="+mn-lt"/>
        </a:defRPr>
      </a:lvl3pPr>
      <a:lvl4pPr marL="2131517"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4pPr>
      <a:lvl5pPr marL="2740526"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5pPr>
      <a:lvl6pPr marL="3349526"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58538"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67540"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76547"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8014" rtl="0" eaLnBrk="1" latinLnBrk="0" hangingPunct="1">
        <a:defRPr sz="2400" kern="1200">
          <a:solidFill>
            <a:schemeClr val="tx1"/>
          </a:solidFill>
          <a:latin typeface="+mn-lt"/>
          <a:ea typeface="+mn-ea"/>
          <a:cs typeface="+mn-cs"/>
        </a:defRPr>
      </a:lvl1pPr>
      <a:lvl2pPr marL="609003" algn="l" defTabSz="1218014" rtl="0" eaLnBrk="1" latinLnBrk="0" hangingPunct="1">
        <a:defRPr sz="2400" kern="1200">
          <a:solidFill>
            <a:schemeClr val="tx1"/>
          </a:solidFill>
          <a:latin typeface="+mn-lt"/>
          <a:ea typeface="+mn-ea"/>
          <a:cs typeface="+mn-cs"/>
        </a:defRPr>
      </a:lvl2pPr>
      <a:lvl3pPr marL="1218014" algn="l" defTabSz="1218014" rtl="0" eaLnBrk="1" latinLnBrk="0" hangingPunct="1">
        <a:defRPr sz="2400" kern="1200">
          <a:solidFill>
            <a:schemeClr val="tx1"/>
          </a:solidFill>
          <a:latin typeface="+mn-lt"/>
          <a:ea typeface="+mn-ea"/>
          <a:cs typeface="+mn-cs"/>
        </a:defRPr>
      </a:lvl3pPr>
      <a:lvl4pPr marL="1827010" algn="l" defTabSz="1218014" rtl="0" eaLnBrk="1" latinLnBrk="0" hangingPunct="1">
        <a:defRPr sz="2400" kern="1200">
          <a:solidFill>
            <a:schemeClr val="tx1"/>
          </a:solidFill>
          <a:latin typeface="+mn-lt"/>
          <a:ea typeface="+mn-ea"/>
          <a:cs typeface="+mn-cs"/>
        </a:defRPr>
      </a:lvl4pPr>
      <a:lvl5pPr marL="2436024" algn="l" defTabSz="1218014" rtl="0" eaLnBrk="1" latinLnBrk="0" hangingPunct="1">
        <a:defRPr sz="2400" kern="1200">
          <a:solidFill>
            <a:schemeClr val="tx1"/>
          </a:solidFill>
          <a:latin typeface="+mn-lt"/>
          <a:ea typeface="+mn-ea"/>
          <a:cs typeface="+mn-cs"/>
        </a:defRPr>
      </a:lvl5pPr>
      <a:lvl6pPr marL="3045028" algn="l" defTabSz="1218014" rtl="0" eaLnBrk="1" latinLnBrk="0" hangingPunct="1">
        <a:defRPr sz="2400" kern="1200">
          <a:solidFill>
            <a:schemeClr val="tx1"/>
          </a:solidFill>
          <a:latin typeface="+mn-lt"/>
          <a:ea typeface="+mn-ea"/>
          <a:cs typeface="+mn-cs"/>
        </a:defRPr>
      </a:lvl6pPr>
      <a:lvl7pPr marL="3654033" algn="l" defTabSz="1218014" rtl="0" eaLnBrk="1" latinLnBrk="0" hangingPunct="1">
        <a:defRPr sz="2400" kern="1200">
          <a:solidFill>
            <a:schemeClr val="tx1"/>
          </a:solidFill>
          <a:latin typeface="+mn-lt"/>
          <a:ea typeface="+mn-ea"/>
          <a:cs typeface="+mn-cs"/>
        </a:defRPr>
      </a:lvl7pPr>
      <a:lvl8pPr marL="4263041" algn="l" defTabSz="1218014" rtl="0" eaLnBrk="1" latinLnBrk="0" hangingPunct="1">
        <a:defRPr sz="2400" kern="1200">
          <a:solidFill>
            <a:schemeClr val="tx1"/>
          </a:solidFill>
          <a:latin typeface="+mn-lt"/>
          <a:ea typeface="+mn-ea"/>
          <a:cs typeface="+mn-cs"/>
        </a:defRPr>
      </a:lvl8pPr>
      <a:lvl9pPr marL="4872044" algn="l" defTabSz="121801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22900"/>
            </a:gs>
            <a:gs pos="100000">
              <a:srgbClr val="261300"/>
            </a:gs>
          </a:gsLst>
          <a:lin ang="27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143FCA37-6525-40C3-B3E5-E0BE38AEB9C3}" type="slidenum">
              <a:rPr lang="en-US" altLang="en-US"/>
              <a:pPr/>
              <a:t>‹#›</a:t>
            </a:fld>
            <a:endParaRPr lang="en-US" altLang="en-US"/>
          </a:p>
        </p:txBody>
      </p:sp>
    </p:spTree>
    <p:extLst>
      <p:ext uri="{BB962C8B-B14F-4D97-AF65-F5344CB8AC3E}">
        <p14:creationId xmlns:p14="http://schemas.microsoft.com/office/powerpoint/2010/main" val="3065156454"/>
      </p:ext>
    </p:extLst>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mj-lt"/>
          <a:ea typeface="+mj-ea"/>
          <a:cs typeface="+mj-cs"/>
        </a:defRPr>
      </a:lvl1pPr>
      <a:lvl2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2pPr>
      <a:lvl3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3pPr>
      <a:lvl4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4pPr>
      <a:lvl5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5pPr>
      <a:lvl6pPr marL="4572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6pPr>
      <a:lvl7pPr marL="9144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7pPr>
      <a:lvl8pPr marL="13716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8pPr>
      <a:lvl9pPr marL="18288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8347E3D-26E1-4302-AC8F-0A8DCFB2C7E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8E3FAAC0-BBD3-4A62-8C8C-E54DB77E384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A648BEF-8F36-44B9-BCB8-C9F53F96A3D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lnSpc>
                <a:spcPct val="100000"/>
              </a:lnSpc>
              <a:spcBef>
                <a:spcPts val="0"/>
              </a:spcBef>
              <a:spcAft>
                <a:spcPts val="0"/>
              </a:spcAft>
              <a:buClrTx/>
              <a:buSzTx/>
              <a:buFontTx/>
              <a:buNone/>
              <a:defRPr sz="1200">
                <a:solidFill>
                  <a:prstClr val="white">
                    <a:tint val="75000"/>
                  </a:prstClr>
                </a:solidFill>
                <a:latin typeface="Calibri"/>
              </a:defRPr>
            </a:lvl1pPr>
          </a:lstStyle>
          <a:p>
            <a:pPr>
              <a:defRPr/>
            </a:pPr>
            <a:fld id="{56F041BF-0596-4CA8-8793-1D93345CE4B3}" type="datetimeFigureOut">
              <a:rPr lang="en-US"/>
              <a:pPr>
                <a:defRPr/>
              </a:pPr>
              <a:t>9/13/2017</a:t>
            </a:fld>
            <a:endParaRPr lang="en-US"/>
          </a:p>
        </p:txBody>
      </p:sp>
      <p:sp>
        <p:nvSpPr>
          <p:cNvPr id="5" name="Footer Placeholder 4">
            <a:extLst>
              <a:ext uri="{FF2B5EF4-FFF2-40B4-BE49-F238E27FC236}">
                <a16:creationId xmlns:a16="http://schemas.microsoft.com/office/drawing/2014/main" id="{2C2011E1-F325-4CDF-893C-629C679D02E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lnSpc>
                <a:spcPct val="100000"/>
              </a:lnSpc>
              <a:spcBef>
                <a:spcPts val="0"/>
              </a:spcBef>
              <a:spcAft>
                <a:spcPts val="0"/>
              </a:spcAft>
              <a:buClrTx/>
              <a:buSzTx/>
              <a:buFontTx/>
              <a:buNone/>
              <a:defRPr sz="1200">
                <a:solidFill>
                  <a:prstClr val="white">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1E6EF9EE-C2EB-4CB6-8860-6490D9DD74E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spcBef>
                <a:spcPct val="0"/>
              </a:spcBef>
              <a:buClrTx/>
              <a:buSzTx/>
              <a:buFontTx/>
              <a:buNone/>
              <a:defRPr sz="1200">
                <a:solidFill>
                  <a:srgbClr val="FFFFFF"/>
                </a:solidFill>
                <a:latin typeface="Calibri" panose="020F0502020204030204" pitchFamily="34" charset="0"/>
              </a:defRPr>
            </a:lvl1pPr>
          </a:lstStyle>
          <a:p>
            <a:fld id="{CD8243CD-3EF5-4BA7-9167-40801A666EC8}" type="slidenum">
              <a:rPr lang="en-US" altLang="en-US"/>
              <a:pPr/>
              <a:t>‹#›</a:t>
            </a:fld>
            <a:endParaRPr lang="en-US" altLang="en-US"/>
          </a:p>
        </p:txBody>
      </p:sp>
    </p:spTree>
    <p:extLst>
      <p:ext uri="{BB962C8B-B14F-4D97-AF65-F5344CB8AC3E}">
        <p14:creationId xmlns:p14="http://schemas.microsoft.com/office/powerpoint/2010/main" val="2396530939"/>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142864"/>
            </a:gs>
          </a:gsLst>
          <a:lin ang="5400000" scaled="1"/>
        </a:gradFill>
        <a:effectLst/>
      </p:bgPr>
    </p:bg>
    <p:spTree>
      <p:nvGrpSpPr>
        <p:cNvPr id="1" name=""/>
        <p:cNvGrpSpPr/>
        <p:nvPr/>
      </p:nvGrpSpPr>
      <p:grpSpPr>
        <a:xfrm>
          <a:off x="0" y="0"/>
          <a:ext cx="0" cy="0"/>
          <a:chOff x="0" y="0"/>
          <a:chExt cx="0" cy="0"/>
        </a:xfrm>
      </p:grpSpPr>
      <p:grpSp>
        <p:nvGrpSpPr>
          <p:cNvPr id="7170" name="Group 6">
            <a:extLst>
              <a:ext uri="{FF2B5EF4-FFF2-40B4-BE49-F238E27FC236}">
                <a16:creationId xmlns:a16="http://schemas.microsoft.com/office/drawing/2014/main" id="{F3DF09E7-DDEC-4E83-8316-5F63E4658E67}"/>
              </a:ext>
            </a:extLst>
          </p:cNvPr>
          <p:cNvGrpSpPr>
            <a:grpSpLocks/>
          </p:cNvGrpSpPr>
          <p:nvPr/>
        </p:nvGrpSpPr>
        <p:grpSpPr bwMode="auto">
          <a:xfrm>
            <a:off x="0" y="0"/>
            <a:ext cx="11305117" cy="6173788"/>
            <a:chOff x="0" y="0"/>
            <a:chExt cx="5341" cy="3889"/>
          </a:xfrm>
        </p:grpSpPr>
        <p:sp>
          <p:nvSpPr>
            <p:cNvPr id="2" name="Freeform 2">
              <a:extLst>
                <a:ext uri="{FF2B5EF4-FFF2-40B4-BE49-F238E27FC236}">
                  <a16:creationId xmlns:a16="http://schemas.microsoft.com/office/drawing/2014/main" id="{95FC0CB2-E601-4609-9156-652C69578FFC}"/>
                </a:ext>
              </a:extLst>
            </p:cNvPr>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rgbClr val="264CBC"/>
            </a:solidFill>
            <a:ln w="12700" cap="rnd" cmpd="sng">
              <a:noFill/>
              <a:prstDash val="solid"/>
              <a:round/>
              <a:headEnd type="none" w="med" len="med"/>
              <a:tailEnd type="none" w="med" len="med"/>
            </a:ln>
            <a:effectLst/>
          </p:spPr>
          <p:txBody>
            <a:bodyPr/>
            <a:lstStyle/>
            <a:p>
              <a:pPr eaLnBrk="0" hangingPunct="0">
                <a:lnSpc>
                  <a:spcPct val="100000"/>
                </a:lnSpc>
                <a:spcBef>
                  <a:spcPct val="0"/>
                </a:spcBef>
                <a:buClrTx/>
                <a:buSzTx/>
                <a:buFontTx/>
                <a:buNone/>
                <a:defRPr/>
              </a:pPr>
              <a:endParaRPr lang="en-GB" sz="4000">
                <a:solidFill>
                  <a:srgbClr val="FFFFFF"/>
                </a:solidFill>
                <a:latin typeface="Times New Roman"/>
              </a:endParaRPr>
            </a:p>
          </p:txBody>
        </p:sp>
        <p:sp>
          <p:nvSpPr>
            <p:cNvPr id="1027" name="Freeform 3">
              <a:extLst>
                <a:ext uri="{FF2B5EF4-FFF2-40B4-BE49-F238E27FC236}">
                  <a16:creationId xmlns:a16="http://schemas.microsoft.com/office/drawing/2014/main" id="{87DF256E-5E86-450D-A2B7-52249DD0FEA6}"/>
                </a:ext>
              </a:extLst>
            </p:cNvPr>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rgbClr val="264CBC"/>
            </a:solidFill>
            <a:ln w="12700" cap="rnd" cmpd="sng">
              <a:noFill/>
              <a:prstDash val="solid"/>
              <a:round/>
              <a:headEnd type="none" w="med" len="med"/>
              <a:tailEnd type="none" w="med" len="med"/>
            </a:ln>
            <a:effectLst/>
          </p:spPr>
          <p:txBody>
            <a:bodyPr/>
            <a:lstStyle/>
            <a:p>
              <a:pPr eaLnBrk="0" hangingPunct="0">
                <a:lnSpc>
                  <a:spcPct val="100000"/>
                </a:lnSpc>
                <a:spcBef>
                  <a:spcPct val="0"/>
                </a:spcBef>
                <a:buClrTx/>
                <a:buSzTx/>
                <a:buFontTx/>
                <a:buNone/>
                <a:defRPr/>
              </a:pPr>
              <a:endParaRPr lang="en-GB" sz="4000">
                <a:solidFill>
                  <a:srgbClr val="FFFFFF"/>
                </a:solidFill>
                <a:latin typeface="Times New Roman"/>
              </a:endParaRPr>
            </a:p>
          </p:txBody>
        </p:sp>
        <p:sp>
          <p:nvSpPr>
            <p:cNvPr id="1028" name="Freeform 4">
              <a:extLst>
                <a:ext uri="{FF2B5EF4-FFF2-40B4-BE49-F238E27FC236}">
                  <a16:creationId xmlns:a16="http://schemas.microsoft.com/office/drawing/2014/main" id="{169EEB5B-6699-44FD-8E20-3382FECB1471}"/>
                </a:ext>
              </a:extLst>
            </p:cNvPr>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rgbClr val="264CBC"/>
            </a:solidFill>
            <a:ln w="12700" cap="rnd" cmpd="sng">
              <a:noFill/>
              <a:prstDash val="solid"/>
              <a:round/>
              <a:headEnd type="none" w="med" len="med"/>
              <a:tailEnd type="none" w="med" len="med"/>
            </a:ln>
            <a:effectLst/>
          </p:spPr>
          <p:txBody>
            <a:bodyPr/>
            <a:lstStyle/>
            <a:p>
              <a:pPr eaLnBrk="0" hangingPunct="0">
                <a:lnSpc>
                  <a:spcPct val="100000"/>
                </a:lnSpc>
                <a:spcBef>
                  <a:spcPct val="0"/>
                </a:spcBef>
                <a:buClrTx/>
                <a:buSzTx/>
                <a:buFontTx/>
                <a:buNone/>
                <a:defRPr/>
              </a:pPr>
              <a:endParaRPr lang="en-GB" sz="4000">
                <a:solidFill>
                  <a:srgbClr val="FFFFFF"/>
                </a:solidFill>
                <a:latin typeface="Times New Roman"/>
              </a:endParaRPr>
            </a:p>
          </p:txBody>
        </p:sp>
        <p:sp>
          <p:nvSpPr>
            <p:cNvPr id="1029" name="Freeform 5">
              <a:extLst>
                <a:ext uri="{FF2B5EF4-FFF2-40B4-BE49-F238E27FC236}">
                  <a16:creationId xmlns:a16="http://schemas.microsoft.com/office/drawing/2014/main" id="{3289B870-D27F-430F-A9F9-A1226CAC284F}"/>
                </a:ext>
              </a:extLst>
            </p:cNvPr>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rgbClr val="264CBC"/>
            </a:solidFill>
            <a:ln w="12700" cap="rnd" cmpd="sng">
              <a:noFill/>
              <a:prstDash val="solid"/>
              <a:round/>
              <a:headEnd type="none" w="med" len="med"/>
              <a:tailEnd type="none" w="med" len="med"/>
            </a:ln>
            <a:effectLst/>
          </p:spPr>
          <p:txBody>
            <a:bodyPr/>
            <a:lstStyle/>
            <a:p>
              <a:pPr eaLnBrk="0" hangingPunct="0">
                <a:lnSpc>
                  <a:spcPct val="100000"/>
                </a:lnSpc>
                <a:spcBef>
                  <a:spcPct val="0"/>
                </a:spcBef>
                <a:buClrTx/>
                <a:buSzTx/>
                <a:buFontTx/>
                <a:buNone/>
                <a:defRPr/>
              </a:pPr>
              <a:endParaRPr lang="en-GB" sz="4000">
                <a:solidFill>
                  <a:srgbClr val="FFFFFF"/>
                </a:solidFill>
                <a:latin typeface="Times New Roman"/>
              </a:endParaRPr>
            </a:p>
          </p:txBody>
        </p:sp>
      </p:grpSp>
      <p:sp>
        <p:nvSpPr>
          <p:cNvPr id="1031" name="Rectangle 7">
            <a:extLst>
              <a:ext uri="{FF2B5EF4-FFF2-40B4-BE49-F238E27FC236}">
                <a16:creationId xmlns:a16="http://schemas.microsoft.com/office/drawing/2014/main" id="{E54D47E8-A9AE-41FE-A29D-E7B924C3EC88}"/>
              </a:ext>
            </a:extLst>
          </p:cNvPr>
          <p:cNvSpPr>
            <a:spLocks noGrp="1" noChangeArrowheads="1"/>
          </p:cNvSpPr>
          <p:nvPr>
            <p:ph type="title"/>
          </p:nvPr>
        </p:nvSpPr>
        <p:spPr bwMode="auto">
          <a:xfrm>
            <a:off x="914400" y="228600"/>
            <a:ext cx="10363200" cy="1219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32" name="Rectangle 8">
            <a:extLst>
              <a:ext uri="{FF2B5EF4-FFF2-40B4-BE49-F238E27FC236}">
                <a16:creationId xmlns:a16="http://schemas.microsoft.com/office/drawing/2014/main" id="{22530A3B-E7D1-40E6-AC6D-478347A0AD65}"/>
              </a:ext>
            </a:extLst>
          </p:cNvPr>
          <p:cNvSpPr>
            <a:spLocks noGrp="1" noChangeArrowheads="1"/>
          </p:cNvSpPr>
          <p:nvPr>
            <p:ph type="body" idx="1"/>
          </p:nvPr>
        </p:nvSpPr>
        <p:spPr bwMode="auto">
          <a:xfrm>
            <a:off x="914400" y="1828800"/>
            <a:ext cx="10363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212423"/>
      </p:ext>
    </p:extLst>
  </p:cSld>
  <p:clrMap bg1="dk2" tx1="lt1" bg2="dk1"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a:extLst>
              <a:ext uri="{FF2B5EF4-FFF2-40B4-BE49-F238E27FC236}">
                <a16:creationId xmlns:a16="http://schemas.microsoft.com/office/drawing/2014/main" id="{F6312248-73F9-4C63-B146-B7C25E9663C8}"/>
              </a:ext>
            </a:extLst>
          </p:cNvPr>
          <p:cNvSpPr>
            <a:spLocks noGrp="1" noChangeArrowheads="1"/>
          </p:cNvSpPr>
          <p:nvPr>
            <p:ph type="title"/>
          </p:nvPr>
        </p:nvSpPr>
        <p:spPr>
          <a:xfrm>
            <a:off x="1905000" y="2362200"/>
            <a:ext cx="8763000" cy="1295400"/>
          </a:xfrm>
        </p:spPr>
        <p:txBody>
          <a:bodyPr/>
          <a:lstStyle/>
          <a:p>
            <a:r>
              <a:rPr lang="en-US" altLang="en-US" sz="8000">
                <a:latin typeface="Sylfaen" panose="010A0502050306030303" pitchFamily="18" charset="0"/>
              </a:rPr>
              <a:t>Gospel of Matthew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68293"/>
            <a:ext cx="10760948" cy="5595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7">
            <a:extLst/>
          </p:cNvPr>
          <p:cNvSpPr txBox="1">
            <a:spLocks noChangeArrowheads="1"/>
          </p:cNvSpPr>
          <p:nvPr/>
        </p:nvSpPr>
        <p:spPr bwMode="auto">
          <a:xfrm>
            <a:off x="1592035" y="5562600"/>
            <a:ext cx="8763000" cy="12954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1" u="none" strike="noStrike" kern="0" cap="none" spc="0" normalizeH="0" baseline="0" noProof="0" dirty="0">
                <a:ln>
                  <a:noFill/>
                </a:ln>
                <a:solidFill>
                  <a:srgbClr val="FFFF00"/>
                </a:solidFill>
                <a:effectLst/>
                <a:uLnTx/>
                <a:uFillTx/>
                <a:latin typeface="Cambria" panose="02040503050406030204" pitchFamily="18" charset="0"/>
                <a:ea typeface="+mj-ea"/>
                <a:cs typeface="+mj-cs"/>
              </a:rPr>
              <a:t>Chapters 1-2 (continuation)</a:t>
            </a:r>
          </a:p>
        </p:txBody>
      </p:sp>
    </p:spTree>
    <p:extLst>
      <p:ext uri="{BB962C8B-B14F-4D97-AF65-F5344CB8AC3E}">
        <p14:creationId xmlns:p14="http://schemas.microsoft.com/office/powerpoint/2010/main" val="248238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a_palestine_map_jesus_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33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248092" y="104553"/>
            <a:ext cx="3019647" cy="762000"/>
          </a:xfrm>
        </p:spPr>
        <p:txBody>
          <a:bodyPr/>
          <a:lstStyle/>
          <a:p>
            <a:r>
              <a:rPr lang="en-US" altLang="en-US" sz="2400" i="1" u="sng" dirty="0">
                <a:latin typeface="Cambria" panose="02040503050406030204" pitchFamily="18" charset="0"/>
              </a:rPr>
              <a:t>Nazareth</a:t>
            </a:r>
          </a:p>
        </p:txBody>
      </p:sp>
      <p:sp>
        <p:nvSpPr>
          <p:cNvPr id="2" name="Oval 1">
            <a:extLst>
              <a:ext uri="{FF2B5EF4-FFF2-40B4-BE49-F238E27FC236}">
                <a16:creationId xmlns:a16="http://schemas.microsoft.com/office/drawing/2014/main" id="{97463393-7ED0-450A-B787-2DC9363DF7A5}"/>
              </a:ext>
            </a:extLst>
          </p:cNvPr>
          <p:cNvSpPr/>
          <p:nvPr/>
        </p:nvSpPr>
        <p:spPr>
          <a:xfrm>
            <a:off x="5273749" y="2551814"/>
            <a:ext cx="1010093" cy="255181"/>
          </a:xfrm>
          <a:prstGeom prst="ellipse">
            <a:avLst/>
          </a:prstGeom>
          <a:noFill/>
          <a:ln w="76200">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1" u="sng" strike="noStrike" kern="1200" cap="none" spc="0" normalizeH="0" baseline="0" noProof="0" dirty="0">
              <a:ln>
                <a:noFill/>
              </a:ln>
              <a:solidFill>
                <a:srgbClr val="FFFF00"/>
              </a:solidFill>
              <a:effectLst/>
              <a:uLnTx/>
              <a:uFillTx/>
              <a:latin typeface="Cambria" pitchFamily="18" charset="0"/>
              <a:ea typeface="+mn-ea"/>
              <a:cs typeface="+mn-cs"/>
            </a:endParaRPr>
          </a:p>
        </p:txBody>
      </p:sp>
      <p:sp>
        <p:nvSpPr>
          <p:cNvPr id="5" name="Rounded Rectangular Callout 4">
            <a:extLst>
              <a:ext uri="{FF2B5EF4-FFF2-40B4-BE49-F238E27FC236}">
                <a16:creationId xmlns:a16="http://schemas.microsoft.com/office/drawing/2014/main" id="{62611785-18F5-4B71-A6E9-B55A094547DD}"/>
              </a:ext>
            </a:extLst>
          </p:cNvPr>
          <p:cNvSpPr/>
          <p:nvPr/>
        </p:nvSpPr>
        <p:spPr>
          <a:xfrm>
            <a:off x="0" y="4797552"/>
            <a:ext cx="12192000" cy="2060448"/>
          </a:xfrm>
          <a:prstGeom prst="wedgeRoundRectCallout">
            <a:avLst>
              <a:gd name="adj1" fmla="val 4432"/>
              <a:gd name="adj2" fmla="val -48997"/>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To be called a "Nazarene" in first century Palestine meant you were "from the wrong side of the tracks." "During Jesus' lifetime Nazareth was a small, unfortified rocky village, nestling between two valleys, inhabited by peasants and artisans, eking a meager livelihood out of their olive groves, vine­yards and cattle. It possessed no strategic or religious impor­tance and stood far from the busy thoroughfares and Galilean cities" </a:t>
            </a:r>
          </a:p>
        </p:txBody>
      </p:sp>
    </p:spTree>
    <p:extLst>
      <p:ext uri="{BB962C8B-B14F-4D97-AF65-F5344CB8AC3E}">
        <p14:creationId xmlns:p14="http://schemas.microsoft.com/office/powerpoint/2010/main" val="237898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71" y="347907"/>
            <a:ext cx="10227129" cy="5318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2231" name="Rectangle 7">
            <a:extLst>
              <a:ext uri="{FF2B5EF4-FFF2-40B4-BE49-F238E27FC236}">
                <a16:creationId xmlns:a16="http://schemas.microsoft.com/office/drawing/2014/main" id="{F6312248-73F9-4C63-B146-B7C25E9663C8}"/>
              </a:ext>
            </a:extLst>
          </p:cNvPr>
          <p:cNvSpPr>
            <a:spLocks noGrp="1" noChangeArrowheads="1"/>
          </p:cNvSpPr>
          <p:nvPr>
            <p:ph type="title"/>
          </p:nvPr>
        </p:nvSpPr>
        <p:spPr>
          <a:xfrm>
            <a:off x="1592035" y="5562600"/>
            <a:ext cx="8763000" cy="1295400"/>
          </a:xfrm>
        </p:spPr>
        <p:txBody>
          <a:bodyPr/>
          <a:lstStyle/>
          <a:p>
            <a:r>
              <a:rPr lang="en-US" altLang="en-US" sz="4400" i="1" dirty="0">
                <a:latin typeface="Cambria" panose="02040503050406030204" pitchFamily="18" charset="0"/>
              </a:rPr>
              <a:t>Chapters 3-4</a:t>
            </a:r>
          </a:p>
        </p:txBody>
      </p:sp>
    </p:spTree>
    <p:extLst>
      <p:ext uri="{BB962C8B-B14F-4D97-AF65-F5344CB8AC3E}">
        <p14:creationId xmlns:p14="http://schemas.microsoft.com/office/powerpoint/2010/main" val="102329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1EB8244D-9F2C-440B-B35B-A3D316E6164C}"/>
              </a:ext>
            </a:extLst>
          </p:cNvPr>
          <p:cNvSpPr>
            <a:spLocks noGrp="1" noChangeArrowheads="1"/>
          </p:cNvSpPr>
          <p:nvPr>
            <p:ph type="title"/>
          </p:nvPr>
        </p:nvSpPr>
        <p:spPr/>
        <p:txBody>
          <a:bodyPr/>
          <a:lstStyle/>
          <a:p>
            <a:r>
              <a:rPr lang="en-US" altLang="en-US" sz="2800" i="1" u="sng" dirty="0">
                <a:solidFill>
                  <a:srgbClr val="FFFF00"/>
                </a:solidFill>
                <a:latin typeface="Cambria" panose="02040503050406030204" pitchFamily="18" charset="0"/>
              </a:rPr>
              <a:t>OT Prophecy (John)</a:t>
            </a:r>
            <a:r>
              <a:rPr lang="en-US" altLang="en-US" sz="2800" i="1" u="sng" dirty="0">
                <a:latin typeface="Cambria" panose="02040503050406030204" pitchFamily="18" charset="0"/>
              </a:rPr>
              <a:t> </a:t>
            </a:r>
          </a:p>
        </p:txBody>
      </p:sp>
      <p:sp>
        <p:nvSpPr>
          <p:cNvPr id="353283" name="Rectangle 3">
            <a:extLst>
              <a:ext uri="{FF2B5EF4-FFF2-40B4-BE49-F238E27FC236}">
                <a16:creationId xmlns:a16="http://schemas.microsoft.com/office/drawing/2014/main" id="{715A294C-4A42-4655-9495-D3FFB564A425}"/>
              </a:ext>
            </a:extLst>
          </p:cNvPr>
          <p:cNvSpPr>
            <a:spLocks noGrp="1" noChangeArrowheads="1"/>
          </p:cNvSpPr>
          <p:nvPr>
            <p:ph type="body" idx="1"/>
          </p:nvPr>
        </p:nvSpPr>
        <p:spPr>
          <a:xfrm>
            <a:off x="609600" y="762000"/>
            <a:ext cx="11083290" cy="5612129"/>
          </a:xfrm>
        </p:spPr>
        <p:txBody>
          <a:bodyPr/>
          <a:lstStyle/>
          <a:p>
            <a:pPr>
              <a:spcAft>
                <a:spcPts val="1800"/>
              </a:spcAft>
              <a:buFont typeface="Wingdings" panose="05000000000000000000" pitchFamily="2" charset="2"/>
              <a:buChar char="Ø"/>
            </a:pPr>
            <a:r>
              <a:rPr lang="en-US" altLang="en-US" sz="2800" b="0" dirty="0">
                <a:effectLst/>
                <a:latin typeface="Cambria" panose="02040503050406030204" pitchFamily="18" charset="0"/>
              </a:rPr>
              <a:t> For four centuries the prophetic voice had been silent.  But with the coming of John the Baptist there arrived the promised “Elijah” who would usher in the great and dreadful day of the Lord.</a:t>
            </a:r>
          </a:p>
          <a:p>
            <a:pPr>
              <a:spcAft>
                <a:spcPts val="1800"/>
              </a:spcAft>
              <a:buFont typeface="Wingdings" panose="05000000000000000000" pitchFamily="2" charset="2"/>
              <a:buChar char="Ø"/>
            </a:pPr>
            <a:r>
              <a:rPr lang="en-US" altLang="en-US" sz="2800" b="0" i="1" u="sng" dirty="0">
                <a:effectLst/>
                <a:latin typeface="Cambria" panose="02040503050406030204" pitchFamily="18" charset="0"/>
              </a:rPr>
              <a:t>Mal 3:1</a:t>
            </a:r>
            <a:r>
              <a:rPr lang="en-US" altLang="en-US" sz="2800" b="0" i="1" dirty="0">
                <a:effectLst/>
                <a:latin typeface="Cambria" panose="02040503050406030204" pitchFamily="18" charset="0"/>
              </a:rPr>
              <a:t> "Behold, I send My messenger, And he will prepare the way before Me.</a:t>
            </a:r>
            <a:r>
              <a:rPr lang="en-US" altLang="en-US" sz="2800" b="0" dirty="0">
                <a:effectLst/>
                <a:latin typeface="Cambria" panose="02040503050406030204" pitchFamily="18" charset="0"/>
              </a:rPr>
              <a:t> </a:t>
            </a:r>
          </a:p>
          <a:p>
            <a:pPr>
              <a:spcAft>
                <a:spcPts val="1800"/>
              </a:spcAft>
              <a:buFont typeface="Wingdings" panose="05000000000000000000" pitchFamily="2" charset="2"/>
              <a:buChar char="Ø"/>
            </a:pPr>
            <a:r>
              <a:rPr lang="en-US" altLang="en-US" sz="2800" b="0" u="sng" dirty="0">
                <a:effectLst/>
                <a:latin typeface="Cambria" panose="02040503050406030204" pitchFamily="18" charset="0"/>
              </a:rPr>
              <a:t>Mal 4:5</a:t>
            </a:r>
            <a:r>
              <a:rPr lang="en-US" altLang="en-US" sz="2800" b="0" dirty="0">
                <a:effectLst/>
                <a:latin typeface="Cambria" panose="02040503050406030204" pitchFamily="18" charset="0"/>
              </a:rPr>
              <a:t> </a:t>
            </a:r>
            <a:r>
              <a:rPr lang="en-US" altLang="en-US" sz="2800" b="0" i="1" dirty="0">
                <a:effectLst/>
                <a:latin typeface="Cambria" panose="02040503050406030204" pitchFamily="18" charset="0"/>
              </a:rPr>
              <a:t>Behold, I will send you Elijah the prophet before the coming of the great and dreadful day of the LORD</a:t>
            </a:r>
            <a:r>
              <a:rPr lang="en-US" altLang="en-US" sz="2800" b="0" dirty="0">
                <a:effectLst/>
                <a:latin typeface="Cambria" panose="02040503050406030204" pitchFamily="18" charset="0"/>
              </a:rPr>
              <a:t>.</a:t>
            </a:r>
          </a:p>
          <a:p>
            <a:pPr>
              <a:spcAft>
                <a:spcPts val="1800"/>
              </a:spcAft>
              <a:buFont typeface="Wingdings" panose="05000000000000000000" pitchFamily="2" charset="2"/>
              <a:buChar char="Ø"/>
            </a:pPr>
            <a:r>
              <a:rPr lang="en-US" altLang="en-US" sz="2800" b="0" dirty="0">
                <a:effectLst/>
                <a:latin typeface="Cambria" panose="02040503050406030204" pitchFamily="18" charset="0"/>
              </a:rPr>
              <a:t>There was controversy among the Jews as to the identity of the “Elijah” who is to come.</a:t>
            </a:r>
          </a:p>
          <a:p>
            <a:pPr>
              <a:buFont typeface="Wingdings" panose="05000000000000000000" pitchFamily="2" charset="2"/>
              <a:buNone/>
            </a:pPr>
            <a:endParaRPr lang="en-US" altLang="en-US" sz="2800" dirty="0">
              <a:latin typeface="Cambria" panose="02040503050406030204" pitchFamily="18" charset="0"/>
            </a:endParaRPr>
          </a:p>
          <a:p>
            <a:pPr>
              <a:buFont typeface="Wingdings" panose="05000000000000000000" pitchFamily="2" charset="2"/>
              <a:buNone/>
            </a:pPr>
            <a:endParaRPr lang="en-US" altLang="en-US" sz="2800" dirty="0">
              <a:latin typeface="Cambria" panose="02040503050406030204" pitchFamily="18" charset="0"/>
            </a:endParaRPr>
          </a:p>
        </p:txBody>
      </p:sp>
    </p:spTree>
    <p:extLst>
      <p:ext uri="{BB962C8B-B14F-4D97-AF65-F5344CB8AC3E}">
        <p14:creationId xmlns:p14="http://schemas.microsoft.com/office/powerpoint/2010/main" val="405213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CAC1747A-40AD-4D07-BA2D-5789F1945DF8}"/>
              </a:ext>
            </a:extLst>
          </p:cNvPr>
          <p:cNvSpPr>
            <a:spLocks noGrp="1" noChangeArrowheads="1"/>
          </p:cNvSpPr>
          <p:nvPr>
            <p:ph type="title"/>
          </p:nvPr>
        </p:nvSpPr>
        <p:spPr/>
        <p:txBody>
          <a:bodyPr/>
          <a:lstStyle/>
          <a:p>
            <a:r>
              <a:rPr lang="en-US" altLang="en-US" sz="2800" i="1" u="sng" dirty="0">
                <a:solidFill>
                  <a:srgbClr val="FFFF00"/>
                </a:solidFill>
                <a:latin typeface="Cambria" panose="02040503050406030204" pitchFamily="18" charset="0"/>
              </a:rPr>
              <a:t>OT Prophecy (John)</a:t>
            </a:r>
          </a:p>
        </p:txBody>
      </p:sp>
      <p:sp>
        <p:nvSpPr>
          <p:cNvPr id="354307" name="Rectangle 3">
            <a:extLst>
              <a:ext uri="{FF2B5EF4-FFF2-40B4-BE49-F238E27FC236}">
                <a16:creationId xmlns:a16="http://schemas.microsoft.com/office/drawing/2014/main" id="{10CDBD53-84AE-482C-92CD-DD6A0A21D597}"/>
              </a:ext>
            </a:extLst>
          </p:cNvPr>
          <p:cNvSpPr>
            <a:spLocks noGrp="1" noChangeArrowheads="1"/>
          </p:cNvSpPr>
          <p:nvPr>
            <p:ph type="body" idx="1"/>
          </p:nvPr>
        </p:nvSpPr>
        <p:spPr/>
        <p:txBody>
          <a:bodyPr/>
          <a:lstStyle/>
          <a:p>
            <a:pPr>
              <a:lnSpc>
                <a:spcPct val="90000"/>
              </a:lnSpc>
              <a:buFont typeface="Wingdings" panose="05000000000000000000" pitchFamily="2" charset="2"/>
              <a:buChar char="Ø"/>
            </a:pPr>
            <a:r>
              <a:rPr lang="en-US" altLang="en-US" sz="2800" dirty="0">
                <a:effectLst/>
                <a:latin typeface="Cambria" panose="02040503050406030204" pitchFamily="18" charset="0"/>
              </a:rPr>
              <a:t>Jesus identifies the Elijah to come as John. </a:t>
            </a:r>
          </a:p>
          <a:p>
            <a:pPr marL="0" indent="0">
              <a:lnSpc>
                <a:spcPct val="90000"/>
              </a:lnSpc>
              <a:buNone/>
            </a:pPr>
            <a:r>
              <a:rPr lang="en-US" altLang="en-US" sz="2800" dirty="0">
                <a:effectLst/>
                <a:latin typeface="Cambria" panose="02040503050406030204" pitchFamily="18" charset="0"/>
              </a:rPr>
              <a:t> </a:t>
            </a:r>
          </a:p>
          <a:p>
            <a:pPr>
              <a:lnSpc>
                <a:spcPct val="90000"/>
              </a:lnSpc>
              <a:buFont typeface="Wingdings" panose="05000000000000000000" pitchFamily="2" charset="2"/>
              <a:buChar char="Ø"/>
            </a:pPr>
            <a:r>
              <a:rPr lang="en-US" altLang="en-US" sz="2800" i="1" u="sng" dirty="0">
                <a:solidFill>
                  <a:srgbClr val="FFFF00"/>
                </a:solidFill>
                <a:effectLst/>
                <a:latin typeface="Cambria" panose="02040503050406030204" pitchFamily="18" charset="0"/>
              </a:rPr>
              <a:t>Mt 17:10-13</a:t>
            </a:r>
            <a:r>
              <a:rPr lang="en-US" altLang="en-US" sz="2800" i="1" dirty="0">
                <a:solidFill>
                  <a:srgbClr val="FFFF00"/>
                </a:solidFill>
                <a:effectLst/>
                <a:latin typeface="Cambria" panose="02040503050406030204" pitchFamily="18" charset="0"/>
              </a:rPr>
              <a:t> </a:t>
            </a:r>
            <a:r>
              <a:rPr lang="en-US" altLang="en-US" sz="2800" b="0" dirty="0">
                <a:solidFill>
                  <a:srgbClr val="FFFF00"/>
                </a:solidFill>
                <a:effectLst/>
                <a:latin typeface="Cambria" panose="02040503050406030204" pitchFamily="18" charset="0"/>
              </a:rPr>
              <a:t>- </a:t>
            </a:r>
            <a:r>
              <a:rPr lang="en-US" altLang="en-US" sz="2800" b="0" dirty="0">
                <a:effectLst/>
                <a:latin typeface="Cambria" panose="02040503050406030204" pitchFamily="18" charset="0"/>
              </a:rPr>
              <a:t>And His disciples asked Him, saying, "Why then do the scribes say that Elijah must come first?" 11 Jesus answered and said to them, "Indeed, Elijah is coming first and will restore all things. 12 "But I say to you that </a:t>
            </a:r>
            <a:r>
              <a:rPr lang="en-US" altLang="en-US" sz="2800" b="0" dirty="0">
                <a:solidFill>
                  <a:srgbClr val="FFFF00"/>
                </a:solidFill>
                <a:effectLst/>
                <a:latin typeface="Cambria" panose="02040503050406030204" pitchFamily="18" charset="0"/>
              </a:rPr>
              <a:t>Elijah has come already</a:t>
            </a:r>
            <a:r>
              <a:rPr lang="en-US" altLang="en-US" sz="2800" b="0" dirty="0">
                <a:effectLst/>
                <a:latin typeface="Cambria" panose="02040503050406030204" pitchFamily="18" charset="0"/>
              </a:rPr>
              <a:t>, and they did not know him but did to him whatever they wished. Likewise the Son of Man is also about to suffer at their hands." </a:t>
            </a:r>
            <a:r>
              <a:rPr lang="en-US" sz="2800" b="0" baseline="30000" dirty="0">
                <a:effectLst/>
                <a:latin typeface="Cambria" panose="02040503050406030204" pitchFamily="18" charset="0"/>
              </a:rPr>
              <a:t>13 </a:t>
            </a:r>
            <a:r>
              <a:rPr lang="en-US" sz="2800" b="0" dirty="0">
                <a:effectLst/>
                <a:latin typeface="Cambria" panose="02040503050406030204" pitchFamily="18" charset="0"/>
              </a:rPr>
              <a:t>Then the disciples understood that He had spoken to them about </a:t>
            </a:r>
            <a:r>
              <a:rPr lang="en-US" sz="2800" b="0" u="sng" dirty="0">
                <a:solidFill>
                  <a:srgbClr val="FFFF00"/>
                </a:solidFill>
                <a:effectLst/>
                <a:latin typeface="Cambria" panose="02040503050406030204" pitchFamily="18" charset="0"/>
              </a:rPr>
              <a:t>John the Baptist</a:t>
            </a:r>
            <a:endParaRPr lang="en-US" altLang="en-US" sz="2800" b="0" u="sng" dirty="0">
              <a:solidFill>
                <a:srgbClr val="FFFF00"/>
              </a:solidFill>
              <a:effectLst/>
              <a:latin typeface="Cambria" panose="02040503050406030204" pitchFamily="18" charset="0"/>
            </a:endParaRPr>
          </a:p>
        </p:txBody>
      </p:sp>
    </p:spTree>
    <p:extLst>
      <p:ext uri="{BB962C8B-B14F-4D97-AF65-F5344CB8AC3E}">
        <p14:creationId xmlns:p14="http://schemas.microsoft.com/office/powerpoint/2010/main" val="73867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613" y="4274041"/>
            <a:ext cx="11421373" cy="2308324"/>
          </a:xfrm>
          <a:prstGeom prst="rect">
            <a:avLst/>
          </a:prstGeom>
        </p:spPr>
        <p:txBody>
          <a:bodyPr wrap="square">
            <a:spAutoFit/>
          </a:bodyPr>
          <a:lstStyle/>
          <a:p>
            <a:r>
              <a:rPr lang="en-US" sz="2400" b="1" i="1" u="sng" dirty="0">
                <a:solidFill>
                  <a:srgbClr val="FFFF00"/>
                </a:solidFill>
                <a:latin typeface="Cambria" panose="02040503050406030204" pitchFamily="18" charset="0"/>
              </a:rPr>
              <a:t>Luke 1:15-17</a:t>
            </a:r>
            <a:r>
              <a:rPr lang="en-US" sz="2400" dirty="0">
                <a:latin typeface="Cambria" panose="02040503050406030204" pitchFamily="18" charset="0"/>
              </a:rPr>
              <a:t>: For he will be great in the sight of the Lord; and he will drink no wine or liquor, and he will be filled with the Holy Spirit while yet in his mother’s womb. </a:t>
            </a:r>
            <a:r>
              <a:rPr lang="en-US" sz="2400" baseline="30000" dirty="0">
                <a:latin typeface="Cambria" panose="02040503050406030204" pitchFamily="18" charset="0"/>
              </a:rPr>
              <a:t>16 </a:t>
            </a:r>
            <a:r>
              <a:rPr lang="en-US" sz="2400" dirty="0">
                <a:latin typeface="Cambria" panose="02040503050406030204" pitchFamily="18" charset="0"/>
              </a:rPr>
              <a:t>And he will turn many of the sons of Israel back to the Lord their God. </a:t>
            </a:r>
            <a:r>
              <a:rPr lang="en-US" sz="2400" baseline="30000" dirty="0">
                <a:latin typeface="Cambria" panose="02040503050406030204" pitchFamily="18" charset="0"/>
              </a:rPr>
              <a:t>17 </a:t>
            </a:r>
            <a:r>
              <a:rPr lang="en-US" sz="2400" dirty="0">
                <a:latin typeface="Cambria" panose="02040503050406030204" pitchFamily="18" charset="0"/>
              </a:rPr>
              <a:t>It is he who will go </a:t>
            </a:r>
            <a:r>
              <a:rPr lang="en-US" sz="2400" i="1" dirty="0">
                <a:latin typeface="Cambria" panose="02040503050406030204" pitchFamily="18" charset="0"/>
              </a:rPr>
              <a:t>as a forerunner</a:t>
            </a:r>
            <a:r>
              <a:rPr lang="en-US" sz="2400" dirty="0">
                <a:latin typeface="Cambria" panose="02040503050406030204" pitchFamily="18" charset="0"/>
              </a:rPr>
              <a:t> before Him in the spirit and power of Elijah, </a:t>
            </a:r>
            <a:r>
              <a:rPr lang="en-US" sz="2400" cap="small" dirty="0">
                <a:latin typeface="Cambria" panose="02040503050406030204" pitchFamily="18" charset="0"/>
              </a:rPr>
              <a:t>to turn the hearts of the fathers back to the children</a:t>
            </a:r>
            <a:r>
              <a:rPr lang="en-US" sz="2400" dirty="0">
                <a:latin typeface="Cambria" panose="02040503050406030204" pitchFamily="18" charset="0"/>
              </a:rPr>
              <a:t>, and the disobedient to the attitude of the righteous, so as to make ready a people prepared for the Lord.”</a:t>
            </a:r>
          </a:p>
        </p:txBody>
      </p:sp>
      <p:sp>
        <p:nvSpPr>
          <p:cNvPr id="7" name="TextBox 6"/>
          <p:cNvSpPr txBox="1"/>
          <p:nvPr/>
        </p:nvSpPr>
        <p:spPr>
          <a:xfrm>
            <a:off x="4533931" y="0"/>
            <a:ext cx="326925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John the Baptist </a:t>
            </a:r>
          </a:p>
        </p:txBody>
      </p:sp>
      <p:sp>
        <p:nvSpPr>
          <p:cNvPr id="2" name="TextBox 1">
            <a:extLst>
              <a:ext uri="{FF2B5EF4-FFF2-40B4-BE49-F238E27FC236}">
                <a16:creationId xmlns:a16="http://schemas.microsoft.com/office/drawing/2014/main" id="{379A99BF-6207-43E8-A33F-CA3032E833C3}"/>
              </a:ext>
            </a:extLst>
          </p:cNvPr>
          <p:cNvSpPr txBox="1"/>
          <p:nvPr/>
        </p:nvSpPr>
        <p:spPr>
          <a:xfrm>
            <a:off x="294639" y="923655"/>
            <a:ext cx="11747836" cy="3293209"/>
          </a:xfrm>
          <a:prstGeom prst="rect">
            <a:avLst/>
          </a:prstGeom>
          <a:noFill/>
        </p:spPr>
        <p:txBody>
          <a:bodyPr wrap="square" rtlCol="0">
            <a:spAutoFit/>
          </a:bodyPr>
          <a:lstStyle/>
          <a:p>
            <a:pPr>
              <a:spcAft>
                <a:spcPts val="1200"/>
              </a:spcAft>
            </a:pPr>
            <a:r>
              <a:rPr lang="en-US" sz="2400" dirty="0">
                <a:latin typeface="Cambria" panose="02040503050406030204" pitchFamily="18" charset="0"/>
              </a:rPr>
              <a:t>Only Luke explains the background of John.  We learn that </a:t>
            </a:r>
          </a:p>
          <a:p>
            <a:pPr marL="285750" indent="-285750">
              <a:spcAft>
                <a:spcPts val="1200"/>
              </a:spcAft>
              <a:buFont typeface="Wingdings" panose="05000000000000000000" pitchFamily="2" charset="2"/>
              <a:buChar char="Ø"/>
            </a:pPr>
            <a:r>
              <a:rPr lang="en-US" sz="2400" dirty="0">
                <a:latin typeface="Cambria" panose="02040503050406030204" pitchFamily="18" charset="0"/>
              </a:rPr>
              <a:t> John was Jesus’ relative (Luke 1:36),</a:t>
            </a:r>
          </a:p>
          <a:p>
            <a:pPr marL="285750" indent="-285750">
              <a:spcAft>
                <a:spcPts val="1200"/>
              </a:spcAft>
              <a:buFont typeface="Wingdings" panose="05000000000000000000" pitchFamily="2" charset="2"/>
              <a:buChar char="Ø"/>
            </a:pPr>
            <a:r>
              <a:rPr lang="en-US" sz="2400" dirty="0">
                <a:latin typeface="Cambria" panose="02040503050406030204" pitchFamily="18" charset="0"/>
              </a:rPr>
              <a:t> born to Elizabeth, the formerly barren wife of a priest named Zacharias (Luke 1:5-7). </a:t>
            </a:r>
          </a:p>
          <a:p>
            <a:pPr marL="285750" indent="-285750">
              <a:spcAft>
                <a:spcPts val="1200"/>
              </a:spcAft>
              <a:buFont typeface="Wingdings" panose="05000000000000000000" pitchFamily="2" charset="2"/>
              <a:buChar char="Ø"/>
            </a:pPr>
            <a:r>
              <a:rPr lang="en-US" sz="2400" dirty="0">
                <a:latin typeface="Cambria" panose="02040503050406030204" pitchFamily="18" charset="0"/>
              </a:rPr>
              <a:t>His birth, and conception, while not of the nature of Jesus’ virgin conception, was brought about by the will of God to parents past the ordinary age of childbearing (Luke 1:18). </a:t>
            </a:r>
          </a:p>
          <a:p>
            <a:pPr marL="285750" indent="-285750">
              <a:spcAft>
                <a:spcPts val="1200"/>
              </a:spcAft>
              <a:buFont typeface="Wingdings" panose="05000000000000000000" pitchFamily="2" charset="2"/>
              <a:buChar char="Ø"/>
            </a:pPr>
            <a:r>
              <a:rPr lang="en-US" sz="2400" dirty="0">
                <a:latin typeface="Cambria" panose="02040503050406030204" pitchFamily="18" charset="0"/>
              </a:rPr>
              <a:t>His father was told before his birth:</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flipV="1">
            <a:off x="499280" y="5813888"/>
            <a:ext cx="7585354" cy="1"/>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6CE18220-E865-4637-AE38-78CB9BF24322}"/>
              </a:ext>
            </a:extLst>
          </p:cNvPr>
          <p:cNvCxnSpPr>
            <a:cxnSpLocks/>
          </p:cNvCxnSpPr>
          <p:nvPr/>
        </p:nvCxnSpPr>
        <p:spPr bwMode="auto">
          <a:xfrm>
            <a:off x="9212952" y="5428203"/>
            <a:ext cx="2313178" cy="25879"/>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ADCBCD6-9DE1-49D3-AC9F-B19FA5146C08}"/>
              </a:ext>
            </a:extLst>
          </p:cNvPr>
          <p:cNvCxnSpPr>
            <a:cxnSpLocks/>
          </p:cNvCxnSpPr>
          <p:nvPr/>
        </p:nvCxnSpPr>
        <p:spPr bwMode="auto">
          <a:xfrm>
            <a:off x="843846" y="6547749"/>
            <a:ext cx="5522448" cy="34616"/>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419682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5F5F5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5F5F5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5F5F5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45182" y="-9022"/>
            <a:ext cx="644358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3:1-12: John’s Preaching</a:t>
            </a:r>
          </a:p>
        </p:txBody>
      </p:sp>
      <p:sp>
        <p:nvSpPr>
          <p:cNvPr id="2" name="TextBox 1">
            <a:extLst>
              <a:ext uri="{FF2B5EF4-FFF2-40B4-BE49-F238E27FC236}">
                <a16:creationId xmlns:a16="http://schemas.microsoft.com/office/drawing/2014/main" id="{379A99BF-6207-43E8-A33F-CA3032E833C3}"/>
              </a:ext>
            </a:extLst>
          </p:cNvPr>
          <p:cNvSpPr txBox="1"/>
          <p:nvPr/>
        </p:nvSpPr>
        <p:spPr>
          <a:xfrm>
            <a:off x="294640" y="615446"/>
            <a:ext cx="11054080" cy="954107"/>
          </a:xfrm>
          <a:prstGeom prst="rect">
            <a:avLst/>
          </a:prstGeom>
          <a:noFill/>
        </p:spPr>
        <p:txBody>
          <a:bodyPr wrap="square" rtlCol="0">
            <a:spAutoFit/>
          </a:bodyPr>
          <a:lstStyle/>
          <a:p>
            <a:pPr algn="ctr"/>
            <a:r>
              <a:rPr lang="en-US" sz="2800" dirty="0">
                <a:latin typeface="Cambria" panose="02040503050406030204" pitchFamily="18" charset="0"/>
              </a:rPr>
              <a:t>Now in those days John the Baptist came, preaching in the wilderness of Judea, saying, </a:t>
            </a:r>
            <a:r>
              <a:rPr lang="en-US" sz="2800" baseline="30000" dirty="0">
                <a:latin typeface="Cambria" panose="02040503050406030204" pitchFamily="18" charset="0"/>
              </a:rPr>
              <a:t>2 </a:t>
            </a:r>
            <a:r>
              <a:rPr lang="en-US" sz="2800" dirty="0">
                <a:latin typeface="Cambria" panose="02040503050406030204" pitchFamily="18" charset="0"/>
              </a:rPr>
              <a:t>“Repent, for the kingdom of heaven is at hand.” </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1601473" y="1048873"/>
            <a:ext cx="486790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9" name="Rounded Rectangular Callout 4">
            <a:extLst/>
          </p:cNvPr>
          <p:cNvSpPr/>
          <p:nvPr/>
        </p:nvSpPr>
        <p:spPr>
          <a:xfrm>
            <a:off x="246746" y="2310927"/>
            <a:ext cx="11640454" cy="3752057"/>
          </a:xfrm>
          <a:prstGeom prst="wedgeRoundRectCallout">
            <a:avLst>
              <a:gd name="adj1" fmla="val -29029"/>
              <a:gd name="adj2" fmla="val -82653"/>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rPr>
              <a:t>Luke 3:1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rPr>
              <a:t>- </a:t>
            </a:r>
            <a:r>
              <a:rPr lang="en-US" sz="2800" dirty="0">
                <a:latin typeface="Cambria" panose="02040503050406030204" pitchFamily="18" charset="0"/>
              </a:rPr>
              <a:t>Now in the fifteenth year of the reign of Tiberius Caesar </a:t>
            </a:r>
            <a:r>
              <a:rPr lang="en-US" sz="2800" dirty="0">
                <a:solidFill>
                  <a:srgbClr val="FFFF00"/>
                </a:solidFill>
                <a:latin typeface="Cambria" panose="02040503050406030204" pitchFamily="18" charset="0"/>
              </a:rPr>
              <a:t>(took</a:t>
            </a:r>
          </a:p>
          <a:p>
            <a:pPr algn="ctr"/>
            <a:r>
              <a:rPr lang="en-US" sz="2800" dirty="0">
                <a:solidFill>
                  <a:srgbClr val="FFFF00"/>
                </a:solidFill>
                <a:latin typeface="Cambria" panose="02040503050406030204" pitchFamily="18" charset="0"/>
              </a:rPr>
              <a:t>the throne in A.D. 14) </a:t>
            </a:r>
            <a:r>
              <a:rPr lang="en-US" sz="2800" dirty="0">
                <a:latin typeface="Cambria" panose="02040503050406030204" pitchFamily="18" charset="0"/>
              </a:rPr>
              <a:t>, when Pontius Pilate was governor of Judea, and Herod was tetrarch of Galilee, and his brother Philip was tetrarch of the region of Ituraea and </a:t>
            </a:r>
            <a:r>
              <a:rPr lang="en-US" sz="2800" dirty="0" err="1">
                <a:latin typeface="Cambria" panose="02040503050406030204" pitchFamily="18" charset="0"/>
              </a:rPr>
              <a:t>Trachonitis</a:t>
            </a:r>
            <a:r>
              <a:rPr lang="en-US" sz="2800" dirty="0">
                <a:latin typeface="Cambria" panose="02040503050406030204" pitchFamily="18" charset="0"/>
              </a:rPr>
              <a:t>, and </a:t>
            </a:r>
            <a:r>
              <a:rPr lang="en-US" sz="2800" dirty="0" err="1">
                <a:latin typeface="Cambria" panose="02040503050406030204" pitchFamily="18" charset="0"/>
              </a:rPr>
              <a:t>Lysanias</a:t>
            </a:r>
            <a:r>
              <a:rPr lang="en-US" sz="2800" dirty="0">
                <a:latin typeface="Cambria" panose="02040503050406030204" pitchFamily="18" charset="0"/>
              </a:rPr>
              <a:t> was tetrarch of Abilene, </a:t>
            </a:r>
            <a:r>
              <a:rPr lang="en-US" sz="2800" baseline="30000" dirty="0">
                <a:latin typeface="Cambria" panose="02040503050406030204" pitchFamily="18" charset="0"/>
              </a:rPr>
              <a:t>2 </a:t>
            </a:r>
            <a:r>
              <a:rPr lang="en-US" sz="2800" dirty="0">
                <a:latin typeface="Cambria" panose="02040503050406030204" pitchFamily="18" charset="0"/>
              </a:rPr>
              <a:t>in the high priesthood of Annas and Caiaphas, the word of God came to John, the son of Zacharias, in the wilderness.  </a:t>
            </a:r>
          </a:p>
          <a:p>
            <a:pPr algn="ctr"/>
            <a:r>
              <a:rPr lang="en-US" sz="2800" dirty="0">
                <a:solidFill>
                  <a:srgbClr val="FFFF00"/>
                </a:solidFill>
                <a:latin typeface="Cambria" panose="02040503050406030204" pitchFamily="18" charset="0"/>
              </a:rPr>
              <a:t>Therefore “In those days” would be approximately 29-30 AD.  Jesus was a resident of Nazareth.  Gap of ≈30 years between chapters 2 &amp; 3.</a:t>
            </a:r>
            <a:endParaRPr kumimoji="0" lang="en-US" sz="2800" b="1" i="1" u="none"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10" name="Rounded Rectangular Callout 4">
            <a:extLst>
              <a:ext uri="{FF2B5EF4-FFF2-40B4-BE49-F238E27FC236}">
                <a16:creationId xmlns:a16="http://schemas.microsoft.com/office/drawing/2014/main" id="{303EAD02-C19E-473D-8128-0D97111AB038}"/>
              </a:ext>
            </a:extLst>
          </p:cNvPr>
          <p:cNvSpPr/>
          <p:nvPr/>
        </p:nvSpPr>
        <p:spPr>
          <a:xfrm>
            <a:off x="3222077" y="2067171"/>
            <a:ext cx="8395883" cy="1285629"/>
          </a:xfrm>
          <a:prstGeom prst="wedgeRoundRectCallout">
            <a:avLst>
              <a:gd name="adj1" fmla="val -27877"/>
              <a:gd name="adj2" fmla="val -128971"/>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a:r>
              <a:rPr kumimoji="0" lang="en-US" sz="2400" b="1" i="1" u="sng" strike="noStrike" kern="1200" cap="none" spc="0" normalizeH="0" baseline="0" noProof="0" dirty="0">
                <a:ln>
                  <a:noFill/>
                </a:ln>
                <a:solidFill>
                  <a:srgbClr val="FFFF00"/>
                </a:solidFill>
                <a:effectLst/>
                <a:uLnTx/>
                <a:uFillTx/>
                <a:latin typeface="Cambria" panose="02040503050406030204" pitchFamily="18" charset="0"/>
              </a:rPr>
              <a:t>Acts 19:4-</a:t>
            </a:r>
            <a:r>
              <a:rPr lang="en-US" sz="2400" baseline="30000" dirty="0">
                <a:latin typeface="Cambria" panose="02040503050406030204" pitchFamily="18" charset="0"/>
              </a:rPr>
              <a:t> </a:t>
            </a:r>
            <a:r>
              <a:rPr lang="en-US" sz="2400" dirty="0">
                <a:latin typeface="Cambria" panose="02040503050406030204" pitchFamily="18" charset="0"/>
              </a:rPr>
              <a:t>Paul said, “John baptized with the baptism of repentance, telling the people to believe in Him who was coming after him, that is, in Jesus.”</a:t>
            </a:r>
          </a:p>
        </p:txBody>
      </p:sp>
      <p:cxnSp>
        <p:nvCxnSpPr>
          <p:cNvPr id="11" name="Straight Connector 10">
            <a:extLst>
              <a:ext uri="{FF2B5EF4-FFF2-40B4-BE49-F238E27FC236}">
                <a16:creationId xmlns:a16="http://schemas.microsoft.com/office/drawing/2014/main" id="{35C950B3-F83F-4687-B80F-C4C23B7BF9AD}"/>
              </a:ext>
            </a:extLst>
          </p:cNvPr>
          <p:cNvCxnSpPr>
            <a:cxnSpLocks/>
          </p:cNvCxnSpPr>
          <p:nvPr/>
        </p:nvCxnSpPr>
        <p:spPr bwMode="auto">
          <a:xfrm>
            <a:off x="6665920" y="1048873"/>
            <a:ext cx="446449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1E88924F-EF6E-491B-B60A-56EEDDF790B8}"/>
              </a:ext>
            </a:extLst>
          </p:cNvPr>
          <p:cNvCxnSpPr>
            <a:cxnSpLocks/>
          </p:cNvCxnSpPr>
          <p:nvPr/>
        </p:nvCxnSpPr>
        <p:spPr bwMode="auto">
          <a:xfrm>
            <a:off x="1131197" y="1544482"/>
            <a:ext cx="77566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224529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par>
                          <p:cTn id="16" fill="hold">
                            <p:stCondLst>
                              <p:cond delay="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lestine in the time of christ">
            <a:extLst>
              <a:ext uri="{FF2B5EF4-FFF2-40B4-BE49-F238E27FC236}">
                <a16:creationId xmlns:a16="http://schemas.microsoft.com/office/drawing/2014/main" id="{B52E2132-562E-4AB7-BEE1-A60546402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27000"/>
            <a:ext cx="5638799" cy="7524750"/>
          </a:xfrm>
          <a:prstGeom prst="rect">
            <a:avLst/>
          </a:prstGeom>
          <a:noFill/>
          <a:extLst>
            <a:ext uri="{909E8E84-426E-40DD-AFC4-6F175D3DCCD1}">
              <a14:hiddenFill xmlns:a14="http://schemas.microsoft.com/office/drawing/2010/main">
                <a:solidFill>
                  <a:srgbClr val="FFFFFF"/>
                </a:solidFill>
              </a14:hiddenFill>
            </a:ext>
          </a:extLst>
        </p:spPr>
      </p:pic>
      <p:sp>
        <p:nvSpPr>
          <p:cNvPr id="51213" name="Line 13"/>
          <p:cNvSpPr>
            <a:spLocks noChangeShapeType="1"/>
          </p:cNvSpPr>
          <p:nvPr/>
        </p:nvSpPr>
        <p:spPr bwMode="auto">
          <a:xfrm flipH="1">
            <a:off x="5537200" y="2921001"/>
            <a:ext cx="2070100" cy="977899"/>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 name="Rectangle: Rounded Corners 1"/>
          <p:cNvSpPr/>
          <p:nvPr/>
        </p:nvSpPr>
        <p:spPr>
          <a:xfrm>
            <a:off x="7607300" y="2534901"/>
            <a:ext cx="4341812" cy="510778"/>
          </a:xfrm>
          <a:prstGeom prst="roundRect">
            <a:avLst/>
          </a:prstGeom>
          <a:solidFill>
            <a:schemeClr val="bg2"/>
          </a:solidFill>
          <a:ln>
            <a:noFill/>
          </a:ln>
        </p:spPr>
        <p:txBody>
          <a:bodyPr wrap="square" rtlCol="0" anchor="ctr">
            <a:spAutoFit/>
          </a:bodyPr>
          <a:lstStyle/>
          <a:p>
            <a:pPr algn="ctr"/>
            <a:r>
              <a:rPr lang="en-US" sz="2400" b="1" i="1" u="sng" dirty="0">
                <a:solidFill>
                  <a:srgbClr val="FFFF00"/>
                </a:solidFill>
                <a:latin typeface="Cambria" pitchFamily="18" charset="0"/>
              </a:rPr>
              <a:t>“in the wilderness of Judea”</a:t>
            </a:r>
          </a:p>
        </p:txBody>
      </p:sp>
    </p:spTree>
    <p:extLst>
      <p:ext uri="{BB962C8B-B14F-4D97-AF65-F5344CB8AC3E}">
        <p14:creationId xmlns:p14="http://schemas.microsoft.com/office/powerpoint/2010/main" val="313954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9A99BF-6207-43E8-A33F-CA3032E833C3}"/>
              </a:ext>
            </a:extLst>
          </p:cNvPr>
          <p:cNvSpPr txBox="1"/>
          <p:nvPr/>
        </p:nvSpPr>
        <p:spPr>
          <a:xfrm>
            <a:off x="371287" y="1081819"/>
            <a:ext cx="1105408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Now in those days John the Baptist came, preaching in the wilderness of Judea, saying, </a:t>
            </a:r>
            <a:r>
              <a:rPr kumimoji="0" lang="en-US" sz="2800" b="0"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2 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“Repent, for the kingdom of heaven is at hand.” </a:t>
            </a:r>
          </a:p>
        </p:txBody>
      </p:sp>
      <p:cxnSp>
        <p:nvCxnSpPr>
          <p:cNvPr id="8" name="Straight Connector 7">
            <a:extLst>
              <a:ext uri="{FF2B5EF4-FFF2-40B4-BE49-F238E27FC236}">
                <a16:creationId xmlns:a16="http://schemas.microsoft.com/office/drawing/2014/main" id="{6CE18220-E865-4637-AE38-78CB9BF24322}"/>
              </a:ext>
            </a:extLst>
          </p:cNvPr>
          <p:cNvCxnSpPr>
            <a:cxnSpLocks/>
          </p:cNvCxnSpPr>
          <p:nvPr/>
        </p:nvCxnSpPr>
        <p:spPr bwMode="auto">
          <a:xfrm>
            <a:off x="3627018" y="1924414"/>
            <a:ext cx="6759228"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AEDA22AD-B79F-425A-AEE1-148C046EF326}"/>
              </a:ext>
            </a:extLst>
          </p:cNvPr>
          <p:cNvSpPr txBox="1"/>
          <p:nvPr/>
        </p:nvSpPr>
        <p:spPr>
          <a:xfrm>
            <a:off x="2845182" y="-9022"/>
            <a:ext cx="644358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3:1-12: John’s Preaching</a:t>
            </a:r>
          </a:p>
        </p:txBody>
      </p:sp>
      <p:sp>
        <p:nvSpPr>
          <p:cNvPr id="7" name="Text Box 2">
            <a:extLst>
              <a:ext uri="{FF2B5EF4-FFF2-40B4-BE49-F238E27FC236}">
                <a16:creationId xmlns:a16="http://schemas.microsoft.com/office/drawing/2014/main" id="{5283CB0B-7D97-4EAE-951E-27883878E084}"/>
              </a:ext>
            </a:extLst>
          </p:cNvPr>
          <p:cNvSpPr txBox="1">
            <a:spLocks noChangeArrowheads="1"/>
          </p:cNvSpPr>
          <p:nvPr/>
        </p:nvSpPr>
        <p:spPr bwMode="auto">
          <a:xfrm>
            <a:off x="876300" y="3256571"/>
            <a:ext cx="10618470" cy="1815882"/>
          </a:xfrm>
          <a:prstGeom prst="rect">
            <a:avLst/>
          </a:prstGeom>
          <a:solidFill>
            <a:schemeClr val="tx1"/>
          </a:solidFill>
          <a:ln w="38100">
            <a:solidFill>
              <a:srgbClr val="00B0F0"/>
            </a:solidFill>
            <a:miter lim="800000"/>
            <a:headEnd/>
            <a:tailEnd/>
          </a:ln>
        </p:spPr>
        <p:txBody>
          <a:bodyPr wrap="square">
            <a:spAutoFit/>
          </a:bodyPr>
          <a:lstStyle>
            <a:lvl1pPr marL="282575" indent="-2825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n-US" altLang="en-US" sz="2400" u="sng" dirty="0">
                <a:solidFill>
                  <a:srgbClr val="000000"/>
                </a:solidFill>
                <a:latin typeface="Cambria" panose="02040503050406030204" pitchFamily="18" charset="0"/>
              </a:rPr>
              <a:t>Thayer</a:t>
            </a:r>
            <a:r>
              <a:rPr lang="en-US" altLang="en-US" sz="2400" dirty="0">
                <a:solidFill>
                  <a:srgbClr val="000000"/>
                </a:solidFill>
                <a:latin typeface="Cambria" panose="02040503050406030204" pitchFamily="18" charset="0"/>
              </a:rPr>
              <a:t>: “to </a:t>
            </a:r>
            <a:r>
              <a:rPr lang="en-US" altLang="en-US" sz="2400" b="1" dirty="0">
                <a:solidFill>
                  <a:srgbClr val="000000"/>
                </a:solidFill>
                <a:latin typeface="Cambria" panose="02040503050406030204" pitchFamily="18" charset="0"/>
              </a:rPr>
              <a:t>change one’s mind </a:t>
            </a:r>
            <a:r>
              <a:rPr lang="en-US" altLang="en-US" sz="2400" dirty="0">
                <a:solidFill>
                  <a:srgbClr val="000000"/>
                </a:solidFill>
                <a:latin typeface="Cambria" panose="02040503050406030204" pitchFamily="18" charset="0"/>
              </a:rPr>
              <a:t>for the better, heartily to amend with abhorrence of one’s past sins” (405). </a:t>
            </a:r>
          </a:p>
          <a:p>
            <a:pPr eaLnBrk="1" hangingPunct="1">
              <a:buFont typeface="Wingdings" panose="05000000000000000000" pitchFamily="2" charset="2"/>
              <a:buChar char="Ø"/>
            </a:pPr>
            <a:endParaRPr lang="en-US" altLang="en-US" sz="800" dirty="0">
              <a:solidFill>
                <a:srgbClr val="000000"/>
              </a:solidFill>
              <a:latin typeface="Cambria" panose="02040503050406030204" pitchFamily="18" charset="0"/>
            </a:endParaRPr>
          </a:p>
          <a:p>
            <a:pPr eaLnBrk="1" hangingPunct="1">
              <a:buFont typeface="Wingdings" panose="05000000000000000000" pitchFamily="2" charset="2"/>
              <a:buChar char="Ø"/>
            </a:pPr>
            <a:r>
              <a:rPr lang="en-US" altLang="en-US" sz="2400" dirty="0">
                <a:solidFill>
                  <a:srgbClr val="000000"/>
                </a:solidFill>
                <a:latin typeface="Cambria" panose="02040503050406030204" pitchFamily="18" charset="0"/>
              </a:rPr>
              <a:t> </a:t>
            </a:r>
            <a:r>
              <a:rPr lang="en-US" altLang="en-US" sz="2400" u="sng" dirty="0">
                <a:solidFill>
                  <a:srgbClr val="000000"/>
                </a:solidFill>
                <a:latin typeface="Cambria" panose="02040503050406030204" pitchFamily="18" charset="0"/>
              </a:rPr>
              <a:t>W. E. Vine</a:t>
            </a:r>
            <a:r>
              <a:rPr lang="en-US" altLang="en-US" sz="2400" dirty="0">
                <a:solidFill>
                  <a:srgbClr val="000000"/>
                </a:solidFill>
                <a:latin typeface="Cambria" panose="02040503050406030204" pitchFamily="18" charset="0"/>
              </a:rPr>
              <a:t> says “this </a:t>
            </a:r>
            <a:r>
              <a:rPr lang="en-US" altLang="en-US" sz="2400" b="1" dirty="0">
                <a:solidFill>
                  <a:srgbClr val="000000"/>
                </a:solidFill>
                <a:latin typeface="Cambria" panose="02040503050406030204" pitchFamily="18" charset="0"/>
              </a:rPr>
              <a:t>change of mind </a:t>
            </a:r>
            <a:r>
              <a:rPr lang="en-US" altLang="en-US" sz="2400" dirty="0">
                <a:solidFill>
                  <a:srgbClr val="000000"/>
                </a:solidFill>
                <a:latin typeface="Cambria" panose="02040503050406030204" pitchFamily="18" charset="0"/>
              </a:rPr>
              <a:t>involves both a turning from sin and a turning to God” (III: 281). </a:t>
            </a:r>
          </a:p>
          <a:p>
            <a:pPr eaLnBrk="1" hangingPunct="1">
              <a:buFont typeface="Wingdings" panose="05000000000000000000" pitchFamily="2" charset="2"/>
              <a:buChar char="Ø"/>
            </a:pPr>
            <a:endParaRPr lang="en-US" altLang="en-US" sz="800" dirty="0">
              <a:solidFill>
                <a:srgbClr val="000000"/>
              </a:solidFill>
              <a:latin typeface="Cambria" panose="02040503050406030204" pitchFamily="18" charset="0"/>
            </a:endParaRPr>
          </a:p>
        </p:txBody>
      </p:sp>
      <p:cxnSp>
        <p:nvCxnSpPr>
          <p:cNvPr id="4" name="Straight Arrow Connector 3">
            <a:extLst>
              <a:ext uri="{FF2B5EF4-FFF2-40B4-BE49-F238E27FC236}">
                <a16:creationId xmlns:a16="http://schemas.microsoft.com/office/drawing/2014/main" id="{DB82E7CC-27CB-4EFA-828A-606429556312}"/>
              </a:ext>
            </a:extLst>
          </p:cNvPr>
          <p:cNvCxnSpPr/>
          <p:nvPr/>
        </p:nvCxnSpPr>
        <p:spPr bwMode="auto">
          <a:xfrm flipH="1">
            <a:off x="2990850" y="1952500"/>
            <a:ext cx="1057275" cy="1275986"/>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4153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3">
            <a:extLst>
              <a:ext uri="{FF2B5EF4-FFF2-40B4-BE49-F238E27FC236}">
                <a16:creationId xmlns:a16="http://schemas.microsoft.com/office/drawing/2014/main" id="{8EA5C8D8-C2FF-43E5-8CD3-BA52A09F3635}"/>
              </a:ext>
            </a:extLst>
          </p:cNvPr>
          <p:cNvSpPr>
            <a:spLocks noGrp="1"/>
          </p:cNvSpPr>
          <p:nvPr>
            <p:ph type="title"/>
          </p:nvPr>
        </p:nvSpPr>
        <p:spPr/>
        <p:txBody>
          <a:bodyPr/>
          <a:lstStyle/>
          <a:p>
            <a:r>
              <a:rPr lang="en-US" altLang="en-US" sz="2400" i="1" u="sng" dirty="0">
                <a:latin typeface="Cambria" panose="02040503050406030204" pitchFamily="18" charset="0"/>
              </a:rPr>
              <a:t>Repentance in the Bible</a:t>
            </a:r>
          </a:p>
        </p:txBody>
      </p:sp>
      <p:sp>
        <p:nvSpPr>
          <p:cNvPr id="5" name="TextBox 4">
            <a:extLst>
              <a:ext uri="{FF2B5EF4-FFF2-40B4-BE49-F238E27FC236}">
                <a16:creationId xmlns:a16="http://schemas.microsoft.com/office/drawing/2014/main" id="{96873E31-5C4B-4AA3-8866-F9CDD9E2F114}"/>
              </a:ext>
            </a:extLst>
          </p:cNvPr>
          <p:cNvSpPr txBox="1">
            <a:spLocks noChangeArrowheads="1"/>
          </p:cNvSpPr>
          <p:nvPr/>
        </p:nvSpPr>
        <p:spPr bwMode="auto">
          <a:xfrm>
            <a:off x="1805385" y="89059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u="sng" dirty="0">
                <a:solidFill>
                  <a:srgbClr val="FFFF00"/>
                </a:solidFill>
                <a:latin typeface="Cambria" panose="02040503050406030204" pitchFamily="18" charset="0"/>
                <a:cs typeface="Arial" panose="020B0604020202020204" pitchFamily="34" charset="0"/>
              </a:rPr>
              <a:t>Sorrow for Sin</a:t>
            </a:r>
            <a:endParaRPr lang="en-US" altLang="en-US" sz="2400" dirty="0">
              <a:solidFill>
                <a:srgbClr val="FFFF00"/>
              </a:solidFill>
              <a:latin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9286BEDF-C402-451D-AF5C-A061FB329347}"/>
              </a:ext>
            </a:extLst>
          </p:cNvPr>
          <p:cNvSpPr txBox="1">
            <a:spLocks noChangeArrowheads="1"/>
          </p:cNvSpPr>
          <p:nvPr/>
        </p:nvSpPr>
        <p:spPr bwMode="auto">
          <a:xfrm>
            <a:off x="1754982" y="1397000"/>
            <a:ext cx="3048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rgbClr val="FFFFFF"/>
                </a:solidFill>
                <a:latin typeface="Cambria" panose="02040503050406030204" pitchFamily="18" charset="0"/>
              </a:rPr>
              <a:t>“For godly sorrow produces repentance  </a:t>
            </a:r>
            <a:r>
              <a:rPr lang="en-US" altLang="en-US" sz="2400" i="1" dirty="0">
                <a:solidFill>
                  <a:srgbClr val="FFFFFF"/>
                </a:solidFill>
                <a:latin typeface="Cambria" panose="02040503050406030204" pitchFamily="18" charset="0"/>
              </a:rPr>
              <a:t>leading</a:t>
            </a:r>
            <a:r>
              <a:rPr lang="en-US" altLang="en-US" sz="2400" dirty="0">
                <a:solidFill>
                  <a:srgbClr val="FFFFFF"/>
                </a:solidFill>
                <a:latin typeface="Cambria" panose="02040503050406030204" pitchFamily="18" charset="0"/>
              </a:rPr>
              <a:t> to salvation, not to be regretted; but the sorrow of the world produces death.”   </a:t>
            </a:r>
          </a:p>
          <a:p>
            <a:pPr algn="ctr" eaLnBrk="1" hangingPunct="1"/>
            <a:r>
              <a:rPr lang="en-US" altLang="en-US" sz="2400" dirty="0">
                <a:solidFill>
                  <a:srgbClr val="FFFFFF"/>
                </a:solidFill>
                <a:latin typeface="Cambria" panose="02040503050406030204" pitchFamily="18" charset="0"/>
              </a:rPr>
              <a:t>(2 Cor. 7:10)</a:t>
            </a:r>
          </a:p>
        </p:txBody>
      </p:sp>
      <p:sp>
        <p:nvSpPr>
          <p:cNvPr id="8" name="TextBox 7">
            <a:extLst>
              <a:ext uri="{FF2B5EF4-FFF2-40B4-BE49-F238E27FC236}">
                <a16:creationId xmlns:a16="http://schemas.microsoft.com/office/drawing/2014/main" id="{4E2F7659-E4A2-4404-95F0-413FC38B3EC8}"/>
              </a:ext>
            </a:extLst>
          </p:cNvPr>
          <p:cNvSpPr txBox="1">
            <a:spLocks noChangeArrowheads="1"/>
          </p:cNvSpPr>
          <p:nvPr/>
        </p:nvSpPr>
        <p:spPr bwMode="auto">
          <a:xfrm>
            <a:off x="7467600" y="889001"/>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u="sng" dirty="0">
                <a:solidFill>
                  <a:srgbClr val="FFFF00"/>
                </a:solidFill>
                <a:latin typeface="Cambria" panose="02040503050406030204" pitchFamily="18" charset="0"/>
                <a:cs typeface="Arial" panose="020B0604020202020204" pitchFamily="34" charset="0"/>
              </a:rPr>
              <a:t>Reformation</a:t>
            </a:r>
            <a:endParaRPr lang="en-US" altLang="en-US" sz="2400" dirty="0">
              <a:solidFill>
                <a:srgbClr val="FFFF00"/>
              </a:solidFill>
              <a:latin typeface="Cambria" panose="02040503050406030204" pitchFamily="18" charset="0"/>
              <a:cs typeface="Arial" panose="020B0604020202020204" pitchFamily="34" charset="0"/>
            </a:endParaRPr>
          </a:p>
        </p:txBody>
      </p:sp>
      <p:sp>
        <p:nvSpPr>
          <p:cNvPr id="9" name="TextBox 8">
            <a:extLst>
              <a:ext uri="{FF2B5EF4-FFF2-40B4-BE49-F238E27FC236}">
                <a16:creationId xmlns:a16="http://schemas.microsoft.com/office/drawing/2014/main" id="{DF4EB40D-4159-485A-8C57-3556F112524D}"/>
              </a:ext>
            </a:extLst>
          </p:cNvPr>
          <p:cNvSpPr txBox="1">
            <a:spLocks noChangeArrowheads="1"/>
          </p:cNvSpPr>
          <p:nvPr/>
        </p:nvSpPr>
        <p:spPr bwMode="auto">
          <a:xfrm>
            <a:off x="7467600" y="1397000"/>
            <a:ext cx="3200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rgbClr val="FFFFFF"/>
                </a:solidFill>
                <a:latin typeface="Cambria" panose="02040503050406030204" pitchFamily="18" charset="0"/>
              </a:rPr>
              <a:t>“Gentiles…should repent and turn to God, and do works befitting repentance.              (Acts 26:20) </a:t>
            </a:r>
          </a:p>
        </p:txBody>
      </p:sp>
      <p:sp>
        <p:nvSpPr>
          <p:cNvPr id="11" name="TextBox 10">
            <a:extLst>
              <a:ext uri="{FF2B5EF4-FFF2-40B4-BE49-F238E27FC236}">
                <a16:creationId xmlns:a16="http://schemas.microsoft.com/office/drawing/2014/main" id="{F6E1455F-AE17-4B31-93AF-A5A28ADE11AB}"/>
              </a:ext>
            </a:extLst>
          </p:cNvPr>
          <p:cNvSpPr txBox="1">
            <a:spLocks noChangeArrowheads="1"/>
          </p:cNvSpPr>
          <p:nvPr/>
        </p:nvSpPr>
        <p:spPr bwMode="auto">
          <a:xfrm>
            <a:off x="7239000" y="3568610"/>
            <a:ext cx="37376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rgbClr val="FFFFFF"/>
                </a:solidFill>
                <a:latin typeface="Cambria" panose="02040503050406030204" pitchFamily="18" charset="0"/>
              </a:rPr>
              <a:t>“Therefore bear fruits worthy of repentance</a:t>
            </a:r>
          </a:p>
          <a:p>
            <a:pPr algn="ctr" eaLnBrk="1" hangingPunct="1"/>
            <a:r>
              <a:rPr lang="en-US" altLang="en-US" sz="2400" dirty="0">
                <a:solidFill>
                  <a:srgbClr val="FFFFFF"/>
                </a:solidFill>
                <a:latin typeface="Cambria" panose="02040503050406030204" pitchFamily="18" charset="0"/>
              </a:rPr>
              <a:t>(Matthew 7:8)</a:t>
            </a:r>
          </a:p>
        </p:txBody>
      </p:sp>
      <p:sp>
        <p:nvSpPr>
          <p:cNvPr id="29" name="TextBox 28">
            <a:extLst>
              <a:ext uri="{FF2B5EF4-FFF2-40B4-BE49-F238E27FC236}">
                <a16:creationId xmlns:a16="http://schemas.microsoft.com/office/drawing/2014/main" id="{DA43EB83-15B2-40EA-9491-C39CB6768207}"/>
              </a:ext>
            </a:extLst>
          </p:cNvPr>
          <p:cNvSpPr txBox="1">
            <a:spLocks noChangeArrowheads="1"/>
          </p:cNvSpPr>
          <p:nvPr/>
        </p:nvSpPr>
        <p:spPr bwMode="auto">
          <a:xfrm>
            <a:off x="4903788" y="982663"/>
            <a:ext cx="2362200" cy="267811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u="sng">
                <a:solidFill>
                  <a:srgbClr val="FFFF00"/>
                </a:solidFill>
                <a:latin typeface="Cambria" panose="02040503050406030204" pitchFamily="18" charset="0"/>
                <a:cs typeface="Arial" panose="020B0604020202020204" pitchFamily="34" charset="0"/>
              </a:rPr>
              <a:t>Repentance</a:t>
            </a:r>
            <a:r>
              <a:rPr lang="en-US" altLang="en-US" sz="2400">
                <a:solidFill>
                  <a:srgbClr val="FFFFFF"/>
                </a:solidFill>
                <a:latin typeface="Cambria" panose="02040503050406030204" pitchFamily="18" charset="0"/>
                <a:cs typeface="Arial" panose="020B0604020202020204" pitchFamily="34" charset="0"/>
              </a:rPr>
              <a:t> is the change of mind produced by godly sorrow and resulting in a change of conduct!</a:t>
            </a:r>
          </a:p>
        </p:txBody>
      </p:sp>
      <p:sp>
        <p:nvSpPr>
          <p:cNvPr id="20" name="Rounded Rectangle 19">
            <a:extLst>
              <a:ext uri="{FF2B5EF4-FFF2-40B4-BE49-F238E27FC236}">
                <a16:creationId xmlns:a16="http://schemas.microsoft.com/office/drawing/2014/main" id="{44F777BB-08C0-4983-9136-96ADB39C0CDE}"/>
              </a:ext>
            </a:extLst>
          </p:cNvPr>
          <p:cNvSpPr>
            <a:spLocks noChangeArrowheads="1"/>
          </p:cNvSpPr>
          <p:nvPr/>
        </p:nvSpPr>
        <p:spPr bwMode="auto">
          <a:xfrm>
            <a:off x="1905000" y="5867400"/>
            <a:ext cx="1981200" cy="609600"/>
          </a:xfrm>
          <a:prstGeom prst="roundRect">
            <a:avLst>
              <a:gd name="adj" fmla="val 16667"/>
            </a:avLst>
          </a:prstGeom>
          <a:solidFill>
            <a:schemeClr val="bg2"/>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200">
                <a:solidFill>
                  <a:srgbClr val="FFFFFF"/>
                </a:solidFill>
                <a:latin typeface="Cambria" panose="02040503050406030204" pitchFamily="18" charset="0"/>
              </a:rPr>
              <a:t>Godly Sorrow</a:t>
            </a:r>
          </a:p>
        </p:txBody>
      </p:sp>
      <p:cxnSp>
        <p:nvCxnSpPr>
          <p:cNvPr id="26" name="Straight Arrow Connector 25">
            <a:extLst>
              <a:ext uri="{FF2B5EF4-FFF2-40B4-BE49-F238E27FC236}">
                <a16:creationId xmlns:a16="http://schemas.microsoft.com/office/drawing/2014/main" id="{22E5D478-D94E-4CDB-AC93-38969B54E36C}"/>
              </a:ext>
            </a:extLst>
          </p:cNvPr>
          <p:cNvCxnSpPr>
            <a:cxnSpLocks noChangeShapeType="1"/>
          </p:cNvCxnSpPr>
          <p:nvPr/>
        </p:nvCxnSpPr>
        <p:spPr bwMode="auto">
          <a:xfrm>
            <a:off x="3962400" y="6172200"/>
            <a:ext cx="1143000" cy="0"/>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30" name="Rounded Rectangle 29">
            <a:extLst>
              <a:ext uri="{FF2B5EF4-FFF2-40B4-BE49-F238E27FC236}">
                <a16:creationId xmlns:a16="http://schemas.microsoft.com/office/drawing/2014/main" id="{2CD80BF7-05F2-4D4D-97D1-8DA599BC922B}"/>
              </a:ext>
            </a:extLst>
          </p:cNvPr>
          <p:cNvSpPr>
            <a:spLocks noChangeArrowheads="1"/>
          </p:cNvSpPr>
          <p:nvPr/>
        </p:nvSpPr>
        <p:spPr bwMode="auto">
          <a:xfrm>
            <a:off x="5105400" y="5715000"/>
            <a:ext cx="2133600" cy="990600"/>
          </a:xfrm>
          <a:prstGeom prst="roundRect">
            <a:avLst>
              <a:gd name="adj" fmla="val 16667"/>
            </a:avLst>
          </a:prstGeom>
          <a:solidFill>
            <a:schemeClr val="bg2"/>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200">
                <a:solidFill>
                  <a:srgbClr val="FFFFFF"/>
                </a:solidFill>
                <a:latin typeface="Cambria" panose="02040503050406030204" pitchFamily="18" charset="0"/>
              </a:rPr>
              <a:t>Change of Mind &amp; Will</a:t>
            </a:r>
          </a:p>
        </p:txBody>
      </p:sp>
      <p:cxnSp>
        <p:nvCxnSpPr>
          <p:cNvPr id="31" name="Straight Arrow Connector 30">
            <a:extLst>
              <a:ext uri="{FF2B5EF4-FFF2-40B4-BE49-F238E27FC236}">
                <a16:creationId xmlns:a16="http://schemas.microsoft.com/office/drawing/2014/main" id="{BB108A21-7943-484F-A7A1-4C37D8B0EF16}"/>
              </a:ext>
            </a:extLst>
          </p:cNvPr>
          <p:cNvCxnSpPr>
            <a:cxnSpLocks noChangeShapeType="1"/>
          </p:cNvCxnSpPr>
          <p:nvPr/>
        </p:nvCxnSpPr>
        <p:spPr bwMode="auto">
          <a:xfrm>
            <a:off x="7239000" y="6172200"/>
            <a:ext cx="1143000" cy="0"/>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32" name="Rounded Rectangle 31">
            <a:extLst>
              <a:ext uri="{FF2B5EF4-FFF2-40B4-BE49-F238E27FC236}">
                <a16:creationId xmlns:a16="http://schemas.microsoft.com/office/drawing/2014/main" id="{90EC3554-76C4-43E0-8F8B-910692CD78C7}"/>
              </a:ext>
            </a:extLst>
          </p:cNvPr>
          <p:cNvSpPr>
            <a:spLocks noChangeArrowheads="1"/>
          </p:cNvSpPr>
          <p:nvPr/>
        </p:nvSpPr>
        <p:spPr bwMode="auto">
          <a:xfrm>
            <a:off x="8305800" y="5664200"/>
            <a:ext cx="2133600" cy="1016000"/>
          </a:xfrm>
          <a:prstGeom prst="roundRect">
            <a:avLst>
              <a:gd name="adj" fmla="val 16667"/>
            </a:avLst>
          </a:prstGeom>
          <a:solidFill>
            <a:schemeClr val="bg2"/>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200">
                <a:solidFill>
                  <a:srgbClr val="FFFFFF"/>
                </a:solidFill>
                <a:latin typeface="Cambria" panose="02040503050406030204" pitchFamily="18" charset="0"/>
              </a:rPr>
              <a:t>Change of  Life</a:t>
            </a:r>
          </a:p>
          <a:p>
            <a:pPr algn="ctr"/>
            <a:r>
              <a:rPr lang="en-US" altLang="en-US" sz="2200">
                <a:solidFill>
                  <a:srgbClr val="FFFFFF"/>
                </a:solidFill>
                <a:latin typeface="Cambria" panose="02040503050406030204" pitchFamily="18" charset="0"/>
              </a:rPr>
              <a:t>&amp;  Salvation</a:t>
            </a:r>
          </a:p>
        </p:txBody>
      </p:sp>
    </p:spTree>
    <p:extLst>
      <p:ext uri="{BB962C8B-B14F-4D97-AF65-F5344CB8AC3E}">
        <p14:creationId xmlns:p14="http://schemas.microsoft.com/office/powerpoint/2010/main" val="942445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nodeType="with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nodeType="withGroup">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childTnLst>
                          </p:cTn>
                        </p:par>
                        <p:par>
                          <p:cTn id="30" fill="hold" nodeType="with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1000"/>
                                        <p:tgtEl>
                                          <p:spTgt spid="26"/>
                                        </p:tgtEl>
                                      </p:cBhvr>
                                    </p:animEffect>
                                  </p:childTnLst>
                                </p:cTn>
                              </p:par>
                            </p:childTnLst>
                          </p:cTn>
                        </p:par>
                        <p:par>
                          <p:cTn id="34" fill="hold" nodeType="afterGroup">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par>
                          <p:cTn id="38" fill="hold" nodeType="withGroup">
                            <p:stCondLst>
                              <p:cond delay="2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1000"/>
                                        <p:tgtEl>
                                          <p:spTgt spid="31"/>
                                        </p:tgtEl>
                                      </p:cBhvr>
                                    </p:animEffect>
                                  </p:childTnLst>
                                </p:cTn>
                              </p:par>
                            </p:childTnLst>
                          </p:cTn>
                        </p:par>
                        <p:par>
                          <p:cTn id="42" fill="hold" nodeType="afterGroup">
                            <p:stCondLst>
                              <p:cond delay="3000"/>
                            </p:stCondLst>
                            <p:childTnLst>
                              <p:par>
                                <p:cTn id="43" presetID="9"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dissolve">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29" grpId="0" animBg="1"/>
      <p:bldP spid="20" grpId="0" animBg="1"/>
      <p:bldP spid="30"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6">
            <a:extLst>
              <a:ext uri="{FF2B5EF4-FFF2-40B4-BE49-F238E27FC236}">
                <a16:creationId xmlns:a16="http://schemas.microsoft.com/office/drawing/2014/main" id="{ECDBF838-6098-48A4-9BD7-500D8129EC38}"/>
              </a:ext>
            </a:extLst>
          </p:cNvPr>
          <p:cNvSpPr txBox="1">
            <a:spLocks noChangeArrowheads="1"/>
          </p:cNvSpPr>
          <p:nvPr/>
        </p:nvSpPr>
        <p:spPr bwMode="auto">
          <a:xfrm>
            <a:off x="1989138" y="1"/>
            <a:ext cx="2506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u="sng">
                <a:solidFill>
                  <a:srgbClr val="FFFF00"/>
                </a:solidFill>
                <a:latin typeface="Cambria" panose="02040503050406030204" pitchFamily="18" charset="0"/>
              </a:rPr>
              <a:t>Repentance is:</a:t>
            </a:r>
          </a:p>
        </p:txBody>
      </p:sp>
      <p:sp>
        <p:nvSpPr>
          <p:cNvPr id="5" name="Text Box 4">
            <a:extLst>
              <a:ext uri="{FF2B5EF4-FFF2-40B4-BE49-F238E27FC236}">
                <a16:creationId xmlns:a16="http://schemas.microsoft.com/office/drawing/2014/main" id="{E1A47783-83AC-4EA8-B634-4163ADFD296C}"/>
              </a:ext>
            </a:extLst>
          </p:cNvPr>
          <p:cNvSpPr txBox="1">
            <a:spLocks noChangeArrowheads="1"/>
          </p:cNvSpPr>
          <p:nvPr/>
        </p:nvSpPr>
        <p:spPr bwMode="auto">
          <a:xfrm>
            <a:off x="1905000" y="685800"/>
            <a:ext cx="86106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spcAft>
                <a:spcPts val="600"/>
              </a:spcAft>
              <a:buFont typeface="Wingdings" panose="05000000000000000000" pitchFamily="2" charset="2"/>
              <a:buChar char="Ø"/>
            </a:pPr>
            <a:r>
              <a:rPr lang="en-US" altLang="en-US" sz="2800">
                <a:solidFill>
                  <a:srgbClr val="FFFFFF"/>
                </a:solidFill>
                <a:latin typeface="Cambria" panose="02040503050406030204" pitchFamily="18" charset="0"/>
              </a:rPr>
              <a:t> Change of mind resulting in a change of behavior</a:t>
            </a:r>
          </a:p>
          <a:p>
            <a:pPr>
              <a:lnSpc>
                <a:spcPct val="120000"/>
              </a:lnSpc>
              <a:spcAft>
                <a:spcPts val="600"/>
              </a:spcAft>
              <a:buFont typeface="Wingdings" panose="05000000000000000000" pitchFamily="2" charset="2"/>
              <a:buChar char="Ø"/>
            </a:pPr>
            <a:r>
              <a:rPr lang="en-US" altLang="en-US" sz="2800">
                <a:solidFill>
                  <a:srgbClr val="FFFFFF"/>
                </a:solidFill>
                <a:latin typeface="Cambria" panose="02040503050406030204" pitchFamily="18" charset="0"/>
              </a:rPr>
              <a:t> You look at sin differently than before</a:t>
            </a:r>
          </a:p>
          <a:p>
            <a:pPr>
              <a:lnSpc>
                <a:spcPct val="120000"/>
              </a:lnSpc>
              <a:spcAft>
                <a:spcPts val="600"/>
              </a:spcAft>
              <a:buFont typeface="Wingdings" panose="05000000000000000000" pitchFamily="2" charset="2"/>
              <a:buChar char="Ø"/>
            </a:pPr>
            <a:r>
              <a:rPr lang="en-US" altLang="en-US" sz="2800">
                <a:solidFill>
                  <a:srgbClr val="FFFFFF"/>
                </a:solidFill>
                <a:latin typeface="Cambria" panose="02040503050406030204" pitchFamily="18" charset="0"/>
              </a:rPr>
              <a:t> You think differently – about what you’ve done.</a:t>
            </a:r>
          </a:p>
          <a:p>
            <a:pPr>
              <a:lnSpc>
                <a:spcPct val="120000"/>
              </a:lnSpc>
              <a:spcAft>
                <a:spcPts val="600"/>
              </a:spcAft>
              <a:buFont typeface="Wingdings" panose="05000000000000000000" pitchFamily="2" charset="2"/>
              <a:buChar char="Ø"/>
            </a:pPr>
            <a:r>
              <a:rPr lang="en-US" altLang="en-US" sz="2800">
                <a:solidFill>
                  <a:srgbClr val="FFFFFF"/>
                </a:solidFill>
                <a:latin typeface="Cambria" panose="02040503050406030204" pitchFamily="18" charset="0"/>
                <a:cs typeface="Arial" panose="020B0604020202020204" pitchFamily="34" charset="0"/>
              </a:rPr>
              <a:t>A Decision to turn from evil and turn to the good!</a:t>
            </a:r>
            <a:endParaRPr lang="en-US" altLang="en-US" sz="3600">
              <a:solidFill>
                <a:srgbClr val="FFFFFF"/>
              </a:solidFill>
              <a:latin typeface="Cambria" panose="02040503050406030204" pitchFamily="18" charset="0"/>
              <a:cs typeface="Arial" panose="020B0604020202020204" pitchFamily="34" charset="0"/>
            </a:endParaRPr>
          </a:p>
          <a:p>
            <a:pPr>
              <a:lnSpc>
                <a:spcPct val="120000"/>
              </a:lnSpc>
              <a:spcAft>
                <a:spcPts val="600"/>
              </a:spcAft>
            </a:pPr>
            <a:endParaRPr lang="en-US" altLang="en-US" sz="2800">
              <a:solidFill>
                <a:srgbClr val="FFFFFF"/>
              </a:solidFill>
              <a:latin typeface="Cambria" panose="02040503050406030204" pitchFamily="18" charset="0"/>
            </a:endParaRPr>
          </a:p>
        </p:txBody>
      </p:sp>
      <p:graphicFrame>
        <p:nvGraphicFramePr>
          <p:cNvPr id="3611649" name="Object 2">
            <a:extLst>
              <a:ext uri="{FF2B5EF4-FFF2-40B4-BE49-F238E27FC236}">
                <a16:creationId xmlns:a16="http://schemas.microsoft.com/office/drawing/2014/main" id="{F7F7E867-52CE-4918-93B4-EDBBDE71C679}"/>
              </a:ext>
            </a:extLst>
          </p:cNvPr>
          <p:cNvGraphicFramePr>
            <a:graphicFrameLocks noChangeAspect="1"/>
          </p:cNvGraphicFramePr>
          <p:nvPr>
            <p:extLst>
              <p:ext uri="{D42A27DB-BD31-4B8C-83A1-F6EECF244321}">
                <p14:modId xmlns:p14="http://schemas.microsoft.com/office/powerpoint/2010/main" val="1926393758"/>
              </p:ext>
            </p:extLst>
          </p:nvPr>
        </p:nvGraphicFramePr>
        <p:xfrm>
          <a:off x="2286000" y="3343594"/>
          <a:ext cx="7467600" cy="2954337"/>
        </p:xfrm>
        <a:graphic>
          <a:graphicData uri="http://schemas.openxmlformats.org/presentationml/2006/ole">
            <mc:AlternateContent xmlns:mc="http://schemas.openxmlformats.org/markup-compatibility/2006">
              <mc:Choice xmlns:v="urn:schemas-microsoft-com:vml" Requires="v">
                <p:oleObj spid="_x0000_s1112" name="Photo Editor Photo" r:id="rId4" imgW="23438095" imgH="13819048" progId="">
                  <p:embed/>
                </p:oleObj>
              </mc:Choice>
              <mc:Fallback>
                <p:oleObj name="Photo Editor Photo" r:id="rId4" imgW="23438095" imgH="13819048" progId="">
                  <p:embed/>
                  <p:pic>
                    <p:nvPicPr>
                      <p:cNvPr id="3611649" name="Object 2">
                        <a:extLst>
                          <a:ext uri="{FF2B5EF4-FFF2-40B4-BE49-F238E27FC236}">
                            <a16:creationId xmlns:a16="http://schemas.microsoft.com/office/drawing/2014/main" id="{F7F7E867-52CE-4918-93B4-EDBBDE71C6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343594"/>
                        <a:ext cx="7467600" cy="295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78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92104" y="56586"/>
            <a:ext cx="6581632" cy="615446"/>
          </a:xfrm>
          <a:prstGeom prst="rect">
            <a:avLst/>
          </a:prstGeom>
          <a:noFill/>
        </p:spPr>
        <p:txBody>
          <a:bodyPr wrap="none" lIns="121804" tIns="60907" rIns="121804" bIns="60907" rtlCol="0">
            <a:spAutoFit/>
          </a:bodyPr>
          <a:lstStyle/>
          <a:p>
            <a:pPr defTabSz="1218014"/>
            <a:r>
              <a:rPr lang="en-US" sz="3200" b="1" i="1" u="sng" dirty="0">
                <a:solidFill>
                  <a:srgbClr val="FFFF00"/>
                </a:solidFill>
                <a:latin typeface="Cambria" panose="02040503050406030204" pitchFamily="18" charset="0"/>
              </a:rPr>
              <a:t>The Gospel of Matthew – Chapter 1</a:t>
            </a:r>
          </a:p>
        </p:txBody>
      </p:sp>
      <p:sp>
        <p:nvSpPr>
          <p:cNvPr id="11" name="TextBox 10"/>
          <p:cNvSpPr txBox="1"/>
          <p:nvPr/>
        </p:nvSpPr>
        <p:spPr>
          <a:xfrm>
            <a:off x="284480" y="612807"/>
            <a:ext cx="11277600" cy="984778"/>
          </a:xfrm>
          <a:prstGeom prst="rect">
            <a:avLst/>
          </a:prstGeom>
          <a:noFill/>
        </p:spPr>
        <p:txBody>
          <a:bodyPr wrap="square" lIns="121804" tIns="60907" rIns="121804" bIns="60907" rtlCol="0">
            <a:spAutoFit/>
          </a:bodyPr>
          <a:lstStyle/>
          <a:p>
            <a:pPr algn="ctr"/>
            <a:r>
              <a:rPr lang="en-US" sz="2800" dirty="0">
                <a:latin typeface="Cambria" panose="02040503050406030204" pitchFamily="18" charset="0"/>
              </a:rPr>
              <a:t>The book of the genealogy of Jesus Christ, the son of David, the son of Abraham.</a:t>
            </a:r>
            <a:endParaRPr lang="en-US" sz="2800" dirty="0">
              <a:solidFill>
                <a:srgbClr val="FFFFFF"/>
              </a:solidFill>
              <a:latin typeface="Cambria" panose="02040503050406030204" pitchFamily="18" charset="0"/>
            </a:endParaRPr>
          </a:p>
        </p:txBody>
      </p:sp>
      <p:sp>
        <p:nvSpPr>
          <p:cNvPr id="15" name="Rounded Rectangular Callout 4">
            <a:extLst>
              <a:ext uri="{FF2B5EF4-FFF2-40B4-BE49-F238E27FC236}">
                <a16:creationId xmlns:a16="http://schemas.microsoft.com/office/drawing/2014/main" id="{57F25451-DADF-4BFC-9F3D-236786827093}"/>
              </a:ext>
            </a:extLst>
          </p:cNvPr>
          <p:cNvSpPr/>
          <p:nvPr/>
        </p:nvSpPr>
        <p:spPr>
          <a:xfrm>
            <a:off x="2791134" y="2042595"/>
            <a:ext cx="6573520" cy="969050"/>
          </a:xfrm>
          <a:prstGeom prst="wedgeRoundRectCallout">
            <a:avLst>
              <a:gd name="adj1" fmla="val -12556"/>
              <a:gd name="adj2" fmla="val -142605"/>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defTabSz="1218014"/>
            <a:r>
              <a:rPr lang="en-US" sz="2400" b="1" i="1" dirty="0">
                <a:solidFill>
                  <a:srgbClr val="FFFF00"/>
                </a:solidFill>
                <a:latin typeface="Cambria" panose="02040503050406030204" pitchFamily="18" charset="0"/>
              </a:rPr>
              <a:t>“</a:t>
            </a:r>
            <a:r>
              <a:rPr lang="en-US" sz="2400" b="1" i="1" u="sng" dirty="0">
                <a:solidFill>
                  <a:srgbClr val="FFFF00"/>
                </a:solidFill>
                <a:latin typeface="Cambria" panose="02040503050406030204" pitchFamily="18" charset="0"/>
              </a:rPr>
              <a:t>Jesus</a:t>
            </a:r>
            <a:r>
              <a:rPr lang="en-US" sz="2400" b="1" i="1" dirty="0">
                <a:solidFill>
                  <a:srgbClr val="FFFF00"/>
                </a:solidFill>
                <a:latin typeface="Cambria" panose="02040503050406030204" pitchFamily="18" charset="0"/>
              </a:rPr>
              <a:t>”</a:t>
            </a:r>
            <a:r>
              <a:rPr lang="en-US" sz="2400" dirty="0">
                <a:solidFill>
                  <a:srgbClr val="FFFF00"/>
                </a:solidFill>
                <a:latin typeface="Cambria" panose="02040503050406030204" pitchFamily="18" charset="0"/>
              </a:rPr>
              <a:t> (</a:t>
            </a:r>
            <a:r>
              <a:rPr lang="en-US" sz="2400" dirty="0" err="1">
                <a:solidFill>
                  <a:srgbClr val="FFFF00"/>
                </a:solidFill>
                <a:latin typeface="Cambria" panose="02040503050406030204" pitchFamily="18" charset="0"/>
              </a:rPr>
              <a:t>Iesous</a:t>
            </a:r>
            <a:r>
              <a:rPr lang="en-US" sz="2400" dirty="0">
                <a:solidFill>
                  <a:srgbClr val="FFFF00"/>
                </a:solidFill>
                <a:latin typeface="Cambria" panose="02040503050406030204" pitchFamily="18" charset="0"/>
              </a:rPr>
              <a:t> (Gr.), </a:t>
            </a:r>
            <a:r>
              <a:rPr lang="en-US" sz="2400" dirty="0" err="1">
                <a:solidFill>
                  <a:srgbClr val="FFFF00"/>
                </a:solidFill>
                <a:latin typeface="Cambria" panose="02040503050406030204" pitchFamily="18" charset="0"/>
              </a:rPr>
              <a:t>Jeshua</a:t>
            </a:r>
            <a:r>
              <a:rPr lang="en-US" sz="2400" dirty="0">
                <a:solidFill>
                  <a:srgbClr val="FFFF00"/>
                </a:solidFill>
                <a:latin typeface="Cambria" panose="02040503050406030204" pitchFamily="18" charset="0"/>
              </a:rPr>
              <a:t> (Hebrew)</a:t>
            </a:r>
          </a:p>
          <a:p>
            <a:pPr algn="ctr" defTabSz="1218014"/>
            <a:r>
              <a:rPr lang="en-US" sz="2400" dirty="0">
                <a:latin typeface="Cambria" panose="02040503050406030204" pitchFamily="18" charset="0"/>
              </a:rPr>
              <a:t>"Jehovah is salvation" or "Savior.</a:t>
            </a:r>
            <a:endParaRPr lang="en-US" sz="2400" b="1" i="1" dirty="0">
              <a:solidFill>
                <a:srgbClr val="FFFF00"/>
              </a:solidFill>
              <a:latin typeface="Cambria" panose="02040503050406030204" pitchFamily="18" charset="0"/>
            </a:endParaRPr>
          </a:p>
        </p:txBody>
      </p:sp>
      <p:cxnSp>
        <p:nvCxnSpPr>
          <p:cNvPr id="12" name="Straight Connector 11">
            <a:extLst>
              <a:ext uri="{FF2B5EF4-FFF2-40B4-BE49-F238E27FC236}">
                <a16:creationId xmlns:a16="http://schemas.microsoft.com/office/drawing/2014/main" id="{1CF34B45-9986-40AC-834A-7443E98D3C1B}"/>
              </a:ext>
            </a:extLst>
          </p:cNvPr>
          <p:cNvCxnSpPr>
            <a:cxnSpLocks/>
          </p:cNvCxnSpPr>
          <p:nvPr/>
        </p:nvCxnSpPr>
        <p:spPr bwMode="auto">
          <a:xfrm>
            <a:off x="3166906" y="1117042"/>
            <a:ext cx="1415143"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A35ABFB-5F97-405E-B437-1459D3569B70}"/>
              </a:ext>
            </a:extLst>
          </p:cNvPr>
          <p:cNvCxnSpPr>
            <a:cxnSpLocks/>
          </p:cNvCxnSpPr>
          <p:nvPr/>
        </p:nvCxnSpPr>
        <p:spPr bwMode="auto">
          <a:xfrm>
            <a:off x="5076092" y="1088572"/>
            <a:ext cx="79214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0C740300-3C8E-488D-A152-08180EAB8761}"/>
              </a:ext>
            </a:extLst>
          </p:cNvPr>
          <p:cNvCxnSpPr>
            <a:cxnSpLocks/>
          </p:cNvCxnSpPr>
          <p:nvPr/>
        </p:nvCxnSpPr>
        <p:spPr bwMode="auto">
          <a:xfrm>
            <a:off x="6002215" y="1088572"/>
            <a:ext cx="901003"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9" name="Rounded Rectangular Callout 4">
            <a:extLst>
              <a:ext uri="{FF2B5EF4-FFF2-40B4-BE49-F238E27FC236}">
                <a16:creationId xmlns:a16="http://schemas.microsoft.com/office/drawing/2014/main" id="{527C9860-5883-4F0C-8D23-1B3C357BD0D9}"/>
              </a:ext>
            </a:extLst>
          </p:cNvPr>
          <p:cNvSpPr/>
          <p:nvPr/>
        </p:nvSpPr>
        <p:spPr>
          <a:xfrm>
            <a:off x="390525" y="2194995"/>
            <a:ext cx="11001375" cy="1700730"/>
          </a:xfrm>
          <a:prstGeom prst="wedgeRoundRectCallout">
            <a:avLst>
              <a:gd name="adj1" fmla="val 3721"/>
              <a:gd name="adj2" fmla="val -113050"/>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defTabSz="1218014"/>
            <a:r>
              <a:rPr lang="en-US" sz="2400" b="1" i="1" dirty="0">
                <a:solidFill>
                  <a:srgbClr val="FFFF00"/>
                </a:solidFill>
                <a:latin typeface="Cambria" panose="02040503050406030204" pitchFamily="18" charset="0"/>
              </a:rPr>
              <a:t>Christ/Messiah/Anointed </a:t>
            </a:r>
          </a:p>
          <a:p>
            <a:r>
              <a:rPr lang="en-US" sz="2400" b="1" i="1" u="sng" dirty="0">
                <a:solidFill>
                  <a:srgbClr val="FFFF00"/>
                </a:solidFill>
                <a:latin typeface="Cambria" pitchFamily="18" charset="0"/>
              </a:rPr>
              <a:t>John 4:25</a:t>
            </a:r>
            <a:r>
              <a:rPr lang="en-US" sz="2400" b="1" i="1" dirty="0">
                <a:solidFill>
                  <a:srgbClr val="FFFF00"/>
                </a:solidFill>
                <a:latin typeface="Cambria" pitchFamily="18" charset="0"/>
              </a:rPr>
              <a:t> </a:t>
            </a:r>
            <a:r>
              <a:rPr lang="en-US" sz="2400" b="1" i="1" dirty="0">
                <a:latin typeface="Cambria" pitchFamily="18" charset="0"/>
              </a:rPr>
              <a:t>-</a:t>
            </a:r>
            <a:r>
              <a:rPr lang="en-US" sz="2400" dirty="0">
                <a:latin typeface="Cambria" pitchFamily="18" charset="0"/>
              </a:rPr>
              <a:t>The woman said to Him, "I know that </a:t>
            </a:r>
            <a:r>
              <a:rPr lang="en-US" sz="2400" u="sng" dirty="0">
                <a:latin typeface="Cambria" pitchFamily="18" charset="0"/>
              </a:rPr>
              <a:t>Messiah is coming </a:t>
            </a:r>
            <a:r>
              <a:rPr lang="en-US" sz="2400" dirty="0">
                <a:latin typeface="Cambria" pitchFamily="18" charset="0"/>
              </a:rPr>
              <a:t>(He who is called Christ); when that One comes, He will declare all things to us.</a:t>
            </a:r>
          </a:p>
          <a:p>
            <a:pPr lvl="0"/>
            <a:r>
              <a:rPr lang="en-US" sz="2400" b="1" u="sng" dirty="0">
                <a:solidFill>
                  <a:srgbClr val="FFFF00"/>
                </a:solidFill>
                <a:latin typeface="Cambria" pitchFamily="18" charset="0"/>
              </a:rPr>
              <a:t>John 4:26</a:t>
            </a:r>
            <a:r>
              <a:rPr lang="en-US" sz="2400" b="1" dirty="0">
                <a:solidFill>
                  <a:srgbClr val="FFFF00"/>
                </a:solidFill>
                <a:latin typeface="Cambria" pitchFamily="18" charset="0"/>
              </a:rPr>
              <a:t> - Jesus said to her, "I who speak to you am he." </a:t>
            </a:r>
          </a:p>
          <a:p>
            <a:pPr algn="ctr"/>
            <a:endParaRPr lang="en-US" sz="2400" dirty="0">
              <a:latin typeface="Cambria" pitchFamily="18" charset="0"/>
            </a:endParaRPr>
          </a:p>
          <a:p>
            <a:pPr algn="ctr" defTabSz="1218014"/>
            <a:endParaRPr lang="en-US" sz="2400" b="1" i="1" dirty="0">
              <a:solidFill>
                <a:srgbClr val="FFFF00"/>
              </a:solidFill>
              <a:latin typeface="Cambria" panose="02040503050406030204" pitchFamily="18" charset="0"/>
            </a:endParaRPr>
          </a:p>
        </p:txBody>
      </p:sp>
      <p:sp>
        <p:nvSpPr>
          <p:cNvPr id="10" name="Rounded Rectangular Callout 4">
            <a:extLst>
              <a:ext uri="{FF2B5EF4-FFF2-40B4-BE49-F238E27FC236}">
                <a16:creationId xmlns:a16="http://schemas.microsoft.com/office/drawing/2014/main" id="{BA749E77-58F5-483C-BE73-A66447C33369}"/>
              </a:ext>
            </a:extLst>
          </p:cNvPr>
          <p:cNvSpPr/>
          <p:nvPr/>
        </p:nvSpPr>
        <p:spPr>
          <a:xfrm>
            <a:off x="501527" y="3642769"/>
            <a:ext cx="11001375" cy="2777081"/>
          </a:xfrm>
          <a:prstGeom prst="wedgeRoundRectCallout">
            <a:avLst>
              <a:gd name="adj1" fmla="val 25539"/>
              <a:gd name="adj2" fmla="val -141861"/>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defTabSz="1218014"/>
            <a:r>
              <a:rPr lang="en-US" sz="2400" b="1" i="1" u="sng" dirty="0">
                <a:solidFill>
                  <a:srgbClr val="FFFF00"/>
                </a:solidFill>
                <a:latin typeface="Cambria" panose="02040503050406030204" pitchFamily="18" charset="0"/>
              </a:rPr>
              <a:t>“Son of David”</a:t>
            </a:r>
          </a:p>
          <a:p>
            <a:pPr algn="ctr"/>
            <a:r>
              <a:rPr lang="en-US" sz="2400" i="1" u="sng" dirty="0">
                <a:solidFill>
                  <a:srgbClr val="FFFF00"/>
                </a:solidFill>
                <a:latin typeface="Cambria" panose="02040503050406030204" pitchFamily="18" charset="0"/>
              </a:rPr>
              <a:t>II Samuel 7:12-16  </a:t>
            </a:r>
            <a:r>
              <a:rPr lang="en-US" sz="2400" dirty="0">
                <a:latin typeface="Cambria" panose="02040503050406030204" pitchFamily="18" charset="0"/>
              </a:rPr>
              <a:t>- </a:t>
            </a:r>
            <a:r>
              <a:rPr lang="en-US" sz="2400" i="1" u="sng" dirty="0">
                <a:latin typeface="Cambria" panose="02040503050406030204" pitchFamily="18" charset="0"/>
              </a:rPr>
              <a:t>When your days are complete and you lie down with your fathers, I will raise up your descendant after you, who will come forth from you, and I will establish his kingdom. </a:t>
            </a:r>
            <a:r>
              <a:rPr lang="en-US" sz="2400" b="1" i="1" u="sng" baseline="30000" dirty="0">
                <a:latin typeface="Cambria" panose="02040503050406030204" pitchFamily="18" charset="0"/>
              </a:rPr>
              <a:t>13 </a:t>
            </a:r>
            <a:r>
              <a:rPr lang="en-US" sz="2400" i="1" u="sng" dirty="0">
                <a:latin typeface="Cambria" panose="02040503050406030204" pitchFamily="18" charset="0"/>
              </a:rPr>
              <a:t>He shall build a house for My name, and I will </a:t>
            </a:r>
            <a:r>
              <a:rPr lang="en-US" sz="2400" i="1" u="sng" dirty="0">
                <a:solidFill>
                  <a:srgbClr val="FFFF00"/>
                </a:solidFill>
                <a:latin typeface="Cambria" panose="02040503050406030204" pitchFamily="18" charset="0"/>
              </a:rPr>
              <a:t>establish the throne of his kingdom forever.</a:t>
            </a:r>
          </a:p>
          <a:p>
            <a:pPr algn="ctr"/>
            <a:r>
              <a:rPr lang="en-US" sz="2400" dirty="0">
                <a:latin typeface="Cambria" panose="02040503050406030204" pitchFamily="18" charset="0"/>
              </a:rPr>
              <a:t>By tracing His descent from David, Matthew demonstrates Christ's </a:t>
            </a:r>
            <a:r>
              <a:rPr lang="en-US" sz="2400" i="1" u="sng" dirty="0">
                <a:solidFill>
                  <a:srgbClr val="FFFF00"/>
                </a:solidFill>
                <a:latin typeface="Cambria" panose="02040503050406030204" pitchFamily="18" charset="0"/>
              </a:rPr>
              <a:t>legal claim</a:t>
            </a:r>
            <a:r>
              <a:rPr lang="en-US" sz="2400" i="1" dirty="0">
                <a:solidFill>
                  <a:srgbClr val="FFFF00"/>
                </a:solidFill>
                <a:latin typeface="Cambria" panose="02040503050406030204" pitchFamily="18" charset="0"/>
              </a:rPr>
              <a:t> </a:t>
            </a:r>
            <a:r>
              <a:rPr lang="en-US" sz="2400" dirty="0">
                <a:latin typeface="Cambria" pitchFamily="18" charset="0"/>
              </a:rPr>
              <a:t>to be the "King of the Jews"</a:t>
            </a:r>
          </a:p>
          <a:p>
            <a:pPr algn="ctr" defTabSz="1218014"/>
            <a:endParaRPr lang="en-US" sz="2400" b="1" i="1" dirty="0">
              <a:solidFill>
                <a:srgbClr val="FFFF00"/>
              </a:solidFill>
              <a:latin typeface="Cambria" panose="02040503050406030204" pitchFamily="18" charset="0"/>
            </a:endParaRPr>
          </a:p>
        </p:txBody>
      </p:sp>
      <p:cxnSp>
        <p:nvCxnSpPr>
          <p:cNvPr id="13" name="Straight Connector 12">
            <a:extLst>
              <a:ext uri="{FF2B5EF4-FFF2-40B4-BE49-F238E27FC236}">
                <a16:creationId xmlns:a16="http://schemas.microsoft.com/office/drawing/2014/main" id="{74B41A28-3B37-4DD5-976D-C5F13E497D6A}"/>
              </a:ext>
            </a:extLst>
          </p:cNvPr>
          <p:cNvCxnSpPr>
            <a:cxnSpLocks/>
          </p:cNvCxnSpPr>
          <p:nvPr/>
        </p:nvCxnSpPr>
        <p:spPr bwMode="auto">
          <a:xfrm>
            <a:off x="7621465" y="1088572"/>
            <a:ext cx="186543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460E65E4-A7B8-49D5-A2B0-99C2B8E4873C}"/>
              </a:ext>
            </a:extLst>
          </p:cNvPr>
          <p:cNvCxnSpPr>
            <a:cxnSpLocks/>
          </p:cNvCxnSpPr>
          <p:nvPr/>
        </p:nvCxnSpPr>
        <p:spPr bwMode="auto">
          <a:xfrm>
            <a:off x="5192590" y="1479097"/>
            <a:ext cx="138918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9" name="Rounded Rectangular Callout 4">
            <a:extLst>
              <a:ext uri="{FF2B5EF4-FFF2-40B4-BE49-F238E27FC236}">
                <a16:creationId xmlns:a16="http://schemas.microsoft.com/office/drawing/2014/main" id="{CD5B0478-2C1F-4E47-A286-99A88EC7A94D}"/>
              </a:ext>
            </a:extLst>
          </p:cNvPr>
          <p:cNvSpPr/>
          <p:nvPr/>
        </p:nvSpPr>
        <p:spPr>
          <a:xfrm>
            <a:off x="612529" y="3769248"/>
            <a:ext cx="11001375" cy="1287581"/>
          </a:xfrm>
          <a:prstGeom prst="wedgeRoundRectCallout">
            <a:avLst>
              <a:gd name="adj1" fmla="val -2686"/>
              <a:gd name="adj2" fmla="val -224438"/>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b="1" i="1" u="sng" dirty="0">
                <a:solidFill>
                  <a:srgbClr val="FFFF00"/>
                </a:solidFill>
                <a:latin typeface="Cambria" panose="02040503050406030204" pitchFamily="18" charset="0"/>
              </a:rPr>
              <a:t>Son of Abraham</a:t>
            </a:r>
          </a:p>
          <a:p>
            <a:pPr algn="ctr"/>
            <a:r>
              <a:rPr lang="en-US" sz="2400" dirty="0">
                <a:latin typeface="Cambria" panose="02040503050406030204" pitchFamily="18" charset="0"/>
              </a:rPr>
              <a:t>Recalls the promise made in Genesis 12.3, 18.18, 22.18, et.al. wherein God promised blessing for "all families of the earth”</a:t>
            </a:r>
            <a:endParaRPr lang="en-US" sz="2400" b="1" i="1" dirty="0">
              <a:solidFill>
                <a:srgbClr val="FFFF00"/>
              </a:solidFill>
              <a:latin typeface="Cambria" panose="02040503050406030204" pitchFamily="18" charset="0"/>
            </a:endParaRP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par>
                          <p:cTn id="21" fill="hold">
                            <p:stCondLst>
                              <p:cond delay="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childTnLst>
                          </p:cTn>
                        </p:par>
                        <p:par>
                          <p:cTn id="34" fill="hold">
                            <p:stCondLst>
                              <p:cond delay="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animBg="1"/>
      <p:bldP spid="9" grpId="1" animBg="1"/>
      <p:bldP spid="10" grpId="0" animBg="1"/>
      <p:bldP spid="10" grpId="1"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55935" y="77105"/>
            <a:ext cx="4925345"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“The Kingdom of Heaven”</a:t>
            </a:r>
          </a:p>
        </p:txBody>
      </p:sp>
      <p:sp>
        <p:nvSpPr>
          <p:cNvPr id="3" name="Rectangle 2"/>
          <p:cNvSpPr/>
          <p:nvPr/>
        </p:nvSpPr>
        <p:spPr>
          <a:xfrm>
            <a:off x="379142" y="692551"/>
            <a:ext cx="11410656" cy="6093976"/>
          </a:xfrm>
          <a:prstGeom prst="rect">
            <a:avLst/>
          </a:prstGeom>
        </p:spPr>
        <p:txBody>
          <a:bodyPr wrap="square">
            <a:spAutoFit/>
          </a:bodyPr>
          <a:lstStyle/>
          <a:p>
            <a:pPr marL="457200" lvl="0" indent="-457200">
              <a:buFont typeface="Wingdings" panose="05000000000000000000" pitchFamily="2" charset="2"/>
              <a:buChar char="Ø"/>
            </a:pPr>
            <a:r>
              <a:rPr kumimoji="0" lang="en-US" sz="26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a:t>
            </a:r>
            <a:r>
              <a:rPr lang="en-US" sz="2600" dirty="0">
                <a:latin typeface="Cambria" panose="02040503050406030204" pitchFamily="18" charset="0"/>
              </a:rPr>
              <a:t>Only Matthew uses the phrase “</a:t>
            </a:r>
            <a:r>
              <a:rPr lang="en-US" sz="2600" b="1" i="1" u="sng" dirty="0">
                <a:latin typeface="Cambria" panose="02040503050406030204" pitchFamily="18" charset="0"/>
              </a:rPr>
              <a:t>the kingdom of heaven</a:t>
            </a:r>
            <a:r>
              <a:rPr lang="en-US" sz="2600" b="1" dirty="0">
                <a:latin typeface="Cambria" panose="02040503050406030204" pitchFamily="18" charset="0"/>
              </a:rPr>
              <a:t>”</a:t>
            </a:r>
          </a:p>
          <a:p>
            <a:pPr marL="457200" lvl="0" indent="-457200">
              <a:buFont typeface="Wingdings" panose="05000000000000000000" pitchFamily="2" charset="2"/>
              <a:buChar char="Ø"/>
            </a:pPr>
            <a:r>
              <a:rPr lang="en-US" sz="2600" dirty="0">
                <a:latin typeface="Cambria" panose="02040503050406030204" pitchFamily="18" charset="0"/>
              </a:rPr>
              <a:t>This concept was likely born out of the promise given to Daniel that the time would come when “</a:t>
            </a:r>
            <a:r>
              <a:rPr lang="en-US" sz="2600" u="sng" dirty="0">
                <a:solidFill>
                  <a:srgbClr val="FFFF00"/>
                </a:solidFill>
                <a:latin typeface="Cambria" panose="02040503050406030204" pitchFamily="18" charset="0"/>
              </a:rPr>
              <a:t>the God of heaven </a:t>
            </a:r>
            <a:r>
              <a:rPr lang="en-US" sz="2600" u="sng" dirty="0">
                <a:latin typeface="Cambria" panose="02040503050406030204" pitchFamily="18" charset="0"/>
              </a:rPr>
              <a:t>will set up a kingdom </a:t>
            </a:r>
            <a:r>
              <a:rPr lang="en-US" sz="2600" dirty="0">
                <a:latin typeface="Cambria" panose="02040503050406030204" pitchFamily="18" charset="0"/>
              </a:rPr>
              <a:t>which shall never be destroyed; and the kingdom shall not be left to other people; it shall break in pieces and consume all these kingdoms, and it shall stand forever” (Dan. 2:44)</a:t>
            </a:r>
          </a:p>
          <a:p>
            <a:pPr marL="457200" lvl="0" indent="-457200">
              <a:buFont typeface="Wingdings" panose="05000000000000000000" pitchFamily="2" charset="2"/>
              <a:buChar char="Ø"/>
            </a:pPr>
            <a:r>
              <a:rPr kumimoji="0" lang="en-US" sz="2600" b="0" i="0" u="none" strike="noStrike" kern="1200" cap="none" spc="0" normalizeH="0" baseline="0" noProof="0" dirty="0">
                <a:ln>
                  <a:noFill/>
                </a:ln>
                <a:solidFill>
                  <a:srgbClr val="FFFF00"/>
                </a:solidFill>
                <a:effectLst/>
                <a:uLnTx/>
                <a:uFillTx/>
                <a:latin typeface="Cambria" panose="02040503050406030204" pitchFamily="18" charset="0"/>
                <a:ea typeface="+mn-ea"/>
                <a:cs typeface="+mn-cs"/>
              </a:rPr>
              <a:t>“Kingdom” </a:t>
            </a:r>
            <a:r>
              <a:rPr kumimoji="0" lang="en-US" sz="26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refers to a king’s rule, authority, or sovereignty.  </a:t>
            </a:r>
          </a:p>
          <a:p>
            <a:pPr marL="457200" lvl="0" indent="-457200">
              <a:buFont typeface="Wingdings" panose="05000000000000000000" pitchFamily="2" charset="2"/>
              <a:buChar char="Ø"/>
            </a:pPr>
            <a:r>
              <a:rPr lang="en-US" sz="2600" dirty="0">
                <a:solidFill>
                  <a:srgbClr val="FFFF00"/>
                </a:solidFill>
                <a:latin typeface="Cambria" panose="02040503050406030204" pitchFamily="18" charset="0"/>
              </a:rPr>
              <a:t>“Heaven” </a:t>
            </a:r>
            <a:r>
              <a:rPr lang="en-US" sz="2600" dirty="0">
                <a:solidFill>
                  <a:srgbClr val="FFFFFF"/>
                </a:solidFill>
                <a:latin typeface="Cambria" panose="02040503050406030204" pitchFamily="18" charset="0"/>
              </a:rPr>
              <a:t>might signify that the kingdom’s origin, king, laws, privileges, </a:t>
            </a:r>
            <a:r>
              <a:rPr lang="en-US" sz="2600" dirty="0" err="1">
                <a:solidFill>
                  <a:srgbClr val="FFFFFF"/>
                </a:solidFill>
                <a:latin typeface="Cambria" panose="02040503050406030204" pitchFamily="18" charset="0"/>
              </a:rPr>
              <a:t>etc</a:t>
            </a:r>
            <a:r>
              <a:rPr lang="en-US" sz="2600" dirty="0">
                <a:solidFill>
                  <a:srgbClr val="FFFFFF"/>
                </a:solidFill>
                <a:latin typeface="Cambria" panose="02040503050406030204" pitchFamily="18" charset="0"/>
              </a:rPr>
              <a:t>, are all heavenly</a:t>
            </a:r>
          </a:p>
          <a:p>
            <a:pPr marL="457200" lvl="0" indent="-457200">
              <a:buFont typeface="Wingdings" panose="05000000000000000000" pitchFamily="2" charset="2"/>
              <a:buChar char="Ø"/>
            </a:pPr>
            <a:r>
              <a:rPr lang="en-US" sz="2600" dirty="0">
                <a:solidFill>
                  <a:srgbClr val="FFFF00"/>
                </a:solidFill>
                <a:latin typeface="Cambria" panose="02040503050406030204" pitchFamily="18" charset="0"/>
              </a:rPr>
              <a:t>“At hand” </a:t>
            </a:r>
            <a:r>
              <a:rPr lang="en-US" sz="2600" dirty="0">
                <a:solidFill>
                  <a:srgbClr val="FFFFFF"/>
                </a:solidFill>
                <a:latin typeface="Cambria" panose="02040503050406030204" pitchFamily="18" charset="0"/>
              </a:rPr>
              <a:t>is in the perfect tense and indicates a past action with continuing results.  God was not getting ready to establish His rule for it is eternal.  He was, however, getting ready to manifest it, as He had in the past, by reestablishing a Son of David on the throne. </a:t>
            </a:r>
          </a:p>
          <a:p>
            <a:pPr marL="457200" lvl="0" indent="-457200">
              <a:buFont typeface="Wingdings" panose="05000000000000000000" pitchFamily="2" charset="2"/>
              <a:buChar char="Ø"/>
            </a:pPr>
            <a:r>
              <a:rPr lang="nb-NO" sz="2600" dirty="0">
                <a:latin typeface="Cambria" panose="02040503050406030204" pitchFamily="18" charset="0"/>
              </a:rPr>
              <a:t>I</a:t>
            </a:r>
            <a:r>
              <a:rPr lang="en-US" sz="2600" dirty="0">
                <a:latin typeface="Cambria" panose="02040503050406030204" pitchFamily="18" charset="0"/>
              </a:rPr>
              <a:t>t was not intended to refer to a physical kingdom but, rather, to </a:t>
            </a:r>
            <a:r>
              <a:rPr lang="en-US" sz="2600" dirty="0">
                <a:solidFill>
                  <a:srgbClr val="FFFF00"/>
                </a:solidFill>
                <a:latin typeface="Cambria" panose="02040503050406030204" pitchFamily="18" charset="0"/>
              </a:rPr>
              <a:t>spiritual submission to Christ as king</a:t>
            </a:r>
            <a:endParaRPr kumimoji="0" lang="en-US" sz="2600" b="0" i="0" u="none" strike="noStrike" kern="1200" cap="none" spc="0" normalizeH="0" baseline="0" noProof="0" dirty="0">
              <a:ln>
                <a:noFill/>
              </a:ln>
              <a:solidFill>
                <a:srgbClr val="FFFF00"/>
              </a:solidFill>
              <a:effectLst/>
              <a:uLnTx/>
              <a:uFillTx/>
              <a:latin typeface="Cambria" panose="02040503050406030204" pitchFamily="18" charset="0"/>
            </a:endParaRPr>
          </a:p>
        </p:txBody>
      </p:sp>
    </p:spTree>
    <p:extLst>
      <p:ext uri="{BB962C8B-B14F-4D97-AF65-F5344CB8AC3E}">
        <p14:creationId xmlns:p14="http://schemas.microsoft.com/office/powerpoint/2010/main" val="24674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5F5F5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4">
            <a:extLst>
              <a:ext uri="{FF2B5EF4-FFF2-40B4-BE49-F238E27FC236}">
                <a16:creationId xmlns:a16="http://schemas.microsoft.com/office/drawing/2014/main" id="{B187755D-6C5E-4CFF-BF8F-D4521D0E42C4}"/>
              </a:ext>
            </a:extLst>
          </p:cNvPr>
          <p:cNvSpPr/>
          <p:nvPr/>
        </p:nvSpPr>
        <p:spPr>
          <a:xfrm>
            <a:off x="0" y="4042944"/>
            <a:ext cx="12192000" cy="2097456"/>
          </a:xfrm>
          <a:prstGeom prst="wedgeRoundRectCallout">
            <a:avLst>
              <a:gd name="adj1" fmla="val -11562"/>
              <a:gd name="adj2" fmla="val -11185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When kings went on trips they sent advance men to prepare a way, where there were no roads.  Sometimes this meant leveling mountains, raising valleys, filling swamps, bridging rivers or removing other obstacles.  Isaiah’s prophecy didn’t mean John would literally pave roads, but that he would prepare men for the Messiah by preaching repentance and urging them to straighten out the crooked things in their life.</a:t>
            </a:r>
          </a:p>
          <a:p>
            <a:pPr lvl="0" algn="ctr"/>
            <a:endParaRPr kumimoji="0" lang="en-US" sz="2800" b="1" i="1" u="none"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2" name="TextBox 1">
            <a:extLst>
              <a:ext uri="{FF2B5EF4-FFF2-40B4-BE49-F238E27FC236}">
                <a16:creationId xmlns:a16="http://schemas.microsoft.com/office/drawing/2014/main" id="{379A99BF-6207-43E8-A33F-CA3032E833C3}"/>
              </a:ext>
            </a:extLst>
          </p:cNvPr>
          <p:cNvSpPr txBox="1"/>
          <p:nvPr/>
        </p:nvSpPr>
        <p:spPr>
          <a:xfrm>
            <a:off x="294640" y="615446"/>
            <a:ext cx="1105408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Now in those days John the Baptist came, preaching in the wilderness of Judea, saying, </a:t>
            </a:r>
            <a:r>
              <a:rPr kumimoji="0" lang="en-US" sz="2800" b="0"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2 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“Repent, for the kingdom of heaven is at hand.” </a:t>
            </a:r>
            <a:r>
              <a:rPr kumimoji="0" lang="en-US" sz="2800" b="0"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3 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For this is the one referred to by Isaiah the prophet when he said,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t>
            </a:r>
            <a:r>
              <a:rPr kumimoji="0" lang="en-US" sz="2800" b="0" i="0" u="none" strike="noStrike" kern="1200" cap="small" spc="0" normalizeH="0" baseline="0" noProof="0" dirty="0">
                <a:ln>
                  <a:noFill/>
                </a:ln>
                <a:solidFill>
                  <a:srgbClr val="FFFFFF"/>
                </a:solidFill>
                <a:effectLst/>
                <a:uLnTx/>
                <a:uFillTx/>
                <a:latin typeface="Cambria" panose="02040503050406030204" pitchFamily="18" charset="0"/>
                <a:ea typeface="+mn-ea"/>
                <a:cs typeface="+mn-cs"/>
              </a:rPr>
              <a:t>The voice of one</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a:t>
            </a:r>
            <a:r>
              <a:rPr kumimoji="0" lang="en-US" sz="2800" b="0" i="0" u="none" strike="noStrike" kern="1200" cap="small" spc="0" normalizeH="0" baseline="0" noProof="0" dirty="0">
                <a:ln>
                  <a:noFill/>
                </a:ln>
                <a:solidFill>
                  <a:srgbClr val="FFFFFF"/>
                </a:solidFill>
                <a:effectLst/>
                <a:uLnTx/>
                <a:uFillTx/>
                <a:latin typeface="Cambria" panose="02040503050406030204" pitchFamily="18" charset="0"/>
                <a:ea typeface="+mn-ea"/>
                <a:cs typeface="+mn-cs"/>
              </a:rPr>
              <a:t>crying in the wilderness</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t>
            </a:r>
            <a:b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t>
            </a:r>
            <a:r>
              <a:rPr kumimoji="0" lang="en-US" sz="2800" b="0" i="0" u="none" strike="noStrike" kern="1200" cap="small" spc="0" normalizeH="0" baseline="0" noProof="0" dirty="0">
                <a:ln>
                  <a:noFill/>
                </a:ln>
                <a:solidFill>
                  <a:srgbClr val="FFFFFF"/>
                </a:solidFill>
                <a:effectLst/>
                <a:uLnTx/>
                <a:uFillTx/>
                <a:latin typeface="Cambria" panose="02040503050406030204" pitchFamily="18" charset="0"/>
                <a:ea typeface="+mn-ea"/>
                <a:cs typeface="+mn-cs"/>
              </a:rPr>
              <a:t>Make ready the way of the Lord</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t>
            </a:r>
            <a:b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2800" b="0" i="0" u="none" strike="noStrike" kern="1200" cap="small" spc="0" normalizeH="0" baseline="0" noProof="0" dirty="0">
                <a:ln>
                  <a:noFill/>
                </a:ln>
                <a:solidFill>
                  <a:srgbClr val="FFFFFF"/>
                </a:solidFill>
                <a:effectLst/>
                <a:uLnTx/>
                <a:uFillTx/>
                <a:latin typeface="Cambria" panose="02040503050406030204" pitchFamily="18" charset="0"/>
                <a:ea typeface="+mn-ea"/>
                <a:cs typeface="+mn-cs"/>
              </a:rPr>
              <a:t>Make His paths straight</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t>
            </a:r>
          </a:p>
        </p:txBody>
      </p:sp>
      <p:cxnSp>
        <p:nvCxnSpPr>
          <p:cNvPr id="8" name="Straight Connector 7">
            <a:extLst>
              <a:ext uri="{FF2B5EF4-FFF2-40B4-BE49-F238E27FC236}">
                <a16:creationId xmlns:a16="http://schemas.microsoft.com/office/drawing/2014/main" id="{6CE18220-E865-4637-AE38-78CB9BF24322}"/>
              </a:ext>
            </a:extLst>
          </p:cNvPr>
          <p:cNvCxnSpPr>
            <a:cxnSpLocks/>
          </p:cNvCxnSpPr>
          <p:nvPr/>
        </p:nvCxnSpPr>
        <p:spPr bwMode="auto">
          <a:xfrm>
            <a:off x="1548626" y="1917983"/>
            <a:ext cx="6391042"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ADCBCD6-9DE1-49D3-AC9F-B19FA5146C08}"/>
              </a:ext>
            </a:extLst>
          </p:cNvPr>
          <p:cNvCxnSpPr>
            <a:cxnSpLocks/>
          </p:cNvCxnSpPr>
          <p:nvPr/>
        </p:nvCxnSpPr>
        <p:spPr bwMode="auto">
          <a:xfrm>
            <a:off x="10047725" y="1495822"/>
            <a:ext cx="116510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9" name="Rounded Rectangular Callout 4">
            <a:extLst/>
          </p:cNvPr>
          <p:cNvSpPr/>
          <p:nvPr/>
        </p:nvSpPr>
        <p:spPr>
          <a:xfrm>
            <a:off x="2778245" y="3510870"/>
            <a:ext cx="7269480" cy="2629530"/>
          </a:xfrm>
          <a:prstGeom prst="wedgeRoundRectCallout">
            <a:avLst>
              <a:gd name="adj1" fmla="val -23766"/>
              <a:gd name="adj2" fmla="val -49738"/>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1" indent="-457200">
              <a:spcBef>
                <a:spcPct val="45000"/>
              </a:spcBef>
              <a:buFont typeface="Wingdings" panose="05000000000000000000" pitchFamily="2" charset="2"/>
              <a:buChar char="Ø"/>
            </a:pPr>
            <a:r>
              <a:rPr lang="en-US" altLang="en-US" sz="2400" dirty="0">
                <a:latin typeface="Cambria" panose="02040503050406030204" pitchFamily="18" charset="0"/>
              </a:rPr>
              <a:t>Messenger (herald) to go before</a:t>
            </a:r>
          </a:p>
          <a:p>
            <a:pPr lvl="1" indent="-457200">
              <a:spcBef>
                <a:spcPct val="45000"/>
              </a:spcBef>
              <a:buFont typeface="Wingdings" panose="05000000000000000000" pitchFamily="2" charset="2"/>
              <a:buChar char="Ø"/>
            </a:pPr>
            <a:r>
              <a:rPr lang="en-US" altLang="en-US" sz="2400" dirty="0">
                <a:latin typeface="Cambria" panose="02040503050406030204" pitchFamily="18" charset="0"/>
              </a:rPr>
              <a:t>Prepare the way (road/highway)</a:t>
            </a:r>
          </a:p>
          <a:p>
            <a:pPr lvl="1" indent="-457200">
              <a:spcBef>
                <a:spcPct val="45000"/>
              </a:spcBef>
              <a:buFont typeface="Wingdings" panose="05000000000000000000" pitchFamily="2" charset="2"/>
              <a:buChar char="Ø"/>
            </a:pPr>
            <a:r>
              <a:rPr lang="en-US" altLang="en-US" sz="2400" dirty="0">
                <a:latin typeface="Cambria" panose="02040503050406030204" pitchFamily="18" charset="0"/>
              </a:rPr>
              <a:t>Crying (shouting) the message </a:t>
            </a:r>
          </a:p>
          <a:p>
            <a:pPr lvl="1" indent="-457200">
              <a:spcBef>
                <a:spcPct val="45000"/>
              </a:spcBef>
              <a:buFont typeface="Wingdings" panose="05000000000000000000" pitchFamily="2" charset="2"/>
              <a:buChar char="Ø"/>
            </a:pPr>
            <a:r>
              <a:rPr lang="en-US" altLang="en-US" sz="2400" dirty="0">
                <a:latin typeface="Cambria" panose="02040503050406030204" pitchFamily="18" charset="0"/>
              </a:rPr>
              <a:t>Mission = Make ready the way of the Lord; make his paths straight   (by repentance and truth)</a:t>
            </a:r>
          </a:p>
        </p:txBody>
      </p:sp>
      <p:sp>
        <p:nvSpPr>
          <p:cNvPr id="10" name="Rounded Rectangular Callout 4">
            <a:extLst/>
          </p:cNvPr>
          <p:cNvSpPr/>
          <p:nvPr/>
        </p:nvSpPr>
        <p:spPr>
          <a:xfrm>
            <a:off x="0" y="1824886"/>
            <a:ext cx="2096487" cy="748375"/>
          </a:xfrm>
          <a:prstGeom prst="wedgeRoundRectCallout">
            <a:avLst>
              <a:gd name="adj1" fmla="val 78748"/>
              <a:gd name="adj2" fmla="val -676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rPr>
              <a:t>Isaiah 40:3</a:t>
            </a:r>
            <a:endParaRPr kumimoji="0" lang="en-US" sz="2800" b="1" i="1" u="none"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11" name="Rounded Rectangular Callout 4">
            <a:extLst>
              <a:ext uri="{FF2B5EF4-FFF2-40B4-BE49-F238E27FC236}">
                <a16:creationId xmlns:a16="http://schemas.microsoft.com/office/drawing/2014/main" id="{385F0D8B-8A17-4934-A137-BAFF2C70777E}"/>
              </a:ext>
            </a:extLst>
          </p:cNvPr>
          <p:cNvSpPr/>
          <p:nvPr/>
        </p:nvSpPr>
        <p:spPr>
          <a:xfrm>
            <a:off x="7109461" y="3534360"/>
            <a:ext cx="4892039" cy="1803450"/>
          </a:xfrm>
          <a:prstGeom prst="wedgeRoundRectCallout">
            <a:avLst>
              <a:gd name="adj1" fmla="val -32398"/>
              <a:gd name="adj2" fmla="val -87231"/>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rPr>
              <a:t>“Lord” refers to an owner; a master who has complete control.  This underscores Jesus’ deity.</a:t>
            </a:r>
            <a:endParaRPr kumimoji="0" lang="en-US" sz="2800" b="1" i="1" u="none" strike="noStrike" kern="1200" cap="none" spc="0" normalizeH="0" baseline="0" noProof="0" dirty="0">
              <a:ln>
                <a:noFill/>
              </a:ln>
              <a:solidFill>
                <a:srgbClr val="FFFF00"/>
              </a:solidFill>
              <a:effectLst/>
              <a:uLnTx/>
              <a:uFillTx/>
              <a:latin typeface="Cambria" panose="02040503050406030204" pitchFamily="18" charset="0"/>
            </a:endParaRPr>
          </a:p>
        </p:txBody>
      </p:sp>
      <p:cxnSp>
        <p:nvCxnSpPr>
          <p:cNvPr id="13" name="Straight Connector 12">
            <a:extLst>
              <a:ext uri="{FF2B5EF4-FFF2-40B4-BE49-F238E27FC236}">
                <a16:creationId xmlns:a16="http://schemas.microsoft.com/office/drawing/2014/main" id="{A0F3E008-19BC-4179-9870-DF47ADF2333A}"/>
              </a:ext>
            </a:extLst>
          </p:cNvPr>
          <p:cNvCxnSpPr>
            <a:cxnSpLocks/>
          </p:cNvCxnSpPr>
          <p:nvPr/>
        </p:nvCxnSpPr>
        <p:spPr bwMode="auto">
          <a:xfrm>
            <a:off x="7468355" y="2768362"/>
            <a:ext cx="78410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3A1A9468-73B3-4B9A-9A35-A3279EFC4424}"/>
              </a:ext>
            </a:extLst>
          </p:cNvPr>
          <p:cNvSpPr txBox="1"/>
          <p:nvPr/>
        </p:nvSpPr>
        <p:spPr>
          <a:xfrm>
            <a:off x="2845182" y="-9022"/>
            <a:ext cx="644358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3:1-12: John’s Preaching</a:t>
            </a:r>
          </a:p>
        </p:txBody>
      </p:sp>
    </p:spTree>
    <p:extLst>
      <p:ext uri="{BB962C8B-B14F-4D97-AF65-F5344CB8AC3E}">
        <p14:creationId xmlns:p14="http://schemas.microsoft.com/office/powerpoint/2010/main" val="395298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9" grpId="0" animBg="1"/>
      <p:bldP spid="10" grpId="0" animBg="1"/>
      <p:bldP spid="10" grpId="1"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8947D2CD-DFE5-482E-AAB9-4E55049DAF55}"/>
              </a:ext>
            </a:extLst>
          </p:cNvPr>
          <p:cNvSpPr>
            <a:spLocks noGrp="1" noChangeArrowheads="1"/>
          </p:cNvSpPr>
          <p:nvPr>
            <p:ph type="title"/>
          </p:nvPr>
        </p:nvSpPr>
        <p:spPr>
          <a:xfrm>
            <a:off x="1905000" y="0"/>
            <a:ext cx="8229600" cy="762000"/>
          </a:xfrm>
        </p:spPr>
        <p:txBody>
          <a:bodyPr/>
          <a:lstStyle/>
          <a:p>
            <a:r>
              <a:rPr lang="en-US" altLang="en-US" sz="3600" i="1" u="sng" dirty="0">
                <a:latin typeface="Cambria" panose="02040503050406030204" pitchFamily="18" charset="0"/>
              </a:rPr>
              <a:t>Johns Message</a:t>
            </a:r>
          </a:p>
        </p:txBody>
      </p:sp>
      <p:sp>
        <p:nvSpPr>
          <p:cNvPr id="357379" name="Rectangle 3">
            <a:extLst>
              <a:ext uri="{FF2B5EF4-FFF2-40B4-BE49-F238E27FC236}">
                <a16:creationId xmlns:a16="http://schemas.microsoft.com/office/drawing/2014/main" id="{92AFE903-6DC8-40AD-93EB-9BADB9C94F9A}"/>
              </a:ext>
            </a:extLst>
          </p:cNvPr>
          <p:cNvSpPr>
            <a:spLocks noGrp="1" noChangeArrowheads="1"/>
          </p:cNvSpPr>
          <p:nvPr>
            <p:ph type="body" idx="1"/>
          </p:nvPr>
        </p:nvSpPr>
        <p:spPr>
          <a:xfrm>
            <a:off x="434898" y="685800"/>
            <a:ext cx="11200842" cy="5943600"/>
          </a:xfrm>
        </p:spPr>
        <p:txBody>
          <a:bodyPr/>
          <a:lstStyle/>
          <a:p>
            <a:pPr>
              <a:lnSpc>
                <a:spcPct val="80000"/>
              </a:lnSpc>
              <a:spcAft>
                <a:spcPts val="600"/>
              </a:spcAft>
              <a:buFont typeface="Wingdings" panose="05000000000000000000" pitchFamily="2" charset="2"/>
              <a:buChar char="Ø"/>
            </a:pPr>
            <a:r>
              <a:rPr lang="en-US" altLang="en-US" sz="2600" b="0" dirty="0">
                <a:effectLst/>
                <a:latin typeface="Cambria" panose="02040503050406030204" pitchFamily="18" charset="0"/>
              </a:rPr>
              <a:t>John's preaching was centered around repentance. (</a:t>
            </a:r>
            <a:r>
              <a:rPr lang="en-US" altLang="en-US" sz="2600" b="0" dirty="0" err="1">
                <a:effectLst/>
                <a:latin typeface="Cambria" panose="02040503050406030204" pitchFamily="18" charset="0"/>
              </a:rPr>
              <a:t>cf</a:t>
            </a:r>
            <a:r>
              <a:rPr lang="en-US" altLang="en-US" sz="2600" b="0" dirty="0">
                <a:effectLst/>
                <a:latin typeface="Cambria" panose="02040503050406030204" pitchFamily="18" charset="0"/>
              </a:rPr>
              <a:t> Lk. 3:10-14)</a:t>
            </a:r>
          </a:p>
          <a:p>
            <a:pPr lvl="1">
              <a:lnSpc>
                <a:spcPct val="80000"/>
              </a:lnSpc>
              <a:spcAft>
                <a:spcPts val="600"/>
              </a:spcAft>
              <a:buFont typeface="Wingdings" panose="05000000000000000000" pitchFamily="2" charset="2"/>
              <a:buChar char="§"/>
            </a:pPr>
            <a:r>
              <a:rPr lang="en-US" altLang="en-US" sz="2600" b="0" u="sng" dirty="0">
                <a:effectLst/>
                <a:latin typeface="Cambria" panose="02040503050406030204" pitchFamily="18" charset="0"/>
              </a:rPr>
              <a:t>rich</a:t>
            </a:r>
            <a:r>
              <a:rPr lang="en-US" altLang="en-US" sz="2600" b="0" dirty="0">
                <a:effectLst/>
                <a:latin typeface="Cambria" panose="02040503050406030204" pitchFamily="18" charset="0"/>
              </a:rPr>
              <a:t> he urged the proper attitude toward the poor. </a:t>
            </a:r>
          </a:p>
          <a:p>
            <a:pPr lvl="1">
              <a:lnSpc>
                <a:spcPct val="80000"/>
              </a:lnSpc>
              <a:spcAft>
                <a:spcPts val="600"/>
              </a:spcAft>
              <a:buFont typeface="Wingdings" panose="05000000000000000000" pitchFamily="2" charset="2"/>
              <a:buChar char="§"/>
            </a:pPr>
            <a:r>
              <a:rPr lang="en-US" altLang="en-US" sz="2600" b="0" u="sng" dirty="0">
                <a:effectLst/>
                <a:latin typeface="Cambria" panose="02040503050406030204" pitchFamily="18" charset="0"/>
              </a:rPr>
              <a:t>publicans</a:t>
            </a:r>
            <a:r>
              <a:rPr lang="en-US" altLang="en-US" sz="2600" b="0" dirty="0">
                <a:effectLst/>
                <a:latin typeface="Cambria" panose="02040503050406030204" pitchFamily="18" charset="0"/>
              </a:rPr>
              <a:t> he demanded honesty. </a:t>
            </a:r>
          </a:p>
          <a:p>
            <a:pPr lvl="1">
              <a:lnSpc>
                <a:spcPct val="80000"/>
              </a:lnSpc>
              <a:spcAft>
                <a:spcPts val="600"/>
              </a:spcAft>
              <a:buFont typeface="Wingdings" panose="05000000000000000000" pitchFamily="2" charset="2"/>
              <a:buChar char="§"/>
            </a:pPr>
            <a:r>
              <a:rPr lang="en-US" altLang="en-US" sz="2600" b="0" u="sng" dirty="0">
                <a:effectLst/>
                <a:latin typeface="Cambria" panose="02040503050406030204" pitchFamily="18" charset="0"/>
              </a:rPr>
              <a:t>soldiers</a:t>
            </a:r>
            <a:r>
              <a:rPr lang="en-US" altLang="en-US" sz="2600" b="0" dirty="0">
                <a:effectLst/>
                <a:latin typeface="Cambria" panose="02040503050406030204" pitchFamily="18" charset="0"/>
              </a:rPr>
              <a:t> he urged no violence to any man and to be content with their wages. </a:t>
            </a:r>
          </a:p>
          <a:p>
            <a:pPr lvl="1">
              <a:lnSpc>
                <a:spcPct val="80000"/>
              </a:lnSpc>
              <a:spcAft>
                <a:spcPts val="600"/>
              </a:spcAft>
              <a:buFont typeface="Wingdings" panose="05000000000000000000" pitchFamily="2" charset="2"/>
              <a:buChar char="§"/>
            </a:pPr>
            <a:r>
              <a:rPr lang="en-US" altLang="en-US" sz="2600" b="0" u="sng" dirty="0">
                <a:effectLst/>
                <a:latin typeface="Cambria" panose="02040503050406030204" pitchFamily="18" charset="0"/>
              </a:rPr>
              <a:t>Pharisees</a:t>
            </a:r>
            <a:r>
              <a:rPr lang="en-US" altLang="en-US" sz="2600" b="0" dirty="0">
                <a:effectLst/>
                <a:latin typeface="Cambria" panose="02040503050406030204" pitchFamily="18" charset="0"/>
              </a:rPr>
              <a:t> he demanded they bring forth the proper fruits of repentance. </a:t>
            </a:r>
          </a:p>
          <a:p>
            <a:pPr>
              <a:lnSpc>
                <a:spcPct val="80000"/>
              </a:lnSpc>
              <a:spcAft>
                <a:spcPts val="600"/>
              </a:spcAft>
              <a:buFont typeface="Wingdings" panose="05000000000000000000" pitchFamily="2" charset="2"/>
              <a:buChar char="Ø"/>
            </a:pPr>
            <a:r>
              <a:rPr lang="en-US" altLang="en-US" sz="2600" b="0" dirty="0">
                <a:effectLst/>
                <a:latin typeface="Cambria" panose="02040503050406030204" pitchFamily="18" charset="0"/>
              </a:rPr>
              <a:t>Why was this message so important to the coming of Jesus? </a:t>
            </a:r>
          </a:p>
          <a:p>
            <a:pPr>
              <a:lnSpc>
                <a:spcPct val="80000"/>
              </a:lnSpc>
              <a:spcAft>
                <a:spcPts val="600"/>
              </a:spcAft>
              <a:buFont typeface="Wingdings" panose="05000000000000000000" pitchFamily="2" charset="2"/>
              <a:buChar char="Ø"/>
            </a:pPr>
            <a:r>
              <a:rPr lang="en-US" altLang="en-US" sz="2600" b="0" dirty="0">
                <a:effectLst/>
                <a:latin typeface="Cambria" panose="02040503050406030204" pitchFamily="18" charset="0"/>
              </a:rPr>
              <a:t>Jews needed a radical spiritual change to be ready for the Kingdom of Heaven.  </a:t>
            </a:r>
          </a:p>
          <a:p>
            <a:pPr marL="401638" indent="-401638">
              <a:lnSpc>
                <a:spcPct val="80000"/>
              </a:lnSpc>
              <a:spcAft>
                <a:spcPts val="600"/>
              </a:spcAft>
              <a:buFont typeface="Wingdings" panose="05000000000000000000" pitchFamily="2" charset="2"/>
              <a:buChar char="Ø"/>
            </a:pPr>
            <a:r>
              <a:rPr lang="en-US" altLang="en-US" sz="2600" i="1" u="sng" dirty="0">
                <a:solidFill>
                  <a:srgbClr val="FFFF00"/>
                </a:solidFill>
                <a:effectLst/>
                <a:latin typeface="Cambria" panose="02040503050406030204" pitchFamily="18" charset="0"/>
              </a:rPr>
              <a:t>Luke 7:30 </a:t>
            </a:r>
            <a:r>
              <a:rPr lang="en-US" altLang="en-US" sz="2600" b="0" dirty="0">
                <a:effectLst/>
                <a:latin typeface="Cambria" panose="02040503050406030204" pitchFamily="18" charset="0"/>
              </a:rPr>
              <a:t>---  But the Pharisees and the lawyers rejected God’s will for themselves, not having been baptized by John</a:t>
            </a:r>
            <a:endParaRPr lang="en-US" altLang="en-US" sz="2600" b="0" dirty="0">
              <a:effectLst>
                <a:outerShdw blurRad="38100" dist="38100" dir="2700000" algn="tl">
                  <a:srgbClr val="000000">
                    <a:alpha val="43137"/>
                  </a:srgbClr>
                </a:outerShdw>
              </a:effectLst>
              <a:latin typeface="Cambria" panose="02040503050406030204" pitchFamily="18" charset="0"/>
            </a:endParaRPr>
          </a:p>
          <a:p>
            <a:pPr marL="401638" lvl="1" indent="-401638" eaLnBrk="1" hangingPunct="1">
              <a:lnSpc>
                <a:spcPct val="80000"/>
              </a:lnSpc>
              <a:spcAft>
                <a:spcPts val="600"/>
              </a:spcAft>
              <a:buFont typeface="Wingdings" pitchFamily="2" charset="2"/>
              <a:buChar char="Ø"/>
              <a:defRPr/>
            </a:pPr>
            <a:r>
              <a:rPr lang="en-US" sz="2600" b="0" cap="small" dirty="0">
                <a:effectLst>
                  <a:outerShdw blurRad="38100" dist="38100" dir="2700000" algn="tl">
                    <a:srgbClr val="000000">
                      <a:alpha val="43137"/>
                    </a:srgbClr>
                  </a:outerShdw>
                </a:effectLst>
                <a:latin typeface="Cambria" panose="02040503050406030204" pitchFamily="18" charset="0"/>
              </a:rPr>
              <a:t>Do we have barriers that are obstructing us, things to which we cling that keep us from Christ?  we must move those out of our lives and make  our lives straight if we want to be filled up with Christ.  </a:t>
            </a:r>
          </a:p>
          <a:p>
            <a:pPr marL="401638" indent="-401638" eaLnBrk="1" hangingPunct="1">
              <a:lnSpc>
                <a:spcPct val="80000"/>
              </a:lnSpc>
              <a:buNone/>
              <a:defRPr/>
            </a:pPr>
            <a:r>
              <a:rPr lang="en-US" sz="2400" b="0" cap="small" dirty="0">
                <a:effectLst>
                  <a:outerShdw blurRad="38100" dist="38100" dir="2700000" algn="tl">
                    <a:srgbClr val="000000">
                      <a:alpha val="43137"/>
                    </a:srgbClr>
                  </a:outerShdw>
                </a:effectLst>
                <a:latin typeface="Cambria" panose="02040503050406030204" pitchFamily="18" charset="0"/>
              </a:rPr>
              <a:t> </a:t>
            </a:r>
          </a:p>
          <a:p>
            <a:pPr>
              <a:lnSpc>
                <a:spcPct val="80000"/>
              </a:lnSpc>
              <a:buFont typeface="Wingdings" panose="05000000000000000000" pitchFamily="2" charset="2"/>
              <a:buChar char="Ø"/>
            </a:pPr>
            <a:endParaRPr lang="en-US" altLang="en-US" sz="2800" b="0" dirty="0">
              <a:effectLst/>
              <a:latin typeface="Cambria" panose="02040503050406030204" pitchFamily="18" charset="0"/>
            </a:endParaRPr>
          </a:p>
        </p:txBody>
      </p:sp>
    </p:spTree>
    <p:extLst>
      <p:ext uri="{BB962C8B-B14F-4D97-AF65-F5344CB8AC3E}">
        <p14:creationId xmlns:p14="http://schemas.microsoft.com/office/powerpoint/2010/main" val="3846623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7379">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73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7379">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737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57379">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737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57379">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737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57379">
                                            <p:txEl>
                                              <p:pRg st="4" end="4"/>
                                            </p:txEl>
                                          </p:spTgt>
                                        </p:tgtEl>
                                        <p:attrNameLst>
                                          <p:attrName>ppt_c</p:attrName>
                                        </p:attrNameLst>
                                      </p:cBhvr>
                                      <p:to>
                                        <a:schemeClr val="tx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737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57379">
                                            <p:txEl>
                                              <p:pRg st="5" end="5"/>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737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57379">
                                            <p:txEl>
                                              <p:pRg st="6" end="6"/>
                                            </p:txEl>
                                          </p:spTgt>
                                        </p:tgtEl>
                                        <p:attrNameLst>
                                          <p:attrName>ppt_c</p:attrName>
                                        </p:attrNameLst>
                                      </p:cBhvr>
                                      <p:to>
                                        <a:schemeClr val="tx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737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57379">
                                            <p:txEl>
                                              <p:pRg st="7" end="7"/>
                                            </p:txEl>
                                          </p:spTgt>
                                        </p:tgtEl>
                                        <p:attrNameLst>
                                          <p:attrName>ppt_c</p:attrName>
                                        </p:attrNameLst>
                                      </p:cBhvr>
                                      <p:to>
                                        <a:schemeClr val="tx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737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57379">
                                            <p:txEl>
                                              <p:pRg st="8" end="8"/>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73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9A99BF-6207-43E8-A33F-CA3032E833C3}"/>
              </a:ext>
            </a:extLst>
          </p:cNvPr>
          <p:cNvSpPr txBox="1"/>
          <p:nvPr/>
        </p:nvSpPr>
        <p:spPr>
          <a:xfrm>
            <a:off x="294640" y="615446"/>
            <a:ext cx="11054080"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t>Now in those days John the Baptist came, preaching in the wilderness of Judea, saying, </a:t>
            </a:r>
            <a:r>
              <a:rPr kumimoji="0" lang="en-US" sz="2800" b="0" i="0" u="none" strike="noStrike" kern="1200" cap="none" spc="0" normalizeH="0" baseline="30000" noProof="0" dirty="0">
                <a:ln>
                  <a:noFill/>
                </a:ln>
                <a:solidFill>
                  <a:schemeClr val="tx2">
                    <a:lumMod val="75000"/>
                  </a:schemeClr>
                </a:solidFill>
                <a:effectLst/>
                <a:uLnTx/>
                <a:uFillTx/>
                <a:latin typeface="Cambria" panose="02040503050406030204" pitchFamily="18" charset="0"/>
                <a:ea typeface="+mn-ea"/>
                <a:cs typeface="+mn-cs"/>
              </a:rPr>
              <a:t>2 </a:t>
            </a:r>
            <a: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t>“Repent, for the kingdom of heaven is at hand.” </a:t>
            </a:r>
            <a:r>
              <a:rPr kumimoji="0" lang="en-US" sz="2800" b="0" i="0" u="none" strike="noStrike" kern="1200" cap="none" spc="0" normalizeH="0" baseline="30000" noProof="0" dirty="0">
                <a:ln>
                  <a:noFill/>
                </a:ln>
                <a:solidFill>
                  <a:schemeClr val="tx2">
                    <a:lumMod val="75000"/>
                  </a:schemeClr>
                </a:solidFill>
                <a:effectLst/>
                <a:uLnTx/>
                <a:uFillTx/>
                <a:latin typeface="Cambria" panose="02040503050406030204" pitchFamily="18" charset="0"/>
                <a:ea typeface="+mn-ea"/>
                <a:cs typeface="+mn-cs"/>
              </a:rPr>
              <a:t>3 </a:t>
            </a:r>
            <a: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t>For this is the one referred to by Isaiah the prophet when he said,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t>“</a:t>
            </a:r>
            <a:r>
              <a:rPr kumimoji="0" lang="en-US" sz="2800" b="0" i="0" u="none" strike="noStrike" kern="1200" cap="small" spc="0" normalizeH="0" baseline="0" noProof="0" dirty="0">
                <a:ln>
                  <a:noFill/>
                </a:ln>
                <a:solidFill>
                  <a:schemeClr val="tx2">
                    <a:lumMod val="75000"/>
                  </a:schemeClr>
                </a:solidFill>
                <a:effectLst/>
                <a:uLnTx/>
                <a:uFillTx/>
                <a:latin typeface="Cambria" panose="02040503050406030204" pitchFamily="18" charset="0"/>
                <a:ea typeface="+mn-ea"/>
                <a:cs typeface="+mn-cs"/>
              </a:rPr>
              <a:t>The voice of one</a:t>
            </a:r>
            <a: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t> </a:t>
            </a:r>
            <a:r>
              <a:rPr kumimoji="0" lang="en-US" sz="2800" b="0" i="0" u="none" strike="noStrike" kern="1200" cap="small" spc="0" normalizeH="0" baseline="0" noProof="0" dirty="0">
                <a:ln>
                  <a:noFill/>
                </a:ln>
                <a:solidFill>
                  <a:schemeClr val="tx2">
                    <a:lumMod val="75000"/>
                  </a:schemeClr>
                </a:solidFill>
                <a:effectLst/>
                <a:uLnTx/>
                <a:uFillTx/>
                <a:latin typeface="Cambria" panose="02040503050406030204" pitchFamily="18" charset="0"/>
                <a:ea typeface="+mn-ea"/>
                <a:cs typeface="+mn-cs"/>
              </a:rPr>
              <a:t>crying in the wilderness</a:t>
            </a:r>
            <a: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t>,</a:t>
            </a:r>
            <a:b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t>‘</a:t>
            </a:r>
            <a:r>
              <a:rPr kumimoji="0" lang="en-US" sz="2800" b="0" i="0" u="none" strike="noStrike" kern="1200" cap="small" spc="0" normalizeH="0" baseline="0" noProof="0" dirty="0">
                <a:ln>
                  <a:noFill/>
                </a:ln>
                <a:solidFill>
                  <a:schemeClr val="tx2">
                    <a:lumMod val="75000"/>
                  </a:schemeClr>
                </a:solidFill>
                <a:effectLst/>
                <a:uLnTx/>
                <a:uFillTx/>
                <a:latin typeface="Cambria" panose="02040503050406030204" pitchFamily="18" charset="0"/>
                <a:ea typeface="+mn-ea"/>
                <a:cs typeface="+mn-cs"/>
              </a:rPr>
              <a:t>Make ready the way of the Lord</a:t>
            </a:r>
            <a: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t>,</a:t>
            </a:r>
            <a:b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br>
            <a:r>
              <a:rPr kumimoji="0" lang="en-US" sz="2800" b="0" i="0" u="none" strike="noStrike" kern="1200" cap="small" spc="0" normalizeH="0" baseline="0" noProof="0" dirty="0">
                <a:ln>
                  <a:noFill/>
                </a:ln>
                <a:solidFill>
                  <a:schemeClr val="tx2">
                    <a:lumMod val="75000"/>
                  </a:schemeClr>
                </a:solidFill>
                <a:effectLst/>
                <a:uLnTx/>
                <a:uFillTx/>
                <a:latin typeface="Cambria" panose="02040503050406030204" pitchFamily="18" charset="0"/>
                <a:ea typeface="+mn-ea"/>
                <a:cs typeface="+mn-cs"/>
              </a:rPr>
              <a:t>Make His paths straight</a:t>
            </a:r>
            <a:r>
              <a:rPr kumimoji="0" lang="en-US" sz="2800" b="0" i="0" u="none" strike="noStrike" kern="1200" cap="none" spc="0" normalizeH="0" baseline="0" noProof="0" dirty="0">
                <a:ln>
                  <a:noFill/>
                </a:ln>
                <a:solidFill>
                  <a:schemeClr val="tx2">
                    <a:lumMod val="75000"/>
                  </a:schemeClr>
                </a:solidFill>
                <a:effectLst/>
                <a:uLnTx/>
                <a:uFillTx/>
                <a:latin typeface="Cambria" panose="020405030504060302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4 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Now John himself had a garment of camel’s hair and a leather belt around his waist; and his food was locusts and wild honey. </a:t>
            </a:r>
            <a:r>
              <a:rPr kumimoji="0" lang="en-US" sz="2800" b="0"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5 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Then Jerusalem was going out to him, and all Judea and all the district around the Jordan; </a:t>
            </a:r>
            <a:r>
              <a:rPr kumimoji="0" lang="en-US" sz="2800" b="0"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6 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and they were being baptized by him in the Jordan River, as they confessed their sins.</a:t>
            </a:r>
          </a:p>
        </p:txBody>
      </p:sp>
      <p:cxnSp>
        <p:nvCxnSpPr>
          <p:cNvPr id="8" name="Straight Connector 7">
            <a:extLst>
              <a:ext uri="{FF2B5EF4-FFF2-40B4-BE49-F238E27FC236}">
                <a16:creationId xmlns:a16="http://schemas.microsoft.com/office/drawing/2014/main" id="{6CE18220-E865-4637-AE38-78CB9BF24322}"/>
              </a:ext>
            </a:extLst>
          </p:cNvPr>
          <p:cNvCxnSpPr>
            <a:cxnSpLocks/>
          </p:cNvCxnSpPr>
          <p:nvPr/>
        </p:nvCxnSpPr>
        <p:spPr bwMode="auto">
          <a:xfrm>
            <a:off x="4606290" y="4893729"/>
            <a:ext cx="6161322"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ADCBCD6-9DE1-49D3-AC9F-B19FA5146C08}"/>
              </a:ext>
            </a:extLst>
          </p:cNvPr>
          <p:cNvCxnSpPr>
            <a:cxnSpLocks/>
          </p:cNvCxnSpPr>
          <p:nvPr/>
        </p:nvCxnSpPr>
        <p:spPr bwMode="auto">
          <a:xfrm>
            <a:off x="3908584" y="5344024"/>
            <a:ext cx="377237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9" name="Rounded Rectangular Callout 4">
            <a:extLst/>
          </p:cNvPr>
          <p:cNvSpPr/>
          <p:nvPr/>
        </p:nvSpPr>
        <p:spPr>
          <a:xfrm>
            <a:off x="2096429" y="1805073"/>
            <a:ext cx="9030403" cy="583347"/>
          </a:xfrm>
          <a:prstGeom prst="wedgeRoundRectCallout">
            <a:avLst>
              <a:gd name="adj1" fmla="val -18974"/>
              <a:gd name="adj2" fmla="val 231704"/>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a:r>
              <a:rPr lang="en-US" sz="2800" dirty="0">
                <a:solidFill>
                  <a:srgbClr val="FFFFFF"/>
                </a:solidFill>
                <a:latin typeface="Cambria" panose="02040503050406030204" pitchFamily="18" charset="0"/>
              </a:rPr>
              <a:t>Dress and diet are similar to that of Elijah. (2 Kings 1:8)</a:t>
            </a:r>
            <a:r>
              <a:rPr lang="en-US" sz="2800" baseline="30000" dirty="0">
                <a:latin typeface="Cambria" panose="02040503050406030204" pitchFamily="18" charset="0"/>
              </a:rPr>
              <a:t> </a:t>
            </a:r>
            <a:endParaRPr kumimoji="0" lang="en-US" sz="2800" b="1" i="1" u="none" strike="noStrike" kern="1200" cap="none" spc="0" normalizeH="0" baseline="0" noProof="0" dirty="0">
              <a:ln>
                <a:noFill/>
              </a:ln>
              <a:solidFill>
                <a:srgbClr val="FFFF00"/>
              </a:solidFill>
              <a:effectLst/>
              <a:uLnTx/>
              <a:uFillTx/>
              <a:latin typeface="Cambria" panose="02040503050406030204" pitchFamily="18" charset="0"/>
            </a:endParaRPr>
          </a:p>
        </p:txBody>
      </p:sp>
      <p:cxnSp>
        <p:nvCxnSpPr>
          <p:cNvPr id="11" name="Straight Connector 10">
            <a:extLst>
              <a:ext uri="{FF2B5EF4-FFF2-40B4-BE49-F238E27FC236}">
                <a16:creationId xmlns:a16="http://schemas.microsoft.com/office/drawing/2014/main" id="{10547331-D792-499B-BD6F-807BA0458B38}"/>
              </a:ext>
            </a:extLst>
          </p:cNvPr>
          <p:cNvCxnSpPr>
            <a:cxnSpLocks/>
          </p:cNvCxnSpPr>
          <p:nvPr/>
        </p:nvCxnSpPr>
        <p:spPr bwMode="auto">
          <a:xfrm>
            <a:off x="446049" y="4467724"/>
            <a:ext cx="682454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5C984B3D-284E-4EBB-883A-501710A45DB1}"/>
              </a:ext>
            </a:extLst>
          </p:cNvPr>
          <p:cNvSpPr txBox="1"/>
          <p:nvPr/>
        </p:nvSpPr>
        <p:spPr>
          <a:xfrm>
            <a:off x="2599889" y="-9022"/>
            <a:ext cx="644358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3:1-12: John’s Preaching</a:t>
            </a:r>
          </a:p>
        </p:txBody>
      </p:sp>
      <p:sp>
        <p:nvSpPr>
          <p:cNvPr id="13" name="Rounded Rectangular Callout 4">
            <a:extLst>
              <a:ext uri="{FF2B5EF4-FFF2-40B4-BE49-F238E27FC236}">
                <a16:creationId xmlns:a16="http://schemas.microsoft.com/office/drawing/2014/main" id="{441A4FCE-F813-40DC-A435-C777586B867D}"/>
              </a:ext>
            </a:extLst>
          </p:cNvPr>
          <p:cNvSpPr/>
          <p:nvPr/>
        </p:nvSpPr>
        <p:spPr>
          <a:xfrm>
            <a:off x="2096429" y="2973046"/>
            <a:ext cx="3523785" cy="653664"/>
          </a:xfrm>
          <a:prstGeom prst="wedgeRoundRectCallout">
            <a:avLst>
              <a:gd name="adj1" fmla="val -15185"/>
              <a:gd name="adj2" fmla="val 14906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a:r>
              <a:rPr lang="en-US" sz="2800" dirty="0">
                <a:solidFill>
                  <a:srgbClr val="FFFFFF"/>
                </a:solidFill>
                <a:latin typeface="Cambria" panose="02040503050406030204" pitchFamily="18" charset="0"/>
              </a:rPr>
              <a:t>Jewish Expectation?</a:t>
            </a:r>
            <a:r>
              <a:rPr lang="en-US" sz="2800" baseline="30000" dirty="0">
                <a:latin typeface="Cambria" panose="02040503050406030204" pitchFamily="18" charset="0"/>
              </a:rPr>
              <a:t> </a:t>
            </a:r>
            <a:endParaRPr kumimoji="0" lang="en-US" sz="2800" b="1" i="1" u="none"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14" name="Rounded Rectangular Callout 4">
            <a:extLst>
              <a:ext uri="{FF2B5EF4-FFF2-40B4-BE49-F238E27FC236}">
                <a16:creationId xmlns:a16="http://schemas.microsoft.com/office/drawing/2014/main" id="{90E658C7-449C-4ED9-8747-018E901C6519}"/>
              </a:ext>
            </a:extLst>
          </p:cNvPr>
          <p:cNvSpPr/>
          <p:nvPr/>
        </p:nvSpPr>
        <p:spPr>
          <a:xfrm>
            <a:off x="1215484" y="5701080"/>
            <a:ext cx="10133236" cy="1038488"/>
          </a:xfrm>
          <a:prstGeom prst="wedgeRoundRectCallout">
            <a:avLst>
              <a:gd name="adj1" fmla="val 31720"/>
              <a:gd name="adj2" fmla="val -12368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a:r>
              <a:rPr lang="en-US" sz="2400" b="1" baseline="30000" dirty="0">
                <a:latin typeface="Cambria" panose="02040503050406030204" pitchFamily="18" charset="0"/>
              </a:rPr>
              <a:t> </a:t>
            </a:r>
            <a:r>
              <a:rPr lang="en-US" sz="2400" b="1" i="1" u="sng" dirty="0">
                <a:solidFill>
                  <a:srgbClr val="FFFF00"/>
                </a:solidFill>
                <a:latin typeface="Cambria" panose="02040503050406030204" pitchFamily="18" charset="0"/>
              </a:rPr>
              <a:t>John 3:23:</a:t>
            </a:r>
            <a:r>
              <a:rPr lang="en-US" sz="2400" b="1" baseline="30000" dirty="0">
                <a:latin typeface="Cambria" panose="02040503050406030204" pitchFamily="18" charset="0"/>
              </a:rPr>
              <a:t> </a:t>
            </a:r>
            <a:r>
              <a:rPr lang="en-US" sz="2400" dirty="0">
                <a:latin typeface="Cambria" panose="02040503050406030204" pitchFamily="18" charset="0"/>
              </a:rPr>
              <a:t>John also was baptizing in </a:t>
            </a:r>
            <a:r>
              <a:rPr lang="en-US" sz="2400" dirty="0" err="1">
                <a:latin typeface="Cambria" panose="02040503050406030204" pitchFamily="18" charset="0"/>
              </a:rPr>
              <a:t>Aenon</a:t>
            </a:r>
            <a:r>
              <a:rPr lang="en-US" sz="2400" dirty="0">
                <a:latin typeface="Cambria" panose="02040503050406030204" pitchFamily="18" charset="0"/>
              </a:rPr>
              <a:t> near Salim, because there was much water there; and </a:t>
            </a:r>
            <a:r>
              <a:rPr lang="en-US" sz="2400" i="1" dirty="0">
                <a:latin typeface="Cambria" panose="02040503050406030204" pitchFamily="18" charset="0"/>
              </a:rPr>
              <a:t>people</a:t>
            </a:r>
            <a:r>
              <a:rPr lang="en-US" sz="2400" dirty="0">
                <a:latin typeface="Cambria" panose="02040503050406030204" pitchFamily="18" charset="0"/>
              </a:rPr>
              <a:t> were coming and were being baptized</a:t>
            </a:r>
            <a:r>
              <a:rPr lang="en-US" sz="2400" baseline="30000" dirty="0">
                <a:latin typeface="Cambria" panose="02040503050406030204" pitchFamily="18" charset="0"/>
              </a:rPr>
              <a:t> </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ndParaRPr>
          </a:p>
        </p:txBody>
      </p:sp>
    </p:spTree>
    <p:extLst>
      <p:ext uri="{BB962C8B-B14F-4D97-AF65-F5344CB8AC3E}">
        <p14:creationId xmlns:p14="http://schemas.microsoft.com/office/powerpoint/2010/main" val="385633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9A99BF-6207-43E8-A33F-CA3032E833C3}"/>
              </a:ext>
            </a:extLst>
          </p:cNvPr>
          <p:cNvSpPr txBox="1"/>
          <p:nvPr/>
        </p:nvSpPr>
        <p:spPr>
          <a:xfrm>
            <a:off x="294640" y="615446"/>
            <a:ext cx="11054080" cy="3539430"/>
          </a:xfrm>
          <a:prstGeom prst="rect">
            <a:avLst/>
          </a:prstGeom>
          <a:noFill/>
        </p:spPr>
        <p:txBody>
          <a:bodyPr wrap="square" rtlCol="0">
            <a:spAutoFit/>
          </a:bodyPr>
          <a:lstStyle/>
          <a:p>
            <a:pPr algn="ctr"/>
            <a:r>
              <a:rPr lang="en-US" sz="2800" baseline="30000" dirty="0">
                <a:latin typeface="Cambria" panose="02040503050406030204" pitchFamily="18" charset="0"/>
              </a:rPr>
              <a:t>7 </a:t>
            </a:r>
            <a:r>
              <a:rPr lang="en-US" sz="2800" dirty="0">
                <a:latin typeface="Cambria" panose="02040503050406030204" pitchFamily="18" charset="0"/>
              </a:rPr>
              <a:t>But when he saw many of the Pharisees and Sadducees coming for baptism, he said to them, “You brood of vipers, who warned you to flee from the wrath to come? </a:t>
            </a:r>
            <a:r>
              <a:rPr lang="en-US" sz="2800" baseline="30000" dirty="0">
                <a:latin typeface="Cambria" panose="02040503050406030204" pitchFamily="18" charset="0"/>
              </a:rPr>
              <a:t>8 </a:t>
            </a:r>
            <a:r>
              <a:rPr lang="en-US" sz="2800" dirty="0">
                <a:latin typeface="Cambria" panose="02040503050406030204" pitchFamily="18" charset="0"/>
              </a:rPr>
              <a:t>Therefore bear fruit in keeping with repentance; </a:t>
            </a:r>
            <a:r>
              <a:rPr lang="en-US" sz="2800" baseline="30000" dirty="0">
                <a:latin typeface="Cambria" panose="02040503050406030204" pitchFamily="18" charset="0"/>
              </a:rPr>
              <a:t>9 </a:t>
            </a:r>
            <a:r>
              <a:rPr lang="en-US" sz="2800" dirty="0">
                <a:latin typeface="Cambria" panose="02040503050406030204" pitchFamily="18" charset="0"/>
              </a:rPr>
              <a:t>and do not suppose that you can say to yourselves, ‘We have Abraham for our father’; for I say to you that from these stones God is able to raise up children to Abraham. </a:t>
            </a:r>
            <a:r>
              <a:rPr lang="en-US" sz="2800" b="1" baseline="30000" dirty="0">
                <a:latin typeface="Cambria" panose="02040503050406030204" pitchFamily="18" charset="0"/>
              </a:rPr>
              <a:t>10 </a:t>
            </a:r>
            <a:r>
              <a:rPr lang="en-US" sz="2800" dirty="0">
                <a:latin typeface="Cambria" panose="02040503050406030204" pitchFamily="18" charset="0"/>
              </a:rPr>
              <a:t>The axe is already laid at the root of the trees; therefore every tree that does not bear good fruit is cut down and thrown into the fire.</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6660639" y="1911902"/>
            <a:ext cx="396131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6CE18220-E865-4637-AE38-78CB9BF24322}"/>
              </a:ext>
            </a:extLst>
          </p:cNvPr>
          <p:cNvCxnSpPr>
            <a:cxnSpLocks/>
          </p:cNvCxnSpPr>
          <p:nvPr/>
        </p:nvCxnSpPr>
        <p:spPr bwMode="auto">
          <a:xfrm>
            <a:off x="5445651" y="1069892"/>
            <a:ext cx="3744069"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ADCBCD6-9DE1-49D3-AC9F-B19FA5146C08}"/>
              </a:ext>
            </a:extLst>
          </p:cNvPr>
          <p:cNvCxnSpPr>
            <a:cxnSpLocks/>
          </p:cNvCxnSpPr>
          <p:nvPr/>
        </p:nvCxnSpPr>
        <p:spPr bwMode="auto">
          <a:xfrm>
            <a:off x="629306" y="2358592"/>
            <a:ext cx="1805284"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9" name="Rounded Rectangular Callout 4">
            <a:extLst/>
          </p:cNvPr>
          <p:cNvSpPr/>
          <p:nvPr/>
        </p:nvSpPr>
        <p:spPr>
          <a:xfrm>
            <a:off x="480716" y="4845051"/>
            <a:ext cx="11530889" cy="1496750"/>
          </a:xfrm>
          <a:prstGeom prst="wedgeRoundRectCallout">
            <a:avLst>
              <a:gd name="adj1" fmla="val 14651"/>
              <a:gd name="adj2" fmla="val -244836"/>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There is still room for them in the kingdom if they will repent.  But their repentance must be more than just lip service; it must issue in fruit (actions &amp; attitudes) consistent with  a true change of heart.  </a:t>
            </a:r>
          </a:p>
          <a:p>
            <a:endParaRPr kumimoji="0" lang="en-US" sz="2800" b="1" i="1" u="none" strike="noStrike" kern="1200" cap="none" spc="0" normalizeH="0" baseline="0" noProof="0" dirty="0">
              <a:ln>
                <a:noFill/>
              </a:ln>
              <a:solidFill>
                <a:srgbClr val="FFFF00"/>
              </a:solidFill>
              <a:effectLst/>
              <a:uLnTx/>
              <a:uFillTx/>
              <a:latin typeface="Cambria" panose="02040503050406030204" pitchFamily="18" charset="0"/>
              <a:ea typeface="+mn-ea"/>
              <a:cs typeface="+mn-cs"/>
            </a:endParaRPr>
          </a:p>
        </p:txBody>
      </p:sp>
      <p:cxnSp>
        <p:nvCxnSpPr>
          <p:cNvPr id="11" name="Straight Connector 10">
            <a:extLst>
              <a:ext uri="{FF2B5EF4-FFF2-40B4-BE49-F238E27FC236}">
                <a16:creationId xmlns:a16="http://schemas.microsoft.com/office/drawing/2014/main" id="{181A49A8-462E-45EA-849F-EEE9BB92AC0B}"/>
              </a:ext>
            </a:extLst>
          </p:cNvPr>
          <p:cNvCxnSpPr>
            <a:cxnSpLocks/>
          </p:cNvCxnSpPr>
          <p:nvPr/>
        </p:nvCxnSpPr>
        <p:spPr bwMode="auto">
          <a:xfrm>
            <a:off x="5163711" y="1508042"/>
            <a:ext cx="5900529"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11636B3-133D-4F1A-A555-72BF1057DBF1}"/>
              </a:ext>
            </a:extLst>
          </p:cNvPr>
          <p:cNvCxnSpPr>
            <a:cxnSpLocks/>
          </p:cNvCxnSpPr>
          <p:nvPr/>
        </p:nvCxnSpPr>
        <p:spPr bwMode="auto">
          <a:xfrm>
            <a:off x="1136858" y="1911902"/>
            <a:ext cx="354312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6" name="Rounded Rectangular Callout 4">
            <a:extLst>
              <a:ext uri="{FF2B5EF4-FFF2-40B4-BE49-F238E27FC236}">
                <a16:creationId xmlns:a16="http://schemas.microsoft.com/office/drawing/2014/main" id="{0C667C62-58BA-4545-B52F-7339C7CB17A7}"/>
              </a:ext>
            </a:extLst>
          </p:cNvPr>
          <p:cNvSpPr/>
          <p:nvPr/>
        </p:nvSpPr>
        <p:spPr>
          <a:xfrm>
            <a:off x="0" y="2894292"/>
            <a:ext cx="12192000" cy="3901518"/>
          </a:xfrm>
          <a:prstGeom prst="wedgeRoundRectCallout">
            <a:avLst>
              <a:gd name="adj1" fmla="val 39035"/>
              <a:gd name="adj2" fmla="val -4998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a:defRPr/>
            </a:pPr>
            <a:r>
              <a:rPr kumimoji="0" lang="en-US" sz="2400" b="1" i="1" u="sng" strike="noStrike" kern="1200" cap="none" spc="0" normalizeH="0" baseline="0" noProof="0" dirty="0">
                <a:ln>
                  <a:noFill/>
                </a:ln>
                <a:solidFill>
                  <a:schemeClr val="bg1"/>
                </a:solidFill>
                <a:effectLst/>
                <a:uLnTx/>
                <a:uFillTx/>
                <a:latin typeface="Cambria" panose="02040503050406030204" pitchFamily="18" charset="0"/>
              </a:rPr>
              <a:t>Jeremiah 31:32 </a:t>
            </a:r>
            <a:r>
              <a:rPr kumimoji="0" lang="en-US" sz="2400" b="1" i="1" strike="noStrike" kern="1200" cap="none" spc="0" normalizeH="0" baseline="0" noProof="0" dirty="0">
                <a:ln>
                  <a:noFill/>
                </a:ln>
                <a:solidFill>
                  <a:schemeClr val="bg1"/>
                </a:solidFill>
                <a:effectLst/>
                <a:uLnTx/>
                <a:uFillTx/>
                <a:latin typeface="Cambria" panose="02040503050406030204" pitchFamily="18" charset="0"/>
              </a:rPr>
              <a:t>- </a:t>
            </a:r>
            <a:r>
              <a:rPr lang="en-US" sz="2400" i="1" u="sng" dirty="0">
                <a:solidFill>
                  <a:schemeClr val="bg1"/>
                </a:solidFill>
                <a:latin typeface="Cambria" panose="02040503050406030204" pitchFamily="18" charset="0"/>
              </a:rPr>
              <a:t>The days are coming,” declares the </a:t>
            </a:r>
            <a:r>
              <a:rPr lang="en-US" sz="2400" i="1" u="sng" cap="small" dirty="0">
                <a:solidFill>
                  <a:schemeClr val="bg1"/>
                </a:solidFill>
                <a:latin typeface="Cambria" panose="02040503050406030204" pitchFamily="18" charset="0"/>
              </a:rPr>
              <a:t>Lord</a:t>
            </a:r>
            <a:r>
              <a:rPr lang="en-US" sz="2400" i="1" u="sng" dirty="0">
                <a:solidFill>
                  <a:schemeClr val="bg1"/>
                </a:solidFill>
                <a:latin typeface="Cambria" panose="02040503050406030204" pitchFamily="18" charset="0"/>
              </a:rPr>
              <a:t>, “when I will make a new covenant with the people of Israel and with the people of Judah. </a:t>
            </a:r>
          </a:p>
          <a:p>
            <a:pPr lvl="0" algn="ctr">
              <a:defRPr/>
            </a:pPr>
            <a:r>
              <a:rPr lang="en-US" sz="2400" dirty="0">
                <a:solidFill>
                  <a:schemeClr val="bg1"/>
                </a:solidFill>
                <a:latin typeface="Cambria" panose="02040503050406030204" pitchFamily="18" charset="0"/>
              </a:rPr>
              <a:t>Under Moses, birth into the community of Israel placed one under a covenant relationship to God, but not necessarily in a relationship in which they “knew” the Lord. Under Christ, the very deﬁnition of a covenant relationship with Christ means that one “knows” the Lord. John rebukes the incongruity of thinking that a familial relationship with Abraham was enough to hide the sinfulness of one’s life. God raised up children for Abraham from the barren womb of Sarah—he could just as easily produce children from the stones. The true test of belonging to God is not ancestry of the ﬂesh but obedience of the ﬂesh and the spirit</a:t>
            </a:r>
            <a:r>
              <a:rPr lang="en-US" sz="2400" dirty="0">
                <a:solidFill>
                  <a:schemeClr val="bg1"/>
                </a:solidFill>
              </a:rPr>
              <a:t>. </a:t>
            </a:r>
            <a:r>
              <a:rPr lang="en-US" sz="2000" i="1" dirty="0">
                <a:solidFill>
                  <a:schemeClr val="bg1"/>
                </a:solidFill>
                <a:latin typeface="Cambria" panose="02040503050406030204" pitchFamily="18" charset="0"/>
              </a:rPr>
              <a:t>K. Pope – Matthew (Truth Commentaries)</a:t>
            </a:r>
            <a:endParaRPr kumimoji="0" lang="en-US" sz="2000" b="1" i="1" u="none" strike="noStrike" kern="1200" cap="none" spc="0" normalizeH="0" baseline="0" noProof="0" dirty="0">
              <a:ln>
                <a:noFill/>
              </a:ln>
              <a:solidFill>
                <a:schemeClr val="bg1"/>
              </a:solidFill>
              <a:effectLst/>
              <a:uLnTx/>
              <a:uFillTx/>
              <a:latin typeface="Cambria" panose="02040503050406030204" pitchFamily="18" charset="0"/>
            </a:endParaRPr>
          </a:p>
        </p:txBody>
      </p:sp>
      <p:sp>
        <p:nvSpPr>
          <p:cNvPr id="14" name="TextBox 13">
            <a:extLst>
              <a:ext uri="{FF2B5EF4-FFF2-40B4-BE49-F238E27FC236}">
                <a16:creationId xmlns:a16="http://schemas.microsoft.com/office/drawing/2014/main" id="{BF5E9216-F2AA-4AA2-B410-D10CA8B5505E}"/>
              </a:ext>
            </a:extLst>
          </p:cNvPr>
          <p:cNvSpPr txBox="1"/>
          <p:nvPr/>
        </p:nvSpPr>
        <p:spPr>
          <a:xfrm>
            <a:off x="2599889" y="1059"/>
            <a:ext cx="644358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3:1-12: John’s Preaching</a:t>
            </a:r>
          </a:p>
        </p:txBody>
      </p:sp>
      <p:sp>
        <p:nvSpPr>
          <p:cNvPr id="10" name="Rounded Rectangular Callout 4">
            <a:extLst/>
          </p:cNvPr>
          <p:cNvSpPr/>
          <p:nvPr/>
        </p:nvSpPr>
        <p:spPr>
          <a:xfrm>
            <a:off x="774820" y="2984742"/>
            <a:ext cx="11162644" cy="3349509"/>
          </a:xfrm>
          <a:prstGeom prst="wedgeRoundRectCallout">
            <a:avLst>
              <a:gd name="adj1" fmla="val -1587"/>
              <a:gd name="adj2" fmla="val -106335"/>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r>
              <a:rPr lang="en-US" sz="2400" dirty="0">
                <a:latin typeface="Cambria" panose="02040503050406030204" pitchFamily="18" charset="0"/>
              </a:rPr>
              <a:t> Matthew introduces two of the major antagonists of Jesus’ earthly ministry. </a:t>
            </a:r>
          </a:p>
          <a:p>
            <a:r>
              <a:rPr lang="en-US" sz="2400" dirty="0">
                <a:latin typeface="Cambria" panose="02040503050406030204" pitchFamily="18" charset="0"/>
              </a:rPr>
              <a:t>The </a:t>
            </a:r>
            <a:r>
              <a:rPr lang="en-US" sz="2400" b="1" i="1" u="sng" dirty="0">
                <a:solidFill>
                  <a:srgbClr val="FFFF00"/>
                </a:solidFill>
                <a:latin typeface="Cambria" panose="02040503050406030204" pitchFamily="18" charset="0"/>
              </a:rPr>
              <a:t>Pharisees</a:t>
            </a:r>
            <a:r>
              <a:rPr lang="en-US" sz="2400" dirty="0">
                <a:latin typeface="Cambria" panose="02040503050406030204" pitchFamily="18" charset="0"/>
              </a:rPr>
              <a:t> were a political party fiercely devoted to defending Judaism from the corrupting influence of Greek culture.  “In their zeal for the Law they almost deified it and their attitude became merely external, formal, and mechanical.  They laid stress, not upon the righteousness of an action, but upon its formal correctness.  Consequently their opposition to Christ was inevitable; His manner of life and teaching was essentially a condemnation of theirs …” (W.E. Vine, </a:t>
            </a:r>
            <a:r>
              <a:rPr lang="en-US" sz="2400" i="1" dirty="0">
                <a:latin typeface="Cambria" panose="02040503050406030204" pitchFamily="18" charset="0"/>
              </a:rPr>
              <a:t>Complete Expository Dictionary of Old and New Testament Words, </a:t>
            </a:r>
            <a:r>
              <a:rPr lang="en-US" sz="2400" dirty="0">
                <a:latin typeface="Cambria" panose="02040503050406030204" pitchFamily="18" charset="0"/>
              </a:rPr>
              <a:t>p. 470).</a:t>
            </a:r>
          </a:p>
          <a:p>
            <a:pPr algn="ct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ndParaRPr>
          </a:p>
        </p:txBody>
      </p:sp>
    </p:spTree>
    <p:extLst>
      <p:ext uri="{BB962C8B-B14F-4D97-AF65-F5344CB8AC3E}">
        <p14:creationId xmlns:p14="http://schemas.microsoft.com/office/powerpoint/2010/main" val="142035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ssolv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9A99BF-6207-43E8-A33F-CA3032E833C3}"/>
              </a:ext>
            </a:extLst>
          </p:cNvPr>
          <p:cNvSpPr txBox="1"/>
          <p:nvPr/>
        </p:nvSpPr>
        <p:spPr>
          <a:xfrm>
            <a:off x="294640" y="615446"/>
            <a:ext cx="11054080" cy="3539430"/>
          </a:xfrm>
          <a:prstGeom prst="rect">
            <a:avLst/>
          </a:prstGeom>
          <a:noFill/>
        </p:spPr>
        <p:txBody>
          <a:bodyPr wrap="square" rtlCol="0">
            <a:spAutoFit/>
          </a:bodyPr>
          <a:lstStyle/>
          <a:p>
            <a:pPr algn="ctr"/>
            <a:r>
              <a:rPr lang="en-US" sz="2800" baseline="30000" dirty="0">
                <a:latin typeface="Cambria" panose="02040503050406030204" pitchFamily="18" charset="0"/>
              </a:rPr>
              <a:t>7 </a:t>
            </a:r>
            <a:r>
              <a:rPr lang="en-US" sz="2800" dirty="0">
                <a:latin typeface="Cambria" panose="02040503050406030204" pitchFamily="18" charset="0"/>
              </a:rPr>
              <a:t>But when he saw many of the Pharisees and Sadducees coming for baptism, he said to them, “You brood of vipers, who warned you to flee from the wrath to come? </a:t>
            </a:r>
            <a:r>
              <a:rPr lang="en-US" sz="2800" baseline="30000" dirty="0">
                <a:latin typeface="Cambria" panose="02040503050406030204" pitchFamily="18" charset="0"/>
              </a:rPr>
              <a:t>8 </a:t>
            </a:r>
            <a:r>
              <a:rPr lang="en-US" sz="2800" dirty="0">
                <a:latin typeface="Cambria" panose="02040503050406030204" pitchFamily="18" charset="0"/>
              </a:rPr>
              <a:t>Therefore bear fruit in keeping with repentance; </a:t>
            </a:r>
            <a:r>
              <a:rPr lang="en-US" sz="2800" baseline="30000" dirty="0">
                <a:latin typeface="Cambria" panose="02040503050406030204" pitchFamily="18" charset="0"/>
              </a:rPr>
              <a:t>9 </a:t>
            </a:r>
            <a:r>
              <a:rPr lang="en-US" sz="2800" dirty="0">
                <a:latin typeface="Cambria" panose="02040503050406030204" pitchFamily="18" charset="0"/>
              </a:rPr>
              <a:t>and do not suppose that you can say to yourselves, ‘We have Abraham for our father’; for I say to you that from these stones God is able to raise up children to Abraham. </a:t>
            </a:r>
            <a:r>
              <a:rPr lang="en-US" sz="2800" b="1" baseline="30000" dirty="0">
                <a:latin typeface="Cambria" panose="02040503050406030204" pitchFamily="18" charset="0"/>
              </a:rPr>
              <a:t>10 </a:t>
            </a:r>
            <a:r>
              <a:rPr lang="en-US" sz="2800" dirty="0">
                <a:latin typeface="Cambria" panose="02040503050406030204" pitchFamily="18" charset="0"/>
              </a:rPr>
              <a:t>The axe is already laid at the root of the trees; therefore every tree that does not bear good fruit is cut down and thrown into the fire.</a:t>
            </a:r>
          </a:p>
        </p:txBody>
      </p:sp>
      <p:cxnSp>
        <p:nvCxnSpPr>
          <p:cNvPr id="8" name="Straight Connector 7">
            <a:extLst>
              <a:ext uri="{FF2B5EF4-FFF2-40B4-BE49-F238E27FC236}">
                <a16:creationId xmlns:a16="http://schemas.microsoft.com/office/drawing/2014/main" id="{6CE18220-E865-4637-AE38-78CB9BF24322}"/>
              </a:ext>
            </a:extLst>
          </p:cNvPr>
          <p:cNvCxnSpPr>
            <a:cxnSpLocks/>
          </p:cNvCxnSpPr>
          <p:nvPr/>
        </p:nvCxnSpPr>
        <p:spPr bwMode="auto">
          <a:xfrm>
            <a:off x="8165991" y="3184442"/>
            <a:ext cx="475089"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81A49A8-462E-45EA-849F-EEE9BB92AC0B}"/>
              </a:ext>
            </a:extLst>
          </p:cNvPr>
          <p:cNvCxnSpPr>
            <a:cxnSpLocks/>
          </p:cNvCxnSpPr>
          <p:nvPr/>
        </p:nvCxnSpPr>
        <p:spPr bwMode="auto">
          <a:xfrm>
            <a:off x="9109710" y="3691172"/>
            <a:ext cx="200654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11636B3-133D-4F1A-A555-72BF1057DBF1}"/>
              </a:ext>
            </a:extLst>
          </p:cNvPr>
          <p:cNvCxnSpPr>
            <a:cxnSpLocks/>
          </p:cNvCxnSpPr>
          <p:nvPr/>
        </p:nvCxnSpPr>
        <p:spPr bwMode="auto">
          <a:xfrm>
            <a:off x="8046720" y="4060742"/>
            <a:ext cx="473743"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4" name="Rounded Rectangular Callout 4">
            <a:extLst>
              <a:ext uri="{FF2B5EF4-FFF2-40B4-BE49-F238E27FC236}">
                <a16:creationId xmlns:a16="http://schemas.microsoft.com/office/drawing/2014/main" id="{003C4E40-0518-4CAC-8D27-3CC2D7B7793A}"/>
              </a:ext>
            </a:extLst>
          </p:cNvPr>
          <p:cNvSpPr/>
          <p:nvPr/>
        </p:nvSpPr>
        <p:spPr>
          <a:xfrm>
            <a:off x="452065" y="4745357"/>
            <a:ext cx="8509055" cy="1762323"/>
          </a:xfrm>
          <a:prstGeom prst="wedgeRoundRectCallout">
            <a:avLst>
              <a:gd name="adj1" fmla="val 41400"/>
              <a:gd name="adj2" fmla="val -90588"/>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This is the ﬁrst of three references to ﬁre in three verses. It clearly refers to the ﬁres of eternal punishment. This must be taken into consideration in any interpretation of the meaning of the “ﬁre” referenced in the two verses that follow. </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9" name="TextBox 8">
            <a:extLst>
              <a:ext uri="{FF2B5EF4-FFF2-40B4-BE49-F238E27FC236}">
                <a16:creationId xmlns:a16="http://schemas.microsoft.com/office/drawing/2014/main" id="{1392CEF6-6035-4BD2-B847-C0385E5055DC}"/>
              </a:ext>
            </a:extLst>
          </p:cNvPr>
          <p:cNvSpPr txBox="1"/>
          <p:nvPr/>
        </p:nvSpPr>
        <p:spPr>
          <a:xfrm>
            <a:off x="2599889" y="0"/>
            <a:ext cx="644358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3:1-12: John’s Preaching</a:t>
            </a:r>
          </a:p>
        </p:txBody>
      </p:sp>
      <p:sp>
        <p:nvSpPr>
          <p:cNvPr id="10" name="Rounded Rectangular Callout 4">
            <a:extLst/>
          </p:cNvPr>
          <p:cNvSpPr/>
          <p:nvPr/>
        </p:nvSpPr>
        <p:spPr>
          <a:xfrm>
            <a:off x="4014415" y="4745358"/>
            <a:ext cx="7758485" cy="1762323"/>
          </a:xfrm>
          <a:prstGeom prst="wedgeRoundRectCallout">
            <a:avLst>
              <a:gd name="adj1" fmla="val 9665"/>
              <a:gd name="adj2" fmla="val -143771"/>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God was ready to cut down unfruitful Jews and cast them into unquenchable fire (vs 12).  The axe was “laid” to the branches to prune them, but at the root to destroy them.  This is a sober picture of impending judgement.</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ndParaRPr>
          </a:p>
        </p:txBody>
      </p:sp>
    </p:spTree>
    <p:extLst>
      <p:ext uri="{BB962C8B-B14F-4D97-AF65-F5344CB8AC3E}">
        <p14:creationId xmlns:p14="http://schemas.microsoft.com/office/powerpoint/2010/main" val="419895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03200" y="990603"/>
            <a:ext cx="11785600" cy="2404107"/>
          </a:xfrm>
        </p:spPr>
        <p:txBody>
          <a:bodyPr/>
          <a:lstStyle/>
          <a:p>
            <a:pPr marL="0" indent="0" algn="ctr">
              <a:lnSpc>
                <a:spcPct val="80000"/>
              </a:lnSpc>
              <a:buFontTx/>
              <a:buNone/>
            </a:pPr>
            <a:r>
              <a:rPr lang="en-US" altLang="en-US" sz="2800" b="0" dirty="0">
                <a:effectLst/>
                <a:latin typeface="Cambria" panose="02040503050406030204" pitchFamily="18" charset="0"/>
              </a:rPr>
              <a:t>11 "As for me, I baptize you with water for repentance, but He who is coming after me is mightier than I, and I am not fit to remove His sandals; He will baptize you with the </a:t>
            </a:r>
            <a:r>
              <a:rPr lang="en-US" altLang="en-US" sz="2800" b="0" dirty="0">
                <a:solidFill>
                  <a:srgbClr val="FFFF00"/>
                </a:solidFill>
                <a:effectLst/>
                <a:latin typeface="Cambria" panose="02040503050406030204" pitchFamily="18" charset="0"/>
              </a:rPr>
              <a:t>Holy Spirit </a:t>
            </a:r>
            <a:r>
              <a:rPr lang="en-US" altLang="en-US" sz="2800" b="0" dirty="0">
                <a:effectLst/>
                <a:latin typeface="Cambria" panose="02040503050406030204" pitchFamily="18" charset="0"/>
              </a:rPr>
              <a:t>and </a:t>
            </a:r>
            <a:r>
              <a:rPr lang="en-US" altLang="en-US" sz="2800" b="0" dirty="0">
                <a:solidFill>
                  <a:srgbClr val="FFFF00"/>
                </a:solidFill>
                <a:effectLst/>
                <a:latin typeface="Cambria" panose="02040503050406030204" pitchFamily="18" charset="0"/>
              </a:rPr>
              <a:t>fire</a:t>
            </a:r>
            <a:r>
              <a:rPr lang="en-US" altLang="en-US" sz="2800" b="0" dirty="0">
                <a:effectLst/>
                <a:latin typeface="Cambria" panose="02040503050406030204" pitchFamily="18" charset="0"/>
              </a:rPr>
              <a:t>.  12 "And His winnowing fork is in His hand, and He will thoroughly clear His threshing floor; and He will gather His wheat into the barn, but He will burn up the chaff with unquenchable fire." </a:t>
            </a:r>
          </a:p>
        </p:txBody>
      </p:sp>
      <p:cxnSp>
        <p:nvCxnSpPr>
          <p:cNvPr id="5" name="Straight Connector 4">
            <a:extLst>
              <a:ext uri="{FF2B5EF4-FFF2-40B4-BE49-F238E27FC236}">
                <a16:creationId xmlns:a16="http://schemas.microsoft.com/office/drawing/2014/main" id="{4233594D-8419-4FE7-9062-11B81EB26A39}"/>
              </a:ext>
            </a:extLst>
          </p:cNvPr>
          <p:cNvCxnSpPr>
            <a:cxnSpLocks/>
          </p:cNvCxnSpPr>
          <p:nvPr/>
        </p:nvCxnSpPr>
        <p:spPr bwMode="auto">
          <a:xfrm>
            <a:off x="982980" y="2033822"/>
            <a:ext cx="604647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4" name="Rounded Rectangular Callout 4">
            <a:extLst>
              <a:ext uri="{FF2B5EF4-FFF2-40B4-BE49-F238E27FC236}">
                <a16:creationId xmlns:a16="http://schemas.microsoft.com/office/drawing/2014/main" id="{A99BD2A4-D152-41EB-81B3-F7C72BB18A11}"/>
              </a:ext>
            </a:extLst>
          </p:cNvPr>
          <p:cNvSpPr/>
          <p:nvPr/>
        </p:nvSpPr>
        <p:spPr>
          <a:xfrm>
            <a:off x="203200" y="4427218"/>
            <a:ext cx="7150100" cy="1596391"/>
          </a:xfrm>
          <a:prstGeom prst="wedgeRoundRectCallout">
            <a:avLst>
              <a:gd name="adj1" fmla="val -3769"/>
              <a:gd name="adj2" fmla="val -21987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 The inference from Matthew and John (</a:t>
            </a:r>
            <a:r>
              <a:rPr lang="en-US" sz="2400" dirty="0" err="1">
                <a:latin typeface="Cambria" panose="02040503050406030204" pitchFamily="18" charset="0"/>
              </a:rPr>
              <a:t>Jn</a:t>
            </a:r>
            <a:r>
              <a:rPr lang="en-US" sz="2400" dirty="0">
                <a:latin typeface="Cambria" panose="02040503050406030204" pitchFamily="18" charset="0"/>
              </a:rPr>
              <a:t> 1:15) is that Christ, as a member of the Godhead, was John’s commander and chief long before John’s life and work began.  John understood his position and role.</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ndParaRPr>
          </a:p>
        </p:txBody>
      </p:sp>
      <p:cxnSp>
        <p:nvCxnSpPr>
          <p:cNvPr id="14" name="Straight Connector 13">
            <a:extLst>
              <a:ext uri="{FF2B5EF4-FFF2-40B4-BE49-F238E27FC236}">
                <a16:creationId xmlns:a16="http://schemas.microsoft.com/office/drawing/2014/main" id="{70ECC1D1-EC3D-4227-AF37-1A12CD8D8B94}"/>
              </a:ext>
            </a:extLst>
          </p:cNvPr>
          <p:cNvCxnSpPr>
            <a:cxnSpLocks/>
          </p:cNvCxnSpPr>
          <p:nvPr/>
        </p:nvCxnSpPr>
        <p:spPr bwMode="auto">
          <a:xfrm>
            <a:off x="5924550" y="1355642"/>
            <a:ext cx="310515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BB078BEE-165D-4928-BE72-5DBCEF06F3FE}"/>
              </a:ext>
            </a:extLst>
          </p:cNvPr>
          <p:cNvCxnSpPr>
            <a:cxnSpLocks/>
          </p:cNvCxnSpPr>
          <p:nvPr/>
        </p:nvCxnSpPr>
        <p:spPr bwMode="auto">
          <a:xfrm>
            <a:off x="3135630" y="1664252"/>
            <a:ext cx="2235172"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E6D4ADEA-84A4-41A2-981D-FDFD168DD5CF}"/>
              </a:ext>
            </a:extLst>
          </p:cNvPr>
          <p:cNvSpPr txBox="1"/>
          <p:nvPr/>
        </p:nvSpPr>
        <p:spPr>
          <a:xfrm>
            <a:off x="2786579" y="-5245"/>
            <a:ext cx="644358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3:1-12: John’s Preaching</a:t>
            </a:r>
          </a:p>
        </p:txBody>
      </p:sp>
    </p:spTree>
    <p:extLst>
      <p:ext uri="{BB962C8B-B14F-4D97-AF65-F5344CB8AC3E}">
        <p14:creationId xmlns:p14="http://schemas.microsoft.com/office/powerpoint/2010/main" val="33431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par>
                          <p:cTn id="21" fill="hold">
                            <p:stCondLst>
                              <p:cond delay="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7E018399-E22F-4F6A-8D2C-8851126ACA78}"/>
              </a:ext>
            </a:extLst>
          </p:cNvPr>
          <p:cNvSpPr>
            <a:spLocks noGrp="1" noChangeArrowheads="1"/>
          </p:cNvSpPr>
          <p:nvPr>
            <p:ph type="title"/>
          </p:nvPr>
        </p:nvSpPr>
        <p:spPr>
          <a:xfrm>
            <a:off x="1981200" y="1"/>
            <a:ext cx="8229600" cy="563563"/>
          </a:xfrm>
        </p:spPr>
        <p:txBody>
          <a:bodyPr/>
          <a:lstStyle/>
          <a:p>
            <a:pPr eaLnBrk="1" hangingPunct="1"/>
            <a:r>
              <a:rPr lang="en-US" altLang="en-US" sz="2800" b="1" i="1" u="sng" dirty="0">
                <a:solidFill>
                  <a:srgbClr val="FFFF00"/>
                </a:solidFill>
                <a:latin typeface="Cambria" panose="02040503050406030204" pitchFamily="18" charset="0"/>
              </a:rPr>
              <a:t>“He will Baptize with Holy Spirit &amp; Fire”</a:t>
            </a:r>
            <a:r>
              <a:rPr lang="en-US" altLang="en-US" sz="2800" b="1" i="1" u="sng" dirty="0">
                <a:latin typeface="Cambria" panose="02040503050406030204" pitchFamily="18" charset="0"/>
              </a:rPr>
              <a:t> </a:t>
            </a:r>
          </a:p>
        </p:txBody>
      </p:sp>
      <p:sp>
        <p:nvSpPr>
          <p:cNvPr id="359427" name="Rectangle 3">
            <a:extLst>
              <a:ext uri="{FF2B5EF4-FFF2-40B4-BE49-F238E27FC236}">
                <a16:creationId xmlns:a16="http://schemas.microsoft.com/office/drawing/2014/main" id="{FF49B205-5FDB-45E7-A247-FC4709C439A8}"/>
              </a:ext>
            </a:extLst>
          </p:cNvPr>
          <p:cNvSpPr>
            <a:spLocks noGrp="1" noChangeArrowheads="1"/>
          </p:cNvSpPr>
          <p:nvPr>
            <p:ph type="body" idx="1"/>
          </p:nvPr>
        </p:nvSpPr>
        <p:spPr>
          <a:xfrm>
            <a:off x="283845" y="480391"/>
            <a:ext cx="11624310" cy="6248400"/>
          </a:xfrm>
        </p:spPr>
        <p:txBody>
          <a:bodyPr/>
          <a:lstStyle/>
          <a:p>
            <a:pPr eaLnBrk="1" hangingPunct="1">
              <a:lnSpc>
                <a:spcPct val="80000"/>
              </a:lnSpc>
              <a:spcAft>
                <a:spcPts val="1200"/>
              </a:spcAft>
            </a:pPr>
            <a:r>
              <a:rPr lang="en-US" altLang="en-US" sz="2400" dirty="0">
                <a:latin typeface="Cambria" panose="02040503050406030204" pitchFamily="18" charset="0"/>
              </a:rPr>
              <a:t>Often fire is used to symbolize God's fiery wrath and judgment upon the wicked (Ezek. 21:31-32; Isa. 29:6)</a:t>
            </a:r>
          </a:p>
          <a:p>
            <a:pPr marL="0" indent="0" eaLnBrk="1" hangingPunct="1">
              <a:lnSpc>
                <a:spcPct val="80000"/>
              </a:lnSpc>
              <a:spcAft>
                <a:spcPts val="1200"/>
              </a:spcAft>
              <a:buNone/>
            </a:pPr>
            <a:r>
              <a:rPr lang="en-US" altLang="en-US" sz="2400" b="1" i="1" u="sng" dirty="0">
                <a:latin typeface="Cambria" panose="02040503050406030204" pitchFamily="18" charset="0"/>
              </a:rPr>
              <a:t>HS Baptism </a:t>
            </a:r>
            <a:r>
              <a:rPr lang="en-US" altLang="en-US" sz="2400" dirty="0">
                <a:latin typeface="Cambria" panose="02040503050406030204" pitchFamily="18" charset="0"/>
              </a:rPr>
              <a:t>( Joel 2:28; Acts 2 &amp; 10)</a:t>
            </a:r>
          </a:p>
          <a:p>
            <a:pPr eaLnBrk="1" hangingPunct="1">
              <a:lnSpc>
                <a:spcPct val="80000"/>
              </a:lnSpc>
              <a:spcAft>
                <a:spcPts val="1200"/>
              </a:spcAft>
            </a:pPr>
            <a:r>
              <a:rPr lang="en-US" altLang="en-US" sz="2200" b="1" i="1" u="sng" dirty="0">
                <a:solidFill>
                  <a:srgbClr val="FFFF00"/>
                </a:solidFill>
                <a:latin typeface="Cambria" panose="02040503050406030204" pitchFamily="18" charset="0"/>
              </a:rPr>
              <a:t>Joel 2:28 </a:t>
            </a:r>
            <a:r>
              <a:rPr lang="en-US" altLang="en-US" sz="2200" dirty="0">
                <a:latin typeface="Cambria" panose="02040503050406030204" pitchFamily="18" charset="0"/>
              </a:rPr>
              <a:t>- “It will come about after this That I will pour out My Spirit on all mankind;</a:t>
            </a:r>
            <a:br>
              <a:rPr lang="en-US" altLang="en-US" sz="2200" dirty="0">
                <a:latin typeface="Cambria" panose="02040503050406030204" pitchFamily="18" charset="0"/>
              </a:rPr>
            </a:br>
            <a:r>
              <a:rPr lang="en-US" altLang="en-US" sz="2200" dirty="0">
                <a:latin typeface="Cambria" panose="02040503050406030204" pitchFamily="18" charset="0"/>
              </a:rPr>
              <a:t>And your sons and daughters will prophesy, Your old men will dream dreams,</a:t>
            </a:r>
            <a:br>
              <a:rPr lang="en-US" altLang="en-US" sz="2200" dirty="0">
                <a:latin typeface="Cambria" panose="02040503050406030204" pitchFamily="18" charset="0"/>
              </a:rPr>
            </a:br>
            <a:r>
              <a:rPr lang="en-US" altLang="en-US" sz="2200" dirty="0">
                <a:latin typeface="Cambria" panose="02040503050406030204" pitchFamily="18" charset="0"/>
              </a:rPr>
              <a:t>Your young men will see visions.</a:t>
            </a:r>
            <a:endParaRPr lang="en-US" altLang="en-US" sz="2200" baseline="30000" dirty="0">
              <a:solidFill>
                <a:srgbClr val="FFFF00"/>
              </a:solidFill>
              <a:latin typeface="Cambria" panose="02040503050406030204" pitchFamily="18" charset="0"/>
            </a:endParaRPr>
          </a:p>
          <a:p>
            <a:pPr eaLnBrk="1" hangingPunct="1">
              <a:lnSpc>
                <a:spcPct val="80000"/>
              </a:lnSpc>
              <a:spcAft>
                <a:spcPts val="1200"/>
              </a:spcAft>
            </a:pPr>
            <a:r>
              <a:rPr lang="en-US" altLang="en-US" sz="2200" b="1" i="1" u="sng" dirty="0">
                <a:solidFill>
                  <a:srgbClr val="FFFF00"/>
                </a:solidFill>
                <a:latin typeface="Cambria" panose="02040503050406030204" pitchFamily="18" charset="0"/>
              </a:rPr>
              <a:t>Acts 1:4-5 </a:t>
            </a:r>
            <a:r>
              <a:rPr lang="en-US" altLang="en-US" sz="2200" dirty="0">
                <a:latin typeface="Cambria" panose="02040503050406030204" pitchFamily="18" charset="0"/>
              </a:rPr>
              <a:t>– </a:t>
            </a:r>
            <a:r>
              <a:rPr lang="en-US" sz="2200" dirty="0">
                <a:latin typeface="Cambria" panose="02040503050406030204" pitchFamily="18" charset="0"/>
              </a:rPr>
              <a:t>Gathering them together, He commanded them not to leave Jerusalem, but to wait for what the Father had promised, “Which,” </a:t>
            </a:r>
            <a:r>
              <a:rPr lang="en-US" sz="2200" i="1" dirty="0">
                <a:latin typeface="Cambria" panose="02040503050406030204" pitchFamily="18" charset="0"/>
              </a:rPr>
              <a:t>He said</a:t>
            </a:r>
            <a:r>
              <a:rPr lang="en-US" sz="2200" dirty="0">
                <a:latin typeface="Cambria" panose="02040503050406030204" pitchFamily="18" charset="0"/>
              </a:rPr>
              <a:t>, “you heard of from Me; </a:t>
            </a:r>
            <a:r>
              <a:rPr lang="en-US" sz="2200" b="1" baseline="30000" dirty="0">
                <a:latin typeface="Cambria" panose="02040503050406030204" pitchFamily="18" charset="0"/>
              </a:rPr>
              <a:t>5 </a:t>
            </a:r>
            <a:r>
              <a:rPr lang="en-US" sz="2200" dirty="0">
                <a:latin typeface="Cambria" panose="02040503050406030204" pitchFamily="18" charset="0"/>
              </a:rPr>
              <a:t>for John baptized with water, but </a:t>
            </a:r>
            <a:r>
              <a:rPr lang="en-US" sz="2200" u="sng" dirty="0">
                <a:latin typeface="Cambria" panose="02040503050406030204" pitchFamily="18" charset="0"/>
              </a:rPr>
              <a:t>you will be baptized with the Holy Spirit not many days from now.”</a:t>
            </a:r>
            <a:r>
              <a:rPr lang="en-US" altLang="en-US" sz="2200" u="sng" dirty="0">
                <a:latin typeface="Cambria" panose="02040503050406030204" pitchFamily="18" charset="0"/>
              </a:rPr>
              <a:t> </a:t>
            </a:r>
          </a:p>
          <a:p>
            <a:pPr eaLnBrk="1" hangingPunct="1">
              <a:lnSpc>
                <a:spcPct val="80000"/>
              </a:lnSpc>
              <a:spcAft>
                <a:spcPts val="1200"/>
              </a:spcAft>
            </a:pPr>
            <a:r>
              <a:rPr lang="en-US" altLang="en-US" sz="2200" b="1" i="1" u="sng" dirty="0">
                <a:solidFill>
                  <a:srgbClr val="FFFF00"/>
                </a:solidFill>
                <a:latin typeface="Cambria" panose="02040503050406030204" pitchFamily="18" charset="0"/>
              </a:rPr>
              <a:t>Acts 2:4</a:t>
            </a:r>
            <a:r>
              <a:rPr lang="en-US" altLang="en-US" sz="2200" b="1" i="1" dirty="0">
                <a:solidFill>
                  <a:srgbClr val="FFFF00"/>
                </a:solidFill>
                <a:latin typeface="Cambria" panose="02040503050406030204" pitchFamily="18" charset="0"/>
              </a:rPr>
              <a:t> </a:t>
            </a:r>
            <a:r>
              <a:rPr lang="en-US" altLang="en-US" sz="2200" dirty="0">
                <a:latin typeface="Cambria" panose="02040503050406030204" pitchFamily="18" charset="0"/>
              </a:rPr>
              <a:t>- </a:t>
            </a:r>
            <a:r>
              <a:rPr lang="en-US" sz="2200" dirty="0">
                <a:latin typeface="Cambria" panose="02040503050406030204" pitchFamily="18" charset="0"/>
              </a:rPr>
              <a:t>And they were </a:t>
            </a:r>
            <a:r>
              <a:rPr lang="en-US" sz="2200" u="sng" dirty="0">
                <a:latin typeface="Cambria" panose="02040503050406030204" pitchFamily="18" charset="0"/>
              </a:rPr>
              <a:t>all filled with the Holy Spirit </a:t>
            </a:r>
            <a:r>
              <a:rPr lang="en-US" sz="2200" dirty="0">
                <a:latin typeface="Cambria" panose="02040503050406030204" pitchFamily="18" charset="0"/>
              </a:rPr>
              <a:t>and began to speak with other tongues, as the Spirit was giving them utterance.</a:t>
            </a:r>
            <a:endParaRPr lang="en-US" altLang="en-US" sz="2200" u="sng" dirty="0">
              <a:latin typeface="Cambria" panose="02040503050406030204" pitchFamily="18" charset="0"/>
            </a:endParaRPr>
          </a:p>
          <a:p>
            <a:pPr eaLnBrk="1" hangingPunct="1">
              <a:lnSpc>
                <a:spcPct val="80000"/>
              </a:lnSpc>
              <a:spcAft>
                <a:spcPts val="1200"/>
              </a:spcAft>
            </a:pPr>
            <a:r>
              <a:rPr lang="en-US" altLang="en-US" sz="2200" b="1" i="1" u="sng" dirty="0">
                <a:solidFill>
                  <a:srgbClr val="FFFF00"/>
                </a:solidFill>
                <a:latin typeface="Cambria" panose="02040503050406030204" pitchFamily="18" charset="0"/>
              </a:rPr>
              <a:t>Acts 10:44 </a:t>
            </a:r>
            <a:r>
              <a:rPr lang="en-US" altLang="en-US" sz="2200" dirty="0">
                <a:solidFill>
                  <a:srgbClr val="FFFF00"/>
                </a:solidFill>
                <a:latin typeface="Cambria" panose="02040503050406030204" pitchFamily="18" charset="0"/>
              </a:rPr>
              <a:t>-  </a:t>
            </a:r>
            <a:r>
              <a:rPr lang="en-US" altLang="en-US" sz="2200" dirty="0">
                <a:latin typeface="Cambria" panose="02040503050406030204" pitchFamily="18" charset="0"/>
              </a:rPr>
              <a:t>While Peter was still speaking these words, the </a:t>
            </a:r>
            <a:r>
              <a:rPr lang="en-US" altLang="en-US" sz="2200" u="sng" dirty="0">
                <a:latin typeface="Cambria" panose="02040503050406030204" pitchFamily="18" charset="0"/>
              </a:rPr>
              <a:t>Holy Spirit fell upon all those who were listening to the message</a:t>
            </a:r>
            <a:r>
              <a:rPr lang="en-US" altLang="en-US" sz="2200" dirty="0">
                <a:latin typeface="Cambria" panose="02040503050406030204" pitchFamily="18" charset="0"/>
              </a:rPr>
              <a:t>. </a:t>
            </a:r>
            <a:r>
              <a:rPr lang="en-US" altLang="en-US" sz="2200" baseline="30000" dirty="0">
                <a:latin typeface="Cambria" panose="02040503050406030204" pitchFamily="18" charset="0"/>
              </a:rPr>
              <a:t>45 </a:t>
            </a:r>
            <a:r>
              <a:rPr lang="en-US" altLang="en-US" sz="2200" dirty="0">
                <a:latin typeface="Cambria" panose="02040503050406030204" pitchFamily="18" charset="0"/>
              </a:rPr>
              <a:t>All the circumcised believers who came with Peter were amazed, because the gift of the Holy Spirit had been poured out on the Gentiles also. </a:t>
            </a:r>
            <a:r>
              <a:rPr lang="en-US" altLang="en-US" sz="2200" baseline="30000" dirty="0">
                <a:latin typeface="Cambria" panose="02040503050406030204" pitchFamily="18" charset="0"/>
              </a:rPr>
              <a:t>46 </a:t>
            </a:r>
            <a:r>
              <a:rPr lang="en-US" altLang="en-US" sz="2200" dirty="0">
                <a:latin typeface="Cambria" panose="02040503050406030204" pitchFamily="18" charset="0"/>
              </a:rPr>
              <a:t>For they were hearing them speaking with tongues and exalting God. Then Peter answered, </a:t>
            </a:r>
            <a:r>
              <a:rPr lang="en-US" altLang="en-US" sz="2200" baseline="30000" dirty="0">
                <a:latin typeface="Cambria" panose="02040503050406030204" pitchFamily="18" charset="0"/>
              </a:rPr>
              <a:t>47 </a:t>
            </a:r>
            <a:r>
              <a:rPr lang="en-US" altLang="en-US" sz="2200" dirty="0">
                <a:latin typeface="Cambria" panose="02040503050406030204" pitchFamily="18" charset="0"/>
              </a:rPr>
              <a:t>“</a:t>
            </a:r>
            <a:r>
              <a:rPr lang="en-US" altLang="en-US" sz="2200" u="sng" dirty="0">
                <a:latin typeface="Cambria" panose="02040503050406030204" pitchFamily="18" charset="0"/>
              </a:rPr>
              <a:t>Surely no one can refuse the water for these to be baptized who have received the Holy Spirit just as we </a:t>
            </a:r>
            <a:r>
              <a:rPr lang="en-US" altLang="en-US" sz="2200" i="1" u="sng" dirty="0">
                <a:latin typeface="Cambria" panose="02040503050406030204" pitchFamily="18" charset="0"/>
              </a:rPr>
              <a:t>did</a:t>
            </a:r>
            <a:r>
              <a:rPr lang="en-US" altLang="en-US" sz="2200" u="sng" dirty="0">
                <a:latin typeface="Cambria" panose="02040503050406030204" pitchFamily="18" charset="0"/>
              </a:rPr>
              <a:t>, can he</a:t>
            </a:r>
            <a:r>
              <a:rPr lang="en-US" altLang="en-US" sz="2200" dirty="0">
                <a:latin typeface="Cambria" panose="02040503050406030204" pitchFamily="18" charset="0"/>
              </a:rPr>
              <a:t>?” </a:t>
            </a:r>
            <a:r>
              <a:rPr lang="en-US" altLang="en-US" sz="2200" baseline="30000" dirty="0">
                <a:latin typeface="Cambria" panose="02040503050406030204" pitchFamily="18" charset="0"/>
              </a:rPr>
              <a:t>48 </a:t>
            </a:r>
            <a:r>
              <a:rPr lang="en-US" altLang="en-US" sz="2200" dirty="0">
                <a:latin typeface="Cambria" panose="02040503050406030204" pitchFamily="18" charset="0"/>
              </a:rPr>
              <a:t>And he ordered them to be baptized in the name of Jesus Christ. </a:t>
            </a:r>
            <a:endParaRPr lang="en-US" altLang="en-US" sz="2400" dirty="0">
              <a:latin typeface="Cambria" panose="02040503050406030204" pitchFamily="18" charset="0"/>
            </a:endParaRPr>
          </a:p>
          <a:p>
            <a:pPr eaLnBrk="1" hangingPunct="1">
              <a:lnSpc>
                <a:spcPct val="80000"/>
              </a:lnSpc>
            </a:pPr>
            <a:endParaRPr lang="en-US" altLang="en-US" sz="2400" b="1" dirty="0">
              <a:latin typeface="Cambria" panose="02040503050406030204" pitchFamily="18" charset="0"/>
            </a:endParaRPr>
          </a:p>
        </p:txBody>
      </p:sp>
    </p:spTree>
    <p:extLst>
      <p:ext uri="{BB962C8B-B14F-4D97-AF65-F5344CB8AC3E}">
        <p14:creationId xmlns:p14="http://schemas.microsoft.com/office/powerpoint/2010/main" val="1413928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9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9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94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9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BCF78A5-7CA8-4F27-840B-77FDE4E65A75}"/>
              </a:ext>
            </a:extLst>
          </p:cNvPr>
          <p:cNvGraphicFramePr>
            <a:graphicFrameLocks noGrp="1"/>
          </p:cNvGraphicFramePr>
          <p:nvPr>
            <p:extLst>
              <p:ext uri="{D42A27DB-BD31-4B8C-83A1-F6EECF244321}">
                <p14:modId xmlns:p14="http://schemas.microsoft.com/office/powerpoint/2010/main" val="3276497543"/>
              </p:ext>
            </p:extLst>
          </p:nvPr>
        </p:nvGraphicFramePr>
        <p:xfrm>
          <a:off x="0" y="0"/>
          <a:ext cx="12192001" cy="6858001"/>
        </p:xfrm>
        <a:graphic>
          <a:graphicData uri="http://schemas.openxmlformats.org/drawingml/2006/table">
            <a:tbl>
              <a:tblPr firstRow="1" bandRow="1">
                <a:tableStyleId>{D7AC3CCA-C797-4891-BE02-D94E43425B78}</a:tableStyleId>
              </a:tblPr>
              <a:tblGrid>
                <a:gridCol w="1292087">
                  <a:extLst>
                    <a:ext uri="{9D8B030D-6E8A-4147-A177-3AD203B41FA5}">
                      <a16:colId xmlns:a16="http://schemas.microsoft.com/office/drawing/2014/main" val="20000"/>
                    </a:ext>
                  </a:extLst>
                </a:gridCol>
                <a:gridCol w="1749287">
                  <a:extLst>
                    <a:ext uri="{9D8B030D-6E8A-4147-A177-3AD203B41FA5}">
                      <a16:colId xmlns:a16="http://schemas.microsoft.com/office/drawing/2014/main" val="20001"/>
                    </a:ext>
                  </a:extLst>
                </a:gridCol>
                <a:gridCol w="2241825">
                  <a:extLst>
                    <a:ext uri="{9D8B030D-6E8A-4147-A177-3AD203B41FA5}">
                      <a16:colId xmlns:a16="http://schemas.microsoft.com/office/drawing/2014/main" val="20002"/>
                    </a:ext>
                  </a:extLst>
                </a:gridCol>
                <a:gridCol w="1016001">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422401">
                  <a:extLst>
                    <a:ext uri="{9D8B030D-6E8A-4147-A177-3AD203B41FA5}">
                      <a16:colId xmlns:a16="http://schemas.microsoft.com/office/drawing/2014/main" val="20006"/>
                    </a:ext>
                  </a:extLst>
                </a:gridCol>
                <a:gridCol w="1625600">
                  <a:extLst>
                    <a:ext uri="{9D8B030D-6E8A-4147-A177-3AD203B41FA5}">
                      <a16:colId xmlns:a16="http://schemas.microsoft.com/office/drawing/2014/main" val="20007"/>
                    </a:ext>
                  </a:extLst>
                </a:gridCol>
              </a:tblGrid>
              <a:tr h="658063">
                <a:tc>
                  <a:txBody>
                    <a:bodyPr/>
                    <a:lstStyle/>
                    <a:p>
                      <a:pPr algn="ctr"/>
                      <a:r>
                        <a:rPr lang="en-US" sz="1800" i="1" u="sng" dirty="0">
                          <a:solidFill>
                            <a:srgbClr val="000000"/>
                          </a:solidFill>
                          <a:latin typeface="Cambria" pitchFamily="18" charset="0"/>
                        </a:rPr>
                        <a:t>BAPTISM</a:t>
                      </a:r>
                    </a:p>
                  </a:txBody>
                  <a:tcPr marT="45718" marB="45718" anchor="ctr">
                    <a:solidFill>
                      <a:schemeClr val="tx2"/>
                    </a:solidFill>
                  </a:tcPr>
                </a:tc>
                <a:tc>
                  <a:txBody>
                    <a:bodyPr/>
                    <a:lstStyle/>
                    <a:p>
                      <a:pPr algn="ctr"/>
                      <a:r>
                        <a:rPr lang="en-US" sz="1800" i="1" u="sng" dirty="0">
                          <a:solidFill>
                            <a:srgbClr val="000000"/>
                          </a:solidFill>
                          <a:latin typeface="Cambria" pitchFamily="18" charset="0"/>
                        </a:rPr>
                        <a:t>NATURE</a:t>
                      </a:r>
                    </a:p>
                  </a:txBody>
                  <a:tcPr marT="45718" marB="45718" anchor="ctr">
                    <a:solidFill>
                      <a:schemeClr val="tx2"/>
                    </a:solidFill>
                  </a:tcPr>
                </a:tc>
                <a:tc>
                  <a:txBody>
                    <a:bodyPr/>
                    <a:lstStyle/>
                    <a:p>
                      <a:pPr algn="ctr"/>
                      <a:r>
                        <a:rPr lang="en-US" sz="1800" i="1" u="sng" dirty="0">
                          <a:solidFill>
                            <a:srgbClr val="000000"/>
                          </a:solidFill>
                          <a:latin typeface="Cambria" pitchFamily="18" charset="0"/>
                        </a:rPr>
                        <a:t>PURPOSE</a:t>
                      </a:r>
                    </a:p>
                  </a:txBody>
                  <a:tcPr marT="45718" marB="45718" anchor="ctr">
                    <a:solidFill>
                      <a:schemeClr val="tx2"/>
                    </a:solidFill>
                  </a:tcPr>
                </a:tc>
                <a:tc>
                  <a:txBody>
                    <a:bodyPr/>
                    <a:lstStyle/>
                    <a:p>
                      <a:pPr algn="ctr"/>
                      <a:r>
                        <a:rPr lang="en-US" sz="1800" i="1" u="sng" dirty="0">
                          <a:solidFill>
                            <a:srgbClr val="000000"/>
                          </a:solidFill>
                          <a:latin typeface="Cambria" pitchFamily="18" charset="0"/>
                        </a:rPr>
                        <a:t>BY</a:t>
                      </a:r>
                    </a:p>
                  </a:txBody>
                  <a:tcPr marT="45718" marB="45718" anchor="ctr">
                    <a:solidFill>
                      <a:schemeClr val="tx2"/>
                    </a:solidFill>
                  </a:tcPr>
                </a:tc>
                <a:tc>
                  <a:txBody>
                    <a:bodyPr/>
                    <a:lstStyle/>
                    <a:p>
                      <a:pPr algn="ctr"/>
                      <a:r>
                        <a:rPr lang="en-US" sz="1800" i="1" u="sng" dirty="0">
                          <a:solidFill>
                            <a:srgbClr val="000000"/>
                          </a:solidFill>
                          <a:latin typeface="Cambria" pitchFamily="18" charset="0"/>
                        </a:rPr>
                        <a:t>SUBJECTS</a:t>
                      </a:r>
                    </a:p>
                  </a:txBody>
                  <a:tcPr marT="45718" marB="45718" anchor="ctr">
                    <a:solidFill>
                      <a:schemeClr val="tx2"/>
                    </a:solidFill>
                  </a:tcPr>
                </a:tc>
                <a:tc>
                  <a:txBody>
                    <a:bodyPr/>
                    <a:lstStyle/>
                    <a:p>
                      <a:pPr algn="ctr"/>
                      <a:r>
                        <a:rPr lang="en-US" sz="1800" i="1" u="sng" dirty="0">
                          <a:solidFill>
                            <a:srgbClr val="000000"/>
                          </a:solidFill>
                          <a:latin typeface="Cambria" pitchFamily="18" charset="0"/>
                        </a:rPr>
                        <a:t>ELEMENT</a:t>
                      </a:r>
                    </a:p>
                  </a:txBody>
                  <a:tcPr marT="45718" marB="45718" anchor="ctr">
                    <a:solidFill>
                      <a:schemeClr val="tx2"/>
                    </a:solidFill>
                  </a:tcPr>
                </a:tc>
                <a:tc>
                  <a:txBody>
                    <a:bodyPr/>
                    <a:lstStyle/>
                    <a:p>
                      <a:pPr algn="ctr"/>
                      <a:r>
                        <a:rPr lang="en-US" sz="1800" i="1" u="sng" dirty="0">
                          <a:solidFill>
                            <a:srgbClr val="000000"/>
                          </a:solidFill>
                          <a:latin typeface="Cambria" pitchFamily="18" charset="0"/>
                        </a:rPr>
                        <a:t>ACT</a:t>
                      </a:r>
                    </a:p>
                  </a:txBody>
                  <a:tcPr marT="45718" marB="45718" anchor="ctr">
                    <a:solidFill>
                      <a:schemeClr val="tx2"/>
                    </a:solidFill>
                  </a:tcPr>
                </a:tc>
                <a:tc>
                  <a:txBody>
                    <a:bodyPr/>
                    <a:lstStyle/>
                    <a:p>
                      <a:pPr algn="ctr"/>
                      <a:r>
                        <a:rPr lang="en-US" sz="1800" i="1" u="sng" dirty="0">
                          <a:solidFill>
                            <a:srgbClr val="000000"/>
                          </a:solidFill>
                          <a:latin typeface="Cambria" pitchFamily="18" charset="0"/>
                        </a:rPr>
                        <a:t>DURATION</a:t>
                      </a:r>
                    </a:p>
                  </a:txBody>
                  <a:tcPr marT="45718" marB="45718" anchor="ctr">
                    <a:solidFill>
                      <a:schemeClr val="tx2"/>
                    </a:solidFill>
                  </a:tcPr>
                </a:tc>
                <a:extLst>
                  <a:ext uri="{0D108BD9-81ED-4DB2-BD59-A6C34878D82A}">
                    <a16:rowId xmlns:a16="http://schemas.microsoft.com/office/drawing/2014/main" val="10000"/>
                  </a:ext>
                </a:extLst>
              </a:tr>
              <a:tr h="1151610">
                <a:tc>
                  <a:txBody>
                    <a:bodyPr/>
                    <a:lstStyle/>
                    <a:p>
                      <a:pPr algn="ctr"/>
                      <a:r>
                        <a:rPr lang="en-US" sz="1800" b="1" dirty="0">
                          <a:solidFill>
                            <a:srgbClr val="000000"/>
                          </a:solidFill>
                          <a:latin typeface="Cambria" pitchFamily="18" charset="0"/>
                        </a:rPr>
                        <a:t>JOHN’S</a:t>
                      </a:r>
                    </a:p>
                  </a:txBody>
                  <a:tcPr marT="45718" marB="45718" anchor="ctr">
                    <a:solidFill>
                      <a:schemeClr val="tx1"/>
                    </a:solidFill>
                  </a:tcPr>
                </a:tc>
                <a:tc>
                  <a:txBody>
                    <a:bodyPr/>
                    <a:lstStyle/>
                    <a:p>
                      <a:pPr algn="ctr"/>
                      <a:r>
                        <a:rPr lang="en-US" sz="1800" dirty="0">
                          <a:solidFill>
                            <a:srgbClr val="000000"/>
                          </a:solidFill>
                          <a:latin typeface="Cambria" pitchFamily="18" charset="0"/>
                        </a:rPr>
                        <a:t>Commandment      (Lk 7:29-30)</a:t>
                      </a:r>
                    </a:p>
                  </a:txBody>
                  <a:tcPr marT="45718" marB="45718" anchor="ctr">
                    <a:solidFill>
                      <a:schemeClr val="bg2">
                        <a:lumMod val="25000"/>
                        <a:lumOff val="75000"/>
                      </a:schemeClr>
                    </a:solidFill>
                  </a:tcPr>
                </a:tc>
                <a:tc>
                  <a:txBody>
                    <a:bodyPr/>
                    <a:lstStyle/>
                    <a:p>
                      <a:pPr algn="ctr"/>
                      <a:r>
                        <a:rPr lang="en-US" sz="1800" dirty="0">
                          <a:solidFill>
                            <a:srgbClr val="000000"/>
                          </a:solidFill>
                          <a:latin typeface="Cambria" pitchFamily="18" charset="0"/>
                        </a:rPr>
                        <a:t>To prepare for Messiah (</a:t>
                      </a:r>
                      <a:r>
                        <a:rPr lang="en-US" sz="1800" dirty="0" err="1">
                          <a:solidFill>
                            <a:srgbClr val="000000"/>
                          </a:solidFill>
                          <a:latin typeface="Cambria" pitchFamily="18" charset="0"/>
                        </a:rPr>
                        <a:t>Jn</a:t>
                      </a:r>
                      <a:r>
                        <a:rPr lang="en-US" sz="1800" dirty="0">
                          <a:solidFill>
                            <a:srgbClr val="000000"/>
                          </a:solidFill>
                          <a:latin typeface="Cambria" pitchFamily="18" charset="0"/>
                        </a:rPr>
                        <a:t> 1:31; </a:t>
                      </a:r>
                      <a:r>
                        <a:rPr lang="en-US" sz="1800" dirty="0" err="1">
                          <a:solidFill>
                            <a:srgbClr val="000000"/>
                          </a:solidFill>
                          <a:latin typeface="Cambria" pitchFamily="18" charset="0"/>
                        </a:rPr>
                        <a:t>Lk</a:t>
                      </a:r>
                      <a:r>
                        <a:rPr lang="en-US" sz="1800" baseline="0" dirty="0">
                          <a:solidFill>
                            <a:srgbClr val="000000"/>
                          </a:solidFill>
                          <a:latin typeface="Cambria" pitchFamily="18" charset="0"/>
                        </a:rPr>
                        <a:t> 3:3-6; Acts19:4)</a:t>
                      </a:r>
                      <a:endParaRPr lang="en-US" sz="1800" dirty="0">
                        <a:solidFill>
                          <a:srgbClr val="000000"/>
                        </a:solidFill>
                        <a:latin typeface="Cambria" pitchFamily="18" charset="0"/>
                      </a:endParaRPr>
                    </a:p>
                  </a:txBody>
                  <a:tcPr marT="45718" marB="45718" anchor="ctr">
                    <a:solidFill>
                      <a:schemeClr val="bg2">
                        <a:lumMod val="25000"/>
                        <a:lumOff val="75000"/>
                      </a:schemeClr>
                    </a:solidFill>
                  </a:tcPr>
                </a:tc>
                <a:tc>
                  <a:txBody>
                    <a:bodyPr/>
                    <a:lstStyle/>
                    <a:p>
                      <a:pPr algn="ctr"/>
                      <a:r>
                        <a:rPr lang="en-US" sz="1800" dirty="0">
                          <a:solidFill>
                            <a:srgbClr val="000000"/>
                          </a:solidFill>
                          <a:latin typeface="Cambria" pitchFamily="18" charset="0"/>
                        </a:rPr>
                        <a:t>John </a:t>
                      </a:r>
                    </a:p>
                    <a:p>
                      <a:pPr algn="ctr"/>
                      <a:r>
                        <a:rPr lang="en-US" sz="1800" dirty="0">
                          <a:solidFill>
                            <a:srgbClr val="000000"/>
                          </a:solidFill>
                          <a:latin typeface="Cambria" pitchFamily="18" charset="0"/>
                        </a:rPr>
                        <a:t>(Mk 1:5)</a:t>
                      </a:r>
                    </a:p>
                  </a:txBody>
                  <a:tcPr marT="45718" marB="45718" anchor="ctr">
                    <a:solidFill>
                      <a:schemeClr val="bg2">
                        <a:lumMod val="25000"/>
                        <a:lumOff val="75000"/>
                      </a:schemeClr>
                    </a:solidFill>
                  </a:tcPr>
                </a:tc>
                <a:tc>
                  <a:txBody>
                    <a:bodyPr/>
                    <a:lstStyle/>
                    <a:p>
                      <a:pPr algn="ctr"/>
                      <a:r>
                        <a:rPr lang="en-US" sz="1800" dirty="0">
                          <a:solidFill>
                            <a:srgbClr val="000000"/>
                          </a:solidFill>
                          <a:latin typeface="Cambria" pitchFamily="18" charset="0"/>
                        </a:rPr>
                        <a:t>Penitent</a:t>
                      </a:r>
                      <a:r>
                        <a:rPr lang="en-US" sz="1800" baseline="0" dirty="0">
                          <a:solidFill>
                            <a:srgbClr val="000000"/>
                          </a:solidFill>
                          <a:latin typeface="Cambria" pitchFamily="18" charset="0"/>
                        </a:rPr>
                        <a:t> Jews </a:t>
                      </a:r>
                    </a:p>
                    <a:p>
                      <a:pPr algn="ctr"/>
                      <a:r>
                        <a:rPr lang="en-US" sz="1800" baseline="0" dirty="0">
                          <a:solidFill>
                            <a:srgbClr val="000000"/>
                          </a:solidFill>
                          <a:latin typeface="Cambria" pitchFamily="18" charset="0"/>
                        </a:rPr>
                        <a:t>(Mk 1:4-5)</a:t>
                      </a:r>
                      <a:endParaRPr lang="en-US" sz="1800" dirty="0">
                        <a:solidFill>
                          <a:srgbClr val="000000"/>
                        </a:solidFill>
                        <a:latin typeface="Cambria" pitchFamily="18" charset="0"/>
                      </a:endParaRPr>
                    </a:p>
                  </a:txBody>
                  <a:tcPr marT="45718" marB="45718" anchor="ctr">
                    <a:solidFill>
                      <a:schemeClr val="bg2">
                        <a:lumMod val="25000"/>
                        <a:lumOff val="75000"/>
                      </a:schemeClr>
                    </a:solidFill>
                  </a:tcPr>
                </a:tc>
                <a:tc>
                  <a:txBody>
                    <a:bodyPr/>
                    <a:lstStyle/>
                    <a:p>
                      <a:pPr algn="ctr"/>
                      <a:r>
                        <a:rPr lang="en-US" sz="1800" dirty="0">
                          <a:solidFill>
                            <a:srgbClr val="000000"/>
                          </a:solidFill>
                          <a:latin typeface="Cambria" pitchFamily="18" charset="0"/>
                        </a:rPr>
                        <a:t>Water </a:t>
                      </a:r>
                    </a:p>
                    <a:p>
                      <a:pPr algn="ctr"/>
                      <a:r>
                        <a:rPr lang="en-US" sz="1800" dirty="0">
                          <a:solidFill>
                            <a:srgbClr val="000000"/>
                          </a:solidFill>
                          <a:latin typeface="Cambria" pitchFamily="18" charset="0"/>
                        </a:rPr>
                        <a:t>(</a:t>
                      </a:r>
                      <a:r>
                        <a:rPr lang="en-US" sz="1800" dirty="0" err="1">
                          <a:solidFill>
                            <a:srgbClr val="000000"/>
                          </a:solidFill>
                          <a:latin typeface="Cambria" pitchFamily="18" charset="0"/>
                        </a:rPr>
                        <a:t>Jn</a:t>
                      </a:r>
                      <a:r>
                        <a:rPr lang="en-US" sz="1800" dirty="0">
                          <a:solidFill>
                            <a:srgbClr val="000000"/>
                          </a:solidFill>
                          <a:latin typeface="Cambria" pitchFamily="18" charset="0"/>
                        </a:rPr>
                        <a:t> 1:26)</a:t>
                      </a:r>
                    </a:p>
                  </a:txBody>
                  <a:tcPr marT="45718" marB="45718" anchor="ctr">
                    <a:solidFill>
                      <a:schemeClr val="bg2">
                        <a:lumMod val="25000"/>
                        <a:lumOff val="75000"/>
                      </a:schemeClr>
                    </a:solidFill>
                  </a:tcPr>
                </a:tc>
                <a:tc>
                  <a:txBody>
                    <a:bodyPr/>
                    <a:lstStyle/>
                    <a:p>
                      <a:pPr algn="ctr"/>
                      <a:r>
                        <a:rPr lang="en-US" sz="1800" dirty="0">
                          <a:solidFill>
                            <a:srgbClr val="000000"/>
                          </a:solidFill>
                          <a:latin typeface="Cambria" pitchFamily="18" charset="0"/>
                        </a:rPr>
                        <a:t>Immersion (Mk 1:10; </a:t>
                      </a:r>
                      <a:r>
                        <a:rPr lang="en-US" sz="1800" dirty="0" err="1">
                          <a:solidFill>
                            <a:srgbClr val="000000"/>
                          </a:solidFill>
                          <a:latin typeface="Cambria" pitchFamily="18" charset="0"/>
                        </a:rPr>
                        <a:t>Jn</a:t>
                      </a:r>
                      <a:r>
                        <a:rPr lang="en-US" sz="1800" dirty="0">
                          <a:solidFill>
                            <a:srgbClr val="000000"/>
                          </a:solidFill>
                          <a:latin typeface="Cambria" pitchFamily="18" charset="0"/>
                        </a:rPr>
                        <a:t> 3:23)</a:t>
                      </a:r>
                    </a:p>
                  </a:txBody>
                  <a:tcPr marT="45718" marB="45718" anchor="ctr">
                    <a:solidFill>
                      <a:schemeClr val="bg2">
                        <a:lumMod val="25000"/>
                        <a:lumOff val="75000"/>
                      </a:schemeClr>
                    </a:solidFill>
                  </a:tcPr>
                </a:tc>
                <a:tc>
                  <a:txBody>
                    <a:bodyPr/>
                    <a:lstStyle/>
                    <a:p>
                      <a:pPr algn="ctr"/>
                      <a:r>
                        <a:rPr lang="en-US" sz="1800" dirty="0">
                          <a:solidFill>
                            <a:srgbClr val="000000"/>
                          </a:solidFill>
                          <a:latin typeface="Cambria" pitchFamily="18" charset="0"/>
                        </a:rPr>
                        <a:t>Ceased before the Cross </a:t>
                      </a:r>
                    </a:p>
                    <a:p>
                      <a:pPr algn="ctr"/>
                      <a:r>
                        <a:rPr lang="en-US" sz="1800" dirty="0">
                          <a:solidFill>
                            <a:srgbClr val="000000"/>
                          </a:solidFill>
                          <a:latin typeface="Cambria" pitchFamily="18" charset="0"/>
                        </a:rPr>
                        <a:t>(Acts 19:3-5)</a:t>
                      </a:r>
                    </a:p>
                  </a:txBody>
                  <a:tcPr marT="45718" marB="45718" anchor="ctr">
                    <a:solidFill>
                      <a:schemeClr val="bg2">
                        <a:lumMod val="25000"/>
                        <a:lumOff val="75000"/>
                      </a:schemeClr>
                    </a:solidFill>
                  </a:tcPr>
                </a:tc>
                <a:extLst>
                  <a:ext uri="{0D108BD9-81ED-4DB2-BD59-A6C34878D82A}">
                    <a16:rowId xmlns:a16="http://schemas.microsoft.com/office/drawing/2014/main" val="10001"/>
                  </a:ext>
                </a:extLst>
              </a:tr>
              <a:tr h="2651247">
                <a:tc>
                  <a:txBody>
                    <a:bodyPr/>
                    <a:lstStyle/>
                    <a:p>
                      <a:pPr algn="ctr"/>
                      <a:r>
                        <a:rPr lang="en-US" sz="1800" b="1" dirty="0">
                          <a:solidFill>
                            <a:srgbClr val="000000"/>
                          </a:solidFill>
                          <a:latin typeface="Cambria" pitchFamily="18" charset="0"/>
                        </a:rPr>
                        <a:t>HOLY SPIRIT</a:t>
                      </a:r>
                    </a:p>
                  </a:txBody>
                  <a:tcPr marT="45718" marB="45718" anchor="ctr">
                    <a:solidFill>
                      <a:schemeClr val="tx1"/>
                    </a:solidFill>
                  </a:tcPr>
                </a:tc>
                <a:tc>
                  <a:txBody>
                    <a:bodyPr/>
                    <a:lstStyle/>
                    <a:p>
                      <a:pPr algn="ctr"/>
                      <a:r>
                        <a:rPr lang="en-US" sz="1800" dirty="0">
                          <a:solidFill>
                            <a:srgbClr val="000000"/>
                          </a:solidFill>
                          <a:latin typeface="Cambria" pitchFamily="18" charset="0"/>
                        </a:rPr>
                        <a:t>Promise</a:t>
                      </a:r>
                    </a:p>
                    <a:p>
                      <a:pPr algn="ctr"/>
                      <a:r>
                        <a:rPr lang="en-US" sz="1800" dirty="0">
                          <a:solidFill>
                            <a:srgbClr val="000000"/>
                          </a:solidFill>
                          <a:latin typeface="Cambria" pitchFamily="18" charset="0"/>
                        </a:rPr>
                        <a:t>(Acts</a:t>
                      </a:r>
                      <a:r>
                        <a:rPr lang="en-US" sz="1800" baseline="0" dirty="0">
                          <a:solidFill>
                            <a:srgbClr val="000000"/>
                          </a:solidFill>
                          <a:latin typeface="Cambria" pitchFamily="18" charset="0"/>
                        </a:rPr>
                        <a:t> 1:4-5)</a:t>
                      </a:r>
                      <a:endParaRPr lang="en-US" sz="1800" dirty="0">
                        <a:solidFill>
                          <a:srgbClr val="000000"/>
                        </a:solidFill>
                        <a:latin typeface="Cambria" pitchFamily="18" charset="0"/>
                      </a:endParaRPr>
                    </a:p>
                  </a:txBody>
                  <a:tcPr marT="45718" marB="45718">
                    <a:solidFill>
                      <a:srgbClr val="92D050"/>
                    </a:solidFill>
                  </a:tcPr>
                </a:tc>
                <a:tc>
                  <a:txBody>
                    <a:bodyPr/>
                    <a:lstStyle/>
                    <a:p>
                      <a:pPr marL="109538" indent="-109538" algn="l">
                        <a:buAutoNum type="arabicPeriod"/>
                      </a:pPr>
                      <a:r>
                        <a:rPr lang="en-US" sz="1800" dirty="0">
                          <a:solidFill>
                            <a:srgbClr val="000000"/>
                          </a:solidFill>
                          <a:latin typeface="Cambria" pitchFamily="18" charset="0"/>
                        </a:rPr>
                        <a:t>To empower for special work (Acts 1:8; </a:t>
                      </a:r>
                      <a:r>
                        <a:rPr lang="en-US" sz="1800" dirty="0" err="1">
                          <a:solidFill>
                            <a:srgbClr val="000000"/>
                          </a:solidFill>
                          <a:latin typeface="Cambria" pitchFamily="18" charset="0"/>
                        </a:rPr>
                        <a:t>Jn</a:t>
                      </a:r>
                      <a:r>
                        <a:rPr lang="en-US" sz="1800" dirty="0">
                          <a:solidFill>
                            <a:srgbClr val="000000"/>
                          </a:solidFill>
                          <a:latin typeface="Cambria" pitchFamily="18" charset="0"/>
                        </a:rPr>
                        <a:t> 16:13; </a:t>
                      </a:r>
                      <a:r>
                        <a:rPr lang="en-US" sz="1800" dirty="0" err="1">
                          <a:solidFill>
                            <a:srgbClr val="000000"/>
                          </a:solidFill>
                          <a:latin typeface="Cambria" pitchFamily="18" charset="0"/>
                        </a:rPr>
                        <a:t>Jn</a:t>
                      </a:r>
                      <a:r>
                        <a:rPr lang="en-US" sz="1800" dirty="0">
                          <a:solidFill>
                            <a:srgbClr val="000000"/>
                          </a:solidFill>
                          <a:latin typeface="Cambria" pitchFamily="18" charset="0"/>
                        </a:rPr>
                        <a:t> 14:26; II Cor 12:12)</a:t>
                      </a:r>
                    </a:p>
                    <a:p>
                      <a:pPr marL="109538" indent="-109538" algn="l">
                        <a:buAutoNum type="arabicPeriod"/>
                      </a:pPr>
                      <a:endParaRPr lang="en-US" sz="1800" dirty="0">
                        <a:solidFill>
                          <a:srgbClr val="000000"/>
                        </a:solidFill>
                        <a:latin typeface="Cambria" pitchFamily="18" charset="0"/>
                      </a:endParaRPr>
                    </a:p>
                    <a:p>
                      <a:pPr marL="109538" indent="-109538" algn="l">
                        <a:buAutoNum type="arabicPeriod"/>
                      </a:pPr>
                      <a:r>
                        <a:rPr lang="en-US" sz="1800" baseline="0" dirty="0">
                          <a:solidFill>
                            <a:srgbClr val="000000"/>
                          </a:solidFill>
                          <a:latin typeface="Cambria" pitchFamily="18" charset="0"/>
                        </a:rPr>
                        <a:t> To prove Gods acceptance of Gentiles (Acts 11:15-18)</a:t>
                      </a:r>
                      <a:endParaRPr lang="en-US" sz="1800" dirty="0">
                        <a:solidFill>
                          <a:srgbClr val="000000"/>
                        </a:solidFill>
                        <a:latin typeface="Cambria" pitchFamily="18" charset="0"/>
                      </a:endParaRPr>
                    </a:p>
                  </a:txBody>
                  <a:tcPr marT="45718" marB="45718">
                    <a:solidFill>
                      <a:srgbClr val="92D050"/>
                    </a:solidFill>
                  </a:tcPr>
                </a:tc>
                <a:tc>
                  <a:txBody>
                    <a:bodyPr/>
                    <a:lstStyle/>
                    <a:p>
                      <a:pPr algn="ctr"/>
                      <a:r>
                        <a:rPr lang="en-US" sz="1800" dirty="0">
                          <a:solidFill>
                            <a:srgbClr val="000000"/>
                          </a:solidFill>
                          <a:latin typeface="Cambria" pitchFamily="18" charset="0"/>
                        </a:rPr>
                        <a:t>Christ</a:t>
                      </a:r>
                    </a:p>
                    <a:p>
                      <a:pPr algn="ctr"/>
                      <a:r>
                        <a:rPr lang="en-US" sz="1800" dirty="0">
                          <a:solidFill>
                            <a:srgbClr val="000000"/>
                          </a:solidFill>
                          <a:latin typeface="Cambria" pitchFamily="18" charset="0"/>
                        </a:rPr>
                        <a:t>Matt. 3:11</a:t>
                      </a:r>
                    </a:p>
                  </a:txBody>
                  <a:tcPr marT="45718" marB="45718">
                    <a:solidFill>
                      <a:srgbClr val="92D050"/>
                    </a:solidFill>
                  </a:tcPr>
                </a:tc>
                <a:tc>
                  <a:txBody>
                    <a:bodyPr/>
                    <a:lstStyle/>
                    <a:p>
                      <a:pPr marL="176213" indent="-176213" algn="l">
                        <a:buAutoNum type="arabicPeriod"/>
                      </a:pPr>
                      <a:r>
                        <a:rPr lang="en-US" sz="1800" dirty="0">
                          <a:solidFill>
                            <a:srgbClr val="000000"/>
                          </a:solidFill>
                          <a:latin typeface="Cambria" pitchFamily="18" charset="0"/>
                        </a:rPr>
                        <a:t>Apostles</a:t>
                      </a:r>
                      <a:r>
                        <a:rPr lang="en-US" sz="1800" baseline="0" dirty="0">
                          <a:solidFill>
                            <a:srgbClr val="000000"/>
                          </a:solidFill>
                          <a:latin typeface="Cambria" pitchFamily="18" charset="0"/>
                        </a:rPr>
                        <a:t> (Acts 2:1-4)</a:t>
                      </a:r>
                    </a:p>
                    <a:p>
                      <a:pPr marL="176213" indent="-176213" algn="l">
                        <a:buAutoNum type="arabicPeriod"/>
                      </a:pPr>
                      <a:endParaRPr lang="en-US" sz="1800" baseline="0" dirty="0">
                        <a:solidFill>
                          <a:srgbClr val="000000"/>
                        </a:solidFill>
                        <a:latin typeface="Cambria" pitchFamily="18" charset="0"/>
                      </a:endParaRPr>
                    </a:p>
                    <a:p>
                      <a:pPr marL="176213" indent="-176213" algn="l">
                        <a:buAutoNum type="arabicPeriod"/>
                      </a:pPr>
                      <a:r>
                        <a:rPr lang="en-US" sz="1800" baseline="0" dirty="0">
                          <a:solidFill>
                            <a:srgbClr val="000000"/>
                          </a:solidFill>
                          <a:latin typeface="Cambria" pitchFamily="18" charset="0"/>
                        </a:rPr>
                        <a:t>Cornelius’ household (Acts 11:15-16)</a:t>
                      </a:r>
                      <a:endParaRPr lang="en-US" sz="1800" dirty="0">
                        <a:solidFill>
                          <a:srgbClr val="000000"/>
                        </a:solidFill>
                        <a:latin typeface="Cambria" pitchFamily="18" charset="0"/>
                      </a:endParaRPr>
                    </a:p>
                  </a:txBody>
                  <a:tcPr marT="45718" marB="45718">
                    <a:solidFill>
                      <a:srgbClr val="92D050"/>
                    </a:solidFill>
                  </a:tcPr>
                </a:tc>
                <a:tc>
                  <a:txBody>
                    <a:bodyPr/>
                    <a:lstStyle/>
                    <a:p>
                      <a:pPr algn="ctr"/>
                      <a:r>
                        <a:rPr lang="en-US" sz="1800" dirty="0">
                          <a:solidFill>
                            <a:srgbClr val="000000"/>
                          </a:solidFill>
                          <a:latin typeface="Cambria" pitchFamily="18" charset="0"/>
                        </a:rPr>
                        <a:t>Holy Spirit</a:t>
                      </a:r>
                    </a:p>
                    <a:p>
                      <a:pPr algn="ctr"/>
                      <a:r>
                        <a:rPr lang="en-US" sz="1800" dirty="0">
                          <a:solidFill>
                            <a:srgbClr val="000000"/>
                          </a:solidFill>
                          <a:latin typeface="Cambria" pitchFamily="18" charset="0"/>
                        </a:rPr>
                        <a:t>(Matt.</a:t>
                      </a:r>
                      <a:r>
                        <a:rPr lang="en-US" sz="1800" baseline="0" dirty="0">
                          <a:solidFill>
                            <a:srgbClr val="000000"/>
                          </a:solidFill>
                          <a:latin typeface="Cambria" pitchFamily="18" charset="0"/>
                        </a:rPr>
                        <a:t> 3:11)</a:t>
                      </a:r>
                      <a:endParaRPr lang="en-US" sz="1800" dirty="0">
                        <a:solidFill>
                          <a:srgbClr val="000000"/>
                        </a:solidFill>
                        <a:latin typeface="Cambria" pitchFamily="18" charset="0"/>
                      </a:endParaRPr>
                    </a:p>
                  </a:txBody>
                  <a:tcPr marT="45718" marB="45718">
                    <a:solidFill>
                      <a:srgbClr val="92D050"/>
                    </a:solidFill>
                  </a:tcPr>
                </a:tc>
                <a:tc>
                  <a:txBody>
                    <a:bodyPr/>
                    <a:lstStyle/>
                    <a:p>
                      <a:pPr algn="ctr"/>
                      <a:r>
                        <a:rPr lang="en-US" sz="1800" dirty="0">
                          <a:solidFill>
                            <a:srgbClr val="000000"/>
                          </a:solidFill>
                          <a:latin typeface="Cambria" pitchFamily="18" charset="0"/>
                        </a:rPr>
                        <a:t>Over-powering </a:t>
                      </a:r>
                    </a:p>
                    <a:p>
                      <a:pPr algn="ctr"/>
                      <a:r>
                        <a:rPr lang="en-US" sz="1800" dirty="0">
                          <a:solidFill>
                            <a:srgbClr val="000000"/>
                          </a:solidFill>
                          <a:latin typeface="Cambria" pitchFamily="18" charset="0"/>
                        </a:rPr>
                        <a:t>(Matt 10:19-20; Acts 2:4)</a:t>
                      </a:r>
                    </a:p>
                  </a:txBody>
                  <a:tcPr marT="45718" marB="45718">
                    <a:solidFill>
                      <a:srgbClr val="92D050"/>
                    </a:solidFill>
                  </a:tcPr>
                </a:tc>
                <a:tc>
                  <a:txBody>
                    <a:bodyPr/>
                    <a:lstStyle/>
                    <a:p>
                      <a:pPr algn="ctr"/>
                      <a:r>
                        <a:rPr lang="en-US" sz="1800" dirty="0">
                          <a:solidFill>
                            <a:srgbClr val="000000"/>
                          </a:solidFill>
                          <a:latin typeface="Cambria" pitchFamily="18" charset="0"/>
                        </a:rPr>
                        <a:t>Occurred but twice </a:t>
                      </a:r>
                    </a:p>
                    <a:p>
                      <a:pPr algn="ctr"/>
                      <a:r>
                        <a:rPr lang="en-US" sz="1800" dirty="0">
                          <a:solidFill>
                            <a:srgbClr val="000000"/>
                          </a:solidFill>
                          <a:latin typeface="Cambria" pitchFamily="18" charset="0"/>
                        </a:rPr>
                        <a:t>(Acts 2 &amp; 10)  </a:t>
                      </a:r>
                    </a:p>
                    <a:p>
                      <a:pPr algn="ctr"/>
                      <a:r>
                        <a:rPr lang="en-US" sz="1800" dirty="0">
                          <a:solidFill>
                            <a:srgbClr val="000000"/>
                          </a:solidFill>
                          <a:latin typeface="Cambria" pitchFamily="18" charset="0"/>
                        </a:rPr>
                        <a:t>Each a special case</a:t>
                      </a:r>
                    </a:p>
                  </a:txBody>
                  <a:tcPr marT="45718" marB="45718">
                    <a:solidFill>
                      <a:srgbClr val="92D050"/>
                    </a:solidFill>
                  </a:tcPr>
                </a:tc>
                <a:extLst>
                  <a:ext uri="{0D108BD9-81ED-4DB2-BD59-A6C34878D82A}">
                    <a16:rowId xmlns:a16="http://schemas.microsoft.com/office/drawing/2014/main" val="10002"/>
                  </a:ext>
                </a:extLst>
              </a:tr>
              <a:tr h="998697">
                <a:tc>
                  <a:txBody>
                    <a:bodyPr/>
                    <a:lstStyle/>
                    <a:p>
                      <a:pPr algn="ctr"/>
                      <a:r>
                        <a:rPr lang="en-US" sz="1800" b="1" dirty="0">
                          <a:solidFill>
                            <a:srgbClr val="000000"/>
                          </a:solidFill>
                          <a:latin typeface="Cambria" pitchFamily="18" charset="0"/>
                        </a:rPr>
                        <a:t>FIRE</a:t>
                      </a:r>
                    </a:p>
                  </a:txBody>
                  <a:tcPr marT="45718" marB="45718" anchor="ctr">
                    <a:solidFill>
                      <a:schemeClr val="tx1"/>
                    </a:solidFill>
                  </a:tcPr>
                </a:tc>
                <a:tc>
                  <a:txBody>
                    <a:bodyPr/>
                    <a:lstStyle/>
                    <a:p>
                      <a:pPr algn="ctr"/>
                      <a:r>
                        <a:rPr lang="en-US" sz="1800" dirty="0">
                          <a:solidFill>
                            <a:srgbClr val="000000"/>
                          </a:solidFill>
                          <a:latin typeface="Cambria" pitchFamily="18" charset="0"/>
                        </a:rPr>
                        <a:t>Warning</a:t>
                      </a:r>
                    </a:p>
                    <a:p>
                      <a:pPr algn="ctr"/>
                      <a:r>
                        <a:rPr lang="en-US" sz="1800" dirty="0">
                          <a:solidFill>
                            <a:srgbClr val="000000"/>
                          </a:solidFill>
                          <a:latin typeface="Cambria" pitchFamily="18" charset="0"/>
                        </a:rPr>
                        <a:t>(Matt 3:11-12)</a:t>
                      </a:r>
                    </a:p>
                  </a:txBody>
                  <a:tcPr marT="45718" marB="45718">
                    <a:solidFill>
                      <a:srgbClr val="FFC000"/>
                    </a:solidFill>
                  </a:tcPr>
                </a:tc>
                <a:tc>
                  <a:txBody>
                    <a:bodyPr/>
                    <a:lstStyle/>
                    <a:p>
                      <a:pPr algn="ctr"/>
                      <a:r>
                        <a:rPr lang="en-US" sz="1800" dirty="0">
                          <a:solidFill>
                            <a:srgbClr val="000000"/>
                          </a:solidFill>
                          <a:latin typeface="Cambria" pitchFamily="18" charset="0"/>
                        </a:rPr>
                        <a:t>Punishment</a:t>
                      </a:r>
                    </a:p>
                    <a:p>
                      <a:pPr algn="ctr"/>
                      <a:r>
                        <a:rPr lang="en-US" sz="1800" dirty="0">
                          <a:solidFill>
                            <a:srgbClr val="000000"/>
                          </a:solidFill>
                          <a:latin typeface="Cambria" pitchFamily="18" charset="0"/>
                        </a:rPr>
                        <a:t>(Matt. 25:45-46)</a:t>
                      </a:r>
                    </a:p>
                  </a:txBody>
                  <a:tcPr marT="45718" marB="45718">
                    <a:solidFill>
                      <a:srgbClr val="FFC000"/>
                    </a:solidFill>
                  </a:tcPr>
                </a:tc>
                <a:tc>
                  <a:txBody>
                    <a:bodyPr/>
                    <a:lstStyle/>
                    <a:p>
                      <a:pPr algn="ctr"/>
                      <a:r>
                        <a:rPr lang="en-US" sz="1800" dirty="0">
                          <a:solidFill>
                            <a:srgbClr val="000000"/>
                          </a:solidFill>
                          <a:latin typeface="Cambria" pitchFamily="18" charset="0"/>
                        </a:rPr>
                        <a:t>Christ</a:t>
                      </a:r>
                    </a:p>
                    <a:p>
                      <a:pPr algn="ctr"/>
                      <a:r>
                        <a:rPr lang="en-US" sz="1800" dirty="0">
                          <a:solidFill>
                            <a:srgbClr val="000000"/>
                          </a:solidFill>
                          <a:latin typeface="Cambria" pitchFamily="18" charset="0"/>
                        </a:rPr>
                        <a:t>(Matt. 3:11)</a:t>
                      </a:r>
                    </a:p>
                  </a:txBody>
                  <a:tcPr marT="45718" marB="45718">
                    <a:solidFill>
                      <a:srgbClr val="FFC000"/>
                    </a:solidFill>
                  </a:tcPr>
                </a:tc>
                <a:tc>
                  <a:txBody>
                    <a:bodyPr/>
                    <a:lstStyle/>
                    <a:p>
                      <a:pPr algn="ctr"/>
                      <a:r>
                        <a:rPr lang="en-US" sz="1800" dirty="0">
                          <a:solidFill>
                            <a:srgbClr val="000000"/>
                          </a:solidFill>
                          <a:latin typeface="Cambria" pitchFamily="18" charset="0"/>
                        </a:rPr>
                        <a:t>Wicked</a:t>
                      </a:r>
                    </a:p>
                    <a:p>
                      <a:pPr algn="ctr"/>
                      <a:r>
                        <a:rPr lang="en-US" sz="1800" dirty="0">
                          <a:solidFill>
                            <a:srgbClr val="000000"/>
                          </a:solidFill>
                          <a:latin typeface="Cambria" pitchFamily="18" charset="0"/>
                        </a:rPr>
                        <a:t>(Matt 3:10; II </a:t>
                      </a:r>
                      <a:r>
                        <a:rPr lang="en-US" sz="1800" dirty="0" err="1">
                          <a:solidFill>
                            <a:srgbClr val="000000"/>
                          </a:solidFill>
                          <a:latin typeface="Cambria" pitchFamily="18" charset="0"/>
                        </a:rPr>
                        <a:t>Thess</a:t>
                      </a:r>
                      <a:r>
                        <a:rPr lang="en-US" sz="1800" dirty="0">
                          <a:solidFill>
                            <a:srgbClr val="000000"/>
                          </a:solidFill>
                          <a:latin typeface="Cambria" pitchFamily="18" charset="0"/>
                        </a:rPr>
                        <a:t> 1:7-8)</a:t>
                      </a:r>
                    </a:p>
                  </a:txBody>
                  <a:tcPr marT="45718" marB="45718">
                    <a:solidFill>
                      <a:srgbClr val="FFC000"/>
                    </a:solidFill>
                  </a:tcPr>
                </a:tc>
                <a:tc>
                  <a:txBody>
                    <a:bodyPr/>
                    <a:lstStyle/>
                    <a:p>
                      <a:pPr algn="ctr"/>
                      <a:r>
                        <a:rPr lang="en-US" sz="1800" dirty="0">
                          <a:solidFill>
                            <a:srgbClr val="000000"/>
                          </a:solidFill>
                          <a:latin typeface="Cambria" pitchFamily="18" charset="0"/>
                        </a:rPr>
                        <a:t>Fire</a:t>
                      </a:r>
                    </a:p>
                    <a:p>
                      <a:pPr algn="ctr"/>
                      <a:r>
                        <a:rPr lang="en-US" sz="1800" dirty="0">
                          <a:solidFill>
                            <a:srgbClr val="000000"/>
                          </a:solidFill>
                          <a:latin typeface="Cambria" pitchFamily="18" charset="0"/>
                        </a:rPr>
                        <a:t>(Matt. 3:11)</a:t>
                      </a:r>
                    </a:p>
                  </a:txBody>
                  <a:tcPr marT="45718" marB="45718">
                    <a:solidFill>
                      <a:srgbClr val="FFC000"/>
                    </a:solidFill>
                  </a:tcPr>
                </a:tc>
                <a:tc>
                  <a:txBody>
                    <a:bodyPr/>
                    <a:lstStyle/>
                    <a:p>
                      <a:pPr algn="ctr"/>
                      <a:r>
                        <a:rPr lang="en-US" sz="1800" dirty="0">
                          <a:solidFill>
                            <a:srgbClr val="000000"/>
                          </a:solidFill>
                          <a:latin typeface="Cambria" pitchFamily="18" charset="0"/>
                        </a:rPr>
                        <a:t>Overwhelming </a:t>
                      </a:r>
                    </a:p>
                    <a:p>
                      <a:pPr algn="ctr"/>
                      <a:r>
                        <a:rPr lang="en-US" sz="1800" dirty="0">
                          <a:solidFill>
                            <a:srgbClr val="000000"/>
                          </a:solidFill>
                          <a:latin typeface="Cambria" pitchFamily="18" charset="0"/>
                        </a:rPr>
                        <a:t>(Rev.</a:t>
                      </a:r>
                      <a:r>
                        <a:rPr lang="en-US" sz="1800" baseline="0" dirty="0">
                          <a:solidFill>
                            <a:srgbClr val="000000"/>
                          </a:solidFill>
                          <a:latin typeface="Cambria" pitchFamily="18" charset="0"/>
                        </a:rPr>
                        <a:t> 20:15)</a:t>
                      </a:r>
                      <a:endParaRPr lang="en-US" sz="1800" dirty="0">
                        <a:solidFill>
                          <a:srgbClr val="000000"/>
                        </a:solidFill>
                        <a:latin typeface="Cambria" pitchFamily="18" charset="0"/>
                      </a:endParaRPr>
                    </a:p>
                  </a:txBody>
                  <a:tcPr marT="45718" marB="45718">
                    <a:solidFill>
                      <a:srgbClr val="FFC000"/>
                    </a:solidFill>
                  </a:tcPr>
                </a:tc>
                <a:tc>
                  <a:txBody>
                    <a:bodyPr/>
                    <a:lstStyle/>
                    <a:p>
                      <a:pPr algn="ctr"/>
                      <a:r>
                        <a:rPr lang="en-US" sz="1800" dirty="0">
                          <a:solidFill>
                            <a:srgbClr val="000000"/>
                          </a:solidFill>
                          <a:latin typeface="Cambria" pitchFamily="18" charset="0"/>
                        </a:rPr>
                        <a:t>Everlasting (Matt. 25:41)</a:t>
                      </a:r>
                    </a:p>
                  </a:txBody>
                  <a:tcPr marT="45718" marB="45718">
                    <a:solidFill>
                      <a:srgbClr val="FFC000"/>
                    </a:solidFill>
                  </a:tcPr>
                </a:tc>
                <a:extLst>
                  <a:ext uri="{0D108BD9-81ED-4DB2-BD59-A6C34878D82A}">
                    <a16:rowId xmlns:a16="http://schemas.microsoft.com/office/drawing/2014/main" val="10003"/>
                  </a:ext>
                </a:extLst>
              </a:tr>
              <a:tr h="1398384">
                <a:tc>
                  <a:txBody>
                    <a:bodyPr/>
                    <a:lstStyle/>
                    <a:p>
                      <a:pPr algn="ctr"/>
                      <a:r>
                        <a:rPr lang="en-US" sz="1800" b="1" dirty="0">
                          <a:solidFill>
                            <a:srgbClr val="000000"/>
                          </a:solidFill>
                          <a:latin typeface="Cambria" pitchFamily="18" charset="0"/>
                        </a:rPr>
                        <a:t>Great Com-mission</a:t>
                      </a:r>
                    </a:p>
                  </a:txBody>
                  <a:tcPr marT="45718" marB="45718" anchor="ctr">
                    <a:solidFill>
                      <a:schemeClr val="tx1"/>
                    </a:solidFill>
                  </a:tcPr>
                </a:tc>
                <a:tc>
                  <a:txBody>
                    <a:bodyPr/>
                    <a:lstStyle/>
                    <a:p>
                      <a:pPr algn="ctr"/>
                      <a:r>
                        <a:rPr lang="en-US" sz="1800" dirty="0">
                          <a:solidFill>
                            <a:srgbClr val="000000"/>
                          </a:solidFill>
                          <a:latin typeface="Cambria" pitchFamily="18" charset="0"/>
                        </a:rPr>
                        <a:t>Commandment (Matt 28:19; Acts 2:38)</a:t>
                      </a:r>
                    </a:p>
                  </a:txBody>
                  <a:tcPr marT="45718" marB="45718">
                    <a:solidFill>
                      <a:schemeClr val="accent2"/>
                    </a:solidFill>
                  </a:tcPr>
                </a:tc>
                <a:tc>
                  <a:txBody>
                    <a:bodyPr/>
                    <a:lstStyle/>
                    <a:p>
                      <a:pPr algn="ctr"/>
                      <a:r>
                        <a:rPr lang="en-US" sz="1800" dirty="0">
                          <a:solidFill>
                            <a:srgbClr val="000000"/>
                          </a:solidFill>
                          <a:latin typeface="Cambria" pitchFamily="18" charset="0"/>
                        </a:rPr>
                        <a:t>Forgiveness</a:t>
                      </a:r>
                    </a:p>
                    <a:p>
                      <a:pPr algn="ctr"/>
                      <a:r>
                        <a:rPr lang="en-US" sz="1800" dirty="0">
                          <a:solidFill>
                            <a:srgbClr val="000000"/>
                          </a:solidFill>
                          <a:latin typeface="Cambria" pitchFamily="18" charset="0"/>
                        </a:rPr>
                        <a:t>(Acts 2:38; I Peter 3:21)</a:t>
                      </a:r>
                    </a:p>
                  </a:txBody>
                  <a:tcPr marT="45718" marB="45718">
                    <a:solidFill>
                      <a:schemeClr val="accent2"/>
                    </a:solidFill>
                  </a:tcPr>
                </a:tc>
                <a:tc>
                  <a:txBody>
                    <a:bodyPr/>
                    <a:lstStyle/>
                    <a:p>
                      <a:pPr algn="ctr"/>
                      <a:r>
                        <a:rPr lang="en-US" sz="1800" dirty="0">
                          <a:solidFill>
                            <a:srgbClr val="000000"/>
                          </a:solidFill>
                          <a:latin typeface="Cambria" pitchFamily="18" charset="0"/>
                        </a:rPr>
                        <a:t>Disciples (Matt 28:19)</a:t>
                      </a:r>
                    </a:p>
                  </a:txBody>
                  <a:tcPr marT="45718" marB="45718">
                    <a:solidFill>
                      <a:schemeClr val="accent2"/>
                    </a:solidFill>
                  </a:tcPr>
                </a:tc>
                <a:tc>
                  <a:txBody>
                    <a:bodyPr/>
                    <a:lstStyle/>
                    <a:p>
                      <a:pPr algn="ctr"/>
                      <a:r>
                        <a:rPr lang="en-US" sz="1800" dirty="0">
                          <a:solidFill>
                            <a:srgbClr val="000000"/>
                          </a:solidFill>
                          <a:latin typeface="Cambria" pitchFamily="18" charset="0"/>
                        </a:rPr>
                        <a:t>Penitent believers (Mk 16:18; Acts 2:38)</a:t>
                      </a:r>
                    </a:p>
                  </a:txBody>
                  <a:tcPr marT="45718" marB="45718">
                    <a:solidFill>
                      <a:schemeClr val="accent2"/>
                    </a:solidFill>
                  </a:tcPr>
                </a:tc>
                <a:tc>
                  <a:txBody>
                    <a:bodyPr/>
                    <a:lstStyle/>
                    <a:p>
                      <a:pPr algn="ctr"/>
                      <a:r>
                        <a:rPr lang="en-US" sz="1800" dirty="0">
                          <a:solidFill>
                            <a:srgbClr val="000000"/>
                          </a:solidFill>
                          <a:latin typeface="Cambria" pitchFamily="18" charset="0"/>
                        </a:rPr>
                        <a:t>Water</a:t>
                      </a:r>
                    </a:p>
                    <a:p>
                      <a:pPr algn="ctr"/>
                      <a:r>
                        <a:rPr lang="en-US" sz="1800" dirty="0">
                          <a:solidFill>
                            <a:srgbClr val="000000"/>
                          </a:solidFill>
                          <a:latin typeface="Cambria" pitchFamily="18" charset="0"/>
                        </a:rPr>
                        <a:t>(Acts 8:36-39)</a:t>
                      </a:r>
                    </a:p>
                  </a:txBody>
                  <a:tcPr marT="45718" marB="45718">
                    <a:solidFill>
                      <a:schemeClr val="accent2"/>
                    </a:solidFill>
                  </a:tcPr>
                </a:tc>
                <a:tc>
                  <a:txBody>
                    <a:bodyPr/>
                    <a:lstStyle/>
                    <a:p>
                      <a:pPr algn="ctr"/>
                      <a:r>
                        <a:rPr lang="en-US" sz="1800" dirty="0">
                          <a:solidFill>
                            <a:srgbClr val="000000"/>
                          </a:solidFill>
                          <a:latin typeface="Cambria" pitchFamily="18" charset="0"/>
                        </a:rPr>
                        <a:t>Immersion (Rom. 6:3-5)</a:t>
                      </a:r>
                    </a:p>
                  </a:txBody>
                  <a:tcPr marT="45718" marB="45718">
                    <a:solidFill>
                      <a:schemeClr val="accent2"/>
                    </a:solidFill>
                  </a:tcPr>
                </a:tc>
                <a:tc>
                  <a:txBody>
                    <a:bodyPr/>
                    <a:lstStyle/>
                    <a:p>
                      <a:pPr algn="ctr"/>
                      <a:r>
                        <a:rPr lang="en-US" sz="1800" dirty="0">
                          <a:solidFill>
                            <a:srgbClr val="000000"/>
                          </a:solidFill>
                          <a:latin typeface="Cambria" pitchFamily="18" charset="0"/>
                        </a:rPr>
                        <a:t>Till end</a:t>
                      </a:r>
                    </a:p>
                    <a:p>
                      <a:pPr algn="ctr"/>
                      <a:r>
                        <a:rPr lang="en-US" sz="1800" dirty="0">
                          <a:solidFill>
                            <a:srgbClr val="000000"/>
                          </a:solidFill>
                          <a:latin typeface="Cambria" pitchFamily="18" charset="0"/>
                        </a:rPr>
                        <a:t>(Matt. 28:19-20)</a:t>
                      </a:r>
                    </a:p>
                  </a:txBody>
                  <a:tcPr marT="45718" marB="45718">
                    <a:solidFill>
                      <a:schemeClr val="accent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8115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prophetsandpopstars.com/wp-content/uploads/2012/05/20080316-agri-wheat-winnowing-Nolls.jpg">
            <a:extLst>
              <a:ext uri="{FF2B5EF4-FFF2-40B4-BE49-F238E27FC236}">
                <a16:creationId xmlns:a16="http://schemas.microsoft.com/office/drawing/2014/main" id="{1ED0F95E-1696-49F2-8151-7B8A97F234DE}"/>
              </a:ext>
            </a:extLst>
          </p:cNvPr>
          <p:cNvPicPr>
            <a:picLocks noChangeAspect="1" noChangeArrowheads="1"/>
          </p:cNvPicPr>
          <p:nvPr/>
        </p:nvPicPr>
        <p:blipFill>
          <a:blip r:embed="rId3" cstate="print"/>
          <a:srcRect/>
          <a:stretch>
            <a:fillRect/>
          </a:stretch>
        </p:blipFill>
        <p:spPr bwMode="auto">
          <a:xfrm>
            <a:off x="3399543" y="3058548"/>
            <a:ext cx="5148110" cy="3799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531" name="Rectangle 3"/>
          <p:cNvSpPr>
            <a:spLocks noGrp="1" noChangeArrowheads="1"/>
          </p:cNvSpPr>
          <p:nvPr>
            <p:ph type="body" idx="1"/>
          </p:nvPr>
        </p:nvSpPr>
        <p:spPr>
          <a:xfrm>
            <a:off x="203200" y="990603"/>
            <a:ext cx="11785600" cy="2404107"/>
          </a:xfrm>
        </p:spPr>
        <p:txBody>
          <a:bodyPr/>
          <a:lstStyle/>
          <a:p>
            <a:pPr marL="0" indent="0" algn="ctr">
              <a:lnSpc>
                <a:spcPct val="80000"/>
              </a:lnSpc>
              <a:buFontTx/>
              <a:buNone/>
            </a:pPr>
            <a:r>
              <a:rPr lang="en-US" altLang="en-US" sz="2800" b="0" dirty="0">
                <a:effectLst/>
                <a:latin typeface="Cambria" panose="02040503050406030204" pitchFamily="18" charset="0"/>
              </a:rPr>
              <a:t>11 "As for me, I baptize you with water for repentance, but He who is coming after me is mightier than I, and I am not fit to remove His sandals; He will baptize you with the </a:t>
            </a:r>
            <a:r>
              <a:rPr lang="en-US" altLang="en-US" sz="2800" b="0" dirty="0">
                <a:solidFill>
                  <a:srgbClr val="FFFF00"/>
                </a:solidFill>
                <a:effectLst/>
                <a:latin typeface="Cambria" panose="02040503050406030204" pitchFamily="18" charset="0"/>
              </a:rPr>
              <a:t>Holy Spirit </a:t>
            </a:r>
            <a:r>
              <a:rPr lang="en-US" altLang="en-US" sz="2800" b="0" dirty="0">
                <a:effectLst/>
                <a:latin typeface="Cambria" panose="02040503050406030204" pitchFamily="18" charset="0"/>
              </a:rPr>
              <a:t>and </a:t>
            </a:r>
            <a:r>
              <a:rPr lang="en-US" altLang="en-US" sz="2800" b="0" dirty="0">
                <a:solidFill>
                  <a:srgbClr val="FFFF00"/>
                </a:solidFill>
                <a:effectLst/>
                <a:latin typeface="Cambria" panose="02040503050406030204" pitchFamily="18" charset="0"/>
              </a:rPr>
              <a:t>fire</a:t>
            </a:r>
            <a:r>
              <a:rPr lang="en-US" altLang="en-US" sz="2800" b="0" dirty="0">
                <a:effectLst/>
                <a:latin typeface="Cambria" panose="02040503050406030204" pitchFamily="18" charset="0"/>
              </a:rPr>
              <a:t>.  12 "And His winnowing fork is in His hand, and He will thoroughly clear His threshing floor; and He will gather His wheat into the barn, but He will burn up the chaff with unquenchable </a:t>
            </a:r>
            <a:r>
              <a:rPr lang="en-US" altLang="en-US" sz="2800" b="0" dirty="0">
                <a:solidFill>
                  <a:srgbClr val="FFFF00"/>
                </a:solidFill>
                <a:effectLst/>
                <a:latin typeface="Cambria" panose="02040503050406030204" pitchFamily="18" charset="0"/>
              </a:rPr>
              <a:t>fire</a:t>
            </a:r>
            <a:r>
              <a:rPr lang="en-US" altLang="en-US" sz="2800" b="0" dirty="0">
                <a:effectLst/>
                <a:latin typeface="Cambria" panose="02040503050406030204" pitchFamily="18" charset="0"/>
              </a:rPr>
              <a:t>." </a:t>
            </a:r>
          </a:p>
        </p:txBody>
      </p:sp>
      <p:cxnSp>
        <p:nvCxnSpPr>
          <p:cNvPr id="9" name="Straight Connector 8">
            <a:extLst>
              <a:ext uri="{FF2B5EF4-FFF2-40B4-BE49-F238E27FC236}">
                <a16:creationId xmlns:a16="http://schemas.microsoft.com/office/drawing/2014/main" id="{9AEB1822-A6D4-40A4-9A16-5A2F36997BF9}"/>
              </a:ext>
            </a:extLst>
          </p:cNvPr>
          <p:cNvCxnSpPr>
            <a:cxnSpLocks/>
          </p:cNvCxnSpPr>
          <p:nvPr/>
        </p:nvCxnSpPr>
        <p:spPr bwMode="auto">
          <a:xfrm>
            <a:off x="9134475" y="2033822"/>
            <a:ext cx="244792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27D4D451-7B1D-4AE6-837D-3756304A5425}"/>
              </a:ext>
            </a:extLst>
          </p:cNvPr>
          <p:cNvCxnSpPr>
            <a:cxnSpLocks/>
          </p:cNvCxnSpPr>
          <p:nvPr/>
        </p:nvCxnSpPr>
        <p:spPr bwMode="auto">
          <a:xfrm>
            <a:off x="4663440" y="3066332"/>
            <a:ext cx="268986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1" name="Rounded Rectangular Callout 4">
            <a:extLst>
              <a:ext uri="{FF2B5EF4-FFF2-40B4-BE49-F238E27FC236}">
                <a16:creationId xmlns:a16="http://schemas.microsoft.com/office/drawing/2014/main" id="{5C1D59DD-AE3B-43F7-99A2-EDC43F29653D}"/>
              </a:ext>
            </a:extLst>
          </p:cNvPr>
          <p:cNvSpPr/>
          <p:nvPr/>
        </p:nvSpPr>
        <p:spPr>
          <a:xfrm>
            <a:off x="1" y="667060"/>
            <a:ext cx="12191999" cy="2039068"/>
          </a:xfrm>
          <a:prstGeom prst="wedgeRoundRectCallout">
            <a:avLst>
              <a:gd name="adj1" fmla="val -4603"/>
              <a:gd name="adj2" fmla="val -4990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The farmer uses a winnowing fork to toss harvested grain into the air.  This was done so the wind could blow away the chaff (the husks, straw, rubbish).  When the Messiah appears the wheat (the righteous) will be separated from the chaff (ungodly).  The good grain will be gathered into the granary (the kingdom), but the chaff will be burned with unquenchable fire – a graphic depiction of hell (25:41, Mk 9:43ff)</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a typeface="+mn-ea"/>
              <a:cs typeface="+mn-cs"/>
            </a:endParaRPr>
          </a:p>
        </p:txBody>
      </p:sp>
      <p:sp>
        <p:nvSpPr>
          <p:cNvPr id="10" name="TextBox 9">
            <a:extLst>
              <a:ext uri="{FF2B5EF4-FFF2-40B4-BE49-F238E27FC236}">
                <a16:creationId xmlns:a16="http://schemas.microsoft.com/office/drawing/2014/main" id="{A6E95FC8-887C-4FD3-A323-DA536D21660A}"/>
              </a:ext>
            </a:extLst>
          </p:cNvPr>
          <p:cNvSpPr txBox="1"/>
          <p:nvPr/>
        </p:nvSpPr>
        <p:spPr>
          <a:xfrm>
            <a:off x="2874208" y="0"/>
            <a:ext cx="644358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3:1-12: John’s Preaching</a:t>
            </a:r>
          </a:p>
        </p:txBody>
      </p:sp>
    </p:spTree>
    <p:extLst>
      <p:ext uri="{BB962C8B-B14F-4D97-AF65-F5344CB8AC3E}">
        <p14:creationId xmlns:p14="http://schemas.microsoft.com/office/powerpoint/2010/main" val="3197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AEBDF38-FF28-4F2A-B39D-51150E640D6C}"/>
              </a:ext>
            </a:extLst>
          </p:cNvPr>
          <p:cNvSpPr>
            <a:spLocks noGrp="1"/>
          </p:cNvSpPr>
          <p:nvPr>
            <p:ph idx="1"/>
          </p:nvPr>
        </p:nvSpPr>
        <p:spPr>
          <a:xfrm>
            <a:off x="386080" y="838200"/>
            <a:ext cx="11236960" cy="5715000"/>
          </a:xfrm>
        </p:spPr>
        <p:txBody>
          <a:bodyPr numCol="3" spcCol="91440">
            <a:noAutofit/>
          </a:bodyPr>
          <a:lstStyle/>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Abraham</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Isaac</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Jacob</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Judah</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Perez and Zerah by </a:t>
            </a:r>
            <a:r>
              <a:rPr lang="en-US" sz="2200" dirty="0">
                <a:solidFill>
                  <a:srgbClr val="FFFF00"/>
                </a:solidFill>
                <a:effectLst>
                  <a:outerShdw blurRad="38100" dist="38100" dir="2700000" algn="tl">
                    <a:srgbClr val="000000">
                      <a:alpha val="43137"/>
                    </a:srgbClr>
                  </a:outerShdw>
                </a:effectLst>
                <a:latin typeface="Cambria" panose="02040503050406030204" pitchFamily="18" charset="0"/>
              </a:rPr>
              <a:t>Tamar</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Perez begot Hezron</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Ram</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Amminadab</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Nahshon</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Salmon</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Boaz by </a:t>
            </a:r>
            <a:r>
              <a:rPr lang="en-US" sz="2200" dirty="0">
                <a:solidFill>
                  <a:srgbClr val="FFFF00"/>
                </a:solidFill>
                <a:effectLst>
                  <a:outerShdw blurRad="38100" dist="38100" dir="2700000" algn="tl">
                    <a:srgbClr val="000000">
                      <a:alpha val="43137"/>
                    </a:srgbClr>
                  </a:outerShdw>
                </a:effectLst>
                <a:latin typeface="Cambria" panose="02040503050406030204" pitchFamily="18" charset="0"/>
              </a:rPr>
              <a:t>Rahab</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Obed by </a:t>
            </a:r>
            <a:r>
              <a:rPr lang="en-US" sz="2200" dirty="0">
                <a:solidFill>
                  <a:srgbClr val="FFFF00"/>
                </a:solidFill>
                <a:effectLst>
                  <a:outerShdw blurRad="38100" dist="38100" dir="2700000" algn="tl">
                    <a:srgbClr val="000000">
                      <a:alpha val="43137"/>
                    </a:srgbClr>
                  </a:outerShdw>
                </a:effectLst>
                <a:latin typeface="Cambria" panose="02040503050406030204" pitchFamily="18" charset="0"/>
              </a:rPr>
              <a:t>Ruth</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Jesse</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David</a:t>
            </a:r>
          </a:p>
          <a:p>
            <a:pPr>
              <a:spcBef>
                <a:spcPts val="200"/>
              </a:spcBef>
              <a:buFont typeface="Wingdings" panose="05000000000000000000" pitchFamily="2" charset="2"/>
              <a:buChar char="§"/>
            </a:pPr>
            <a:endParaRPr lang="en-US" sz="2200" dirty="0">
              <a:effectLst>
                <a:outerShdw blurRad="38100" dist="38100" dir="2700000" algn="tl">
                  <a:srgbClr val="000000">
                    <a:alpha val="43137"/>
                  </a:srgbClr>
                </a:outerShdw>
              </a:effectLst>
              <a:latin typeface="Cambria" panose="02040503050406030204" pitchFamily="18" charset="0"/>
            </a:endParaRPr>
          </a:p>
          <a:p>
            <a:pPr>
              <a:spcBef>
                <a:spcPts val="200"/>
              </a:spcBef>
              <a:buFont typeface="Wingdings" panose="05000000000000000000" pitchFamily="2" charset="2"/>
              <a:buChar char="§"/>
            </a:pPr>
            <a:endParaRPr lang="en-US" sz="2200" dirty="0">
              <a:effectLst>
                <a:outerShdw blurRad="38100" dist="38100" dir="2700000" algn="tl">
                  <a:srgbClr val="000000">
                    <a:alpha val="43137"/>
                  </a:srgbClr>
                </a:outerShdw>
              </a:effectLst>
              <a:latin typeface="Cambria" panose="02040503050406030204" pitchFamily="18" charset="0"/>
            </a:endParaRP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Solomon (by </a:t>
            </a:r>
            <a:r>
              <a:rPr lang="en-US" sz="2200" dirty="0">
                <a:solidFill>
                  <a:srgbClr val="FFFF00"/>
                </a:solidFill>
                <a:effectLst>
                  <a:outerShdw blurRad="38100" dist="38100" dir="2700000" algn="tl">
                    <a:srgbClr val="000000">
                      <a:alpha val="43137"/>
                    </a:srgbClr>
                  </a:outerShdw>
                </a:effectLst>
                <a:latin typeface="Cambria" panose="02040503050406030204" pitchFamily="18" charset="0"/>
              </a:rPr>
              <a:t>Bathsheba</a:t>
            </a:r>
            <a:r>
              <a:rPr lang="en-US" sz="2200" dirty="0">
                <a:effectLst>
                  <a:outerShdw blurRad="38100" dist="38100" dir="2700000" algn="tl">
                    <a:srgbClr val="000000">
                      <a:alpha val="43137"/>
                    </a:srgbClr>
                  </a:outerShdw>
                </a:effectLst>
                <a:latin typeface="Cambria" panose="02040503050406030204" pitchFamily="18" charset="0"/>
              </a:rPr>
              <a:t>)</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Rehoboam</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Abijah</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Asa</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Jehoshaphat</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Joram</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Uzziah</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Jotham</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Ahaz</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Hezekiah</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Manasseh</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Amon</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Josiah</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Jeconiah and brethren at time of carrying away</a:t>
            </a:r>
          </a:p>
          <a:p>
            <a:pPr>
              <a:spcBef>
                <a:spcPts val="200"/>
              </a:spcBef>
              <a:buFont typeface="Wingdings" panose="05000000000000000000" pitchFamily="2" charset="2"/>
              <a:buChar char="§"/>
            </a:pPr>
            <a:endParaRPr lang="en-US" sz="2200" dirty="0">
              <a:effectLst>
                <a:outerShdw blurRad="38100" dist="38100" dir="2700000" algn="tl">
                  <a:srgbClr val="000000">
                    <a:alpha val="43137"/>
                  </a:srgbClr>
                </a:outerShdw>
              </a:effectLst>
              <a:latin typeface="Cambria" panose="02040503050406030204" pitchFamily="18" charset="0"/>
            </a:endParaRPr>
          </a:p>
          <a:p>
            <a:pPr>
              <a:spcBef>
                <a:spcPts val="200"/>
              </a:spcBef>
              <a:buFont typeface="Wingdings" panose="05000000000000000000" pitchFamily="2" charset="2"/>
              <a:buChar char="§"/>
            </a:pPr>
            <a:endParaRPr lang="en-US" sz="2200" dirty="0">
              <a:effectLst>
                <a:outerShdw blurRad="38100" dist="38100" dir="2700000" algn="tl">
                  <a:srgbClr val="000000">
                    <a:alpha val="43137"/>
                  </a:srgbClr>
                </a:outerShdw>
              </a:effectLst>
              <a:latin typeface="Cambria" panose="02040503050406030204" pitchFamily="18" charset="0"/>
            </a:endParaRP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Jeconiah begot </a:t>
            </a:r>
          </a:p>
          <a:p>
            <a:pPr marL="457200" indent="-457200">
              <a:spcBef>
                <a:spcPts val="200"/>
              </a:spcBef>
              <a:buFont typeface="+mj-lt"/>
              <a:buAutoNum type="arabicParenR"/>
            </a:pPr>
            <a:r>
              <a:rPr lang="en-US" sz="2200" dirty="0" err="1">
                <a:effectLst>
                  <a:outerShdw blurRad="38100" dist="38100" dir="2700000" algn="tl">
                    <a:srgbClr val="000000">
                      <a:alpha val="43137"/>
                    </a:srgbClr>
                  </a:outerShdw>
                </a:effectLst>
                <a:latin typeface="Cambria" panose="02040503050406030204" pitchFamily="18" charset="0"/>
              </a:rPr>
              <a:t>Shealtiel</a:t>
            </a:r>
            <a:endParaRPr lang="en-US" sz="2200" dirty="0">
              <a:effectLst>
                <a:outerShdw blurRad="38100" dist="38100" dir="2700000" algn="tl">
                  <a:srgbClr val="000000">
                    <a:alpha val="43137"/>
                  </a:srgbClr>
                </a:outerShdw>
              </a:effectLst>
              <a:latin typeface="Cambria" panose="02040503050406030204" pitchFamily="18" charset="0"/>
            </a:endParaRP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Zerubbabel</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Abiud</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Eliakim</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Azor</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Zadok</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Achim</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Eliud</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Eleazar</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Matthan</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Jacob</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Joseph the husband of </a:t>
            </a:r>
            <a:r>
              <a:rPr lang="en-US" sz="2200" dirty="0">
                <a:solidFill>
                  <a:srgbClr val="FFFF00"/>
                </a:solidFill>
                <a:effectLst>
                  <a:outerShdw blurRad="38100" dist="38100" dir="2700000" algn="tl">
                    <a:srgbClr val="000000">
                      <a:alpha val="43137"/>
                    </a:srgbClr>
                  </a:outerShdw>
                </a:effectLst>
                <a:latin typeface="Cambria" panose="02040503050406030204" pitchFamily="18" charset="0"/>
              </a:rPr>
              <a:t>Mary</a:t>
            </a:r>
            <a:r>
              <a:rPr lang="en-US" sz="2200" dirty="0">
                <a:effectLst>
                  <a:outerShdw blurRad="38100" dist="38100" dir="2700000" algn="tl">
                    <a:srgbClr val="000000">
                      <a:alpha val="43137"/>
                    </a:srgbClr>
                  </a:outerShdw>
                </a:effectLst>
                <a:latin typeface="Cambria" panose="02040503050406030204" pitchFamily="18" charset="0"/>
              </a:rPr>
              <a:t>, of whom was born</a:t>
            </a:r>
          </a:p>
          <a:p>
            <a:pPr marL="457200" indent="-457200">
              <a:spcBef>
                <a:spcPts val="200"/>
              </a:spcBef>
              <a:buFont typeface="+mj-lt"/>
              <a:buAutoNum type="arabicParenR"/>
            </a:pPr>
            <a:r>
              <a:rPr lang="en-US" sz="2200" dirty="0">
                <a:effectLst>
                  <a:outerShdw blurRad="38100" dist="38100" dir="2700000" algn="tl">
                    <a:srgbClr val="000000">
                      <a:alpha val="43137"/>
                    </a:srgbClr>
                  </a:outerShdw>
                </a:effectLst>
                <a:latin typeface="Cambria" panose="02040503050406030204" pitchFamily="18" charset="0"/>
              </a:rPr>
              <a:t> Jesus who is called Christ. </a:t>
            </a:r>
          </a:p>
          <a:p>
            <a:pPr>
              <a:spcBef>
                <a:spcPts val="300"/>
              </a:spcBef>
            </a:pPr>
            <a:endParaRPr lang="en-US" sz="2200" dirty="0">
              <a:effectLst>
                <a:outerShdw blurRad="38100" dist="38100" dir="2700000" algn="tl">
                  <a:srgbClr val="000000">
                    <a:alpha val="43137"/>
                  </a:srgbClr>
                </a:outerShdw>
              </a:effectLst>
              <a:latin typeface="Cambria" panose="02040503050406030204" pitchFamily="18" charset="0"/>
            </a:endParaRPr>
          </a:p>
        </p:txBody>
      </p:sp>
      <p:sp>
        <p:nvSpPr>
          <p:cNvPr id="2" name="Title 1"/>
          <p:cNvSpPr>
            <a:spLocks noGrp="1"/>
          </p:cNvSpPr>
          <p:nvPr>
            <p:ph type="title"/>
          </p:nvPr>
        </p:nvSpPr>
        <p:spPr>
          <a:xfrm>
            <a:off x="869971" y="-76200"/>
            <a:ext cx="10284676" cy="685800"/>
          </a:xfrm>
        </p:spPr>
        <p:txBody>
          <a:bodyPr>
            <a:noAutofit/>
          </a:bodyPr>
          <a:lstStyle/>
          <a:p>
            <a:r>
              <a:rPr lang="en-US" sz="3600" i="1" u="sng" dirty="0">
                <a:effectLst>
                  <a:outerShdw blurRad="38100" dist="38100" dir="2700000" algn="tl">
                    <a:srgbClr val="000000">
                      <a:alpha val="43137"/>
                    </a:srgbClr>
                  </a:outerShdw>
                </a:effectLst>
                <a:latin typeface="Cambria" panose="02040503050406030204" pitchFamily="18" charset="0"/>
              </a:rPr>
              <a:t>Matthew’s Genealogy</a:t>
            </a:r>
          </a:p>
        </p:txBody>
      </p:sp>
      <p:sp>
        <p:nvSpPr>
          <p:cNvPr id="14" name="Rounded Rectangular Callout 10">
            <a:extLst>
              <a:ext uri="{FF2B5EF4-FFF2-40B4-BE49-F238E27FC236}">
                <a16:creationId xmlns:a16="http://schemas.microsoft.com/office/drawing/2014/main" id="{F6D2A31A-D76D-43E0-9453-DCBA0D5F1198}"/>
              </a:ext>
            </a:extLst>
          </p:cNvPr>
          <p:cNvSpPr/>
          <p:nvPr/>
        </p:nvSpPr>
        <p:spPr bwMode="auto">
          <a:xfrm>
            <a:off x="737532" y="3186437"/>
            <a:ext cx="9772634" cy="1018526"/>
          </a:xfrm>
          <a:prstGeom prst="wedgeRoundRectCallout">
            <a:avLst>
              <a:gd name="adj1" fmla="val -22766"/>
              <a:gd name="adj2" fmla="val 49790"/>
              <a:gd name="adj3" fmla="val 16667"/>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a:r>
              <a:rPr lang="en-US" sz="2000" dirty="0">
                <a:solidFill>
                  <a:schemeClr val="bg1"/>
                </a:solidFill>
                <a:latin typeface="Cambria" panose="02040503050406030204" pitchFamily="18" charset="0"/>
              </a:rPr>
              <a:t>This genealogy sends a clear message of the grace that is extended by Jesus the Christ, the King to all sinners regardless of gender or nationality.  It was not intended to be a simple ancestral record, but a resume of redemptive history.</a:t>
            </a:r>
          </a:p>
        </p:txBody>
      </p:sp>
    </p:spTree>
    <p:extLst>
      <p:ext uri="{BB962C8B-B14F-4D97-AF65-F5344CB8AC3E}">
        <p14:creationId xmlns:p14="http://schemas.microsoft.com/office/powerpoint/2010/main" val="31731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93307" y="-20658"/>
            <a:ext cx="6778994"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3:13-17 – Baptism of Jesus</a:t>
            </a:r>
          </a:p>
        </p:txBody>
      </p:sp>
      <p:sp>
        <p:nvSpPr>
          <p:cNvPr id="2" name="TextBox 1">
            <a:extLst>
              <a:ext uri="{FF2B5EF4-FFF2-40B4-BE49-F238E27FC236}">
                <a16:creationId xmlns:a16="http://schemas.microsoft.com/office/drawing/2014/main" id="{379A99BF-6207-43E8-A33F-CA3032E833C3}"/>
              </a:ext>
            </a:extLst>
          </p:cNvPr>
          <p:cNvSpPr txBox="1"/>
          <p:nvPr/>
        </p:nvSpPr>
        <p:spPr>
          <a:xfrm>
            <a:off x="294640" y="615446"/>
            <a:ext cx="11054080" cy="2246769"/>
          </a:xfrm>
          <a:prstGeom prst="rect">
            <a:avLst/>
          </a:prstGeom>
          <a:noFill/>
        </p:spPr>
        <p:txBody>
          <a:bodyPr wrap="square" rtlCol="0">
            <a:spAutoFit/>
          </a:bodyPr>
          <a:lstStyle/>
          <a:p>
            <a:pPr algn="ctr"/>
            <a:r>
              <a:rPr lang="en-US" sz="2800" baseline="30000" dirty="0">
                <a:latin typeface="Cambria" panose="02040503050406030204" pitchFamily="18" charset="0"/>
              </a:rPr>
              <a:t>13 </a:t>
            </a:r>
            <a:r>
              <a:rPr lang="en-US" sz="2800" dirty="0">
                <a:latin typeface="Cambria" panose="02040503050406030204" pitchFamily="18" charset="0"/>
              </a:rPr>
              <a:t>Then Jesus arrived from Galilee at the Jordan </a:t>
            </a:r>
            <a:r>
              <a:rPr lang="en-US" sz="2800" i="1" dirty="0">
                <a:latin typeface="Cambria" panose="02040503050406030204" pitchFamily="18" charset="0"/>
              </a:rPr>
              <a:t>coming</a:t>
            </a:r>
            <a:r>
              <a:rPr lang="en-US" sz="2800" dirty="0">
                <a:latin typeface="Cambria" panose="02040503050406030204" pitchFamily="18" charset="0"/>
              </a:rPr>
              <a:t> to John, to be baptized by him. </a:t>
            </a:r>
            <a:r>
              <a:rPr lang="en-US" sz="2800" baseline="30000" dirty="0">
                <a:latin typeface="Cambria" panose="02040503050406030204" pitchFamily="18" charset="0"/>
              </a:rPr>
              <a:t>14 </a:t>
            </a:r>
            <a:r>
              <a:rPr lang="en-US" sz="2800" dirty="0">
                <a:latin typeface="Cambria" panose="02040503050406030204" pitchFamily="18" charset="0"/>
              </a:rPr>
              <a:t>But John tried to prevent Him, saying, “I have need to be baptized by You, and do You come to me?” </a:t>
            </a:r>
            <a:r>
              <a:rPr lang="en-US" sz="2800" baseline="30000" dirty="0">
                <a:latin typeface="Cambria" panose="02040503050406030204" pitchFamily="18" charset="0"/>
              </a:rPr>
              <a:t>15 </a:t>
            </a:r>
            <a:r>
              <a:rPr lang="en-US" sz="2800" dirty="0">
                <a:latin typeface="Cambria" panose="02040503050406030204" pitchFamily="18" charset="0"/>
              </a:rPr>
              <a:t>But Jesus answering said to him, “Permit </a:t>
            </a:r>
            <a:r>
              <a:rPr lang="en-US" sz="2800" i="1" dirty="0">
                <a:latin typeface="Cambria" panose="02040503050406030204" pitchFamily="18" charset="0"/>
              </a:rPr>
              <a:t>it</a:t>
            </a:r>
            <a:r>
              <a:rPr lang="en-US" sz="2800" dirty="0">
                <a:latin typeface="Cambria" panose="02040503050406030204" pitchFamily="18" charset="0"/>
              </a:rPr>
              <a:t> at this time; for in this way it is fitting for us to fulfill all righteousness.” Then he permitted Him. </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2184400" y="2751804"/>
            <a:ext cx="3500783"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6CE18220-E865-4637-AE38-78CB9BF24322}"/>
              </a:ext>
            </a:extLst>
          </p:cNvPr>
          <p:cNvCxnSpPr>
            <a:cxnSpLocks/>
          </p:cNvCxnSpPr>
          <p:nvPr/>
        </p:nvCxnSpPr>
        <p:spPr bwMode="auto">
          <a:xfrm>
            <a:off x="560224" y="1492802"/>
            <a:ext cx="2441393"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ADCBCD6-9DE1-49D3-AC9F-B19FA5146C08}"/>
              </a:ext>
            </a:extLst>
          </p:cNvPr>
          <p:cNvCxnSpPr>
            <a:cxnSpLocks/>
          </p:cNvCxnSpPr>
          <p:nvPr/>
        </p:nvCxnSpPr>
        <p:spPr bwMode="auto">
          <a:xfrm>
            <a:off x="1801123" y="1058501"/>
            <a:ext cx="388406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4" name="Rounded Rectangular Callout 4">
            <a:extLst>
              <a:ext uri="{FF2B5EF4-FFF2-40B4-BE49-F238E27FC236}">
                <a16:creationId xmlns:a16="http://schemas.microsoft.com/office/drawing/2014/main" id="{1101908B-0295-45C8-A680-2E2124F4B84C}"/>
              </a:ext>
            </a:extLst>
          </p:cNvPr>
          <p:cNvSpPr/>
          <p:nvPr/>
        </p:nvSpPr>
        <p:spPr>
          <a:xfrm>
            <a:off x="1801123" y="4338937"/>
            <a:ext cx="7847496" cy="1379763"/>
          </a:xfrm>
          <a:prstGeom prst="wedgeRoundRectCallout">
            <a:avLst>
              <a:gd name="adj1" fmla="val -6492"/>
              <a:gd name="adj2" fmla="val -282903"/>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 The only inspired record of Jesus’ life during the period after it said he lived in Nazareth (2:23) relates that Jesus was in Galilee through his twelfth year (Luke 2:39-42)</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ndParaRPr>
          </a:p>
        </p:txBody>
      </p:sp>
    </p:spTree>
    <p:extLst>
      <p:ext uri="{BB962C8B-B14F-4D97-AF65-F5344CB8AC3E}">
        <p14:creationId xmlns:p14="http://schemas.microsoft.com/office/powerpoint/2010/main" val="357412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AE214C0B-027C-4A67-A4E0-ED9C2A2570A5}"/>
              </a:ext>
            </a:extLst>
          </p:cNvPr>
          <p:cNvSpPr>
            <a:spLocks noGrp="1" noChangeArrowheads="1"/>
          </p:cNvSpPr>
          <p:nvPr>
            <p:ph type="title"/>
          </p:nvPr>
        </p:nvSpPr>
        <p:spPr>
          <a:xfrm>
            <a:off x="2209800" y="0"/>
            <a:ext cx="7772400" cy="609600"/>
          </a:xfrm>
        </p:spPr>
        <p:txBody>
          <a:bodyPr/>
          <a:lstStyle/>
          <a:p>
            <a:pPr eaLnBrk="1" hangingPunct="1"/>
            <a:r>
              <a:rPr lang="en-US" altLang="en-US" sz="3200" b="1" i="1" u="sng" dirty="0">
                <a:solidFill>
                  <a:srgbClr val="FFFF00"/>
                </a:solidFill>
                <a:latin typeface="Cambria" panose="02040503050406030204" pitchFamily="18" charset="0"/>
              </a:rPr>
              <a:t>Why was Jesus Baptized?</a:t>
            </a:r>
          </a:p>
        </p:txBody>
      </p:sp>
      <p:sp>
        <p:nvSpPr>
          <p:cNvPr id="119811" name="Rectangle 3">
            <a:extLst>
              <a:ext uri="{FF2B5EF4-FFF2-40B4-BE49-F238E27FC236}">
                <a16:creationId xmlns:a16="http://schemas.microsoft.com/office/drawing/2014/main" id="{4938879E-2117-4492-B43E-12188EF19927}"/>
              </a:ext>
            </a:extLst>
          </p:cNvPr>
          <p:cNvSpPr>
            <a:spLocks noGrp="1" noChangeArrowheads="1"/>
          </p:cNvSpPr>
          <p:nvPr>
            <p:ph type="body" idx="1"/>
          </p:nvPr>
        </p:nvSpPr>
        <p:spPr>
          <a:xfrm>
            <a:off x="323850" y="721517"/>
            <a:ext cx="11544300" cy="5241235"/>
          </a:xfrm>
        </p:spPr>
        <p:txBody>
          <a:bodyPr/>
          <a:lstStyle/>
          <a:p>
            <a:pPr marL="288925" lvl="1" indent="-288925" eaLnBrk="1" hangingPunct="1">
              <a:spcAft>
                <a:spcPts val="1200"/>
              </a:spcAft>
              <a:buFont typeface="Wingdings" panose="05000000000000000000" pitchFamily="2" charset="2"/>
              <a:buChar char="Ø"/>
              <a:defRPr/>
            </a:pPr>
            <a:r>
              <a:rPr lang="en-US" dirty="0">
                <a:latin typeface="Cambria" panose="02040503050406030204" pitchFamily="18" charset="0"/>
              </a:rPr>
              <a:t>Jesus was not baptized as an act of personal repentance because he had no sin from which to repent (Heb. 4:15)</a:t>
            </a:r>
          </a:p>
          <a:p>
            <a:pPr marL="288925" lvl="1" indent="-288925" eaLnBrk="1" hangingPunct="1">
              <a:spcAft>
                <a:spcPts val="1200"/>
              </a:spcAft>
              <a:buFont typeface="Wingdings" panose="05000000000000000000" pitchFamily="2" charset="2"/>
              <a:buChar char="Ø"/>
              <a:defRPr/>
            </a:pPr>
            <a:r>
              <a:rPr lang="en-US" dirty="0">
                <a:latin typeface="Cambria" panose="02040503050406030204" pitchFamily="18" charset="0"/>
              </a:rPr>
              <a:t>He did it to “fulfill all righteousness”. </a:t>
            </a:r>
            <a:r>
              <a:rPr lang="en-US" altLang="en-US" dirty="0">
                <a:latin typeface="Cambria" panose="02040503050406030204" pitchFamily="18" charset="0"/>
              </a:rPr>
              <a:t>John was God's prophet, and Jesus would be obedient unto the Father by being baptized by the Father's prophet </a:t>
            </a:r>
            <a:r>
              <a:rPr lang="en-US" dirty="0">
                <a:latin typeface="Cambria" panose="02040503050406030204" pitchFamily="18" charset="0"/>
              </a:rPr>
              <a:t>(precept of God given by prophet)</a:t>
            </a:r>
          </a:p>
          <a:p>
            <a:pPr marL="288925" lvl="1" indent="-288925" eaLnBrk="1" hangingPunct="1">
              <a:spcAft>
                <a:spcPts val="1200"/>
              </a:spcAft>
              <a:buFont typeface="Wingdings" panose="05000000000000000000" pitchFamily="2" charset="2"/>
              <a:buChar char="Ø"/>
              <a:defRPr/>
            </a:pPr>
            <a:r>
              <a:rPr lang="en-US" dirty="0">
                <a:latin typeface="Cambria" panose="02040503050406030204" pitchFamily="18" charset="0"/>
              </a:rPr>
              <a:t>While in the flesh, Jesus kept the Law and he did all those things which God required of man which set a pattern for us </a:t>
            </a:r>
          </a:p>
          <a:p>
            <a:pPr marL="288925" lvl="1" indent="-288925" eaLnBrk="1" hangingPunct="1">
              <a:spcAft>
                <a:spcPts val="1200"/>
              </a:spcAft>
              <a:buFont typeface="Wingdings" panose="05000000000000000000" pitchFamily="2" charset="2"/>
              <a:buChar char="Ø"/>
              <a:defRPr/>
            </a:pPr>
            <a:r>
              <a:rPr lang="en-US" dirty="0">
                <a:latin typeface="Cambria" panose="02040503050406030204" pitchFamily="18" charset="0"/>
              </a:rPr>
              <a:t>In all likelihood it was required to emphasize His identity with sinners (see Lev. 16:21-22). He would save people from their sins (1:21) by being “numbered with the transgressors” (Isa. 53:12) </a:t>
            </a:r>
            <a:r>
              <a:rPr lang="en-US" i="1" dirty="0">
                <a:latin typeface="Cambria" panose="02040503050406030204" pitchFamily="18" charset="0"/>
              </a:rPr>
              <a:t>(</a:t>
            </a:r>
            <a:r>
              <a:rPr lang="en-US" i="1" dirty="0" err="1">
                <a:latin typeface="Cambria" panose="02040503050406030204" pitchFamily="18" charset="0"/>
              </a:rPr>
              <a:t>Chumbley</a:t>
            </a:r>
            <a:r>
              <a:rPr lang="en-US" i="1" dirty="0">
                <a:latin typeface="Cambria" panose="02040503050406030204" pitchFamily="18" charset="0"/>
              </a:rPr>
              <a:t> – Matthew Commentary, 62). </a:t>
            </a:r>
          </a:p>
          <a:p>
            <a:pPr marL="288925" lvl="1" indent="-288925" eaLnBrk="1" hangingPunct="1">
              <a:spcAft>
                <a:spcPts val="1200"/>
              </a:spcAft>
              <a:buFont typeface="Wingdings" panose="05000000000000000000" pitchFamily="2" charset="2"/>
              <a:buChar char="Ø"/>
              <a:defRPr/>
            </a:pPr>
            <a:endParaRPr lang="en-US" i="1" dirty="0">
              <a:latin typeface="Cambria" panose="02040503050406030204" pitchFamily="18" charset="0"/>
            </a:endParaRPr>
          </a:p>
          <a:p>
            <a:pPr marL="609600" indent="-609600" eaLnBrk="1" hangingPunct="1">
              <a:spcAft>
                <a:spcPts val="1200"/>
              </a:spcAft>
              <a:buNone/>
              <a:defRPr/>
            </a:pPr>
            <a:r>
              <a:rPr lang="en-US" sz="2800" dirty="0">
                <a:latin typeface="Cambria" panose="02040503050406030204" pitchFamily="18" charset="0"/>
              </a:rPr>
              <a:t>	</a:t>
            </a:r>
          </a:p>
          <a:p>
            <a:pPr marL="609600" indent="-609600" eaLnBrk="1" hangingPunct="1">
              <a:spcAft>
                <a:spcPts val="1200"/>
              </a:spcAft>
              <a:buNone/>
              <a:defRPr/>
            </a:pPr>
            <a:endParaRPr lang="en-US" sz="2800" dirty="0">
              <a:latin typeface="Cambria" panose="02040503050406030204" pitchFamily="18" charset="0"/>
            </a:endParaRPr>
          </a:p>
          <a:p>
            <a:pPr marL="609600" indent="-609600" eaLnBrk="1" hangingPunct="1">
              <a:spcAft>
                <a:spcPts val="1200"/>
              </a:spcAft>
              <a:buNone/>
              <a:defRPr/>
            </a:pPr>
            <a:endParaRPr lang="en-US" sz="2800" dirty="0">
              <a:latin typeface="Cambria" panose="02040503050406030204" pitchFamily="18" charset="0"/>
            </a:endParaRPr>
          </a:p>
        </p:txBody>
      </p:sp>
    </p:spTree>
    <p:extLst>
      <p:ext uri="{BB962C8B-B14F-4D97-AF65-F5344CB8AC3E}">
        <p14:creationId xmlns:p14="http://schemas.microsoft.com/office/powerpoint/2010/main" val="4268059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9811">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9811">
                                            <p:txEl>
                                              <p:pRg st="1" end="1"/>
                                            </p:txEl>
                                          </p:spTgt>
                                        </p:tgtEl>
                                        <p:attrNameLst>
                                          <p:attrName>ppt_c</p:attrName>
                                        </p:attrNameLst>
                                      </p:cBhvr>
                                      <p:to>
                                        <a:srgbClr val="80808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9811">
                                            <p:txEl>
                                              <p:pRg st="2" end="2"/>
                                            </p:txEl>
                                          </p:spTgt>
                                        </p:tgtEl>
                                        <p:attrNameLst>
                                          <p:attrName>ppt_c</p:attrName>
                                        </p:attrNameLst>
                                      </p:cBhvr>
                                      <p:to>
                                        <a:srgbClr val="80808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98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9811">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93307" y="-20658"/>
            <a:ext cx="6778994"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3:13-17 – Baptism of Jesus</a:t>
            </a:r>
          </a:p>
        </p:txBody>
      </p:sp>
      <p:sp>
        <p:nvSpPr>
          <p:cNvPr id="2" name="TextBox 1">
            <a:extLst>
              <a:ext uri="{FF2B5EF4-FFF2-40B4-BE49-F238E27FC236}">
                <a16:creationId xmlns:a16="http://schemas.microsoft.com/office/drawing/2014/main" id="{379A99BF-6207-43E8-A33F-CA3032E833C3}"/>
              </a:ext>
            </a:extLst>
          </p:cNvPr>
          <p:cNvSpPr txBox="1"/>
          <p:nvPr/>
        </p:nvSpPr>
        <p:spPr>
          <a:xfrm>
            <a:off x="294640" y="615446"/>
            <a:ext cx="11054080" cy="3970318"/>
          </a:xfrm>
          <a:prstGeom prst="rect">
            <a:avLst/>
          </a:prstGeom>
          <a:noFill/>
        </p:spPr>
        <p:txBody>
          <a:bodyPr wrap="square" rtlCol="0">
            <a:spAutoFit/>
          </a:bodyPr>
          <a:lstStyle/>
          <a:p>
            <a:pPr algn="ctr"/>
            <a:r>
              <a:rPr lang="en-US" sz="2800" baseline="30000" dirty="0">
                <a:solidFill>
                  <a:schemeClr val="bg1">
                    <a:lumMod val="65000"/>
                    <a:lumOff val="35000"/>
                  </a:schemeClr>
                </a:solidFill>
                <a:latin typeface="Cambria" panose="02040503050406030204" pitchFamily="18" charset="0"/>
              </a:rPr>
              <a:t>13 </a:t>
            </a:r>
            <a:r>
              <a:rPr lang="en-US" sz="2800" dirty="0">
                <a:solidFill>
                  <a:schemeClr val="bg1">
                    <a:lumMod val="65000"/>
                    <a:lumOff val="35000"/>
                  </a:schemeClr>
                </a:solidFill>
                <a:latin typeface="Cambria" panose="02040503050406030204" pitchFamily="18" charset="0"/>
              </a:rPr>
              <a:t>Then Jesus arrived from Galilee at the Jordan </a:t>
            </a:r>
            <a:r>
              <a:rPr lang="en-US" sz="2800" i="1" dirty="0">
                <a:solidFill>
                  <a:schemeClr val="bg1">
                    <a:lumMod val="65000"/>
                    <a:lumOff val="35000"/>
                  </a:schemeClr>
                </a:solidFill>
                <a:latin typeface="Cambria" panose="02040503050406030204" pitchFamily="18" charset="0"/>
              </a:rPr>
              <a:t>coming</a:t>
            </a:r>
            <a:r>
              <a:rPr lang="en-US" sz="2800" dirty="0">
                <a:solidFill>
                  <a:schemeClr val="bg1">
                    <a:lumMod val="65000"/>
                    <a:lumOff val="35000"/>
                  </a:schemeClr>
                </a:solidFill>
                <a:latin typeface="Cambria" panose="02040503050406030204" pitchFamily="18" charset="0"/>
              </a:rPr>
              <a:t> to John, to be baptized by him. </a:t>
            </a:r>
            <a:r>
              <a:rPr lang="en-US" sz="2800" baseline="30000" dirty="0">
                <a:solidFill>
                  <a:schemeClr val="bg1">
                    <a:lumMod val="65000"/>
                    <a:lumOff val="35000"/>
                  </a:schemeClr>
                </a:solidFill>
                <a:latin typeface="Cambria" panose="02040503050406030204" pitchFamily="18" charset="0"/>
              </a:rPr>
              <a:t>14 </a:t>
            </a:r>
            <a:r>
              <a:rPr lang="en-US" sz="2800" dirty="0">
                <a:solidFill>
                  <a:schemeClr val="bg1">
                    <a:lumMod val="65000"/>
                    <a:lumOff val="35000"/>
                  </a:schemeClr>
                </a:solidFill>
                <a:latin typeface="Cambria" panose="02040503050406030204" pitchFamily="18" charset="0"/>
              </a:rPr>
              <a:t>But John tried to prevent Him, saying, “I have need to be baptized by You, and do You come to me?” </a:t>
            </a:r>
            <a:r>
              <a:rPr lang="en-US" sz="2800" baseline="30000" dirty="0">
                <a:solidFill>
                  <a:schemeClr val="bg1">
                    <a:lumMod val="65000"/>
                    <a:lumOff val="35000"/>
                  </a:schemeClr>
                </a:solidFill>
                <a:latin typeface="Cambria" panose="02040503050406030204" pitchFamily="18" charset="0"/>
              </a:rPr>
              <a:t>15 </a:t>
            </a:r>
            <a:r>
              <a:rPr lang="en-US" sz="2800" dirty="0">
                <a:solidFill>
                  <a:schemeClr val="bg1">
                    <a:lumMod val="65000"/>
                    <a:lumOff val="35000"/>
                  </a:schemeClr>
                </a:solidFill>
                <a:latin typeface="Cambria" panose="02040503050406030204" pitchFamily="18" charset="0"/>
              </a:rPr>
              <a:t>But Jesus answering said to him, “Permit </a:t>
            </a:r>
            <a:r>
              <a:rPr lang="en-US" sz="2800" i="1" dirty="0">
                <a:solidFill>
                  <a:schemeClr val="bg1">
                    <a:lumMod val="65000"/>
                    <a:lumOff val="35000"/>
                  </a:schemeClr>
                </a:solidFill>
                <a:latin typeface="Cambria" panose="02040503050406030204" pitchFamily="18" charset="0"/>
              </a:rPr>
              <a:t>it</a:t>
            </a:r>
            <a:r>
              <a:rPr lang="en-US" sz="2800" dirty="0">
                <a:solidFill>
                  <a:schemeClr val="bg1">
                    <a:lumMod val="65000"/>
                    <a:lumOff val="35000"/>
                  </a:schemeClr>
                </a:solidFill>
                <a:latin typeface="Cambria" panose="02040503050406030204" pitchFamily="18" charset="0"/>
              </a:rPr>
              <a:t> at this time; for in this way it is fitting for us to fulfill all righteousness.” Then he permitted Him. </a:t>
            </a:r>
            <a:r>
              <a:rPr lang="en-US" sz="2800" baseline="30000" dirty="0">
                <a:latin typeface="Cambria" panose="02040503050406030204" pitchFamily="18" charset="0"/>
              </a:rPr>
              <a:t>16 </a:t>
            </a:r>
            <a:r>
              <a:rPr lang="en-US" sz="2800" dirty="0">
                <a:latin typeface="Cambria" panose="02040503050406030204" pitchFamily="18" charset="0"/>
              </a:rPr>
              <a:t>After being baptized, Jesus came up immediately from the water; and behold, the heavens were opened, and he saw the Spirit of God descending as a dove </a:t>
            </a:r>
            <a:r>
              <a:rPr lang="en-US" sz="2800" i="1" dirty="0">
                <a:latin typeface="Cambria" panose="02040503050406030204" pitchFamily="18" charset="0"/>
              </a:rPr>
              <a:t>and</a:t>
            </a:r>
            <a:r>
              <a:rPr lang="en-US" sz="2800" dirty="0">
                <a:latin typeface="Cambria" panose="02040503050406030204" pitchFamily="18" charset="0"/>
              </a:rPr>
              <a:t> lighting on Him, </a:t>
            </a:r>
            <a:r>
              <a:rPr lang="en-US" sz="2800" baseline="30000" dirty="0">
                <a:latin typeface="Cambria" panose="02040503050406030204" pitchFamily="18" charset="0"/>
              </a:rPr>
              <a:t>17 </a:t>
            </a:r>
            <a:r>
              <a:rPr lang="en-US" sz="2800" dirty="0">
                <a:latin typeface="Cambria" panose="02040503050406030204" pitchFamily="18" charset="0"/>
              </a:rPr>
              <a:t>and behold, a voice out of the heavens said, “This is My beloved Son, in whom I am well-pleased.”</a:t>
            </a:r>
          </a:p>
        </p:txBody>
      </p:sp>
      <p:cxnSp>
        <p:nvCxnSpPr>
          <p:cNvPr id="10" name="Straight Connector 9">
            <a:extLst>
              <a:ext uri="{FF2B5EF4-FFF2-40B4-BE49-F238E27FC236}">
                <a16:creationId xmlns:a16="http://schemas.microsoft.com/office/drawing/2014/main" id="{6BBC53F2-B002-4553-B927-609357264675}"/>
              </a:ext>
            </a:extLst>
          </p:cNvPr>
          <p:cNvCxnSpPr>
            <a:cxnSpLocks/>
          </p:cNvCxnSpPr>
          <p:nvPr/>
        </p:nvCxnSpPr>
        <p:spPr bwMode="auto">
          <a:xfrm>
            <a:off x="5158952" y="3645222"/>
            <a:ext cx="1868013"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3D5B978-102F-4934-877B-54CA00EE2CE1}"/>
              </a:ext>
            </a:extLst>
          </p:cNvPr>
          <p:cNvCxnSpPr>
            <a:cxnSpLocks/>
          </p:cNvCxnSpPr>
          <p:nvPr/>
        </p:nvCxnSpPr>
        <p:spPr bwMode="auto">
          <a:xfrm>
            <a:off x="2393307" y="4460231"/>
            <a:ext cx="243711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4" name="Rounded Rectangular Callout 4">
            <a:extLst>
              <a:ext uri="{FF2B5EF4-FFF2-40B4-BE49-F238E27FC236}">
                <a16:creationId xmlns:a16="http://schemas.microsoft.com/office/drawing/2014/main" id="{1101908B-0295-45C8-A680-2E2124F4B84C}"/>
              </a:ext>
            </a:extLst>
          </p:cNvPr>
          <p:cNvSpPr/>
          <p:nvPr/>
        </p:nvSpPr>
        <p:spPr>
          <a:xfrm>
            <a:off x="1859056" y="882581"/>
            <a:ext cx="7847496" cy="560166"/>
          </a:xfrm>
          <a:prstGeom prst="wedgeRoundRectCallout">
            <a:avLst>
              <a:gd name="adj1" fmla="val 18902"/>
              <a:gd name="adj2" fmla="val 327916"/>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b="1" i="1" dirty="0">
                <a:solidFill>
                  <a:srgbClr val="FFFF00"/>
                </a:solidFill>
                <a:latin typeface="Cambria" panose="02040503050406030204" pitchFamily="18" charset="0"/>
              </a:rPr>
              <a:t> </a:t>
            </a:r>
            <a:r>
              <a:rPr lang="en-US" sz="2400" b="1" i="1" u="sng" dirty="0">
                <a:solidFill>
                  <a:srgbClr val="FFFF00"/>
                </a:solidFill>
                <a:latin typeface="Cambria" panose="02040503050406030204" pitchFamily="18" charset="0"/>
              </a:rPr>
              <a:t>Luke 3:21</a:t>
            </a:r>
            <a:r>
              <a:rPr lang="en-US" sz="2400" b="1" i="1" dirty="0">
                <a:solidFill>
                  <a:srgbClr val="FFFF00"/>
                </a:solidFill>
                <a:latin typeface="Cambria" panose="02040503050406030204" pitchFamily="18" charset="0"/>
              </a:rPr>
              <a:t> </a:t>
            </a:r>
            <a:r>
              <a:rPr lang="en-US" sz="2400" dirty="0">
                <a:latin typeface="Cambria" panose="02040503050406030204" pitchFamily="18" charset="0"/>
              </a:rPr>
              <a:t>- </a:t>
            </a:r>
            <a:r>
              <a:rPr lang="en-US" sz="2400" i="1" dirty="0">
                <a:latin typeface="Cambria" panose="02040503050406030204" pitchFamily="18" charset="0"/>
              </a:rPr>
              <a:t>while He was praying, heaven was opened.  </a:t>
            </a:r>
          </a:p>
        </p:txBody>
      </p:sp>
      <p:sp>
        <p:nvSpPr>
          <p:cNvPr id="11" name="Rounded Rectangular Callout 4">
            <a:extLst>
              <a:ext uri="{FF2B5EF4-FFF2-40B4-BE49-F238E27FC236}">
                <a16:creationId xmlns:a16="http://schemas.microsoft.com/office/drawing/2014/main" id="{4659EAD5-4C58-400C-9751-D361494CED50}"/>
              </a:ext>
            </a:extLst>
          </p:cNvPr>
          <p:cNvSpPr/>
          <p:nvPr/>
        </p:nvSpPr>
        <p:spPr>
          <a:xfrm>
            <a:off x="0" y="4760843"/>
            <a:ext cx="12192000" cy="2027396"/>
          </a:xfrm>
          <a:prstGeom prst="wedgeRoundRectCallout">
            <a:avLst>
              <a:gd name="adj1" fmla="val -498"/>
              <a:gd name="adj2" fmla="val -48598"/>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This is the first of three times in the Gospels that God audibly spoke form heaven (17:3, </a:t>
            </a:r>
            <a:r>
              <a:rPr lang="en-US" sz="2400" dirty="0" err="1">
                <a:latin typeface="Cambria" panose="02040503050406030204" pitchFamily="18" charset="0"/>
              </a:rPr>
              <a:t>Jn</a:t>
            </a:r>
            <a:r>
              <a:rPr lang="en-US" sz="2400" dirty="0">
                <a:latin typeface="Cambria" panose="02040503050406030204" pitchFamily="18" charset="0"/>
              </a:rPr>
              <a:t> 12:27-30).  That he did so here is significant for what He said implies that all Christ had done up to this point was in perfect accordance with His will.  At the start of Christ’s public ministry the Father and the Holy Spirit launched Him on the work by dramatically testifying to His Divine nature and by giving Him the acceptance of heaven.</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15" name="Rounded Rectangular Callout 4">
            <a:extLst>
              <a:ext uri="{FF2B5EF4-FFF2-40B4-BE49-F238E27FC236}">
                <a16:creationId xmlns:a16="http://schemas.microsoft.com/office/drawing/2014/main" id="{E9029EA3-11FD-4AC3-A569-0C39735259D3}"/>
              </a:ext>
            </a:extLst>
          </p:cNvPr>
          <p:cNvSpPr/>
          <p:nvPr/>
        </p:nvSpPr>
        <p:spPr>
          <a:xfrm>
            <a:off x="483482" y="1772716"/>
            <a:ext cx="9965196" cy="1224733"/>
          </a:xfrm>
          <a:prstGeom prst="wedgeRoundRectCallout">
            <a:avLst>
              <a:gd name="adj1" fmla="val -41318"/>
              <a:gd name="adj2" fmla="val 111903"/>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b="1" i="1" dirty="0">
                <a:solidFill>
                  <a:srgbClr val="FFFF00"/>
                </a:solidFill>
                <a:latin typeface="Cambria" panose="02040503050406030204" pitchFamily="18" charset="0"/>
              </a:rPr>
              <a:t> </a:t>
            </a:r>
            <a:r>
              <a:rPr lang="en-US" sz="2400" dirty="0">
                <a:latin typeface="Cambria" panose="02040503050406030204" pitchFamily="18" charset="0"/>
              </a:rPr>
              <a:t>Based on Jewish expectation the descent of the Spirit upon Jesus identifies him as the coming Messiah  (Isa. 61:1)  Jesus identifies himself as the anointed one from Isa.61:1 (Lk. 4:16-21) </a:t>
            </a:r>
          </a:p>
          <a:p>
            <a:pPr algn="ctr"/>
            <a:r>
              <a:rPr lang="en-US" sz="2400" i="1" dirty="0">
                <a:latin typeface="Cambria" panose="02040503050406030204" pitchFamily="18" charset="0"/>
              </a:rPr>
              <a:t>.  </a:t>
            </a:r>
          </a:p>
        </p:txBody>
      </p:sp>
    </p:spTree>
    <p:extLst>
      <p:ext uri="{BB962C8B-B14F-4D97-AF65-F5344CB8AC3E}">
        <p14:creationId xmlns:p14="http://schemas.microsoft.com/office/powerpoint/2010/main" val="370989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1" grpId="0" animBg="1"/>
      <p:bldP spid="15" grpId="0" animBg="1"/>
      <p:bldP spid="1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84130" y="0"/>
            <a:ext cx="9872597"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4:1-11 The Temptation of God in the Flesh</a:t>
            </a:r>
          </a:p>
        </p:txBody>
      </p:sp>
      <p:sp>
        <p:nvSpPr>
          <p:cNvPr id="2" name="TextBox 1">
            <a:extLst>
              <a:ext uri="{FF2B5EF4-FFF2-40B4-BE49-F238E27FC236}">
                <a16:creationId xmlns:a16="http://schemas.microsoft.com/office/drawing/2014/main" id="{379A99BF-6207-43E8-A33F-CA3032E833C3}"/>
              </a:ext>
            </a:extLst>
          </p:cNvPr>
          <p:cNvSpPr txBox="1"/>
          <p:nvPr/>
        </p:nvSpPr>
        <p:spPr>
          <a:xfrm>
            <a:off x="175369" y="615446"/>
            <a:ext cx="11632317" cy="1384995"/>
          </a:xfrm>
          <a:prstGeom prst="rect">
            <a:avLst/>
          </a:prstGeom>
          <a:noFill/>
        </p:spPr>
        <p:txBody>
          <a:bodyPr wrap="square" rtlCol="0">
            <a:spAutoFit/>
          </a:bodyPr>
          <a:lstStyle/>
          <a:p>
            <a:pPr algn="ctr"/>
            <a:r>
              <a:rPr lang="en-US" sz="2800" dirty="0">
                <a:latin typeface="Cambria" panose="02040503050406030204" pitchFamily="18" charset="0"/>
              </a:rPr>
              <a:t>Then Jesus was led up by the Spirit into the wilderness to be tempted by the devil. </a:t>
            </a:r>
            <a:r>
              <a:rPr lang="en-US" sz="2800" b="1" baseline="30000" dirty="0">
                <a:latin typeface="Cambria" panose="02040503050406030204" pitchFamily="18" charset="0"/>
              </a:rPr>
              <a:t>2 </a:t>
            </a:r>
            <a:r>
              <a:rPr lang="en-US" sz="2800" dirty="0">
                <a:latin typeface="Cambria" panose="02040503050406030204" pitchFamily="18" charset="0"/>
              </a:rPr>
              <a:t>And after He had fasted forty days and forty nights, He then became hungry. </a:t>
            </a:r>
            <a:r>
              <a:rPr lang="en-US" sz="2800" b="1" baseline="30000" dirty="0">
                <a:latin typeface="Cambria" panose="02040503050406030204" pitchFamily="18" charset="0"/>
              </a:rPr>
              <a:t>3 </a:t>
            </a:r>
            <a:r>
              <a:rPr lang="en-US" sz="2800" dirty="0">
                <a:latin typeface="Cambria" panose="02040503050406030204" pitchFamily="18" charset="0"/>
              </a:rPr>
              <a:t>And the tempter came and said to Him, </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713677" y="1478126"/>
            <a:ext cx="127124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ADCBCD6-9DE1-49D3-AC9F-B19FA5146C08}"/>
              </a:ext>
            </a:extLst>
          </p:cNvPr>
          <p:cNvCxnSpPr>
            <a:cxnSpLocks/>
          </p:cNvCxnSpPr>
          <p:nvPr/>
        </p:nvCxnSpPr>
        <p:spPr bwMode="auto">
          <a:xfrm>
            <a:off x="2975880" y="1076683"/>
            <a:ext cx="283390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19731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737507" y="998408"/>
            <a:ext cx="10564586" cy="5380089"/>
          </a:xfrm>
        </p:spPr>
        <p:txBody>
          <a:bodyPr/>
          <a:lstStyle/>
          <a:p>
            <a:pPr marL="609600" indent="-609600">
              <a:lnSpc>
                <a:spcPct val="90000"/>
              </a:lnSpc>
              <a:buFont typeface="Wingdings" panose="05000000000000000000" pitchFamily="2" charset="2"/>
              <a:buChar char="Ø"/>
            </a:pPr>
            <a:r>
              <a:rPr lang="en-US" altLang="en-US" sz="2800" b="0" dirty="0">
                <a:effectLst/>
                <a:latin typeface="Cambria" panose="02040503050406030204" pitchFamily="18" charset="0"/>
              </a:rPr>
              <a:t>Jesus was led into the wilderness (probably the wilderness of Judah near where John was baptizing)</a:t>
            </a:r>
          </a:p>
          <a:p>
            <a:pPr marL="609600" indent="-609600">
              <a:lnSpc>
                <a:spcPct val="90000"/>
              </a:lnSpc>
              <a:buNone/>
            </a:pPr>
            <a:endParaRPr lang="en-US" altLang="en-US" sz="2800" b="0" dirty="0">
              <a:effectLst/>
              <a:latin typeface="Cambria" panose="02040503050406030204" pitchFamily="18" charset="0"/>
            </a:endParaRPr>
          </a:p>
          <a:p>
            <a:pPr marL="609600" indent="-609600">
              <a:lnSpc>
                <a:spcPct val="90000"/>
              </a:lnSpc>
              <a:buFont typeface="Wingdings" panose="05000000000000000000" pitchFamily="2" charset="2"/>
              <a:buChar char="Ø"/>
            </a:pPr>
            <a:r>
              <a:rPr lang="en-US" altLang="en-US" sz="2800" b="0" dirty="0">
                <a:effectLst/>
                <a:latin typeface="Cambria" panose="02040503050406030204" pitchFamily="18" charset="0"/>
              </a:rPr>
              <a:t>Fasted 40 days and 40 nights</a:t>
            </a:r>
          </a:p>
          <a:p>
            <a:pPr marL="990600" lvl="1" indent="-533400">
              <a:lnSpc>
                <a:spcPct val="90000"/>
              </a:lnSpc>
              <a:buFont typeface="Wingdings" panose="05000000000000000000" pitchFamily="2" charset="2"/>
              <a:buChar char="§"/>
            </a:pPr>
            <a:r>
              <a:rPr lang="en-US" altLang="en-US" sz="2800" b="0" dirty="0">
                <a:effectLst/>
                <a:latin typeface="Cambria" panose="02040503050406030204" pitchFamily="18" charset="0"/>
              </a:rPr>
              <a:t>40 day fast by Moses on Mt Sinai (Ex 34:28; Duet 9:18)</a:t>
            </a:r>
          </a:p>
          <a:p>
            <a:pPr marL="990600" lvl="1" indent="-533400">
              <a:lnSpc>
                <a:spcPct val="90000"/>
              </a:lnSpc>
              <a:buFont typeface="Wingdings" panose="05000000000000000000" pitchFamily="2" charset="2"/>
              <a:buChar char="§"/>
            </a:pPr>
            <a:r>
              <a:rPr lang="en-US" altLang="en-US" sz="2800" b="0" dirty="0">
                <a:effectLst/>
                <a:latin typeface="Cambria" panose="02040503050406030204" pitchFamily="18" charset="0"/>
              </a:rPr>
              <a:t>When Elijah fled from Jezebel he fasted 40 days and nights on the way to Mt. Sinai (I Kings 19:8)</a:t>
            </a:r>
          </a:p>
          <a:p>
            <a:pPr marL="457200" lvl="1" indent="0">
              <a:lnSpc>
                <a:spcPct val="90000"/>
              </a:lnSpc>
              <a:buNone/>
            </a:pPr>
            <a:endParaRPr lang="en-US" altLang="en-US" sz="2800" b="0" dirty="0">
              <a:effectLst/>
              <a:latin typeface="Cambria" panose="02040503050406030204" pitchFamily="18" charset="0"/>
            </a:endParaRPr>
          </a:p>
          <a:p>
            <a:pPr marL="473075" indent="-549275">
              <a:lnSpc>
                <a:spcPct val="90000"/>
              </a:lnSpc>
              <a:buFont typeface="Wingdings" panose="05000000000000000000" pitchFamily="2" charset="2"/>
              <a:buChar char="Ø"/>
            </a:pPr>
            <a:r>
              <a:rPr lang="en-US" altLang="en-US" sz="2800" b="0" dirty="0">
                <a:effectLst/>
                <a:latin typeface="Cambria" panose="02040503050406030204" pitchFamily="18" charset="0"/>
              </a:rPr>
              <a:t>Both men engaged in this period of fasting and solitude in preparation for signiﬁcant events in their life and work. In a similar way, near the beginning of his public ministry, Jesus initiates this phase of work with a forty day period of fasting. </a:t>
            </a:r>
          </a:p>
          <a:p>
            <a:pPr marL="990600" lvl="1" indent="-533400">
              <a:lnSpc>
                <a:spcPct val="90000"/>
              </a:lnSpc>
              <a:buNone/>
            </a:pPr>
            <a:endParaRPr lang="en-US" altLang="en-US" sz="2400" dirty="0">
              <a:effectLst>
                <a:outerShdw blurRad="38100" dist="38100" dir="2700000" algn="tl">
                  <a:srgbClr val="000000">
                    <a:alpha val="43137"/>
                  </a:srgbClr>
                </a:outerShdw>
              </a:effectLst>
              <a:latin typeface="Cambria" panose="02040503050406030204" pitchFamily="18" charset="0"/>
            </a:endParaRPr>
          </a:p>
          <a:p>
            <a:pPr marL="609600" indent="-609600">
              <a:lnSpc>
                <a:spcPct val="90000"/>
              </a:lnSpc>
            </a:pPr>
            <a:endParaRPr lang="en-US" altLang="en-US" sz="2400" dirty="0">
              <a:effectLst>
                <a:outerShdw blurRad="38100" dist="38100" dir="2700000" algn="tl">
                  <a:srgbClr val="000000">
                    <a:alpha val="43137"/>
                  </a:srgbClr>
                </a:outerShdw>
              </a:effectLst>
              <a:latin typeface="Cambria" panose="02040503050406030204" pitchFamily="18" charset="0"/>
            </a:endParaRPr>
          </a:p>
          <a:p>
            <a:pPr marL="990600" lvl="1" indent="-533400">
              <a:lnSpc>
                <a:spcPct val="90000"/>
              </a:lnSpc>
              <a:buNone/>
            </a:pPr>
            <a:endParaRPr lang="en-US" altLang="en-US" sz="2400" dirty="0">
              <a:effectLst>
                <a:outerShdw blurRad="38100" dist="38100" dir="2700000" algn="tl">
                  <a:srgbClr val="000000">
                    <a:alpha val="43137"/>
                  </a:srgbClr>
                </a:outerShdw>
              </a:effectLst>
              <a:latin typeface="Cambria" panose="02040503050406030204" pitchFamily="18" charset="0"/>
            </a:endParaRPr>
          </a:p>
          <a:p>
            <a:pPr marL="609600" indent="-609600">
              <a:lnSpc>
                <a:spcPct val="90000"/>
              </a:lnSpc>
              <a:buNone/>
            </a:pPr>
            <a:r>
              <a:rPr lang="en-US" altLang="en-US" sz="2400" dirty="0">
                <a:effectLst>
                  <a:outerShdw blurRad="38100" dist="38100" dir="2700000" algn="tl">
                    <a:srgbClr val="000000">
                      <a:alpha val="43137"/>
                    </a:srgbClr>
                  </a:outerShdw>
                </a:effectLst>
                <a:latin typeface="Cambria" panose="02040503050406030204" pitchFamily="18" charset="0"/>
              </a:rPr>
              <a:t>	</a:t>
            </a:r>
          </a:p>
          <a:p>
            <a:pPr marL="609600" indent="-609600">
              <a:lnSpc>
                <a:spcPct val="90000"/>
              </a:lnSpc>
              <a:buNone/>
            </a:pPr>
            <a:endParaRPr lang="en-US" altLang="en-US" sz="2400" dirty="0">
              <a:effectLst>
                <a:outerShdw blurRad="38100" dist="38100" dir="2700000" algn="tl">
                  <a:srgbClr val="000000">
                    <a:alpha val="43137"/>
                  </a:srgbClr>
                </a:outerShdw>
              </a:effectLst>
              <a:latin typeface="Cambria" panose="02040503050406030204" pitchFamily="18" charset="0"/>
            </a:endParaRPr>
          </a:p>
          <a:p>
            <a:pPr marL="609600" indent="-609600">
              <a:lnSpc>
                <a:spcPct val="90000"/>
              </a:lnSpc>
              <a:buNone/>
            </a:pPr>
            <a:endParaRPr lang="en-US" altLang="en-US" sz="2400" dirty="0">
              <a:effectLst>
                <a:outerShdw blurRad="38100" dist="38100" dir="2700000" algn="tl">
                  <a:srgbClr val="000000">
                    <a:alpha val="43137"/>
                  </a:srgbClr>
                </a:outerShdw>
              </a:effectLst>
              <a:latin typeface="Cambria" panose="02040503050406030204" pitchFamily="18" charset="0"/>
            </a:endParaRPr>
          </a:p>
        </p:txBody>
      </p:sp>
      <p:sp>
        <p:nvSpPr>
          <p:cNvPr id="9219" name="Rectangle 3"/>
          <p:cNvSpPr>
            <a:spLocks noChangeArrowheads="1"/>
          </p:cNvSpPr>
          <p:nvPr/>
        </p:nvSpPr>
        <p:spPr bwMode="auto">
          <a:xfrm>
            <a:off x="1905000" y="0"/>
            <a:ext cx="8229600" cy="72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b="1" i="1" u="sng" dirty="0">
                <a:solidFill>
                  <a:srgbClr val="FFFF00"/>
                </a:solidFill>
                <a:latin typeface="Cambria" panose="02040503050406030204" pitchFamily="18" charset="0"/>
              </a:rPr>
              <a:t>The Temptations of Jesus</a:t>
            </a:r>
            <a:r>
              <a:rPr lang="en-US" altLang="en-US" b="1" i="1" u="sng" dirty="0">
                <a:solidFill>
                  <a:srgbClr val="FFFF00"/>
                </a:solidFill>
                <a:latin typeface="Cambria" panose="02040503050406030204" pitchFamily="18" charset="0"/>
              </a:rPr>
              <a:t> </a:t>
            </a:r>
          </a:p>
        </p:txBody>
      </p:sp>
    </p:spTree>
    <p:extLst>
      <p:ext uri="{BB962C8B-B14F-4D97-AF65-F5344CB8AC3E}">
        <p14:creationId xmlns:p14="http://schemas.microsoft.com/office/powerpoint/2010/main" val="5567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91496AB-2792-42A7-9C81-0539535B2DC8}"/>
              </a:ext>
            </a:extLst>
          </p:cNvPr>
          <p:cNvSpPr>
            <a:spLocks noGrp="1" noChangeArrowheads="1"/>
          </p:cNvSpPr>
          <p:nvPr>
            <p:ph type="body" idx="1"/>
          </p:nvPr>
        </p:nvSpPr>
        <p:spPr>
          <a:xfrm>
            <a:off x="218661" y="685800"/>
            <a:ext cx="11827565" cy="6019800"/>
          </a:xfrm>
        </p:spPr>
        <p:txBody>
          <a:bodyPr/>
          <a:lstStyle/>
          <a:p>
            <a:pPr marL="396875" lvl="1" indent="-336550">
              <a:spcBef>
                <a:spcPts val="0"/>
              </a:spcBef>
              <a:buFont typeface="Wingdings" panose="05000000000000000000" pitchFamily="2" charset="2"/>
              <a:buChar char="Ø"/>
            </a:pPr>
            <a:r>
              <a:rPr lang="en-US" sz="2000" i="1" u="sng" dirty="0">
                <a:solidFill>
                  <a:srgbClr val="FFFF00"/>
                </a:solidFill>
                <a:latin typeface="Cambria" panose="02040503050406030204" pitchFamily="18" charset="0"/>
              </a:rPr>
              <a:t>“If You are the Son of God, command that these stones become bread.</a:t>
            </a:r>
            <a:r>
              <a:rPr lang="en-US" sz="2000" i="1" dirty="0">
                <a:solidFill>
                  <a:srgbClr val="FFFF00"/>
                </a:solidFill>
                <a:latin typeface="Cambria" panose="02040503050406030204" pitchFamily="18" charset="0"/>
              </a:rPr>
              <a:t>”    </a:t>
            </a:r>
            <a:r>
              <a:rPr lang="en-US" altLang="en-US" sz="2000" dirty="0">
                <a:latin typeface="Cambria" panose="02040503050406030204" pitchFamily="18" charset="0"/>
              </a:rPr>
              <a:t>Jesus and Satan knew he was the Son of God and had the power. </a:t>
            </a:r>
          </a:p>
          <a:p>
            <a:pPr marL="396875" lvl="1" indent="-336550">
              <a:spcBef>
                <a:spcPts val="0"/>
              </a:spcBef>
              <a:buFont typeface="Wingdings" panose="05000000000000000000" pitchFamily="2" charset="2"/>
              <a:buChar char="Ø"/>
            </a:pPr>
            <a:r>
              <a:rPr lang="en-US" sz="2000" dirty="0">
                <a:latin typeface="Cambria" panose="02040503050406030204" pitchFamily="18" charset="0"/>
              </a:rPr>
              <a:t>What good is there in having supernatural power if you don’t use it?  </a:t>
            </a:r>
            <a:r>
              <a:rPr lang="en-US" altLang="en-US" sz="2000" dirty="0">
                <a:latin typeface="Cambria" panose="02040503050406030204" pitchFamily="18" charset="0"/>
              </a:rPr>
              <a:t>Prove his power and satisfy his hunger. Seems reasonable.   Would the Father let His “Beloved Son” be hungry? </a:t>
            </a:r>
          </a:p>
          <a:p>
            <a:pPr marL="396875" lvl="1" indent="-336550">
              <a:spcBef>
                <a:spcPts val="0"/>
              </a:spcBef>
              <a:buFont typeface="Wingdings" panose="05000000000000000000" pitchFamily="2" charset="2"/>
              <a:buChar char="Ø"/>
            </a:pPr>
            <a:r>
              <a:rPr lang="en-US" altLang="en-US" sz="2000" dirty="0">
                <a:latin typeface="Cambria" panose="02040503050406030204" pitchFamily="18" charset="0"/>
              </a:rPr>
              <a:t>Would Jesus be self willed like Eve (Gen 3:6);  impatient like Esau (Gen 25:29-34) or dissatisfied like the Israelites in the wilderness.  </a:t>
            </a:r>
          </a:p>
          <a:p>
            <a:pPr marL="396875" lvl="1" indent="-336550">
              <a:spcBef>
                <a:spcPts val="0"/>
              </a:spcBef>
              <a:buFont typeface="Wingdings" panose="05000000000000000000" pitchFamily="2" charset="2"/>
              <a:buChar char="Ø"/>
            </a:pPr>
            <a:r>
              <a:rPr lang="en-US" altLang="en-US" sz="2000" i="1" u="sng" dirty="0">
                <a:solidFill>
                  <a:srgbClr val="FFFF00"/>
                </a:solidFill>
                <a:latin typeface="Cambria" panose="02040503050406030204" pitchFamily="18" charset="0"/>
              </a:rPr>
              <a:t>It is written, </a:t>
            </a:r>
            <a:r>
              <a:rPr lang="en-US" altLang="en-US" sz="2000" i="1" u="sng" dirty="0">
                <a:latin typeface="Cambria" panose="02040503050406030204" pitchFamily="18" charset="0"/>
              </a:rPr>
              <a:t>(total trust in God’s word) </a:t>
            </a:r>
            <a:r>
              <a:rPr lang="en-US" altLang="en-US" sz="2000" i="1" u="sng" dirty="0">
                <a:solidFill>
                  <a:srgbClr val="FFFF00"/>
                </a:solidFill>
                <a:latin typeface="Cambria" panose="02040503050406030204" pitchFamily="18" charset="0"/>
              </a:rPr>
              <a:t>'MAN SHALL NOT LIVE ON BREAD ALONE, BUT ON EVERY WORD THAT PROCEEDS OUT OF THE MOUTH OF GOD</a:t>
            </a:r>
            <a:r>
              <a:rPr lang="en-US" altLang="en-US" sz="2000" i="1" dirty="0">
                <a:latin typeface="Cambria" panose="02040503050406030204" pitchFamily="18" charset="0"/>
              </a:rPr>
              <a:t>.  (Deut. 8:3)  -</a:t>
            </a:r>
            <a:r>
              <a:rPr lang="en-US" altLang="en-US" sz="2000" dirty="0">
                <a:latin typeface="Cambria" panose="02040503050406030204" pitchFamily="18" charset="0"/>
              </a:rPr>
              <a:t>1500 years old but still reliable and relevant</a:t>
            </a:r>
          </a:p>
          <a:p>
            <a:pPr marL="396875" lvl="1" indent="-336550">
              <a:spcBef>
                <a:spcPts val="0"/>
              </a:spcBef>
              <a:buFont typeface="Wingdings" panose="05000000000000000000" pitchFamily="2" charset="2"/>
              <a:buChar char="Ø"/>
            </a:pPr>
            <a:r>
              <a:rPr lang="en-US" sz="2000" i="1" u="sng" dirty="0">
                <a:solidFill>
                  <a:srgbClr val="FFFF00"/>
                </a:solidFill>
                <a:latin typeface="Cambria" panose="02040503050406030204" pitchFamily="18" charset="0"/>
              </a:rPr>
              <a:t>“He humbled you, allowed you to hunger, and fed you with manna which you did not know nor did your fathers know, that he might make you know that man shall not live by bread alone; but man lives by every word that proceeds from the mouth of the LORD”</a:t>
            </a:r>
            <a:r>
              <a:rPr lang="en-US" sz="2000" dirty="0">
                <a:latin typeface="Cambria" panose="02040503050406030204" pitchFamily="18" charset="0"/>
              </a:rPr>
              <a:t> (Deut. 8:3). </a:t>
            </a:r>
          </a:p>
          <a:p>
            <a:pPr marL="396875" lvl="1" indent="-336550">
              <a:spcBef>
                <a:spcPts val="0"/>
              </a:spcBef>
              <a:buFont typeface="Wingdings" panose="05000000000000000000" pitchFamily="2" charset="2"/>
              <a:buChar char="Ø"/>
            </a:pPr>
            <a:r>
              <a:rPr lang="en-US" altLang="en-US" sz="2000" dirty="0">
                <a:latin typeface="Cambria" panose="02040503050406030204" pitchFamily="18" charset="0"/>
              </a:rPr>
              <a:t>God led Israel into the wilderness and used hunger to teach them that complete obedience to His word was their highest priority. In the wilderness, they panicked and acted in unbelief (Ex 16:1-3)</a:t>
            </a:r>
            <a:endParaRPr lang="en-US" sz="2000" dirty="0">
              <a:latin typeface="Cambria" panose="02040503050406030204" pitchFamily="18" charset="0"/>
            </a:endParaRPr>
          </a:p>
          <a:p>
            <a:pPr marL="396875" lvl="1" indent="-336550">
              <a:spcBef>
                <a:spcPts val="0"/>
              </a:spcBef>
              <a:buFont typeface="Wingdings" panose="05000000000000000000" pitchFamily="2" charset="2"/>
              <a:buChar char="Ø"/>
            </a:pPr>
            <a:r>
              <a:rPr lang="en-US" altLang="en-US" sz="2000" dirty="0">
                <a:latin typeface="Cambria" panose="02040503050406030204" pitchFamily="18" charset="0"/>
              </a:rPr>
              <a:t>Jesus humbly appeals to the principle that should govern man—dependence upon God’s word. </a:t>
            </a:r>
          </a:p>
          <a:p>
            <a:pPr marL="396875" lvl="1" indent="-336550">
              <a:spcBef>
                <a:spcPts val="0"/>
              </a:spcBef>
              <a:buFont typeface="Wingdings" panose="05000000000000000000" pitchFamily="2" charset="2"/>
              <a:buChar char="Ø"/>
            </a:pPr>
            <a:r>
              <a:rPr lang="en-US" altLang="en-US" sz="2000" dirty="0">
                <a:latin typeface="Cambria" panose="02040503050406030204" pitchFamily="18" charset="0"/>
              </a:rPr>
              <a:t>Jesus will live according to Gods word trusting the Father.  His belly would not be His god-Phil 3:19</a:t>
            </a:r>
          </a:p>
          <a:p>
            <a:pPr marL="396875" lvl="1" indent="-336550">
              <a:spcBef>
                <a:spcPts val="0"/>
              </a:spcBef>
              <a:buFont typeface="Wingdings" panose="05000000000000000000" pitchFamily="2" charset="2"/>
              <a:buChar char="Ø"/>
            </a:pPr>
            <a:r>
              <a:rPr lang="en-US" altLang="en-US" sz="2000" dirty="0">
                <a:latin typeface="Cambria" panose="02040503050406030204" pitchFamily="18" charset="0"/>
              </a:rPr>
              <a:t>Would not act on the level of His physical desire though it was strong.  (James 1:14)</a:t>
            </a:r>
          </a:p>
          <a:p>
            <a:pPr marL="396875" lvl="1" indent="-336550">
              <a:spcBef>
                <a:spcPts val="0"/>
              </a:spcBef>
              <a:buFont typeface="Wingdings" panose="05000000000000000000" pitchFamily="2" charset="2"/>
              <a:buChar char="Ø"/>
            </a:pPr>
            <a:r>
              <a:rPr lang="en-US" altLang="en-US" sz="2000" dirty="0">
                <a:latin typeface="Cambria" panose="02040503050406030204" pitchFamily="18" charset="0"/>
              </a:rPr>
              <a:t>Our lives are based on principles taught in God’s word.  We must not only know them but practice them.  Matthew 6:33 seek first the king…</a:t>
            </a:r>
          </a:p>
          <a:p>
            <a:pPr marL="396875" lvl="1" indent="-336550">
              <a:spcBef>
                <a:spcPts val="0"/>
              </a:spcBef>
              <a:buFont typeface="Wingdings" panose="05000000000000000000" pitchFamily="2" charset="2"/>
              <a:buChar char="Ø"/>
            </a:pPr>
            <a:r>
              <a:rPr lang="en-US" altLang="en-US" sz="2000" dirty="0">
                <a:latin typeface="Cambria" panose="02040503050406030204" pitchFamily="18" charset="0"/>
              </a:rPr>
              <a:t>This is the perfect example of how God’s people are to face temptation. The Psalmist said, </a:t>
            </a:r>
            <a:r>
              <a:rPr lang="en-US" altLang="en-US" sz="2000" i="1" u="sng" dirty="0">
                <a:solidFill>
                  <a:srgbClr val="FFFF00"/>
                </a:solidFill>
                <a:latin typeface="Cambria" panose="02040503050406030204" pitchFamily="18" charset="0"/>
              </a:rPr>
              <a:t>“Your word I have hidden in my heart, that I might not sin against you!” (Ps. 119:11)</a:t>
            </a:r>
          </a:p>
        </p:txBody>
      </p:sp>
      <p:sp>
        <p:nvSpPr>
          <p:cNvPr id="230403" name="Rectangle 3">
            <a:extLst>
              <a:ext uri="{FF2B5EF4-FFF2-40B4-BE49-F238E27FC236}">
                <a16:creationId xmlns:a16="http://schemas.microsoft.com/office/drawing/2014/main" id="{1E71C6E1-97AF-48B8-B01C-D877609584E6}"/>
              </a:ext>
            </a:extLst>
          </p:cNvPr>
          <p:cNvSpPr>
            <a:spLocks noChangeArrowheads="1"/>
          </p:cNvSpPr>
          <p:nvPr/>
        </p:nvSpPr>
        <p:spPr bwMode="auto">
          <a:xfrm>
            <a:off x="308610" y="19878"/>
            <a:ext cx="1159001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6pPr>
            <a:lvl7pPr marL="29718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7pPr>
            <a:lvl8pPr marL="34290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8pPr>
            <a:lvl9pPr marL="38862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9pPr>
          </a:lstStyle>
          <a:p>
            <a:pPr algn="ctr">
              <a:spcBef>
                <a:spcPts val="0"/>
              </a:spcBef>
              <a:buClr>
                <a:schemeClr val="tx1"/>
              </a:buClr>
            </a:pPr>
            <a:r>
              <a:rPr lang="en-US" altLang="en-US" sz="2800" b="1" i="1" u="sng" dirty="0">
                <a:solidFill>
                  <a:srgbClr val="FFFF00"/>
                </a:solidFill>
                <a:latin typeface="Cambria" panose="02040503050406030204" pitchFamily="18" charset="0"/>
              </a:rPr>
              <a:t>First Temptation – Question God’s Care (Show His Independence)</a:t>
            </a:r>
          </a:p>
        </p:txBody>
      </p:sp>
      <p:sp>
        <p:nvSpPr>
          <p:cNvPr id="4" name="Rounded Rectangular Callout 4">
            <a:extLst>
              <a:ext uri="{FF2B5EF4-FFF2-40B4-BE49-F238E27FC236}">
                <a16:creationId xmlns:a16="http://schemas.microsoft.com/office/drawing/2014/main" id="{DE13B000-3B65-426A-A3A8-2728CD92E2C3}"/>
              </a:ext>
            </a:extLst>
          </p:cNvPr>
          <p:cNvSpPr/>
          <p:nvPr/>
        </p:nvSpPr>
        <p:spPr>
          <a:xfrm>
            <a:off x="675860" y="1203265"/>
            <a:ext cx="10167732" cy="973406"/>
          </a:xfrm>
          <a:prstGeom prst="wedgeRoundRectCallout">
            <a:avLst>
              <a:gd name="adj1" fmla="val -31083"/>
              <a:gd name="adj2" fmla="val -46284"/>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 When we are suffering we often look for fast relief and Satan is the master of the quick fix.  Satan will offer Jesus a shortcut in each temptation.</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5" name="Rounded Rectangular Callout 4">
            <a:extLst>
              <a:ext uri="{FF2B5EF4-FFF2-40B4-BE49-F238E27FC236}">
                <a16:creationId xmlns:a16="http://schemas.microsoft.com/office/drawing/2014/main" id="{82A9677F-C868-4172-8CF3-981AE1B04236}"/>
              </a:ext>
            </a:extLst>
          </p:cNvPr>
          <p:cNvSpPr/>
          <p:nvPr/>
        </p:nvSpPr>
        <p:spPr>
          <a:xfrm>
            <a:off x="1121021" y="2994994"/>
            <a:ext cx="9965196" cy="2377356"/>
          </a:xfrm>
          <a:prstGeom prst="wedgeRoundRectCallout">
            <a:avLst>
              <a:gd name="adj1" fmla="val 42795"/>
              <a:gd name="adj2" fmla="val 49935"/>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b="1" i="1" dirty="0">
                <a:solidFill>
                  <a:srgbClr val="FFFF00"/>
                </a:solidFill>
                <a:latin typeface="Cambria" panose="02040503050406030204" pitchFamily="18" charset="0"/>
              </a:rPr>
              <a:t> </a:t>
            </a:r>
            <a:r>
              <a:rPr lang="en-US" sz="2400" b="1" i="1" u="sng" dirty="0">
                <a:solidFill>
                  <a:srgbClr val="FFFF00"/>
                </a:solidFill>
                <a:latin typeface="Cambria" panose="02040503050406030204" pitchFamily="18" charset="0"/>
              </a:rPr>
              <a:t>II Timothy 3:13-16 </a:t>
            </a:r>
            <a:r>
              <a:rPr lang="en-US" sz="2400" b="1" i="1" dirty="0">
                <a:solidFill>
                  <a:srgbClr val="FFFF00"/>
                </a:solidFill>
                <a:latin typeface="Cambria" panose="02040503050406030204" pitchFamily="18" charset="0"/>
              </a:rPr>
              <a:t>- </a:t>
            </a:r>
            <a:r>
              <a:rPr lang="en-US" sz="2400" dirty="0">
                <a:latin typeface="Cambria" panose="02040503050406030204" pitchFamily="18" charset="0"/>
              </a:rPr>
              <a:t>But evil men and impostors will proceed </a:t>
            </a:r>
            <a:r>
              <a:rPr lang="en-US" sz="2400" i="1" dirty="0">
                <a:latin typeface="Cambria" panose="02040503050406030204" pitchFamily="18" charset="0"/>
              </a:rPr>
              <a:t>from bad</a:t>
            </a:r>
            <a:r>
              <a:rPr lang="en-US" sz="2400" dirty="0">
                <a:latin typeface="Cambria" panose="02040503050406030204" pitchFamily="18" charset="0"/>
              </a:rPr>
              <a:t> to worse, deceiving and being deceived. </a:t>
            </a:r>
            <a:r>
              <a:rPr lang="en-US" sz="2400" b="1" baseline="30000" dirty="0">
                <a:latin typeface="Cambria" panose="02040503050406030204" pitchFamily="18" charset="0"/>
              </a:rPr>
              <a:t>14 </a:t>
            </a:r>
            <a:r>
              <a:rPr lang="en-US" sz="2400" dirty="0">
                <a:latin typeface="Cambria" panose="02040503050406030204" pitchFamily="18" charset="0"/>
              </a:rPr>
              <a:t>You, however, continue in the things you have learned and become convinced of, knowing from whom you have learned </a:t>
            </a:r>
            <a:r>
              <a:rPr lang="en-US" sz="2400" i="1" dirty="0">
                <a:latin typeface="Cambria" panose="02040503050406030204" pitchFamily="18" charset="0"/>
              </a:rPr>
              <a:t>them</a:t>
            </a:r>
            <a:r>
              <a:rPr lang="en-US" sz="2400" dirty="0">
                <a:latin typeface="Cambria" panose="02040503050406030204" pitchFamily="18" charset="0"/>
              </a:rPr>
              <a:t>, </a:t>
            </a:r>
            <a:r>
              <a:rPr lang="en-US" sz="2400" b="1" baseline="30000" dirty="0">
                <a:latin typeface="Cambria" panose="02040503050406030204" pitchFamily="18" charset="0"/>
              </a:rPr>
              <a:t>15 </a:t>
            </a:r>
            <a:r>
              <a:rPr lang="en-US" sz="2400" dirty="0">
                <a:latin typeface="Cambria" panose="02040503050406030204" pitchFamily="18" charset="0"/>
              </a:rPr>
              <a:t>and that </a:t>
            </a:r>
            <a:r>
              <a:rPr lang="en-US" sz="2400" u="sng" dirty="0">
                <a:solidFill>
                  <a:srgbClr val="FFFF00"/>
                </a:solidFill>
                <a:latin typeface="Cambria" panose="02040503050406030204" pitchFamily="18" charset="0"/>
              </a:rPr>
              <a:t>from childhood you have known the sacred writings</a:t>
            </a:r>
            <a:r>
              <a:rPr lang="en-US" sz="2400" dirty="0">
                <a:latin typeface="Cambria" panose="02040503050406030204" pitchFamily="18" charset="0"/>
              </a:rPr>
              <a:t> which are able to give you the wisdom that leads to salvation through faith which is in Christ Jesus.</a:t>
            </a:r>
            <a:r>
              <a:rPr lang="en-US" sz="2400" i="1" dirty="0">
                <a:latin typeface="Cambria" panose="02040503050406030204" pitchFamily="18" charset="0"/>
              </a:rPr>
              <a:t>.  </a:t>
            </a:r>
          </a:p>
        </p:txBody>
      </p:sp>
    </p:spTree>
    <p:extLst>
      <p:ext uri="{BB962C8B-B14F-4D97-AF65-F5344CB8AC3E}">
        <p14:creationId xmlns:p14="http://schemas.microsoft.com/office/powerpoint/2010/main" val="3494011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1" end="1"/>
                                            </p:txEl>
                                          </p:spTgt>
                                        </p:tgtEl>
                                        <p:attrNameLst>
                                          <p:attrName>ppt_c</p:attrName>
                                        </p:attrNameLst>
                                      </p:cBhvr>
                                      <p:to>
                                        <a:srgbClr val="80808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2" end="2"/>
                                            </p:txEl>
                                          </p:spTgt>
                                        </p:tgtEl>
                                        <p:attrNameLst>
                                          <p:attrName>ppt_c</p:attrName>
                                        </p:attrNameLst>
                                      </p:cBhvr>
                                      <p:to>
                                        <a:srgbClr val="80808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005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3" end="3"/>
                                            </p:txEl>
                                          </p:spTgt>
                                        </p:tgtEl>
                                        <p:attrNameLst>
                                          <p:attrName>ppt_c</p:attrName>
                                        </p:attrNameLst>
                                      </p:cBhvr>
                                      <p:to>
                                        <a:srgbClr val="80808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005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4" end="4"/>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0">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050">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6" end="6"/>
                                            </p:txEl>
                                          </p:spTgt>
                                        </p:tgtEl>
                                        <p:attrNameLst>
                                          <p:attrName>ppt_c</p:attrName>
                                        </p:attrNameLst>
                                      </p:cBhvr>
                                      <p:to>
                                        <a:srgbClr val="808080"/>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0050">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7" end="7"/>
                                            </p:txEl>
                                          </p:spTgt>
                                        </p:tgtEl>
                                        <p:attrNameLst>
                                          <p:attrName>ppt_c</p:attrName>
                                        </p:attrNameLst>
                                      </p:cBhvr>
                                      <p:to>
                                        <a:srgbClr val="808080"/>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0050">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8" end="8"/>
                                            </p:txEl>
                                          </p:spTgt>
                                        </p:tgtEl>
                                        <p:attrNameLst>
                                          <p:attrName>ppt_c</p:attrName>
                                        </p:attrNameLst>
                                      </p:cBhvr>
                                      <p:to>
                                        <a:srgbClr val="80808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0050">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9" end="9"/>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0050">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30050">
                                            <p:txEl>
                                              <p:pRg st="10" end="10"/>
                                            </p:txEl>
                                          </p:spTgt>
                                        </p:tgtEl>
                                        <p:attrNameLst>
                                          <p:attrName>ppt_c</p:attrName>
                                        </p:attrNameLst>
                                      </p:cBhvr>
                                      <p:to>
                                        <a:srgbClr val="808080"/>
                                      </p:to>
                                    </p:animClr>
                                  </p:sub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dissolv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dissolv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253F46F-1819-4FFF-8299-30EE582BF32F}"/>
              </a:ext>
            </a:extLst>
          </p:cNvPr>
          <p:cNvSpPr>
            <a:spLocks noGrp="1" noChangeArrowheads="1"/>
          </p:cNvSpPr>
          <p:nvPr>
            <p:ph type="body" idx="1"/>
          </p:nvPr>
        </p:nvSpPr>
        <p:spPr>
          <a:xfrm>
            <a:off x="297179" y="609600"/>
            <a:ext cx="11560203" cy="6019800"/>
          </a:xfrm>
        </p:spPr>
        <p:txBody>
          <a:bodyPr/>
          <a:lstStyle/>
          <a:p>
            <a:pPr marL="625475" lvl="1" indent="-506413">
              <a:buFont typeface="Wingdings" panose="05000000000000000000" pitchFamily="2" charset="2"/>
              <a:buChar char="Ø"/>
            </a:pPr>
            <a:r>
              <a:rPr lang="en-US" altLang="en-US" sz="2400" dirty="0">
                <a:latin typeface="Cambria" panose="02040503050406030204" pitchFamily="18" charset="0"/>
              </a:rPr>
              <a:t>“So you intend to live by what is written?” “I will give you scripture”</a:t>
            </a:r>
          </a:p>
          <a:p>
            <a:pPr marL="625475" lvl="1" indent="-506413">
              <a:buFont typeface="Wingdings" panose="05000000000000000000" pitchFamily="2" charset="2"/>
              <a:buChar char="Ø"/>
            </a:pPr>
            <a:r>
              <a:rPr lang="en-US" altLang="en-US" sz="2400" dirty="0">
                <a:latin typeface="Cambria" panose="02040503050406030204" pitchFamily="18" charset="0"/>
              </a:rPr>
              <a:t>Satan quotes scripture, (</a:t>
            </a:r>
            <a:r>
              <a:rPr lang="en-US" altLang="en-US" sz="2400" u="sng" dirty="0">
                <a:latin typeface="Cambria" panose="02040503050406030204" pitchFamily="18" charset="0"/>
              </a:rPr>
              <a:t>Psalm 91:11-12 - For He will give His angels charge concerning you, </a:t>
            </a:r>
            <a:r>
              <a:rPr lang="en-US" altLang="en-US" sz="2400" u="sng" dirty="0">
                <a:solidFill>
                  <a:srgbClr val="FFFF00"/>
                </a:solidFill>
                <a:latin typeface="Cambria" panose="02040503050406030204" pitchFamily="18" charset="0"/>
              </a:rPr>
              <a:t>To guard you in all your ways.(Satan leaves this part out) </a:t>
            </a:r>
            <a:r>
              <a:rPr lang="en-US" altLang="en-US" sz="2400" u="sng" baseline="30000" dirty="0">
                <a:latin typeface="Cambria" panose="02040503050406030204" pitchFamily="18" charset="0"/>
              </a:rPr>
              <a:t>12 </a:t>
            </a:r>
            <a:r>
              <a:rPr lang="en-US" altLang="en-US" sz="2400" u="sng" dirty="0">
                <a:latin typeface="Cambria" panose="02040503050406030204" pitchFamily="18" charset="0"/>
              </a:rPr>
              <a:t>They will bear you up in their hands, That you do not strike your foot against a stone</a:t>
            </a:r>
            <a:r>
              <a:rPr lang="en-US" altLang="en-US" sz="2400" dirty="0">
                <a:latin typeface="Cambria" panose="02040503050406030204" pitchFamily="18" charset="0"/>
              </a:rPr>
              <a:t>.)</a:t>
            </a:r>
          </a:p>
          <a:p>
            <a:pPr marL="625475" lvl="1" indent="-506413">
              <a:buFont typeface="Wingdings" panose="05000000000000000000" pitchFamily="2" charset="2"/>
              <a:buChar char="Ø"/>
            </a:pPr>
            <a:r>
              <a:rPr lang="en-US" altLang="en-US" sz="2400" dirty="0">
                <a:latin typeface="Cambria" panose="02040503050406030204" pitchFamily="18" charset="0"/>
              </a:rPr>
              <a:t>Test God’s care – Jump from the temple, Prove He loves you and that you trust Him </a:t>
            </a:r>
          </a:p>
          <a:p>
            <a:pPr marL="625475" lvl="1" indent="-506413">
              <a:buFont typeface="Wingdings" panose="05000000000000000000" pitchFamily="2" charset="2"/>
              <a:buChar char="Ø"/>
            </a:pPr>
            <a:r>
              <a:rPr lang="en-US" altLang="en-US" sz="2400" dirty="0">
                <a:latin typeface="Cambria" panose="02040503050406030204" pitchFamily="18" charset="0"/>
              </a:rPr>
              <a:t>Satan was trying to make Jesus show a lack of conﬁdence in God.  Insists that God prove Himself, after He has already proven Himself.  It is putting God in a position to be forced to respond in one’s favor.  This is to put God to the test.  Satan is misapplying scripture by disregarding its context and is meaning.</a:t>
            </a:r>
          </a:p>
          <a:p>
            <a:pPr marL="625475" lvl="1" indent="-506413">
              <a:buFont typeface="Wingdings" panose="05000000000000000000" pitchFamily="2" charset="2"/>
              <a:buChar char="Ø"/>
            </a:pPr>
            <a:r>
              <a:rPr lang="en-US" altLang="en-US" sz="2400" u="sng" dirty="0">
                <a:latin typeface="Cambria" panose="02040503050406030204" pitchFamily="18" charset="0"/>
              </a:rPr>
              <a:t>Psalm 95:8-11</a:t>
            </a:r>
            <a:r>
              <a:rPr lang="en-US" altLang="en-US" sz="2400" dirty="0">
                <a:latin typeface="Cambria" panose="02040503050406030204" pitchFamily="18" charset="0"/>
              </a:rPr>
              <a:t> refers to incident at </a:t>
            </a:r>
            <a:r>
              <a:rPr lang="en-US" altLang="en-US" sz="2400" dirty="0" err="1">
                <a:latin typeface="Cambria" panose="02040503050406030204" pitchFamily="18" charset="0"/>
              </a:rPr>
              <a:t>Massah</a:t>
            </a:r>
            <a:r>
              <a:rPr lang="en-US" altLang="en-US" sz="2400" dirty="0">
                <a:latin typeface="Cambria" panose="02040503050406030204" pitchFamily="18" charset="0"/>
              </a:rPr>
              <a:t> in Exodus 17.  Instead of trusting God for water they wondered, </a:t>
            </a:r>
            <a:r>
              <a:rPr lang="en-US" altLang="en-US" sz="2400" i="1" u="sng" dirty="0">
                <a:solidFill>
                  <a:srgbClr val="FFFF00"/>
                </a:solidFill>
                <a:latin typeface="Cambria" panose="02040503050406030204" pitchFamily="18" charset="0"/>
              </a:rPr>
              <a:t>“Is the Lord among us or not?  </a:t>
            </a:r>
            <a:r>
              <a:rPr lang="en-US" altLang="en-US" sz="2400" dirty="0">
                <a:latin typeface="Cambria" panose="02040503050406030204" pitchFamily="18" charset="0"/>
              </a:rPr>
              <a:t>(Prove yourself…again)</a:t>
            </a:r>
          </a:p>
          <a:p>
            <a:pPr marL="625475" lvl="1" indent="-506413">
              <a:buFont typeface="Wingdings" panose="05000000000000000000" pitchFamily="2" charset="2"/>
              <a:buChar char="Ø"/>
            </a:pPr>
            <a:r>
              <a:rPr lang="en-US" altLang="en-US" sz="2400" dirty="0">
                <a:latin typeface="Cambria" panose="02040503050406030204" pitchFamily="18" charset="0"/>
              </a:rPr>
              <a:t>Reply - </a:t>
            </a:r>
            <a:r>
              <a:rPr lang="en-US" altLang="en-US" sz="2400" dirty="0">
                <a:solidFill>
                  <a:srgbClr val="FFFF00"/>
                </a:solidFill>
                <a:latin typeface="Cambria" panose="02040503050406030204" pitchFamily="18" charset="0"/>
              </a:rPr>
              <a:t>'YOU SHALL NOT PUT THE LORD YOUR GOD TO THE TEST.'" (</a:t>
            </a:r>
            <a:r>
              <a:rPr lang="en-US" altLang="en-US" sz="2400" dirty="0" err="1">
                <a:solidFill>
                  <a:srgbClr val="FFFF00"/>
                </a:solidFill>
                <a:latin typeface="Cambria" panose="02040503050406030204" pitchFamily="18" charset="0"/>
              </a:rPr>
              <a:t>Deut</a:t>
            </a:r>
            <a:r>
              <a:rPr lang="en-US" altLang="en-US" sz="2400" dirty="0">
                <a:solidFill>
                  <a:srgbClr val="FFFF00"/>
                </a:solidFill>
                <a:latin typeface="Cambria" panose="02040503050406030204" pitchFamily="18" charset="0"/>
              </a:rPr>
              <a:t> 6:16)</a:t>
            </a:r>
          </a:p>
          <a:p>
            <a:pPr marL="625475" lvl="1" indent="-506413">
              <a:buFont typeface="Wingdings" panose="05000000000000000000" pitchFamily="2" charset="2"/>
              <a:buChar char="Ø"/>
            </a:pPr>
            <a:r>
              <a:rPr lang="en-US" altLang="en-US" sz="2400" dirty="0">
                <a:latin typeface="Cambria" panose="02040503050406030204" pitchFamily="18" charset="0"/>
              </a:rPr>
              <a:t>Those in the ﬂesh are often tempted to doubt God’s care for his people. Satan hopes to provoke the same faithless sentiment in order to move Jesus to test God’s care.</a:t>
            </a:r>
          </a:p>
          <a:p>
            <a:pPr marL="990600" lvl="1" indent="-533400"/>
            <a:endParaRPr lang="en-US" altLang="en-US" sz="2400" dirty="0"/>
          </a:p>
        </p:txBody>
      </p:sp>
      <p:sp>
        <p:nvSpPr>
          <p:cNvPr id="232451" name="Rectangle 4">
            <a:extLst>
              <a:ext uri="{FF2B5EF4-FFF2-40B4-BE49-F238E27FC236}">
                <a16:creationId xmlns:a16="http://schemas.microsoft.com/office/drawing/2014/main" id="{1BC00381-6EB1-4F5D-9315-3D86E1535944}"/>
              </a:ext>
            </a:extLst>
          </p:cNvPr>
          <p:cNvSpPr>
            <a:spLocks noChangeArrowheads="1"/>
          </p:cNvSpPr>
          <p:nvPr/>
        </p:nvSpPr>
        <p:spPr bwMode="auto">
          <a:xfrm>
            <a:off x="685799" y="0"/>
            <a:ext cx="1050566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6pPr>
            <a:lvl7pPr marL="29718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7pPr>
            <a:lvl8pPr marL="34290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8pPr>
            <a:lvl9pPr marL="38862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9pPr>
          </a:lstStyle>
          <a:p>
            <a:pPr algn="ctr">
              <a:buClr>
                <a:schemeClr val="tx1"/>
              </a:buClr>
            </a:pPr>
            <a:r>
              <a:rPr lang="en-US" altLang="en-US" sz="2800" b="1" i="1" u="sng" dirty="0">
                <a:solidFill>
                  <a:srgbClr val="FFFF00"/>
                </a:solidFill>
                <a:latin typeface="Cambria" panose="02040503050406030204" pitchFamily="18" charset="0"/>
              </a:rPr>
              <a:t>Second Temptation -Question His Faith (Dependence on God)</a:t>
            </a:r>
          </a:p>
        </p:txBody>
      </p:sp>
    </p:spTree>
    <p:extLst>
      <p:ext uri="{BB962C8B-B14F-4D97-AF65-F5344CB8AC3E}">
        <p14:creationId xmlns:p14="http://schemas.microsoft.com/office/powerpoint/2010/main" val="1886300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1074">
                                            <p:txEl>
                                              <p:pRg st="0" end="0"/>
                                            </p:txEl>
                                          </p:spTgt>
                                        </p:tgtEl>
                                        <p:attrNameLst>
                                          <p:attrName>ppt_c</p:attrName>
                                        </p:attrNameLst>
                                      </p:cBhvr>
                                      <p:to>
                                        <a:srgbClr val="808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7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1074">
                                            <p:txEl>
                                              <p:pRg st="1" end="1"/>
                                            </p:txEl>
                                          </p:spTgt>
                                        </p:tgtEl>
                                        <p:attrNameLst>
                                          <p:attrName>ppt_c</p:attrName>
                                        </p:attrNameLst>
                                      </p:cBhvr>
                                      <p:to>
                                        <a:srgbClr val="80808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07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1074">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07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1074">
                                            <p:txEl>
                                              <p:pRg st="3" end="3"/>
                                            </p:txEl>
                                          </p:spTgt>
                                        </p:tgtEl>
                                        <p:attrNameLst>
                                          <p:attrName>ppt_c</p:attrName>
                                        </p:attrNameLst>
                                      </p:cBhvr>
                                      <p:to>
                                        <a:srgbClr val="80808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107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31074">
                                            <p:txEl>
                                              <p:pRg st="4" end="4"/>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107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1074">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10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EC981031-A337-4D3E-9D0D-6C8A96573946}"/>
              </a:ext>
            </a:extLst>
          </p:cNvPr>
          <p:cNvSpPr>
            <a:spLocks noGrp="1" noChangeArrowheads="1"/>
          </p:cNvSpPr>
          <p:nvPr>
            <p:ph type="body" idx="1"/>
          </p:nvPr>
        </p:nvSpPr>
        <p:spPr>
          <a:xfrm>
            <a:off x="308610" y="838200"/>
            <a:ext cx="11555730" cy="6019800"/>
          </a:xfrm>
        </p:spPr>
        <p:txBody>
          <a:bodyPr/>
          <a:lstStyle/>
          <a:p>
            <a:pPr marL="576263" lvl="1" indent="-515938" eaLnBrk="1" hangingPunct="1">
              <a:buFont typeface="Wingdings" panose="05000000000000000000" pitchFamily="2" charset="2"/>
              <a:buChar char="Ø"/>
              <a:defRPr/>
            </a:pPr>
            <a:r>
              <a:rPr lang="en-US" sz="2500" dirty="0">
                <a:latin typeface="Cambria" panose="02040503050406030204" pitchFamily="18" charset="0"/>
              </a:rPr>
              <a:t>Obtain kingdoms of the world by worshipping Satan, just once.</a:t>
            </a:r>
          </a:p>
          <a:p>
            <a:pPr marL="576263" lvl="1" indent="-515938" eaLnBrk="1" hangingPunct="1">
              <a:buFont typeface="Wingdings" panose="05000000000000000000" pitchFamily="2" charset="2"/>
              <a:buChar char="Ø"/>
              <a:defRPr/>
            </a:pPr>
            <a:r>
              <a:rPr lang="en-US" sz="2500" dirty="0">
                <a:latin typeface="Cambria" panose="02040503050406030204" pitchFamily="18" charset="0"/>
              </a:rPr>
              <a:t>Temptation appealed to power and pride</a:t>
            </a:r>
          </a:p>
          <a:p>
            <a:pPr marL="576263" lvl="1" indent="-515938" eaLnBrk="1" hangingPunct="1">
              <a:buFont typeface="Wingdings" panose="05000000000000000000" pitchFamily="2" charset="2"/>
              <a:buChar char="Ø"/>
              <a:defRPr/>
            </a:pPr>
            <a:r>
              <a:rPr lang="en-US" sz="2500" dirty="0">
                <a:latin typeface="Cambria" panose="02040503050406030204" pitchFamily="18" charset="0"/>
              </a:rPr>
              <a:t>Avoid the hardships and sufferings that were ahead</a:t>
            </a:r>
          </a:p>
          <a:p>
            <a:pPr marL="576263" lvl="1" indent="-515938">
              <a:buFont typeface="Wingdings" panose="05000000000000000000" pitchFamily="2" charset="2"/>
              <a:buChar char="Ø"/>
              <a:defRPr/>
            </a:pPr>
            <a:r>
              <a:rPr lang="en-US" sz="2500" b="1" dirty="0">
                <a:latin typeface="Cambria" panose="02040503050406030204" pitchFamily="18" charset="0"/>
              </a:rPr>
              <a:t>Glory Without Service – No Need To Die</a:t>
            </a:r>
          </a:p>
          <a:p>
            <a:pPr marL="576263" lvl="1" indent="-515938">
              <a:buFont typeface="Wingdings" panose="05000000000000000000" pitchFamily="2" charset="2"/>
              <a:buChar char="Ø"/>
              <a:defRPr/>
            </a:pPr>
            <a:r>
              <a:rPr lang="en-US" sz="2500" dirty="0">
                <a:solidFill>
                  <a:srgbClr val="FFFF00"/>
                </a:solidFill>
                <a:latin typeface="Cambria" panose="02040503050406030204" pitchFamily="18" charset="0"/>
              </a:rPr>
              <a:t>“Go Satan! FOR IT IS WRITTEN, YOU SHALL WORSHIP THE LORD YOUR GOD, AND SERVE HIM ONLY.”  (Deut. 6:13)</a:t>
            </a:r>
          </a:p>
          <a:p>
            <a:pPr marL="576263" lvl="1" indent="-515938">
              <a:buFont typeface="Wingdings" panose="05000000000000000000" pitchFamily="2" charset="2"/>
              <a:buChar char="Ø"/>
              <a:defRPr/>
            </a:pPr>
            <a:r>
              <a:rPr lang="en-US" sz="2500" dirty="0">
                <a:latin typeface="Cambria" panose="02040503050406030204" pitchFamily="18" charset="0"/>
              </a:rPr>
              <a:t>He will not bow to him even though it means He must die on the cross.</a:t>
            </a:r>
          </a:p>
          <a:p>
            <a:pPr marL="576263" lvl="1" indent="-515938">
              <a:buFont typeface="Wingdings" panose="05000000000000000000" pitchFamily="2" charset="2"/>
              <a:buChar char="Ø"/>
              <a:defRPr/>
            </a:pPr>
            <a:r>
              <a:rPr lang="en-US" sz="2500" dirty="0">
                <a:latin typeface="Cambria" panose="02040503050406030204" pitchFamily="18" charset="0"/>
              </a:rPr>
              <a:t>Jesus obtained all earthly and heavenly authority by serving God (Matt. 28:18)</a:t>
            </a:r>
          </a:p>
          <a:p>
            <a:pPr marL="576263" lvl="1" indent="-515938">
              <a:buFont typeface="Wingdings" panose="05000000000000000000" pitchFamily="2" charset="2"/>
              <a:buChar char="Ø"/>
              <a:defRPr/>
            </a:pPr>
            <a:r>
              <a:rPr lang="en-US" sz="2500" dirty="0">
                <a:latin typeface="Cambria" panose="02040503050406030204" pitchFamily="18" charset="0"/>
              </a:rPr>
              <a:t>We have the same weapons that Jesus had: Scripture, Faith in God.</a:t>
            </a:r>
          </a:p>
          <a:p>
            <a:pPr marL="576263" lvl="1" indent="-515938">
              <a:buFont typeface="Wingdings" panose="05000000000000000000" pitchFamily="2" charset="2"/>
              <a:buChar char="Ø"/>
              <a:defRPr/>
            </a:pPr>
            <a:r>
              <a:rPr lang="en-US" sz="2500" dirty="0">
                <a:latin typeface="Cambria" panose="02040503050406030204" pitchFamily="18" charset="0"/>
              </a:rPr>
              <a:t>“just this once” is all that is necessary to wreck a life, or destroy God’s purpose in your life and for your future.</a:t>
            </a:r>
          </a:p>
          <a:p>
            <a:pPr marL="576263" lvl="1" indent="-515938">
              <a:buFont typeface="Wingdings" panose="05000000000000000000" pitchFamily="2" charset="2"/>
              <a:buChar char="Ø"/>
              <a:defRPr/>
            </a:pPr>
            <a:r>
              <a:rPr lang="en-US" sz="2500" dirty="0">
                <a:latin typeface="Cambria" panose="02040503050406030204" pitchFamily="18" charset="0"/>
              </a:rPr>
              <a:t>“Worship” involves more than public worship, it is a daily activity that glorifies God in every relationship and situation</a:t>
            </a:r>
          </a:p>
        </p:txBody>
      </p:sp>
      <p:sp>
        <p:nvSpPr>
          <p:cNvPr id="231427" name="Rectangle 3">
            <a:extLst>
              <a:ext uri="{FF2B5EF4-FFF2-40B4-BE49-F238E27FC236}">
                <a16:creationId xmlns:a16="http://schemas.microsoft.com/office/drawing/2014/main" id="{9C3D2866-2867-4100-969C-0279A3CAFA8B}"/>
              </a:ext>
            </a:extLst>
          </p:cNvPr>
          <p:cNvSpPr>
            <a:spLocks noChangeArrowheads="1"/>
          </p:cNvSpPr>
          <p:nvPr/>
        </p:nvSpPr>
        <p:spPr bwMode="auto">
          <a:xfrm>
            <a:off x="2292626"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6pPr>
            <a:lvl7pPr marL="29718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7pPr>
            <a:lvl8pPr marL="34290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8pPr>
            <a:lvl9pPr marL="3886200" indent="-228600" eaLnBrk="0" fontAlgn="base" hangingPunct="0">
              <a:lnSpc>
                <a:spcPct val="90000"/>
              </a:lnSpc>
              <a:spcBef>
                <a:spcPct val="20000"/>
              </a:spcBef>
              <a:spcAft>
                <a:spcPct val="0"/>
              </a:spcAft>
              <a:buClr>
                <a:schemeClr val="tx1"/>
              </a:buClr>
              <a:buSzPct val="90000"/>
              <a:buFont typeface="Wingdings" panose="05000000000000000000" pitchFamily="2" charset="2"/>
              <a:buChar char="l"/>
              <a:defRPr sz="3200">
                <a:solidFill>
                  <a:schemeClr val="tx1"/>
                </a:solidFill>
                <a:latin typeface="Times New Roman" panose="02020603050405020304" pitchFamily="18" charset="0"/>
              </a:defRPr>
            </a:lvl9pPr>
          </a:lstStyle>
          <a:p>
            <a:pPr marL="609600" indent="-609600">
              <a:defRPr/>
            </a:pPr>
            <a:r>
              <a:rPr lang="en-US" b="1" i="1" u="sng" dirty="0">
                <a:solidFill>
                  <a:srgbClr val="FFFF00"/>
                </a:solidFill>
              </a:rPr>
              <a:t>Third Temptation – Questioned His Hope</a:t>
            </a:r>
          </a:p>
        </p:txBody>
      </p:sp>
    </p:spTree>
    <p:extLst>
      <p:ext uri="{BB962C8B-B14F-4D97-AF65-F5344CB8AC3E}">
        <p14:creationId xmlns:p14="http://schemas.microsoft.com/office/powerpoint/2010/main" val="151304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2098">
                                            <p:txEl>
                                              <p:pRg st="0" end="0"/>
                                            </p:txEl>
                                          </p:spTgt>
                                        </p:tgtEl>
                                        <p:attrNameLst>
                                          <p:attrName>ppt_c</p:attrName>
                                        </p:attrNameLst>
                                      </p:cBhvr>
                                      <p:to>
                                        <a:srgbClr val="808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09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2098">
                                            <p:txEl>
                                              <p:pRg st="1" end="1"/>
                                            </p:txEl>
                                          </p:spTgt>
                                        </p:tgtEl>
                                        <p:attrNameLst>
                                          <p:attrName>ppt_c</p:attrName>
                                        </p:attrNameLst>
                                      </p:cBhvr>
                                      <p:to>
                                        <a:srgbClr val="80808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209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2098">
                                            <p:txEl>
                                              <p:pRg st="2" end="2"/>
                                            </p:txEl>
                                          </p:spTgt>
                                        </p:tgtEl>
                                        <p:attrNameLst>
                                          <p:attrName>ppt_c</p:attrName>
                                        </p:attrNameLst>
                                      </p:cBhvr>
                                      <p:to>
                                        <a:srgbClr val="80808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209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2098">
                                            <p:txEl>
                                              <p:pRg st="3" end="3"/>
                                            </p:txEl>
                                          </p:spTgt>
                                        </p:tgtEl>
                                        <p:attrNameLst>
                                          <p:attrName>ppt_c</p:attrName>
                                        </p:attrNameLst>
                                      </p:cBhvr>
                                      <p:to>
                                        <a:srgbClr val="80808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209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32098">
                                            <p:txEl>
                                              <p:pRg st="4" end="4"/>
                                            </p:txEl>
                                          </p:spTgt>
                                        </p:tgtEl>
                                        <p:attrNameLst>
                                          <p:attrName>ppt_c</p:attrName>
                                        </p:attrNameLst>
                                      </p:cBhvr>
                                      <p:to>
                                        <a:srgbClr val="80808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209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2098">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209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32098">
                                            <p:txEl>
                                              <p:pRg st="6" end="6"/>
                                            </p:txEl>
                                          </p:spTgt>
                                        </p:tgtEl>
                                        <p:attrNameLst>
                                          <p:attrName>ppt_c</p:attrName>
                                        </p:attrNameLst>
                                      </p:cBhvr>
                                      <p:to>
                                        <a:srgbClr val="808080"/>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209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32098">
                                            <p:txEl>
                                              <p:pRg st="7" end="7"/>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209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32098">
                                            <p:txEl>
                                              <p:pRg st="8" end="8"/>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209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32098">
                                            <p:txEl>
                                              <p:pRg st="9" end="9"/>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37D6C103-23BC-4ABE-829A-6B2E85BB42FB}"/>
              </a:ext>
            </a:extLst>
          </p:cNvPr>
          <p:cNvSpPr>
            <a:spLocks noGrp="1" noChangeArrowheads="1"/>
          </p:cNvSpPr>
          <p:nvPr>
            <p:ph type="title"/>
          </p:nvPr>
        </p:nvSpPr>
        <p:spPr>
          <a:xfrm>
            <a:off x="1981200" y="0"/>
            <a:ext cx="8229600" cy="457200"/>
          </a:xfrm>
        </p:spPr>
        <p:txBody>
          <a:bodyPr/>
          <a:lstStyle/>
          <a:p>
            <a:r>
              <a:rPr lang="en-US" altLang="en-US" sz="3600" i="1" u="sng" dirty="0">
                <a:solidFill>
                  <a:srgbClr val="FFFF00"/>
                </a:solidFill>
                <a:latin typeface="Cambria" panose="02040503050406030204" pitchFamily="18" charset="0"/>
              </a:rPr>
              <a:t>The Temptations of Jesus</a:t>
            </a:r>
            <a:r>
              <a:rPr lang="en-US" altLang="en-US" i="1" u="sng" dirty="0">
                <a:solidFill>
                  <a:srgbClr val="FFFF00"/>
                </a:solidFill>
                <a:latin typeface="Cambria" panose="02040503050406030204" pitchFamily="18" charset="0"/>
              </a:rPr>
              <a:t> </a:t>
            </a:r>
          </a:p>
        </p:txBody>
      </p:sp>
      <p:sp>
        <p:nvSpPr>
          <p:cNvPr id="133123" name="Rectangle 3">
            <a:extLst>
              <a:ext uri="{FF2B5EF4-FFF2-40B4-BE49-F238E27FC236}">
                <a16:creationId xmlns:a16="http://schemas.microsoft.com/office/drawing/2014/main" id="{0ADEDF97-C91E-42FE-98D0-62BFEB6B7F27}"/>
              </a:ext>
            </a:extLst>
          </p:cNvPr>
          <p:cNvSpPr>
            <a:spLocks noGrp="1" noChangeArrowheads="1"/>
          </p:cNvSpPr>
          <p:nvPr>
            <p:ph type="body" idx="1"/>
          </p:nvPr>
        </p:nvSpPr>
        <p:spPr>
          <a:xfrm>
            <a:off x="338203" y="533400"/>
            <a:ext cx="11446127" cy="6324600"/>
          </a:xfrm>
        </p:spPr>
        <p:txBody>
          <a:bodyPr/>
          <a:lstStyle/>
          <a:p>
            <a:pPr>
              <a:lnSpc>
                <a:spcPct val="80000"/>
              </a:lnSpc>
              <a:buFont typeface="Wingdings" panose="05000000000000000000" pitchFamily="2" charset="2"/>
              <a:buChar char="Ø"/>
            </a:pPr>
            <a:r>
              <a:rPr lang="en-US" altLang="en-US" sz="2400" b="1" i="1" u="sng" dirty="0">
                <a:solidFill>
                  <a:srgbClr val="FFFF00"/>
                </a:solidFill>
                <a:latin typeface="Cambria" panose="02040503050406030204" pitchFamily="18" charset="0"/>
              </a:rPr>
              <a:t>Luke 4:13</a:t>
            </a:r>
            <a:r>
              <a:rPr lang="en-US" altLang="en-US" sz="2400" i="1" dirty="0">
                <a:solidFill>
                  <a:srgbClr val="FFFF00"/>
                </a:solidFill>
                <a:latin typeface="Cambria" panose="02040503050406030204" pitchFamily="18" charset="0"/>
              </a:rPr>
              <a:t> </a:t>
            </a:r>
            <a:r>
              <a:rPr lang="en-US" altLang="en-US" sz="2400" i="1" dirty="0">
                <a:latin typeface="Cambria" panose="02040503050406030204" pitchFamily="18" charset="0"/>
              </a:rPr>
              <a:t>Now when the devil had ended every temptation, he departed from Him </a:t>
            </a:r>
            <a:r>
              <a:rPr lang="en-US" altLang="en-US" sz="2400" i="1" u="sng" dirty="0">
                <a:latin typeface="Cambria" panose="02040503050406030204" pitchFamily="18" charset="0"/>
              </a:rPr>
              <a:t>until an opportune time.</a:t>
            </a:r>
          </a:p>
          <a:p>
            <a:pPr>
              <a:lnSpc>
                <a:spcPct val="80000"/>
              </a:lnSpc>
              <a:buFont typeface="Wingdings" panose="05000000000000000000" pitchFamily="2" charset="2"/>
              <a:buChar char="Ø"/>
            </a:pPr>
            <a:r>
              <a:rPr lang="en-US" altLang="en-US" sz="2400" dirty="0">
                <a:latin typeface="Cambria" panose="02040503050406030204" pitchFamily="18" charset="0"/>
              </a:rPr>
              <a:t>Does</a:t>
            </a:r>
            <a:r>
              <a:rPr lang="en-US" altLang="en-US" sz="2400" b="1" dirty="0">
                <a:latin typeface="Cambria" panose="02040503050406030204" pitchFamily="18" charset="0"/>
              </a:rPr>
              <a:t> </a:t>
            </a:r>
            <a:r>
              <a:rPr lang="en-US" altLang="en-US" sz="2400" dirty="0" err="1">
                <a:latin typeface="Cambria" panose="02040503050406030204" pitchFamily="18" charset="0"/>
              </a:rPr>
              <a:t>Heb</a:t>
            </a:r>
            <a:r>
              <a:rPr lang="en-US" altLang="en-US" sz="2400" dirty="0">
                <a:latin typeface="Cambria" panose="02040503050406030204" pitchFamily="18" charset="0"/>
              </a:rPr>
              <a:t> 2:17-18; 4:14-16 have any bearing upon this period of Jesus’ life?</a:t>
            </a:r>
          </a:p>
          <a:p>
            <a:pPr lvl="1">
              <a:lnSpc>
                <a:spcPct val="80000"/>
              </a:lnSpc>
              <a:buFont typeface="Wingdings" panose="05000000000000000000" pitchFamily="2" charset="2"/>
              <a:buChar char="§"/>
            </a:pPr>
            <a:r>
              <a:rPr lang="en-US" altLang="en-US" sz="2400" b="1" i="1" u="sng" dirty="0" err="1">
                <a:solidFill>
                  <a:srgbClr val="FFFF00"/>
                </a:solidFill>
                <a:latin typeface="Cambria" panose="02040503050406030204" pitchFamily="18" charset="0"/>
              </a:rPr>
              <a:t>Heb</a:t>
            </a:r>
            <a:r>
              <a:rPr lang="en-US" altLang="en-US" sz="2400" b="1" i="1" u="sng" dirty="0">
                <a:solidFill>
                  <a:srgbClr val="FFFF00"/>
                </a:solidFill>
                <a:latin typeface="Cambria" panose="02040503050406030204" pitchFamily="18" charset="0"/>
              </a:rPr>
              <a:t> 4:14-16 </a:t>
            </a:r>
            <a:r>
              <a:rPr lang="en-US" altLang="en-US" sz="2400" dirty="0">
                <a:latin typeface="Cambria" panose="02040503050406030204" pitchFamily="18" charset="0"/>
              </a:rPr>
              <a:t>-</a:t>
            </a:r>
            <a:r>
              <a:rPr lang="en-US" altLang="en-US" sz="2400" i="1" dirty="0">
                <a:latin typeface="Cambria" panose="02040503050406030204" pitchFamily="18" charset="0"/>
              </a:rPr>
              <a:t>Therefore, since we have a great high priest who has passed through the heavens, Jesus the Son of God, let us hold fast our confession.  For we do not have a high priest who cannot </a:t>
            </a:r>
            <a:r>
              <a:rPr lang="en-US" altLang="en-US" sz="2400" i="1" u="sng" dirty="0">
                <a:latin typeface="Cambria" panose="02040503050406030204" pitchFamily="18" charset="0"/>
              </a:rPr>
              <a:t>sympathize</a:t>
            </a:r>
            <a:r>
              <a:rPr lang="en-US" altLang="en-US" sz="2400" i="1" dirty="0">
                <a:latin typeface="Cambria" panose="02040503050406030204" pitchFamily="18" charset="0"/>
              </a:rPr>
              <a:t> with our weaknesses, </a:t>
            </a:r>
            <a:r>
              <a:rPr lang="en-US" altLang="en-US" sz="2400" i="1" u="sng" dirty="0">
                <a:latin typeface="Cambria" panose="02040503050406030204" pitchFamily="18" charset="0"/>
              </a:rPr>
              <a:t>but One who has been tempted in all things as we are, yet without sin. </a:t>
            </a:r>
            <a:r>
              <a:rPr lang="en-US" altLang="en-US" sz="2400" i="1" dirty="0">
                <a:latin typeface="Cambria" panose="02040503050406030204" pitchFamily="18" charset="0"/>
              </a:rPr>
              <a:t>16Therefore let us draw near with confidence to the throne of grace, so that we may receive mercy and find grace to help in time of need</a:t>
            </a:r>
            <a:r>
              <a:rPr lang="en-US" altLang="en-US" sz="2400" dirty="0">
                <a:latin typeface="Cambria" panose="02040503050406030204" pitchFamily="18" charset="0"/>
              </a:rPr>
              <a:t>.</a:t>
            </a:r>
          </a:p>
          <a:p>
            <a:pPr>
              <a:lnSpc>
                <a:spcPct val="80000"/>
              </a:lnSpc>
              <a:buFont typeface="Wingdings" panose="05000000000000000000" pitchFamily="2" charset="2"/>
              <a:buChar char="Ø"/>
            </a:pPr>
            <a:r>
              <a:rPr lang="en-US" altLang="en-US" sz="2400" dirty="0">
                <a:latin typeface="Cambria" panose="02040503050406030204" pitchFamily="18" charset="0"/>
              </a:rPr>
              <a:t>Jesus participates in the human experience. </a:t>
            </a:r>
            <a:r>
              <a:rPr lang="en-US" sz="2400" dirty="0">
                <a:latin typeface="Cambria" panose="02040503050406030204" pitchFamily="18" charset="0"/>
              </a:rPr>
              <a:t>In Jesus we do not have one who sat from afar and separate from mankind but one who comes and lives in flesh and being in the flesh he is subjected to things in his divine state he would not be subjected to.</a:t>
            </a:r>
            <a:r>
              <a:rPr lang="en-US" altLang="en-US" sz="2400" dirty="0">
                <a:latin typeface="Cambria" panose="02040503050406030204" pitchFamily="18" charset="0"/>
              </a:rPr>
              <a:t> </a:t>
            </a:r>
          </a:p>
          <a:p>
            <a:pPr>
              <a:lnSpc>
                <a:spcPct val="80000"/>
              </a:lnSpc>
              <a:buFont typeface="Wingdings" panose="05000000000000000000" pitchFamily="2" charset="2"/>
              <a:buChar char="Ø"/>
            </a:pPr>
            <a:r>
              <a:rPr lang="en-US" altLang="en-US" sz="2400" dirty="0">
                <a:latin typeface="Cambria" panose="02040503050406030204" pitchFamily="18" charset="0"/>
              </a:rPr>
              <a:t>This section is intended not only to show us a sinless Savior but an exemplary one.  These trials are illustrative of the kinds of temptations we all face. We are tempted:</a:t>
            </a:r>
          </a:p>
          <a:p>
            <a:pPr lvl="1">
              <a:lnSpc>
                <a:spcPct val="80000"/>
              </a:lnSpc>
              <a:buFont typeface="Wingdings" panose="05000000000000000000" pitchFamily="2" charset="2"/>
              <a:buChar char="§"/>
            </a:pPr>
            <a:r>
              <a:rPr lang="en-US" altLang="en-US" sz="2400" dirty="0">
                <a:solidFill>
                  <a:srgbClr val="FFFF00"/>
                </a:solidFill>
                <a:latin typeface="Cambria" panose="02040503050406030204" pitchFamily="18" charset="0"/>
              </a:rPr>
              <a:t>To place physical needs above spiritual pursuits</a:t>
            </a:r>
          </a:p>
          <a:p>
            <a:pPr lvl="1">
              <a:lnSpc>
                <a:spcPct val="80000"/>
              </a:lnSpc>
              <a:buFont typeface="Wingdings" panose="05000000000000000000" pitchFamily="2" charset="2"/>
              <a:buChar char="§"/>
            </a:pPr>
            <a:r>
              <a:rPr lang="en-US" altLang="en-US" sz="2400" dirty="0">
                <a:solidFill>
                  <a:srgbClr val="FFFF00"/>
                </a:solidFill>
                <a:latin typeface="Cambria" panose="02040503050406030204" pitchFamily="18" charset="0"/>
              </a:rPr>
              <a:t>By the “glitter” of the world which blinds us to true glory</a:t>
            </a:r>
          </a:p>
          <a:p>
            <a:pPr lvl="1">
              <a:lnSpc>
                <a:spcPct val="80000"/>
              </a:lnSpc>
              <a:buFont typeface="Wingdings" panose="05000000000000000000" pitchFamily="2" charset="2"/>
              <a:buChar char="§"/>
            </a:pPr>
            <a:r>
              <a:rPr lang="en-US" altLang="en-US" sz="2400" dirty="0">
                <a:solidFill>
                  <a:srgbClr val="FFFF00"/>
                </a:solidFill>
                <a:latin typeface="Cambria" panose="02040503050406030204" pitchFamily="18" charset="0"/>
              </a:rPr>
              <a:t>To doubt God’s providential care or tempted to test God</a:t>
            </a:r>
          </a:p>
          <a:p>
            <a:pPr lvl="1">
              <a:lnSpc>
                <a:spcPct val="80000"/>
              </a:lnSpc>
              <a:buFont typeface="Wingdings" panose="05000000000000000000" pitchFamily="2" charset="2"/>
              <a:buChar char="§"/>
            </a:pPr>
            <a:r>
              <a:rPr lang="en-US" altLang="en-US" sz="2400" dirty="0">
                <a:solidFill>
                  <a:srgbClr val="FFFF00"/>
                </a:solidFill>
                <a:latin typeface="Cambria" panose="02040503050406030204" pitchFamily="18" charset="0"/>
              </a:rPr>
              <a:t>Worship someone other than God or something rather than God</a:t>
            </a:r>
          </a:p>
          <a:p>
            <a:pPr lvl="1">
              <a:lnSpc>
                <a:spcPct val="80000"/>
              </a:lnSpc>
            </a:pPr>
            <a:endParaRPr lang="en-US" altLang="en-US" sz="2000" dirty="0"/>
          </a:p>
          <a:p>
            <a:pPr>
              <a:lnSpc>
                <a:spcPct val="80000"/>
              </a:lnSpc>
            </a:pPr>
            <a:endParaRPr lang="en-US" altLang="en-US" sz="2400" dirty="0"/>
          </a:p>
        </p:txBody>
      </p:sp>
    </p:spTree>
    <p:extLst>
      <p:ext uri="{BB962C8B-B14F-4D97-AF65-F5344CB8AC3E}">
        <p14:creationId xmlns:p14="http://schemas.microsoft.com/office/powerpoint/2010/main" val="31308491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3123">
                                            <p:txEl>
                                              <p:pRg st="2" end="2"/>
                                            </p:txEl>
                                          </p:spTgt>
                                        </p:tgtEl>
                                        <p:attrNameLst>
                                          <p:attrName>ppt_c</p:attrName>
                                        </p:attrNameLst>
                                      </p:cBhvr>
                                      <p:to>
                                        <a:srgbClr val="808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3123">
                                            <p:txEl>
                                              <p:pRg st="3" end="3"/>
                                            </p:txEl>
                                          </p:spTgt>
                                        </p:tgtEl>
                                        <p:attrNameLst>
                                          <p:attrName>ppt_c</p:attrName>
                                        </p:attrNameLst>
                                      </p:cBhvr>
                                      <p:to>
                                        <a:srgbClr val="80808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3123">
                                            <p:txEl>
                                              <p:pRg st="5" end="5"/>
                                            </p:txEl>
                                          </p:spTgt>
                                        </p:tgtEl>
                                        <p:attrNameLst>
                                          <p:attrName>ppt_c</p:attrName>
                                        </p:attrNameLst>
                                      </p:cBhvr>
                                      <p:to>
                                        <a:srgbClr val="80808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2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33123">
                                            <p:txEl>
                                              <p:pRg st="6" end="6"/>
                                            </p:txEl>
                                          </p:spTgt>
                                        </p:tgtEl>
                                        <p:attrNameLst>
                                          <p:attrName>ppt_c</p:attrName>
                                        </p:attrNameLst>
                                      </p:cBhvr>
                                      <p:to>
                                        <a:srgbClr val="80808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2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33123">
                                            <p:txEl>
                                              <p:pRg st="7" end="7"/>
                                            </p:txEl>
                                          </p:spTgt>
                                        </p:tgtEl>
                                        <p:attrNameLst>
                                          <p:attrName>ppt_c</p:attrName>
                                        </p:attrNameLst>
                                      </p:cBhvr>
                                      <p:to>
                                        <a:srgbClr val="80808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2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33123">
                                            <p:txEl>
                                              <p:pRg st="8" end="8"/>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0"/>
            <a:ext cx="8229600" cy="488515"/>
          </a:xfrm>
        </p:spPr>
        <p:txBody>
          <a:bodyPr/>
          <a:lstStyle/>
          <a:p>
            <a:r>
              <a:rPr lang="en-US" altLang="en-US" sz="2800" i="1" u="sng" dirty="0">
                <a:latin typeface="Cambria" panose="02040503050406030204" pitchFamily="18" charset="0"/>
              </a:rPr>
              <a:t>Harmony Notes </a:t>
            </a:r>
          </a:p>
        </p:txBody>
      </p:sp>
      <p:sp>
        <p:nvSpPr>
          <p:cNvPr id="14339" name="Rectangle 3"/>
          <p:cNvSpPr>
            <a:spLocks noGrp="1" noChangeArrowheads="1"/>
          </p:cNvSpPr>
          <p:nvPr>
            <p:ph type="body" idx="1"/>
          </p:nvPr>
        </p:nvSpPr>
        <p:spPr>
          <a:xfrm>
            <a:off x="478076" y="649265"/>
            <a:ext cx="11235847" cy="5867400"/>
          </a:xfrm>
        </p:spPr>
        <p:txBody>
          <a:bodyPr/>
          <a:lstStyle/>
          <a:p>
            <a:pPr>
              <a:lnSpc>
                <a:spcPct val="90000"/>
              </a:lnSpc>
              <a:buFont typeface="Wingdings" panose="05000000000000000000" pitchFamily="2" charset="2"/>
              <a:buChar char="Ø"/>
            </a:pPr>
            <a:r>
              <a:rPr lang="en-US" altLang="en-US" sz="2400" dirty="0">
                <a:effectLst/>
                <a:latin typeface="Cambria" panose="02040503050406030204" pitchFamily="18" charset="0"/>
              </a:rPr>
              <a:t>Between Matthew 4:11 and 4:12 comes: </a:t>
            </a:r>
          </a:p>
          <a:p>
            <a:pPr>
              <a:lnSpc>
                <a:spcPct val="90000"/>
              </a:lnSpc>
              <a:buFont typeface="Wingdings" panose="05000000000000000000" pitchFamily="2" charset="2"/>
              <a:buChar char="Ø"/>
            </a:pPr>
            <a:r>
              <a:rPr lang="en-US" altLang="en-US" sz="2400" dirty="0">
                <a:effectLst/>
                <a:latin typeface="Cambria" panose="02040503050406030204" pitchFamily="18" charset="0"/>
              </a:rPr>
              <a:t>John 1:35-51 when Jesus first meets several future apostles.</a:t>
            </a:r>
          </a:p>
          <a:p>
            <a:pPr>
              <a:lnSpc>
                <a:spcPct val="90000"/>
              </a:lnSpc>
              <a:buFont typeface="Wingdings" panose="05000000000000000000" pitchFamily="2" charset="2"/>
              <a:buChar char="Ø"/>
            </a:pPr>
            <a:r>
              <a:rPr lang="en-US" altLang="en-US" sz="2400" dirty="0">
                <a:effectLst/>
                <a:latin typeface="Cambria" panose="02040503050406030204" pitchFamily="18" charset="0"/>
              </a:rPr>
              <a:t>John 2-4, often known as “The Early Judean Ministry.”   </a:t>
            </a:r>
          </a:p>
          <a:p>
            <a:pPr>
              <a:lnSpc>
                <a:spcPct val="90000"/>
              </a:lnSpc>
              <a:buFont typeface="Wingdings" panose="05000000000000000000" pitchFamily="2" charset="2"/>
              <a:buChar char="Ø"/>
            </a:pPr>
            <a:r>
              <a:rPr lang="en-US" altLang="en-US" sz="2400" dirty="0">
                <a:effectLst/>
                <a:latin typeface="Cambria" panose="02040503050406030204" pitchFamily="18" charset="0"/>
              </a:rPr>
              <a:t>At this time Jesus:</a:t>
            </a:r>
          </a:p>
          <a:p>
            <a:pPr lvl="1">
              <a:lnSpc>
                <a:spcPct val="90000"/>
              </a:lnSpc>
              <a:buFont typeface="Wingdings" panose="05000000000000000000" pitchFamily="2" charset="2"/>
              <a:buChar char="§"/>
            </a:pPr>
            <a:r>
              <a:rPr lang="en-US" altLang="en-US" sz="2400" dirty="0">
                <a:effectLst/>
                <a:latin typeface="Cambria" panose="02040503050406030204" pitchFamily="18" charset="0"/>
              </a:rPr>
              <a:t> “Cleanses” the temple for the first time (</a:t>
            </a:r>
            <a:r>
              <a:rPr lang="en-US" altLang="en-US" sz="2400" dirty="0" err="1">
                <a:effectLst/>
                <a:latin typeface="Cambria" panose="02040503050406030204" pitchFamily="18" charset="0"/>
              </a:rPr>
              <a:t>Jn</a:t>
            </a:r>
            <a:r>
              <a:rPr lang="en-US" altLang="en-US" sz="2400" dirty="0">
                <a:effectLst/>
                <a:latin typeface="Cambria" panose="02040503050406030204" pitchFamily="18" charset="0"/>
              </a:rPr>
              <a:t> 2:13-22). </a:t>
            </a:r>
          </a:p>
          <a:p>
            <a:pPr lvl="1">
              <a:lnSpc>
                <a:spcPct val="90000"/>
              </a:lnSpc>
              <a:buFont typeface="Wingdings" panose="05000000000000000000" pitchFamily="2" charset="2"/>
              <a:buChar char="§"/>
            </a:pPr>
            <a:r>
              <a:rPr lang="en-US" altLang="en-US" sz="2400" dirty="0">
                <a:effectLst/>
                <a:latin typeface="Cambria" panose="02040503050406030204" pitchFamily="18" charset="0"/>
              </a:rPr>
              <a:t> Works signs during Passover (</a:t>
            </a:r>
            <a:r>
              <a:rPr lang="en-US" altLang="en-US" sz="2400" dirty="0" err="1">
                <a:effectLst/>
                <a:latin typeface="Cambria" panose="02040503050406030204" pitchFamily="18" charset="0"/>
              </a:rPr>
              <a:t>Jn</a:t>
            </a:r>
            <a:r>
              <a:rPr lang="en-US" altLang="en-US" sz="2400" dirty="0">
                <a:effectLst/>
                <a:latin typeface="Cambria" panose="02040503050406030204" pitchFamily="18" charset="0"/>
              </a:rPr>
              <a:t> 2:23-25).</a:t>
            </a:r>
          </a:p>
          <a:p>
            <a:pPr lvl="1">
              <a:lnSpc>
                <a:spcPct val="90000"/>
              </a:lnSpc>
              <a:buFont typeface="Wingdings" panose="05000000000000000000" pitchFamily="2" charset="2"/>
              <a:buChar char="§"/>
            </a:pPr>
            <a:r>
              <a:rPr lang="en-US" altLang="en-US" sz="2400" dirty="0">
                <a:effectLst/>
                <a:latin typeface="Cambria" panose="02040503050406030204" pitchFamily="18" charset="0"/>
              </a:rPr>
              <a:t>Discusses the kingdom with Nicodemus (</a:t>
            </a:r>
            <a:r>
              <a:rPr lang="en-US" altLang="en-US" sz="2400" dirty="0" err="1">
                <a:effectLst/>
                <a:latin typeface="Cambria" panose="02040503050406030204" pitchFamily="18" charset="0"/>
              </a:rPr>
              <a:t>Jn</a:t>
            </a:r>
            <a:r>
              <a:rPr lang="en-US" altLang="en-US" sz="2400" dirty="0">
                <a:effectLst/>
                <a:latin typeface="Cambria" panose="02040503050406030204" pitchFamily="18" charset="0"/>
              </a:rPr>
              <a:t> 3:1-21).</a:t>
            </a:r>
          </a:p>
          <a:p>
            <a:pPr lvl="1">
              <a:lnSpc>
                <a:spcPct val="90000"/>
              </a:lnSpc>
              <a:buFont typeface="Wingdings" panose="05000000000000000000" pitchFamily="2" charset="2"/>
              <a:buChar char="§"/>
            </a:pPr>
            <a:r>
              <a:rPr lang="en-US" altLang="en-US" sz="2400" dirty="0">
                <a:effectLst/>
                <a:latin typeface="Cambria" panose="02040503050406030204" pitchFamily="18" charset="0"/>
              </a:rPr>
              <a:t>Baptizes many in Judea (</a:t>
            </a:r>
            <a:r>
              <a:rPr lang="en-US" altLang="en-US" sz="2400" dirty="0" err="1">
                <a:effectLst/>
                <a:latin typeface="Cambria" panose="02040503050406030204" pitchFamily="18" charset="0"/>
              </a:rPr>
              <a:t>Jn</a:t>
            </a:r>
            <a:r>
              <a:rPr lang="en-US" altLang="en-US" sz="2400" dirty="0">
                <a:effectLst/>
                <a:latin typeface="Cambria" panose="02040503050406030204" pitchFamily="18" charset="0"/>
              </a:rPr>
              <a:t> 3:22ff). </a:t>
            </a:r>
          </a:p>
          <a:p>
            <a:pPr lvl="1">
              <a:lnSpc>
                <a:spcPct val="90000"/>
              </a:lnSpc>
              <a:buFont typeface="Wingdings" panose="05000000000000000000" pitchFamily="2" charset="2"/>
              <a:buChar char="§"/>
            </a:pPr>
            <a:r>
              <a:rPr lang="en-US" altLang="en-US" sz="2400" dirty="0">
                <a:effectLst/>
                <a:latin typeface="Cambria" panose="02040503050406030204" pitchFamily="18" charset="0"/>
              </a:rPr>
              <a:t>Converses with the woman at Jacob’s well and tarries in </a:t>
            </a:r>
            <a:r>
              <a:rPr lang="en-US" altLang="en-US" sz="2400" dirty="0" err="1">
                <a:effectLst/>
                <a:latin typeface="Cambria" panose="02040503050406030204" pitchFamily="18" charset="0"/>
              </a:rPr>
              <a:t>Sychar</a:t>
            </a:r>
            <a:r>
              <a:rPr lang="en-US" altLang="en-US" sz="2400" dirty="0">
                <a:effectLst/>
                <a:latin typeface="Cambria" panose="02040503050406030204" pitchFamily="18" charset="0"/>
              </a:rPr>
              <a:t> (</a:t>
            </a:r>
            <a:r>
              <a:rPr lang="en-US" altLang="en-US" sz="2400" dirty="0" err="1">
                <a:effectLst/>
                <a:latin typeface="Cambria" panose="02040503050406030204" pitchFamily="18" charset="0"/>
              </a:rPr>
              <a:t>Jn</a:t>
            </a:r>
            <a:r>
              <a:rPr lang="en-US" altLang="en-US" sz="2400" dirty="0">
                <a:effectLst/>
                <a:latin typeface="Cambria" panose="02040503050406030204" pitchFamily="18" charset="0"/>
              </a:rPr>
              <a:t> 4:1-42).</a:t>
            </a:r>
          </a:p>
          <a:p>
            <a:pPr>
              <a:lnSpc>
                <a:spcPct val="90000"/>
              </a:lnSpc>
              <a:buFont typeface="Wingdings" panose="05000000000000000000" pitchFamily="2" charset="2"/>
              <a:buChar char="Ø"/>
            </a:pPr>
            <a:r>
              <a:rPr lang="en-US" altLang="en-US" sz="2400" dirty="0">
                <a:effectLst/>
                <a:latin typeface="Cambria" panose="02040503050406030204" pitchFamily="18" charset="0"/>
              </a:rPr>
              <a:t> All of this occurs before the disciples are called to follow Jesus on a “full-time” basis</a:t>
            </a:r>
            <a:r>
              <a:rPr lang="en-US" altLang="en-US" sz="2400" i="1" dirty="0">
                <a:effectLst/>
                <a:latin typeface="Cambria" panose="02040503050406030204" pitchFamily="18" charset="0"/>
              </a:rPr>
              <a:t>.</a:t>
            </a:r>
            <a:endParaRPr lang="en-US" altLang="en-US" sz="2400" dirty="0">
              <a:effectLst/>
              <a:latin typeface="Cambria" panose="02040503050406030204" pitchFamily="18" charset="0"/>
            </a:endParaRPr>
          </a:p>
          <a:p>
            <a:pPr>
              <a:lnSpc>
                <a:spcPct val="90000"/>
              </a:lnSpc>
              <a:buFont typeface="Wingdings" panose="05000000000000000000" pitchFamily="2" charset="2"/>
              <a:buChar char="Ø"/>
            </a:pPr>
            <a:r>
              <a:rPr lang="en-US" altLang="en-US" sz="2400" dirty="0">
                <a:effectLst/>
                <a:latin typeface="Cambria" panose="02040503050406030204" pitchFamily="18" charset="0"/>
              </a:rPr>
              <a:t> This is important when we see the calling of Peter Andrew James and John to follow Jesus on a full time basis. </a:t>
            </a:r>
          </a:p>
        </p:txBody>
      </p:sp>
    </p:spTree>
    <p:extLst>
      <p:ext uri="{BB962C8B-B14F-4D97-AF65-F5344CB8AC3E}">
        <p14:creationId xmlns:p14="http://schemas.microsoft.com/office/powerpoint/2010/main" val="395189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0" end="0"/>
                                            </p:txEl>
                                          </p:spTgt>
                                        </p:tgtEl>
                                        <p:attrNameLst>
                                          <p:attrName>ppt_c</p:attrName>
                                        </p:attrNameLst>
                                      </p:cBhvr>
                                      <p:to>
                                        <a:srgbClr val="808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1" end="1"/>
                                            </p:txEl>
                                          </p:spTgt>
                                        </p:tgtEl>
                                        <p:attrNameLst>
                                          <p:attrName>ppt_c</p:attrName>
                                        </p:attrNameLst>
                                      </p:cBhvr>
                                      <p:to>
                                        <a:srgbClr val="80808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2" end="2"/>
                                            </p:txEl>
                                          </p:spTgt>
                                        </p:tgtEl>
                                        <p:attrNameLst>
                                          <p:attrName>ppt_c</p:attrName>
                                        </p:attrNameLst>
                                      </p:cBhvr>
                                      <p:to>
                                        <a:srgbClr val="80808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3" end="3"/>
                                            </p:txEl>
                                          </p:spTgt>
                                        </p:tgtEl>
                                        <p:attrNameLst>
                                          <p:attrName>ppt_c</p:attrName>
                                        </p:attrNameLst>
                                      </p:cBhvr>
                                      <p:to>
                                        <a:srgbClr val="80808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4" end="4"/>
                                            </p:txEl>
                                          </p:spTgt>
                                        </p:tgtEl>
                                        <p:attrNameLst>
                                          <p:attrName>ppt_c</p:attrName>
                                        </p:attrNameLst>
                                      </p:cBhvr>
                                      <p:to>
                                        <a:srgbClr val="80808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5" end="5"/>
                                            </p:txEl>
                                          </p:spTgt>
                                        </p:tgtEl>
                                        <p:attrNameLst>
                                          <p:attrName>ppt_c</p:attrName>
                                        </p:attrNameLst>
                                      </p:cBhvr>
                                      <p:to>
                                        <a:srgbClr val="80808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6" end="6"/>
                                            </p:txEl>
                                          </p:spTgt>
                                        </p:tgtEl>
                                        <p:attrNameLst>
                                          <p:attrName>ppt_c</p:attrName>
                                        </p:attrNameLst>
                                      </p:cBhvr>
                                      <p:to>
                                        <a:srgbClr val="808080"/>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7" end="7"/>
                                            </p:txEl>
                                          </p:spTgt>
                                        </p:tgtEl>
                                        <p:attrNameLst>
                                          <p:attrName>ppt_c</p:attrName>
                                        </p:attrNameLst>
                                      </p:cBhvr>
                                      <p:to>
                                        <a:srgbClr val="808080"/>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33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8" end="8"/>
                                            </p:txEl>
                                          </p:spTgt>
                                        </p:tgtEl>
                                        <p:attrNameLst>
                                          <p:attrName>ppt_c</p:attrName>
                                        </p:attrNameLst>
                                      </p:cBhvr>
                                      <p:to>
                                        <a:srgbClr val="80808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33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9" end="9"/>
                                            </p:txEl>
                                          </p:spTgt>
                                        </p:tgtEl>
                                        <p:attrNameLst>
                                          <p:attrName>ppt_c</p:attrName>
                                        </p:attrNameLst>
                                      </p:cBhvr>
                                      <p:to>
                                        <a:srgbClr val="808080"/>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2723" y="0"/>
            <a:ext cx="3692764"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Fulfilled Prophecy</a:t>
            </a:r>
          </a:p>
        </p:txBody>
      </p:sp>
      <p:sp>
        <p:nvSpPr>
          <p:cNvPr id="2" name="TextBox 1">
            <a:extLst>
              <a:ext uri="{FF2B5EF4-FFF2-40B4-BE49-F238E27FC236}">
                <a16:creationId xmlns:a16="http://schemas.microsoft.com/office/drawing/2014/main" id="{379A99BF-6207-43E8-A33F-CA3032E833C3}"/>
              </a:ext>
            </a:extLst>
          </p:cNvPr>
          <p:cNvSpPr txBox="1"/>
          <p:nvPr/>
        </p:nvSpPr>
        <p:spPr>
          <a:xfrm>
            <a:off x="294639" y="792550"/>
            <a:ext cx="11645723" cy="5201424"/>
          </a:xfrm>
          <a:prstGeom prst="rect">
            <a:avLst/>
          </a:prstGeom>
          <a:noFill/>
        </p:spPr>
        <p:txBody>
          <a:bodyPr wrap="square" rtlCol="0">
            <a:spAutoFit/>
          </a:bodyPr>
          <a:lstStyle/>
          <a:p>
            <a:pPr>
              <a:defRPr/>
            </a:pPr>
            <a:r>
              <a:rPr lang="en-US" sz="2800" dirty="0">
                <a:latin typeface="Cambria" panose="02040503050406030204" pitchFamily="18" charset="0"/>
              </a:rPr>
              <a:t>Having demonstrated that Jesus possessed the pedigree to be Messiah and King, Matthew builds his case (that Jesus is the Christ) by showing how His birth and early life fulfilled prophecy.    Five events in Chapters 1 &amp; 2: </a:t>
            </a:r>
          </a:p>
          <a:p>
            <a:pPr>
              <a:defRPr/>
            </a:pPr>
            <a:endParaRPr lang="en-US" sz="2800" dirty="0">
              <a:latin typeface="Cambria" panose="02040503050406030204" pitchFamily="18" charset="0"/>
            </a:endParaRPr>
          </a:p>
          <a:p>
            <a:pPr marL="285750" indent="-285750">
              <a:buFont typeface="Wingdings" panose="05000000000000000000" pitchFamily="2" charset="2"/>
              <a:buChar char="§"/>
              <a:defRPr/>
            </a:pPr>
            <a:r>
              <a:rPr lang="en-US" sz="2800" dirty="0">
                <a:latin typeface="Cambria" panose="02040503050406030204" pitchFamily="18" charset="0"/>
              </a:rPr>
              <a:t>Jesus' name, </a:t>
            </a:r>
          </a:p>
          <a:p>
            <a:pPr marL="285750" indent="-285750">
              <a:buFont typeface="Wingdings" panose="05000000000000000000" pitchFamily="2" charset="2"/>
              <a:buChar char="§"/>
              <a:defRPr/>
            </a:pPr>
            <a:r>
              <a:rPr lang="en-US" sz="2800" dirty="0">
                <a:latin typeface="Cambria" panose="02040503050406030204" pitchFamily="18" charset="0"/>
              </a:rPr>
              <a:t>birth, </a:t>
            </a:r>
          </a:p>
          <a:p>
            <a:pPr marL="285750" indent="-285750">
              <a:buFont typeface="Wingdings" panose="05000000000000000000" pitchFamily="2" charset="2"/>
              <a:buChar char="§"/>
              <a:defRPr/>
            </a:pPr>
            <a:r>
              <a:rPr lang="en-US" sz="2800" dirty="0">
                <a:latin typeface="Cambria" panose="02040503050406030204" pitchFamily="18" charset="0"/>
              </a:rPr>
              <a:t>place of birth, </a:t>
            </a:r>
          </a:p>
          <a:p>
            <a:pPr marL="285750" indent="-285750">
              <a:buFont typeface="Wingdings" panose="05000000000000000000" pitchFamily="2" charset="2"/>
              <a:buChar char="§"/>
              <a:defRPr/>
            </a:pPr>
            <a:r>
              <a:rPr lang="en-US" sz="2800" dirty="0">
                <a:latin typeface="Cambria" panose="02040503050406030204" pitchFamily="18" charset="0"/>
              </a:rPr>
              <a:t>exile and </a:t>
            </a:r>
          </a:p>
          <a:p>
            <a:pPr marL="285750" indent="-285750">
              <a:buFont typeface="Wingdings" panose="05000000000000000000" pitchFamily="2" charset="2"/>
              <a:buChar char="§"/>
              <a:defRPr/>
            </a:pPr>
            <a:r>
              <a:rPr lang="en-US" sz="2800" dirty="0">
                <a:latin typeface="Cambria" panose="02040503050406030204" pitchFamily="18" charset="0"/>
              </a:rPr>
              <a:t>childhood</a:t>
            </a:r>
          </a:p>
          <a:p>
            <a:pPr>
              <a:defRPr/>
            </a:pPr>
            <a:endParaRPr lang="en-US" sz="2800" dirty="0">
              <a:latin typeface="Cambria" panose="02040503050406030204" pitchFamily="18" charset="0"/>
            </a:endParaRPr>
          </a:p>
          <a:p>
            <a:pPr>
              <a:defRPr/>
            </a:pPr>
            <a:r>
              <a:rPr lang="en-US" sz="2800" dirty="0">
                <a:latin typeface="Cambria" panose="02040503050406030204" pitchFamily="18" charset="0"/>
              </a:rPr>
              <a:t>are cited to illustrate how His life fit the Mes­sianic profile foretold in the 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95714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9A99BF-6207-43E8-A33F-CA3032E833C3}"/>
              </a:ext>
            </a:extLst>
          </p:cNvPr>
          <p:cNvSpPr txBox="1"/>
          <p:nvPr/>
        </p:nvSpPr>
        <p:spPr>
          <a:xfrm>
            <a:off x="175369" y="615446"/>
            <a:ext cx="11632317" cy="1384995"/>
          </a:xfrm>
          <a:prstGeom prst="rect">
            <a:avLst/>
          </a:prstGeom>
          <a:noFill/>
        </p:spPr>
        <p:txBody>
          <a:bodyPr wrap="square" rtlCol="0">
            <a:spAutoFit/>
          </a:bodyPr>
          <a:lstStyle/>
          <a:p>
            <a:pPr algn="ctr"/>
            <a:r>
              <a:rPr lang="en-US" sz="2800" dirty="0">
                <a:latin typeface="Cambria" panose="02040503050406030204" pitchFamily="18" charset="0"/>
              </a:rPr>
              <a:t>Now when Jesus heard that John had been taken into custody, He withdrew into Galilee; </a:t>
            </a:r>
            <a:r>
              <a:rPr lang="en-US" sz="2800" b="1" baseline="30000" dirty="0">
                <a:latin typeface="Cambria" panose="02040503050406030204" pitchFamily="18" charset="0"/>
              </a:rPr>
              <a:t>13 </a:t>
            </a:r>
            <a:r>
              <a:rPr lang="en-US" sz="2800" dirty="0">
                <a:latin typeface="Cambria" panose="02040503050406030204" pitchFamily="18" charset="0"/>
              </a:rPr>
              <a:t>and leaving Nazareth, He came and settled in Capernaum, which is by the sea, in the region of Zebulun and Naphtali.</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9670093" y="1555781"/>
            <a:ext cx="1724984"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FADCBCD6-9DE1-49D3-AC9F-B19FA5146C08}"/>
              </a:ext>
            </a:extLst>
          </p:cNvPr>
          <p:cNvCxnSpPr>
            <a:cxnSpLocks/>
          </p:cNvCxnSpPr>
          <p:nvPr/>
        </p:nvCxnSpPr>
        <p:spPr bwMode="auto">
          <a:xfrm>
            <a:off x="1218613" y="1529452"/>
            <a:ext cx="937632"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4" name="Rounded Rectangular Callout 4">
            <a:extLst>
              <a:ext uri="{FF2B5EF4-FFF2-40B4-BE49-F238E27FC236}">
                <a16:creationId xmlns:a16="http://schemas.microsoft.com/office/drawing/2014/main" id="{1101908B-0295-45C8-A680-2E2124F4B84C}"/>
              </a:ext>
            </a:extLst>
          </p:cNvPr>
          <p:cNvSpPr/>
          <p:nvPr/>
        </p:nvSpPr>
        <p:spPr>
          <a:xfrm>
            <a:off x="719250" y="2940776"/>
            <a:ext cx="10021018" cy="1379763"/>
          </a:xfrm>
          <a:prstGeom prst="wedgeRoundRectCallout">
            <a:avLst>
              <a:gd name="adj1" fmla="val 31839"/>
              <a:gd name="adj2" fmla="val -187860"/>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 </a:t>
            </a:r>
            <a:r>
              <a:rPr lang="en-US" sz="2400" b="1" i="1" u="sng" dirty="0">
                <a:solidFill>
                  <a:srgbClr val="FFFF00"/>
                </a:solidFill>
                <a:latin typeface="Cambria" panose="02040503050406030204" pitchFamily="18" charset="0"/>
              </a:rPr>
              <a:t>John 14:3-4 </a:t>
            </a:r>
            <a:r>
              <a:rPr lang="en-US" sz="2400" dirty="0">
                <a:latin typeface="Cambria" panose="02040503050406030204" pitchFamily="18" charset="0"/>
              </a:rPr>
              <a:t>- For when Herod had John arrested, he bound him and put him in prison because of Herodias, the wife of his brother Philip. </a:t>
            </a:r>
            <a:r>
              <a:rPr lang="en-US" sz="2400" b="1" baseline="30000" dirty="0">
                <a:latin typeface="Cambria" panose="02040503050406030204" pitchFamily="18" charset="0"/>
              </a:rPr>
              <a:t>4 </a:t>
            </a:r>
            <a:r>
              <a:rPr lang="en-US" sz="2400" dirty="0">
                <a:latin typeface="Cambria" panose="02040503050406030204" pitchFamily="18" charset="0"/>
              </a:rPr>
              <a:t>For John had been saying to him, “It is not lawful for you to have her.”</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9" name="Rectangle 2">
            <a:extLst>
              <a:ext uri="{FF2B5EF4-FFF2-40B4-BE49-F238E27FC236}">
                <a16:creationId xmlns:a16="http://schemas.microsoft.com/office/drawing/2014/main" id="{2DBDA0CF-8966-437F-B1D4-5EE6C5CCF1B5}"/>
              </a:ext>
            </a:extLst>
          </p:cNvPr>
          <p:cNvSpPr txBox="1">
            <a:spLocks noChangeArrowheads="1"/>
          </p:cNvSpPr>
          <p:nvPr/>
        </p:nvSpPr>
        <p:spPr>
          <a:xfrm>
            <a:off x="862119" y="51883"/>
            <a:ext cx="10258816" cy="563563"/>
          </a:xfrm>
          <a:prstGeom prst="rect">
            <a:avLst/>
          </a:prstGeom>
        </p:spPr>
        <p:txBody>
          <a:bodyPr/>
          <a:lst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a:lstStyle>
          <a:p>
            <a:r>
              <a:rPr lang="en-US" altLang="en-US" sz="3200" i="1" u="sng" kern="0" dirty="0">
                <a:latin typeface="Cambria" panose="02040503050406030204" pitchFamily="18" charset="0"/>
              </a:rPr>
              <a:t>Matthew 4:12-17 - Galilean Ministry </a:t>
            </a:r>
          </a:p>
        </p:txBody>
      </p:sp>
      <p:sp>
        <p:nvSpPr>
          <p:cNvPr id="15" name="Rounded Rectangular Callout 4">
            <a:extLst>
              <a:ext uri="{FF2B5EF4-FFF2-40B4-BE49-F238E27FC236}">
                <a16:creationId xmlns:a16="http://schemas.microsoft.com/office/drawing/2014/main" id="{550BB133-977A-4F13-BE22-DC67EFA9F264}"/>
              </a:ext>
            </a:extLst>
          </p:cNvPr>
          <p:cNvSpPr/>
          <p:nvPr/>
        </p:nvSpPr>
        <p:spPr>
          <a:xfrm>
            <a:off x="1129713" y="2352106"/>
            <a:ext cx="7996777" cy="631988"/>
          </a:xfrm>
          <a:prstGeom prst="wedgeRoundRectCallout">
            <a:avLst>
              <a:gd name="adj1" fmla="val 1711"/>
              <a:gd name="adj2" fmla="val -176567"/>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Jesus’ hometown of Nazareth rejects him (Luke 4:16-30)</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ndParaRPr>
          </a:p>
        </p:txBody>
      </p:sp>
    </p:spTree>
    <p:extLst>
      <p:ext uri="{BB962C8B-B14F-4D97-AF65-F5344CB8AC3E}">
        <p14:creationId xmlns:p14="http://schemas.microsoft.com/office/powerpoint/2010/main" val="342386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apernaum Bible Map">
            <a:extLst>
              <a:ext uri="{FF2B5EF4-FFF2-40B4-BE49-F238E27FC236}">
                <a16:creationId xmlns:a16="http://schemas.microsoft.com/office/drawing/2014/main" id="{27702D12-3EB1-4F2C-9EEE-B18CB6950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927"/>
            <a:ext cx="6430963" cy="864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B63AF9BE-FC37-4760-BA65-66BB9C08DBC6}"/>
              </a:ext>
            </a:extLst>
          </p:cNvPr>
          <p:cNvSpPr/>
          <p:nvPr/>
        </p:nvSpPr>
        <p:spPr>
          <a:xfrm>
            <a:off x="1215024" y="4258849"/>
            <a:ext cx="864296" cy="425885"/>
          </a:xfrm>
          <a:prstGeom prst="ellipse">
            <a:avLst/>
          </a:prstGeom>
          <a:noFill/>
          <a:ln w="57150">
            <a:solidFill>
              <a:srgbClr val="FF0000"/>
            </a:solidFill>
          </a:ln>
        </p:spPr>
        <p:txBody>
          <a:bodyPr wrap="square" rtlCol="0" anchor="ctr">
            <a:spAutoFit/>
          </a:bodyPr>
          <a:lstStyle/>
          <a:p>
            <a:pPr algn="ctr"/>
            <a:endParaRPr lang="en-US" sz="2200" b="1" i="1" u="sng" dirty="0">
              <a:solidFill>
                <a:srgbClr val="FFFF00"/>
              </a:solidFill>
              <a:latin typeface="Cambria" pitchFamily="18" charset="0"/>
            </a:endParaRPr>
          </a:p>
        </p:txBody>
      </p:sp>
      <p:sp>
        <p:nvSpPr>
          <p:cNvPr id="8" name="Oval 7">
            <a:extLst>
              <a:ext uri="{FF2B5EF4-FFF2-40B4-BE49-F238E27FC236}">
                <a16:creationId xmlns:a16="http://schemas.microsoft.com/office/drawing/2014/main" id="{58759C3F-5491-4D6B-A6FB-961A9E985991}"/>
              </a:ext>
            </a:extLst>
          </p:cNvPr>
          <p:cNvSpPr/>
          <p:nvPr/>
        </p:nvSpPr>
        <p:spPr>
          <a:xfrm>
            <a:off x="2372530" y="2655517"/>
            <a:ext cx="842951" cy="340290"/>
          </a:xfrm>
          <a:prstGeom prst="ellipse">
            <a:avLst/>
          </a:prstGeom>
          <a:noFill/>
          <a:ln w="57150">
            <a:solidFill>
              <a:srgbClr val="FF0000"/>
            </a:solidFill>
          </a:ln>
        </p:spPr>
        <p:txBody>
          <a:bodyPr wrap="square" rtlCol="0" anchor="ctr">
            <a:spAutoFit/>
          </a:bodyPr>
          <a:lstStyle/>
          <a:p>
            <a:pPr algn="ctr"/>
            <a:endParaRPr lang="en-US" sz="2200" b="1" i="1" u="sng" dirty="0">
              <a:solidFill>
                <a:srgbClr val="FFFF00"/>
              </a:solidFill>
              <a:latin typeface="Cambria" pitchFamily="18" charset="0"/>
            </a:endParaRPr>
          </a:p>
        </p:txBody>
      </p:sp>
      <p:pic>
        <p:nvPicPr>
          <p:cNvPr id="4098" name="Picture 2" descr="Image result for 12 tribes of israel">
            <a:extLst>
              <a:ext uri="{FF2B5EF4-FFF2-40B4-BE49-F238E27FC236}">
                <a16:creationId xmlns:a16="http://schemas.microsoft.com/office/drawing/2014/main" id="{55DE7DB1-8CEA-4783-BFF8-CFCB277A3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518" y="0"/>
            <a:ext cx="48721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8B92D343-B038-4FF0-8148-E1BBC8CAF103}"/>
              </a:ext>
            </a:extLst>
          </p:cNvPr>
          <p:cNvSpPr/>
          <p:nvPr/>
        </p:nvSpPr>
        <p:spPr>
          <a:xfrm rot="17953472">
            <a:off x="9270496" y="1330415"/>
            <a:ext cx="927763" cy="340290"/>
          </a:xfrm>
          <a:prstGeom prst="ellipse">
            <a:avLst/>
          </a:prstGeom>
          <a:noFill/>
          <a:ln w="57150">
            <a:solidFill>
              <a:srgbClr val="FF0000"/>
            </a:solidFill>
          </a:ln>
        </p:spPr>
        <p:txBody>
          <a:bodyPr wrap="square" rtlCol="0" anchor="ctr">
            <a:spAutoFit/>
          </a:bodyPr>
          <a:lstStyle/>
          <a:p>
            <a:pPr algn="ctr"/>
            <a:endParaRPr lang="en-US" sz="2200" b="1" i="1" u="sng" dirty="0">
              <a:solidFill>
                <a:srgbClr val="FFFF00"/>
              </a:solidFill>
              <a:latin typeface="Cambria" pitchFamily="18" charset="0"/>
            </a:endParaRPr>
          </a:p>
        </p:txBody>
      </p:sp>
      <p:sp>
        <p:nvSpPr>
          <p:cNvPr id="11" name="Oval 10">
            <a:extLst>
              <a:ext uri="{FF2B5EF4-FFF2-40B4-BE49-F238E27FC236}">
                <a16:creationId xmlns:a16="http://schemas.microsoft.com/office/drawing/2014/main" id="{5030243C-2389-449F-8EF8-0B3917E90273}"/>
              </a:ext>
            </a:extLst>
          </p:cNvPr>
          <p:cNvSpPr/>
          <p:nvPr/>
        </p:nvSpPr>
        <p:spPr>
          <a:xfrm rot="18434928">
            <a:off x="9075434" y="2009667"/>
            <a:ext cx="782697" cy="340290"/>
          </a:xfrm>
          <a:prstGeom prst="ellipse">
            <a:avLst/>
          </a:prstGeom>
          <a:noFill/>
          <a:ln w="57150">
            <a:solidFill>
              <a:srgbClr val="FF0000"/>
            </a:solidFill>
          </a:ln>
        </p:spPr>
        <p:txBody>
          <a:bodyPr wrap="square" rtlCol="0" anchor="ctr">
            <a:spAutoFit/>
          </a:bodyPr>
          <a:lstStyle/>
          <a:p>
            <a:pPr algn="ctr"/>
            <a:endParaRPr lang="en-US" sz="2200" b="1" i="1" u="sng" dirty="0">
              <a:solidFill>
                <a:srgbClr val="FFFF00"/>
              </a:solidFill>
              <a:latin typeface="Cambria" pitchFamily="18" charset="0"/>
            </a:endParaRPr>
          </a:p>
        </p:txBody>
      </p:sp>
    </p:spTree>
    <p:extLst>
      <p:ext uri="{BB962C8B-B14F-4D97-AF65-F5344CB8AC3E}">
        <p14:creationId xmlns:p14="http://schemas.microsoft.com/office/powerpoint/2010/main" val="17402807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9A99BF-6207-43E8-A33F-CA3032E833C3}"/>
              </a:ext>
            </a:extLst>
          </p:cNvPr>
          <p:cNvSpPr txBox="1"/>
          <p:nvPr/>
        </p:nvSpPr>
        <p:spPr>
          <a:xfrm>
            <a:off x="175369" y="615446"/>
            <a:ext cx="11632317" cy="4832092"/>
          </a:xfrm>
          <a:prstGeom prst="rect">
            <a:avLst/>
          </a:prstGeom>
          <a:noFill/>
        </p:spPr>
        <p:txBody>
          <a:bodyPr wrap="square" rtlCol="0">
            <a:spAutoFit/>
          </a:bodyPr>
          <a:lstStyle/>
          <a:p>
            <a:pPr algn="ctr"/>
            <a:r>
              <a:rPr lang="en-US" sz="2800" dirty="0">
                <a:latin typeface="Cambria" panose="02040503050406030204" pitchFamily="18" charset="0"/>
              </a:rPr>
              <a:t>Now when Jesus heard that John had been taken into custody, He withdrew into Galilee; </a:t>
            </a:r>
            <a:r>
              <a:rPr lang="en-US" sz="2800" b="1" baseline="30000" dirty="0">
                <a:latin typeface="Cambria" panose="02040503050406030204" pitchFamily="18" charset="0"/>
              </a:rPr>
              <a:t>13 </a:t>
            </a:r>
            <a:r>
              <a:rPr lang="en-US" sz="2800" dirty="0">
                <a:latin typeface="Cambria" panose="02040503050406030204" pitchFamily="18" charset="0"/>
              </a:rPr>
              <a:t>and leaving Nazareth, He came and settled in Capernaum, which is by the sea, in the region of Zebulun and Naphtali.</a:t>
            </a:r>
            <a:r>
              <a:rPr lang="en-US" sz="2800" b="1" baseline="30000" dirty="0">
                <a:latin typeface="Cambria" panose="02040503050406030204" pitchFamily="18" charset="0"/>
              </a:rPr>
              <a:t>14 </a:t>
            </a:r>
            <a:r>
              <a:rPr lang="en-US" sz="2800" i="1" dirty="0">
                <a:latin typeface="Cambria" panose="02040503050406030204" pitchFamily="18" charset="0"/>
              </a:rPr>
              <a:t>This was</a:t>
            </a:r>
            <a:r>
              <a:rPr lang="en-US" sz="2800" dirty="0">
                <a:latin typeface="Cambria" panose="02040503050406030204" pitchFamily="18" charset="0"/>
              </a:rPr>
              <a:t> to fulfill what was spoken through Isaiah the prophet:</a:t>
            </a:r>
          </a:p>
          <a:p>
            <a:pPr algn="ctr"/>
            <a:r>
              <a:rPr lang="en-US" sz="2800" b="1" baseline="30000" dirty="0">
                <a:latin typeface="Cambria" panose="02040503050406030204" pitchFamily="18" charset="0"/>
              </a:rPr>
              <a:t>15 </a:t>
            </a:r>
            <a:r>
              <a:rPr lang="en-US" sz="2800" dirty="0">
                <a:latin typeface="Cambria" panose="02040503050406030204" pitchFamily="18" charset="0"/>
              </a:rPr>
              <a:t>“</a:t>
            </a:r>
            <a:r>
              <a:rPr lang="en-US" sz="2800" cap="small" dirty="0">
                <a:latin typeface="Cambria" panose="02040503050406030204" pitchFamily="18" charset="0"/>
              </a:rPr>
              <a:t>The land of Zebulun and the land of Naphtali</a:t>
            </a:r>
            <a:r>
              <a:rPr lang="en-US" sz="2800" dirty="0">
                <a:latin typeface="Cambria" panose="02040503050406030204" pitchFamily="18" charset="0"/>
              </a:rPr>
              <a:t>,</a:t>
            </a:r>
            <a:br>
              <a:rPr lang="en-US" sz="2800" dirty="0">
                <a:latin typeface="Cambria" panose="02040503050406030204" pitchFamily="18" charset="0"/>
              </a:rPr>
            </a:br>
            <a:r>
              <a:rPr lang="en-US" sz="2800" cap="small" dirty="0">
                <a:latin typeface="Cambria" panose="02040503050406030204" pitchFamily="18" charset="0"/>
              </a:rPr>
              <a:t>By the way of the sea, beyond the Jordan, Galilee of </a:t>
            </a:r>
            <a:r>
              <a:rPr lang="en-US" sz="2800" cap="small" dirty="0" err="1">
                <a:latin typeface="Cambria" panose="02040503050406030204" pitchFamily="18" charset="0"/>
              </a:rPr>
              <a:t>theGentiles</a:t>
            </a:r>
            <a:r>
              <a:rPr lang="en-US" sz="2800" dirty="0">
                <a:latin typeface="Cambria" panose="02040503050406030204" pitchFamily="18" charset="0"/>
              </a:rPr>
              <a:t>—</a:t>
            </a:r>
            <a:br>
              <a:rPr lang="en-US" sz="2800" dirty="0">
                <a:latin typeface="Cambria" panose="02040503050406030204" pitchFamily="18" charset="0"/>
              </a:rPr>
            </a:br>
            <a:r>
              <a:rPr lang="en-US" sz="2800" b="1" baseline="30000" dirty="0">
                <a:latin typeface="Cambria" panose="02040503050406030204" pitchFamily="18" charset="0"/>
              </a:rPr>
              <a:t>16 </a:t>
            </a:r>
            <a:r>
              <a:rPr lang="en-US" sz="2800" dirty="0">
                <a:latin typeface="Cambria" panose="02040503050406030204" pitchFamily="18" charset="0"/>
              </a:rPr>
              <a:t>“</a:t>
            </a:r>
            <a:r>
              <a:rPr lang="en-US" sz="2800" cap="small" dirty="0">
                <a:latin typeface="Cambria" panose="02040503050406030204" pitchFamily="18" charset="0"/>
              </a:rPr>
              <a:t>The people who were sitting in darkness saw a great Light</a:t>
            </a:r>
            <a:r>
              <a:rPr lang="en-US" sz="2800" dirty="0">
                <a:latin typeface="Cambria" panose="02040503050406030204" pitchFamily="18" charset="0"/>
              </a:rPr>
              <a:t>,</a:t>
            </a:r>
            <a:br>
              <a:rPr lang="en-US" sz="2800" dirty="0">
                <a:latin typeface="Cambria" panose="02040503050406030204" pitchFamily="18" charset="0"/>
              </a:rPr>
            </a:br>
            <a:r>
              <a:rPr lang="en-US" sz="2800" cap="small" dirty="0">
                <a:latin typeface="Cambria" panose="02040503050406030204" pitchFamily="18" charset="0"/>
              </a:rPr>
              <a:t>And those who were sitting in the land and shadow of death</a:t>
            </a:r>
            <a:r>
              <a:rPr lang="en-US" sz="2800" dirty="0">
                <a:latin typeface="Cambria" panose="02040503050406030204" pitchFamily="18" charset="0"/>
              </a:rPr>
              <a:t>,</a:t>
            </a:r>
            <a:br>
              <a:rPr lang="en-US" sz="2800" dirty="0">
                <a:latin typeface="Cambria" panose="02040503050406030204" pitchFamily="18" charset="0"/>
              </a:rPr>
            </a:br>
            <a:r>
              <a:rPr lang="en-US" sz="2800" cap="small" dirty="0">
                <a:latin typeface="Cambria" panose="02040503050406030204" pitchFamily="18" charset="0"/>
              </a:rPr>
              <a:t>Upon them a Light dawned</a:t>
            </a:r>
            <a:r>
              <a:rPr lang="en-US" sz="2800" dirty="0">
                <a:latin typeface="Cambria" panose="02040503050406030204" pitchFamily="18" charset="0"/>
              </a:rPr>
              <a:t>.”</a:t>
            </a:r>
          </a:p>
          <a:p>
            <a:pPr algn="ctr"/>
            <a:r>
              <a:rPr lang="en-US" sz="2800" b="1" baseline="30000" dirty="0">
                <a:latin typeface="Cambria" panose="02040503050406030204" pitchFamily="18" charset="0"/>
              </a:rPr>
              <a:t>17 </a:t>
            </a:r>
            <a:r>
              <a:rPr lang="en-US" sz="2800" dirty="0">
                <a:latin typeface="Cambria" panose="02040503050406030204" pitchFamily="18" charset="0"/>
              </a:rPr>
              <a:t>From that time Jesus began to preach and say, “Repent, for the kingdom of heaven is at hand.”</a:t>
            </a:r>
          </a:p>
        </p:txBody>
      </p:sp>
      <p:cxnSp>
        <p:nvCxnSpPr>
          <p:cNvPr id="12" name="Straight Connector 11">
            <a:extLst>
              <a:ext uri="{FF2B5EF4-FFF2-40B4-BE49-F238E27FC236}">
                <a16:creationId xmlns:a16="http://schemas.microsoft.com/office/drawing/2014/main" id="{FADCBCD6-9DE1-49D3-AC9F-B19FA5146C08}"/>
              </a:ext>
            </a:extLst>
          </p:cNvPr>
          <p:cNvCxnSpPr>
            <a:cxnSpLocks/>
          </p:cNvCxnSpPr>
          <p:nvPr/>
        </p:nvCxnSpPr>
        <p:spPr bwMode="auto">
          <a:xfrm>
            <a:off x="2156245" y="2368696"/>
            <a:ext cx="7513848"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4" name="Rounded Rectangular Callout 4">
            <a:extLst>
              <a:ext uri="{FF2B5EF4-FFF2-40B4-BE49-F238E27FC236}">
                <a16:creationId xmlns:a16="http://schemas.microsoft.com/office/drawing/2014/main" id="{1101908B-0295-45C8-A680-2E2124F4B84C}"/>
              </a:ext>
            </a:extLst>
          </p:cNvPr>
          <p:cNvSpPr/>
          <p:nvPr/>
        </p:nvSpPr>
        <p:spPr>
          <a:xfrm>
            <a:off x="0" y="4259860"/>
            <a:ext cx="12191999" cy="2009527"/>
          </a:xfrm>
          <a:prstGeom prst="wedgeRoundRectCallout">
            <a:avLst>
              <a:gd name="adj1" fmla="val -98"/>
              <a:gd name="adj2" fmla="val -48103"/>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 </a:t>
            </a:r>
            <a:r>
              <a:rPr lang="en-US" altLang="en-US" sz="2400" b="1" i="1" u="sng" dirty="0">
                <a:solidFill>
                  <a:srgbClr val="FFFF00"/>
                </a:solidFill>
                <a:latin typeface="Cambria" panose="02040503050406030204" pitchFamily="18" charset="0"/>
              </a:rPr>
              <a:t>Isaiah 9:1-2:</a:t>
            </a:r>
            <a:r>
              <a:rPr lang="en-US" altLang="en-US" sz="2400" b="1" i="1" dirty="0">
                <a:solidFill>
                  <a:srgbClr val="FFFF00"/>
                </a:solidFill>
                <a:latin typeface="Cambria" panose="02040503050406030204" pitchFamily="18" charset="0"/>
              </a:rPr>
              <a:t> </a:t>
            </a:r>
            <a:r>
              <a:rPr lang="en-US" altLang="en-US" sz="2400" dirty="0">
                <a:latin typeface="Cambria" panose="02040503050406030204" pitchFamily="18" charset="0"/>
              </a:rPr>
              <a:t>But there will be no more gloom for her who was in anguish; in earlier times He treated the land of Zebulun and the land of Naphtali with contempt, but later on He shall make it glorious, by the way of the sea, on the other side of Jordan, </a:t>
            </a:r>
            <a:r>
              <a:rPr lang="en-US" altLang="en-US" sz="2400" dirty="0">
                <a:solidFill>
                  <a:srgbClr val="FFFF00"/>
                </a:solidFill>
                <a:latin typeface="Cambria" panose="02040503050406030204" pitchFamily="18" charset="0"/>
              </a:rPr>
              <a:t>Galilee of the Gentiles</a:t>
            </a:r>
            <a:r>
              <a:rPr lang="en-US" altLang="en-US" sz="2400" dirty="0">
                <a:latin typeface="Cambria" panose="02040503050406030204" pitchFamily="18" charset="0"/>
              </a:rPr>
              <a:t>. The people who walk in darkness will see a great </a:t>
            </a:r>
            <a:r>
              <a:rPr lang="en-US" altLang="en-US" sz="2400" dirty="0">
                <a:solidFill>
                  <a:srgbClr val="FFFF00"/>
                </a:solidFill>
                <a:latin typeface="Cambria" panose="02040503050406030204" pitchFamily="18" charset="0"/>
              </a:rPr>
              <a:t>light;</a:t>
            </a:r>
            <a:r>
              <a:rPr lang="en-US" altLang="en-US" sz="2400" dirty="0">
                <a:latin typeface="Cambria" panose="02040503050406030204" pitchFamily="18" charset="0"/>
              </a:rPr>
              <a:t> Those who live in a </a:t>
            </a:r>
            <a:r>
              <a:rPr lang="en-US" altLang="en-US" sz="2400" dirty="0">
                <a:solidFill>
                  <a:srgbClr val="FFFF00"/>
                </a:solidFill>
                <a:latin typeface="Cambria" panose="02040503050406030204" pitchFamily="18" charset="0"/>
              </a:rPr>
              <a:t>dark</a:t>
            </a:r>
            <a:r>
              <a:rPr lang="en-US" altLang="en-US" sz="2400" dirty="0">
                <a:latin typeface="Cambria" panose="02040503050406030204" pitchFamily="18" charset="0"/>
              </a:rPr>
              <a:t> land, The </a:t>
            </a:r>
            <a:r>
              <a:rPr lang="en-US" altLang="en-US" sz="2400" dirty="0">
                <a:solidFill>
                  <a:srgbClr val="FFFF00"/>
                </a:solidFill>
                <a:latin typeface="Cambria" panose="02040503050406030204" pitchFamily="18" charset="0"/>
              </a:rPr>
              <a:t>light</a:t>
            </a:r>
            <a:r>
              <a:rPr lang="en-US" altLang="en-US" sz="2400" dirty="0">
                <a:latin typeface="Cambria" panose="02040503050406030204" pitchFamily="18" charset="0"/>
              </a:rPr>
              <a:t> will shine on them </a:t>
            </a:r>
          </a:p>
          <a:p>
            <a:pPr algn="ctr"/>
            <a:endParaRPr kumimoji="0" lang="en-US" sz="2400"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9" name="Rectangle 2">
            <a:extLst>
              <a:ext uri="{FF2B5EF4-FFF2-40B4-BE49-F238E27FC236}">
                <a16:creationId xmlns:a16="http://schemas.microsoft.com/office/drawing/2014/main" id="{2DBDA0CF-8966-437F-B1D4-5EE6C5CCF1B5}"/>
              </a:ext>
            </a:extLst>
          </p:cNvPr>
          <p:cNvSpPr txBox="1">
            <a:spLocks noChangeArrowheads="1"/>
          </p:cNvSpPr>
          <p:nvPr/>
        </p:nvSpPr>
        <p:spPr>
          <a:xfrm>
            <a:off x="862119" y="51883"/>
            <a:ext cx="10258816" cy="563563"/>
          </a:xfrm>
          <a:prstGeom prst="rect">
            <a:avLst/>
          </a:prstGeom>
        </p:spPr>
        <p:txBody>
          <a:bodyPr/>
          <a:lst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a:lstStyle>
          <a:p>
            <a:r>
              <a:rPr lang="en-US" altLang="en-US" sz="3200" i="1" u="sng" kern="0" dirty="0">
                <a:latin typeface="Cambria" panose="02040503050406030204" pitchFamily="18" charset="0"/>
              </a:rPr>
              <a:t>Matthew 4:12-17 - First Galilean Ministry </a:t>
            </a:r>
          </a:p>
        </p:txBody>
      </p:sp>
      <p:sp>
        <p:nvSpPr>
          <p:cNvPr id="10" name="Rounded Rectangular Callout 4">
            <a:extLst>
              <a:ext uri="{FF2B5EF4-FFF2-40B4-BE49-F238E27FC236}">
                <a16:creationId xmlns:a16="http://schemas.microsoft.com/office/drawing/2014/main" id="{A4CC1845-DDCC-4497-B563-A8D2EF34213F}"/>
              </a:ext>
            </a:extLst>
          </p:cNvPr>
          <p:cNvSpPr/>
          <p:nvPr/>
        </p:nvSpPr>
        <p:spPr>
          <a:xfrm>
            <a:off x="411732" y="1148538"/>
            <a:ext cx="3801384" cy="506276"/>
          </a:xfrm>
          <a:prstGeom prst="wedgeRoundRectCallout">
            <a:avLst>
              <a:gd name="adj1" fmla="val 5968"/>
              <a:gd name="adj2" fmla="val 118969"/>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mbria" panose="02040503050406030204" pitchFamily="18" charset="0"/>
              </a:rPr>
              <a:t>“F</a:t>
            </a:r>
            <a:r>
              <a:rPr kumimoji="0" lang="en-US" sz="2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ulfillment</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passage?</a:t>
            </a:r>
          </a:p>
        </p:txBody>
      </p:sp>
      <p:sp>
        <p:nvSpPr>
          <p:cNvPr id="11" name="Rounded Rectangular Callout 4">
            <a:extLst>
              <a:ext uri="{FF2B5EF4-FFF2-40B4-BE49-F238E27FC236}">
                <a16:creationId xmlns:a16="http://schemas.microsoft.com/office/drawing/2014/main" id="{43994E9B-DD4D-45DB-9946-60E4782A2E3F}"/>
              </a:ext>
            </a:extLst>
          </p:cNvPr>
          <p:cNvSpPr/>
          <p:nvPr/>
        </p:nvSpPr>
        <p:spPr>
          <a:xfrm>
            <a:off x="1" y="3491018"/>
            <a:ext cx="12191999" cy="3341801"/>
          </a:xfrm>
          <a:prstGeom prst="wedgeRoundRectCallout">
            <a:avLst>
              <a:gd name="adj1" fmla="val -98"/>
              <a:gd name="adj2" fmla="val -48103"/>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r>
              <a:rPr lang="en-US" sz="2400" dirty="0">
                <a:latin typeface="Cambria" panose="02040503050406030204" pitchFamily="18" charset="0"/>
              </a:rPr>
              <a:t> </a:t>
            </a:r>
            <a:r>
              <a:rPr lang="en-US" altLang="en-US" sz="2400" dirty="0">
                <a:solidFill>
                  <a:srgbClr val="FFFF00"/>
                </a:solidFill>
                <a:latin typeface="Cambria" panose="02040503050406030204" pitchFamily="18" charset="0"/>
              </a:rPr>
              <a:t>This was the area on the northern boundary that had often borne the brunt of foreign aggression and was first to fall into Gentile hands when Assyria invaded.  “Galilee of the Gentiles” described the area ethnically.  Because of its proximity to Gentile territory, the area had a large Gentile population.  Many Judean Jews were embarrassed by their country cousins and used the expression ‘Galilee of the Gentiles” as a pejorative (</a:t>
            </a:r>
            <a:r>
              <a:rPr lang="en-US" altLang="en-US" sz="2400" dirty="0" err="1">
                <a:solidFill>
                  <a:srgbClr val="FFFF00"/>
                </a:solidFill>
                <a:latin typeface="Cambria" panose="02040503050406030204" pitchFamily="18" charset="0"/>
              </a:rPr>
              <a:t>Jn</a:t>
            </a:r>
            <a:r>
              <a:rPr lang="en-US" altLang="en-US" sz="2400" dirty="0">
                <a:solidFill>
                  <a:srgbClr val="FFFF00"/>
                </a:solidFill>
                <a:latin typeface="Cambria" panose="02040503050406030204" pitchFamily="18" charset="0"/>
              </a:rPr>
              <a:t> 7:40-42,52).  Politically, spiritually and culturally the area and its people were stigmatized as being “in the dark.” This is fulﬁlled in the life of Jesus, who was from the tribe of Judah, but grew up and lived in Galilee</a:t>
            </a:r>
            <a:endParaRPr lang="en-US" altLang="en-US" sz="2400" dirty="0">
              <a:latin typeface="Cambria" panose="02040503050406030204" pitchFamily="18" charset="0"/>
            </a:endParaRPr>
          </a:p>
          <a:p>
            <a:pPr algn="ctr"/>
            <a:endParaRPr kumimoji="0" lang="en-US" sz="2400" strike="noStrike" kern="1200" cap="none" spc="0" normalizeH="0" baseline="0" noProof="0" dirty="0">
              <a:ln>
                <a:noFill/>
              </a:ln>
              <a:solidFill>
                <a:srgbClr val="FFFF00"/>
              </a:solidFill>
              <a:effectLst/>
              <a:uLnTx/>
              <a:uFillTx/>
              <a:latin typeface="Cambria" panose="02040503050406030204" pitchFamily="18" charset="0"/>
            </a:endParaRPr>
          </a:p>
        </p:txBody>
      </p:sp>
      <p:cxnSp>
        <p:nvCxnSpPr>
          <p:cNvPr id="8" name="Straight Connector 7">
            <a:extLst>
              <a:ext uri="{FF2B5EF4-FFF2-40B4-BE49-F238E27FC236}">
                <a16:creationId xmlns:a16="http://schemas.microsoft.com/office/drawing/2014/main" id="{E45DF3AC-A730-4D49-B407-BB4A5E8EAB0C}"/>
              </a:ext>
            </a:extLst>
          </p:cNvPr>
          <p:cNvCxnSpPr>
            <a:cxnSpLocks/>
          </p:cNvCxnSpPr>
          <p:nvPr/>
        </p:nvCxnSpPr>
        <p:spPr bwMode="auto">
          <a:xfrm>
            <a:off x="823769" y="4921396"/>
            <a:ext cx="678353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111799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par>
                          <p:cTn id="23" fill="hold">
                            <p:stCondLst>
                              <p:cond delay="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par>
                          <p:cTn id="31" fill="hold">
                            <p:stCondLst>
                              <p:cond delay="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0" grpId="0" animBg="1"/>
      <p:bldP spid="10" grpId="1" animBg="1"/>
      <p:bldP spid="11" grpId="0" animBg="1"/>
      <p:bldP spid="11"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872DBD87-DA04-41BB-809F-376A83BFE1FB}"/>
              </a:ext>
            </a:extLst>
          </p:cNvPr>
          <p:cNvSpPr>
            <a:spLocks noGrp="1" noChangeArrowheads="1"/>
          </p:cNvSpPr>
          <p:nvPr>
            <p:ph type="title"/>
          </p:nvPr>
        </p:nvSpPr>
        <p:spPr>
          <a:xfrm>
            <a:off x="826718" y="152401"/>
            <a:ext cx="10258816" cy="563563"/>
          </a:xfrm>
        </p:spPr>
        <p:txBody>
          <a:bodyPr/>
          <a:lstStyle/>
          <a:p>
            <a:r>
              <a:rPr lang="en-US" altLang="en-US" sz="4000" i="1" u="sng" dirty="0">
                <a:solidFill>
                  <a:srgbClr val="FFFF00"/>
                </a:solidFill>
                <a:latin typeface="Cambria" panose="02040503050406030204" pitchFamily="18" charset="0"/>
              </a:rPr>
              <a:t>Matthew 4:18-22: Call of First Disciples </a:t>
            </a:r>
          </a:p>
        </p:txBody>
      </p:sp>
      <p:sp>
        <p:nvSpPr>
          <p:cNvPr id="235523" name="Rectangle 3">
            <a:extLst>
              <a:ext uri="{FF2B5EF4-FFF2-40B4-BE49-F238E27FC236}">
                <a16:creationId xmlns:a16="http://schemas.microsoft.com/office/drawing/2014/main" id="{27A927FA-2B57-42AD-BDE6-03431C62BDFC}"/>
              </a:ext>
            </a:extLst>
          </p:cNvPr>
          <p:cNvSpPr>
            <a:spLocks noGrp="1" noChangeArrowheads="1"/>
          </p:cNvSpPr>
          <p:nvPr>
            <p:ph type="body" idx="1"/>
          </p:nvPr>
        </p:nvSpPr>
        <p:spPr>
          <a:xfrm>
            <a:off x="514350" y="762000"/>
            <a:ext cx="11452860" cy="5486400"/>
          </a:xfrm>
        </p:spPr>
        <p:txBody>
          <a:bodyPr/>
          <a:lstStyle/>
          <a:p>
            <a:endParaRPr lang="en-US" altLang="en-US" dirty="0"/>
          </a:p>
          <a:p>
            <a:endParaRPr lang="en-US" altLang="en-US" i="1" dirty="0"/>
          </a:p>
          <a:p>
            <a:pPr>
              <a:buFontTx/>
              <a:buNone/>
            </a:pPr>
            <a:endParaRPr lang="en-US" altLang="en-US" i="1" dirty="0"/>
          </a:p>
          <a:p>
            <a:endParaRPr lang="en-US" altLang="en-US" dirty="0"/>
          </a:p>
        </p:txBody>
      </p:sp>
      <p:sp>
        <p:nvSpPr>
          <p:cNvPr id="2" name="Rectangle 1">
            <a:extLst>
              <a:ext uri="{FF2B5EF4-FFF2-40B4-BE49-F238E27FC236}">
                <a16:creationId xmlns:a16="http://schemas.microsoft.com/office/drawing/2014/main" id="{B5A300B7-CD21-40B2-A760-15C0BF7E1A54}"/>
              </a:ext>
            </a:extLst>
          </p:cNvPr>
          <p:cNvSpPr/>
          <p:nvPr/>
        </p:nvSpPr>
        <p:spPr>
          <a:xfrm>
            <a:off x="350730" y="1121017"/>
            <a:ext cx="11323528" cy="3539430"/>
          </a:xfrm>
          <a:prstGeom prst="rect">
            <a:avLst/>
          </a:prstGeom>
        </p:spPr>
        <p:txBody>
          <a:bodyPr wrap="square">
            <a:spAutoFit/>
          </a:bodyPr>
          <a:lstStyle/>
          <a:p>
            <a:pPr algn="ctr"/>
            <a:r>
              <a:rPr lang="en-US" sz="2800" b="1" baseline="30000" dirty="0">
                <a:latin typeface="Cambria" panose="02040503050406030204" pitchFamily="18" charset="0"/>
              </a:rPr>
              <a:t> </a:t>
            </a:r>
            <a:r>
              <a:rPr lang="en-US" sz="2800" dirty="0">
                <a:latin typeface="Cambria" panose="02040503050406030204" pitchFamily="18" charset="0"/>
              </a:rPr>
              <a:t>Now as Jesus was walking by the Sea of Galilee, He saw two brothers, Simon who was called Peter, and Andrew his brother, casting a net into the sea; for they were fishermen. </a:t>
            </a:r>
            <a:r>
              <a:rPr lang="en-US" sz="2800" b="1" baseline="30000" dirty="0">
                <a:latin typeface="Cambria" panose="02040503050406030204" pitchFamily="18" charset="0"/>
              </a:rPr>
              <a:t>19 </a:t>
            </a:r>
            <a:r>
              <a:rPr lang="en-US" sz="2800" dirty="0">
                <a:latin typeface="Cambria" panose="02040503050406030204" pitchFamily="18" charset="0"/>
              </a:rPr>
              <a:t>And He said to them, “Follow Me, and I will make you fishers of men.” </a:t>
            </a:r>
            <a:r>
              <a:rPr lang="en-US" sz="2800" b="1" baseline="30000" dirty="0">
                <a:latin typeface="Cambria" panose="02040503050406030204" pitchFamily="18" charset="0"/>
              </a:rPr>
              <a:t>20 </a:t>
            </a:r>
            <a:r>
              <a:rPr lang="en-US" sz="2800" dirty="0">
                <a:latin typeface="Cambria" panose="02040503050406030204" pitchFamily="18" charset="0"/>
              </a:rPr>
              <a:t>Immediately they left their nets and followed Him. </a:t>
            </a:r>
            <a:r>
              <a:rPr lang="en-US" sz="2800" b="1" baseline="30000" dirty="0">
                <a:latin typeface="Cambria" panose="02040503050406030204" pitchFamily="18" charset="0"/>
              </a:rPr>
              <a:t>21 </a:t>
            </a:r>
            <a:r>
              <a:rPr lang="en-US" sz="2800" dirty="0">
                <a:latin typeface="Cambria" panose="02040503050406030204" pitchFamily="18" charset="0"/>
              </a:rPr>
              <a:t>Going on from there He saw two other brothers, James the </a:t>
            </a:r>
            <a:r>
              <a:rPr lang="en-US" sz="2800" i="1" dirty="0">
                <a:latin typeface="Cambria" panose="02040503050406030204" pitchFamily="18" charset="0"/>
              </a:rPr>
              <a:t>son</a:t>
            </a:r>
            <a:r>
              <a:rPr lang="en-US" sz="2800" dirty="0">
                <a:latin typeface="Cambria" panose="02040503050406030204" pitchFamily="18" charset="0"/>
              </a:rPr>
              <a:t> of Zebedee, and John his brother, in the boat with Zebedee their father, mending their nets; and He called them.</a:t>
            </a:r>
            <a:r>
              <a:rPr lang="en-US" sz="2800" b="1" baseline="30000" dirty="0">
                <a:latin typeface="Cambria" panose="02040503050406030204" pitchFamily="18" charset="0"/>
              </a:rPr>
              <a:t>22 </a:t>
            </a:r>
            <a:r>
              <a:rPr lang="en-US" sz="2800" dirty="0">
                <a:latin typeface="Cambria" panose="02040503050406030204" pitchFamily="18" charset="0"/>
              </a:rPr>
              <a:t>Immediately they left the boat and their father, and followed Him</a:t>
            </a:r>
          </a:p>
        </p:txBody>
      </p:sp>
      <p:sp>
        <p:nvSpPr>
          <p:cNvPr id="5" name="Rounded Rectangular Callout 4">
            <a:extLst>
              <a:ext uri="{FF2B5EF4-FFF2-40B4-BE49-F238E27FC236}">
                <a16:creationId xmlns:a16="http://schemas.microsoft.com/office/drawing/2014/main" id="{023FCCB1-958B-458B-8988-B3E76C27D530}"/>
              </a:ext>
            </a:extLst>
          </p:cNvPr>
          <p:cNvSpPr/>
          <p:nvPr/>
        </p:nvSpPr>
        <p:spPr>
          <a:xfrm>
            <a:off x="1" y="3988248"/>
            <a:ext cx="12191999" cy="2869752"/>
          </a:xfrm>
          <a:prstGeom prst="wedgeRoundRectCallout">
            <a:avLst>
              <a:gd name="adj1" fmla="val 9568"/>
              <a:gd name="adj2" fmla="val -8962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defRPr/>
            </a:pPr>
            <a:r>
              <a:rPr lang="en-US" sz="2400" dirty="0">
                <a:latin typeface="Cambria" panose="02040503050406030204" pitchFamily="18" charset="0"/>
              </a:rPr>
              <a:t>This was not their first encounter with Jesus.  </a:t>
            </a:r>
          </a:p>
          <a:p>
            <a:pPr marL="457200" indent="-457200">
              <a:buFont typeface="Wingdings" panose="05000000000000000000" pitchFamily="2" charset="2"/>
              <a:buChar char="§"/>
              <a:defRPr/>
            </a:pPr>
            <a:r>
              <a:rPr lang="en-US" sz="2400" dirty="0">
                <a:latin typeface="Cambria" panose="02040503050406030204" pitchFamily="18" charset="0"/>
              </a:rPr>
              <a:t>Early Judean Ministry found in </a:t>
            </a:r>
            <a:r>
              <a:rPr lang="en-US" sz="2400" i="1" u="sng" dirty="0">
                <a:solidFill>
                  <a:srgbClr val="FFFF00"/>
                </a:solidFill>
                <a:latin typeface="Cambria" panose="02040503050406030204" pitchFamily="18" charset="0"/>
              </a:rPr>
              <a:t>John 2-4. </a:t>
            </a:r>
          </a:p>
          <a:p>
            <a:pPr marL="457200" indent="-457200">
              <a:buFont typeface="Wingdings" panose="05000000000000000000" pitchFamily="2" charset="2"/>
              <a:buChar char="§"/>
              <a:defRPr/>
            </a:pPr>
            <a:r>
              <a:rPr lang="en-US" sz="2400" i="1" u="sng" dirty="0">
                <a:solidFill>
                  <a:srgbClr val="FFFF00"/>
                </a:solidFill>
                <a:latin typeface="Cambria" panose="02040503050406030204" pitchFamily="18" charset="0"/>
              </a:rPr>
              <a:t>John 1:35  </a:t>
            </a:r>
            <a:r>
              <a:rPr lang="en-US" sz="2400" dirty="0">
                <a:latin typeface="Cambria" panose="02040503050406030204" pitchFamily="18" charset="0"/>
              </a:rPr>
              <a:t>- John the Baptist pointing to Jesus had identiﬁed him to two of his disciples (likely Andrew and John) as the “Lamb of God” (John 1:35)</a:t>
            </a:r>
          </a:p>
          <a:p>
            <a:pPr marL="457200" indent="-457200">
              <a:buFont typeface="Wingdings" panose="05000000000000000000" pitchFamily="2" charset="2"/>
              <a:buChar char="§"/>
              <a:defRPr/>
            </a:pPr>
            <a:r>
              <a:rPr lang="en-US" sz="2400" i="1" u="sng" dirty="0">
                <a:solidFill>
                  <a:srgbClr val="FFFF00"/>
                </a:solidFill>
                <a:latin typeface="Cambria" panose="02040503050406030204" pitchFamily="18" charset="0"/>
              </a:rPr>
              <a:t>John 1:40-41- </a:t>
            </a:r>
            <a:r>
              <a:rPr lang="en-US" sz="2400" dirty="0">
                <a:latin typeface="Cambria" panose="02040503050406030204" pitchFamily="18" charset="0"/>
              </a:rPr>
              <a:t>Andrew brought Simon to Jesus saying “we have found the Messiah”</a:t>
            </a:r>
          </a:p>
          <a:p>
            <a:pPr marL="457200" indent="-457200">
              <a:buFont typeface="Wingdings" panose="05000000000000000000" pitchFamily="2" charset="2"/>
              <a:buChar char="§"/>
              <a:defRPr/>
            </a:pPr>
            <a:r>
              <a:rPr lang="en-US" sz="2400" dirty="0">
                <a:latin typeface="Cambria" panose="02040503050406030204" pitchFamily="18" charset="0"/>
              </a:rPr>
              <a:t>when it was clear that it was God’s Son who stood before them and beckoned them to follow him, there could be no delay.</a:t>
            </a:r>
          </a:p>
        </p:txBody>
      </p:sp>
      <p:cxnSp>
        <p:nvCxnSpPr>
          <p:cNvPr id="6" name="Straight Connector 5">
            <a:extLst>
              <a:ext uri="{FF2B5EF4-FFF2-40B4-BE49-F238E27FC236}">
                <a16:creationId xmlns:a16="http://schemas.microsoft.com/office/drawing/2014/main" id="{4BA17A95-FA0C-4D4E-84D0-25D030096053}"/>
              </a:ext>
            </a:extLst>
          </p:cNvPr>
          <p:cNvCxnSpPr>
            <a:cxnSpLocks/>
          </p:cNvCxnSpPr>
          <p:nvPr/>
        </p:nvCxnSpPr>
        <p:spPr bwMode="auto">
          <a:xfrm>
            <a:off x="2091847" y="2019244"/>
            <a:ext cx="786266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772BDCCD-7E47-4E30-AE80-854AC48FBC76}"/>
              </a:ext>
            </a:extLst>
          </p:cNvPr>
          <p:cNvCxnSpPr>
            <a:cxnSpLocks/>
          </p:cNvCxnSpPr>
          <p:nvPr/>
        </p:nvCxnSpPr>
        <p:spPr bwMode="auto">
          <a:xfrm>
            <a:off x="4083485" y="2873101"/>
            <a:ext cx="210141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0AE4BC3C-5571-4A4B-88D0-A571605D8BCC}"/>
              </a:ext>
            </a:extLst>
          </p:cNvPr>
          <p:cNvCxnSpPr>
            <a:cxnSpLocks/>
          </p:cNvCxnSpPr>
          <p:nvPr/>
        </p:nvCxnSpPr>
        <p:spPr bwMode="auto">
          <a:xfrm>
            <a:off x="1995814" y="3714432"/>
            <a:ext cx="5206652"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4" name="Rounded Rectangular Callout 4">
            <a:extLst>
              <a:ext uri="{FF2B5EF4-FFF2-40B4-BE49-F238E27FC236}">
                <a16:creationId xmlns:a16="http://schemas.microsoft.com/office/drawing/2014/main" id="{99351C93-A4A5-42A9-8703-C6A157C6ADB0}"/>
              </a:ext>
            </a:extLst>
          </p:cNvPr>
          <p:cNvSpPr/>
          <p:nvPr/>
        </p:nvSpPr>
        <p:spPr>
          <a:xfrm>
            <a:off x="175025" y="1038276"/>
            <a:ext cx="11841950" cy="575915"/>
          </a:xfrm>
          <a:prstGeom prst="wedgeRoundRectCallout">
            <a:avLst>
              <a:gd name="adj1" fmla="val -34284"/>
              <a:gd name="adj2" fmla="val 370147"/>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defRPr/>
            </a:pPr>
            <a:r>
              <a:rPr lang="en-US" sz="2400" dirty="0">
                <a:latin typeface="Cambria" panose="02040503050406030204" pitchFamily="18" charset="0"/>
              </a:rPr>
              <a:t>Luke records that all four men were “partners” in the ﬁshing business (Luke 5:7, 10)</a:t>
            </a:r>
          </a:p>
        </p:txBody>
      </p:sp>
    </p:spTree>
    <p:extLst>
      <p:ext uri="{BB962C8B-B14F-4D97-AF65-F5344CB8AC3E}">
        <p14:creationId xmlns:p14="http://schemas.microsoft.com/office/powerpoint/2010/main" val="179070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872DBD87-DA04-41BB-809F-376A83BFE1FB}"/>
              </a:ext>
            </a:extLst>
          </p:cNvPr>
          <p:cNvSpPr>
            <a:spLocks noGrp="1" noChangeArrowheads="1"/>
          </p:cNvSpPr>
          <p:nvPr>
            <p:ph type="title"/>
          </p:nvPr>
        </p:nvSpPr>
        <p:spPr>
          <a:xfrm>
            <a:off x="826718" y="152401"/>
            <a:ext cx="10258816" cy="563563"/>
          </a:xfrm>
        </p:spPr>
        <p:txBody>
          <a:bodyPr/>
          <a:lstStyle/>
          <a:p>
            <a:r>
              <a:rPr lang="en-US" altLang="en-US" sz="4000" i="1" u="sng" dirty="0">
                <a:solidFill>
                  <a:srgbClr val="FFFF00"/>
                </a:solidFill>
                <a:latin typeface="Cambria" panose="02040503050406030204" pitchFamily="18" charset="0"/>
              </a:rPr>
              <a:t>Matthew 4:23-25  Teaching &amp; Healing in Galilee</a:t>
            </a:r>
          </a:p>
        </p:txBody>
      </p:sp>
      <p:sp>
        <p:nvSpPr>
          <p:cNvPr id="235523" name="Rectangle 3">
            <a:extLst>
              <a:ext uri="{FF2B5EF4-FFF2-40B4-BE49-F238E27FC236}">
                <a16:creationId xmlns:a16="http://schemas.microsoft.com/office/drawing/2014/main" id="{27A927FA-2B57-42AD-BDE6-03431C62BDFC}"/>
              </a:ext>
            </a:extLst>
          </p:cNvPr>
          <p:cNvSpPr>
            <a:spLocks noGrp="1" noChangeArrowheads="1"/>
          </p:cNvSpPr>
          <p:nvPr>
            <p:ph type="body" idx="1"/>
          </p:nvPr>
        </p:nvSpPr>
        <p:spPr>
          <a:xfrm>
            <a:off x="514350" y="762000"/>
            <a:ext cx="11452860" cy="5486400"/>
          </a:xfrm>
        </p:spPr>
        <p:txBody>
          <a:bodyPr/>
          <a:lstStyle/>
          <a:p>
            <a:endParaRPr lang="en-US" altLang="en-US" dirty="0"/>
          </a:p>
          <a:p>
            <a:endParaRPr lang="en-US" altLang="en-US" i="1" dirty="0"/>
          </a:p>
          <a:p>
            <a:pPr>
              <a:buFontTx/>
              <a:buNone/>
            </a:pPr>
            <a:endParaRPr lang="en-US" altLang="en-US" i="1" dirty="0"/>
          </a:p>
          <a:p>
            <a:endParaRPr lang="en-US" altLang="en-US" dirty="0"/>
          </a:p>
        </p:txBody>
      </p:sp>
      <p:sp>
        <p:nvSpPr>
          <p:cNvPr id="2" name="Rectangle 1">
            <a:extLst>
              <a:ext uri="{FF2B5EF4-FFF2-40B4-BE49-F238E27FC236}">
                <a16:creationId xmlns:a16="http://schemas.microsoft.com/office/drawing/2014/main" id="{B5A300B7-CD21-40B2-A760-15C0BF7E1A54}"/>
              </a:ext>
            </a:extLst>
          </p:cNvPr>
          <p:cNvSpPr/>
          <p:nvPr/>
        </p:nvSpPr>
        <p:spPr>
          <a:xfrm>
            <a:off x="350730" y="1121017"/>
            <a:ext cx="11323528" cy="3539430"/>
          </a:xfrm>
          <a:prstGeom prst="rect">
            <a:avLst/>
          </a:prstGeom>
        </p:spPr>
        <p:txBody>
          <a:bodyPr wrap="square">
            <a:spAutoFit/>
          </a:bodyPr>
          <a:lstStyle/>
          <a:p>
            <a:pPr algn="ctr"/>
            <a:r>
              <a:rPr lang="en-US" sz="2800" dirty="0">
                <a:latin typeface="Cambria" panose="02040503050406030204" pitchFamily="18" charset="0"/>
              </a:rPr>
              <a:t>Jesus was going throughout all Galilee, teaching in their synagogues and proclaiming the gospel of the kingdom, and healing every kind of disease and every kind of sickness among the people.</a:t>
            </a:r>
          </a:p>
          <a:p>
            <a:pPr algn="ctr"/>
            <a:r>
              <a:rPr lang="en-US" sz="2800" b="1" baseline="30000" dirty="0">
                <a:latin typeface="Cambria" panose="02040503050406030204" pitchFamily="18" charset="0"/>
              </a:rPr>
              <a:t>24 </a:t>
            </a:r>
            <a:r>
              <a:rPr lang="en-US" sz="2800" dirty="0">
                <a:latin typeface="Cambria" panose="02040503050406030204" pitchFamily="18" charset="0"/>
              </a:rPr>
              <a:t>The news about Him spread throughout all Syria; and they brought to Him all who were ill, those suffering with various diseases and pains, demoniacs, epileptics, paralytics; and He healed them. </a:t>
            </a:r>
            <a:r>
              <a:rPr lang="en-US" sz="2800" b="1" baseline="30000" dirty="0">
                <a:latin typeface="Cambria" panose="02040503050406030204" pitchFamily="18" charset="0"/>
              </a:rPr>
              <a:t>25 </a:t>
            </a:r>
            <a:r>
              <a:rPr lang="en-US" sz="2800" dirty="0">
                <a:latin typeface="Cambria" panose="02040503050406030204" pitchFamily="18" charset="0"/>
              </a:rPr>
              <a:t>Large crowds followed Him from Galilee and </a:t>
            </a:r>
            <a:r>
              <a:rPr lang="en-US" sz="2800" i="1" dirty="0">
                <a:latin typeface="Cambria" panose="02040503050406030204" pitchFamily="18" charset="0"/>
              </a:rPr>
              <a:t>the</a:t>
            </a:r>
            <a:r>
              <a:rPr lang="en-US" sz="2800" dirty="0">
                <a:latin typeface="Cambria" panose="02040503050406030204" pitchFamily="18" charset="0"/>
              </a:rPr>
              <a:t> Decapolis and Jerusalem and Judea and </a:t>
            </a:r>
            <a:r>
              <a:rPr lang="en-US" sz="2800" i="1" dirty="0">
                <a:latin typeface="Cambria" panose="02040503050406030204" pitchFamily="18" charset="0"/>
              </a:rPr>
              <a:t>from</a:t>
            </a:r>
            <a:r>
              <a:rPr lang="en-US" sz="2800" dirty="0">
                <a:latin typeface="Cambria" panose="02040503050406030204" pitchFamily="18" charset="0"/>
              </a:rPr>
              <a:t> beyond the Jordan.</a:t>
            </a:r>
          </a:p>
        </p:txBody>
      </p:sp>
      <p:cxnSp>
        <p:nvCxnSpPr>
          <p:cNvPr id="5" name="Straight Connector 4">
            <a:extLst>
              <a:ext uri="{FF2B5EF4-FFF2-40B4-BE49-F238E27FC236}">
                <a16:creationId xmlns:a16="http://schemas.microsoft.com/office/drawing/2014/main" id="{ED607B38-A072-4267-A0A2-10A42B4B0A03}"/>
              </a:ext>
            </a:extLst>
          </p:cNvPr>
          <p:cNvCxnSpPr>
            <a:cxnSpLocks/>
          </p:cNvCxnSpPr>
          <p:nvPr/>
        </p:nvCxnSpPr>
        <p:spPr bwMode="auto">
          <a:xfrm>
            <a:off x="9407047" y="1557868"/>
            <a:ext cx="167848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7" name="Rounded Rectangular Callout 4">
            <a:extLst>
              <a:ext uri="{FF2B5EF4-FFF2-40B4-BE49-F238E27FC236}">
                <a16:creationId xmlns:a16="http://schemas.microsoft.com/office/drawing/2014/main" id="{5E037637-6407-46EB-87F3-E02DDC27C121}"/>
              </a:ext>
            </a:extLst>
          </p:cNvPr>
          <p:cNvSpPr/>
          <p:nvPr/>
        </p:nvSpPr>
        <p:spPr>
          <a:xfrm>
            <a:off x="319805" y="4752519"/>
            <a:ext cx="11841950" cy="1692886"/>
          </a:xfrm>
          <a:prstGeom prst="wedgeRoundRectCallout">
            <a:avLst>
              <a:gd name="adj1" fmla="val 32289"/>
              <a:gd name="adj2" fmla="val -235633"/>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defRPr/>
            </a:pPr>
            <a:r>
              <a:rPr lang="en-US" sz="2400" dirty="0">
                <a:latin typeface="Cambria" panose="02040503050406030204" pitchFamily="18" charset="0"/>
              </a:rPr>
              <a:t> This is the ﬁrst NT reference to synagogues. It is assumed that synagogue worship developed during the Babylonian exile to enable displaced Jews an opportunity for worship and study of the law. By NT times the synagogue was an established feature of Judaism inside and outside of Jerusalem (cf. Acts 6:9). </a:t>
            </a:r>
          </a:p>
        </p:txBody>
      </p:sp>
      <p:cxnSp>
        <p:nvCxnSpPr>
          <p:cNvPr id="8" name="Straight Connector 7">
            <a:extLst>
              <a:ext uri="{FF2B5EF4-FFF2-40B4-BE49-F238E27FC236}">
                <a16:creationId xmlns:a16="http://schemas.microsoft.com/office/drawing/2014/main" id="{F0658A2F-57E5-46FB-B38C-ED3C8337EBA0}"/>
              </a:ext>
            </a:extLst>
          </p:cNvPr>
          <p:cNvCxnSpPr>
            <a:cxnSpLocks/>
          </p:cNvCxnSpPr>
          <p:nvPr/>
        </p:nvCxnSpPr>
        <p:spPr bwMode="auto">
          <a:xfrm>
            <a:off x="3939232" y="2022502"/>
            <a:ext cx="3286758"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0" name="Rounded Rectangular Callout 4">
            <a:extLst>
              <a:ext uri="{FF2B5EF4-FFF2-40B4-BE49-F238E27FC236}">
                <a16:creationId xmlns:a16="http://schemas.microsoft.com/office/drawing/2014/main" id="{84884470-6C86-4DE2-AA21-4538BFCBD3F6}"/>
              </a:ext>
            </a:extLst>
          </p:cNvPr>
          <p:cNvSpPr/>
          <p:nvPr/>
        </p:nvSpPr>
        <p:spPr>
          <a:xfrm>
            <a:off x="3681296" y="2890732"/>
            <a:ext cx="6332499" cy="504659"/>
          </a:xfrm>
          <a:prstGeom prst="wedgeRoundRectCallout">
            <a:avLst>
              <a:gd name="adj1" fmla="val 26465"/>
              <a:gd name="adj2" fmla="val -232608"/>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defRPr/>
            </a:pPr>
            <a:r>
              <a:rPr lang="en-US" sz="2400" dirty="0">
                <a:latin typeface="Cambria" panose="02040503050406030204" pitchFamily="18" charset="0"/>
              </a:rPr>
              <a:t> Healing authenticated His message (11:26)</a:t>
            </a:r>
          </a:p>
        </p:txBody>
      </p:sp>
      <p:sp>
        <p:nvSpPr>
          <p:cNvPr id="11" name="Rounded Rectangular Callout 4">
            <a:extLst>
              <a:ext uri="{FF2B5EF4-FFF2-40B4-BE49-F238E27FC236}">
                <a16:creationId xmlns:a16="http://schemas.microsoft.com/office/drawing/2014/main" id="{DF15A805-C932-49D8-98BF-77FE75C30FB6}"/>
              </a:ext>
            </a:extLst>
          </p:cNvPr>
          <p:cNvSpPr/>
          <p:nvPr/>
        </p:nvSpPr>
        <p:spPr>
          <a:xfrm>
            <a:off x="772982" y="5165106"/>
            <a:ext cx="11194228" cy="1692894"/>
          </a:xfrm>
          <a:prstGeom prst="wedgeRoundRectCallout">
            <a:avLst>
              <a:gd name="adj1" fmla="val -43166"/>
              <a:gd name="adj2" fmla="val -111406"/>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a:defRPr/>
            </a:pPr>
            <a:r>
              <a:rPr lang="en-US" sz="2400" dirty="0">
                <a:latin typeface="Cambria" panose="02040503050406030204" pitchFamily="18" charset="0"/>
              </a:rPr>
              <a:t> The light dawned in Galilee (4:16), but it was seen far beyond Galilee. They came from the four corners of the ancient holy land – Galilee (NW), Decapolis (NE), Judea (SW) </a:t>
            </a:r>
            <a:r>
              <a:rPr lang="en-US" sz="2400" dirty="0" err="1">
                <a:latin typeface="Cambria" panose="02040503050406030204" pitchFamily="18" charset="0"/>
              </a:rPr>
              <a:t>Perea</a:t>
            </a:r>
            <a:r>
              <a:rPr lang="en-US" sz="2400" dirty="0">
                <a:latin typeface="Cambria" panose="02040503050406030204" pitchFamily="18" charset="0"/>
              </a:rPr>
              <a:t> –beyond Jordan (SE).  Decapolis and “beyond Jordan” describe predominately Gentile areas.</a:t>
            </a:r>
          </a:p>
        </p:txBody>
      </p:sp>
      <p:cxnSp>
        <p:nvCxnSpPr>
          <p:cNvPr id="12" name="Straight Connector 11">
            <a:extLst>
              <a:ext uri="{FF2B5EF4-FFF2-40B4-BE49-F238E27FC236}">
                <a16:creationId xmlns:a16="http://schemas.microsoft.com/office/drawing/2014/main" id="{B56FDE7C-2651-46E3-BFED-3A3BBBAC7430}"/>
              </a:ext>
            </a:extLst>
          </p:cNvPr>
          <p:cNvCxnSpPr>
            <a:cxnSpLocks/>
          </p:cNvCxnSpPr>
          <p:nvPr/>
        </p:nvCxnSpPr>
        <p:spPr bwMode="auto">
          <a:xfrm>
            <a:off x="4693798" y="4137517"/>
            <a:ext cx="666929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0FBC5ADB-4EDB-44A4-981B-9066ECFCD127}"/>
              </a:ext>
            </a:extLst>
          </p:cNvPr>
          <p:cNvCxnSpPr>
            <a:cxnSpLocks/>
          </p:cNvCxnSpPr>
          <p:nvPr/>
        </p:nvCxnSpPr>
        <p:spPr bwMode="auto">
          <a:xfrm>
            <a:off x="3440958" y="4572414"/>
            <a:ext cx="514548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300350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200" i="1" u="sng" dirty="0">
                <a:latin typeface="Cambria" panose="02040503050406030204" pitchFamily="18" charset="0"/>
              </a:rPr>
              <a:t>Matthew 4: Conclusions</a:t>
            </a:r>
          </a:p>
        </p:txBody>
      </p:sp>
      <p:sp>
        <p:nvSpPr>
          <p:cNvPr id="23555" name="Rectangle 3"/>
          <p:cNvSpPr>
            <a:spLocks noGrp="1" noChangeArrowheads="1"/>
          </p:cNvSpPr>
          <p:nvPr>
            <p:ph type="body" idx="1"/>
          </p:nvPr>
        </p:nvSpPr>
        <p:spPr/>
        <p:txBody>
          <a:bodyPr/>
          <a:lstStyle/>
          <a:p>
            <a:pPr>
              <a:spcAft>
                <a:spcPts val="1800"/>
              </a:spcAft>
              <a:buFont typeface="Wingdings" panose="05000000000000000000" pitchFamily="2" charset="2"/>
              <a:buChar char="Ø"/>
            </a:pPr>
            <a:r>
              <a:rPr lang="en-US" altLang="en-US" sz="2800" dirty="0">
                <a:effectLst/>
                <a:latin typeface="Cambria" panose="02040503050406030204" pitchFamily="18" charset="0"/>
              </a:rPr>
              <a:t>The trials of Jesus show the nature of God’s kingdom: live by God’s word, trust in God, worship and service to God.</a:t>
            </a:r>
          </a:p>
          <a:p>
            <a:pPr>
              <a:spcAft>
                <a:spcPts val="1800"/>
              </a:spcAft>
              <a:buFont typeface="Wingdings" panose="05000000000000000000" pitchFamily="2" charset="2"/>
              <a:buChar char="Ø"/>
            </a:pPr>
            <a:r>
              <a:rPr lang="en-US" altLang="en-US" sz="2800" dirty="0">
                <a:effectLst/>
                <a:latin typeface="Cambria" panose="02040503050406030204" pitchFamily="18" charset="0"/>
              </a:rPr>
              <a:t>The message of Jesus from the outset has the promise of proclamation to the Gentiles</a:t>
            </a:r>
          </a:p>
          <a:p>
            <a:pPr>
              <a:spcAft>
                <a:spcPts val="1800"/>
              </a:spcAft>
              <a:buFont typeface="Wingdings" panose="05000000000000000000" pitchFamily="2" charset="2"/>
              <a:buChar char="Ø"/>
            </a:pPr>
            <a:r>
              <a:rPr lang="en-US" altLang="en-US" sz="2800" dirty="0">
                <a:effectLst/>
                <a:latin typeface="Cambria" panose="02040503050406030204" pitchFamily="18" charset="0"/>
              </a:rPr>
              <a:t>Jesus’ disciples seek to gather men to God as fishers of men</a:t>
            </a:r>
          </a:p>
        </p:txBody>
      </p:sp>
    </p:spTree>
    <p:extLst>
      <p:ext uri="{BB962C8B-B14F-4D97-AF65-F5344CB8AC3E}">
        <p14:creationId xmlns:p14="http://schemas.microsoft.com/office/powerpoint/2010/main" val="1003705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74638"/>
            <a:ext cx="8229600" cy="563562"/>
          </a:xfrm>
        </p:spPr>
        <p:txBody>
          <a:bodyPr/>
          <a:lstStyle/>
          <a:p>
            <a:r>
              <a:rPr lang="en-US" altLang="en-US" sz="3200" i="1" u="sng" dirty="0">
                <a:latin typeface="Cambria" panose="02040503050406030204" pitchFamily="18" charset="0"/>
              </a:rPr>
              <a:t>Themes in Matthew  </a:t>
            </a:r>
          </a:p>
        </p:txBody>
      </p:sp>
      <p:sp>
        <p:nvSpPr>
          <p:cNvPr id="22531" name="Rectangle 3"/>
          <p:cNvSpPr>
            <a:spLocks noGrp="1" noChangeArrowheads="1"/>
          </p:cNvSpPr>
          <p:nvPr>
            <p:ph type="body" idx="1"/>
          </p:nvPr>
        </p:nvSpPr>
        <p:spPr>
          <a:xfrm>
            <a:off x="511629" y="996043"/>
            <a:ext cx="11168742" cy="5486400"/>
          </a:xfrm>
        </p:spPr>
        <p:txBody>
          <a:bodyPr/>
          <a:lstStyle/>
          <a:p>
            <a:pPr>
              <a:buFont typeface="Wingdings" panose="05000000000000000000" pitchFamily="2" charset="2"/>
              <a:buChar char="Ø"/>
            </a:pPr>
            <a:r>
              <a:rPr lang="en-US" altLang="en-US" sz="2800" dirty="0">
                <a:effectLst/>
                <a:latin typeface="Cambria" panose="02040503050406030204" pitchFamily="18" charset="0"/>
              </a:rPr>
              <a:t>“Continues to build case for Jesus’ Messiahship by showing how His life fulfilled OT prophecy</a:t>
            </a:r>
          </a:p>
          <a:p>
            <a:pPr>
              <a:buFont typeface="Wingdings" panose="05000000000000000000" pitchFamily="2" charset="2"/>
              <a:buChar char="Ø"/>
            </a:pPr>
            <a:r>
              <a:rPr lang="en-US" altLang="en-US" sz="2800" i="1" dirty="0">
                <a:effectLst/>
                <a:latin typeface="Cambria" panose="02040503050406030204" pitchFamily="18" charset="0"/>
              </a:rPr>
              <a:t>“Galilee of the Gentiles”, magi, genealogy</a:t>
            </a:r>
          </a:p>
          <a:p>
            <a:pPr>
              <a:buFont typeface="Wingdings" panose="05000000000000000000" pitchFamily="2" charset="2"/>
              <a:buChar char="Ø"/>
            </a:pPr>
            <a:r>
              <a:rPr lang="en-US" altLang="en-US" sz="2800" i="1" dirty="0">
                <a:effectLst/>
                <a:latin typeface="Cambria" panose="02040503050406030204" pitchFamily="18" charset="0"/>
              </a:rPr>
              <a:t>Matthew 28:18-20</a:t>
            </a:r>
          </a:p>
          <a:p>
            <a:pPr lvl="1">
              <a:buFont typeface="Wingdings" panose="05000000000000000000" pitchFamily="2" charset="2"/>
              <a:buChar char="§"/>
            </a:pPr>
            <a:r>
              <a:rPr lang="en-US" altLang="en-US" sz="2800" i="1" dirty="0">
                <a:effectLst/>
                <a:latin typeface="Cambria" panose="02040503050406030204" pitchFamily="18" charset="0"/>
              </a:rPr>
              <a:t>Authority of Jesus</a:t>
            </a:r>
          </a:p>
          <a:p>
            <a:pPr lvl="1">
              <a:buFont typeface="Wingdings" panose="05000000000000000000" pitchFamily="2" charset="2"/>
              <a:buChar char="§"/>
            </a:pPr>
            <a:r>
              <a:rPr lang="en-US" altLang="en-US" sz="2800" dirty="0">
                <a:effectLst/>
                <a:latin typeface="Cambria" panose="02040503050406030204" pitchFamily="18" charset="0"/>
              </a:rPr>
              <a:t>He is God’s saving power and presence for humans, Jew and Gentile</a:t>
            </a:r>
            <a:endParaRPr lang="en-US" altLang="en-US" sz="2800" i="1" dirty="0">
              <a:effectLst/>
              <a:latin typeface="Cambria" panose="02040503050406030204" pitchFamily="18" charset="0"/>
            </a:endParaRPr>
          </a:p>
          <a:p>
            <a:pPr lvl="1">
              <a:buFont typeface="Wingdings" panose="05000000000000000000" pitchFamily="2" charset="2"/>
              <a:buChar char="§"/>
            </a:pPr>
            <a:r>
              <a:rPr lang="en-US" altLang="en-US" sz="2800" dirty="0">
                <a:effectLst/>
                <a:latin typeface="Cambria" panose="02040503050406030204" pitchFamily="18" charset="0"/>
              </a:rPr>
              <a:t>Responsibilities as Citizens – Go and make disciples, baptizing, teaching…</a:t>
            </a:r>
          </a:p>
        </p:txBody>
      </p:sp>
    </p:spTree>
    <p:extLst>
      <p:ext uri="{BB962C8B-B14F-4D97-AF65-F5344CB8AC3E}">
        <p14:creationId xmlns:p14="http://schemas.microsoft.com/office/powerpoint/2010/main" val="2950721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C53B111-7DEC-4B9B-9BCC-81600D3576E1}"/>
              </a:ext>
            </a:extLst>
          </p:cNvPr>
          <p:cNvSpPr>
            <a:spLocks noGrp="1" noChangeArrowheads="1"/>
          </p:cNvSpPr>
          <p:nvPr>
            <p:ph type="title"/>
          </p:nvPr>
        </p:nvSpPr>
        <p:spPr>
          <a:xfrm>
            <a:off x="164387" y="0"/>
            <a:ext cx="11783103" cy="595423"/>
          </a:xfrm>
        </p:spPr>
        <p:txBody>
          <a:bodyPr/>
          <a:lstStyle/>
          <a:p>
            <a:r>
              <a:rPr lang="en-US" altLang="en-US" sz="2800" i="1" u="sng" dirty="0">
                <a:latin typeface="Cambria" panose="02040503050406030204" pitchFamily="18" charset="0"/>
              </a:rPr>
              <a:t>“Formula Quotations” of Old Testament in Matthew</a:t>
            </a:r>
          </a:p>
        </p:txBody>
      </p:sp>
      <p:sp>
        <p:nvSpPr>
          <p:cNvPr id="19459" name="Rectangle 3">
            <a:extLst>
              <a:ext uri="{FF2B5EF4-FFF2-40B4-BE49-F238E27FC236}">
                <a16:creationId xmlns:a16="http://schemas.microsoft.com/office/drawing/2014/main" id="{361CD063-8783-4848-ABD8-AAE87E3952F9}"/>
              </a:ext>
            </a:extLst>
          </p:cNvPr>
          <p:cNvSpPr>
            <a:spLocks noGrp="1" noChangeArrowheads="1"/>
          </p:cNvSpPr>
          <p:nvPr>
            <p:ph type="body" idx="1"/>
          </p:nvPr>
        </p:nvSpPr>
        <p:spPr>
          <a:xfrm>
            <a:off x="287676" y="762000"/>
            <a:ext cx="11659814" cy="6238982"/>
          </a:xfrm>
        </p:spPr>
        <p:txBody>
          <a:bodyPr/>
          <a:lstStyle/>
          <a:p>
            <a:pPr>
              <a:lnSpc>
                <a:spcPct val="80000"/>
              </a:lnSpc>
              <a:buFont typeface="Wingdings" panose="05000000000000000000" pitchFamily="2" charset="2"/>
              <a:buChar char="§"/>
            </a:pPr>
            <a:r>
              <a:rPr lang="en-US" altLang="en-US" sz="2400" i="1" u="sng" dirty="0">
                <a:solidFill>
                  <a:srgbClr val="FFFF00"/>
                </a:solidFill>
                <a:effectLst/>
                <a:latin typeface="Cambria" panose="02040503050406030204" pitchFamily="18" charset="0"/>
              </a:rPr>
              <a:t>Matthew 1:22 -</a:t>
            </a:r>
            <a:r>
              <a:rPr lang="en-US" altLang="en-US" sz="2400" i="1" dirty="0">
                <a:solidFill>
                  <a:srgbClr val="FFFF00"/>
                </a:solidFill>
                <a:effectLst/>
                <a:latin typeface="Cambria" panose="02040503050406030204" pitchFamily="18" charset="0"/>
              </a:rPr>
              <a:t> </a:t>
            </a:r>
            <a:r>
              <a:rPr lang="en-US" altLang="en-US" sz="2400" dirty="0">
                <a:effectLst/>
                <a:latin typeface="Cambria" panose="02040503050406030204" pitchFamily="18" charset="0"/>
              </a:rPr>
              <a:t>what was spoken by the Lord through the </a:t>
            </a:r>
            <a:r>
              <a:rPr lang="en-US" altLang="en-US" sz="2400" dirty="0">
                <a:solidFill>
                  <a:srgbClr val="FFFF00"/>
                </a:solidFill>
                <a:effectLst/>
                <a:latin typeface="Cambria" panose="02040503050406030204" pitchFamily="18" charset="0"/>
              </a:rPr>
              <a:t>prophet</a:t>
            </a:r>
            <a:r>
              <a:rPr lang="en-US" altLang="en-US" sz="2400" dirty="0">
                <a:effectLst/>
                <a:latin typeface="Cambria" panose="02040503050406030204" pitchFamily="18" charset="0"/>
              </a:rPr>
              <a:t> might be            </a:t>
            </a:r>
            <a:br>
              <a:rPr lang="en-US" altLang="en-US" sz="2400" dirty="0">
                <a:effectLst/>
                <a:latin typeface="Cambria" panose="02040503050406030204" pitchFamily="18" charset="0"/>
              </a:rPr>
            </a:br>
            <a:r>
              <a:rPr lang="en-US" altLang="en-US" sz="2400" dirty="0">
                <a:effectLst/>
                <a:latin typeface="Cambria" panose="02040503050406030204" pitchFamily="18" charset="0"/>
              </a:rPr>
              <a:t>                                 </a:t>
            </a:r>
            <a:r>
              <a:rPr lang="en-US" altLang="en-US" sz="2400" dirty="0">
                <a:solidFill>
                  <a:srgbClr val="FFFF00"/>
                </a:solidFill>
                <a:effectLst/>
                <a:latin typeface="Cambria" panose="02040503050406030204" pitchFamily="18" charset="0"/>
              </a:rPr>
              <a:t>fulfilled</a:t>
            </a:r>
            <a:r>
              <a:rPr lang="en-US" altLang="en-US" sz="2400" dirty="0">
                <a:effectLst/>
                <a:latin typeface="Cambria" panose="02040503050406030204" pitchFamily="18" charset="0"/>
              </a:rPr>
              <a:t> . ..</a:t>
            </a:r>
          </a:p>
          <a:p>
            <a:pPr>
              <a:lnSpc>
                <a:spcPct val="80000"/>
              </a:lnSpc>
              <a:buFont typeface="Wingdings" panose="05000000000000000000" pitchFamily="2" charset="2"/>
              <a:buChar char="§"/>
            </a:pPr>
            <a:r>
              <a:rPr lang="en-US" altLang="en-US" sz="2400" i="1" u="sng" dirty="0">
                <a:solidFill>
                  <a:srgbClr val="FFFF00"/>
                </a:solidFill>
                <a:effectLst/>
                <a:latin typeface="Cambria" panose="02040503050406030204" pitchFamily="18" charset="0"/>
              </a:rPr>
              <a:t>Matthew 2:5-6-</a:t>
            </a:r>
            <a:r>
              <a:rPr lang="en-US" altLang="en-US" sz="2400" i="1" dirty="0">
                <a:solidFill>
                  <a:srgbClr val="FFFF00"/>
                </a:solidFill>
                <a:effectLst/>
                <a:latin typeface="Cambria" panose="02040503050406030204" pitchFamily="18" charset="0"/>
              </a:rPr>
              <a:t> </a:t>
            </a:r>
            <a:r>
              <a:rPr lang="en-US" altLang="en-US" sz="2400" dirty="0">
                <a:effectLst/>
                <a:latin typeface="Cambria" panose="02040503050406030204" pitchFamily="18" charset="0"/>
              </a:rPr>
              <a:t>for so it has been written by the </a:t>
            </a:r>
            <a:r>
              <a:rPr lang="en-US" altLang="en-US" sz="2400" dirty="0">
                <a:solidFill>
                  <a:srgbClr val="FFFF00"/>
                </a:solidFill>
                <a:effectLst/>
                <a:latin typeface="Cambria" panose="02040503050406030204" pitchFamily="18" charset="0"/>
              </a:rPr>
              <a:t>prophet</a:t>
            </a:r>
            <a:r>
              <a:rPr lang="en-US" altLang="en-US" sz="2400" dirty="0">
                <a:effectLst/>
                <a:latin typeface="Cambria" panose="02040503050406030204" pitchFamily="18" charset="0"/>
              </a:rPr>
              <a:t>,  . . . </a:t>
            </a:r>
          </a:p>
          <a:p>
            <a:pPr>
              <a:lnSpc>
                <a:spcPct val="80000"/>
              </a:lnSpc>
              <a:buFont typeface="Wingdings" panose="05000000000000000000" pitchFamily="2" charset="2"/>
              <a:buChar char="§"/>
            </a:pPr>
            <a:r>
              <a:rPr lang="en-US" altLang="en-US" sz="2400" i="1" u="sng" dirty="0">
                <a:solidFill>
                  <a:srgbClr val="FFFF00"/>
                </a:solidFill>
                <a:effectLst/>
                <a:latin typeface="Cambria" panose="02040503050406030204" pitchFamily="18" charset="0"/>
              </a:rPr>
              <a:t>Matthew 2:15-</a:t>
            </a:r>
            <a:r>
              <a:rPr lang="en-US" altLang="en-US" sz="2400" i="1" dirty="0">
                <a:solidFill>
                  <a:srgbClr val="FFFF00"/>
                </a:solidFill>
                <a:effectLst/>
                <a:latin typeface="Cambria" panose="02040503050406030204" pitchFamily="18" charset="0"/>
              </a:rPr>
              <a:t> </a:t>
            </a:r>
            <a:r>
              <a:rPr lang="en-US" altLang="en-US" sz="2400" dirty="0">
                <a:effectLst/>
                <a:latin typeface="Cambria" panose="02040503050406030204" pitchFamily="18" charset="0"/>
              </a:rPr>
              <a:t>that what was spoken by the Lord through the </a:t>
            </a:r>
            <a:r>
              <a:rPr lang="en-US" altLang="en-US" sz="2400" dirty="0">
                <a:solidFill>
                  <a:srgbClr val="FFFF00"/>
                </a:solidFill>
                <a:effectLst/>
                <a:latin typeface="Cambria" panose="02040503050406030204" pitchFamily="18" charset="0"/>
              </a:rPr>
              <a:t>prophet</a:t>
            </a:r>
            <a:r>
              <a:rPr lang="en-US" altLang="en-US" sz="2400" dirty="0">
                <a:effectLst/>
                <a:latin typeface="Cambria" panose="02040503050406030204" pitchFamily="18" charset="0"/>
              </a:rPr>
              <a:t> might </a:t>
            </a:r>
            <a:br>
              <a:rPr lang="en-US" altLang="en-US" sz="2400" dirty="0">
                <a:effectLst/>
                <a:latin typeface="Cambria" panose="02040503050406030204" pitchFamily="18" charset="0"/>
              </a:rPr>
            </a:br>
            <a:r>
              <a:rPr lang="en-US" altLang="en-US" sz="2400" dirty="0">
                <a:effectLst/>
                <a:latin typeface="Cambria" panose="02040503050406030204" pitchFamily="18" charset="0"/>
              </a:rPr>
              <a:t>                               be </a:t>
            </a:r>
            <a:r>
              <a:rPr lang="en-US" altLang="en-US" sz="2400" dirty="0">
                <a:solidFill>
                  <a:srgbClr val="FFFF00"/>
                </a:solidFill>
                <a:effectLst/>
                <a:latin typeface="Cambria" panose="02040503050406030204" pitchFamily="18" charset="0"/>
              </a:rPr>
              <a:t>fulfilled</a:t>
            </a:r>
            <a:r>
              <a:rPr lang="en-US" altLang="en-US" sz="2400" dirty="0">
                <a:effectLst/>
                <a:latin typeface="Cambria" panose="02040503050406030204" pitchFamily="18" charset="0"/>
              </a:rPr>
              <a:t> . . .</a:t>
            </a:r>
          </a:p>
          <a:p>
            <a:pPr>
              <a:lnSpc>
                <a:spcPct val="80000"/>
              </a:lnSpc>
              <a:buFont typeface="Wingdings" panose="05000000000000000000" pitchFamily="2" charset="2"/>
              <a:buChar char="§"/>
            </a:pPr>
            <a:r>
              <a:rPr lang="en-US" altLang="en-US" sz="2400" i="1" u="sng" dirty="0">
                <a:solidFill>
                  <a:srgbClr val="FFFF00"/>
                </a:solidFill>
                <a:effectLst/>
                <a:latin typeface="Cambria" panose="02040503050406030204" pitchFamily="18" charset="0"/>
              </a:rPr>
              <a:t>Matthew 2:17-</a:t>
            </a:r>
            <a:r>
              <a:rPr lang="en-US" altLang="en-US" sz="2400" i="1" dirty="0">
                <a:solidFill>
                  <a:srgbClr val="FFFF00"/>
                </a:solidFill>
                <a:effectLst/>
                <a:latin typeface="Cambria" panose="02040503050406030204" pitchFamily="18" charset="0"/>
              </a:rPr>
              <a:t> </a:t>
            </a:r>
            <a:r>
              <a:rPr lang="en-US" altLang="en-US" sz="2400" dirty="0">
                <a:effectLst/>
                <a:latin typeface="Cambria" panose="02040503050406030204" pitchFamily="18" charset="0"/>
              </a:rPr>
              <a:t>that which was spoken through Jeremiah the </a:t>
            </a:r>
            <a:r>
              <a:rPr lang="en-US" altLang="en-US" sz="2400" dirty="0">
                <a:solidFill>
                  <a:srgbClr val="FFFF00"/>
                </a:solidFill>
                <a:effectLst/>
                <a:latin typeface="Cambria" panose="02040503050406030204" pitchFamily="18" charset="0"/>
              </a:rPr>
              <a:t>prophet</a:t>
            </a:r>
            <a:r>
              <a:rPr lang="en-US" altLang="en-US" sz="2400" dirty="0">
                <a:effectLst/>
                <a:latin typeface="Cambria" panose="02040503050406030204" pitchFamily="18" charset="0"/>
              </a:rPr>
              <a:t> was </a:t>
            </a:r>
            <a:br>
              <a:rPr lang="en-US" altLang="en-US" sz="2400" dirty="0">
                <a:effectLst/>
                <a:latin typeface="Cambria" panose="02040503050406030204" pitchFamily="18" charset="0"/>
              </a:rPr>
            </a:br>
            <a:r>
              <a:rPr lang="en-US" altLang="en-US" sz="2400" dirty="0">
                <a:effectLst/>
                <a:latin typeface="Cambria" panose="02040503050406030204" pitchFamily="18" charset="0"/>
              </a:rPr>
              <a:t>                                  </a:t>
            </a:r>
            <a:r>
              <a:rPr lang="en-US" altLang="en-US" sz="2400" dirty="0">
                <a:solidFill>
                  <a:srgbClr val="FFFF00"/>
                </a:solidFill>
                <a:effectLst/>
                <a:latin typeface="Cambria" panose="02040503050406030204" pitchFamily="18" charset="0"/>
              </a:rPr>
              <a:t>fulfilled</a:t>
            </a:r>
            <a:r>
              <a:rPr lang="en-US" altLang="en-US" sz="2400" dirty="0">
                <a:effectLst/>
                <a:latin typeface="Cambria" panose="02040503050406030204" pitchFamily="18" charset="0"/>
              </a:rPr>
              <a:t>.</a:t>
            </a:r>
          </a:p>
          <a:p>
            <a:pPr>
              <a:lnSpc>
                <a:spcPct val="80000"/>
              </a:lnSpc>
              <a:buFont typeface="Wingdings" panose="05000000000000000000" pitchFamily="2" charset="2"/>
              <a:buChar char="§"/>
            </a:pPr>
            <a:r>
              <a:rPr lang="en-US" altLang="en-US" sz="2400" i="1" u="sng" dirty="0">
                <a:solidFill>
                  <a:srgbClr val="FFFF00"/>
                </a:solidFill>
                <a:effectLst/>
                <a:latin typeface="Cambria" panose="02040503050406030204" pitchFamily="18" charset="0"/>
              </a:rPr>
              <a:t>Matthew 4:14-</a:t>
            </a:r>
            <a:r>
              <a:rPr lang="en-US" altLang="en-US" sz="2400" i="1" dirty="0">
                <a:solidFill>
                  <a:srgbClr val="FFFF00"/>
                </a:solidFill>
                <a:effectLst/>
                <a:latin typeface="Cambria" panose="02040503050406030204" pitchFamily="18" charset="0"/>
              </a:rPr>
              <a:t> </a:t>
            </a:r>
            <a:r>
              <a:rPr lang="en-US" altLang="en-US" sz="2400" dirty="0">
                <a:effectLst/>
                <a:latin typeface="Cambria" panose="02040503050406030204" pitchFamily="18" charset="0"/>
              </a:rPr>
              <a:t>to </a:t>
            </a:r>
            <a:r>
              <a:rPr lang="en-US" altLang="en-US" sz="2400" dirty="0">
                <a:solidFill>
                  <a:srgbClr val="FFFF00"/>
                </a:solidFill>
                <a:effectLst/>
                <a:latin typeface="Cambria" panose="02040503050406030204" pitchFamily="18" charset="0"/>
              </a:rPr>
              <a:t>fulfill</a:t>
            </a:r>
            <a:r>
              <a:rPr lang="en-US" altLang="en-US" sz="2400" dirty="0">
                <a:effectLst/>
                <a:latin typeface="Cambria" panose="02040503050406030204" pitchFamily="18" charset="0"/>
              </a:rPr>
              <a:t> what was spoken through Isaiah the </a:t>
            </a:r>
            <a:r>
              <a:rPr lang="en-US" altLang="en-US" sz="2400" dirty="0">
                <a:solidFill>
                  <a:srgbClr val="FFFF00"/>
                </a:solidFill>
                <a:effectLst/>
                <a:latin typeface="Cambria" panose="02040503050406030204" pitchFamily="18" charset="0"/>
              </a:rPr>
              <a:t>prophet</a:t>
            </a:r>
            <a:r>
              <a:rPr lang="en-US" altLang="en-US" sz="2400" dirty="0">
                <a:effectLst/>
                <a:latin typeface="Cambria" panose="02040503050406030204" pitchFamily="18" charset="0"/>
              </a:rPr>
              <a:t> . . .</a:t>
            </a:r>
          </a:p>
          <a:p>
            <a:pPr>
              <a:lnSpc>
                <a:spcPct val="80000"/>
              </a:lnSpc>
              <a:buFont typeface="Wingdings" panose="05000000000000000000" pitchFamily="2" charset="2"/>
              <a:buChar char="§"/>
            </a:pPr>
            <a:r>
              <a:rPr lang="en-US" altLang="en-US" sz="2400" i="1" u="sng" dirty="0">
                <a:solidFill>
                  <a:srgbClr val="FFFF00"/>
                </a:solidFill>
                <a:effectLst/>
                <a:latin typeface="Cambria" panose="02040503050406030204" pitchFamily="18" charset="0"/>
              </a:rPr>
              <a:t>Matthew 8:17-</a:t>
            </a:r>
            <a:r>
              <a:rPr lang="en-US" altLang="en-US" sz="2400" i="1" dirty="0">
                <a:solidFill>
                  <a:srgbClr val="FFFF00"/>
                </a:solidFill>
                <a:effectLst/>
                <a:latin typeface="Cambria" panose="02040503050406030204" pitchFamily="18" charset="0"/>
              </a:rPr>
              <a:t> </a:t>
            </a:r>
            <a:r>
              <a:rPr lang="en-US" altLang="en-US" sz="2400" dirty="0">
                <a:effectLst/>
                <a:latin typeface="Cambria" panose="02040503050406030204" pitchFamily="18" charset="0"/>
              </a:rPr>
              <a:t>in order that what was spoken through Isaiah the </a:t>
            </a:r>
            <a:r>
              <a:rPr lang="en-US" altLang="en-US" sz="2400" dirty="0">
                <a:solidFill>
                  <a:srgbClr val="FFFF00"/>
                </a:solidFill>
                <a:effectLst/>
                <a:latin typeface="Cambria" panose="02040503050406030204" pitchFamily="18" charset="0"/>
              </a:rPr>
              <a:t>prophet</a:t>
            </a:r>
            <a:r>
              <a:rPr lang="en-US" altLang="en-US" sz="2400" dirty="0">
                <a:effectLst/>
                <a:latin typeface="Cambria" panose="02040503050406030204" pitchFamily="18" charset="0"/>
              </a:rPr>
              <a:t> </a:t>
            </a:r>
            <a:br>
              <a:rPr lang="en-US" altLang="en-US" sz="2400" dirty="0">
                <a:effectLst/>
                <a:latin typeface="Cambria" panose="02040503050406030204" pitchFamily="18" charset="0"/>
              </a:rPr>
            </a:br>
            <a:r>
              <a:rPr lang="en-US" altLang="en-US" sz="2400" dirty="0">
                <a:effectLst/>
                <a:latin typeface="Cambria" panose="02040503050406030204" pitchFamily="18" charset="0"/>
              </a:rPr>
              <a:t>                               might be </a:t>
            </a:r>
            <a:r>
              <a:rPr lang="en-US" altLang="en-US" sz="2400" dirty="0">
                <a:solidFill>
                  <a:srgbClr val="FFFF00"/>
                </a:solidFill>
                <a:effectLst/>
                <a:latin typeface="Cambria" panose="02040503050406030204" pitchFamily="18" charset="0"/>
              </a:rPr>
              <a:t>fulfilled</a:t>
            </a:r>
            <a:r>
              <a:rPr lang="en-US" altLang="en-US" sz="2400" dirty="0">
                <a:effectLst/>
                <a:latin typeface="Cambria" panose="02040503050406030204" pitchFamily="18" charset="0"/>
              </a:rPr>
              <a:t> . . .</a:t>
            </a:r>
          </a:p>
          <a:p>
            <a:pPr>
              <a:lnSpc>
                <a:spcPct val="80000"/>
              </a:lnSpc>
              <a:buFont typeface="Wingdings" panose="05000000000000000000" pitchFamily="2" charset="2"/>
              <a:buChar char="§"/>
            </a:pPr>
            <a:r>
              <a:rPr lang="en-US" altLang="en-US" sz="2400" i="1" u="sng" dirty="0">
                <a:solidFill>
                  <a:srgbClr val="FFFF00"/>
                </a:solidFill>
                <a:effectLst/>
                <a:latin typeface="Cambria" panose="02040503050406030204" pitchFamily="18" charset="0"/>
              </a:rPr>
              <a:t>Matthew 12:17-</a:t>
            </a:r>
            <a:r>
              <a:rPr lang="en-US" altLang="en-US" sz="2400" i="1" dirty="0">
                <a:solidFill>
                  <a:srgbClr val="FFFF00"/>
                </a:solidFill>
                <a:effectLst/>
                <a:latin typeface="Cambria" panose="02040503050406030204" pitchFamily="18" charset="0"/>
              </a:rPr>
              <a:t> </a:t>
            </a:r>
            <a:r>
              <a:rPr lang="en-US" altLang="en-US" sz="2400" dirty="0">
                <a:effectLst/>
                <a:latin typeface="Cambria" panose="02040503050406030204" pitchFamily="18" charset="0"/>
              </a:rPr>
              <a:t>in order that what was spoken through Isaiah the </a:t>
            </a:r>
            <a:r>
              <a:rPr lang="en-US" altLang="en-US" sz="2400" dirty="0">
                <a:solidFill>
                  <a:srgbClr val="FFFF00"/>
                </a:solidFill>
                <a:effectLst/>
                <a:latin typeface="Cambria" panose="02040503050406030204" pitchFamily="18" charset="0"/>
              </a:rPr>
              <a:t>prophet</a:t>
            </a:r>
            <a:r>
              <a:rPr lang="en-US" altLang="en-US" sz="2400" dirty="0">
                <a:effectLst/>
                <a:latin typeface="Cambria" panose="02040503050406030204" pitchFamily="18" charset="0"/>
              </a:rPr>
              <a:t>, </a:t>
            </a:r>
            <a:br>
              <a:rPr lang="en-US" altLang="en-US" sz="2400" dirty="0">
                <a:effectLst/>
                <a:latin typeface="Cambria" panose="02040503050406030204" pitchFamily="18" charset="0"/>
              </a:rPr>
            </a:br>
            <a:r>
              <a:rPr lang="en-US" altLang="en-US" sz="2400" dirty="0">
                <a:effectLst/>
                <a:latin typeface="Cambria" panose="02040503050406030204" pitchFamily="18" charset="0"/>
              </a:rPr>
              <a:t>                                 might be </a:t>
            </a:r>
            <a:r>
              <a:rPr lang="en-US" altLang="en-US" sz="2400" dirty="0">
                <a:solidFill>
                  <a:srgbClr val="FFFF00"/>
                </a:solidFill>
                <a:effectLst/>
                <a:latin typeface="Cambria" panose="02040503050406030204" pitchFamily="18" charset="0"/>
              </a:rPr>
              <a:t>fulfilled</a:t>
            </a:r>
            <a:r>
              <a:rPr lang="en-US" altLang="en-US" sz="2400" dirty="0">
                <a:effectLst/>
                <a:latin typeface="Cambria" panose="02040503050406030204" pitchFamily="18" charset="0"/>
              </a:rPr>
              <a:t>, saying . . .</a:t>
            </a:r>
          </a:p>
          <a:p>
            <a:pPr>
              <a:lnSpc>
                <a:spcPct val="80000"/>
              </a:lnSpc>
              <a:buFont typeface="Wingdings" panose="05000000000000000000" pitchFamily="2" charset="2"/>
              <a:buChar char="§"/>
            </a:pPr>
            <a:r>
              <a:rPr lang="en-US" altLang="en-US" sz="2400" i="1" u="sng" dirty="0">
                <a:solidFill>
                  <a:srgbClr val="FFFF00"/>
                </a:solidFill>
                <a:effectLst/>
                <a:latin typeface="Cambria" panose="02040503050406030204" pitchFamily="18" charset="0"/>
              </a:rPr>
              <a:t>Matthew 13:35-</a:t>
            </a:r>
            <a:r>
              <a:rPr lang="en-US" altLang="en-US" sz="2400" i="1" dirty="0">
                <a:solidFill>
                  <a:srgbClr val="FFFF00"/>
                </a:solidFill>
                <a:effectLst/>
                <a:latin typeface="Cambria" panose="02040503050406030204" pitchFamily="18" charset="0"/>
              </a:rPr>
              <a:t> </a:t>
            </a:r>
            <a:r>
              <a:rPr lang="en-US" altLang="en-US" sz="2400" dirty="0">
                <a:effectLst/>
                <a:latin typeface="Cambria" panose="02040503050406030204" pitchFamily="18" charset="0"/>
              </a:rPr>
              <a:t>what was spoken through the </a:t>
            </a:r>
            <a:r>
              <a:rPr lang="en-US" altLang="en-US" sz="2400" dirty="0">
                <a:solidFill>
                  <a:srgbClr val="FFFF00"/>
                </a:solidFill>
                <a:effectLst/>
                <a:latin typeface="Cambria" panose="02040503050406030204" pitchFamily="18" charset="0"/>
              </a:rPr>
              <a:t>prophet</a:t>
            </a:r>
            <a:r>
              <a:rPr lang="en-US" altLang="en-US" sz="2400" dirty="0">
                <a:effectLst/>
                <a:latin typeface="Cambria" panose="02040503050406030204" pitchFamily="18" charset="0"/>
              </a:rPr>
              <a:t> might be </a:t>
            </a:r>
            <a:r>
              <a:rPr lang="en-US" altLang="en-US" sz="2400" dirty="0">
                <a:solidFill>
                  <a:srgbClr val="FFFF00"/>
                </a:solidFill>
                <a:effectLst/>
                <a:latin typeface="Cambria" panose="02040503050406030204" pitchFamily="18" charset="0"/>
              </a:rPr>
              <a:t>fulfilled</a:t>
            </a:r>
            <a:r>
              <a:rPr lang="en-US" altLang="en-US" sz="2400" dirty="0">
                <a:effectLst/>
                <a:latin typeface="Cambria" panose="02040503050406030204" pitchFamily="18" charset="0"/>
              </a:rPr>
              <a:t> . . .</a:t>
            </a:r>
          </a:p>
          <a:p>
            <a:pPr>
              <a:lnSpc>
                <a:spcPct val="80000"/>
              </a:lnSpc>
              <a:buFont typeface="Wingdings" panose="05000000000000000000" pitchFamily="2" charset="2"/>
              <a:buChar char="§"/>
            </a:pPr>
            <a:r>
              <a:rPr lang="en-US" altLang="en-US" sz="2400" i="1" u="sng" dirty="0">
                <a:solidFill>
                  <a:srgbClr val="FFFF00"/>
                </a:solidFill>
                <a:effectLst/>
                <a:latin typeface="Cambria" panose="02040503050406030204" pitchFamily="18" charset="0"/>
              </a:rPr>
              <a:t>Matthew 21:4-</a:t>
            </a:r>
            <a:r>
              <a:rPr lang="en-US" altLang="en-US" sz="2400" i="1" dirty="0">
                <a:solidFill>
                  <a:srgbClr val="FFFF00"/>
                </a:solidFill>
                <a:effectLst/>
                <a:latin typeface="Cambria" panose="02040503050406030204" pitchFamily="18" charset="0"/>
              </a:rPr>
              <a:t> </a:t>
            </a:r>
            <a:r>
              <a:rPr lang="en-US" altLang="en-US" sz="2400" dirty="0">
                <a:effectLst/>
                <a:latin typeface="Cambria" panose="02040503050406030204" pitchFamily="18" charset="0"/>
              </a:rPr>
              <a:t>that what was spoken through the </a:t>
            </a:r>
            <a:r>
              <a:rPr lang="en-US" altLang="en-US" sz="2400" dirty="0">
                <a:solidFill>
                  <a:srgbClr val="FFFF00"/>
                </a:solidFill>
                <a:effectLst/>
                <a:latin typeface="Cambria" panose="02040503050406030204" pitchFamily="18" charset="0"/>
              </a:rPr>
              <a:t>prophet</a:t>
            </a:r>
            <a:r>
              <a:rPr lang="en-US" altLang="en-US" sz="2400" dirty="0">
                <a:effectLst/>
                <a:latin typeface="Cambria" panose="02040503050406030204" pitchFamily="18" charset="0"/>
              </a:rPr>
              <a:t> might be </a:t>
            </a:r>
            <a:r>
              <a:rPr lang="en-US" altLang="en-US" sz="2400" dirty="0">
                <a:solidFill>
                  <a:srgbClr val="FFFF00"/>
                </a:solidFill>
                <a:effectLst/>
                <a:latin typeface="Cambria" panose="02040503050406030204" pitchFamily="18" charset="0"/>
              </a:rPr>
              <a:t>fulfilled</a:t>
            </a:r>
            <a:r>
              <a:rPr lang="en-US" altLang="en-US" sz="2400" dirty="0">
                <a:effectLst/>
                <a:latin typeface="Cambria" panose="02040503050406030204" pitchFamily="18" charset="0"/>
              </a:rPr>
              <a:t>, </a:t>
            </a:r>
            <a:br>
              <a:rPr lang="en-US" altLang="en-US" sz="2400" dirty="0">
                <a:effectLst/>
                <a:latin typeface="Cambria" panose="02040503050406030204" pitchFamily="18" charset="0"/>
              </a:rPr>
            </a:br>
            <a:r>
              <a:rPr lang="en-US" altLang="en-US" sz="2400" dirty="0">
                <a:effectLst/>
                <a:latin typeface="Cambria" panose="02040503050406030204" pitchFamily="18" charset="0"/>
              </a:rPr>
              <a:t>                               saying . . . </a:t>
            </a:r>
          </a:p>
          <a:p>
            <a:pPr>
              <a:lnSpc>
                <a:spcPct val="80000"/>
              </a:lnSpc>
              <a:buFont typeface="Wingdings" panose="05000000000000000000" pitchFamily="2" charset="2"/>
              <a:buChar char="§"/>
            </a:pPr>
            <a:r>
              <a:rPr lang="en-US" altLang="en-US" sz="2400" i="1" u="sng" dirty="0">
                <a:solidFill>
                  <a:srgbClr val="FFFF00"/>
                </a:solidFill>
                <a:effectLst/>
                <a:latin typeface="Cambria" panose="02040503050406030204" pitchFamily="18" charset="0"/>
              </a:rPr>
              <a:t>Matthew 27:9-</a:t>
            </a:r>
            <a:r>
              <a:rPr lang="en-US" altLang="en-US" sz="2400" i="1" dirty="0">
                <a:solidFill>
                  <a:srgbClr val="FFFF00"/>
                </a:solidFill>
                <a:effectLst/>
                <a:latin typeface="Cambria" panose="02040503050406030204" pitchFamily="18" charset="0"/>
              </a:rPr>
              <a:t> </a:t>
            </a:r>
            <a:r>
              <a:rPr lang="en-US" altLang="en-US" sz="2400" dirty="0">
                <a:effectLst/>
                <a:latin typeface="Cambria" panose="02040503050406030204" pitchFamily="18" charset="0"/>
              </a:rPr>
              <a:t>Then that which was spoken through Jeremiah the </a:t>
            </a:r>
            <a:r>
              <a:rPr lang="en-US" altLang="en-US" sz="2400" dirty="0">
                <a:solidFill>
                  <a:srgbClr val="FFFF00"/>
                </a:solidFill>
                <a:effectLst/>
                <a:latin typeface="Cambria" panose="02040503050406030204" pitchFamily="18" charset="0"/>
              </a:rPr>
              <a:t>prophet</a:t>
            </a:r>
            <a:r>
              <a:rPr lang="en-US" altLang="en-US" sz="2400" dirty="0">
                <a:effectLst/>
                <a:latin typeface="Cambria" panose="02040503050406030204" pitchFamily="18" charset="0"/>
              </a:rPr>
              <a:t> was </a:t>
            </a:r>
            <a:br>
              <a:rPr lang="en-US" altLang="en-US" sz="2400" dirty="0">
                <a:effectLst/>
                <a:latin typeface="Cambria" panose="02040503050406030204" pitchFamily="18" charset="0"/>
              </a:rPr>
            </a:br>
            <a:r>
              <a:rPr lang="en-US" altLang="en-US" sz="2400" dirty="0">
                <a:effectLst/>
                <a:latin typeface="Cambria" panose="02040503050406030204" pitchFamily="18" charset="0"/>
              </a:rPr>
              <a:t>                               </a:t>
            </a:r>
            <a:r>
              <a:rPr lang="en-US" altLang="en-US" sz="2400" dirty="0">
                <a:solidFill>
                  <a:srgbClr val="FFFF00"/>
                </a:solidFill>
                <a:effectLst/>
                <a:latin typeface="Cambria" panose="02040503050406030204" pitchFamily="18" charset="0"/>
              </a:rPr>
              <a:t>fulfilled</a:t>
            </a:r>
            <a:r>
              <a:rPr lang="en-US" altLang="en-US" sz="2400" dirty="0">
                <a:effectLst/>
                <a:latin typeface="Cambria" panose="02040503050406030204" pitchFamily="18" charset="0"/>
              </a:rPr>
              <a:t>, saying…</a:t>
            </a:r>
          </a:p>
          <a:p>
            <a:pPr>
              <a:lnSpc>
                <a:spcPct val="80000"/>
              </a:lnSpc>
              <a:buFont typeface="Wingdings" panose="05000000000000000000" pitchFamily="2" charset="2"/>
              <a:buChar char="§"/>
            </a:pPr>
            <a:r>
              <a:rPr lang="en-US" altLang="en-US" sz="2400" dirty="0">
                <a:effectLst/>
                <a:latin typeface="Cambria" panose="02040503050406030204" pitchFamily="18" charset="0"/>
              </a:rPr>
              <a:t>*Matthew 2:23; 26:56</a:t>
            </a:r>
          </a:p>
        </p:txBody>
      </p:sp>
    </p:spTree>
    <p:extLst>
      <p:ext uri="{BB962C8B-B14F-4D97-AF65-F5344CB8AC3E}">
        <p14:creationId xmlns:p14="http://schemas.microsoft.com/office/powerpoint/2010/main" val="290227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2914987"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2:1-6</a:t>
            </a:r>
          </a:p>
        </p:txBody>
      </p:sp>
      <p:sp>
        <p:nvSpPr>
          <p:cNvPr id="2" name="TextBox 1">
            <a:extLst>
              <a:ext uri="{FF2B5EF4-FFF2-40B4-BE49-F238E27FC236}">
                <a16:creationId xmlns:a16="http://schemas.microsoft.com/office/drawing/2014/main" id="{379A99BF-6207-43E8-A33F-CA3032E833C3}"/>
              </a:ext>
            </a:extLst>
          </p:cNvPr>
          <p:cNvSpPr txBox="1"/>
          <p:nvPr/>
        </p:nvSpPr>
        <p:spPr>
          <a:xfrm>
            <a:off x="294639" y="792550"/>
            <a:ext cx="11538131" cy="4524315"/>
          </a:xfrm>
          <a:prstGeom prst="rect">
            <a:avLst/>
          </a:prstGeom>
          <a:noFill/>
        </p:spPr>
        <p:txBody>
          <a:bodyPr wrap="square" rtlCol="0">
            <a:spAutoFit/>
          </a:bodyPr>
          <a:lstStyle/>
          <a:p>
            <a:pPr algn="ctr"/>
            <a:r>
              <a:rPr lang="en-US" sz="2400" dirty="0">
                <a:latin typeface="Cambria" panose="02040503050406030204" pitchFamily="18" charset="0"/>
              </a:rPr>
              <a:t>Now after Jesus was born in Bethlehem of Judea in the days of Herod the king, behold, wise men from the east came to Jerusalem, </a:t>
            </a:r>
            <a:r>
              <a:rPr lang="en-US" sz="2400" b="1" baseline="30000" dirty="0">
                <a:latin typeface="Cambria" panose="02040503050406030204" pitchFamily="18" charset="0"/>
              </a:rPr>
              <a:t>2 </a:t>
            </a:r>
            <a:r>
              <a:rPr lang="en-US" sz="2400" dirty="0">
                <a:latin typeface="Cambria" panose="02040503050406030204" pitchFamily="18" charset="0"/>
              </a:rPr>
              <a:t>saying, “Where is he who has been born </a:t>
            </a:r>
            <a:r>
              <a:rPr lang="en-US" sz="2400" dirty="0">
                <a:solidFill>
                  <a:srgbClr val="FFFF00"/>
                </a:solidFill>
                <a:latin typeface="Cambria" panose="02040503050406030204" pitchFamily="18" charset="0"/>
              </a:rPr>
              <a:t>king of the Jews</a:t>
            </a:r>
            <a:r>
              <a:rPr lang="en-US" sz="2400" dirty="0">
                <a:latin typeface="Cambria" panose="02040503050406030204" pitchFamily="18" charset="0"/>
              </a:rPr>
              <a:t>? For we saw his star when it rose and have come to worship him.” </a:t>
            </a:r>
            <a:r>
              <a:rPr lang="en-US" sz="2400" b="1" baseline="30000" dirty="0">
                <a:latin typeface="Cambria" panose="02040503050406030204" pitchFamily="18" charset="0"/>
              </a:rPr>
              <a:t>3 </a:t>
            </a:r>
            <a:r>
              <a:rPr lang="en-US" sz="2400" dirty="0">
                <a:latin typeface="Cambria" panose="02040503050406030204" pitchFamily="18" charset="0"/>
              </a:rPr>
              <a:t>When Herod the king heard this, he was troubled, and all Jerusalem with him; </a:t>
            </a:r>
            <a:r>
              <a:rPr lang="en-US" sz="2400" b="1" baseline="30000" dirty="0">
                <a:latin typeface="Cambria" panose="02040503050406030204" pitchFamily="18" charset="0"/>
              </a:rPr>
              <a:t>4 </a:t>
            </a:r>
            <a:r>
              <a:rPr lang="en-US" sz="2400" dirty="0">
                <a:latin typeface="Cambria" panose="02040503050406030204" pitchFamily="18" charset="0"/>
              </a:rPr>
              <a:t>and assembling all the chief priests and scribes of the people, he inquired of them where the </a:t>
            </a:r>
            <a:r>
              <a:rPr lang="en-US" sz="2400" dirty="0">
                <a:solidFill>
                  <a:srgbClr val="FFFF00"/>
                </a:solidFill>
                <a:latin typeface="Cambria" panose="02040503050406030204" pitchFamily="18" charset="0"/>
              </a:rPr>
              <a:t>Christ</a:t>
            </a:r>
            <a:r>
              <a:rPr lang="en-US" sz="2400" dirty="0">
                <a:latin typeface="Cambria" panose="02040503050406030204" pitchFamily="18" charset="0"/>
              </a:rPr>
              <a:t> was to be born. </a:t>
            </a:r>
            <a:r>
              <a:rPr lang="en-US" sz="2400" b="1" baseline="30000" dirty="0">
                <a:latin typeface="Cambria" panose="02040503050406030204" pitchFamily="18" charset="0"/>
              </a:rPr>
              <a:t>5 </a:t>
            </a:r>
            <a:r>
              <a:rPr lang="en-US" sz="2400" dirty="0">
                <a:latin typeface="Cambria" panose="02040503050406030204" pitchFamily="18" charset="0"/>
              </a:rPr>
              <a:t>They told him, “In Bethlehem of Judea, for so it is written by the prophet:</a:t>
            </a:r>
          </a:p>
          <a:p>
            <a:pPr algn="ctr"/>
            <a:r>
              <a:rPr lang="en-US" sz="2400" b="1" baseline="30000" dirty="0">
                <a:latin typeface="Cambria" panose="02040503050406030204" pitchFamily="18" charset="0"/>
              </a:rPr>
              <a:t>6 </a:t>
            </a:r>
            <a:r>
              <a:rPr lang="en-US" sz="2400" dirty="0">
                <a:latin typeface="Cambria" panose="02040503050406030204" pitchFamily="18" charset="0"/>
              </a:rPr>
              <a:t>“‘And you, O Bethlehem, in the land of Judah,</a:t>
            </a:r>
            <a:br>
              <a:rPr lang="en-US" sz="2400" dirty="0">
                <a:latin typeface="Cambria" panose="02040503050406030204" pitchFamily="18" charset="0"/>
              </a:rPr>
            </a:br>
            <a:r>
              <a:rPr lang="en-US" sz="2400" dirty="0">
                <a:latin typeface="Cambria" panose="02040503050406030204" pitchFamily="18" charset="0"/>
              </a:rPr>
              <a:t>    are by no means least among the rulers of Judah;</a:t>
            </a:r>
            <a:br>
              <a:rPr lang="en-US" sz="2400" dirty="0">
                <a:latin typeface="Cambria" panose="02040503050406030204" pitchFamily="18" charset="0"/>
              </a:rPr>
            </a:br>
            <a:r>
              <a:rPr lang="en-US" sz="2400" dirty="0">
                <a:latin typeface="Cambria" panose="02040503050406030204" pitchFamily="18" charset="0"/>
              </a:rPr>
              <a:t>for from you shall come a ruler</a:t>
            </a:r>
            <a:br>
              <a:rPr lang="en-US" sz="2400" dirty="0">
                <a:latin typeface="Cambria" panose="02040503050406030204" pitchFamily="18" charset="0"/>
              </a:rPr>
            </a:br>
            <a:r>
              <a:rPr lang="en-US" sz="2400" dirty="0">
                <a:latin typeface="Cambria" panose="02040503050406030204" pitchFamily="18" charset="0"/>
              </a:rPr>
              <a:t>    who will shepherd my people Israel.’”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ndParaRPr>
          </a:p>
        </p:txBody>
      </p:sp>
      <p:sp>
        <p:nvSpPr>
          <p:cNvPr id="12" name="Rounded Rectangular Callout 4">
            <a:extLst>
              <a:ext uri="{FF2B5EF4-FFF2-40B4-BE49-F238E27FC236}">
                <a16:creationId xmlns:a16="http://schemas.microsoft.com/office/drawing/2014/main" id="{FBE9C4D1-E428-4FE4-A3A4-337C29DECD39}"/>
              </a:ext>
            </a:extLst>
          </p:cNvPr>
          <p:cNvSpPr/>
          <p:nvPr/>
        </p:nvSpPr>
        <p:spPr>
          <a:xfrm>
            <a:off x="767006" y="3833484"/>
            <a:ext cx="2079557" cy="515710"/>
          </a:xfrm>
          <a:prstGeom prst="wedgeRoundRectCallout">
            <a:avLst>
              <a:gd name="adj1" fmla="val 74402"/>
              <a:gd name="adj2" fmla="val -81186"/>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Micah 5:2</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a typeface="+mn-ea"/>
              <a:cs typeface="+mn-cs"/>
            </a:endParaRPr>
          </a:p>
        </p:txBody>
      </p:sp>
      <p:sp>
        <p:nvSpPr>
          <p:cNvPr id="13" name="Rounded Rectangular Callout 4">
            <a:extLst>
              <a:ext uri="{FF2B5EF4-FFF2-40B4-BE49-F238E27FC236}">
                <a16:creationId xmlns:a16="http://schemas.microsoft.com/office/drawing/2014/main" id="{AA9B1C52-2CBC-4897-8341-A863900781E9}"/>
              </a:ext>
            </a:extLst>
          </p:cNvPr>
          <p:cNvSpPr/>
          <p:nvPr/>
        </p:nvSpPr>
        <p:spPr>
          <a:xfrm>
            <a:off x="2366800" y="2348949"/>
            <a:ext cx="3801384" cy="506276"/>
          </a:xfrm>
          <a:prstGeom prst="wedgeRoundRectCallout">
            <a:avLst>
              <a:gd name="adj1" fmla="val 38919"/>
              <a:gd name="adj2" fmla="val 91754"/>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b="1" dirty="0">
                <a:solidFill>
                  <a:schemeClr val="bg1"/>
                </a:solidFill>
                <a:latin typeface="Cambria" panose="02040503050406030204" pitchFamily="18" charset="0"/>
              </a:rPr>
              <a:t>2</a:t>
            </a:r>
            <a:r>
              <a:rPr lang="en-US" sz="2400" b="1" baseline="30000" dirty="0">
                <a:solidFill>
                  <a:schemeClr val="bg1"/>
                </a:solidFill>
                <a:latin typeface="Cambria" panose="02040503050406030204" pitchFamily="18" charset="0"/>
              </a:rPr>
              <a:t>nd</a:t>
            </a:r>
            <a:r>
              <a:rPr lang="en-US" sz="2400" b="1" dirty="0">
                <a:solidFill>
                  <a:schemeClr val="bg1"/>
                </a:solidFill>
                <a:latin typeface="Cambria" panose="02040503050406030204" pitchFamily="18" charset="0"/>
              </a:rPr>
              <a:t> fulfillment passage</a:t>
            </a:r>
            <a:endParaRPr kumimoji="0" lang="en-US" sz="2400" b="1" strike="noStrike" kern="1200" cap="none" spc="0" normalizeH="0" baseline="0" noProof="0" dirty="0">
              <a:ln>
                <a:noFill/>
              </a:ln>
              <a:solidFill>
                <a:schemeClr val="bg1"/>
              </a:solidFill>
              <a:effectLst/>
              <a:uLnTx/>
              <a:uFillTx/>
              <a:latin typeface="Cambria" panose="02040503050406030204" pitchFamily="18" charset="0"/>
            </a:endParaRPr>
          </a:p>
        </p:txBody>
      </p:sp>
      <p:cxnSp>
        <p:nvCxnSpPr>
          <p:cNvPr id="14" name="Straight Connector 13">
            <a:extLst>
              <a:ext uri="{FF2B5EF4-FFF2-40B4-BE49-F238E27FC236}">
                <a16:creationId xmlns:a16="http://schemas.microsoft.com/office/drawing/2014/main" id="{ADB52B49-1FFD-41F1-B14F-6DDAED9903FD}"/>
              </a:ext>
            </a:extLst>
          </p:cNvPr>
          <p:cNvCxnSpPr>
            <a:cxnSpLocks/>
          </p:cNvCxnSpPr>
          <p:nvPr/>
        </p:nvCxnSpPr>
        <p:spPr bwMode="auto">
          <a:xfrm>
            <a:off x="10604938" y="3054707"/>
            <a:ext cx="105667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0291CE5-1F03-4106-82B2-A079673FD0A7}"/>
              </a:ext>
            </a:extLst>
          </p:cNvPr>
          <p:cNvCxnSpPr>
            <a:cxnSpLocks/>
          </p:cNvCxnSpPr>
          <p:nvPr/>
        </p:nvCxnSpPr>
        <p:spPr bwMode="auto">
          <a:xfrm>
            <a:off x="4380787" y="3396243"/>
            <a:ext cx="3249723"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7" name="Rectangle 4">
            <a:extLst>
              <a:ext uri="{FF2B5EF4-FFF2-40B4-BE49-F238E27FC236}">
                <a16:creationId xmlns:a16="http://schemas.microsoft.com/office/drawing/2014/main" id="{FAF2D51D-E75F-44A7-B3BE-9F5452232C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His hold upon the country was shaky at best. Should a bona fide Jewish king appear on the horizon, his own hegemony could be quickly overthrown" (Mounce, 14). Joining Herod in his un­rest was "all Jerusalem." The citizenry likely feared the conse­quences that would ensue as a result of the king's pathological suspicions. "When Herod the Great trembled the whole city shook" (Morris, 37).</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ounded Rectangular Callout 4">
            <a:extLst>
              <a:ext uri="{FF2B5EF4-FFF2-40B4-BE49-F238E27FC236}">
                <a16:creationId xmlns:a16="http://schemas.microsoft.com/office/drawing/2014/main" id="{9A267254-8D94-48BE-89FB-616F5AC9E402}"/>
              </a:ext>
            </a:extLst>
          </p:cNvPr>
          <p:cNvSpPr/>
          <p:nvPr/>
        </p:nvSpPr>
        <p:spPr>
          <a:xfrm>
            <a:off x="2529795" y="5479411"/>
            <a:ext cx="2014528" cy="515710"/>
          </a:xfrm>
          <a:prstGeom prst="wedgeRoundRectCallout">
            <a:avLst>
              <a:gd name="adj1" fmla="val 26136"/>
              <a:gd name="adj2" fmla="val -171055"/>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II Samuel 5:2</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41926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par>
                          <p:cTn id="20" fill="hold">
                            <p:stCondLst>
                              <p:cond delay="0"/>
                            </p:stCondLst>
                            <p:childTnLst>
                              <p:par>
                                <p:cTn id="21" presetID="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386270"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2:19-23</a:t>
            </a:r>
          </a:p>
        </p:txBody>
      </p:sp>
      <p:sp>
        <p:nvSpPr>
          <p:cNvPr id="2" name="TextBox 1">
            <a:extLst>
              <a:ext uri="{FF2B5EF4-FFF2-40B4-BE49-F238E27FC236}">
                <a16:creationId xmlns:a16="http://schemas.microsoft.com/office/drawing/2014/main" id="{379A99BF-6207-43E8-A33F-CA3032E833C3}"/>
              </a:ext>
            </a:extLst>
          </p:cNvPr>
          <p:cNvSpPr txBox="1"/>
          <p:nvPr/>
        </p:nvSpPr>
        <p:spPr>
          <a:xfrm>
            <a:off x="294639" y="792550"/>
            <a:ext cx="11538131"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19 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But when Herod died, behold, an angel of the Lord appeared in a dream to Joseph in Egypt, </a:t>
            </a:r>
            <a:r>
              <a:rPr kumimoji="0" lang="en-US" sz="2400" b="1"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20 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saying, “Rise, take the child and his mother and go to the land of Israel, for those who sought the child's life are dead.” </a:t>
            </a:r>
            <a:r>
              <a:rPr kumimoji="0" lang="en-US" sz="2400" b="1"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21 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And he rose and took the child and his mother and went to the land of Israel. </a:t>
            </a:r>
            <a:r>
              <a:rPr kumimoji="0" lang="en-US" sz="2400" b="1"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22 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But when he heard that Archelaus was reigning over Judea in place of his father Herod, he was afraid to go there, and being warned in a dream he withdrew to the district of Galilee. </a:t>
            </a:r>
            <a:r>
              <a:rPr kumimoji="0" lang="en-US" sz="2400" b="1"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23 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And he went and lived in a city called Nazareth, so that what was spoken by the prophets might be fulfilled, that he would be called a Nazarene.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1380308" y="1198880"/>
            <a:ext cx="2135052"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9313189" y="2306320"/>
            <a:ext cx="123289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4696894" y="1198880"/>
            <a:ext cx="1143074"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20" name="Rounded Rectangular Callout 4">
            <a:extLst>
              <a:ext uri="{FF2B5EF4-FFF2-40B4-BE49-F238E27FC236}">
                <a16:creationId xmlns:a16="http://schemas.microsoft.com/office/drawing/2014/main" id="{F3AB5E8A-A7BC-4710-9C98-EEB36F92BD97}"/>
              </a:ext>
            </a:extLst>
          </p:cNvPr>
          <p:cNvSpPr/>
          <p:nvPr/>
        </p:nvSpPr>
        <p:spPr>
          <a:xfrm>
            <a:off x="3694544" y="4224947"/>
            <a:ext cx="6701246" cy="1293675"/>
          </a:xfrm>
          <a:prstGeom prst="wedgeRoundRectCallout">
            <a:avLst>
              <a:gd name="adj1" fmla="val 36554"/>
              <a:gd name="adj2" fmla="val -195688"/>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After Herod's death his kingdom was divided among three sons.  Archelaus’ brutal character was much like that of his father.</a:t>
            </a:r>
          </a:p>
        </p:txBody>
      </p:sp>
    </p:spTree>
    <p:extLst>
      <p:ext uri="{BB962C8B-B14F-4D97-AF65-F5344CB8AC3E}">
        <p14:creationId xmlns:p14="http://schemas.microsoft.com/office/powerpoint/2010/main" val="388282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026" descr="D:\Projectr\GIFFiles\Kingdom of Herod the Great.gif">
            <a:extLst>
              <a:ext uri="{FF2B5EF4-FFF2-40B4-BE49-F238E27FC236}">
                <a16:creationId xmlns:a16="http://schemas.microsoft.com/office/drawing/2014/main" id="{CDF313FA-26D7-4905-85FE-516ADE39A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39" y="0"/>
            <a:ext cx="10571967" cy="690630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4">
            <a:extLst>
              <a:ext uri="{FF2B5EF4-FFF2-40B4-BE49-F238E27FC236}">
                <a16:creationId xmlns:a16="http://schemas.microsoft.com/office/drawing/2014/main" id="{158E089D-72B1-4BFC-B42B-E735DAF7D5C0}"/>
              </a:ext>
            </a:extLst>
          </p:cNvPr>
          <p:cNvSpPr/>
          <p:nvPr/>
        </p:nvSpPr>
        <p:spPr>
          <a:xfrm>
            <a:off x="400833" y="3629358"/>
            <a:ext cx="2417522" cy="1650035"/>
          </a:xfrm>
          <a:prstGeom prst="wedgeRoundRectCallout">
            <a:avLst>
              <a:gd name="adj1" fmla="val 50281"/>
              <a:gd name="adj2" fmla="val 1320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Archelaus</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was given Judea, Samaria and </a:t>
            </a:r>
            <a:r>
              <a:rPr kumimoji="0" lang="en-US" sz="2400" b="0"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Idumea</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a:p>
            <a:pPr marL="0" marR="0" lvl="0" indent="0" algn="ctr" defTabSz="1218014"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a typeface="+mn-ea"/>
              <a:cs typeface="+mn-cs"/>
            </a:endParaRPr>
          </a:p>
        </p:txBody>
      </p:sp>
      <p:cxnSp>
        <p:nvCxnSpPr>
          <p:cNvPr id="5" name="Straight Arrow Connector 4">
            <a:extLst>
              <a:ext uri="{FF2B5EF4-FFF2-40B4-BE49-F238E27FC236}">
                <a16:creationId xmlns:a16="http://schemas.microsoft.com/office/drawing/2014/main" id="{A7ED7FEB-200B-4058-8E04-3ED9722AA4B2}"/>
              </a:ext>
            </a:extLst>
          </p:cNvPr>
          <p:cNvCxnSpPr>
            <a:cxnSpLocks/>
          </p:cNvCxnSpPr>
          <p:nvPr/>
        </p:nvCxnSpPr>
        <p:spPr bwMode="auto">
          <a:xfrm flipV="1">
            <a:off x="2818356" y="3327890"/>
            <a:ext cx="2273196" cy="65135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7E29B787-EBEE-4B16-B09B-D20C53FB9459}"/>
              </a:ext>
            </a:extLst>
          </p:cNvPr>
          <p:cNvCxnSpPr>
            <a:cxnSpLocks/>
          </p:cNvCxnSpPr>
          <p:nvPr/>
        </p:nvCxnSpPr>
        <p:spPr bwMode="auto">
          <a:xfrm>
            <a:off x="2818356" y="3979244"/>
            <a:ext cx="2217107" cy="69296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5910E6AF-D316-4866-B1E5-28B1575D80CB}"/>
              </a:ext>
            </a:extLst>
          </p:cNvPr>
          <p:cNvCxnSpPr>
            <a:cxnSpLocks/>
          </p:cNvCxnSpPr>
          <p:nvPr/>
        </p:nvCxnSpPr>
        <p:spPr bwMode="auto">
          <a:xfrm>
            <a:off x="2818355" y="3979244"/>
            <a:ext cx="1816275" cy="2214877"/>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3" name="Rounded Rectangular Callout 4">
            <a:extLst>
              <a:ext uri="{FF2B5EF4-FFF2-40B4-BE49-F238E27FC236}">
                <a16:creationId xmlns:a16="http://schemas.microsoft.com/office/drawing/2014/main" id="{710FDC4E-B6C1-49DB-BBF6-1259577F3F7C}"/>
              </a:ext>
            </a:extLst>
          </p:cNvPr>
          <p:cNvSpPr/>
          <p:nvPr/>
        </p:nvSpPr>
        <p:spPr>
          <a:xfrm>
            <a:off x="1780032" y="1142520"/>
            <a:ext cx="2200112" cy="1572110"/>
          </a:xfrm>
          <a:prstGeom prst="wedgeRoundRectCallout">
            <a:avLst>
              <a:gd name="adj1" fmla="val 50281"/>
              <a:gd name="adj2" fmla="val 1320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Antipas</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 tetrarch of Ga­lilee and </a:t>
            </a:r>
            <a:r>
              <a:rPr kumimoji="0" lang="en-US" sz="2400" b="0"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Perea</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a typeface="+mn-ea"/>
              <a:cs typeface="+mn-cs"/>
            </a:endParaRPr>
          </a:p>
        </p:txBody>
      </p:sp>
      <p:cxnSp>
        <p:nvCxnSpPr>
          <p:cNvPr id="14" name="Straight Arrow Connector 13">
            <a:extLst>
              <a:ext uri="{FF2B5EF4-FFF2-40B4-BE49-F238E27FC236}">
                <a16:creationId xmlns:a16="http://schemas.microsoft.com/office/drawing/2014/main" id="{16F004EC-6944-4E33-8D1B-2AC6D9DE0825}"/>
              </a:ext>
            </a:extLst>
          </p:cNvPr>
          <p:cNvCxnSpPr>
            <a:cxnSpLocks/>
          </p:cNvCxnSpPr>
          <p:nvPr/>
        </p:nvCxnSpPr>
        <p:spPr bwMode="auto">
          <a:xfrm flipV="1">
            <a:off x="8993688" y="964504"/>
            <a:ext cx="563671" cy="1436674"/>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A7BAE0CC-476D-4E29-8731-C03CCB951C75}"/>
              </a:ext>
            </a:extLst>
          </p:cNvPr>
          <p:cNvCxnSpPr>
            <a:cxnSpLocks/>
          </p:cNvCxnSpPr>
          <p:nvPr/>
        </p:nvCxnSpPr>
        <p:spPr bwMode="auto">
          <a:xfrm flipH="1" flipV="1">
            <a:off x="7365304" y="288099"/>
            <a:ext cx="1628385" cy="2113079"/>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sp>
        <p:nvSpPr>
          <p:cNvPr id="20" name="Rounded Rectangular Callout 4">
            <a:extLst>
              <a:ext uri="{FF2B5EF4-FFF2-40B4-BE49-F238E27FC236}">
                <a16:creationId xmlns:a16="http://schemas.microsoft.com/office/drawing/2014/main" id="{B983878B-3C1F-47EB-AA81-53C51B7E8647}"/>
              </a:ext>
            </a:extLst>
          </p:cNvPr>
          <p:cNvSpPr/>
          <p:nvPr/>
        </p:nvSpPr>
        <p:spPr>
          <a:xfrm>
            <a:off x="8841565" y="2401178"/>
            <a:ext cx="2569648" cy="1228180"/>
          </a:xfrm>
          <a:prstGeom prst="wedgeRoundRectCallout">
            <a:avLst>
              <a:gd name="adj1" fmla="val 50281"/>
              <a:gd name="adj2" fmla="val 1320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Philip</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 tetrarch of </a:t>
            </a:r>
            <a:r>
              <a:rPr kumimoji="0" lang="en-US" sz="2400" b="0"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Trachonitis</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and Ituraea</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a typeface="+mn-ea"/>
              <a:cs typeface="+mn-cs"/>
            </a:endParaRPr>
          </a:p>
        </p:txBody>
      </p:sp>
      <p:cxnSp>
        <p:nvCxnSpPr>
          <p:cNvPr id="21" name="Straight Arrow Connector 20">
            <a:extLst>
              <a:ext uri="{FF2B5EF4-FFF2-40B4-BE49-F238E27FC236}">
                <a16:creationId xmlns:a16="http://schemas.microsoft.com/office/drawing/2014/main" id="{4524E5E2-CA95-4355-9568-5C9718AC94E0}"/>
              </a:ext>
            </a:extLst>
          </p:cNvPr>
          <p:cNvCxnSpPr>
            <a:cxnSpLocks/>
          </p:cNvCxnSpPr>
          <p:nvPr/>
        </p:nvCxnSpPr>
        <p:spPr bwMode="auto">
          <a:xfrm>
            <a:off x="3980145" y="1745150"/>
            <a:ext cx="1706671" cy="69529"/>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6A6B4EB9-E8EA-437A-9CF6-19F769F7D2B5}"/>
              </a:ext>
            </a:extLst>
          </p:cNvPr>
          <p:cNvCxnSpPr>
            <a:cxnSpLocks/>
          </p:cNvCxnSpPr>
          <p:nvPr/>
        </p:nvCxnSpPr>
        <p:spPr bwMode="auto">
          <a:xfrm>
            <a:off x="3980144" y="1745150"/>
            <a:ext cx="2984327" cy="2234094"/>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31300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386270"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2:19-23</a:t>
            </a:r>
          </a:p>
        </p:txBody>
      </p:sp>
      <p:sp>
        <p:nvSpPr>
          <p:cNvPr id="2" name="TextBox 1">
            <a:extLst>
              <a:ext uri="{FF2B5EF4-FFF2-40B4-BE49-F238E27FC236}">
                <a16:creationId xmlns:a16="http://schemas.microsoft.com/office/drawing/2014/main" id="{379A99BF-6207-43E8-A33F-CA3032E833C3}"/>
              </a:ext>
            </a:extLst>
          </p:cNvPr>
          <p:cNvSpPr txBox="1"/>
          <p:nvPr/>
        </p:nvSpPr>
        <p:spPr>
          <a:xfrm>
            <a:off x="294639" y="792550"/>
            <a:ext cx="11538131"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19 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But when Herod died, behold, an angel of the Lord appeared in a dream to Joseph in Egypt, </a:t>
            </a:r>
            <a:r>
              <a:rPr kumimoji="0" lang="en-US" sz="2400" b="1"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20 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saying, “Rise, take the child and his mother and go to the land of Israel, for those who sought the child's life are dead.” </a:t>
            </a:r>
            <a:r>
              <a:rPr kumimoji="0" lang="en-US" sz="2400" b="1"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21 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And he rose and took the child and his mother and went to the land of Israel. </a:t>
            </a:r>
            <a:r>
              <a:rPr kumimoji="0" lang="en-US" sz="2400" b="1"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22 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But when he heard that Archelaus was reigning over Judea in place of his father Herod, he was afraid to go there, and being warned in a dream he withdrew to the district of Galilee. </a:t>
            </a:r>
            <a:r>
              <a:rPr kumimoji="0" lang="en-US" sz="2400" b="1" i="0" u="none" strike="noStrike" kern="1200" cap="none" spc="0" normalizeH="0" baseline="30000" noProof="0" dirty="0">
                <a:ln>
                  <a:noFill/>
                </a:ln>
                <a:solidFill>
                  <a:srgbClr val="FFFFFF"/>
                </a:solidFill>
                <a:effectLst/>
                <a:uLnTx/>
                <a:uFillTx/>
                <a:latin typeface="Cambria" panose="02040503050406030204" pitchFamily="18" charset="0"/>
                <a:ea typeface="+mn-ea"/>
                <a:cs typeface="+mn-cs"/>
              </a:rPr>
              <a:t>23 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And he went and lived in a city called Nazareth, so that what was spoken by the prophets might be fulfilled, that he would be called a Nazarene.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cxnSp>
        <p:nvCxnSpPr>
          <p:cNvPr id="8" name="Straight Connector 7">
            <a:extLst>
              <a:ext uri="{FF2B5EF4-FFF2-40B4-BE49-F238E27FC236}">
                <a16:creationId xmlns:a16="http://schemas.microsoft.com/office/drawing/2014/main" id="{6CE18220-E865-4637-AE38-78CB9BF24322}"/>
              </a:ext>
            </a:extLst>
          </p:cNvPr>
          <p:cNvCxnSpPr>
            <a:cxnSpLocks/>
          </p:cNvCxnSpPr>
          <p:nvPr/>
        </p:nvCxnSpPr>
        <p:spPr bwMode="auto">
          <a:xfrm>
            <a:off x="3493496" y="3005022"/>
            <a:ext cx="4248424"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2072658-1345-4087-AF46-FCE614D4156C}"/>
              </a:ext>
            </a:extLst>
          </p:cNvPr>
          <p:cNvCxnSpPr>
            <a:cxnSpLocks/>
          </p:cNvCxnSpPr>
          <p:nvPr/>
        </p:nvCxnSpPr>
        <p:spPr bwMode="auto">
          <a:xfrm>
            <a:off x="446413" y="3362960"/>
            <a:ext cx="252030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9178D640-162F-4E29-A416-0FC779A519DB}"/>
              </a:ext>
            </a:extLst>
          </p:cNvPr>
          <p:cNvCxnSpPr>
            <a:cxnSpLocks/>
          </p:cNvCxnSpPr>
          <p:nvPr/>
        </p:nvCxnSpPr>
        <p:spPr bwMode="auto">
          <a:xfrm>
            <a:off x="3393748" y="3362960"/>
            <a:ext cx="7253932"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9" name="Rounded Rectangular Callout 4">
            <a:extLst>
              <a:ext uri="{FF2B5EF4-FFF2-40B4-BE49-F238E27FC236}">
                <a16:creationId xmlns:a16="http://schemas.microsoft.com/office/drawing/2014/main" id="{0AFE2B44-E5DB-437F-AB9A-04D6B24DAFA9}"/>
              </a:ext>
            </a:extLst>
          </p:cNvPr>
          <p:cNvSpPr/>
          <p:nvPr/>
        </p:nvSpPr>
        <p:spPr>
          <a:xfrm>
            <a:off x="0" y="4268353"/>
            <a:ext cx="12192000" cy="2575922"/>
          </a:xfrm>
          <a:prstGeom prst="wedgeRoundRectCallout">
            <a:avLst>
              <a:gd name="adj1" fmla="val 15575"/>
              <a:gd name="adj2" fmla="val -86105"/>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If he was intending to show a ﬁxed Scripture, he would not have said, “that which was spoken through the </a:t>
            </a:r>
            <a:r>
              <a:rPr kumimoji="0" lang="en-US" sz="2400" b="0" i="0" u="none" strike="noStrike" kern="1200" cap="none" spc="0" normalizeH="0" baseline="0" noProof="0" dirty="0">
                <a:ln>
                  <a:noFill/>
                </a:ln>
                <a:solidFill>
                  <a:srgbClr val="FFFF00"/>
                </a:solidFill>
                <a:effectLst/>
                <a:uLnTx/>
                <a:uFillTx/>
                <a:latin typeface="Cambria" panose="02040503050406030204" pitchFamily="18" charset="0"/>
                <a:ea typeface="+mn-ea"/>
                <a:cs typeface="+mn-cs"/>
              </a:rPr>
              <a:t>prophets</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but simply, “that which was spoken through the prophet.” However, as it is, speaking of “prophets” plural, he shows that he is not choosing the words of Scripture, but the sense.  In the obscurity of Nazareth, the OT predictions of a humble, despised background for the Messiah found their fulfillment. (Ps 22:6-8; Isa 49:7, 53:2-3; </a:t>
            </a:r>
            <a:r>
              <a:rPr kumimoji="0" lang="en-US" sz="2400" b="0"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Zech</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11:4-14)</a:t>
            </a:r>
          </a:p>
        </p:txBody>
      </p:sp>
      <p:sp>
        <p:nvSpPr>
          <p:cNvPr id="21" name="Rounded Rectangular Callout 4">
            <a:extLst>
              <a:ext uri="{FF2B5EF4-FFF2-40B4-BE49-F238E27FC236}">
                <a16:creationId xmlns:a16="http://schemas.microsoft.com/office/drawing/2014/main" id="{D203ACBA-6E6B-47F6-9CBF-54C5F2746CB4}"/>
              </a:ext>
            </a:extLst>
          </p:cNvPr>
          <p:cNvSpPr/>
          <p:nvPr/>
        </p:nvSpPr>
        <p:spPr>
          <a:xfrm>
            <a:off x="3743655" y="2408783"/>
            <a:ext cx="3801384" cy="506276"/>
          </a:xfrm>
          <a:prstGeom prst="wedgeRoundRectCallout">
            <a:avLst>
              <a:gd name="adj1" fmla="val 38919"/>
              <a:gd name="adj2" fmla="val 91754"/>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5</a:t>
            </a:r>
            <a:r>
              <a:rPr kumimoji="0" lang="en-US" sz="2400" b="1" i="0" u="none" strike="noStrike" kern="1200" cap="none" spc="0" normalizeH="0" baseline="30000" noProof="0" dirty="0">
                <a:ln>
                  <a:noFill/>
                </a:ln>
                <a:solidFill>
                  <a:srgbClr val="000000"/>
                </a:solidFill>
                <a:effectLst/>
                <a:uLnTx/>
                <a:uFillTx/>
                <a:latin typeface="Cambria" panose="02040503050406030204" pitchFamily="18" charset="0"/>
                <a:ea typeface="+mn-ea"/>
                <a:cs typeface="+mn-cs"/>
              </a:rPr>
              <a:t>th</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fulfillment passage?</a:t>
            </a:r>
          </a:p>
        </p:txBody>
      </p:sp>
    </p:spTree>
    <p:extLst>
      <p:ext uri="{BB962C8B-B14F-4D97-AF65-F5344CB8AC3E}">
        <p14:creationId xmlns:p14="http://schemas.microsoft.com/office/powerpoint/2010/main" val="332968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1" grpId="1" animBg="1"/>
    </p:bldLst>
  </p:timing>
</p:sld>
</file>

<file path=ppt/theme/theme1.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wrap="square">
        <a:spAutoFit/>
      </a:bodyPr>
      <a:lstStyle>
        <a:defPPr algn="ctr">
          <a:defRPr sz="2200" b="1" i="1" u="sng" dirty="0" smtClean="0">
            <a:solidFill>
              <a:srgbClr val="FFFF00"/>
            </a:solidFill>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Perpetua Titling M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udiags">
  <a:themeElements>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fontScheme name="bludiag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diag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diag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diag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diag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diag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diag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diag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7143</TotalTime>
  <Words>4477</Words>
  <Application>Microsoft Office PowerPoint</Application>
  <PresentationFormat>Widescreen</PresentationFormat>
  <Paragraphs>453</Paragraphs>
  <Slides>46</Slides>
  <Notes>34</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46</vt:i4>
      </vt:variant>
    </vt:vector>
  </HeadingPairs>
  <TitlesOfParts>
    <vt:vector size="60" baseType="lpstr">
      <vt:lpstr>Arial</vt:lpstr>
      <vt:lpstr>Calibri</vt:lpstr>
      <vt:lpstr>Cambria</vt:lpstr>
      <vt:lpstr>Monotype Sorts</vt:lpstr>
      <vt:lpstr>Perpetua Titling MT</vt:lpstr>
      <vt:lpstr>Sylfaen</vt:lpstr>
      <vt:lpstr>Tahoma</vt:lpstr>
      <vt:lpstr>Times New Roman</vt:lpstr>
      <vt:lpstr>Wingdings</vt:lpstr>
      <vt:lpstr>1_Orbit</vt:lpstr>
      <vt:lpstr>Ocean</vt:lpstr>
      <vt:lpstr>Office Theme</vt:lpstr>
      <vt:lpstr>1_bludiags</vt:lpstr>
      <vt:lpstr>Photo Editor Photo</vt:lpstr>
      <vt:lpstr>Gospel of Matthew</vt:lpstr>
      <vt:lpstr>PowerPoint Presentation</vt:lpstr>
      <vt:lpstr>Matthew’s Genealogy</vt:lpstr>
      <vt:lpstr>PowerPoint Presentation</vt:lpstr>
      <vt:lpstr>“Formula Quotations” of Old Testament in Matthew</vt:lpstr>
      <vt:lpstr>PowerPoint Presentation</vt:lpstr>
      <vt:lpstr>PowerPoint Presentation</vt:lpstr>
      <vt:lpstr>PowerPoint Presentation</vt:lpstr>
      <vt:lpstr>PowerPoint Presentation</vt:lpstr>
      <vt:lpstr>Nazareth</vt:lpstr>
      <vt:lpstr>Chapters 3-4</vt:lpstr>
      <vt:lpstr>OT Prophecy (John) </vt:lpstr>
      <vt:lpstr>OT Prophecy (John)</vt:lpstr>
      <vt:lpstr>PowerPoint Presentation</vt:lpstr>
      <vt:lpstr>PowerPoint Presentation</vt:lpstr>
      <vt:lpstr>PowerPoint Presentation</vt:lpstr>
      <vt:lpstr>PowerPoint Presentation</vt:lpstr>
      <vt:lpstr>Repentance in the Bible</vt:lpstr>
      <vt:lpstr>PowerPoint Presentation</vt:lpstr>
      <vt:lpstr>PowerPoint Presentation</vt:lpstr>
      <vt:lpstr>PowerPoint Presentation</vt:lpstr>
      <vt:lpstr>Johns Message</vt:lpstr>
      <vt:lpstr>PowerPoint Presentation</vt:lpstr>
      <vt:lpstr>PowerPoint Presentation</vt:lpstr>
      <vt:lpstr>PowerPoint Presentation</vt:lpstr>
      <vt:lpstr>PowerPoint Presentation</vt:lpstr>
      <vt:lpstr>“He will Baptize with Holy Spirit &amp; Fire” </vt:lpstr>
      <vt:lpstr>PowerPoint Presentation</vt:lpstr>
      <vt:lpstr>PowerPoint Presentation</vt:lpstr>
      <vt:lpstr>PowerPoint Presentation</vt:lpstr>
      <vt:lpstr>Why was Jesus Baptized?</vt:lpstr>
      <vt:lpstr>PowerPoint Presentation</vt:lpstr>
      <vt:lpstr>PowerPoint Presentation</vt:lpstr>
      <vt:lpstr>PowerPoint Presentation</vt:lpstr>
      <vt:lpstr>PowerPoint Presentation</vt:lpstr>
      <vt:lpstr>PowerPoint Presentation</vt:lpstr>
      <vt:lpstr>PowerPoint Presentation</vt:lpstr>
      <vt:lpstr>The Temptations of Jesus </vt:lpstr>
      <vt:lpstr>Harmony Notes </vt:lpstr>
      <vt:lpstr>PowerPoint Presentation</vt:lpstr>
      <vt:lpstr>PowerPoint Presentation</vt:lpstr>
      <vt:lpstr>PowerPoint Presentation</vt:lpstr>
      <vt:lpstr>Matthew 4:18-22: Call of First Disciples </vt:lpstr>
      <vt:lpstr>Matthew 4:23-25  Teaching &amp; Healing in Galilee</vt:lpstr>
      <vt:lpstr>Matthew 4: Conclusions</vt:lpstr>
      <vt:lpstr>Themes in Matthew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Caudill</dc:creator>
  <cp:lastModifiedBy>Barry Caudill</cp:lastModifiedBy>
  <cp:revision>274</cp:revision>
  <dcterms:created xsi:type="dcterms:W3CDTF">2017-08-17T13:04:53Z</dcterms:created>
  <dcterms:modified xsi:type="dcterms:W3CDTF">2017-09-13T22:28:39Z</dcterms:modified>
</cp:coreProperties>
</file>