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64" r:id="rId2"/>
    <p:sldId id="256" r:id="rId3"/>
    <p:sldId id="262" r:id="rId4"/>
    <p:sldId id="268" r:id="rId5"/>
    <p:sldId id="266" r:id="rId6"/>
    <p:sldId id="265" r:id="rId7"/>
    <p:sldId id="267" r:id="rId8"/>
    <p:sldId id="257" r:id="rId9"/>
    <p:sldId id="263" r:id="rId10"/>
    <p:sldId id="258" r:id="rId11"/>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83"/>
    <p:restoredTop sz="71032"/>
  </p:normalViewPr>
  <p:slideViewPr>
    <p:cSldViewPr snapToGrid="0" snapToObjects="1">
      <p:cViewPr varScale="1">
        <p:scale>
          <a:sx n="93" d="100"/>
          <a:sy n="93" d="100"/>
        </p:scale>
        <p:origin x="158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5D9700-0779-7249-A612-9067134FC041}" type="datetimeFigureOut">
              <a:rPr lang="en-US" smtClean="0"/>
              <a:t>9/23/17</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144A68-BC4A-314E-9785-2CD7927746F2}" type="slidenum">
              <a:rPr lang="en-US" smtClean="0"/>
              <a:t>‹#›</a:t>
            </a:fld>
            <a:endParaRPr lang="en-US"/>
          </a:p>
        </p:txBody>
      </p:sp>
    </p:spTree>
    <p:extLst>
      <p:ext uri="{BB962C8B-B14F-4D97-AF65-F5344CB8AC3E}">
        <p14:creationId xmlns:p14="http://schemas.microsoft.com/office/powerpoint/2010/main" val="409899380"/>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144A68-BC4A-314E-9785-2CD7927746F2}" type="slidenum">
              <a:rPr lang="en-US" smtClean="0"/>
              <a:t>1</a:t>
            </a:fld>
            <a:endParaRPr lang="en-US"/>
          </a:p>
        </p:txBody>
      </p:sp>
    </p:spTree>
    <p:extLst>
      <p:ext uri="{BB962C8B-B14F-4D97-AF65-F5344CB8AC3E}">
        <p14:creationId xmlns:p14="http://schemas.microsoft.com/office/powerpoint/2010/main" val="18529753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144A68-BC4A-314E-9785-2CD7927746F2}" type="slidenum">
              <a:rPr lang="en-US" smtClean="0"/>
              <a:t>10</a:t>
            </a:fld>
            <a:endParaRPr lang="en-US"/>
          </a:p>
        </p:txBody>
      </p:sp>
    </p:spTree>
    <p:extLst>
      <p:ext uri="{BB962C8B-B14F-4D97-AF65-F5344CB8AC3E}">
        <p14:creationId xmlns:p14="http://schemas.microsoft.com/office/powerpoint/2010/main" val="336847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US" altLang="x-none" sz="2800" dirty="0" smtClean="0"/>
              <a:t>Romans 8:4 describes Christians as those who “Walk according to the Spirit”  Christians entire lifestyle is influenced by the Holy Spirit. </a:t>
            </a:r>
          </a:p>
          <a:p>
            <a:pPr eaLnBrk="1" hangingPunct="1">
              <a:lnSpc>
                <a:spcPct val="90000"/>
              </a:lnSpc>
            </a:pPr>
            <a:endParaRPr lang="en-US" altLang="x-none" sz="2800" dirty="0" smtClean="0"/>
          </a:p>
          <a:p>
            <a:pPr eaLnBrk="1" hangingPunct="1">
              <a:lnSpc>
                <a:spcPct val="90000"/>
              </a:lnSpc>
            </a:pPr>
            <a:endParaRPr lang="en-US" altLang="x-none" sz="2800" dirty="0" smtClean="0"/>
          </a:p>
          <a:p>
            <a:pPr eaLnBrk="1" hangingPunct="1">
              <a:lnSpc>
                <a:spcPct val="90000"/>
              </a:lnSpc>
            </a:pPr>
            <a:r>
              <a:rPr lang="en-US" altLang="x-none" sz="2800" dirty="0" smtClean="0"/>
              <a:t>Each Manifest Different Aspects of His Nature:</a:t>
            </a:r>
          </a:p>
          <a:p>
            <a:pPr lvl="1" eaLnBrk="1" hangingPunct="1">
              <a:lnSpc>
                <a:spcPct val="90000"/>
              </a:lnSpc>
            </a:pPr>
            <a:r>
              <a:rPr lang="en-US" altLang="x-none" sz="2400" dirty="0" smtClean="0"/>
              <a:t>His </a:t>
            </a:r>
            <a:r>
              <a:rPr lang="en-US" altLang="x-none" sz="2400" b="1" u="sng" dirty="0" smtClean="0"/>
              <a:t>Power: </a:t>
            </a:r>
            <a:r>
              <a:rPr lang="en-US" altLang="x-none" sz="2400" dirty="0" smtClean="0"/>
              <a:t>His Gifts (1 Corinthians 12:8-11)</a:t>
            </a:r>
          </a:p>
          <a:p>
            <a:pPr lvl="1" eaLnBrk="1" hangingPunct="1">
              <a:lnSpc>
                <a:spcPct val="90000"/>
              </a:lnSpc>
            </a:pPr>
            <a:r>
              <a:rPr lang="en-US" altLang="x-none" sz="2400" dirty="0" smtClean="0"/>
              <a:t>His </a:t>
            </a:r>
            <a:r>
              <a:rPr lang="en-US" altLang="x-none" sz="2400" b="1" u="sng" dirty="0" smtClean="0"/>
              <a:t>Character: </a:t>
            </a:r>
            <a:r>
              <a:rPr lang="en-US" altLang="x-none" sz="2400" dirty="0" smtClean="0"/>
              <a:t>His Fruit (Galatians 5:22-25)</a:t>
            </a:r>
          </a:p>
          <a:p>
            <a:pPr lvl="1" eaLnBrk="1" hangingPunct="1">
              <a:lnSpc>
                <a:spcPct val="90000"/>
              </a:lnSpc>
            </a:pPr>
            <a:r>
              <a:rPr lang="en-US" altLang="x-none" sz="2400" dirty="0" smtClean="0"/>
              <a:t>Both Manifestations Are Priceless Evidence Of His Work!</a:t>
            </a:r>
          </a:p>
          <a:p>
            <a:pPr eaLnBrk="1" hangingPunct="1">
              <a:lnSpc>
                <a:spcPct val="90000"/>
              </a:lnSpc>
            </a:pPr>
            <a:endParaRPr lang="en-US" altLang="x-none" sz="2800" dirty="0" smtClean="0"/>
          </a:p>
          <a:p>
            <a:pPr eaLnBrk="1" hangingPunct="1">
              <a:lnSpc>
                <a:spcPct val="90000"/>
              </a:lnSpc>
            </a:pPr>
            <a:r>
              <a:rPr lang="en-US" altLang="x-none" sz="2800" dirty="0" smtClean="0"/>
              <a:t>The Holy Spirit manifest His influence by His fruit in all Christians, and by His gifts in the few He willed.</a:t>
            </a:r>
          </a:p>
          <a:p>
            <a:pPr lvl="1" eaLnBrk="1" hangingPunct="1">
              <a:lnSpc>
                <a:spcPct val="90000"/>
              </a:lnSpc>
            </a:pPr>
            <a:r>
              <a:rPr lang="en-US" altLang="x-none" sz="2400" dirty="0" smtClean="0"/>
              <a:t>1 Corinthians 12:11, 1 Corinthians 13:8</a:t>
            </a:r>
          </a:p>
          <a:p>
            <a:endParaRPr lang="en-US" dirty="0"/>
          </a:p>
        </p:txBody>
      </p:sp>
      <p:sp>
        <p:nvSpPr>
          <p:cNvPr id="4" name="Slide Number Placeholder 3"/>
          <p:cNvSpPr>
            <a:spLocks noGrp="1"/>
          </p:cNvSpPr>
          <p:nvPr>
            <p:ph type="sldNum" sz="quarter" idx="10"/>
          </p:nvPr>
        </p:nvSpPr>
        <p:spPr/>
        <p:txBody>
          <a:bodyPr/>
          <a:lstStyle/>
          <a:p>
            <a:fld id="{D5144A68-BC4A-314E-9785-2CD7927746F2}" type="slidenum">
              <a:rPr lang="en-US" smtClean="0"/>
              <a:t>2</a:t>
            </a:fld>
            <a:endParaRPr lang="en-US"/>
          </a:p>
        </p:txBody>
      </p:sp>
    </p:spTree>
    <p:extLst>
      <p:ext uri="{BB962C8B-B14F-4D97-AF65-F5344CB8AC3E}">
        <p14:creationId xmlns:p14="http://schemas.microsoft.com/office/powerpoint/2010/main" val="46435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144A68-BC4A-314E-9785-2CD7927746F2}" type="slidenum">
              <a:rPr lang="en-US" smtClean="0"/>
              <a:t>3</a:t>
            </a:fld>
            <a:endParaRPr lang="en-US"/>
          </a:p>
        </p:txBody>
      </p:sp>
    </p:spTree>
    <p:extLst>
      <p:ext uri="{BB962C8B-B14F-4D97-AF65-F5344CB8AC3E}">
        <p14:creationId xmlns:p14="http://schemas.microsoft.com/office/powerpoint/2010/main" val="1873617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D1D10916-26FE-424C-8263-13A5C107FE87}" type="slidenum">
              <a:rPr lang="en-US" altLang="x-none" sz="1200"/>
              <a:pPr/>
              <a:t>4</a:t>
            </a:fld>
            <a:endParaRPr lang="en-US" altLang="x-none" sz="1200"/>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ln/>
        </p:spPr>
        <p:txBody>
          <a:bodyPr>
            <a:normAutofit fontScale="92500" lnSpcReduction="20000"/>
          </a:bodyPr>
          <a:lstStyle/>
          <a:p>
            <a:pPr eaLnBrk="1" hangingPunct="1">
              <a:lnSpc>
                <a:spcPct val="80000"/>
              </a:lnSpc>
            </a:pPr>
            <a:r>
              <a:rPr lang="en-US" altLang="x-none" sz="1000" dirty="0" smtClean="0"/>
              <a:t>** You tell me where you see Jesus modeling this behavior **</a:t>
            </a:r>
          </a:p>
          <a:p>
            <a:pPr eaLnBrk="1" hangingPunct="1">
              <a:lnSpc>
                <a:spcPct val="80000"/>
              </a:lnSpc>
            </a:pPr>
            <a:r>
              <a:rPr lang="en-US" altLang="x-none" sz="1000" dirty="0" smtClean="0"/>
              <a:t>WAIT</a:t>
            </a:r>
            <a:r>
              <a:rPr lang="en-US" altLang="x-none" sz="1000" dirty="0"/>
              <a:t>:  He is our pledge.  He is our assurance that it is worth the wait.  Like a husband calling home when he leaves work, his family knows the wait is almost over, and can look forward to his arrival.  The Spirit and our Faith in God help us wait for the Hope of Righteousness, our reward in heaven.</a:t>
            </a:r>
          </a:p>
          <a:p>
            <a:pPr eaLnBrk="1" hangingPunct="1">
              <a:lnSpc>
                <a:spcPct val="80000"/>
              </a:lnSpc>
            </a:pPr>
            <a:r>
              <a:rPr lang="en-US" altLang="x-none" sz="1000" dirty="0"/>
              <a:t>WALK:   Means how we “Go On Living” - Describes Our Daily Lifestyle, Our Habitual Conduct</a:t>
            </a:r>
          </a:p>
          <a:p>
            <a:pPr eaLnBrk="1" hangingPunct="1">
              <a:lnSpc>
                <a:spcPct val="80000"/>
              </a:lnSpc>
            </a:pPr>
            <a:r>
              <a:rPr lang="en-US" altLang="x-none" sz="1000" dirty="0"/>
              <a:t>*Using all the strength He supplies to obey all the commands He delivered.</a:t>
            </a:r>
          </a:p>
          <a:p>
            <a:pPr eaLnBrk="1" hangingPunct="1">
              <a:lnSpc>
                <a:spcPct val="80000"/>
              </a:lnSpc>
            </a:pPr>
            <a:r>
              <a:rPr lang="en-US" altLang="x-none" sz="1000" dirty="0"/>
              <a:t>Result of our choices, our attitude, </a:t>
            </a:r>
            <a:r>
              <a:rPr lang="en-US" altLang="x-none" sz="1000" dirty="0" err="1"/>
              <a:t>etc</a:t>
            </a:r>
            <a:r>
              <a:rPr lang="en-US" altLang="x-none" sz="1000" dirty="0"/>
              <a:t>…Should be worthy of God’s love for us</a:t>
            </a:r>
          </a:p>
          <a:p>
            <a:pPr eaLnBrk="1" hangingPunct="1">
              <a:lnSpc>
                <a:spcPct val="80000"/>
              </a:lnSpc>
            </a:pPr>
            <a:r>
              <a:rPr lang="en-US" altLang="x-none" sz="1000" dirty="0"/>
              <a:t>Using all the strength He provides, to follow all the commands He delivered.</a:t>
            </a:r>
          </a:p>
          <a:p>
            <a:pPr eaLnBrk="1" hangingPunct="1">
              <a:lnSpc>
                <a:spcPct val="80000"/>
              </a:lnSpc>
            </a:pPr>
            <a:r>
              <a:rPr lang="en-US" altLang="x-none" sz="1000" dirty="0"/>
              <a:t>Set your mind on the things of the Spirit  (Galatians 5:17, Romans 8:5)</a:t>
            </a:r>
          </a:p>
          <a:p>
            <a:pPr eaLnBrk="1" hangingPunct="1">
              <a:lnSpc>
                <a:spcPct val="80000"/>
              </a:lnSpc>
            </a:pPr>
            <a:r>
              <a:rPr lang="en-US" altLang="x-none" sz="1000" dirty="0"/>
              <a:t>LED: To go and do the things the Spirit has revealed for us to go and do, knowing that we aren’t going and doing these things because we figured it out, but because this is where and what we’ve been instructed. Is the Spirit calling toward love, then we are marching toward love. </a:t>
            </a:r>
          </a:p>
          <a:p>
            <a:pPr eaLnBrk="1" hangingPunct="1">
              <a:lnSpc>
                <a:spcPct val="80000"/>
              </a:lnSpc>
            </a:pPr>
            <a:r>
              <a:rPr lang="en-US" altLang="x-none" sz="1000" dirty="0"/>
              <a:t>“I’ve been led by police escort in a funeral service from the funeral home to the cemetery.  This was clear and reliable leadership.</a:t>
            </a:r>
          </a:p>
          <a:p>
            <a:pPr eaLnBrk="1" hangingPunct="1">
              <a:lnSpc>
                <a:spcPct val="80000"/>
              </a:lnSpc>
            </a:pPr>
            <a:r>
              <a:rPr lang="en-US" altLang="x-none" sz="1000" dirty="0"/>
              <a:t>I’ve also been led places by a map.  There have been times I got turned around, but guess what - it wasn’t the map’s fault.  The map provided clear and reliable leadership.  And I’ve been led by the Spirit and so have you, if you’ve followed the directions He provided.”</a:t>
            </a:r>
          </a:p>
          <a:p>
            <a:pPr eaLnBrk="1" hangingPunct="1">
              <a:lnSpc>
                <a:spcPct val="80000"/>
              </a:lnSpc>
            </a:pPr>
            <a:r>
              <a:rPr lang="en-US" altLang="x-none" sz="1000" dirty="0"/>
              <a:t>When we see a spiritual need, and we know that God has instructed us to meet that need, and we follow God’s instructions we have been led by the Spirit.</a:t>
            </a:r>
          </a:p>
          <a:p>
            <a:pPr eaLnBrk="1" hangingPunct="1">
              <a:lnSpc>
                <a:spcPct val="80000"/>
              </a:lnSpc>
            </a:pPr>
            <a:r>
              <a:rPr lang="en-US" altLang="x-none" sz="1000" dirty="0"/>
              <a:t>The police officer led me by going in front of me in his car. My dad led me by giving me directions on a map and gas money for the car. The Holy Spirit leads me by giving me directions in God’s word and strength to follow those directions.</a:t>
            </a:r>
          </a:p>
          <a:p>
            <a:pPr eaLnBrk="1" hangingPunct="1">
              <a:lnSpc>
                <a:spcPct val="80000"/>
              </a:lnSpc>
            </a:pPr>
            <a:r>
              <a:rPr lang="en-US" altLang="x-none" sz="1000" dirty="0"/>
              <a:t>Leadership is Two Fold:  First it of course means Following His leadership in our daily life. (Galatians 5:18) But if we allow the Holy Spirit to lead us then this means we must turn away from any others who would lead us away from Christ.  Specifically in this context </a:t>
            </a:r>
            <a:r>
              <a:rPr lang="en-US" altLang="x-none" sz="1000" dirty="0" err="1"/>
              <a:t>paul</a:t>
            </a:r>
            <a:r>
              <a:rPr lang="en-US" altLang="x-none" sz="1000" dirty="0"/>
              <a:t> mentions turning away from the flesh (vs. 17) and turning away from the Law of Moses (vs. 18) because false teachers were advocating the Mosaic Law as our standard rather than the law of Christ revealed by the Spirit.  We need to understand that when we give </a:t>
            </a:r>
            <a:r>
              <a:rPr lang="en-US" altLang="x-none" sz="1000" dirty="0" err="1"/>
              <a:t>ourself</a:t>
            </a:r>
            <a:r>
              <a:rPr lang="en-US" altLang="x-none" sz="1000" dirty="0"/>
              <a:t> to the leadership of the Holy Spirit, no other standard, no other leader can direct us any longer.  Our loyalty is with God.  </a:t>
            </a:r>
          </a:p>
          <a:p>
            <a:pPr eaLnBrk="1" hangingPunct="1">
              <a:lnSpc>
                <a:spcPct val="80000"/>
              </a:lnSpc>
            </a:pPr>
            <a:endParaRPr lang="en-US" altLang="x-none" sz="1000" dirty="0"/>
          </a:p>
          <a:p>
            <a:pPr eaLnBrk="1" hangingPunct="1">
              <a:lnSpc>
                <a:spcPct val="80000"/>
              </a:lnSpc>
            </a:pPr>
            <a:r>
              <a:rPr lang="en-US" altLang="x-none" sz="1000" dirty="0" err="1"/>
              <a:t>LIVE:Because</a:t>
            </a:r>
            <a:r>
              <a:rPr lang="en-US" altLang="x-none" sz="1000" dirty="0"/>
              <a:t> we chose Christ, we have been given a new life in the Spirit, so it is the Spirit we will follow. (vs. 25)   He has renewed us in Christ, so let’s follow HIM!!!  If we welcome the new life He has given us in Christ, then we should welcome His impact on our daily life.</a:t>
            </a:r>
          </a:p>
          <a:p>
            <a:pPr eaLnBrk="1" hangingPunct="1">
              <a:lnSpc>
                <a:spcPct val="80000"/>
              </a:lnSpc>
            </a:pPr>
            <a:endParaRPr lang="en-US" altLang="x-none" sz="1000" dirty="0"/>
          </a:p>
          <a:p>
            <a:pPr eaLnBrk="1" hangingPunct="1">
              <a:lnSpc>
                <a:spcPct val="80000"/>
              </a:lnSpc>
            </a:pPr>
            <a:r>
              <a:rPr lang="en-US" altLang="x-none" sz="1000" dirty="0"/>
              <a:t>SOW - When we consider the impact He has had on our past, and the impact He has on our present, we are motivated to stay focused in our efforts and engage in good deeds, sowing seeds in Spirit.  This will impact our eternity.</a:t>
            </a:r>
          </a:p>
          <a:p>
            <a:pPr eaLnBrk="1" hangingPunct="1">
              <a:lnSpc>
                <a:spcPct val="80000"/>
              </a:lnSpc>
            </a:pPr>
            <a:r>
              <a:rPr lang="en-US" altLang="x-none" sz="1000" dirty="0"/>
              <a:t>------</a:t>
            </a:r>
          </a:p>
          <a:p>
            <a:pPr eaLnBrk="1" hangingPunct="1">
              <a:lnSpc>
                <a:spcPct val="80000"/>
              </a:lnSpc>
            </a:pPr>
            <a:r>
              <a:rPr lang="en-US" altLang="x-none" sz="1000" dirty="0"/>
              <a:t>This chapter helps us see that the Holy Spirit’s Influence on our life is enormous!!! He is active in our past present and future!!!!</a:t>
            </a:r>
          </a:p>
          <a:p>
            <a:pPr eaLnBrk="1" hangingPunct="1">
              <a:lnSpc>
                <a:spcPct val="80000"/>
              </a:lnSpc>
            </a:pPr>
            <a:endParaRPr lang="en-US" altLang="x-none" sz="1000" dirty="0"/>
          </a:p>
          <a:p>
            <a:pPr eaLnBrk="1" hangingPunct="1">
              <a:lnSpc>
                <a:spcPct val="80000"/>
              </a:lnSpc>
            </a:pPr>
            <a:r>
              <a:rPr lang="en-US" altLang="x-none" sz="1000" dirty="0"/>
              <a:t>The Question then is HOW do I make the most of this?  How do I tap into that strength, how, on Monday morning do I put this in practice?  These answers come when we understand what it means to be Filled with the Spirit…</a:t>
            </a:r>
          </a:p>
        </p:txBody>
      </p:sp>
    </p:spTree>
    <p:extLst>
      <p:ext uri="{BB962C8B-B14F-4D97-AF65-F5344CB8AC3E}">
        <p14:creationId xmlns:p14="http://schemas.microsoft.com/office/powerpoint/2010/main" val="257832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144A68-BC4A-314E-9785-2CD7927746F2}" type="slidenum">
              <a:rPr lang="en-US" smtClean="0"/>
              <a:t>5</a:t>
            </a:fld>
            <a:endParaRPr lang="en-US"/>
          </a:p>
        </p:txBody>
      </p:sp>
    </p:spTree>
    <p:extLst>
      <p:ext uri="{BB962C8B-B14F-4D97-AF65-F5344CB8AC3E}">
        <p14:creationId xmlns:p14="http://schemas.microsoft.com/office/powerpoint/2010/main" val="1336304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Christians</a:t>
            </a:r>
            <a:r>
              <a:rPr lang="en-US" baseline="0" dirty="0" smtClean="0"/>
              <a:t> are called to live MORAL and VIRTUOUS LIVES.  </a:t>
            </a:r>
            <a:r>
              <a:rPr lang="en-US" dirty="0" smtClean="0"/>
              <a:t>Here’s why</a:t>
            </a:r>
            <a:r>
              <a:rPr lang="en-US" baseline="0" dirty="0" smtClean="0"/>
              <a:t> this matters.  Because our lives make KNOWN the goodness of the nature of God.</a:t>
            </a:r>
            <a:endParaRPr lang="en-US" dirty="0"/>
          </a:p>
        </p:txBody>
      </p:sp>
      <p:sp>
        <p:nvSpPr>
          <p:cNvPr id="4" name="Slide Number Placeholder 3"/>
          <p:cNvSpPr>
            <a:spLocks noGrp="1"/>
          </p:cNvSpPr>
          <p:nvPr>
            <p:ph type="sldNum" sz="quarter" idx="10"/>
          </p:nvPr>
        </p:nvSpPr>
        <p:spPr/>
        <p:txBody>
          <a:bodyPr/>
          <a:lstStyle/>
          <a:p>
            <a:fld id="{D5144A68-BC4A-314E-9785-2CD7927746F2}" type="slidenum">
              <a:rPr lang="en-US" smtClean="0"/>
              <a:t>6</a:t>
            </a:fld>
            <a:endParaRPr lang="en-US"/>
          </a:p>
        </p:txBody>
      </p:sp>
    </p:spTree>
    <p:extLst>
      <p:ext uri="{BB962C8B-B14F-4D97-AF65-F5344CB8AC3E}">
        <p14:creationId xmlns:p14="http://schemas.microsoft.com/office/powerpoint/2010/main" val="1799832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144A68-BC4A-314E-9785-2CD7927746F2}" type="slidenum">
              <a:rPr lang="en-US" smtClean="0"/>
              <a:t>7</a:t>
            </a:fld>
            <a:endParaRPr lang="en-US"/>
          </a:p>
        </p:txBody>
      </p:sp>
    </p:spTree>
    <p:extLst>
      <p:ext uri="{BB962C8B-B14F-4D97-AF65-F5344CB8AC3E}">
        <p14:creationId xmlns:p14="http://schemas.microsoft.com/office/powerpoint/2010/main" val="877566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verses guide us in how to talk to Linda about this?</a:t>
            </a:r>
          </a:p>
          <a:p>
            <a:endParaRPr lang="en-US" baseline="0" dirty="0" smtClean="0"/>
          </a:p>
          <a:p>
            <a:r>
              <a:rPr lang="en-US" baseline="0" dirty="0" err="1" smtClean="0"/>
              <a:t>Eph</a:t>
            </a:r>
            <a:r>
              <a:rPr lang="en-US" baseline="0" dirty="0" smtClean="0"/>
              <a:t> 4 </a:t>
            </a:r>
            <a:r>
              <a:rPr lang="mr-IN" baseline="0" dirty="0" smtClean="0"/>
              <a:t>–</a:t>
            </a:r>
            <a:r>
              <a:rPr lang="en-US" baseline="0" dirty="0" smtClean="0"/>
              <a:t> grace to edify for the moment.</a:t>
            </a:r>
          </a:p>
          <a:p>
            <a:endParaRPr lang="en-US" baseline="0" dirty="0" smtClean="0"/>
          </a:p>
          <a:p>
            <a:r>
              <a:rPr lang="en-US" baseline="0" dirty="0" smtClean="0"/>
              <a:t>&gt;&gt; Remember some people get upset and complain to the elders we just aren’t casual enough.  We probably don’t have to turn Linda’s anxiety into world war 3. *wink</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5144A68-BC4A-314E-9785-2CD7927746F2}" type="slidenum">
              <a:rPr lang="en-US" smtClean="0"/>
              <a:t>8</a:t>
            </a:fld>
            <a:endParaRPr lang="en-US"/>
          </a:p>
        </p:txBody>
      </p:sp>
    </p:spTree>
    <p:extLst>
      <p:ext uri="{BB962C8B-B14F-4D97-AF65-F5344CB8AC3E}">
        <p14:creationId xmlns:p14="http://schemas.microsoft.com/office/powerpoint/2010/main" val="3259869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713232"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713232"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713232" rtl="0" eaLnBrk="1" fontAlgn="auto" latinLnBrk="0" hangingPunct="1">
              <a:lnSpc>
                <a:spcPct val="100000"/>
              </a:lnSpc>
              <a:spcBef>
                <a:spcPts val="0"/>
              </a:spcBef>
              <a:spcAft>
                <a:spcPts val="0"/>
              </a:spcAft>
              <a:buClrTx/>
              <a:buSzTx/>
              <a:buFontTx/>
              <a:buNone/>
              <a:tabLst/>
              <a:defRPr/>
            </a:pPr>
            <a:r>
              <a:rPr lang="en-US" dirty="0" smtClean="0"/>
              <a:t>My Family:  </a:t>
            </a:r>
            <a:r>
              <a:rPr lang="en-US" dirty="0" smtClean="0"/>
              <a:t>An Obedient and Hopeful Heir Who Is Willing To Suffer.</a:t>
            </a:r>
          </a:p>
          <a:p>
            <a:endParaRPr lang="en-US" dirty="0" smtClean="0"/>
          </a:p>
          <a:p>
            <a:endParaRPr lang="en-US" dirty="0" smtClean="0"/>
          </a:p>
          <a:p>
            <a:r>
              <a:rPr lang="en-US" dirty="0" smtClean="0"/>
              <a:t>My Future: I will trust in God’s promises. (faith).  I will persevere</a:t>
            </a:r>
            <a:r>
              <a:rPr lang="en-US" baseline="0" dirty="0" smtClean="0"/>
              <a:t> </a:t>
            </a:r>
            <a:r>
              <a:rPr lang="en-US" dirty="0" smtClean="0"/>
              <a:t>in</a:t>
            </a:r>
            <a:r>
              <a:rPr lang="en-US" baseline="0" dirty="0" smtClean="0"/>
              <a:t> difficulty</a:t>
            </a:r>
            <a:r>
              <a:rPr lang="en-US" dirty="0" smtClean="0"/>
              <a:t>.  I will eagerly</a:t>
            </a:r>
            <a:r>
              <a:rPr lang="en-US" baseline="0" dirty="0" smtClean="0"/>
              <a:t> away.</a:t>
            </a:r>
            <a:endParaRPr lang="en-US" dirty="0"/>
          </a:p>
        </p:txBody>
      </p:sp>
      <p:sp>
        <p:nvSpPr>
          <p:cNvPr id="4" name="Slide Number Placeholder 3"/>
          <p:cNvSpPr>
            <a:spLocks noGrp="1"/>
          </p:cNvSpPr>
          <p:nvPr>
            <p:ph type="sldNum" sz="quarter" idx="10"/>
          </p:nvPr>
        </p:nvSpPr>
        <p:spPr/>
        <p:txBody>
          <a:bodyPr/>
          <a:lstStyle/>
          <a:p>
            <a:fld id="{D5144A68-BC4A-314E-9785-2CD7927746F2}" type="slidenum">
              <a:rPr lang="en-US" smtClean="0"/>
              <a:t>9</a:t>
            </a:fld>
            <a:endParaRPr lang="en-US"/>
          </a:p>
        </p:txBody>
      </p:sp>
    </p:spTree>
    <p:extLst>
      <p:ext uri="{BB962C8B-B14F-4D97-AF65-F5344CB8AC3E}">
        <p14:creationId xmlns:p14="http://schemas.microsoft.com/office/powerpoint/2010/main" val="1935436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2B5F12-EE2F-9C4B-8CE3-2343ECADC119}" type="datetimeFigureOut">
              <a:rPr lang="en-US" smtClean="0"/>
              <a:t>9/23/17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A024A-5BD0-ED49-A40E-A0171F5F3B9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2B5F12-EE2F-9C4B-8CE3-2343ECADC119}" type="datetimeFigureOut">
              <a:rPr lang="en-US" smtClean="0"/>
              <a:t>9/23/17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A024A-5BD0-ED49-A40E-A0171F5F3B9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2B5F12-EE2F-9C4B-8CE3-2343ECADC119}" type="datetimeFigureOut">
              <a:rPr lang="en-US" smtClean="0"/>
              <a:t>9/23/17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A024A-5BD0-ED49-A40E-A0171F5F3B9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553646"/>
            <a:ext cx="7886700" cy="1104636"/>
          </a:xfrm>
        </p:spPr>
        <p:txBody>
          <a:bodyPr>
            <a:normAutofit/>
          </a:bodyPr>
          <a:lstStyle>
            <a:lvl1pPr>
              <a:defRPr sz="4000" b="0" i="0">
                <a:solidFill>
                  <a:schemeClr val="bg1"/>
                </a:solidFill>
                <a:latin typeface="Arial" charset="0"/>
                <a:ea typeface="Arial" charset="0"/>
                <a:cs typeface="Arial"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770729"/>
            <a:ext cx="7886700" cy="3626115"/>
          </a:xfrm>
        </p:spPr>
        <p:txBody>
          <a:bodyPr>
            <a:normAutofit/>
          </a:bodyPr>
          <a:lstStyle>
            <a:lvl1pPr>
              <a:defRPr sz="3200" b="1" i="0">
                <a:solidFill>
                  <a:schemeClr val="bg1"/>
                </a:solidFill>
                <a:latin typeface="Arial" charset="0"/>
                <a:ea typeface="Arial" charset="0"/>
                <a:cs typeface="Arial" charset="0"/>
              </a:defRPr>
            </a:lvl1pPr>
            <a:lvl2pPr>
              <a:defRPr sz="2800" b="1" i="0">
                <a:solidFill>
                  <a:schemeClr val="bg1"/>
                </a:solidFill>
                <a:latin typeface="Arial" charset="0"/>
                <a:ea typeface="Arial" charset="0"/>
                <a:cs typeface="Arial" charset="0"/>
              </a:defRPr>
            </a:lvl2pPr>
            <a:lvl3pPr>
              <a:defRPr sz="2000" b="1" i="0">
                <a:solidFill>
                  <a:schemeClr val="bg1"/>
                </a:solidFill>
                <a:latin typeface="Arial" charset="0"/>
                <a:ea typeface="Arial" charset="0"/>
                <a:cs typeface="Arial" charset="0"/>
              </a:defRPr>
            </a:lvl3pPr>
            <a:lvl4pPr>
              <a:defRPr sz="1800" b="1" i="0">
                <a:solidFill>
                  <a:schemeClr val="bg1"/>
                </a:solidFill>
                <a:latin typeface="Arial" charset="0"/>
                <a:ea typeface="Arial" charset="0"/>
                <a:cs typeface="Arial" charset="0"/>
              </a:defRPr>
            </a:lvl4pPr>
            <a:lvl5pPr>
              <a:defRPr sz="1800" b="1" i="0">
                <a:solidFill>
                  <a:schemeClr val="bg1"/>
                </a:solidFill>
                <a:latin typeface="Arial" charset="0"/>
                <a:ea typeface="Arial" charset="0"/>
                <a:cs typeface="Arial"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2B5F12-EE2F-9C4B-8CE3-2343ECADC119}" type="datetimeFigureOut">
              <a:rPr lang="en-US" smtClean="0"/>
              <a:t>9/23/17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2A024A-5BD0-ED49-A40E-A0171F5F3B9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2B5F12-EE2F-9C4B-8CE3-2343ECADC119}" type="datetimeFigureOut">
              <a:rPr lang="en-US" smtClean="0"/>
              <a:t>9/23/17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2A024A-5BD0-ED49-A40E-A0171F5F3B9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2B5F12-EE2F-9C4B-8CE3-2343ECADC119}" type="datetimeFigureOut">
              <a:rPr lang="en-US" smtClean="0"/>
              <a:t>9/23/17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2A024A-5BD0-ED49-A40E-A0171F5F3B9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2B5F12-EE2F-9C4B-8CE3-2343ECADC119}" type="datetimeFigureOut">
              <a:rPr lang="en-US" smtClean="0"/>
              <a:t>9/23/17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2A024A-5BD0-ED49-A40E-A0171F5F3B9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2B5F12-EE2F-9C4B-8CE3-2343ECADC119}" type="datetimeFigureOut">
              <a:rPr lang="en-US" smtClean="0"/>
              <a:t>9/23/17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2A024A-5BD0-ED49-A40E-A0171F5F3B9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2B5F12-EE2F-9C4B-8CE3-2343ECADC119}" type="datetimeFigureOut">
              <a:rPr lang="en-US" smtClean="0"/>
              <a:t>9/23/17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2A024A-5BD0-ED49-A40E-A0171F5F3B9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2B5F12-EE2F-9C4B-8CE3-2343ECADC119}" type="datetimeFigureOut">
              <a:rPr lang="en-US" smtClean="0"/>
              <a:t>9/23/17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2A024A-5BD0-ED49-A40E-A0171F5F3B99}"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A02B5F12-EE2F-9C4B-8CE3-2343ECADC119}" type="datetimeFigureOut">
              <a:rPr lang="en-US" smtClean="0"/>
              <a:t>9/23/17</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9E2A024A-5BD0-ED49-A40E-A0171F5F3B99}" type="slidenum">
              <a:rPr lang="en-US" smtClean="0"/>
              <a:t>‹#›</a:t>
            </a:fld>
            <a:endParaRPr lang="en-US"/>
          </a:p>
        </p:txBody>
      </p:sp>
    </p:spTree>
    <p:extLst>
      <p:ext uri="{BB962C8B-B14F-4D97-AF65-F5344CB8AC3E}">
        <p14:creationId xmlns:p14="http://schemas.microsoft.com/office/powerpoint/2010/main" val="1085038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3999" cy="5715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14400" y="221132"/>
            <a:ext cx="7600950" cy="1104636"/>
          </a:xfrm>
        </p:spPr>
        <p:txBody>
          <a:bodyPr/>
          <a:lstStyle/>
          <a:p>
            <a:r>
              <a:rPr lang="en-US" dirty="0" smtClean="0"/>
              <a:t>Classrooms</a:t>
            </a:r>
            <a:endParaRPr lang="en-US" dirty="0"/>
          </a:p>
        </p:txBody>
      </p:sp>
      <p:sp>
        <p:nvSpPr>
          <p:cNvPr id="3" name="Content Placeholder 2"/>
          <p:cNvSpPr>
            <a:spLocks noGrp="1"/>
          </p:cNvSpPr>
          <p:nvPr>
            <p:ph idx="1"/>
          </p:nvPr>
        </p:nvSpPr>
        <p:spPr>
          <a:xfrm>
            <a:off x="628650" y="1230398"/>
            <a:ext cx="4258660" cy="4303299"/>
          </a:xfrm>
        </p:spPr>
        <p:txBody>
          <a:bodyPr>
            <a:normAutofit fontScale="92500" lnSpcReduction="10000"/>
          </a:bodyPr>
          <a:lstStyle/>
          <a:p>
            <a:r>
              <a:rPr lang="en-US" b="0" dirty="0" smtClean="0">
                <a:solidFill>
                  <a:srgbClr val="FFFF00"/>
                </a:solidFill>
              </a:rPr>
              <a:t>Scripture: </a:t>
            </a:r>
            <a:r>
              <a:rPr lang="en-US" b="0" dirty="0" smtClean="0"/>
              <a:t>Rm. 13</a:t>
            </a:r>
          </a:p>
          <a:p>
            <a:pPr lvl="1"/>
            <a:r>
              <a:rPr lang="en-US" sz="2600" b="0" dirty="0" smtClean="0"/>
              <a:t>G. Pickup</a:t>
            </a:r>
          </a:p>
          <a:p>
            <a:r>
              <a:rPr lang="en-US" b="0" dirty="0" smtClean="0">
                <a:solidFill>
                  <a:srgbClr val="FFFF00"/>
                </a:solidFill>
              </a:rPr>
              <a:t>Worship: </a:t>
            </a:r>
            <a:r>
              <a:rPr lang="en-US" b="0" dirty="0" smtClean="0"/>
              <a:t>Rm. 14</a:t>
            </a:r>
          </a:p>
          <a:p>
            <a:pPr lvl="1"/>
            <a:r>
              <a:rPr lang="en-US" sz="2600" b="0" dirty="0" smtClean="0"/>
              <a:t>M. Broadwell</a:t>
            </a:r>
          </a:p>
          <a:p>
            <a:r>
              <a:rPr lang="en-US" b="0" dirty="0" smtClean="0">
                <a:solidFill>
                  <a:srgbClr val="FFFF00"/>
                </a:solidFill>
              </a:rPr>
              <a:t>Prayer: </a:t>
            </a:r>
            <a:r>
              <a:rPr lang="en-US" b="0" dirty="0" smtClean="0"/>
              <a:t>Rm. 12</a:t>
            </a:r>
          </a:p>
          <a:p>
            <a:pPr lvl="1"/>
            <a:r>
              <a:rPr lang="en-US" sz="2600" b="0" dirty="0" smtClean="0"/>
              <a:t>S. Hall</a:t>
            </a:r>
          </a:p>
          <a:p>
            <a:r>
              <a:rPr lang="en-US" b="0" dirty="0" smtClean="0">
                <a:solidFill>
                  <a:srgbClr val="FFFF00"/>
                </a:solidFill>
              </a:rPr>
              <a:t>Character: </a:t>
            </a:r>
            <a:r>
              <a:rPr lang="en-US" b="0" dirty="0" smtClean="0"/>
              <a:t>Aud.</a:t>
            </a:r>
          </a:p>
          <a:p>
            <a:pPr lvl="1"/>
            <a:r>
              <a:rPr lang="en-US" sz="2600" b="0" dirty="0" smtClean="0"/>
              <a:t>P. Shumake</a:t>
            </a:r>
          </a:p>
          <a:p>
            <a:r>
              <a:rPr lang="en-US" b="0" dirty="0" smtClean="0">
                <a:solidFill>
                  <a:srgbClr val="FFFF00"/>
                </a:solidFill>
              </a:rPr>
              <a:t>Service: </a:t>
            </a:r>
            <a:r>
              <a:rPr lang="en-US" b="0" dirty="0" smtClean="0"/>
              <a:t>Rm. 7</a:t>
            </a:r>
          </a:p>
          <a:p>
            <a:pPr lvl="1"/>
            <a:r>
              <a:rPr lang="en-US" sz="2600" b="0" dirty="0" smtClean="0"/>
              <a:t>R. </a:t>
            </a:r>
            <a:r>
              <a:rPr lang="en-US" sz="2600" b="0" dirty="0" err="1" smtClean="0"/>
              <a:t>LaGrone</a:t>
            </a:r>
            <a:r>
              <a:rPr lang="en-US" sz="2600" b="0" dirty="0" smtClean="0"/>
              <a:t> &amp; B. Hall</a:t>
            </a: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3172"/>
          <a:stretch/>
        </p:blipFill>
        <p:spPr>
          <a:xfrm>
            <a:off x="5481343" y="83130"/>
            <a:ext cx="3034007" cy="5533697"/>
          </a:xfrm>
          <a:prstGeom prst="rect">
            <a:avLst/>
          </a:prstGeom>
        </p:spPr>
      </p:pic>
    </p:spTree>
    <p:extLst>
      <p:ext uri="{BB962C8B-B14F-4D97-AF65-F5344CB8AC3E}">
        <p14:creationId xmlns:p14="http://schemas.microsoft.com/office/powerpoint/2010/main" val="213081684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Moral Choices</a:t>
            </a: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Tree>
    <p:extLst>
      <p:ext uri="{BB962C8B-B14F-4D97-AF65-F5344CB8AC3E}">
        <p14:creationId xmlns:p14="http://schemas.microsoft.com/office/powerpoint/2010/main" val="5134008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Moral Choices</a:t>
            </a: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Tree>
    <p:extLst>
      <p:ext uri="{BB962C8B-B14F-4D97-AF65-F5344CB8AC3E}">
        <p14:creationId xmlns:p14="http://schemas.microsoft.com/office/powerpoint/2010/main" val="100282838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Jesus Is </a:t>
            </a:r>
            <a:r>
              <a:rPr lang="en-US" sz="4400" dirty="0"/>
              <a:t>O</a:t>
            </a:r>
            <a:r>
              <a:rPr lang="en-US" sz="4400" dirty="0" smtClean="0"/>
              <a:t>ur Model</a:t>
            </a:r>
            <a:endParaRPr lang="en-US" sz="4400" dirty="0"/>
          </a:p>
        </p:txBody>
      </p:sp>
      <p:sp>
        <p:nvSpPr>
          <p:cNvPr id="3" name="Content Placeholder 2"/>
          <p:cNvSpPr>
            <a:spLocks noGrp="1"/>
          </p:cNvSpPr>
          <p:nvPr>
            <p:ph idx="1"/>
          </p:nvPr>
        </p:nvSpPr>
        <p:spPr>
          <a:xfrm>
            <a:off x="628650" y="1644601"/>
            <a:ext cx="7886700" cy="3944271"/>
          </a:xfrm>
        </p:spPr>
        <p:txBody>
          <a:bodyPr>
            <a:normAutofit fontScale="85000" lnSpcReduction="10000"/>
          </a:bodyPr>
          <a:lstStyle/>
          <a:p>
            <a:r>
              <a:rPr lang="en-US" altLang="x-none" dirty="0"/>
              <a:t>(Isaiah 11:1-2) “Then a shoot will spring from the stem of Jesse, And a branch from his roots will bear fruit. The Spirit of the LORD will rest on Him, The spirit of wisdom and understanding, The spirit of counsel and strength, The spirit of knowledge and the fear of the LORD.” </a:t>
            </a:r>
          </a:p>
          <a:p>
            <a:r>
              <a:rPr lang="en-US" altLang="x-none" dirty="0"/>
              <a:t>(Isaiah 42:1) “Behold, My Servant, whom I uphold; My chosen one in whom My soul delights. I have put My Spirit upon Him; He will bring forth justice to the nations</a:t>
            </a:r>
            <a:r>
              <a:rPr lang="en-US" altLang="x-none" dirty="0" smtClean="0"/>
              <a:t>.”</a:t>
            </a:r>
            <a:endParaRPr lang="en-US" altLang="x-none" dirty="0"/>
          </a:p>
        </p:txBody>
      </p:sp>
    </p:spTree>
    <p:extLst>
      <p:ext uri="{BB962C8B-B14F-4D97-AF65-F5344CB8AC3E}">
        <p14:creationId xmlns:p14="http://schemas.microsoft.com/office/powerpoint/2010/main" val="924775823"/>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52500" y="508000"/>
            <a:ext cx="7112000" cy="952500"/>
          </a:xfrm>
        </p:spPr>
        <p:txBody>
          <a:bodyPr>
            <a:normAutofit fontScale="90000"/>
          </a:bodyPr>
          <a:lstStyle/>
          <a:p>
            <a:pPr eaLnBrk="1" hangingPunct="1"/>
            <a:r>
              <a:rPr lang="en-US" altLang="x-none" dirty="0"/>
              <a:t>The Holy Spirit In Our Daily Life</a:t>
            </a:r>
          </a:p>
        </p:txBody>
      </p:sp>
      <p:sp>
        <p:nvSpPr>
          <p:cNvPr id="20483" name="Rectangle 3"/>
          <p:cNvSpPr>
            <a:spLocks noGrp="1" noChangeArrowheads="1"/>
          </p:cNvSpPr>
          <p:nvPr>
            <p:ph type="body" idx="1"/>
          </p:nvPr>
        </p:nvSpPr>
        <p:spPr>
          <a:xfrm>
            <a:off x="520262" y="1460500"/>
            <a:ext cx="8245366" cy="4127500"/>
          </a:xfrm>
        </p:spPr>
        <p:txBody>
          <a:bodyPr>
            <a:normAutofit/>
          </a:bodyPr>
          <a:lstStyle/>
          <a:p>
            <a:pPr eaLnBrk="1" hangingPunct="1"/>
            <a:r>
              <a:rPr lang="en-US" altLang="x-none" sz="2400" dirty="0" smtClean="0"/>
              <a:t>I Choose To Practice </a:t>
            </a:r>
            <a:r>
              <a:rPr lang="en-US" altLang="x-none" sz="2400" u="sng" dirty="0" smtClean="0"/>
              <a:t>Patience.</a:t>
            </a:r>
            <a:endParaRPr lang="en-US" altLang="x-none" sz="2400" u="sng" dirty="0"/>
          </a:p>
          <a:p>
            <a:pPr lvl="1" eaLnBrk="1" hangingPunct="1"/>
            <a:r>
              <a:rPr lang="en-US" altLang="x-none" sz="2400" dirty="0"/>
              <a:t>Wait by the Spirit - Galatians 5:5</a:t>
            </a:r>
          </a:p>
          <a:p>
            <a:pPr eaLnBrk="1" hangingPunct="1"/>
            <a:r>
              <a:rPr lang="en-US" altLang="x-none" sz="2400" dirty="0" smtClean="0"/>
              <a:t>I Choose To Practice </a:t>
            </a:r>
            <a:r>
              <a:rPr lang="en-US" altLang="x-none" sz="2400" u="sng" dirty="0" smtClean="0"/>
              <a:t>Righteousness.</a:t>
            </a:r>
            <a:endParaRPr lang="en-US" altLang="x-none" sz="2400" u="sng" dirty="0"/>
          </a:p>
          <a:p>
            <a:pPr lvl="1" eaLnBrk="1" hangingPunct="1"/>
            <a:r>
              <a:rPr lang="en-US" altLang="x-none" sz="2400" dirty="0"/>
              <a:t>Walk by the Spirit - Galatians 5:16</a:t>
            </a:r>
          </a:p>
          <a:p>
            <a:pPr eaLnBrk="1" hangingPunct="1"/>
            <a:r>
              <a:rPr lang="en-US" altLang="x-none" sz="2400" dirty="0" smtClean="0"/>
              <a:t>I Choose To Follow God’s </a:t>
            </a:r>
            <a:r>
              <a:rPr lang="en-US" altLang="x-none" sz="2400" u="sng" dirty="0" smtClean="0"/>
              <a:t>Direction.</a:t>
            </a:r>
            <a:endParaRPr lang="en-US" altLang="x-none" sz="2400" u="sng" dirty="0"/>
          </a:p>
          <a:p>
            <a:pPr lvl="1" eaLnBrk="1" hangingPunct="1"/>
            <a:r>
              <a:rPr lang="en-US" altLang="x-none" sz="2400" dirty="0"/>
              <a:t>Led by the Spirit - Galatians 5:18</a:t>
            </a:r>
          </a:p>
          <a:p>
            <a:pPr eaLnBrk="1" hangingPunct="1"/>
            <a:r>
              <a:rPr lang="en-US" altLang="x-none" sz="2400" dirty="0" smtClean="0"/>
              <a:t>I Choose </a:t>
            </a:r>
            <a:r>
              <a:rPr lang="en-US" altLang="x-none" sz="2400" u="sng" dirty="0" smtClean="0"/>
              <a:t>Life, Over The Deadly Tempting of The Flesh.</a:t>
            </a:r>
            <a:endParaRPr lang="en-US" altLang="x-none" sz="2400" u="sng" dirty="0"/>
          </a:p>
          <a:p>
            <a:pPr lvl="1" eaLnBrk="1" hangingPunct="1"/>
            <a:r>
              <a:rPr lang="en-US" altLang="x-none" sz="2400" dirty="0"/>
              <a:t>Live by the Spirit - Galatians </a:t>
            </a:r>
            <a:r>
              <a:rPr lang="en-US" altLang="x-none" sz="2400" dirty="0" smtClean="0"/>
              <a:t>5:24-255</a:t>
            </a:r>
            <a:endParaRPr lang="en-US" altLang="x-none" sz="2400" dirty="0"/>
          </a:p>
          <a:p>
            <a:pPr eaLnBrk="1" hangingPunct="1"/>
            <a:r>
              <a:rPr lang="en-US" altLang="x-none" sz="2400" dirty="0" smtClean="0"/>
              <a:t>I Choose To Make Decisions with </a:t>
            </a:r>
            <a:r>
              <a:rPr lang="en-US" altLang="x-none" sz="2400" u="sng" dirty="0" smtClean="0"/>
              <a:t>Eternity In Mind.</a:t>
            </a:r>
            <a:endParaRPr lang="en-US" altLang="x-none" sz="2400" u="sng" dirty="0"/>
          </a:p>
          <a:p>
            <a:pPr lvl="1" eaLnBrk="1" hangingPunct="1"/>
            <a:r>
              <a:rPr lang="en-US" altLang="x-none" sz="2400" dirty="0"/>
              <a:t>Sow to the Spirit - Galatians 6:8</a:t>
            </a:r>
          </a:p>
        </p:txBody>
      </p:sp>
    </p:spTree>
    <p:extLst>
      <p:ext uri="{BB962C8B-B14F-4D97-AF65-F5344CB8AC3E}">
        <p14:creationId xmlns:p14="http://schemas.microsoft.com/office/powerpoint/2010/main" val="127761925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Moral Choices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we have new life in the Spirit, we put to death to our old, evil practices.</a:t>
            </a:r>
          </a:p>
          <a:p>
            <a:pPr lvl="1"/>
            <a:r>
              <a:rPr lang="en-US" dirty="0" smtClean="0"/>
              <a:t>Galatians 5:18-21</a:t>
            </a:r>
          </a:p>
          <a:p>
            <a:r>
              <a:rPr lang="en-US" dirty="0" smtClean="0"/>
              <a:t>If we have new life in the Spirit, we put to death self-centered actions.</a:t>
            </a:r>
          </a:p>
          <a:p>
            <a:pPr lvl="1"/>
            <a:r>
              <a:rPr lang="en-US" dirty="0" smtClean="0"/>
              <a:t>Galatians 5:26</a:t>
            </a:r>
          </a:p>
          <a:p>
            <a:r>
              <a:rPr lang="en-US" dirty="0" smtClean="0"/>
              <a:t>If we have new life, we are growing in love, joy, peace, patience, kindness, goodness, faithfulness, gentleness, and self-control.</a:t>
            </a:r>
            <a:endParaRPr lang="en-US" dirty="0"/>
          </a:p>
        </p:txBody>
      </p:sp>
    </p:spTree>
    <p:extLst>
      <p:ext uri="{BB962C8B-B14F-4D97-AF65-F5344CB8AC3E}">
        <p14:creationId xmlns:p14="http://schemas.microsoft.com/office/powerpoint/2010/main" val="32363793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42834"/>
            <a:ext cx="7886700" cy="4633209"/>
          </a:xfrm>
        </p:spPr>
        <p:txBody>
          <a:bodyPr>
            <a:normAutofit/>
          </a:bodyPr>
          <a:lstStyle/>
          <a:p>
            <a:r>
              <a:rPr lang="en-US" dirty="0" smtClean="0"/>
              <a:t>Some Christians in the early days of the church demonstrated the </a:t>
            </a:r>
            <a:r>
              <a:rPr lang="en-US" u="sng" dirty="0" smtClean="0"/>
              <a:t>power of the Holy Spirit </a:t>
            </a:r>
            <a:r>
              <a:rPr lang="en-US" dirty="0" smtClean="0"/>
              <a:t>by using the special gifts He imparted. </a:t>
            </a:r>
            <a:br>
              <a:rPr lang="en-US" dirty="0" smtClean="0"/>
            </a:br>
            <a:r>
              <a:rPr lang="en-US" dirty="0" smtClean="0"/>
              <a:t>But </a:t>
            </a:r>
            <a:r>
              <a:rPr lang="en-US" b="1" dirty="0" smtClean="0"/>
              <a:t>all Christians </a:t>
            </a:r>
            <a:r>
              <a:rPr lang="en-US" dirty="0" smtClean="0"/>
              <a:t>for </a:t>
            </a:r>
            <a:r>
              <a:rPr lang="en-US" b="1" dirty="0" smtClean="0"/>
              <a:t>all time </a:t>
            </a:r>
            <a:r>
              <a:rPr lang="en-US" dirty="0" smtClean="0"/>
              <a:t>demonstrate the </a:t>
            </a:r>
            <a:r>
              <a:rPr lang="en-US" u="sng" dirty="0" smtClean="0"/>
              <a:t>character of the Holy Spirit</a:t>
            </a:r>
            <a:r>
              <a:rPr lang="en-US" dirty="0" smtClean="0"/>
              <a:t> by living with the fruit of the Spirit.</a:t>
            </a:r>
            <a:endParaRPr lang="en-US" dirty="0"/>
          </a:p>
        </p:txBody>
      </p:sp>
    </p:spTree>
    <p:extLst>
      <p:ext uri="{BB962C8B-B14F-4D97-AF65-F5344CB8AC3E}">
        <p14:creationId xmlns:p14="http://schemas.microsoft.com/office/powerpoint/2010/main" val="59131354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Moral Choices</a:t>
            </a:r>
            <a:endParaRPr lang="en-US" dirty="0"/>
          </a:p>
        </p:txBody>
      </p:sp>
      <p:sp>
        <p:nvSpPr>
          <p:cNvPr id="3" name="Content Placeholder 2"/>
          <p:cNvSpPr>
            <a:spLocks noGrp="1"/>
          </p:cNvSpPr>
          <p:nvPr>
            <p:ph idx="1"/>
          </p:nvPr>
        </p:nvSpPr>
        <p:spPr/>
        <p:txBody>
          <a:bodyPr/>
          <a:lstStyle/>
          <a:p>
            <a:r>
              <a:rPr lang="en-US" dirty="0" smtClean="0"/>
              <a:t>Your office is buzzing with chatter and laughter as you arrive. The first words you hear are, “Have you seen it yet?”  “What?” You are told about an embarrassing video of a drunk co-worker. As your colleague hands you their phone with the video loaded</a:t>
            </a:r>
            <a:r>
              <a:rPr lang="mr-IN" dirty="0" smtClean="0"/>
              <a:t>…</a:t>
            </a:r>
            <a:r>
              <a:rPr lang="en-US" dirty="0" smtClean="0"/>
              <a:t/>
            </a:r>
            <a:br>
              <a:rPr lang="en-US" dirty="0" smtClean="0"/>
            </a:br>
            <a:r>
              <a:rPr lang="en-US" dirty="0" smtClean="0"/>
              <a:t>Do you hit play? How do you respond?</a:t>
            </a:r>
            <a:endParaRPr lang="en-US" dirty="0"/>
          </a:p>
        </p:txBody>
      </p:sp>
    </p:spTree>
    <p:extLst>
      <p:ext uri="{BB962C8B-B14F-4D97-AF65-F5344CB8AC3E}">
        <p14:creationId xmlns:p14="http://schemas.microsoft.com/office/powerpoint/2010/main" val="135897614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Moral Choices</a:t>
            </a:r>
          </a:p>
        </p:txBody>
      </p:sp>
      <p:sp>
        <p:nvSpPr>
          <p:cNvPr id="3" name="Content Placeholder 2"/>
          <p:cNvSpPr>
            <a:spLocks noGrp="1"/>
          </p:cNvSpPr>
          <p:nvPr>
            <p:ph idx="1"/>
          </p:nvPr>
        </p:nvSpPr>
        <p:spPr/>
        <p:txBody>
          <a:bodyPr/>
          <a:lstStyle/>
          <a:p>
            <a:r>
              <a:rPr lang="en-US" dirty="0" smtClean="0"/>
              <a:t>After lunch, your friend Linda pulls you aside and says she’d like to take you up on your offer to attend church with you next Sunday. But</a:t>
            </a:r>
            <a:r>
              <a:rPr lang="mr-IN" dirty="0" smtClean="0"/>
              <a:t>…</a:t>
            </a:r>
            <a:r>
              <a:rPr lang="en-US" dirty="0" smtClean="0"/>
              <a:t>she says she hasn’t been to church since she was a little girl and isn’t sure she has anything appropriate to wear. So you reply</a:t>
            </a:r>
            <a:r>
              <a:rPr lang="mr-IN" dirty="0" smtClean="0"/>
              <a:t>…</a:t>
            </a:r>
            <a:endParaRPr lang="en-US" dirty="0"/>
          </a:p>
        </p:txBody>
      </p:sp>
    </p:spTree>
    <p:extLst>
      <p:ext uri="{BB962C8B-B14F-4D97-AF65-F5344CB8AC3E}">
        <p14:creationId xmlns:p14="http://schemas.microsoft.com/office/powerpoint/2010/main" val="51128125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Holy Spirit In Our Choices</a:t>
            </a:r>
            <a:endParaRPr lang="en-US" dirty="0"/>
          </a:p>
        </p:txBody>
      </p:sp>
      <p:sp>
        <p:nvSpPr>
          <p:cNvPr id="3" name="Content Placeholder 2"/>
          <p:cNvSpPr>
            <a:spLocks noGrp="1"/>
          </p:cNvSpPr>
          <p:nvPr>
            <p:ph idx="1"/>
          </p:nvPr>
        </p:nvSpPr>
        <p:spPr>
          <a:xfrm>
            <a:off x="628650" y="1715309"/>
            <a:ext cx="7886700" cy="3626115"/>
          </a:xfrm>
        </p:spPr>
        <p:txBody>
          <a:bodyPr>
            <a:noAutofit/>
          </a:bodyPr>
          <a:lstStyle/>
          <a:p>
            <a:r>
              <a:rPr lang="en-US" sz="3000" dirty="0" smtClean="0"/>
              <a:t>My Condition: I am </a:t>
            </a:r>
            <a:r>
              <a:rPr lang="en-US" sz="3000" dirty="0"/>
              <a:t>f</a:t>
            </a:r>
            <a:r>
              <a:rPr lang="en-US" sz="3000" dirty="0" smtClean="0"/>
              <a:t>ree. (1-2)</a:t>
            </a:r>
          </a:p>
          <a:p>
            <a:r>
              <a:rPr lang="en-US" sz="3000" dirty="0" smtClean="0"/>
              <a:t>My Mind: I dwell </a:t>
            </a:r>
            <a:r>
              <a:rPr lang="en-US" sz="3000" dirty="0"/>
              <a:t>o</a:t>
            </a:r>
            <a:r>
              <a:rPr lang="en-US" sz="3000" dirty="0" smtClean="0"/>
              <a:t>n </a:t>
            </a:r>
            <a:r>
              <a:rPr lang="en-US" sz="3000" dirty="0"/>
              <a:t>l</a:t>
            </a:r>
            <a:r>
              <a:rPr lang="en-US" sz="3000" dirty="0" smtClean="0"/>
              <a:t>ife, peace, and </a:t>
            </a:r>
            <a:r>
              <a:rPr lang="en-US" sz="3000" dirty="0"/>
              <a:t>p</a:t>
            </a:r>
            <a:r>
              <a:rPr lang="en-US" sz="3000" dirty="0" smtClean="0"/>
              <a:t>leasing God. (5-8)</a:t>
            </a:r>
          </a:p>
          <a:p>
            <a:r>
              <a:rPr lang="en-US" sz="3000" dirty="0" smtClean="0"/>
              <a:t>My Direction: I am moving away from the flesh and following God’s commands. (12-14)</a:t>
            </a:r>
          </a:p>
          <a:p>
            <a:r>
              <a:rPr lang="en-US" sz="3000" dirty="0" smtClean="0"/>
              <a:t>My Family: I am a child of God. (15-17)</a:t>
            </a:r>
          </a:p>
          <a:p>
            <a:r>
              <a:rPr lang="en-US" sz="3000" dirty="0" smtClean="0"/>
              <a:t>My Future: I live with hope. (23-25)</a:t>
            </a:r>
            <a:endParaRPr lang="en-US" sz="3000" dirty="0"/>
          </a:p>
        </p:txBody>
      </p:sp>
    </p:spTree>
    <p:extLst>
      <p:ext uri="{BB962C8B-B14F-4D97-AF65-F5344CB8AC3E}">
        <p14:creationId xmlns:p14="http://schemas.microsoft.com/office/powerpoint/2010/main" val="99151087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1415</TotalTime>
  <Words>1457</Words>
  <Application>Microsoft Macintosh PowerPoint</Application>
  <PresentationFormat>On-screen Show (16:10)</PresentationFormat>
  <Paragraphs>97</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Calibri Light</vt:lpstr>
      <vt:lpstr>Mangal</vt:lpstr>
      <vt:lpstr>ＭＳ Ｐゴシック</vt:lpstr>
      <vt:lpstr>Arial</vt:lpstr>
      <vt:lpstr>Office Theme</vt:lpstr>
      <vt:lpstr>Classrooms</vt:lpstr>
      <vt:lpstr>Moral Choices</vt:lpstr>
      <vt:lpstr>Jesus Is Our Model</vt:lpstr>
      <vt:lpstr>The Holy Spirit In Our Daily Life</vt:lpstr>
      <vt:lpstr>Making Moral Choices</vt:lpstr>
      <vt:lpstr>Some Christians in the early days of the church demonstrated the power of the Holy Spirit by using the special gifts He imparted.  But all Christians for all time demonstrate the character of the Holy Spirit by living with the fruit of the Spirit.</vt:lpstr>
      <vt:lpstr>Making Moral Choices</vt:lpstr>
      <vt:lpstr>Making Moral Choices</vt:lpstr>
      <vt:lpstr>The Holy Spirit In Our Choices</vt:lpstr>
      <vt:lpstr>Moral Choices</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Moral Choices</dc:title>
  <dc:creator>Phillip Shumake</dc:creator>
  <cp:lastModifiedBy>Phillip Shumake</cp:lastModifiedBy>
  <cp:revision>29</cp:revision>
  <cp:lastPrinted>2017-09-24T20:45:48Z</cp:lastPrinted>
  <dcterms:created xsi:type="dcterms:W3CDTF">2017-09-23T21:13:27Z</dcterms:created>
  <dcterms:modified xsi:type="dcterms:W3CDTF">2017-09-24T20:49:19Z</dcterms:modified>
</cp:coreProperties>
</file>